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94" r:id="rId4"/>
    <p:sldId id="295" r:id="rId5"/>
    <p:sldId id="296" r:id="rId6"/>
    <p:sldId id="274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293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54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1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86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5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51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6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2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11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00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47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87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FEA1-0410-418A-A262-6F19BD0764AD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8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1547664" y="4221088"/>
            <a:ext cx="7560840" cy="20882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47664" y="4221087"/>
            <a:ext cx="7560840" cy="2088233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Fundamentos de Ciencias de la Computación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2952328" cy="864096"/>
          </a:xfrm>
        </p:spPr>
        <p:txBody>
          <a:bodyPr>
            <a:noAutofit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4: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Transformaciones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Regulares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24036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  <p:pic>
        <p:nvPicPr>
          <p:cNvPr id="7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173087"/>
            <a:ext cx="762000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95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AFND-</a:t>
            </a:r>
            <a:r>
              <a:rPr lang="el-GR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ε</a:t>
            </a:r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 a AFND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: </a:t>
            </a:r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66" y="1600200"/>
            <a:ext cx="3419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Flecha abajo"/>
          <p:cNvSpPr/>
          <p:nvPr/>
        </p:nvSpPr>
        <p:spPr>
          <a:xfrm>
            <a:off x="4211960" y="3068960"/>
            <a:ext cx="79208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66" y="4286249"/>
            <a:ext cx="23526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4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AFND-</a:t>
            </a:r>
            <a:r>
              <a:rPr lang="el-GR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ε</a:t>
            </a:r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a AFND: Ejercicio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Ejercicio: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sSup>
                      <m:sSupPr>
                        <m:ctrlPr>
                          <a:rPr lang="es-ES" sz="280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CL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438" t="-13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11 Grupo"/>
          <p:cNvGrpSpPr/>
          <p:nvPr/>
        </p:nvGrpSpPr>
        <p:grpSpPr>
          <a:xfrm>
            <a:off x="2297522" y="3087349"/>
            <a:ext cx="1097824" cy="450768"/>
            <a:chOff x="2051720" y="3482288"/>
            <a:chExt cx="1097824" cy="450768"/>
          </a:xfrm>
        </p:grpSpPr>
        <p:sp>
          <p:nvSpPr>
            <p:cNvPr id="3" name="2 Elipse"/>
            <p:cNvSpPr/>
            <p:nvPr/>
          </p:nvSpPr>
          <p:spPr>
            <a:xfrm>
              <a:off x="2051720" y="364502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prstClr val="white"/>
                  </a:solidFill>
                </a:rPr>
                <a:t>1</a:t>
              </a:r>
              <a:endParaRPr lang="es-CL" dirty="0">
                <a:solidFill>
                  <a:prstClr val="white"/>
                </a:solidFill>
              </a:endParaRPr>
            </a:p>
          </p:txBody>
        </p:sp>
        <p:sp>
          <p:nvSpPr>
            <p:cNvPr id="4" name="3 Elipse"/>
            <p:cNvSpPr/>
            <p:nvPr/>
          </p:nvSpPr>
          <p:spPr>
            <a:xfrm>
              <a:off x="2861512" y="364502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prstClr val="white"/>
                  </a:solidFill>
                </a:rPr>
                <a:t>2</a:t>
              </a:r>
              <a:endParaRPr lang="es-CL" dirty="0">
                <a:solidFill>
                  <a:prstClr val="white"/>
                </a:solidFill>
              </a:endParaRPr>
            </a:p>
          </p:txBody>
        </p:sp>
        <p:cxnSp>
          <p:nvCxnSpPr>
            <p:cNvPr id="7" name="6 Conector recto de flecha"/>
            <p:cNvCxnSpPr>
              <a:stCxn id="3" idx="6"/>
              <a:endCxn id="4" idx="2"/>
            </p:cNvCxnSpPr>
            <p:nvPr/>
          </p:nvCxnSpPr>
          <p:spPr>
            <a:xfrm>
              <a:off x="2339752" y="3789040"/>
              <a:ext cx="5217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2452995" y="348228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>
                  <a:solidFill>
                    <a:prstClr val="black"/>
                  </a:solidFill>
                </a:rPr>
                <a:t>a</a:t>
              </a:r>
              <a:endParaRPr lang="es-CL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5247185" y="4653136"/>
            <a:ext cx="1097824" cy="450768"/>
            <a:chOff x="2051720" y="3482288"/>
            <a:chExt cx="1097824" cy="450768"/>
          </a:xfrm>
        </p:grpSpPr>
        <p:sp>
          <p:nvSpPr>
            <p:cNvPr id="15" name="14 Elipse"/>
            <p:cNvSpPr/>
            <p:nvPr/>
          </p:nvSpPr>
          <p:spPr>
            <a:xfrm>
              <a:off x="2051720" y="364502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prstClr val="white"/>
                  </a:solidFill>
                </a:rPr>
                <a:t>6</a:t>
              </a:r>
              <a:endParaRPr lang="es-CL" dirty="0">
                <a:solidFill>
                  <a:prstClr val="white"/>
                </a:solidFill>
              </a:endParaRPr>
            </a:p>
          </p:txBody>
        </p:sp>
        <p:sp>
          <p:nvSpPr>
            <p:cNvPr id="16" name="15 Elipse"/>
            <p:cNvSpPr/>
            <p:nvPr/>
          </p:nvSpPr>
          <p:spPr>
            <a:xfrm>
              <a:off x="2861512" y="364502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prstClr val="white"/>
                  </a:solidFill>
                </a:rPr>
                <a:t>8</a:t>
              </a:r>
              <a:endParaRPr lang="es-CL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16 Conector recto de flecha"/>
            <p:cNvCxnSpPr>
              <a:stCxn id="15" idx="6"/>
              <a:endCxn id="16" idx="2"/>
            </p:cNvCxnSpPr>
            <p:nvPr/>
          </p:nvCxnSpPr>
          <p:spPr>
            <a:xfrm>
              <a:off x="2339752" y="3789040"/>
              <a:ext cx="5217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/>
            <p:nvPr/>
          </p:nvSpPr>
          <p:spPr>
            <a:xfrm>
              <a:off x="2452995" y="348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>
                  <a:solidFill>
                    <a:prstClr val="black"/>
                  </a:solidFill>
                </a:rPr>
                <a:t>b</a:t>
              </a:r>
              <a:endParaRPr lang="es-CL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5247185" y="3183784"/>
            <a:ext cx="1097824" cy="450768"/>
            <a:chOff x="2051720" y="3482288"/>
            <a:chExt cx="1097824" cy="450768"/>
          </a:xfrm>
        </p:grpSpPr>
        <p:sp>
          <p:nvSpPr>
            <p:cNvPr id="20" name="19 Elipse"/>
            <p:cNvSpPr/>
            <p:nvPr/>
          </p:nvSpPr>
          <p:spPr>
            <a:xfrm>
              <a:off x="2051720" y="364502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prstClr val="white"/>
                  </a:solidFill>
                </a:rPr>
                <a:t>5</a:t>
              </a:r>
              <a:endParaRPr lang="es-CL" dirty="0">
                <a:solidFill>
                  <a:prstClr val="white"/>
                </a:solidFill>
              </a:endParaRPr>
            </a:p>
          </p:txBody>
        </p:sp>
        <p:sp>
          <p:nvSpPr>
            <p:cNvPr id="21" name="20 Elipse"/>
            <p:cNvSpPr/>
            <p:nvPr/>
          </p:nvSpPr>
          <p:spPr>
            <a:xfrm>
              <a:off x="2861512" y="364502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prstClr val="white"/>
                  </a:solidFill>
                </a:rPr>
                <a:t>7</a:t>
              </a:r>
              <a:endParaRPr lang="es-CL" dirty="0">
                <a:solidFill>
                  <a:prstClr val="white"/>
                </a:solidFill>
              </a:endParaRPr>
            </a:p>
          </p:txBody>
        </p:sp>
        <p:cxnSp>
          <p:nvCxnSpPr>
            <p:cNvPr id="22" name="21 Conector recto de flecha"/>
            <p:cNvCxnSpPr>
              <a:stCxn id="20" idx="6"/>
              <a:endCxn id="21" idx="2"/>
            </p:cNvCxnSpPr>
            <p:nvPr/>
          </p:nvCxnSpPr>
          <p:spPr>
            <a:xfrm>
              <a:off x="2339752" y="3789040"/>
              <a:ext cx="5217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2 CuadroTexto"/>
            <p:cNvSpPr txBox="1"/>
            <p:nvPr/>
          </p:nvSpPr>
          <p:spPr>
            <a:xfrm>
              <a:off x="2452995" y="348228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>
                  <a:solidFill>
                    <a:prstClr val="black"/>
                  </a:solidFill>
                </a:rPr>
                <a:t>a</a:t>
              </a:r>
              <a:endParaRPr lang="es-CL" dirty="0">
                <a:solidFill>
                  <a:prstClr val="black"/>
                </a:solidFill>
              </a:endParaRPr>
            </a:p>
          </p:txBody>
        </p:sp>
      </p:grpSp>
      <p:sp>
        <p:nvSpPr>
          <p:cNvPr id="30" name="29 Elipse"/>
          <p:cNvSpPr/>
          <p:nvPr/>
        </p:nvSpPr>
        <p:spPr>
          <a:xfrm>
            <a:off x="4572000" y="4054103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prstClr val="white"/>
                </a:solidFill>
              </a:rPr>
              <a:t>4</a:t>
            </a:r>
            <a:endParaRPr lang="es-CL" dirty="0">
              <a:solidFill>
                <a:prstClr val="white"/>
              </a:solidFill>
            </a:endParaRPr>
          </a:p>
        </p:txBody>
      </p:sp>
      <p:cxnSp>
        <p:nvCxnSpPr>
          <p:cNvPr id="31" name="30 Conector recto de flecha"/>
          <p:cNvCxnSpPr>
            <a:stCxn id="30" idx="7"/>
            <a:endCxn id="20" idx="3"/>
          </p:cNvCxnSpPr>
          <p:nvPr/>
        </p:nvCxnSpPr>
        <p:spPr>
          <a:xfrm flipV="1">
            <a:off x="4817851" y="3592371"/>
            <a:ext cx="471515" cy="503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1024 Conector recto de flecha"/>
          <p:cNvCxnSpPr>
            <a:stCxn id="30" idx="5"/>
            <a:endCxn id="15" idx="1"/>
          </p:cNvCxnSpPr>
          <p:nvPr/>
        </p:nvCxnSpPr>
        <p:spPr>
          <a:xfrm>
            <a:off x="4817851" y="4299954"/>
            <a:ext cx="471515" cy="55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4860032" y="35531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prstClr val="black"/>
                </a:solidFill>
              </a:rPr>
              <a:t>ε</a:t>
            </a:r>
            <a:endParaRPr lang="es-CL" dirty="0">
              <a:solidFill>
                <a:prstClr val="black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932040" y="42838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prstClr val="black"/>
                </a:solidFill>
              </a:rPr>
              <a:t>ε</a:t>
            </a:r>
            <a:endParaRPr lang="es-CL" dirty="0">
              <a:solidFill>
                <a:prstClr val="black"/>
              </a:solidFill>
            </a:endParaRPr>
          </a:p>
        </p:txBody>
      </p:sp>
      <p:sp>
        <p:nvSpPr>
          <p:cNvPr id="37" name="36 Elipse"/>
          <p:cNvSpPr/>
          <p:nvPr/>
        </p:nvSpPr>
        <p:spPr>
          <a:xfrm>
            <a:off x="6732240" y="4062487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prstClr val="white"/>
                </a:solidFill>
              </a:rPr>
              <a:t>9</a:t>
            </a:r>
            <a:endParaRPr lang="es-CL" dirty="0">
              <a:solidFill>
                <a:prstClr val="white"/>
              </a:solidFill>
            </a:endParaRPr>
          </a:p>
        </p:txBody>
      </p:sp>
      <p:cxnSp>
        <p:nvCxnSpPr>
          <p:cNvPr id="1028" name="1027 Conector recto de flecha"/>
          <p:cNvCxnSpPr>
            <a:stCxn id="21" idx="5"/>
            <a:endCxn id="37" idx="1"/>
          </p:cNvCxnSpPr>
          <p:nvPr/>
        </p:nvCxnSpPr>
        <p:spPr>
          <a:xfrm>
            <a:off x="6302828" y="3592371"/>
            <a:ext cx="471593" cy="512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1029 Conector recto de flecha"/>
          <p:cNvCxnSpPr>
            <a:stCxn id="16" idx="7"/>
            <a:endCxn id="37" idx="3"/>
          </p:cNvCxnSpPr>
          <p:nvPr/>
        </p:nvCxnSpPr>
        <p:spPr>
          <a:xfrm flipV="1">
            <a:off x="6302828" y="4308338"/>
            <a:ext cx="471593" cy="54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6228184" y="36251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prstClr val="black"/>
                </a:solidFill>
              </a:rPr>
              <a:t>ε</a:t>
            </a:r>
            <a:endParaRPr lang="es-CL" dirty="0">
              <a:solidFill>
                <a:prstClr val="black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6300192" y="435581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prstClr val="black"/>
                </a:solidFill>
              </a:rPr>
              <a:t>ε</a:t>
            </a:r>
            <a:endParaRPr lang="es-CL" dirty="0">
              <a:solidFill>
                <a:prstClr val="black"/>
              </a:solidFill>
            </a:endParaRPr>
          </a:p>
        </p:txBody>
      </p:sp>
      <p:sp>
        <p:nvSpPr>
          <p:cNvPr id="44" name="43 Elipse"/>
          <p:cNvSpPr/>
          <p:nvPr/>
        </p:nvSpPr>
        <p:spPr>
          <a:xfrm>
            <a:off x="1403648" y="3250085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prstClr val="white"/>
                </a:solidFill>
              </a:rPr>
              <a:t>0</a:t>
            </a:r>
          </a:p>
        </p:txBody>
      </p:sp>
      <p:cxnSp>
        <p:nvCxnSpPr>
          <p:cNvPr id="1032" name="1031 Conector recto de flecha"/>
          <p:cNvCxnSpPr>
            <a:stCxn id="44" idx="6"/>
            <a:endCxn id="3" idx="2"/>
          </p:cNvCxnSpPr>
          <p:nvPr/>
        </p:nvCxnSpPr>
        <p:spPr>
          <a:xfrm>
            <a:off x="1691680" y="3394101"/>
            <a:ext cx="6058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1763688" y="30689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prstClr val="black"/>
                </a:solidFill>
              </a:rPr>
              <a:t>ε</a:t>
            </a:r>
            <a:endParaRPr lang="es-CL" dirty="0">
              <a:solidFill>
                <a:prstClr val="black"/>
              </a:solidFill>
            </a:endParaRPr>
          </a:p>
        </p:txBody>
      </p:sp>
      <p:cxnSp>
        <p:nvCxnSpPr>
          <p:cNvPr id="48" name="47 Conector recto de flecha"/>
          <p:cNvCxnSpPr>
            <a:stCxn id="4" idx="5"/>
            <a:endCxn id="77" idx="1"/>
          </p:cNvCxnSpPr>
          <p:nvPr/>
        </p:nvCxnSpPr>
        <p:spPr>
          <a:xfrm>
            <a:off x="3353165" y="3495936"/>
            <a:ext cx="379817" cy="600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Elipse"/>
          <p:cNvSpPr/>
          <p:nvPr/>
        </p:nvSpPr>
        <p:spPr>
          <a:xfrm>
            <a:off x="7452320" y="4062487"/>
            <a:ext cx="504056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prstClr val="white"/>
                </a:solidFill>
              </a:rPr>
              <a:t>10</a:t>
            </a:r>
            <a:endParaRPr lang="es-CL" sz="1200" dirty="0">
              <a:solidFill>
                <a:prstClr val="white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3484638" y="35010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prstClr val="black"/>
                </a:solidFill>
              </a:rPr>
              <a:t>ε</a:t>
            </a:r>
            <a:endParaRPr lang="es-CL" dirty="0">
              <a:solidFill>
                <a:prstClr val="black"/>
              </a:solidFill>
            </a:endParaRPr>
          </a:p>
        </p:txBody>
      </p:sp>
      <p:cxnSp>
        <p:nvCxnSpPr>
          <p:cNvPr id="54" name="53 Conector recto de flecha"/>
          <p:cNvCxnSpPr>
            <a:stCxn id="37" idx="6"/>
            <a:endCxn id="51" idx="2"/>
          </p:cNvCxnSpPr>
          <p:nvPr/>
        </p:nvCxnSpPr>
        <p:spPr>
          <a:xfrm>
            <a:off x="7020272" y="420650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7157046" y="38959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prstClr val="black"/>
                </a:solidFill>
              </a:rPr>
              <a:t>ε</a:t>
            </a:r>
            <a:endParaRPr lang="es-CL" dirty="0">
              <a:solidFill>
                <a:prstClr val="black"/>
              </a:solidFill>
            </a:endParaRPr>
          </a:p>
        </p:txBody>
      </p:sp>
      <p:sp>
        <p:nvSpPr>
          <p:cNvPr id="75" name="74 Medio marco"/>
          <p:cNvSpPr/>
          <p:nvPr/>
        </p:nvSpPr>
        <p:spPr>
          <a:xfrm rot="8109327">
            <a:off x="1258897" y="3327594"/>
            <a:ext cx="115715" cy="130097"/>
          </a:xfrm>
          <a:prstGeom prst="halfFrame">
            <a:avLst>
              <a:gd name="adj1" fmla="val 2067"/>
              <a:gd name="adj2" fmla="val 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77" name="76 Elipse"/>
          <p:cNvSpPr/>
          <p:nvPr/>
        </p:nvSpPr>
        <p:spPr>
          <a:xfrm>
            <a:off x="3690801" y="4054103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prstClr val="white"/>
                </a:solidFill>
              </a:rPr>
              <a:t>3</a:t>
            </a:r>
            <a:endParaRPr lang="es-CL" dirty="0">
              <a:solidFill>
                <a:prstClr val="white"/>
              </a:solidFill>
            </a:endParaRPr>
          </a:p>
        </p:txBody>
      </p:sp>
      <p:cxnSp>
        <p:nvCxnSpPr>
          <p:cNvPr id="78" name="77 Conector recto de flecha"/>
          <p:cNvCxnSpPr>
            <a:stCxn id="77" idx="6"/>
            <a:endCxn id="30" idx="2"/>
          </p:cNvCxnSpPr>
          <p:nvPr/>
        </p:nvCxnSpPr>
        <p:spPr>
          <a:xfrm>
            <a:off x="3978833" y="4198119"/>
            <a:ext cx="593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4143020" y="38610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prstClr val="black"/>
                </a:solidFill>
              </a:rPr>
              <a:t>ε</a:t>
            </a:r>
            <a:endParaRPr lang="es-CL" dirty="0">
              <a:solidFill>
                <a:prstClr val="black"/>
              </a:solidFill>
            </a:endParaRPr>
          </a:p>
        </p:txBody>
      </p:sp>
      <p:sp>
        <p:nvSpPr>
          <p:cNvPr id="1051" name="1050 Arco"/>
          <p:cNvSpPr/>
          <p:nvPr/>
        </p:nvSpPr>
        <p:spPr>
          <a:xfrm>
            <a:off x="3813823" y="3174386"/>
            <a:ext cx="3895225" cy="1848082"/>
          </a:xfrm>
          <a:prstGeom prst="arc">
            <a:avLst>
              <a:gd name="adj1" fmla="val 10869293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5572870" y="28529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prstClr val="black"/>
                </a:solidFill>
              </a:rPr>
              <a:t>ε</a:t>
            </a:r>
            <a:endParaRPr lang="es-CL" dirty="0">
              <a:solidFill>
                <a:prstClr val="black"/>
              </a:solidFill>
            </a:endParaRPr>
          </a:p>
        </p:txBody>
      </p:sp>
      <p:sp>
        <p:nvSpPr>
          <p:cNvPr id="85" name="84 Arco"/>
          <p:cNvSpPr/>
          <p:nvPr/>
        </p:nvSpPr>
        <p:spPr>
          <a:xfrm rot="10800000">
            <a:off x="3834817" y="3384297"/>
            <a:ext cx="3895225" cy="1848082"/>
          </a:xfrm>
          <a:prstGeom prst="arc">
            <a:avLst>
              <a:gd name="adj1" fmla="val 10869293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5580112" y="51571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prstClr val="black"/>
                </a:solidFill>
              </a:rPr>
              <a:t>ε</a:t>
            </a:r>
            <a:endParaRPr lang="es-CL" dirty="0">
              <a:solidFill>
                <a:prstClr val="black"/>
              </a:solidFill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8422302" y="4062487"/>
            <a:ext cx="542185" cy="288032"/>
          </a:xfrm>
          <a:prstGeom prst="ellipse">
            <a:avLst/>
          </a:prstGeom>
          <a:ln w="76200" cmpd="thinThick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smtClean="0">
                <a:solidFill>
                  <a:prstClr val="white"/>
                </a:solidFill>
              </a:rPr>
              <a:t>11</a:t>
            </a:r>
            <a:endParaRPr lang="es-CL" sz="1400" dirty="0">
              <a:solidFill>
                <a:prstClr val="white"/>
              </a:solidFill>
            </a:endParaRPr>
          </a:p>
        </p:txBody>
      </p:sp>
      <p:cxnSp>
        <p:nvCxnSpPr>
          <p:cNvPr id="88" name="87 Conector recto de flecha"/>
          <p:cNvCxnSpPr>
            <a:stCxn id="51" idx="6"/>
            <a:endCxn id="87" idx="2"/>
          </p:cNvCxnSpPr>
          <p:nvPr/>
        </p:nvCxnSpPr>
        <p:spPr>
          <a:xfrm>
            <a:off x="7956376" y="4206503"/>
            <a:ext cx="465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CuadroTexto"/>
          <p:cNvSpPr txBox="1"/>
          <p:nvPr/>
        </p:nvSpPr>
        <p:spPr>
          <a:xfrm>
            <a:off x="8021142" y="39105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prstClr val="black"/>
                </a:solidFill>
              </a:rPr>
              <a:t>ε</a:t>
            </a:r>
            <a:endParaRPr lang="es-C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0" grpId="0" animBg="1"/>
      <p:bldP spid="35" grpId="0"/>
      <p:bldP spid="36" grpId="0"/>
      <p:bldP spid="37" grpId="0" animBg="1"/>
      <p:bldP spid="42" grpId="0"/>
      <p:bldP spid="43" grpId="0"/>
      <p:bldP spid="44" grpId="0" animBg="1"/>
      <p:bldP spid="47" grpId="0"/>
      <p:bldP spid="51" grpId="0" animBg="1"/>
      <p:bldP spid="52" grpId="0"/>
      <p:bldP spid="55" grpId="0"/>
      <p:bldP spid="75" grpId="0" animBg="1"/>
      <p:bldP spid="77" grpId="0" animBg="1"/>
      <p:bldP spid="79" grpId="0"/>
      <p:bldP spid="1051" grpId="0" animBg="1"/>
      <p:bldP spid="84" grpId="0"/>
      <p:bldP spid="85" grpId="0" animBg="1"/>
      <p:bldP spid="86" grpId="0"/>
      <p:bldP spid="87" grpId="0" animBg="1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AFND-</a:t>
            </a:r>
            <a:r>
              <a:rPr lang="el-GR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ε</a:t>
            </a:r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a AFND: </a:t>
            </a:r>
            <a:r>
              <a:rPr lang="es-CL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Result</a:t>
            </a:r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Ejercicio: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sSup>
                      <m:sSupPr>
                        <m:ctrlPr>
                          <a:rPr lang="es-ES" sz="280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CL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438" t="-13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70 Grupo"/>
          <p:cNvGrpSpPr/>
          <p:nvPr/>
        </p:nvGrpSpPr>
        <p:grpSpPr>
          <a:xfrm>
            <a:off x="4809447" y="2276872"/>
            <a:ext cx="2580096" cy="2433828"/>
            <a:chOff x="4809447" y="2276872"/>
            <a:chExt cx="2580096" cy="2433828"/>
          </a:xfrm>
        </p:grpSpPr>
        <p:grpSp>
          <p:nvGrpSpPr>
            <p:cNvPr id="70" name="69 Grupo"/>
            <p:cNvGrpSpPr/>
            <p:nvPr/>
          </p:nvGrpSpPr>
          <p:grpSpPr>
            <a:xfrm>
              <a:off x="4809447" y="2276872"/>
              <a:ext cx="2426849" cy="2057939"/>
              <a:chOff x="4104993" y="2987660"/>
              <a:chExt cx="2426849" cy="2057939"/>
            </a:xfrm>
          </p:grpSpPr>
          <p:sp>
            <p:nvSpPr>
              <p:cNvPr id="4" name="3 Elipse"/>
              <p:cNvSpPr/>
              <p:nvPr/>
            </p:nvSpPr>
            <p:spPr>
              <a:xfrm>
                <a:off x="5168942" y="4083896"/>
                <a:ext cx="288032" cy="288032"/>
              </a:xfrm>
              <a:prstGeom prst="ellipse">
                <a:avLst/>
              </a:prstGeom>
              <a:ln w="57150" cmpd="thinThick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 smtClean="0">
                    <a:solidFill>
                      <a:prstClr val="white"/>
                    </a:solidFill>
                  </a:rPr>
                  <a:t>2</a:t>
                </a:r>
                <a:endParaRPr lang="es-CL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3" name="32 Grupo"/>
              <p:cNvGrpSpPr/>
              <p:nvPr/>
            </p:nvGrpSpPr>
            <p:grpSpPr>
              <a:xfrm>
                <a:off x="4548859" y="3928884"/>
                <a:ext cx="620083" cy="369332"/>
                <a:chOff x="4548859" y="3928884"/>
                <a:chExt cx="620083" cy="369332"/>
              </a:xfrm>
            </p:grpSpPr>
            <p:cxnSp>
              <p:nvCxnSpPr>
                <p:cNvPr id="7" name="6 Conector recto de flecha"/>
                <p:cNvCxnSpPr>
                  <a:stCxn id="44" idx="6"/>
                  <a:endCxn id="4" idx="2"/>
                </p:cNvCxnSpPr>
                <p:nvPr/>
              </p:nvCxnSpPr>
              <p:spPr>
                <a:xfrm>
                  <a:off x="4548859" y="4226193"/>
                  <a:ext cx="620083" cy="17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9 CuadroTexto"/>
                <p:cNvSpPr txBox="1"/>
                <p:nvPr/>
              </p:nvSpPr>
              <p:spPr>
                <a:xfrm>
                  <a:off x="4686830" y="3928884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dirty="0" smtClean="0">
                      <a:solidFill>
                        <a:prstClr val="black"/>
                      </a:solidFill>
                    </a:rPr>
                    <a:t>a</a:t>
                  </a:r>
                  <a:endParaRPr lang="es-CL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6" name="15 Elipse"/>
              <p:cNvSpPr/>
              <p:nvPr/>
            </p:nvSpPr>
            <p:spPr>
              <a:xfrm>
                <a:off x="5940152" y="4757567"/>
                <a:ext cx="288032" cy="288032"/>
              </a:xfrm>
              <a:prstGeom prst="ellipse">
                <a:avLst/>
              </a:prstGeom>
              <a:ln w="57150" cmpd="thinThick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 smtClean="0">
                    <a:solidFill>
                      <a:prstClr val="white"/>
                    </a:solidFill>
                  </a:rPr>
                  <a:t>8</a:t>
                </a:r>
                <a:endParaRPr lang="es-CL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8" name="37 Grupo"/>
              <p:cNvGrpSpPr/>
              <p:nvPr/>
            </p:nvGrpSpPr>
            <p:grpSpPr>
              <a:xfrm>
                <a:off x="5414793" y="4329747"/>
                <a:ext cx="525359" cy="683429"/>
                <a:chOff x="5414793" y="4329747"/>
                <a:chExt cx="525359" cy="683429"/>
              </a:xfrm>
            </p:grpSpPr>
            <p:cxnSp>
              <p:nvCxnSpPr>
                <p:cNvPr id="17" name="16 Conector recto de flecha"/>
                <p:cNvCxnSpPr>
                  <a:stCxn id="4" idx="5"/>
                  <a:endCxn id="16" idx="2"/>
                </p:cNvCxnSpPr>
                <p:nvPr/>
              </p:nvCxnSpPr>
              <p:spPr>
                <a:xfrm>
                  <a:off x="5414793" y="4329747"/>
                  <a:ext cx="525359" cy="57183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17 CuadroTexto"/>
                <p:cNvSpPr txBox="1"/>
                <p:nvPr/>
              </p:nvSpPr>
              <p:spPr>
                <a:xfrm>
                  <a:off x="5514378" y="4643844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dirty="0" smtClean="0">
                      <a:solidFill>
                        <a:prstClr val="black"/>
                      </a:solidFill>
                    </a:rPr>
                    <a:t>b</a:t>
                  </a:r>
                  <a:endParaRPr lang="es-CL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1" name="20 Elipse"/>
              <p:cNvSpPr/>
              <p:nvPr/>
            </p:nvSpPr>
            <p:spPr>
              <a:xfrm>
                <a:off x="5912961" y="3415536"/>
                <a:ext cx="288032" cy="288032"/>
              </a:xfrm>
              <a:prstGeom prst="ellipse">
                <a:avLst/>
              </a:prstGeom>
              <a:ln w="57150" cmpd="thinThick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 smtClean="0">
                    <a:solidFill>
                      <a:prstClr val="white"/>
                    </a:solidFill>
                  </a:rPr>
                  <a:t>7</a:t>
                </a:r>
                <a:endParaRPr lang="es-CL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4" name="33 Grupo"/>
              <p:cNvGrpSpPr/>
              <p:nvPr/>
            </p:nvGrpSpPr>
            <p:grpSpPr>
              <a:xfrm>
                <a:off x="5414793" y="3559552"/>
                <a:ext cx="498168" cy="566525"/>
                <a:chOff x="5414793" y="3559552"/>
                <a:chExt cx="498168" cy="566525"/>
              </a:xfrm>
            </p:grpSpPr>
            <p:cxnSp>
              <p:nvCxnSpPr>
                <p:cNvPr id="22" name="21 Conector recto de flecha"/>
                <p:cNvCxnSpPr>
                  <a:stCxn id="4" idx="7"/>
                  <a:endCxn id="21" idx="2"/>
                </p:cNvCxnSpPr>
                <p:nvPr/>
              </p:nvCxnSpPr>
              <p:spPr>
                <a:xfrm flipV="1">
                  <a:off x="5414793" y="3559552"/>
                  <a:ext cx="498168" cy="5665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22 CuadroTexto"/>
                <p:cNvSpPr txBox="1"/>
                <p:nvPr/>
              </p:nvSpPr>
              <p:spPr>
                <a:xfrm>
                  <a:off x="5506433" y="3559552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dirty="0" smtClean="0">
                      <a:solidFill>
                        <a:prstClr val="black"/>
                      </a:solidFill>
                    </a:rPr>
                    <a:t>a</a:t>
                  </a:r>
                  <a:endParaRPr lang="es-CL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2" name="31 Grupo"/>
              <p:cNvGrpSpPr/>
              <p:nvPr/>
            </p:nvGrpSpPr>
            <p:grpSpPr>
              <a:xfrm>
                <a:off x="4104993" y="4082177"/>
                <a:ext cx="443866" cy="288032"/>
                <a:chOff x="4056126" y="4056456"/>
                <a:chExt cx="443866" cy="288032"/>
              </a:xfrm>
            </p:grpSpPr>
            <p:sp>
              <p:nvSpPr>
                <p:cNvPr id="44" name="43 Elipse"/>
                <p:cNvSpPr/>
                <p:nvPr/>
              </p:nvSpPr>
              <p:spPr>
                <a:xfrm>
                  <a:off x="4211960" y="4056456"/>
                  <a:ext cx="288032" cy="288032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dirty="0">
                      <a:solidFill>
                        <a:prstClr val="white"/>
                      </a:solidFill>
                    </a:rPr>
                    <a:t>0</a:t>
                  </a:r>
                </a:p>
              </p:txBody>
            </p:sp>
            <p:sp>
              <p:nvSpPr>
                <p:cNvPr id="75" name="74 Medio marco"/>
                <p:cNvSpPr/>
                <p:nvPr/>
              </p:nvSpPr>
              <p:spPr>
                <a:xfrm rot="8109327">
                  <a:off x="4056126" y="4135423"/>
                  <a:ext cx="115715" cy="130097"/>
                </a:xfrm>
                <a:prstGeom prst="halfFrame">
                  <a:avLst>
                    <a:gd name="adj1" fmla="val 2067"/>
                    <a:gd name="adj2" fmla="val 247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46" name="45 Conector recto de flecha"/>
              <p:cNvCxnSpPr>
                <a:stCxn id="21" idx="3"/>
                <a:endCxn id="16" idx="1"/>
              </p:cNvCxnSpPr>
              <p:nvPr/>
            </p:nvCxnSpPr>
            <p:spPr>
              <a:xfrm>
                <a:off x="5955142" y="3661387"/>
                <a:ext cx="27191" cy="11383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52 Conector recto de flecha"/>
              <p:cNvCxnSpPr>
                <a:stCxn id="16" idx="7"/>
                <a:endCxn id="21" idx="5"/>
              </p:cNvCxnSpPr>
              <p:nvPr/>
            </p:nvCxnSpPr>
            <p:spPr>
              <a:xfrm flipH="1" flipV="1">
                <a:off x="6158812" y="3661387"/>
                <a:ext cx="27191" cy="11383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71 CuadroTexto"/>
              <p:cNvSpPr txBox="1"/>
              <p:nvPr/>
            </p:nvSpPr>
            <p:spPr>
              <a:xfrm>
                <a:off x="6084168" y="399577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dirty="0" smtClean="0">
                    <a:solidFill>
                      <a:prstClr val="black"/>
                    </a:solidFill>
                  </a:rPr>
                  <a:t>a</a:t>
                </a:r>
                <a:endParaRPr lang="es-C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72 CuadroTexto"/>
              <p:cNvSpPr txBox="1"/>
              <p:nvPr/>
            </p:nvSpPr>
            <p:spPr>
              <a:xfrm>
                <a:off x="5705666" y="400506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dirty="0" smtClean="0">
                    <a:solidFill>
                      <a:prstClr val="black"/>
                    </a:solidFill>
                  </a:rPr>
                  <a:t>b</a:t>
                </a:r>
                <a:endParaRPr lang="es-CL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7" name="56 Conector curvado"/>
              <p:cNvCxnSpPr>
                <a:stCxn id="21" idx="6"/>
                <a:endCxn id="21" idx="1"/>
              </p:cNvCxnSpPr>
              <p:nvPr/>
            </p:nvCxnSpPr>
            <p:spPr>
              <a:xfrm flipH="1" flipV="1">
                <a:off x="5955142" y="3457717"/>
                <a:ext cx="245851" cy="101835"/>
              </a:xfrm>
              <a:prstGeom prst="curvedConnector4">
                <a:avLst>
                  <a:gd name="adj1" fmla="val -92983"/>
                  <a:gd name="adj2" fmla="val 36590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79 Conector curvado"/>
              <p:cNvCxnSpPr>
                <a:stCxn id="16" idx="6"/>
                <a:endCxn id="16" idx="3"/>
              </p:cNvCxnSpPr>
              <p:nvPr/>
            </p:nvCxnSpPr>
            <p:spPr>
              <a:xfrm flipH="1">
                <a:off x="5982333" y="4901583"/>
                <a:ext cx="245851" cy="101835"/>
              </a:xfrm>
              <a:prstGeom prst="curvedConnector4">
                <a:avLst>
                  <a:gd name="adj1" fmla="val -92983"/>
                  <a:gd name="adj2" fmla="val 36590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89 CuadroTexto"/>
              <p:cNvSpPr txBox="1"/>
              <p:nvPr/>
            </p:nvSpPr>
            <p:spPr>
              <a:xfrm>
                <a:off x="6236568" y="2987660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dirty="0" smtClean="0">
                    <a:solidFill>
                      <a:prstClr val="black"/>
                    </a:solidFill>
                  </a:rPr>
                  <a:t>a</a:t>
                </a:r>
                <a:endParaRPr lang="es-CL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90 CuadroTexto"/>
            <p:cNvSpPr txBox="1"/>
            <p:nvPr/>
          </p:nvSpPr>
          <p:spPr>
            <a:xfrm>
              <a:off x="7083049" y="43413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>
                  <a:solidFill>
                    <a:prstClr val="black"/>
                  </a:solidFill>
                </a:rPr>
                <a:t>b</a:t>
              </a:r>
              <a:endParaRPr lang="es-CL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25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Ahora podemos transformar un AFND a un AFD.</a:t>
            </a:r>
          </a:p>
          <a:p>
            <a:pPr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Así que, para este paso, necesitamos un AFND que no posea transiciones vacías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transformar, simplemente trabajamos con las familias de estados (o también llamado conjunto potencia).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Transformación: AFND a AFD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6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Dado un AFND</a:t>
                </a:r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𝑇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=(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CL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se construye el 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AFD</a:t>
                </a:r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=(</m:t>
                    </m:r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′</m:t>
                    </m:r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s-CL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′</m:t>
                    </m:r>
                    <m:r>
                      <a:rPr lang="es-CL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CL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s-CL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CL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′</m:t>
                    </m:r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𝐴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CL" sz="2400" b="0" i="0" dirty="0" smtClean="0">
                        <a:latin typeface="Cambria Math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es-CL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400" i="1" dirty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400" i="1" dirty="0"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CL" sz="2400" b="0" i="1" dirty="0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Agregar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como estado a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sz="2400" i="1">
                        <a:latin typeface="Cambria Math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Por cada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s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s-CL" sz="2000" b="0" i="0" dirty="0" smtClean="0">
                        <a:latin typeface="Cambria Math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es-CL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14450" lvl="2" indent="-457200" algn="just">
                  <a:buFont typeface="+mj-lt"/>
                  <a:buAutoNum type="arabicPeriod"/>
                </a:pPr>
                <a:r>
                  <a:rPr lang="es-CL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obtienen todos los estados alcanzables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s-CL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desde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se agrega a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sz="2000" i="1">
                        <a:latin typeface="Cambria Math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314450" lvl="2" indent="-457200" algn="just">
                  <a:buFont typeface="+mj-lt"/>
                  <a:buAutoNum type="arabicPeriod"/>
                </a:pPr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agrega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18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20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s-CL" sz="18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18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s-CL" sz="18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2000" b="0" i="1" dirty="0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CL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314450" lvl="2" indent="-457200" algn="just">
                  <a:buFont typeface="+mj-lt"/>
                  <a:buAutoNum type="arabicPeriod"/>
                </a:pPr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 </a:t>
                </a:r>
                <a14:m>
                  <m:oMath xmlns:m="http://schemas.openxmlformats.org/officeDocument/2006/math">
                    <m:r>
                      <a:rPr lang="es-CL" sz="2000" i="1" dirty="0">
                        <a:latin typeface="Cambria Math"/>
                        <a:cs typeface="Arial" panose="020B0604020202020204" pitchFamily="34" charset="0"/>
                      </a:rPr>
                      <m:t>𝐴</m:t>
                    </m:r>
                    <m:r>
                      <a:rPr lang="es-CL" sz="2000" b="0" i="1" dirty="0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CL" sz="2000" b="0" i="1" dirty="0" smtClean="0">
                        <a:latin typeface="Cambria Math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 ir a 3.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Los estados finales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son aquellos que contienen al menos un estado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t="-1200" r="-16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Algoritmo: AFND a AFD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AFND a AFD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: </a:t>
            </a:r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3 Flecha abajo"/>
          <p:cNvSpPr/>
          <p:nvPr/>
        </p:nvSpPr>
        <p:spPr>
          <a:xfrm>
            <a:off x="4211960" y="3068960"/>
            <a:ext cx="79208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white"/>
              </a:solidFill>
            </a:endParaRPr>
          </a:p>
        </p:txBody>
      </p:sp>
      <p:pic>
        <p:nvPicPr>
          <p:cNvPr id="2" name="Picture 2" descr="AFND2AFD Ejemplo 1 D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627" y="1743802"/>
            <a:ext cx="318275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01" y="4234455"/>
            <a:ext cx="3268351" cy="142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AFND a AFD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: </a:t>
            </a:r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Ejercicio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3 Flecha abajo"/>
          <p:cNvSpPr/>
          <p:nvPr/>
        </p:nvSpPr>
        <p:spPr>
          <a:xfrm>
            <a:off x="4211960" y="3068960"/>
            <a:ext cx="79208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white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66" y="1700808"/>
            <a:ext cx="23526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3256022" y="4570132"/>
            <a:ext cx="2320344" cy="451428"/>
            <a:chOff x="3256022" y="4570132"/>
            <a:chExt cx="2320344" cy="451428"/>
          </a:xfrm>
        </p:grpSpPr>
        <p:sp>
          <p:nvSpPr>
            <p:cNvPr id="11" name="10 Elipse"/>
            <p:cNvSpPr/>
            <p:nvPr/>
          </p:nvSpPr>
          <p:spPr>
            <a:xfrm>
              <a:off x="4319971" y="4725144"/>
              <a:ext cx="288032" cy="288032"/>
            </a:xfrm>
            <a:prstGeom prst="ellipse">
              <a:avLst/>
            </a:prstGeom>
            <a:ln w="57150"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11 Conector recto de flecha"/>
            <p:cNvCxnSpPr>
              <a:stCxn id="14" idx="6"/>
              <a:endCxn id="11" idx="2"/>
            </p:cNvCxnSpPr>
            <p:nvPr/>
          </p:nvCxnSpPr>
          <p:spPr>
            <a:xfrm>
              <a:off x="3699888" y="4867441"/>
              <a:ext cx="620083" cy="1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CuadroTexto"/>
            <p:cNvSpPr txBox="1"/>
            <p:nvPr/>
          </p:nvSpPr>
          <p:spPr>
            <a:xfrm>
              <a:off x="3837859" y="457013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>
                  <a:solidFill>
                    <a:prstClr val="black"/>
                  </a:solidFill>
                </a:rPr>
                <a:t>a</a:t>
              </a:r>
              <a:endParaRPr lang="es-CL" dirty="0">
                <a:solidFill>
                  <a:prstClr val="black"/>
                </a:solidFill>
              </a:endParaRPr>
            </a:p>
          </p:txBody>
        </p:sp>
        <p:sp>
          <p:nvSpPr>
            <p:cNvPr id="14" name="13 Elipse"/>
            <p:cNvSpPr/>
            <p:nvPr/>
          </p:nvSpPr>
          <p:spPr>
            <a:xfrm>
              <a:off x="3411856" y="4723425"/>
              <a:ext cx="288032" cy="288032"/>
            </a:xfrm>
            <a:prstGeom prst="ellipse">
              <a:avLst/>
            </a:prstGeom>
            <a:ln w="57150"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prstClr val="white"/>
                </a:solidFill>
              </a:endParaRPr>
            </a:p>
          </p:txBody>
        </p:sp>
        <p:sp>
          <p:nvSpPr>
            <p:cNvPr id="15" name="14 Medio marco"/>
            <p:cNvSpPr/>
            <p:nvPr/>
          </p:nvSpPr>
          <p:spPr>
            <a:xfrm rot="8109327">
              <a:off x="3256022" y="4802392"/>
              <a:ext cx="115715" cy="130097"/>
            </a:xfrm>
            <a:prstGeom prst="halfFrame">
              <a:avLst>
                <a:gd name="adj1" fmla="val 2067"/>
                <a:gd name="adj2" fmla="val 2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prstClr val="black"/>
                </a:solidFill>
              </a:endParaRPr>
            </a:p>
          </p:txBody>
        </p:sp>
        <p:sp>
          <p:nvSpPr>
            <p:cNvPr id="17" name="16 Elipse"/>
            <p:cNvSpPr/>
            <p:nvPr/>
          </p:nvSpPr>
          <p:spPr>
            <a:xfrm>
              <a:off x="5288334" y="4733528"/>
              <a:ext cx="288032" cy="288032"/>
            </a:xfrm>
            <a:prstGeom prst="ellipse">
              <a:avLst/>
            </a:prstGeom>
            <a:ln w="57150"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prstClr val="white"/>
                </a:solidFill>
              </a:endParaRPr>
            </a:p>
          </p:txBody>
        </p:sp>
        <p:cxnSp>
          <p:nvCxnSpPr>
            <p:cNvPr id="18" name="17 Conector recto de flecha"/>
            <p:cNvCxnSpPr>
              <a:stCxn id="11" idx="6"/>
              <a:endCxn id="17" idx="2"/>
            </p:cNvCxnSpPr>
            <p:nvPr/>
          </p:nvCxnSpPr>
          <p:spPr>
            <a:xfrm>
              <a:off x="4608003" y="4869160"/>
              <a:ext cx="680331" cy="8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CuadroTexto"/>
            <p:cNvSpPr txBox="1"/>
            <p:nvPr/>
          </p:nvSpPr>
          <p:spPr>
            <a:xfrm>
              <a:off x="4809968" y="45718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>
                  <a:solidFill>
                    <a:prstClr val="black"/>
                  </a:solidFill>
                </a:rPr>
                <a:t>b</a:t>
              </a:r>
              <a:endParaRPr lang="es-CL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93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pesar de tener un conjunto de pasos determinados, eso no nos asegura una representación única y menos mínima del autómata.</a:t>
            </a:r>
          </a:p>
          <a:p>
            <a:pPr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Sin embargo, existe el algoritmo de minimización de autómatas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 esta forma podemos encontrar una representación más pequeña.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AFD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Minimal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Dado un AFD</a:t>
                </a:r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𝑇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=(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CL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: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parte el conjunto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en 2 (finales y no finales)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verifica si estados dentro de un mismo conjunto se dirigen a distintos grupos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separan los estados que van a grupos distintos y se vuelve a 2.</a:t>
                </a:r>
                <a:endParaRPr lang="es-E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no se pueden separar más, se escoge un representante de los grupos con más de 1 estado y se realiza el cambio..</a:t>
                </a: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t="-1200" r="-120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Algoritmo: AFD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Minimal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3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Ejemplo: AFD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Minimal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5245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Flecha abajo"/>
          <p:cNvSpPr/>
          <p:nvPr/>
        </p:nvSpPr>
        <p:spPr>
          <a:xfrm>
            <a:off x="4211960" y="3269939"/>
            <a:ext cx="79208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29" y="4725144"/>
            <a:ext cx="55149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4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Arial Black" panose="020B0A04020102020204" pitchFamily="34" charset="0"/>
              </a:rPr>
              <a:t>Objetivos para </a:t>
            </a:r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Hoy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Repaso: ER a AFND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AFND-</a:t>
            </a:r>
            <a:r>
              <a:rPr lang="el-G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AFND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AFND a AFD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ADF a ER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Ejercicio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grpSp>
        <p:nvGrpSpPr>
          <p:cNvPr id="71" name="70 Grupo"/>
          <p:cNvGrpSpPr/>
          <p:nvPr/>
        </p:nvGrpSpPr>
        <p:grpSpPr>
          <a:xfrm>
            <a:off x="3437316" y="1790615"/>
            <a:ext cx="2580096" cy="2433828"/>
            <a:chOff x="4809447" y="2276872"/>
            <a:chExt cx="2580096" cy="2433828"/>
          </a:xfrm>
        </p:grpSpPr>
        <p:grpSp>
          <p:nvGrpSpPr>
            <p:cNvPr id="70" name="69 Grupo"/>
            <p:cNvGrpSpPr/>
            <p:nvPr/>
          </p:nvGrpSpPr>
          <p:grpSpPr>
            <a:xfrm>
              <a:off x="4809447" y="2276872"/>
              <a:ext cx="2426849" cy="2057939"/>
              <a:chOff x="4104993" y="2987660"/>
              <a:chExt cx="2426849" cy="2057939"/>
            </a:xfrm>
          </p:grpSpPr>
          <p:sp>
            <p:nvSpPr>
              <p:cNvPr id="4" name="3 Elipse"/>
              <p:cNvSpPr/>
              <p:nvPr/>
            </p:nvSpPr>
            <p:spPr>
              <a:xfrm>
                <a:off x="5168942" y="4083896"/>
                <a:ext cx="288032" cy="288032"/>
              </a:xfrm>
              <a:prstGeom prst="ellipse">
                <a:avLst/>
              </a:prstGeom>
              <a:ln w="57150" cmpd="thinThick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 smtClean="0">
                    <a:solidFill>
                      <a:prstClr val="white"/>
                    </a:solidFill>
                  </a:rPr>
                  <a:t>2</a:t>
                </a:r>
                <a:endParaRPr lang="es-CL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3" name="32 Grupo"/>
              <p:cNvGrpSpPr/>
              <p:nvPr/>
            </p:nvGrpSpPr>
            <p:grpSpPr>
              <a:xfrm>
                <a:off x="4548859" y="3928884"/>
                <a:ext cx="620083" cy="369332"/>
                <a:chOff x="4548859" y="3928884"/>
                <a:chExt cx="620083" cy="369332"/>
              </a:xfrm>
            </p:grpSpPr>
            <p:cxnSp>
              <p:nvCxnSpPr>
                <p:cNvPr id="7" name="6 Conector recto de flecha"/>
                <p:cNvCxnSpPr>
                  <a:stCxn id="44" idx="6"/>
                  <a:endCxn id="4" idx="2"/>
                </p:cNvCxnSpPr>
                <p:nvPr/>
              </p:nvCxnSpPr>
              <p:spPr>
                <a:xfrm>
                  <a:off x="4548859" y="4226193"/>
                  <a:ext cx="620083" cy="17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9 CuadroTexto"/>
                <p:cNvSpPr txBox="1"/>
                <p:nvPr/>
              </p:nvSpPr>
              <p:spPr>
                <a:xfrm>
                  <a:off x="4686830" y="3928884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dirty="0" smtClean="0">
                      <a:solidFill>
                        <a:prstClr val="black"/>
                      </a:solidFill>
                    </a:rPr>
                    <a:t>a</a:t>
                  </a:r>
                  <a:endParaRPr lang="es-CL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6" name="15 Elipse"/>
              <p:cNvSpPr/>
              <p:nvPr/>
            </p:nvSpPr>
            <p:spPr>
              <a:xfrm>
                <a:off x="5940152" y="4757567"/>
                <a:ext cx="288032" cy="288032"/>
              </a:xfrm>
              <a:prstGeom prst="ellipse">
                <a:avLst/>
              </a:prstGeom>
              <a:ln w="57150" cmpd="thinThick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 smtClean="0">
                    <a:solidFill>
                      <a:prstClr val="white"/>
                    </a:solidFill>
                  </a:rPr>
                  <a:t>8</a:t>
                </a:r>
                <a:endParaRPr lang="es-CL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8" name="37 Grupo"/>
              <p:cNvGrpSpPr/>
              <p:nvPr/>
            </p:nvGrpSpPr>
            <p:grpSpPr>
              <a:xfrm>
                <a:off x="5414793" y="4329747"/>
                <a:ext cx="525359" cy="683429"/>
                <a:chOff x="5414793" y="4329747"/>
                <a:chExt cx="525359" cy="683429"/>
              </a:xfrm>
            </p:grpSpPr>
            <p:cxnSp>
              <p:nvCxnSpPr>
                <p:cNvPr id="17" name="16 Conector recto de flecha"/>
                <p:cNvCxnSpPr>
                  <a:stCxn id="4" idx="5"/>
                  <a:endCxn id="16" idx="2"/>
                </p:cNvCxnSpPr>
                <p:nvPr/>
              </p:nvCxnSpPr>
              <p:spPr>
                <a:xfrm>
                  <a:off x="5414793" y="4329747"/>
                  <a:ext cx="525359" cy="57183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17 CuadroTexto"/>
                <p:cNvSpPr txBox="1"/>
                <p:nvPr/>
              </p:nvSpPr>
              <p:spPr>
                <a:xfrm>
                  <a:off x="5514378" y="4643844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dirty="0" smtClean="0">
                      <a:solidFill>
                        <a:prstClr val="black"/>
                      </a:solidFill>
                    </a:rPr>
                    <a:t>b</a:t>
                  </a:r>
                  <a:endParaRPr lang="es-CL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1" name="20 Elipse"/>
              <p:cNvSpPr/>
              <p:nvPr/>
            </p:nvSpPr>
            <p:spPr>
              <a:xfrm>
                <a:off x="5912961" y="3415536"/>
                <a:ext cx="288032" cy="288032"/>
              </a:xfrm>
              <a:prstGeom prst="ellipse">
                <a:avLst/>
              </a:prstGeom>
              <a:ln w="57150" cmpd="thinThick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 smtClean="0">
                    <a:solidFill>
                      <a:prstClr val="white"/>
                    </a:solidFill>
                  </a:rPr>
                  <a:t>7</a:t>
                </a:r>
                <a:endParaRPr lang="es-CL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4" name="33 Grupo"/>
              <p:cNvGrpSpPr/>
              <p:nvPr/>
            </p:nvGrpSpPr>
            <p:grpSpPr>
              <a:xfrm>
                <a:off x="5414793" y="3559552"/>
                <a:ext cx="498168" cy="566525"/>
                <a:chOff x="5414793" y="3559552"/>
                <a:chExt cx="498168" cy="566525"/>
              </a:xfrm>
            </p:grpSpPr>
            <p:cxnSp>
              <p:nvCxnSpPr>
                <p:cNvPr id="22" name="21 Conector recto de flecha"/>
                <p:cNvCxnSpPr>
                  <a:stCxn id="4" idx="7"/>
                  <a:endCxn id="21" idx="2"/>
                </p:cNvCxnSpPr>
                <p:nvPr/>
              </p:nvCxnSpPr>
              <p:spPr>
                <a:xfrm flipV="1">
                  <a:off x="5414793" y="3559552"/>
                  <a:ext cx="498168" cy="5665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22 CuadroTexto"/>
                <p:cNvSpPr txBox="1"/>
                <p:nvPr/>
              </p:nvSpPr>
              <p:spPr>
                <a:xfrm>
                  <a:off x="5506433" y="3559552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L" dirty="0" smtClean="0">
                      <a:solidFill>
                        <a:prstClr val="black"/>
                      </a:solidFill>
                    </a:rPr>
                    <a:t>a</a:t>
                  </a:r>
                  <a:endParaRPr lang="es-CL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2" name="31 Grupo"/>
              <p:cNvGrpSpPr/>
              <p:nvPr/>
            </p:nvGrpSpPr>
            <p:grpSpPr>
              <a:xfrm>
                <a:off x="4104993" y="4082177"/>
                <a:ext cx="443866" cy="288032"/>
                <a:chOff x="4056126" y="4056456"/>
                <a:chExt cx="443866" cy="288032"/>
              </a:xfrm>
            </p:grpSpPr>
            <p:sp>
              <p:nvSpPr>
                <p:cNvPr id="44" name="43 Elipse"/>
                <p:cNvSpPr/>
                <p:nvPr/>
              </p:nvSpPr>
              <p:spPr>
                <a:xfrm>
                  <a:off x="4211960" y="4056456"/>
                  <a:ext cx="288032" cy="288032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dirty="0">
                      <a:solidFill>
                        <a:prstClr val="white"/>
                      </a:solidFill>
                    </a:rPr>
                    <a:t>0</a:t>
                  </a:r>
                </a:p>
              </p:txBody>
            </p:sp>
            <p:sp>
              <p:nvSpPr>
                <p:cNvPr id="75" name="74 Medio marco"/>
                <p:cNvSpPr/>
                <p:nvPr/>
              </p:nvSpPr>
              <p:spPr>
                <a:xfrm rot="8109327">
                  <a:off x="4056126" y="4135423"/>
                  <a:ext cx="115715" cy="130097"/>
                </a:xfrm>
                <a:prstGeom prst="halfFrame">
                  <a:avLst>
                    <a:gd name="adj1" fmla="val 2067"/>
                    <a:gd name="adj2" fmla="val 247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46" name="45 Conector recto de flecha"/>
              <p:cNvCxnSpPr>
                <a:stCxn id="21" idx="3"/>
                <a:endCxn id="16" idx="1"/>
              </p:cNvCxnSpPr>
              <p:nvPr/>
            </p:nvCxnSpPr>
            <p:spPr>
              <a:xfrm>
                <a:off x="5955142" y="3661387"/>
                <a:ext cx="27191" cy="11383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52 Conector recto de flecha"/>
              <p:cNvCxnSpPr>
                <a:stCxn id="16" idx="7"/>
                <a:endCxn id="21" idx="5"/>
              </p:cNvCxnSpPr>
              <p:nvPr/>
            </p:nvCxnSpPr>
            <p:spPr>
              <a:xfrm flipH="1" flipV="1">
                <a:off x="6158812" y="3661387"/>
                <a:ext cx="27191" cy="11383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71 CuadroTexto"/>
              <p:cNvSpPr txBox="1"/>
              <p:nvPr/>
            </p:nvSpPr>
            <p:spPr>
              <a:xfrm>
                <a:off x="6084168" y="399577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dirty="0" smtClean="0">
                    <a:solidFill>
                      <a:prstClr val="black"/>
                    </a:solidFill>
                  </a:rPr>
                  <a:t>a</a:t>
                </a:r>
                <a:endParaRPr lang="es-C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72 CuadroTexto"/>
              <p:cNvSpPr txBox="1"/>
              <p:nvPr/>
            </p:nvSpPr>
            <p:spPr>
              <a:xfrm>
                <a:off x="5705666" y="400506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dirty="0" smtClean="0">
                    <a:solidFill>
                      <a:prstClr val="black"/>
                    </a:solidFill>
                  </a:rPr>
                  <a:t>b</a:t>
                </a:r>
                <a:endParaRPr lang="es-CL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7" name="56 Conector curvado"/>
              <p:cNvCxnSpPr>
                <a:stCxn id="21" idx="6"/>
                <a:endCxn id="21" idx="1"/>
              </p:cNvCxnSpPr>
              <p:nvPr/>
            </p:nvCxnSpPr>
            <p:spPr>
              <a:xfrm flipH="1" flipV="1">
                <a:off x="5955142" y="3457717"/>
                <a:ext cx="245851" cy="101835"/>
              </a:xfrm>
              <a:prstGeom prst="curvedConnector4">
                <a:avLst>
                  <a:gd name="adj1" fmla="val -92983"/>
                  <a:gd name="adj2" fmla="val 36590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79 Conector curvado"/>
              <p:cNvCxnSpPr>
                <a:stCxn id="16" idx="6"/>
                <a:endCxn id="16" idx="3"/>
              </p:cNvCxnSpPr>
              <p:nvPr/>
            </p:nvCxnSpPr>
            <p:spPr>
              <a:xfrm flipH="1">
                <a:off x="5982333" y="4901583"/>
                <a:ext cx="245851" cy="101835"/>
              </a:xfrm>
              <a:prstGeom prst="curvedConnector4">
                <a:avLst>
                  <a:gd name="adj1" fmla="val -92983"/>
                  <a:gd name="adj2" fmla="val 36590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89 CuadroTexto"/>
              <p:cNvSpPr txBox="1"/>
              <p:nvPr/>
            </p:nvSpPr>
            <p:spPr>
              <a:xfrm>
                <a:off x="6236568" y="2987660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dirty="0" smtClean="0">
                    <a:solidFill>
                      <a:prstClr val="black"/>
                    </a:solidFill>
                  </a:rPr>
                  <a:t>a</a:t>
                </a:r>
                <a:endParaRPr lang="es-CL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90 CuadroTexto"/>
            <p:cNvSpPr txBox="1"/>
            <p:nvPr/>
          </p:nvSpPr>
          <p:spPr>
            <a:xfrm>
              <a:off x="7083049" y="43413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>
                  <a:solidFill>
                    <a:prstClr val="black"/>
                  </a:solidFill>
                </a:rPr>
                <a:t>b</a:t>
              </a:r>
              <a:endParaRPr lang="es-CL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69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Ya que hemos podido ir desde un ER a un AFD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minimal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sólo nos falta poder volver a ER para cerrar el ciclo.</a:t>
            </a:r>
          </a:p>
          <a:p>
            <a:pPr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siguiente algoritmo toma en cuenta un AFD (determinista)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denomina el método de eliminación de estados.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AFD a ER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0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Dado un AFD</a:t>
                </a:r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𝑇</m:t>
                    </m:r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=(</m:t>
                    </m:r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CL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: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CL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Por cada transición que pueda recorrerse por múltiples símbolos, se reemplaza por una expresión regular de unión |.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CL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Rellene con transiciones conjunto vacío </a:t>
                </a:r>
                <a14:m>
                  <m:oMath xmlns:m="http://schemas.openxmlformats.org/officeDocument/2006/math">
                    <m:r>
                      <a:rPr lang="es-CL" sz="2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∅</m:t>
                    </m:r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 todo par de estados sin transición.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CL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Elija un estado </a:t>
                </a:r>
                <a:r>
                  <a:rPr lang="es-CL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 inicial ni final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CL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cada par de estados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CL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L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que usen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como intermedia, se creará una conexión (regla) que vaya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CL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L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la forma:</a:t>
                </a:r>
              </a:p>
              <a:p>
                <a:pPr marL="85725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CL" sz="18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s-CL" sz="18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s-CL" sz="18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s-CL" sz="18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CL" sz="1800" i="1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CL" sz="1800" i="1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s-CL" sz="1800" i="1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L" sz="1800" i="1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sz="18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s-CL" sz="18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s-CL" sz="18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CL" sz="18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s-CL" sz="18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𝑖𝑦</m:t>
                          </m:r>
                        </m:sub>
                      </m:sSub>
                      <m:r>
                        <a:rPr lang="es-CL" sz="1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|</m:t>
                      </m:r>
                      <m:sSub>
                        <m:sSubPr>
                          <m:ctrlPr>
                            <a:rPr lang="es-CL" sz="18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CL" sz="18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s-CL" sz="18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s-CL" sz="18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s-ES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elimina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sus transiciones.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hay más estados intermedios, vaya a 3.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 sólo estado inicial y final, genere la expresión:</a:t>
                </a:r>
              </a:p>
              <a:p>
                <a:pPr marL="85725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16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s-CL" sz="16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1600" i="1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CL" sz="1600" i="1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L" sz="1600" i="1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L" sz="16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CL" sz="1600" i="1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CL" sz="1600" i="1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sz="16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a:rPr lang="es-CL" sz="16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CL" sz="160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L" sz="1600" i="1"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600" i="1"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CL" sz="1600" b="0" i="1" smtClean="0"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CL" sz="16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CL" sz="1600" i="1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CL" sz="1600" i="1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sz="16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s-CL" sz="16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L" sz="16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s-CL" sz="16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s-CL" sz="16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CL" sz="16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s-CL" sz="16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s-CL" sz="16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s-CL" sz="16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CL" sz="160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CL" sz="16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L" sz="16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s-CL" sz="16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ES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048" t="-1561" r="-8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Algoritmo: AFD a ER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Ejemplo: AFD a ER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9 Flecha abajo"/>
          <p:cNvSpPr/>
          <p:nvPr/>
        </p:nvSpPr>
        <p:spPr>
          <a:xfrm>
            <a:off x="4211960" y="4365104"/>
            <a:ext cx="79208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white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829" y="1484784"/>
            <a:ext cx="50863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16" y="5548089"/>
            <a:ext cx="22383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07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Ejercicio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98" y="1865783"/>
            <a:ext cx="445361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55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</a:t>
            </a:r>
            <a:r>
              <a:rPr lang="es-ES" b="1" smtClean="0">
                <a:solidFill>
                  <a:prstClr val="white"/>
                </a:solidFill>
                <a:latin typeface="Arial Black" panose="020B0A04020102020204" pitchFamily="34" charset="0"/>
              </a:rPr>
              <a:t>clase: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4098" name="Picture 2" descr="http://images.memes.com/character/meme/yo-daw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38299"/>
            <a:ext cx="6705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19672" y="1638299"/>
            <a:ext cx="67056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 DAWG, I HEARD YOU LIKE AUTOMATON THEORY</a:t>
            </a:r>
          </a:p>
          <a:p>
            <a:pPr algn="ctr"/>
            <a:endParaRPr lang="es-CL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L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PUT A REGULAR EXPRESSION IN YOUR FINITE STATE AUTOMATA, SO YOU CAN RECOGNIZE LANGUAGE WHILE</a:t>
            </a:r>
          </a:p>
          <a:p>
            <a:pPr algn="ctr"/>
            <a:r>
              <a:rPr lang="es-C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RECOGNIZE LANGUAGE.</a:t>
            </a:r>
            <a:endParaRPr lang="es-CL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1008111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la transformación de ER a AFND, basta con ocupar las siguientes reglas: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Repaso: ER a AFND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36912"/>
            <a:ext cx="57816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97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0197"/>
            <a:ext cx="4560036" cy="504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Repaso: ER a AFND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Repaso: 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Ejercicio: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sSup>
                      <m:sSupPr>
                        <m:ctrlPr>
                          <a:rPr lang="es-ES" sz="280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CL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438" t="-13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11 Grupo"/>
          <p:cNvGrpSpPr/>
          <p:nvPr/>
        </p:nvGrpSpPr>
        <p:grpSpPr>
          <a:xfrm>
            <a:off x="2297522" y="3087349"/>
            <a:ext cx="1097824" cy="450768"/>
            <a:chOff x="2051720" y="3482288"/>
            <a:chExt cx="1097824" cy="450768"/>
          </a:xfrm>
        </p:grpSpPr>
        <p:sp>
          <p:nvSpPr>
            <p:cNvPr id="3" name="2 Elipse"/>
            <p:cNvSpPr/>
            <p:nvPr/>
          </p:nvSpPr>
          <p:spPr>
            <a:xfrm>
              <a:off x="2051720" y="364502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3 Elipse"/>
            <p:cNvSpPr/>
            <p:nvPr/>
          </p:nvSpPr>
          <p:spPr>
            <a:xfrm>
              <a:off x="2861512" y="364502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7" name="6 Conector recto de flecha"/>
            <p:cNvCxnSpPr>
              <a:stCxn id="3" idx="6"/>
              <a:endCxn id="4" idx="2"/>
            </p:cNvCxnSpPr>
            <p:nvPr/>
          </p:nvCxnSpPr>
          <p:spPr>
            <a:xfrm>
              <a:off x="2339752" y="3789040"/>
              <a:ext cx="5217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2452995" y="348228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a</a:t>
              </a:r>
              <a:endParaRPr lang="es-CL" dirty="0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5247185" y="4653136"/>
            <a:ext cx="1097824" cy="450768"/>
            <a:chOff x="2051720" y="3482288"/>
            <a:chExt cx="1097824" cy="450768"/>
          </a:xfrm>
        </p:grpSpPr>
        <p:sp>
          <p:nvSpPr>
            <p:cNvPr id="15" name="14 Elipse"/>
            <p:cNvSpPr/>
            <p:nvPr/>
          </p:nvSpPr>
          <p:spPr>
            <a:xfrm>
              <a:off x="2051720" y="364502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15 Elipse"/>
            <p:cNvSpPr/>
            <p:nvPr/>
          </p:nvSpPr>
          <p:spPr>
            <a:xfrm>
              <a:off x="2861512" y="364502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16 Conector recto de flecha"/>
            <p:cNvCxnSpPr>
              <a:stCxn id="15" idx="6"/>
              <a:endCxn id="16" idx="2"/>
            </p:cNvCxnSpPr>
            <p:nvPr/>
          </p:nvCxnSpPr>
          <p:spPr>
            <a:xfrm>
              <a:off x="2339752" y="3789040"/>
              <a:ext cx="5217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/>
            <p:nvPr/>
          </p:nvSpPr>
          <p:spPr>
            <a:xfrm>
              <a:off x="2452995" y="348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b</a:t>
              </a:r>
              <a:endParaRPr lang="es-CL" dirty="0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5247185" y="3183784"/>
            <a:ext cx="1097824" cy="450768"/>
            <a:chOff x="2051720" y="3482288"/>
            <a:chExt cx="1097824" cy="450768"/>
          </a:xfrm>
        </p:grpSpPr>
        <p:sp>
          <p:nvSpPr>
            <p:cNvPr id="20" name="19 Elipse"/>
            <p:cNvSpPr/>
            <p:nvPr/>
          </p:nvSpPr>
          <p:spPr>
            <a:xfrm>
              <a:off x="2051720" y="364502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" name="20 Elipse"/>
            <p:cNvSpPr/>
            <p:nvPr/>
          </p:nvSpPr>
          <p:spPr>
            <a:xfrm>
              <a:off x="2861512" y="364502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2" name="21 Conector recto de flecha"/>
            <p:cNvCxnSpPr>
              <a:stCxn id="20" idx="6"/>
              <a:endCxn id="21" idx="2"/>
            </p:cNvCxnSpPr>
            <p:nvPr/>
          </p:nvCxnSpPr>
          <p:spPr>
            <a:xfrm>
              <a:off x="2339752" y="3789040"/>
              <a:ext cx="5217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2 CuadroTexto"/>
            <p:cNvSpPr txBox="1"/>
            <p:nvPr/>
          </p:nvSpPr>
          <p:spPr>
            <a:xfrm>
              <a:off x="2452995" y="348228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a</a:t>
              </a:r>
              <a:endParaRPr lang="es-CL" dirty="0"/>
            </a:p>
          </p:txBody>
        </p:sp>
      </p:grpSp>
      <p:sp>
        <p:nvSpPr>
          <p:cNvPr id="30" name="29 Elipse"/>
          <p:cNvSpPr/>
          <p:nvPr/>
        </p:nvSpPr>
        <p:spPr>
          <a:xfrm>
            <a:off x="4572000" y="4054103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1" name="30 Conector recto de flecha"/>
          <p:cNvCxnSpPr>
            <a:stCxn id="30" idx="7"/>
            <a:endCxn id="20" idx="3"/>
          </p:cNvCxnSpPr>
          <p:nvPr/>
        </p:nvCxnSpPr>
        <p:spPr>
          <a:xfrm flipV="1">
            <a:off x="4817851" y="3592371"/>
            <a:ext cx="471515" cy="503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1024 Conector recto de flecha"/>
          <p:cNvCxnSpPr>
            <a:stCxn id="30" idx="5"/>
            <a:endCxn id="15" idx="1"/>
          </p:cNvCxnSpPr>
          <p:nvPr/>
        </p:nvCxnSpPr>
        <p:spPr>
          <a:xfrm>
            <a:off x="4817851" y="4299954"/>
            <a:ext cx="471515" cy="55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4860032" y="35531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s-CL" dirty="0"/>
          </a:p>
        </p:txBody>
      </p:sp>
      <p:sp>
        <p:nvSpPr>
          <p:cNvPr id="36" name="35 CuadroTexto"/>
          <p:cNvSpPr txBox="1"/>
          <p:nvPr/>
        </p:nvSpPr>
        <p:spPr>
          <a:xfrm>
            <a:off x="4932040" y="42838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s-CL" dirty="0"/>
          </a:p>
        </p:txBody>
      </p:sp>
      <p:sp>
        <p:nvSpPr>
          <p:cNvPr id="37" name="36 Elipse"/>
          <p:cNvSpPr/>
          <p:nvPr/>
        </p:nvSpPr>
        <p:spPr>
          <a:xfrm>
            <a:off x="6732240" y="4062487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028" name="1027 Conector recto de flecha"/>
          <p:cNvCxnSpPr>
            <a:stCxn id="21" idx="5"/>
            <a:endCxn id="37" idx="1"/>
          </p:cNvCxnSpPr>
          <p:nvPr/>
        </p:nvCxnSpPr>
        <p:spPr>
          <a:xfrm>
            <a:off x="6302828" y="3592371"/>
            <a:ext cx="471593" cy="512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1029 Conector recto de flecha"/>
          <p:cNvCxnSpPr>
            <a:stCxn id="16" idx="7"/>
            <a:endCxn id="37" idx="3"/>
          </p:cNvCxnSpPr>
          <p:nvPr/>
        </p:nvCxnSpPr>
        <p:spPr>
          <a:xfrm flipV="1">
            <a:off x="6302828" y="4308338"/>
            <a:ext cx="471593" cy="54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6228184" y="36251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s-CL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300192" y="435581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s-CL" dirty="0"/>
          </a:p>
        </p:txBody>
      </p:sp>
      <p:sp>
        <p:nvSpPr>
          <p:cNvPr id="44" name="43 Elipse"/>
          <p:cNvSpPr/>
          <p:nvPr/>
        </p:nvSpPr>
        <p:spPr>
          <a:xfrm>
            <a:off x="1403648" y="3250085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032" name="1031 Conector recto de flecha"/>
          <p:cNvCxnSpPr>
            <a:stCxn id="44" idx="6"/>
            <a:endCxn id="3" idx="2"/>
          </p:cNvCxnSpPr>
          <p:nvPr/>
        </p:nvCxnSpPr>
        <p:spPr>
          <a:xfrm>
            <a:off x="1691680" y="3394101"/>
            <a:ext cx="6058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1763688" y="30689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s-CL" dirty="0"/>
          </a:p>
        </p:txBody>
      </p:sp>
      <p:cxnSp>
        <p:nvCxnSpPr>
          <p:cNvPr id="48" name="47 Conector recto de flecha"/>
          <p:cNvCxnSpPr>
            <a:stCxn id="4" idx="5"/>
            <a:endCxn id="77" idx="1"/>
          </p:cNvCxnSpPr>
          <p:nvPr/>
        </p:nvCxnSpPr>
        <p:spPr>
          <a:xfrm>
            <a:off x="3353165" y="3495936"/>
            <a:ext cx="379817" cy="600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Elipse"/>
          <p:cNvSpPr/>
          <p:nvPr/>
        </p:nvSpPr>
        <p:spPr>
          <a:xfrm>
            <a:off x="7586026" y="4062487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CuadroTexto"/>
          <p:cNvSpPr txBox="1"/>
          <p:nvPr/>
        </p:nvSpPr>
        <p:spPr>
          <a:xfrm>
            <a:off x="3484638" y="35010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s-CL" dirty="0"/>
          </a:p>
        </p:txBody>
      </p:sp>
      <p:cxnSp>
        <p:nvCxnSpPr>
          <p:cNvPr id="54" name="53 Conector recto de flecha"/>
          <p:cNvCxnSpPr>
            <a:stCxn id="37" idx="6"/>
            <a:endCxn id="51" idx="2"/>
          </p:cNvCxnSpPr>
          <p:nvPr/>
        </p:nvCxnSpPr>
        <p:spPr>
          <a:xfrm>
            <a:off x="7020272" y="4206503"/>
            <a:ext cx="5657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7157046" y="38959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s-CL" dirty="0"/>
          </a:p>
        </p:txBody>
      </p:sp>
      <p:sp>
        <p:nvSpPr>
          <p:cNvPr id="75" name="74 Medio marco"/>
          <p:cNvSpPr/>
          <p:nvPr/>
        </p:nvSpPr>
        <p:spPr>
          <a:xfrm rot="8109327">
            <a:off x="1258897" y="3327594"/>
            <a:ext cx="115715" cy="130097"/>
          </a:xfrm>
          <a:prstGeom prst="halfFrame">
            <a:avLst>
              <a:gd name="adj1" fmla="val 2067"/>
              <a:gd name="adj2" fmla="val 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77" name="76 Elipse"/>
          <p:cNvSpPr/>
          <p:nvPr/>
        </p:nvSpPr>
        <p:spPr>
          <a:xfrm>
            <a:off x="3690801" y="4054103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8" name="77 Conector recto de flecha"/>
          <p:cNvCxnSpPr>
            <a:stCxn id="77" idx="6"/>
            <a:endCxn id="30" idx="2"/>
          </p:cNvCxnSpPr>
          <p:nvPr/>
        </p:nvCxnSpPr>
        <p:spPr>
          <a:xfrm>
            <a:off x="3978833" y="4198119"/>
            <a:ext cx="593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4143020" y="38610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s-CL" dirty="0"/>
          </a:p>
        </p:txBody>
      </p:sp>
      <p:sp>
        <p:nvSpPr>
          <p:cNvPr id="1051" name="1050 Arco"/>
          <p:cNvSpPr/>
          <p:nvPr/>
        </p:nvSpPr>
        <p:spPr>
          <a:xfrm>
            <a:off x="3813823" y="3174386"/>
            <a:ext cx="3895225" cy="1848082"/>
          </a:xfrm>
          <a:prstGeom prst="arc">
            <a:avLst>
              <a:gd name="adj1" fmla="val 10869293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83 CuadroTexto"/>
          <p:cNvSpPr txBox="1"/>
          <p:nvPr/>
        </p:nvSpPr>
        <p:spPr>
          <a:xfrm>
            <a:off x="5572870" y="28529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s-CL" dirty="0"/>
          </a:p>
        </p:txBody>
      </p:sp>
      <p:sp>
        <p:nvSpPr>
          <p:cNvPr id="85" name="84 Arco"/>
          <p:cNvSpPr/>
          <p:nvPr/>
        </p:nvSpPr>
        <p:spPr>
          <a:xfrm rot="10800000">
            <a:off x="3834817" y="3384297"/>
            <a:ext cx="3895225" cy="1848082"/>
          </a:xfrm>
          <a:prstGeom prst="arc">
            <a:avLst>
              <a:gd name="adj1" fmla="val 10869293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6" name="85 CuadroTexto"/>
          <p:cNvSpPr txBox="1"/>
          <p:nvPr/>
        </p:nvSpPr>
        <p:spPr>
          <a:xfrm>
            <a:off x="5580112" y="51571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s-CL" dirty="0"/>
          </a:p>
        </p:txBody>
      </p:sp>
      <p:sp>
        <p:nvSpPr>
          <p:cNvPr id="87" name="86 Elipse"/>
          <p:cNvSpPr/>
          <p:nvPr/>
        </p:nvSpPr>
        <p:spPr>
          <a:xfrm>
            <a:off x="8422303" y="4062487"/>
            <a:ext cx="288032" cy="288032"/>
          </a:xfrm>
          <a:prstGeom prst="ellipse">
            <a:avLst/>
          </a:prstGeom>
          <a:ln w="76200" cmpd="thinThick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8" name="87 Conector recto de flecha"/>
          <p:cNvCxnSpPr>
            <a:stCxn id="51" idx="6"/>
            <a:endCxn id="87" idx="2"/>
          </p:cNvCxnSpPr>
          <p:nvPr/>
        </p:nvCxnSpPr>
        <p:spPr>
          <a:xfrm>
            <a:off x="7874058" y="4206503"/>
            <a:ext cx="548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CuadroTexto"/>
          <p:cNvSpPr txBox="1"/>
          <p:nvPr/>
        </p:nvSpPr>
        <p:spPr>
          <a:xfrm>
            <a:off x="8021142" y="39105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1312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0" grpId="0" animBg="1"/>
      <p:bldP spid="35" grpId="0"/>
      <p:bldP spid="36" grpId="0"/>
      <p:bldP spid="37" grpId="0" animBg="1"/>
      <p:bldP spid="42" grpId="0"/>
      <p:bldP spid="43" grpId="0"/>
      <p:bldP spid="44" grpId="0" animBg="1"/>
      <p:bldP spid="47" grpId="0"/>
      <p:bldP spid="51" grpId="0" animBg="1"/>
      <p:bldP spid="52" grpId="0"/>
      <p:bldP spid="55" grpId="0"/>
      <p:bldP spid="75" grpId="0" animBg="1"/>
      <p:bldP spid="77" grpId="0" animBg="1"/>
      <p:bldP spid="79" grpId="0"/>
      <p:bldP spid="1051" grpId="0" animBg="1"/>
      <p:bldP spid="84" grpId="0"/>
      <p:bldP spid="85" grpId="0" animBg="1"/>
      <p:bldP spid="86" grpId="0"/>
      <p:bldP spid="87" grpId="0" animBg="1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Antes de transformar un AFND a un AFD, debemos realizar una diferenciación.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denomina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Autómata Finito no Determinista con transición vacía AFND-</a:t>
            </a:r>
            <a:r>
              <a:rPr lang="el-GR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s-CL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 el autómata posee transiciones con la palabra vacía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 el autómata no posee ninguna transición con la palabra vacía, pero es aún no determinista, se le denomina simplemente AFND.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Transformación: AFND a AFND-</a:t>
            </a:r>
            <a:r>
              <a:rPr lang="el-GR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ε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hacer la transformación, primero definiremos el término </a:t>
                </a:r>
                <a:r>
                  <a:rPr lang="es-ES" sz="28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clausura-</a:t>
                </a:r>
                <a:r>
                  <a:rPr lang="el-GR" sz="28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ε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define clausura-</a:t>
                </a:r>
                <a:r>
                  <a:rPr lang="el-G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ε</a:t>
                </a:r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un estado de un AFND-</a:t>
                </a:r>
                <a:r>
                  <a:rPr lang="el-G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ε</a:t>
                </a:r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manera recursiva: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80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𝜀</m:t>
                        </m:r>
                      </m:e>
                    </m:acc>
                    <m:r>
                      <a:rPr lang="es-CL" sz="1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</m:t>
                    </m:r>
                    <m:r>
                      <a:rPr lang="es-CL" sz="1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sz="1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→℘</m:t>
                    </m:r>
                    <m:d>
                      <m:dPr>
                        <m:ctrlPr>
                          <a:rPr lang="es-CL" sz="1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1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𝑄</m:t>
                        </m:r>
                      </m:e>
                    </m:d>
                  </m:oMath>
                </a14:m>
                <a:endParaRPr lang="es-CL" sz="18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457200" lvl="1" indent="0" algn="just">
                  <a:buNone/>
                </a:pPr>
                <a:r>
                  <a:rPr lang="es-ES" sz="1800" dirty="0">
                    <a:ea typeface="Cambria Math"/>
                    <a:cs typeface="Arial" panose="020B0604020202020204" pitchFamily="34" charset="0"/>
                  </a:rPr>
                  <a:t> </a:t>
                </a:r>
                <a:r>
                  <a:rPr lang="es-ES" sz="1800" dirty="0" smtClean="0">
                    <a:ea typeface="Cambria Math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1800" b="0" i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q</m:t>
                    </m:r>
                    <m:r>
                      <a:rPr lang="es-CL" sz="1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s-ES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s-CL" sz="1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1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</m:d>
                  </m:oMath>
                </a14:m>
                <a:endParaRPr lang="es-CL" sz="1800" b="0" dirty="0" smtClean="0">
                  <a:ea typeface="Cambria Math"/>
                  <a:cs typeface="Arial" panose="020B0604020202020204" pitchFamily="34" charset="0"/>
                </a:endParaRPr>
              </a:p>
              <a:p>
                <a:pPr marL="457200" lvl="1" indent="0" algn="just">
                  <a:buNone/>
                </a:pPr>
                <a:r>
                  <a:rPr lang="es-CL" sz="1800" dirty="0" smtClean="0">
                    <a:ea typeface="Cambria Math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1800" b="0" i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r</m:t>
                    </m:r>
                    <m:r>
                      <a:rPr lang="es-CL" sz="1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s-ES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</m:d>
                    <m:r>
                      <a:rPr lang="es-CL" sz="18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↔</m:t>
                    </m:r>
                    <m:d>
                      <m:dPr>
                        <m:ctrlPr>
                          <a:rPr lang="es-CL" sz="1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1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CL" sz="1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𝜀</m:t>
                        </m:r>
                        <m:r>
                          <a:rPr lang="es-CL" sz="1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  <m:r>
                      <a:rPr lang="es-CL" sz="1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CL" sz="1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CL" sz="1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s-CL" sz="1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𝑝</m:t>
                    </m:r>
                    <m:r>
                      <a:rPr lang="es-CL" sz="1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s-ES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</m:d>
                  </m:oMath>
                </a14:m>
                <a:endParaRPr lang="es-ES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es-CL" sz="2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 otras palabras, son todos los estados alcanzables usando transición vacía.</a:t>
                </a:r>
                <a:endParaRPr lang="es-ES" sz="2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t="-1200" r="-16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Clausura</a:t>
            </a:r>
            <a:r>
              <a:rPr lang="es-ES" b="1" dirty="0">
                <a:solidFill>
                  <a:prstClr val="white"/>
                </a:solidFill>
                <a:latin typeface="Arial Black" panose="020B0A04020102020204" pitchFamily="34" charset="0"/>
              </a:rPr>
              <a:t>-</a:t>
            </a:r>
            <a:r>
              <a:rPr lang="el-GR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ε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5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3140968"/>
                <a:ext cx="7560840" cy="3492121"/>
              </a:xfrm>
            </p:spPr>
            <p:txBody>
              <a:bodyPr>
                <a:normAutofit fontScale="92500"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280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sz="2800" i="1" dirty="0">
                            <a:latin typeface="Cambria Math"/>
                            <a:cs typeface="Arial" panose="020B0604020202020204" pitchFamily="34" charset="0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s-CL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CL" sz="2800" b="0" i="1" dirty="0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L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s-CL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CL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s-CL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s-CL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s-CL" sz="28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sz="2800" i="1" dirty="0">
                            <a:latin typeface="Cambria Math"/>
                            <a:cs typeface="Arial" panose="020B0604020202020204" pitchFamily="34" charset="0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80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CL" sz="2800" i="1" dirty="0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CL" sz="2800" i="1" dirty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CL" sz="2800" i="1" dirty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CL" sz="2800" i="1" dirty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sz="2800" i="1" dirty="0">
                            <a:latin typeface="Cambria Math"/>
                            <a:cs typeface="Arial" panose="020B0604020202020204" pitchFamily="34" charset="0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CL" sz="2800" i="1" dirty="0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CL" sz="2800" i="1" dirty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CL" sz="2800" i="1" dirty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sz="2800" i="1" dirty="0">
                            <a:latin typeface="Cambria Math"/>
                            <a:cs typeface="Arial" panose="020B0604020202020204" pitchFamily="34" charset="0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CL" sz="2800" i="1" dirty="0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s-CL" sz="2800" i="1" dirty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sz="2800" i="1" dirty="0">
                            <a:latin typeface="Cambria Math"/>
                            <a:cs typeface="Arial" panose="020B0604020202020204" pitchFamily="34" charset="0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s-CL" sz="2800" i="1" dirty="0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s-CL" sz="2800" i="1" dirty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s-CL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CL" sz="2800" i="1" dirty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sz="2800" i="1" dirty="0">
                            <a:latin typeface="Cambria Math"/>
                            <a:cs typeface="Arial" panose="020B0604020202020204" pitchFamily="34" charset="0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CL" sz="2800" i="1" dirty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s-CL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sz="2800" i="1" dirty="0">
                            <a:latin typeface="Cambria Math"/>
                            <a:cs typeface="Arial" panose="020B0604020202020204" pitchFamily="34" charset="0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CL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CL" sz="2800" i="1" dirty="0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800" i="1" dirty="0">
                            <a:latin typeface="Cambria Math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s-CL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CL" sz="2800" i="1" dirty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3140968"/>
                <a:ext cx="7560840" cy="3492121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Clausura</a:t>
            </a:r>
            <a:r>
              <a:rPr lang="es-ES" b="1" dirty="0">
                <a:solidFill>
                  <a:prstClr val="white"/>
                </a:solidFill>
                <a:latin typeface="Arial Black" panose="020B0A04020102020204" pitchFamily="34" charset="0"/>
              </a:rPr>
              <a:t>-</a:t>
            </a:r>
            <a:r>
              <a:rPr lang="el-GR" b="1" dirty="0">
                <a:solidFill>
                  <a:prstClr val="white"/>
                </a:solidFill>
                <a:latin typeface="Arial Black" panose="020B0A04020102020204" pitchFamily="34" charset="0"/>
              </a:rPr>
              <a:t>ε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: </a:t>
            </a:r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66" y="1600200"/>
            <a:ext cx="3419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19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Dado un AFND-</a:t>
                </a:r>
                <a:r>
                  <a:rPr lang="el-G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ε</a:t>
                </a:r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𝑇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=(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CL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se construye el 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AFND</a:t>
                </a:r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=(</m:t>
                    </m:r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′</m:t>
                    </m:r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s-CL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′</m:t>
                    </m:r>
                    <m:r>
                      <a:rPr lang="es-CL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CL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s-CL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CL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′</m:t>
                    </m:r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 A=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400" i="1" dirty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400" i="1" dirty="0"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sz="2400" i="1" dirty="0">
                            <a:latin typeface="Cambria Math"/>
                            <a:cs typeface="Arial" panose="020B0604020202020204" pitchFamily="34" charset="0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s-CL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24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agregarlo como un solo estado a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sz="2400" i="1">
                        <a:latin typeface="Cambria Math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Por cada </a:t>
                </a:r>
                <a14:m>
                  <m:oMath xmlns:m="http://schemas.openxmlformats.org/officeDocument/2006/math">
                    <m:r>
                      <a:rPr lang="es-CL" sz="2400" b="0" i="0" dirty="0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s-CL" sz="2400" b="0" i="0" dirty="0" smtClean="0">
                        <a:latin typeface="Cambria Math"/>
                        <a:cs typeface="Arial" panose="020B0604020202020204" pitchFamily="34" charset="0"/>
                      </a:rPr>
                      <m:t>q</m:t>
                    </m:r>
                    <m:r>
                      <a:rPr lang="es-CL" sz="2400" b="0" i="0" dirty="0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dirty="0" smtClean="0">
                        <a:latin typeface="Cambria Math"/>
                        <a:cs typeface="Arial" panose="020B0604020202020204" pitchFamily="34" charset="0"/>
                      </a:rPr>
                      <m:t>s</m:t>
                    </m:r>
                    <m:r>
                      <a:rPr lang="es-CL" sz="2400" b="0" i="0" dirty="0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  <m:r>
                      <a:rPr lang="es-CL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s-CL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CL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s-CL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s-CL" sz="24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CL" sz="24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CL" sz="24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s-CL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):</m:t>
                        </m:r>
                        <m:d>
                          <m:dPr>
                            <m:ctrlPr>
                              <a:rPr lang="es-CL" sz="24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CL" sz="24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𝑝</m:t>
                            </m:r>
                            <m:r>
                              <a:rPr lang="es-CL" sz="24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s-CL" sz="24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𝑠</m:t>
                            </m:r>
                            <m:r>
                              <a:rPr lang="es-CL" sz="24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′,</m:t>
                            </m:r>
                            <m:r>
                              <a:rPr lang="es-CL" sz="24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d>
                        <m:r>
                          <a:rPr lang="es-CL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s-CL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s-CL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CL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lang="el-GR" sz="24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l-GR" sz="24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𝜀</m:t>
                            </m:r>
                          </m:e>
                        </m:acc>
                        <m:d>
                          <m:dPr>
                            <m:ctrlPr>
                              <a:rPr lang="es-CL" sz="24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CL" sz="24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s-CL" sz="2400" b="0" i="0" dirty="0" smtClean="0">
                        <a:latin typeface="Cambria Math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es-CL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14450" lvl="2" indent="-457200" algn="just">
                  <a:buFont typeface="+mj-lt"/>
                  <a:buAutoNum type="arabicPeriod"/>
                </a:pPr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calcula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20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sz="2000" i="1" dirty="0">
                            <a:latin typeface="Cambria Math"/>
                            <a:cs typeface="Arial" panose="020B0604020202020204" pitchFamily="34" charset="0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s-CL" sz="20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20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y se agrega como un solo estado a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sz="2000" i="1">
                        <a:latin typeface="Cambria Math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314450" lvl="2" indent="-457200" algn="just">
                  <a:buFont typeface="+mj-lt"/>
                  <a:buAutoNum type="arabicPeriod"/>
                </a:pPr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agrega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18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l-GR" sz="20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l-GR" sz="20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𝜀</m:t>
                            </m:r>
                          </m:e>
                        </m:acc>
                        <m:d>
                          <m:dPr>
                            <m:ctrlPr>
                              <a:rPr lang="es-CL" sz="20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CL" sz="20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  <m:r>
                          <a:rPr lang="es-CL" sz="18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18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s-CL" sz="18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l-GR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l-GR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𝜀</m:t>
                            </m:r>
                          </m:e>
                        </m:acc>
                        <m:d>
                          <m:dPr>
                            <m:ctrlPr>
                              <a:rPr lang="es-CL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CL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CL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314450" lvl="2" indent="-457200" algn="just">
                  <a:buFont typeface="+mj-lt"/>
                  <a:buAutoNum type="arabicPeriod"/>
                </a:pPr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 </a:t>
                </a:r>
                <a14:m>
                  <m:oMath xmlns:m="http://schemas.openxmlformats.org/officeDocument/2006/math">
                    <m:r>
                      <a:rPr lang="es-CL" sz="2000" i="1" dirty="0">
                        <a:latin typeface="Cambria Math"/>
                        <a:cs typeface="Arial" panose="020B0604020202020204" pitchFamily="34" charset="0"/>
                      </a:rPr>
                      <m:t>𝐴</m:t>
                    </m:r>
                    <m:r>
                      <a:rPr lang="es-CL" sz="2000" b="0" i="1" dirty="0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CL" sz="2000" b="0" i="1" dirty="0" smtClean="0">
                        <a:latin typeface="Cambria Math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 ir a 3.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Los estados finales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son aquellos que contienen al menos un estado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t="-1200" r="-16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Algoritmo: </a:t>
            </a:r>
            <a:r>
              <a:rPr lang="es-ES" b="1" dirty="0">
                <a:solidFill>
                  <a:prstClr val="white"/>
                </a:solidFill>
                <a:latin typeface="Arial Black" panose="020B0A04020102020204" pitchFamily="34" charset="0"/>
              </a:rPr>
              <a:t>AFND-</a:t>
            </a:r>
            <a:r>
              <a:rPr lang="el-GR" b="1" dirty="0">
                <a:solidFill>
                  <a:prstClr val="white"/>
                </a:solidFill>
                <a:latin typeface="Arial Black" panose="020B0A04020102020204" pitchFamily="34" charset="0"/>
              </a:rPr>
              <a:t>ε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 a AFND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4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1654</Words>
  <Application>Microsoft Office PowerPoint</Application>
  <PresentationFormat>Presentación en pantalla (4:3)</PresentationFormat>
  <Paragraphs>191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Fundamentos de Ciencias de la Computación</vt:lpstr>
      <vt:lpstr>Objetivos para Hoy</vt:lpstr>
      <vt:lpstr>Presentación de PowerPoint</vt:lpstr>
      <vt:lpstr>Presentación de PowerPoint</vt:lpstr>
      <vt:lpstr>Repaso: Ejemplo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AFND-ε a AFND: Ejercicio</vt:lpstr>
      <vt:lpstr>AFND-ε a AFND: Result.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</vt:lpstr>
      <vt:lpstr>Presentación de PowerPoint</vt:lpstr>
      <vt:lpstr>Presentación de PowerPoint</vt:lpstr>
      <vt:lpstr>Presentación de PowerPoint</vt:lpstr>
      <vt:lpstr>Ejercicio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Ciencias de la Computación</dc:title>
  <dc:creator>ProBook 4420s</dc:creator>
  <cp:lastModifiedBy>Rodrigo Torres</cp:lastModifiedBy>
  <cp:revision>66</cp:revision>
  <dcterms:created xsi:type="dcterms:W3CDTF">2017-03-16T16:14:48Z</dcterms:created>
  <dcterms:modified xsi:type="dcterms:W3CDTF">2018-04-11T14:26:08Z</dcterms:modified>
</cp:coreProperties>
</file>