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94" r:id="rId4"/>
    <p:sldId id="295" r:id="rId5"/>
    <p:sldId id="296" r:id="rId6"/>
    <p:sldId id="297" r:id="rId7"/>
    <p:sldId id="298" r:id="rId8"/>
    <p:sldId id="299" r:id="rId9"/>
    <p:sldId id="311" r:id="rId10"/>
    <p:sldId id="312" r:id="rId11"/>
    <p:sldId id="309" r:id="rId12"/>
    <p:sldId id="310" r:id="rId13"/>
    <p:sldId id="313" r:id="rId14"/>
    <p:sldId id="314" r:id="rId15"/>
    <p:sldId id="315" r:id="rId16"/>
    <p:sldId id="316" r:id="rId17"/>
    <p:sldId id="317" r:id="rId18"/>
    <p:sldId id="318" r:id="rId19"/>
    <p:sldId id="319" r:id="rId20"/>
    <p:sldId id="300" r:id="rId21"/>
    <p:sldId id="301" r:id="rId22"/>
    <p:sldId id="302" r:id="rId23"/>
    <p:sldId id="303" r:id="rId24"/>
    <p:sldId id="304" r:id="rId25"/>
    <p:sldId id="305" r:id="rId26"/>
    <p:sldId id="306" r:id="rId27"/>
    <p:sldId id="307" r:id="rId28"/>
    <p:sldId id="308" r:id="rId29"/>
    <p:sldId id="320" r:id="rId30"/>
    <p:sldId id="293" r:id="rId31"/>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156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9933FEA1-0410-418A-A262-6F19BD0764AD}" type="datetimeFigureOut">
              <a:rPr lang="es-ES" smtClean="0"/>
              <a:t>16/04/2018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BA4E292-674E-4272-8F7D-B8974BA1CC2F}" type="slidenum">
              <a:rPr lang="es-ES" smtClean="0"/>
              <a:t>‹Nº›</a:t>
            </a:fld>
            <a:endParaRPr lang="es-ES"/>
          </a:p>
        </p:txBody>
      </p:sp>
    </p:spTree>
    <p:extLst>
      <p:ext uri="{BB962C8B-B14F-4D97-AF65-F5344CB8AC3E}">
        <p14:creationId xmlns:p14="http://schemas.microsoft.com/office/powerpoint/2010/main" val="2625540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9933FEA1-0410-418A-A262-6F19BD0764AD}" type="datetimeFigureOut">
              <a:rPr lang="es-ES" smtClean="0"/>
              <a:t>16/04/2018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BA4E292-674E-4272-8F7D-B8974BA1CC2F}" type="slidenum">
              <a:rPr lang="es-ES" smtClean="0"/>
              <a:t>‹Nº›</a:t>
            </a:fld>
            <a:endParaRPr lang="es-ES"/>
          </a:p>
        </p:txBody>
      </p:sp>
    </p:spTree>
    <p:extLst>
      <p:ext uri="{BB962C8B-B14F-4D97-AF65-F5344CB8AC3E}">
        <p14:creationId xmlns:p14="http://schemas.microsoft.com/office/powerpoint/2010/main" val="272813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9933FEA1-0410-418A-A262-6F19BD0764AD}" type="datetimeFigureOut">
              <a:rPr lang="es-ES" smtClean="0"/>
              <a:t>16/04/2018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BA4E292-674E-4272-8F7D-B8974BA1CC2F}" type="slidenum">
              <a:rPr lang="es-ES" smtClean="0"/>
              <a:t>‹Nº›</a:t>
            </a:fld>
            <a:endParaRPr lang="es-ES"/>
          </a:p>
        </p:txBody>
      </p:sp>
    </p:spTree>
    <p:extLst>
      <p:ext uri="{BB962C8B-B14F-4D97-AF65-F5344CB8AC3E}">
        <p14:creationId xmlns:p14="http://schemas.microsoft.com/office/powerpoint/2010/main" val="286086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9933FEA1-0410-418A-A262-6F19BD0764AD}" type="datetimeFigureOut">
              <a:rPr lang="es-ES" smtClean="0"/>
              <a:t>16/04/2018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BA4E292-674E-4272-8F7D-B8974BA1CC2F}" type="slidenum">
              <a:rPr lang="es-ES" smtClean="0"/>
              <a:t>‹Nº›</a:t>
            </a:fld>
            <a:endParaRPr lang="es-ES"/>
          </a:p>
        </p:txBody>
      </p:sp>
    </p:spTree>
    <p:extLst>
      <p:ext uri="{BB962C8B-B14F-4D97-AF65-F5344CB8AC3E}">
        <p14:creationId xmlns:p14="http://schemas.microsoft.com/office/powerpoint/2010/main" val="2776508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933FEA1-0410-418A-A262-6F19BD0764AD}" type="datetimeFigureOut">
              <a:rPr lang="es-ES" smtClean="0"/>
              <a:t>16/04/2018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BA4E292-674E-4272-8F7D-B8974BA1CC2F}" type="slidenum">
              <a:rPr lang="es-ES" smtClean="0"/>
              <a:t>‹Nº›</a:t>
            </a:fld>
            <a:endParaRPr lang="es-ES"/>
          </a:p>
        </p:txBody>
      </p:sp>
    </p:spTree>
    <p:extLst>
      <p:ext uri="{BB962C8B-B14F-4D97-AF65-F5344CB8AC3E}">
        <p14:creationId xmlns:p14="http://schemas.microsoft.com/office/powerpoint/2010/main" val="255051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9933FEA1-0410-418A-A262-6F19BD0764AD}" type="datetimeFigureOut">
              <a:rPr lang="es-ES" smtClean="0"/>
              <a:t>16/04/2018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BA4E292-674E-4272-8F7D-B8974BA1CC2F}" type="slidenum">
              <a:rPr lang="es-ES" smtClean="0"/>
              <a:t>‹Nº›</a:t>
            </a:fld>
            <a:endParaRPr lang="es-ES"/>
          </a:p>
        </p:txBody>
      </p:sp>
    </p:spTree>
    <p:extLst>
      <p:ext uri="{BB962C8B-B14F-4D97-AF65-F5344CB8AC3E}">
        <p14:creationId xmlns:p14="http://schemas.microsoft.com/office/powerpoint/2010/main" val="288068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9933FEA1-0410-418A-A262-6F19BD0764AD}" type="datetimeFigureOut">
              <a:rPr lang="es-ES" smtClean="0"/>
              <a:t>16/04/2018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BA4E292-674E-4272-8F7D-B8974BA1CC2F}" type="slidenum">
              <a:rPr lang="es-ES" smtClean="0"/>
              <a:t>‹Nº›</a:t>
            </a:fld>
            <a:endParaRPr lang="es-ES"/>
          </a:p>
        </p:txBody>
      </p:sp>
    </p:spTree>
    <p:extLst>
      <p:ext uri="{BB962C8B-B14F-4D97-AF65-F5344CB8AC3E}">
        <p14:creationId xmlns:p14="http://schemas.microsoft.com/office/powerpoint/2010/main" val="3556205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9933FEA1-0410-418A-A262-6F19BD0764AD}" type="datetimeFigureOut">
              <a:rPr lang="es-ES" smtClean="0"/>
              <a:t>16/04/2018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BA4E292-674E-4272-8F7D-B8974BA1CC2F}" type="slidenum">
              <a:rPr lang="es-ES" smtClean="0"/>
              <a:t>‹Nº›</a:t>
            </a:fld>
            <a:endParaRPr lang="es-ES"/>
          </a:p>
        </p:txBody>
      </p:sp>
    </p:spTree>
    <p:extLst>
      <p:ext uri="{BB962C8B-B14F-4D97-AF65-F5344CB8AC3E}">
        <p14:creationId xmlns:p14="http://schemas.microsoft.com/office/powerpoint/2010/main" val="68811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933FEA1-0410-418A-A262-6F19BD0764AD}" type="datetimeFigureOut">
              <a:rPr lang="es-ES" smtClean="0"/>
              <a:t>16/04/2018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BA4E292-674E-4272-8F7D-B8974BA1CC2F}" type="slidenum">
              <a:rPr lang="es-ES" smtClean="0"/>
              <a:t>‹Nº›</a:t>
            </a:fld>
            <a:endParaRPr lang="es-ES"/>
          </a:p>
        </p:txBody>
      </p:sp>
    </p:spTree>
    <p:extLst>
      <p:ext uri="{BB962C8B-B14F-4D97-AF65-F5344CB8AC3E}">
        <p14:creationId xmlns:p14="http://schemas.microsoft.com/office/powerpoint/2010/main" val="350000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933FEA1-0410-418A-A262-6F19BD0764AD}" type="datetimeFigureOut">
              <a:rPr lang="es-ES" smtClean="0"/>
              <a:t>16/04/2018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BA4E292-674E-4272-8F7D-B8974BA1CC2F}" type="slidenum">
              <a:rPr lang="es-ES" smtClean="0"/>
              <a:t>‹Nº›</a:t>
            </a:fld>
            <a:endParaRPr lang="es-ES"/>
          </a:p>
        </p:txBody>
      </p:sp>
    </p:spTree>
    <p:extLst>
      <p:ext uri="{BB962C8B-B14F-4D97-AF65-F5344CB8AC3E}">
        <p14:creationId xmlns:p14="http://schemas.microsoft.com/office/powerpoint/2010/main" val="200847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933FEA1-0410-418A-A262-6F19BD0764AD}" type="datetimeFigureOut">
              <a:rPr lang="es-ES" smtClean="0"/>
              <a:t>16/04/2018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BA4E292-674E-4272-8F7D-B8974BA1CC2F}" type="slidenum">
              <a:rPr lang="es-ES" smtClean="0"/>
              <a:t>‹Nº›</a:t>
            </a:fld>
            <a:endParaRPr lang="es-ES"/>
          </a:p>
        </p:txBody>
      </p:sp>
    </p:spTree>
    <p:extLst>
      <p:ext uri="{BB962C8B-B14F-4D97-AF65-F5344CB8AC3E}">
        <p14:creationId xmlns:p14="http://schemas.microsoft.com/office/powerpoint/2010/main" val="3019874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33FEA1-0410-418A-A262-6F19BD0764AD}" type="datetimeFigureOut">
              <a:rPr lang="es-ES" smtClean="0"/>
              <a:t>16/04/2018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4E292-674E-4272-8F7D-B8974BA1CC2F}" type="slidenum">
              <a:rPr lang="es-ES" smtClean="0"/>
              <a:t>‹Nº›</a:t>
            </a:fld>
            <a:endParaRPr lang="es-ES"/>
          </a:p>
        </p:txBody>
      </p:sp>
    </p:spTree>
    <p:extLst>
      <p:ext uri="{BB962C8B-B14F-4D97-AF65-F5344CB8AC3E}">
        <p14:creationId xmlns:p14="http://schemas.microsoft.com/office/powerpoint/2010/main" val="1673984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redondeado"/>
          <p:cNvSpPr/>
          <p:nvPr/>
        </p:nvSpPr>
        <p:spPr>
          <a:xfrm>
            <a:off x="1547664" y="4221088"/>
            <a:ext cx="7560840" cy="2088232"/>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sp>
        <p:nvSpPr>
          <p:cNvPr id="2" name="1 Título"/>
          <p:cNvSpPr>
            <a:spLocks noGrp="1"/>
          </p:cNvSpPr>
          <p:nvPr>
            <p:ph type="ctrTitle"/>
          </p:nvPr>
        </p:nvSpPr>
        <p:spPr>
          <a:xfrm>
            <a:off x="1547664" y="4221087"/>
            <a:ext cx="7560840" cy="2088233"/>
          </a:xfrm>
        </p:spPr>
        <p:txBody>
          <a:bodyPr>
            <a:normAutofit fontScale="90000"/>
          </a:bodyPr>
          <a:lstStyle/>
          <a:p>
            <a:r>
              <a:rPr lang="es-ES" b="1" dirty="0" smtClean="0">
                <a:solidFill>
                  <a:schemeClr val="bg1"/>
                </a:solidFill>
                <a:latin typeface="Arial Black" panose="020B0A04020102020204" pitchFamily="34" charset="0"/>
              </a:rPr>
              <a:t>Fundamentos de Ciencias de la Computación</a:t>
            </a:r>
            <a:endParaRPr lang="es-ES" b="1" dirty="0">
              <a:solidFill>
                <a:schemeClr val="bg1"/>
              </a:solidFill>
              <a:latin typeface="Arial Black" panose="020B0A04020102020204" pitchFamily="34" charset="0"/>
            </a:endParaRPr>
          </a:p>
        </p:txBody>
      </p:sp>
      <p:sp>
        <p:nvSpPr>
          <p:cNvPr id="3" name="2 Subtítulo"/>
          <p:cNvSpPr>
            <a:spLocks noGrp="1"/>
          </p:cNvSpPr>
          <p:nvPr>
            <p:ph type="subTitle" idx="1"/>
          </p:nvPr>
        </p:nvSpPr>
        <p:spPr>
          <a:xfrm>
            <a:off x="251520" y="2924944"/>
            <a:ext cx="3024336" cy="864096"/>
          </a:xfrm>
        </p:spPr>
        <p:txBody>
          <a:bodyPr>
            <a:noAutofit/>
          </a:bodyPr>
          <a:lstStyle/>
          <a:p>
            <a:pPr algn="l"/>
            <a:r>
              <a:rPr lang="es-ES" sz="2400" b="1" dirty="0" smtClean="0">
                <a:solidFill>
                  <a:schemeClr val="accent1">
                    <a:lumMod val="50000"/>
                  </a:schemeClr>
                </a:solidFill>
                <a:latin typeface="Arial" panose="020B0604020202020204" pitchFamily="34" charset="0"/>
                <a:cs typeface="Arial" panose="020B0604020202020204" pitchFamily="34" charset="0"/>
              </a:rPr>
              <a:t>CLASE 5:</a:t>
            </a:r>
          </a:p>
          <a:p>
            <a:pPr algn="l"/>
            <a:r>
              <a:rPr lang="es-ES" sz="2400" b="1" dirty="0" smtClean="0">
                <a:solidFill>
                  <a:schemeClr val="accent1">
                    <a:lumMod val="50000"/>
                  </a:schemeClr>
                </a:solidFill>
                <a:latin typeface="Arial" panose="020B0604020202020204" pitchFamily="34" charset="0"/>
                <a:cs typeface="Arial" panose="020B0604020202020204" pitchFamily="34" charset="0"/>
              </a:rPr>
              <a:t>Gramáticas LC y Autómatas de Pilas</a:t>
            </a:r>
            <a:endParaRPr lang="es-ES" sz="2400" b="1" dirty="0">
              <a:solidFill>
                <a:schemeClr val="accent1">
                  <a:lumMod val="50000"/>
                </a:schemeClr>
              </a:solidFill>
              <a:latin typeface="Arial" panose="020B0604020202020204" pitchFamily="34" charset="0"/>
              <a:cs typeface="Arial" panose="020B0604020202020204" pitchFamily="34" charset="0"/>
            </a:endParaRPr>
          </a:p>
        </p:txBody>
      </p:sp>
      <p:pic>
        <p:nvPicPr>
          <p:cNvPr id="1028" name="Picture 4" descr="http://www.congresocomputacion.cl/media/images/organizacion/UBB-FACE-AZU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3538"/>
            <a:ext cx="2747616" cy="167128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5 Conector recto"/>
          <p:cNvCxnSpPr/>
          <p:nvPr/>
        </p:nvCxnSpPr>
        <p:spPr>
          <a:xfrm>
            <a:off x="251520" y="3789040"/>
            <a:ext cx="3240360"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2 Subtítulo"/>
          <p:cNvSpPr txBox="1">
            <a:spLocks/>
          </p:cNvSpPr>
          <p:nvPr/>
        </p:nvSpPr>
        <p:spPr>
          <a:xfrm>
            <a:off x="3635896" y="6381328"/>
            <a:ext cx="4743254" cy="432048"/>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2400" b="1" dirty="0" smtClean="0">
                <a:solidFill>
                  <a:schemeClr val="accent1">
                    <a:lumMod val="50000"/>
                  </a:schemeClr>
                </a:solidFill>
                <a:latin typeface="Arial" panose="020B0604020202020204" pitchFamily="34" charset="0"/>
                <a:cs typeface="Arial" panose="020B0604020202020204" pitchFamily="34" charset="0"/>
              </a:rPr>
              <a:t>PhD. Rodrigo Torres Avilés</a:t>
            </a:r>
          </a:p>
        </p:txBody>
      </p:sp>
      <p:pic>
        <p:nvPicPr>
          <p:cNvPr id="7" name="Picture 2" descr="http://www.eui.upm.es/sites/default/files/museo/1936%20-%20maquina%20de%20turing%2002.png"/>
          <p:cNvPicPr>
            <a:picLocks noChangeAspect="1" noChangeArrowheads="1"/>
          </p:cNvPicPr>
          <p:nvPr/>
        </p:nvPicPr>
        <p:blipFill>
          <a:blip r:embed="rId3" cstate="print"/>
          <a:srcRect/>
          <a:stretch>
            <a:fillRect/>
          </a:stretch>
        </p:blipFill>
        <p:spPr bwMode="auto">
          <a:xfrm>
            <a:off x="1979712" y="1173087"/>
            <a:ext cx="7620000" cy="3048001"/>
          </a:xfrm>
          <a:prstGeom prst="rect">
            <a:avLst/>
          </a:prstGeom>
          <a:noFill/>
        </p:spPr>
      </p:pic>
    </p:spTree>
    <p:extLst>
      <p:ext uri="{BB962C8B-B14F-4D97-AF65-F5344CB8AC3E}">
        <p14:creationId xmlns:p14="http://schemas.microsoft.com/office/powerpoint/2010/main" val="5095609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smtClean="0">
                <a:solidFill>
                  <a:schemeClr val="bg1"/>
                </a:solidFill>
                <a:latin typeface="Arial Black" panose="020B0A04020102020204" pitchFamily="34" charset="0"/>
              </a:rPr>
              <a:t>Derivaciones</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mc:AlternateContent xmlns:mc="http://schemas.openxmlformats.org/markup-compatibility/2006" xmlns:a14="http://schemas.microsoft.com/office/drawing/2010/main">
        <mc:Choice Requires="a14">
          <p:sp>
            <p:nvSpPr>
              <p:cNvPr id="11" name="2 Marcador de contenido"/>
              <p:cNvSpPr>
                <a:spLocks noGrp="1"/>
              </p:cNvSpPr>
              <p:nvPr>
                <p:ph idx="1"/>
              </p:nvPr>
            </p:nvSpPr>
            <p:spPr>
              <a:xfrm>
                <a:off x="1259632" y="1772816"/>
                <a:ext cx="7632848" cy="4644783"/>
              </a:xfrm>
            </p:spPr>
            <p:txBody>
              <a:bodyPr>
                <a:normAutofit/>
              </a:bodyPr>
              <a:lstStyle/>
              <a:p>
                <a:pPr algn="just"/>
                <a:r>
                  <a:rPr lang="es-ES" sz="2800" dirty="0" smtClean="0">
                    <a:latin typeface="Arial" panose="020B0604020202020204" pitchFamily="34" charset="0"/>
                    <a:cs typeface="Arial" panose="020B0604020202020204" pitchFamily="34" charset="0"/>
                  </a:rPr>
                  <a:t>Si siempre se deriva el no terminal de más a la izquierda, se denomina </a:t>
                </a:r>
                <a:r>
                  <a:rPr lang="es-ES" sz="2800" i="1" dirty="0" smtClean="0">
                    <a:latin typeface="Arial" panose="020B0604020202020204" pitchFamily="34" charset="0"/>
                    <a:cs typeface="Arial" panose="020B0604020202020204" pitchFamily="34" charset="0"/>
                  </a:rPr>
                  <a:t>derivación a la izquierda</a:t>
                </a:r>
                <a:r>
                  <a:rPr lang="es-ES" sz="2800" dirty="0" smtClean="0">
                    <a:latin typeface="Arial" panose="020B0604020202020204" pitchFamily="34" charset="0"/>
                    <a:cs typeface="Arial" panose="020B0604020202020204" pitchFamily="34" charset="0"/>
                  </a:rPr>
                  <a:t>. Por el contrario, si se deriva el de más a la derecha primero, es </a:t>
                </a:r>
                <a:r>
                  <a:rPr lang="es-ES" sz="2800" i="1" dirty="0" smtClean="0">
                    <a:latin typeface="Arial" panose="020B0604020202020204" pitchFamily="34" charset="0"/>
                    <a:cs typeface="Arial" panose="020B0604020202020204" pitchFamily="34" charset="0"/>
                  </a:rPr>
                  <a:t>derivación a la derecha.</a:t>
                </a:r>
              </a:p>
              <a:p>
                <a:pPr marL="0" indent="0" algn="just">
                  <a:buNone/>
                </a:pPr>
                <a:endParaRPr lang="es-ES" sz="2800" dirty="0" smtClean="0">
                  <a:latin typeface="Arial" panose="020B0604020202020204" pitchFamily="34" charset="0"/>
                  <a:cs typeface="Arial" panose="020B0604020202020204" pitchFamily="34" charset="0"/>
                </a:endParaRPr>
              </a:p>
              <a:p>
                <a:pPr algn="just"/>
                <a:r>
                  <a:rPr lang="es-CL" sz="2800" dirty="0" smtClean="0">
                    <a:latin typeface="Arial" panose="020B0604020202020204" pitchFamily="34" charset="0"/>
                    <a:cs typeface="Arial" panose="020B0604020202020204" pitchFamily="34" charset="0"/>
                  </a:rPr>
                  <a:t>Ejemplo: Gramática y calculadoras</a:t>
                </a:r>
              </a:p>
              <a:p>
                <a:pPr lvl="1" algn="just"/>
                <a14:m>
                  <m:oMath xmlns:m="http://schemas.openxmlformats.org/officeDocument/2006/math">
                    <m:r>
                      <a:rPr lang="es-CL" sz="2400" i="1">
                        <a:latin typeface="Cambria Math"/>
                        <a:ea typeface="Cambria Math"/>
                        <a:cs typeface="Arial" panose="020B0604020202020204" pitchFamily="34" charset="0"/>
                      </a:rPr>
                      <m:t>𝑆</m:t>
                    </m:r>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𝑆</m:t>
                    </m:r>
                    <m:r>
                      <a:rPr lang="es-CL" sz="2400" b="0" i="1" smtClean="0">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𝑆</m:t>
                    </m:r>
                  </m:oMath>
                </a14:m>
                <a:endParaRPr lang="es-CL" sz="2400" b="0" dirty="0" smtClean="0">
                  <a:latin typeface="Arial" panose="020B0604020202020204" pitchFamily="34" charset="0"/>
                  <a:ea typeface="Cambria Math"/>
                  <a:cs typeface="Arial" panose="020B0604020202020204" pitchFamily="34" charset="0"/>
                </a:endParaRPr>
              </a:p>
              <a:p>
                <a:pPr lvl="1" algn="just"/>
                <a14:m>
                  <m:oMath xmlns:m="http://schemas.openxmlformats.org/officeDocument/2006/math">
                    <m:r>
                      <a:rPr lang="es-CL" sz="2400" i="1">
                        <a:latin typeface="Cambria Math"/>
                        <a:ea typeface="Cambria Math"/>
                        <a:cs typeface="Arial" panose="020B0604020202020204" pitchFamily="34" charset="0"/>
                      </a:rPr>
                      <m:t>𝑆</m:t>
                    </m:r>
                    <m:r>
                      <a:rPr lang="es-CL" sz="2400" i="1">
                        <a:latin typeface="Cambria Math"/>
                        <a:ea typeface="Cambria Math"/>
                        <a:cs typeface="Arial" panose="020B0604020202020204" pitchFamily="34" charset="0"/>
                      </a:rPr>
                      <m:t>→</m:t>
                    </m:r>
                    <m:r>
                      <a:rPr lang="es-CL" sz="2400" i="1">
                        <a:latin typeface="Cambria Math"/>
                        <a:ea typeface="Cambria Math"/>
                        <a:cs typeface="Arial" panose="020B0604020202020204" pitchFamily="34" charset="0"/>
                      </a:rPr>
                      <m:t>𝑆</m:t>
                    </m:r>
                    <m:r>
                      <a:rPr lang="es-CL" sz="2400" b="0" i="1" smtClean="0">
                        <a:latin typeface="Cambria Math"/>
                        <a:ea typeface="Cambria Math"/>
                        <a:cs typeface="Arial" panose="020B0604020202020204" pitchFamily="34" charset="0"/>
                      </a:rPr>
                      <m:t>∗</m:t>
                    </m:r>
                    <m:r>
                      <a:rPr lang="es-CL" sz="2400" i="1">
                        <a:latin typeface="Cambria Math"/>
                        <a:ea typeface="Cambria Math"/>
                        <a:cs typeface="Arial" panose="020B0604020202020204" pitchFamily="34" charset="0"/>
                      </a:rPr>
                      <m:t>𝑆</m:t>
                    </m:r>
                  </m:oMath>
                </a14:m>
                <a:endParaRPr lang="es-ES" sz="2400" dirty="0">
                  <a:latin typeface="Arial" panose="020B0604020202020204" pitchFamily="34" charset="0"/>
                  <a:cs typeface="Arial" panose="020B0604020202020204" pitchFamily="34" charset="0"/>
                </a:endParaRPr>
              </a:p>
              <a:p>
                <a:pPr lvl="1" algn="just"/>
                <a14:m>
                  <m:oMath xmlns:m="http://schemas.openxmlformats.org/officeDocument/2006/math">
                    <m:r>
                      <a:rPr lang="es-CL" sz="2400" i="1">
                        <a:latin typeface="Cambria Math"/>
                        <a:ea typeface="Cambria Math"/>
                        <a:cs typeface="Arial" panose="020B0604020202020204" pitchFamily="34" charset="0"/>
                      </a:rPr>
                      <m:t>𝑆</m:t>
                    </m:r>
                    <m:r>
                      <a:rPr lang="es-CL" sz="2400" i="1">
                        <a:latin typeface="Cambria Math"/>
                        <a:ea typeface="Cambria Math"/>
                        <a:cs typeface="Arial" panose="020B0604020202020204" pitchFamily="34" charset="0"/>
                      </a:rPr>
                      <m:t>→0</m:t>
                    </m:r>
                    <m:d>
                      <m:dPr>
                        <m:begChr m:val="|"/>
                        <m:endChr m:val="|"/>
                        <m:ctrlPr>
                          <a:rPr lang="es-CL" sz="2400" b="0" i="1" smtClean="0">
                            <a:latin typeface="Cambria Math"/>
                            <a:ea typeface="Cambria Math"/>
                            <a:cs typeface="Arial" panose="020B0604020202020204" pitchFamily="34" charset="0"/>
                          </a:rPr>
                        </m:ctrlPr>
                      </m:dPr>
                      <m:e>
                        <m:r>
                          <a:rPr lang="es-CL" sz="2400" b="0" i="1" smtClean="0">
                            <a:latin typeface="Cambria Math"/>
                            <a:ea typeface="Cambria Math"/>
                            <a:cs typeface="Arial" panose="020B0604020202020204" pitchFamily="34" charset="0"/>
                          </a:rPr>
                          <m:t>1</m:t>
                        </m:r>
                      </m:e>
                    </m:d>
                    <m:r>
                      <a:rPr lang="es-CL" sz="2400" b="0" i="0" smtClean="0">
                        <a:latin typeface="Cambria Math"/>
                        <a:ea typeface="Cambria Math"/>
                        <a:cs typeface="Arial" panose="020B0604020202020204" pitchFamily="34" charset="0"/>
                      </a:rPr>
                      <m:t>2</m:t>
                    </m:r>
                    <m:d>
                      <m:dPr>
                        <m:begChr m:val="|"/>
                        <m:endChr m:val="|"/>
                        <m:ctrlPr>
                          <a:rPr lang="es-CL" sz="2400" b="0" i="1" smtClean="0">
                            <a:latin typeface="Cambria Math"/>
                            <a:ea typeface="Cambria Math"/>
                            <a:cs typeface="Arial" panose="020B0604020202020204" pitchFamily="34" charset="0"/>
                          </a:rPr>
                        </m:ctrlPr>
                      </m:dPr>
                      <m:e>
                        <m:r>
                          <a:rPr lang="es-CL" sz="2400" b="0" i="0" smtClean="0">
                            <a:latin typeface="Cambria Math"/>
                            <a:ea typeface="Cambria Math"/>
                            <a:cs typeface="Arial" panose="020B0604020202020204" pitchFamily="34" charset="0"/>
                          </a:rPr>
                          <m:t>3</m:t>
                        </m:r>
                      </m:e>
                    </m:d>
                    <m:r>
                      <a:rPr lang="es-CL" sz="2400" b="0" i="0" smtClean="0">
                        <a:latin typeface="Cambria Math"/>
                        <a:ea typeface="Cambria Math"/>
                        <a:cs typeface="Arial" panose="020B0604020202020204" pitchFamily="34" charset="0"/>
                      </a:rPr>
                      <m:t>4</m:t>
                    </m:r>
                    <m:d>
                      <m:dPr>
                        <m:begChr m:val="|"/>
                        <m:endChr m:val="|"/>
                        <m:ctrlPr>
                          <a:rPr lang="es-CL" sz="2400" b="0" i="1" smtClean="0">
                            <a:latin typeface="Cambria Math"/>
                            <a:ea typeface="Cambria Math"/>
                            <a:cs typeface="Arial" panose="020B0604020202020204" pitchFamily="34" charset="0"/>
                          </a:rPr>
                        </m:ctrlPr>
                      </m:dPr>
                      <m:e>
                        <m:r>
                          <a:rPr lang="es-CL" sz="2400" b="0" i="0" smtClean="0">
                            <a:latin typeface="Cambria Math"/>
                            <a:ea typeface="Cambria Math"/>
                            <a:cs typeface="Arial" panose="020B0604020202020204" pitchFamily="34" charset="0"/>
                          </a:rPr>
                          <m:t>5</m:t>
                        </m:r>
                      </m:e>
                    </m:d>
                    <m:r>
                      <a:rPr lang="es-CL" sz="2400" b="0" i="0" smtClean="0">
                        <a:latin typeface="Cambria Math"/>
                        <a:ea typeface="Cambria Math"/>
                        <a:cs typeface="Arial" panose="020B0604020202020204" pitchFamily="34" charset="0"/>
                      </a:rPr>
                      <m:t>6</m:t>
                    </m:r>
                    <m:d>
                      <m:dPr>
                        <m:begChr m:val="|"/>
                        <m:endChr m:val="|"/>
                        <m:ctrlPr>
                          <a:rPr lang="es-CL" sz="2400" b="0" i="1" smtClean="0">
                            <a:latin typeface="Cambria Math"/>
                            <a:ea typeface="Cambria Math"/>
                            <a:cs typeface="Arial" panose="020B0604020202020204" pitchFamily="34" charset="0"/>
                          </a:rPr>
                        </m:ctrlPr>
                      </m:dPr>
                      <m:e>
                        <m:r>
                          <a:rPr lang="es-CL" sz="2400" b="0" i="0" smtClean="0">
                            <a:latin typeface="Cambria Math"/>
                            <a:ea typeface="Cambria Math"/>
                            <a:cs typeface="Arial" panose="020B0604020202020204" pitchFamily="34" charset="0"/>
                          </a:rPr>
                          <m:t>7</m:t>
                        </m:r>
                      </m:e>
                    </m:d>
                    <m:r>
                      <a:rPr lang="es-CL" sz="2400" b="0" i="0" smtClean="0">
                        <a:latin typeface="Cambria Math"/>
                        <a:ea typeface="Cambria Math"/>
                        <a:cs typeface="Arial" panose="020B0604020202020204" pitchFamily="34" charset="0"/>
                      </a:rPr>
                      <m:t>8|9</m:t>
                    </m:r>
                  </m:oMath>
                </a14:m>
                <a:endParaRPr lang="es-ES" sz="2400" dirty="0">
                  <a:latin typeface="Arial" panose="020B0604020202020204" pitchFamily="34" charset="0"/>
                  <a:cs typeface="Arial" panose="020B0604020202020204" pitchFamily="34" charset="0"/>
                </a:endParaRPr>
              </a:p>
              <a:p>
                <a:pPr lvl="1" algn="just"/>
                <a:endParaRPr lang="es-CL" sz="2400" dirty="0" smtClean="0">
                  <a:latin typeface="Arial" panose="020B0604020202020204" pitchFamily="34" charset="0"/>
                  <a:cs typeface="Arial" panose="020B0604020202020204" pitchFamily="34" charset="0"/>
                </a:endParaRPr>
              </a:p>
            </p:txBody>
          </p:sp>
        </mc:Choice>
        <mc:Fallback xmlns="">
          <p:sp>
            <p:nvSpPr>
              <p:cNvPr id="11" name="2 Marcador de contenido"/>
              <p:cNvSpPr>
                <a:spLocks noGrp="1" noRot="1" noChangeAspect="1" noMove="1" noResize="1" noEditPoints="1" noAdjustHandles="1" noChangeArrowheads="1" noChangeShapeType="1" noTextEdit="1"/>
              </p:cNvSpPr>
              <p:nvPr>
                <p:ph idx="1"/>
              </p:nvPr>
            </p:nvSpPr>
            <p:spPr>
              <a:xfrm>
                <a:off x="1259632" y="1772816"/>
                <a:ext cx="7632848" cy="4644783"/>
              </a:xfrm>
              <a:blipFill rotWithShape="1">
                <a:blip r:embed="rId4"/>
                <a:stretch>
                  <a:fillRect l="-1438" t="-1312" r="-1597" b="-1050"/>
                </a:stretch>
              </a:blipFill>
            </p:spPr>
            <p:txBody>
              <a:bodyPr/>
              <a:lstStyle/>
              <a:p>
                <a:r>
                  <a:rPr lang="es-CL">
                    <a:noFill/>
                  </a:rPr>
                  <a:t> </a:t>
                </a:r>
              </a:p>
            </p:txBody>
          </p:sp>
        </mc:Fallback>
      </mc:AlternateContent>
    </p:spTree>
    <p:extLst>
      <p:ext uri="{BB962C8B-B14F-4D97-AF65-F5344CB8AC3E}">
        <p14:creationId xmlns:p14="http://schemas.microsoft.com/office/powerpoint/2010/main" val="398454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Effect transition="in" filter="fade">
                                      <p:cBhvr>
                                        <p:cTn id="11" dur="500"/>
                                        <p:tgtEl>
                                          <p:spTgt spid="11">
                                            <p:txEl>
                                              <p:pRg st="2" end="2"/>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xEl>
                                              <p:pRg st="3" end="3"/>
                                            </p:txEl>
                                          </p:spTgt>
                                        </p:tgtEl>
                                        <p:attrNameLst>
                                          <p:attrName>style.visibility</p:attrName>
                                        </p:attrNameLst>
                                      </p:cBhvr>
                                      <p:to>
                                        <p:strVal val="visible"/>
                                      </p:to>
                                    </p:set>
                                    <p:animEffect transition="in" filter="fade">
                                      <p:cBhvr>
                                        <p:cTn id="14" dur="500"/>
                                        <p:tgtEl>
                                          <p:spTgt spid="11">
                                            <p:txEl>
                                              <p:pRg st="3" end="3"/>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fade">
                                      <p:cBhvr>
                                        <p:cTn id="17" dur="500"/>
                                        <p:tgtEl>
                                          <p:spTgt spid="11">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xEl>
                                              <p:pRg st="5" end="5"/>
                                            </p:txEl>
                                          </p:spTgt>
                                        </p:tgtEl>
                                        <p:attrNameLst>
                                          <p:attrName>style.visibility</p:attrName>
                                        </p:attrNameLst>
                                      </p:cBhvr>
                                      <p:to>
                                        <p:strVal val="visible"/>
                                      </p:to>
                                    </p:set>
                                    <p:animEffect transition="in" filter="fade">
                                      <p:cBhvr>
                                        <p:cTn id="20"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smtClean="0">
                <a:solidFill>
                  <a:schemeClr val="bg1"/>
                </a:solidFill>
                <a:latin typeface="Arial Black" panose="020B0A04020102020204" pitchFamily="34" charset="0"/>
              </a:rPr>
              <a:t>Árboles de derivación</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p:sp>
        <p:nvSpPr>
          <p:cNvPr id="11" name="2 Marcador de contenido"/>
          <p:cNvSpPr>
            <a:spLocks noGrp="1"/>
          </p:cNvSpPr>
          <p:nvPr>
            <p:ph idx="1"/>
          </p:nvPr>
        </p:nvSpPr>
        <p:spPr>
          <a:xfrm>
            <a:off x="1259632" y="1772816"/>
            <a:ext cx="7632848" cy="4644783"/>
          </a:xfrm>
        </p:spPr>
        <p:txBody>
          <a:bodyPr>
            <a:normAutofit lnSpcReduction="10000"/>
          </a:bodyPr>
          <a:lstStyle/>
          <a:p>
            <a:pPr algn="just"/>
            <a:r>
              <a:rPr lang="es-ES" sz="2800" dirty="0" smtClean="0">
                <a:latin typeface="Arial" panose="020B0604020202020204" pitchFamily="34" charset="0"/>
                <a:cs typeface="Arial" panose="020B0604020202020204" pitchFamily="34" charset="0"/>
              </a:rPr>
              <a:t>Un árbol de derivación es una representación gráfica de una palabra aceptada por una gramática.</a:t>
            </a:r>
          </a:p>
          <a:p>
            <a:pPr marL="0" indent="0" algn="just">
              <a:buNone/>
            </a:pPr>
            <a:endParaRPr lang="es-ES" sz="2800" dirty="0" smtClean="0">
              <a:latin typeface="Arial" panose="020B0604020202020204" pitchFamily="34" charset="0"/>
              <a:cs typeface="Arial" panose="020B0604020202020204" pitchFamily="34" charset="0"/>
            </a:endParaRPr>
          </a:p>
          <a:p>
            <a:pPr algn="just"/>
            <a:r>
              <a:rPr lang="es-CL" sz="2800" dirty="0" smtClean="0">
                <a:latin typeface="Arial" panose="020B0604020202020204" pitchFamily="34" charset="0"/>
                <a:cs typeface="Arial" panose="020B0604020202020204" pitchFamily="34" charset="0"/>
              </a:rPr>
              <a:t>La raíz del árbol será siempre el no terminal de inicio, y cada será siempre un símbolo terminal o palabra vacía.</a:t>
            </a:r>
          </a:p>
          <a:p>
            <a:pPr algn="just"/>
            <a:endParaRPr lang="es-CL" sz="2800" dirty="0">
              <a:latin typeface="Arial" panose="020B0604020202020204" pitchFamily="34" charset="0"/>
              <a:ea typeface="Cambria Math"/>
              <a:cs typeface="Arial" panose="020B0604020202020204" pitchFamily="34" charset="0"/>
            </a:endParaRPr>
          </a:p>
          <a:p>
            <a:pPr algn="just"/>
            <a:r>
              <a:rPr lang="es-CL" sz="2800" dirty="0" smtClean="0">
                <a:latin typeface="Arial" panose="020B0604020202020204" pitchFamily="34" charset="0"/>
                <a:ea typeface="Cambria Math"/>
                <a:cs typeface="Arial" panose="020B0604020202020204" pitchFamily="34" charset="0"/>
              </a:rPr>
              <a:t>El árbol de derivación dependerá de la estrategia usada para ello.</a:t>
            </a:r>
            <a:endParaRPr lang="es-CL" sz="2800" dirty="0">
              <a:latin typeface="Arial" panose="020B0604020202020204" pitchFamily="34" charset="0"/>
              <a:ea typeface="Cambria Math"/>
              <a:cs typeface="Arial" panose="020B0604020202020204" pitchFamily="34" charset="0"/>
            </a:endParaRPr>
          </a:p>
        </p:txBody>
      </p:sp>
    </p:spTree>
    <p:extLst>
      <p:ext uri="{BB962C8B-B14F-4D97-AF65-F5344CB8AC3E}">
        <p14:creationId xmlns:p14="http://schemas.microsoft.com/office/powerpoint/2010/main" val="32147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Effect transition="in" filter="fade">
                                      <p:cBhvr>
                                        <p:cTn id="11" dur="500"/>
                                        <p:tgtEl>
                                          <p:spTgt spid="11">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animEffect transition="in" filter="fade">
                                      <p:cBhvr>
                                        <p:cTn id="15"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smtClean="0">
                <a:solidFill>
                  <a:schemeClr val="bg1"/>
                </a:solidFill>
                <a:latin typeface="Arial Black" panose="020B0A04020102020204" pitchFamily="34" charset="0"/>
              </a:rPr>
              <a:t>Ejemplo Árbol</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mc:AlternateContent xmlns:mc="http://schemas.openxmlformats.org/markup-compatibility/2006" xmlns:a14="http://schemas.microsoft.com/office/drawing/2010/main">
        <mc:Choice Requires="a14">
          <p:sp>
            <p:nvSpPr>
              <p:cNvPr id="11" name="2 Marcador de contenido"/>
              <p:cNvSpPr>
                <a:spLocks noGrp="1"/>
              </p:cNvSpPr>
              <p:nvPr>
                <p:ph idx="1"/>
              </p:nvPr>
            </p:nvSpPr>
            <p:spPr>
              <a:xfrm>
                <a:off x="1259632" y="1772816"/>
                <a:ext cx="7632848" cy="4644783"/>
              </a:xfrm>
            </p:spPr>
            <p:txBody>
              <a:bodyPr>
                <a:normAutofit/>
              </a:bodyPr>
              <a:lstStyle/>
              <a:p>
                <a:pPr algn="just"/>
                <a:r>
                  <a:rPr lang="es-ES" sz="2800" dirty="0" smtClean="0">
                    <a:latin typeface="Arial" panose="020B0604020202020204" pitchFamily="34" charset="0"/>
                    <a:cs typeface="Arial" panose="020B0604020202020204" pitchFamily="34" charset="0"/>
                  </a:rPr>
                  <a:t>Ejemplo: Sea la gramática </a:t>
                </a:r>
                <a14:m>
                  <m:oMath xmlns:m="http://schemas.openxmlformats.org/officeDocument/2006/math">
                    <m:r>
                      <a:rPr lang="es-CL" sz="2800" i="1">
                        <a:latin typeface="Cambria Math"/>
                        <a:ea typeface="Cambria Math"/>
                        <a:cs typeface="Arial" panose="020B0604020202020204" pitchFamily="34" charset="0"/>
                      </a:rPr>
                      <m:t>𝑆</m:t>
                    </m:r>
                    <m:r>
                      <a:rPr lang="es-CL" sz="2800" i="1">
                        <a:latin typeface="Cambria Math"/>
                        <a:ea typeface="Cambria Math"/>
                        <a:cs typeface="Arial" panose="020B0604020202020204" pitchFamily="34" charset="0"/>
                      </a:rPr>
                      <m:t>→</m:t>
                    </m:r>
                    <m:r>
                      <a:rPr lang="es-CL" sz="2800" i="1">
                        <a:latin typeface="Cambria Math"/>
                        <a:ea typeface="Cambria Math"/>
                        <a:cs typeface="Arial" panose="020B0604020202020204" pitchFamily="34" charset="0"/>
                      </a:rPr>
                      <m:t>𝑎𝑏</m:t>
                    </m:r>
                    <m:r>
                      <a:rPr lang="es-CL" sz="2800" b="0" i="1" smtClean="0">
                        <a:latin typeface="Cambria Math"/>
                        <a:ea typeface="Cambria Math"/>
                        <a:cs typeface="Arial" panose="020B0604020202020204" pitchFamily="34" charset="0"/>
                      </a:rPr>
                      <m:t>|</m:t>
                    </m:r>
                    <m:r>
                      <a:rPr lang="es-CL" sz="2800" b="0" i="1" smtClean="0">
                        <a:latin typeface="Cambria Math"/>
                        <a:ea typeface="Cambria Math"/>
                        <a:cs typeface="Arial" panose="020B0604020202020204" pitchFamily="34" charset="0"/>
                      </a:rPr>
                      <m:t>𝑎𝑆𝑏</m:t>
                    </m:r>
                  </m:oMath>
                </a14:m>
                <a:r>
                  <a:rPr lang="es-CL" sz="2800" dirty="0" smtClean="0">
                    <a:latin typeface="Arial" panose="020B0604020202020204" pitchFamily="34" charset="0"/>
                    <a:ea typeface="Cambria Math"/>
                    <a:cs typeface="Arial" panose="020B0604020202020204" pitchFamily="34" charset="0"/>
                  </a:rPr>
                  <a:t> y la palabra </a:t>
                </a:r>
                <a14:m>
                  <m:oMath xmlns:m="http://schemas.openxmlformats.org/officeDocument/2006/math">
                    <m:r>
                      <a:rPr lang="es-CL" sz="2800" i="1" dirty="0" smtClean="0">
                        <a:latin typeface="Cambria Math"/>
                        <a:ea typeface="Cambria Math"/>
                        <a:cs typeface="Arial" panose="020B0604020202020204" pitchFamily="34" charset="0"/>
                      </a:rPr>
                      <m:t>𝑎𝑎𝑎𝑏𝑏𝑏</m:t>
                    </m:r>
                  </m:oMath>
                </a14:m>
                <a:r>
                  <a:rPr lang="es-CL" sz="2800" dirty="0" smtClean="0">
                    <a:latin typeface="Arial" panose="020B0604020202020204" pitchFamily="34" charset="0"/>
                    <a:ea typeface="Cambria Math"/>
                    <a:cs typeface="Arial" panose="020B0604020202020204" pitchFamily="34" charset="0"/>
                  </a:rPr>
                  <a:t>, un árbol de derivación es:</a:t>
                </a:r>
                <a:endParaRPr lang="es-CL" sz="2800" dirty="0">
                  <a:latin typeface="Arial" panose="020B0604020202020204" pitchFamily="34" charset="0"/>
                  <a:ea typeface="Cambria Math"/>
                  <a:cs typeface="Arial" panose="020B0604020202020204" pitchFamily="34" charset="0"/>
                </a:endParaRPr>
              </a:p>
            </p:txBody>
          </p:sp>
        </mc:Choice>
        <mc:Fallback xmlns="">
          <p:sp>
            <p:nvSpPr>
              <p:cNvPr id="11" name="2 Marcador de contenido"/>
              <p:cNvSpPr>
                <a:spLocks noGrp="1" noRot="1" noChangeAspect="1" noMove="1" noResize="1" noEditPoints="1" noAdjustHandles="1" noChangeArrowheads="1" noChangeShapeType="1" noTextEdit="1"/>
              </p:cNvSpPr>
              <p:nvPr>
                <p:ph idx="1"/>
              </p:nvPr>
            </p:nvSpPr>
            <p:spPr>
              <a:xfrm>
                <a:off x="1259632" y="1772816"/>
                <a:ext cx="7632848" cy="4644783"/>
              </a:xfrm>
              <a:blipFill rotWithShape="1">
                <a:blip r:embed="rId4"/>
                <a:stretch>
                  <a:fillRect l="-1438" t="-1312" r="-1597"/>
                </a:stretch>
              </a:blipFill>
            </p:spPr>
            <p:txBody>
              <a:bodyPr/>
              <a:lstStyle/>
              <a:p>
                <a:r>
                  <a:rPr lang="es-CL">
                    <a:noFill/>
                  </a:rPr>
                  <a:t> </a:t>
                </a:r>
              </a:p>
            </p:txBody>
          </p:sp>
        </mc:Fallback>
      </mc:AlternateContent>
      <p:pic>
        <p:nvPicPr>
          <p:cNvPr id="3" name="Picture 2" descr="https://lh3.googleusercontent.com/-UZdBy4u9WU4/TX7rL5u981I/AAAAAAAAABA/eJ6Azgf6SMM/s1600/image003.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8776" y="2865548"/>
            <a:ext cx="2041376" cy="3419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54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smtClean="0">
                <a:solidFill>
                  <a:schemeClr val="bg1"/>
                </a:solidFill>
                <a:latin typeface="Arial Black" panose="020B0A04020102020204" pitchFamily="34" charset="0"/>
              </a:rPr>
              <a:t>Ambigüedad</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p:sp>
        <p:nvSpPr>
          <p:cNvPr id="11" name="2 Marcador de contenido"/>
          <p:cNvSpPr>
            <a:spLocks noGrp="1"/>
          </p:cNvSpPr>
          <p:nvPr>
            <p:ph idx="1"/>
          </p:nvPr>
        </p:nvSpPr>
        <p:spPr>
          <a:xfrm>
            <a:off x="1259632" y="1772816"/>
            <a:ext cx="7632848" cy="4644783"/>
          </a:xfrm>
        </p:spPr>
        <p:txBody>
          <a:bodyPr>
            <a:normAutofit/>
          </a:bodyPr>
          <a:lstStyle/>
          <a:p>
            <a:pPr algn="just"/>
            <a:r>
              <a:rPr lang="es-ES" sz="2800" dirty="0" smtClean="0">
                <a:latin typeface="Arial" panose="020B0604020202020204" pitchFamily="34" charset="0"/>
                <a:cs typeface="Arial" panose="020B0604020202020204" pitchFamily="34" charset="0"/>
              </a:rPr>
              <a:t>Una gramática se denomina </a:t>
            </a:r>
            <a:r>
              <a:rPr lang="es-ES" sz="2800" i="1" dirty="0" smtClean="0">
                <a:latin typeface="Arial" panose="020B0604020202020204" pitchFamily="34" charset="0"/>
                <a:cs typeface="Arial" panose="020B0604020202020204" pitchFamily="34" charset="0"/>
              </a:rPr>
              <a:t>ambigua</a:t>
            </a:r>
            <a:r>
              <a:rPr lang="es-ES" sz="2800" dirty="0" smtClean="0">
                <a:latin typeface="Arial" panose="020B0604020202020204" pitchFamily="34" charset="0"/>
                <a:cs typeface="Arial" panose="020B0604020202020204" pitchFamily="34" charset="0"/>
              </a:rPr>
              <a:t> si para alguna palabra del lenguaje que reconoce, existen al menos 2 árboles de derivación distintos.</a:t>
            </a:r>
            <a:endParaRPr lang="es-ES" sz="2800" i="1" dirty="0" smtClean="0">
              <a:latin typeface="Arial" panose="020B0604020202020204" pitchFamily="34" charset="0"/>
              <a:cs typeface="Arial" panose="020B0604020202020204" pitchFamily="34" charset="0"/>
            </a:endParaRPr>
          </a:p>
          <a:p>
            <a:pPr marL="0" indent="0" algn="just">
              <a:buNone/>
            </a:pPr>
            <a:endParaRPr lang="es-ES" sz="2800" dirty="0" smtClean="0">
              <a:latin typeface="Arial" panose="020B0604020202020204" pitchFamily="34" charset="0"/>
              <a:cs typeface="Arial" panose="020B0604020202020204" pitchFamily="34" charset="0"/>
            </a:endParaRPr>
          </a:p>
          <a:p>
            <a:pPr algn="just"/>
            <a:r>
              <a:rPr lang="es-CL" sz="2800" dirty="0" smtClean="0">
                <a:latin typeface="Arial" panose="020B0604020202020204" pitchFamily="34" charset="0"/>
                <a:cs typeface="Arial" panose="020B0604020202020204" pitchFamily="34" charset="0"/>
              </a:rPr>
              <a:t>Normalmente es la gramática la ambigua, y se puede encontrar una gramática equivalente no ambigua. Sin embargo, cuando este no es el caso, se llama </a:t>
            </a:r>
            <a:r>
              <a:rPr lang="es-CL" sz="2800" i="1" dirty="0" smtClean="0">
                <a:latin typeface="Arial" panose="020B0604020202020204" pitchFamily="34" charset="0"/>
                <a:cs typeface="Arial" panose="020B0604020202020204" pitchFamily="34" charset="0"/>
              </a:rPr>
              <a:t>lenguaje inherentemente ambiguo.</a:t>
            </a:r>
            <a:endParaRPr lang="es-CL"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723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Effect transition="in" filter="fade">
                                      <p:cBhvr>
                                        <p:cTn id="11"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smtClean="0">
                <a:solidFill>
                  <a:schemeClr val="bg1"/>
                </a:solidFill>
                <a:latin typeface="Arial Black" panose="020B0A04020102020204" pitchFamily="34" charset="0"/>
              </a:rPr>
              <a:t>OJO</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p:sp>
        <p:nvSpPr>
          <p:cNvPr id="11" name="2 Marcador de contenido"/>
          <p:cNvSpPr>
            <a:spLocks noGrp="1"/>
          </p:cNvSpPr>
          <p:nvPr>
            <p:ph idx="1"/>
          </p:nvPr>
        </p:nvSpPr>
        <p:spPr>
          <a:xfrm>
            <a:off x="1259632" y="1772816"/>
            <a:ext cx="7632848" cy="4644783"/>
          </a:xfrm>
        </p:spPr>
        <p:txBody>
          <a:bodyPr>
            <a:normAutofit/>
          </a:bodyPr>
          <a:lstStyle/>
          <a:p>
            <a:pPr algn="just"/>
            <a:r>
              <a:rPr lang="es-ES" sz="2800" dirty="0" smtClean="0">
                <a:latin typeface="Arial" panose="020B0604020202020204" pitchFamily="34" charset="0"/>
                <a:cs typeface="Arial" panose="020B0604020202020204" pitchFamily="34" charset="0"/>
              </a:rPr>
              <a:t>No existe una manera sistemática de saber si un lenguaje de libre contexto es inherentemente ambiguo.</a:t>
            </a:r>
          </a:p>
          <a:p>
            <a:pPr algn="just"/>
            <a:endParaRPr lang="es-ES" sz="2800" dirty="0">
              <a:latin typeface="Arial" panose="020B0604020202020204" pitchFamily="34" charset="0"/>
              <a:cs typeface="Arial" panose="020B0604020202020204" pitchFamily="34" charset="0"/>
            </a:endParaRPr>
          </a:p>
          <a:p>
            <a:pPr algn="just"/>
            <a:r>
              <a:rPr lang="es-ES" sz="2800" dirty="0" smtClean="0">
                <a:latin typeface="Arial" panose="020B0604020202020204" pitchFamily="34" charset="0"/>
                <a:cs typeface="Arial" panose="020B0604020202020204" pitchFamily="34" charset="0"/>
              </a:rPr>
              <a:t>Bajo la misma premisa, no existe un algoritmo para transformar una GLC ambigua a una no ambigua.</a:t>
            </a:r>
          </a:p>
        </p:txBody>
      </p:sp>
    </p:spTree>
    <p:extLst>
      <p:ext uri="{BB962C8B-B14F-4D97-AF65-F5344CB8AC3E}">
        <p14:creationId xmlns:p14="http://schemas.microsoft.com/office/powerpoint/2010/main" val="264218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Effect transition="in" filter="fade">
                                      <p:cBhvr>
                                        <p:cTn id="11"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smtClean="0">
                <a:solidFill>
                  <a:schemeClr val="bg1"/>
                </a:solidFill>
                <a:latin typeface="Arial Black" panose="020B0A04020102020204" pitchFamily="34" charset="0"/>
              </a:rPr>
              <a:t>Autómatas con Pilas</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mc:AlternateContent xmlns:mc="http://schemas.openxmlformats.org/markup-compatibility/2006" xmlns:a14="http://schemas.microsoft.com/office/drawing/2010/main">
        <mc:Choice Requires="a14">
          <p:sp>
            <p:nvSpPr>
              <p:cNvPr id="11" name="2 Marcador de contenido"/>
              <p:cNvSpPr>
                <a:spLocks noGrp="1"/>
              </p:cNvSpPr>
              <p:nvPr>
                <p:ph idx="1"/>
              </p:nvPr>
            </p:nvSpPr>
            <p:spPr>
              <a:xfrm>
                <a:off x="1259632" y="1772816"/>
                <a:ext cx="7632848" cy="4644783"/>
              </a:xfrm>
            </p:spPr>
            <p:txBody>
              <a:bodyPr>
                <a:normAutofit/>
              </a:bodyPr>
              <a:lstStyle/>
              <a:p>
                <a:pPr algn="just"/>
                <a:r>
                  <a:rPr lang="es-ES" sz="2800" dirty="0" smtClean="0">
                    <a:latin typeface="Arial" panose="020B0604020202020204" pitchFamily="34" charset="0"/>
                    <a:cs typeface="Arial" panose="020B0604020202020204" pitchFamily="34" charset="0"/>
                  </a:rPr>
                  <a:t>Tomemos un descanso de gramática para hablar de </a:t>
                </a:r>
                <a:r>
                  <a:rPr lang="es-ES" sz="2800" i="1" dirty="0" smtClean="0">
                    <a:latin typeface="Arial" panose="020B0604020202020204" pitchFamily="34" charset="0"/>
                    <a:cs typeface="Arial" panose="020B0604020202020204" pitchFamily="34" charset="0"/>
                  </a:rPr>
                  <a:t>autómatas con pilas.</a:t>
                </a:r>
                <a:r>
                  <a:rPr lang="es-ES" sz="2800" dirty="0">
                    <a:latin typeface="Arial" panose="020B0604020202020204" pitchFamily="34" charset="0"/>
                    <a:cs typeface="Arial" panose="020B0604020202020204" pitchFamily="34" charset="0"/>
                  </a:rPr>
                  <a:t> </a:t>
                </a:r>
                <a:r>
                  <a:rPr lang="es-ES" sz="2800" dirty="0" smtClean="0">
                    <a:latin typeface="Arial" panose="020B0604020202020204" pitchFamily="34" charset="0"/>
                    <a:cs typeface="Arial" panose="020B0604020202020204" pitchFamily="34" charset="0"/>
                  </a:rPr>
                  <a:t>Los autómatas con pilas reconocen lenguajes de libre contexto.</a:t>
                </a:r>
                <a:endParaRPr lang="es-ES" sz="2800" dirty="0">
                  <a:latin typeface="Arial" panose="020B0604020202020204" pitchFamily="34" charset="0"/>
                  <a:cs typeface="Arial" panose="020B0604020202020204" pitchFamily="34" charset="0"/>
                </a:endParaRPr>
              </a:p>
              <a:p>
                <a:pPr algn="just"/>
                <a:r>
                  <a:rPr lang="es-ES" sz="2800" dirty="0" smtClean="0">
                    <a:latin typeface="Arial" panose="020B0604020202020204" pitchFamily="34" charset="0"/>
                    <a:cs typeface="Arial" panose="020B0604020202020204" pitchFamily="34" charset="0"/>
                  </a:rPr>
                  <a:t>Se define cómo </a:t>
                </a:r>
                <a14:m>
                  <m:oMath xmlns:m="http://schemas.openxmlformats.org/officeDocument/2006/math">
                    <m:r>
                      <a:rPr lang="es-CL" sz="2800" b="0" i="1" smtClean="0">
                        <a:latin typeface="Cambria Math"/>
                        <a:cs typeface="Arial" panose="020B0604020202020204" pitchFamily="34" charset="0"/>
                      </a:rPr>
                      <m:t>𝑀</m:t>
                    </m:r>
                    <m:r>
                      <a:rPr lang="es-CL" sz="2800" b="0" i="1" smtClean="0">
                        <a:latin typeface="Cambria Math"/>
                        <a:cs typeface="Arial" panose="020B0604020202020204" pitchFamily="34" charset="0"/>
                      </a:rPr>
                      <m:t>=(</m:t>
                    </m:r>
                    <m:r>
                      <a:rPr lang="es-CL" sz="2800" b="0" i="1" smtClean="0">
                        <a:latin typeface="Cambria Math"/>
                        <a:cs typeface="Arial" panose="020B0604020202020204" pitchFamily="34" charset="0"/>
                      </a:rPr>
                      <m:t>𝑆</m:t>
                    </m:r>
                    <m:r>
                      <a:rPr lang="es-CL" sz="2800" b="0" i="1" smtClean="0">
                        <a:latin typeface="Cambria Math"/>
                        <a:cs typeface="Arial" panose="020B0604020202020204" pitchFamily="34" charset="0"/>
                      </a:rPr>
                      <m:t>,</m:t>
                    </m:r>
                    <m:r>
                      <m:rPr>
                        <m:sty m:val="p"/>
                      </m:rPr>
                      <a:rPr lang="el-GR" sz="2800" b="0" i="1" smtClean="0">
                        <a:latin typeface="Cambria Math"/>
                        <a:ea typeface="Cambria Math"/>
                        <a:cs typeface="Arial" panose="020B0604020202020204" pitchFamily="34" charset="0"/>
                      </a:rPr>
                      <m:t>Σ</m:t>
                    </m:r>
                    <m:r>
                      <a:rPr lang="es-CL" sz="2800" b="0" i="1" smtClean="0">
                        <a:latin typeface="Cambria Math"/>
                        <a:ea typeface="Cambria Math"/>
                        <a:cs typeface="Arial" panose="020B0604020202020204" pitchFamily="34" charset="0"/>
                      </a:rPr>
                      <m:t>,</m:t>
                    </m:r>
                    <m:r>
                      <m:rPr>
                        <m:sty m:val="p"/>
                      </m:rPr>
                      <a:rPr lang="el-GR" sz="2800" b="0" i="1" smtClean="0">
                        <a:latin typeface="Cambria Math"/>
                        <a:ea typeface="Cambria Math"/>
                        <a:cs typeface="Arial" panose="020B0604020202020204" pitchFamily="34" charset="0"/>
                      </a:rPr>
                      <m:t>Γ</m:t>
                    </m:r>
                    <m:r>
                      <a:rPr lang="es-CL" sz="2800" b="0" i="1" smtClean="0">
                        <a:latin typeface="Cambria Math"/>
                        <a:ea typeface="Cambria Math"/>
                        <a:cs typeface="Arial" panose="020B0604020202020204" pitchFamily="34" charset="0"/>
                      </a:rPr>
                      <m:t>,</m:t>
                    </m:r>
                    <m:r>
                      <a:rPr lang="el-GR" sz="2800" b="0" i="1" smtClean="0">
                        <a:latin typeface="Cambria Math"/>
                        <a:ea typeface="Cambria Math"/>
                        <a:cs typeface="Arial" panose="020B0604020202020204" pitchFamily="34" charset="0"/>
                      </a:rPr>
                      <m:t>𝛿</m:t>
                    </m:r>
                    <m:r>
                      <a:rPr lang="es-CL" sz="2800" b="0" i="1" smtClean="0">
                        <a:latin typeface="Cambria Math"/>
                        <a:ea typeface="Cambria Math"/>
                        <a:cs typeface="Arial" panose="020B0604020202020204" pitchFamily="34" charset="0"/>
                      </a:rPr>
                      <m:t>,</m:t>
                    </m:r>
                    <m:sSub>
                      <m:sSubPr>
                        <m:ctrlPr>
                          <a:rPr lang="es-CL" sz="2800" b="0" i="1" smtClean="0">
                            <a:latin typeface="Cambria Math"/>
                            <a:ea typeface="Cambria Math"/>
                            <a:cs typeface="Arial" panose="020B0604020202020204" pitchFamily="34" charset="0"/>
                          </a:rPr>
                        </m:ctrlPr>
                      </m:sSubPr>
                      <m:e>
                        <m:r>
                          <a:rPr lang="es-CL" sz="2800" b="0" i="1" smtClean="0">
                            <a:latin typeface="Cambria Math"/>
                            <a:ea typeface="Cambria Math"/>
                            <a:cs typeface="Arial" panose="020B0604020202020204" pitchFamily="34" charset="0"/>
                          </a:rPr>
                          <m:t>𝑠</m:t>
                        </m:r>
                      </m:e>
                      <m:sub>
                        <m:r>
                          <a:rPr lang="es-CL" sz="2800" b="0" i="1" smtClean="0">
                            <a:latin typeface="Cambria Math"/>
                            <a:ea typeface="Cambria Math"/>
                            <a:cs typeface="Arial" panose="020B0604020202020204" pitchFamily="34" charset="0"/>
                          </a:rPr>
                          <m:t>0</m:t>
                        </m:r>
                      </m:sub>
                    </m:sSub>
                    <m:r>
                      <a:rPr lang="es-CL" sz="2800" b="0" i="1" smtClean="0">
                        <a:latin typeface="Cambria Math"/>
                        <a:ea typeface="Cambria Math"/>
                        <a:cs typeface="Arial" panose="020B0604020202020204" pitchFamily="34" charset="0"/>
                      </a:rPr>
                      <m:t>,⊥,</m:t>
                    </m:r>
                    <m:r>
                      <a:rPr lang="es-CL" sz="2800" b="0" i="1" smtClean="0">
                        <a:latin typeface="Cambria Math"/>
                        <a:ea typeface="Cambria Math"/>
                        <a:cs typeface="Arial" panose="020B0604020202020204" pitchFamily="34" charset="0"/>
                      </a:rPr>
                      <m:t>𝐹</m:t>
                    </m:r>
                    <m:r>
                      <a:rPr lang="es-CL" sz="2800" b="0" i="1" smtClean="0">
                        <a:latin typeface="Cambria Math"/>
                        <a:cs typeface="Arial" panose="020B0604020202020204" pitchFamily="34" charset="0"/>
                      </a:rPr>
                      <m:t>)</m:t>
                    </m:r>
                  </m:oMath>
                </a14:m>
                <a:r>
                  <a:rPr lang="es-ES" sz="2800" dirty="0" smtClean="0">
                    <a:latin typeface="Arial" panose="020B0604020202020204" pitchFamily="34" charset="0"/>
                    <a:cs typeface="Arial" panose="020B0604020202020204" pitchFamily="34" charset="0"/>
                  </a:rPr>
                  <a:t>:</a:t>
                </a:r>
              </a:p>
              <a:p>
                <a:pPr lvl="1" algn="just"/>
                <a14:m>
                  <m:oMath xmlns:m="http://schemas.openxmlformats.org/officeDocument/2006/math">
                    <m:r>
                      <a:rPr lang="es-CL" sz="2300" i="1">
                        <a:latin typeface="Cambria Math"/>
                        <a:cs typeface="Arial" panose="020B0604020202020204" pitchFamily="34" charset="0"/>
                      </a:rPr>
                      <m:t>𝑆</m:t>
                    </m:r>
                  </m:oMath>
                </a14:m>
                <a:r>
                  <a:rPr lang="es-ES" sz="2300" dirty="0" smtClean="0">
                    <a:latin typeface="Arial" panose="020B0604020202020204" pitchFamily="34" charset="0"/>
                    <a:cs typeface="Arial" panose="020B0604020202020204" pitchFamily="34" charset="0"/>
                  </a:rPr>
                  <a:t> es el conjunto de estados.</a:t>
                </a:r>
              </a:p>
              <a:p>
                <a:pPr lvl="1" algn="just"/>
                <a14:m>
                  <m:oMath xmlns:m="http://schemas.openxmlformats.org/officeDocument/2006/math">
                    <m:r>
                      <m:rPr>
                        <m:sty m:val="p"/>
                      </m:rPr>
                      <a:rPr lang="el-GR" sz="2300" i="1">
                        <a:latin typeface="Cambria Math"/>
                        <a:ea typeface="Cambria Math"/>
                        <a:cs typeface="Arial" panose="020B0604020202020204" pitchFamily="34" charset="0"/>
                      </a:rPr>
                      <m:t>Σ</m:t>
                    </m:r>
                  </m:oMath>
                </a14:m>
                <a:r>
                  <a:rPr lang="es-ES" sz="2300" dirty="0" smtClean="0">
                    <a:latin typeface="Arial" panose="020B0604020202020204" pitchFamily="34" charset="0"/>
                    <a:cs typeface="Arial" panose="020B0604020202020204" pitchFamily="34" charset="0"/>
                  </a:rPr>
                  <a:t> y </a:t>
                </a:r>
                <a14:m>
                  <m:oMath xmlns:m="http://schemas.openxmlformats.org/officeDocument/2006/math">
                    <m:r>
                      <m:rPr>
                        <m:sty m:val="p"/>
                      </m:rPr>
                      <a:rPr lang="el-GR" sz="2300" i="1">
                        <a:latin typeface="Cambria Math"/>
                        <a:ea typeface="Cambria Math"/>
                        <a:cs typeface="Arial" panose="020B0604020202020204" pitchFamily="34" charset="0"/>
                      </a:rPr>
                      <m:t>Γ</m:t>
                    </m:r>
                  </m:oMath>
                </a14:m>
                <a:r>
                  <a:rPr lang="es-ES" sz="2300" dirty="0" smtClean="0">
                    <a:latin typeface="Arial" panose="020B0604020202020204" pitchFamily="34" charset="0"/>
                    <a:cs typeface="Arial" panose="020B0604020202020204" pitchFamily="34" charset="0"/>
                  </a:rPr>
                  <a:t> son los alfabetos de la cinta y pila.</a:t>
                </a:r>
              </a:p>
              <a:p>
                <a:pPr lvl="1" algn="just"/>
                <a14:m>
                  <m:oMath xmlns:m="http://schemas.openxmlformats.org/officeDocument/2006/math">
                    <m:r>
                      <a:rPr lang="el-GR" sz="2300" i="1">
                        <a:latin typeface="Cambria Math"/>
                        <a:ea typeface="Cambria Math"/>
                        <a:cs typeface="Arial" panose="020B0604020202020204" pitchFamily="34" charset="0"/>
                      </a:rPr>
                      <m:t>𝛿</m:t>
                    </m:r>
                    <m:r>
                      <a:rPr lang="es-CL" sz="2300" b="0" i="1" smtClean="0">
                        <a:latin typeface="Cambria Math"/>
                        <a:ea typeface="Cambria Math"/>
                        <a:cs typeface="Arial" panose="020B0604020202020204" pitchFamily="34" charset="0"/>
                      </a:rPr>
                      <m:t>:</m:t>
                    </m:r>
                    <m:r>
                      <a:rPr lang="es-CL" sz="2300" b="0" i="1" smtClean="0">
                        <a:latin typeface="Cambria Math"/>
                        <a:ea typeface="Cambria Math"/>
                        <a:cs typeface="Arial" panose="020B0604020202020204" pitchFamily="34" charset="0"/>
                      </a:rPr>
                      <m:t>𝑆</m:t>
                    </m:r>
                    <m:r>
                      <a:rPr lang="es-CL" sz="2300" b="0" i="1" smtClean="0">
                        <a:latin typeface="Cambria Math"/>
                        <a:ea typeface="Cambria Math"/>
                        <a:cs typeface="Arial" panose="020B0604020202020204" pitchFamily="34" charset="0"/>
                      </a:rPr>
                      <m:t>×(</m:t>
                    </m:r>
                    <m:r>
                      <m:rPr>
                        <m:sty m:val="p"/>
                      </m:rPr>
                      <a:rPr lang="el-GR" sz="2300" i="1">
                        <a:latin typeface="Cambria Math"/>
                        <a:ea typeface="Cambria Math"/>
                        <a:cs typeface="Arial" panose="020B0604020202020204" pitchFamily="34" charset="0"/>
                      </a:rPr>
                      <m:t>Σ</m:t>
                    </m:r>
                    <m:r>
                      <a:rPr lang="el-GR" sz="2300" i="1" smtClean="0">
                        <a:latin typeface="Cambria Math"/>
                        <a:ea typeface="Cambria Math"/>
                        <a:cs typeface="Arial" panose="020B0604020202020204" pitchFamily="34" charset="0"/>
                      </a:rPr>
                      <m:t>∪</m:t>
                    </m:r>
                    <m:r>
                      <a:rPr lang="es-CL" sz="2300" b="0" i="1" smtClean="0">
                        <a:latin typeface="Cambria Math"/>
                        <a:ea typeface="Cambria Math"/>
                        <a:cs typeface="Arial" panose="020B0604020202020204" pitchFamily="34" charset="0"/>
                      </a:rPr>
                      <m:t>{</m:t>
                    </m:r>
                    <m:r>
                      <a:rPr lang="es-CL" sz="2300" b="0" i="1" smtClean="0">
                        <a:latin typeface="Cambria Math"/>
                        <a:ea typeface="Cambria Math"/>
                        <a:cs typeface="Arial" panose="020B0604020202020204" pitchFamily="34" charset="0"/>
                      </a:rPr>
                      <m:t>𝜀</m:t>
                    </m:r>
                    <m:r>
                      <a:rPr lang="es-CL" sz="2300" b="0" i="1" smtClean="0">
                        <a:latin typeface="Cambria Math"/>
                        <a:ea typeface="Cambria Math"/>
                        <a:cs typeface="Arial" panose="020B0604020202020204" pitchFamily="34" charset="0"/>
                      </a:rPr>
                      <m:t>})×</m:t>
                    </m:r>
                    <m:r>
                      <m:rPr>
                        <m:sty m:val="p"/>
                      </m:rPr>
                      <a:rPr lang="el-GR" sz="2300" i="1">
                        <a:latin typeface="Cambria Math"/>
                        <a:ea typeface="Cambria Math"/>
                        <a:cs typeface="Arial" panose="020B0604020202020204" pitchFamily="34" charset="0"/>
                      </a:rPr>
                      <m:t>Γ</m:t>
                    </m:r>
                    <m:r>
                      <a:rPr lang="el-GR" sz="2300" i="1" smtClean="0">
                        <a:latin typeface="Cambria Math"/>
                        <a:ea typeface="Cambria Math"/>
                        <a:cs typeface="Arial" panose="020B0604020202020204" pitchFamily="34" charset="0"/>
                      </a:rPr>
                      <m:t>→℘</m:t>
                    </m:r>
                    <m:r>
                      <a:rPr lang="es-CL" sz="2300" b="0" i="1" smtClean="0">
                        <a:latin typeface="Cambria Math"/>
                        <a:ea typeface="Cambria Math"/>
                        <a:cs typeface="Arial" panose="020B0604020202020204" pitchFamily="34" charset="0"/>
                      </a:rPr>
                      <m:t>(</m:t>
                    </m:r>
                    <m:r>
                      <a:rPr lang="es-CL" sz="2300" b="0" i="1" smtClean="0">
                        <a:latin typeface="Cambria Math"/>
                        <a:ea typeface="Cambria Math"/>
                        <a:cs typeface="Arial" panose="020B0604020202020204" pitchFamily="34" charset="0"/>
                      </a:rPr>
                      <m:t>𝑆</m:t>
                    </m:r>
                    <m:r>
                      <a:rPr lang="es-CL" sz="2300" i="1">
                        <a:latin typeface="Cambria Math"/>
                        <a:ea typeface="Cambria Math"/>
                        <a:cs typeface="Arial" panose="020B0604020202020204" pitchFamily="34" charset="0"/>
                      </a:rPr>
                      <m:t>×</m:t>
                    </m:r>
                    <m:sSup>
                      <m:sSupPr>
                        <m:ctrlPr>
                          <a:rPr lang="es-CL" sz="2300" i="1" smtClean="0">
                            <a:latin typeface="Cambria Math"/>
                            <a:ea typeface="Cambria Math"/>
                            <a:cs typeface="Arial" panose="020B0604020202020204" pitchFamily="34" charset="0"/>
                          </a:rPr>
                        </m:ctrlPr>
                      </m:sSupPr>
                      <m:e>
                        <m:r>
                          <m:rPr>
                            <m:sty m:val="p"/>
                          </m:rPr>
                          <a:rPr lang="el-GR" sz="2300" i="1">
                            <a:latin typeface="Cambria Math"/>
                            <a:ea typeface="Cambria Math"/>
                            <a:cs typeface="Arial" panose="020B0604020202020204" pitchFamily="34" charset="0"/>
                          </a:rPr>
                          <m:t>Γ</m:t>
                        </m:r>
                      </m:e>
                      <m:sup>
                        <m:r>
                          <a:rPr lang="es-CL" sz="2300" b="0" i="1" smtClean="0">
                            <a:latin typeface="Cambria Math"/>
                            <a:ea typeface="Cambria Math"/>
                            <a:cs typeface="Arial" panose="020B0604020202020204" pitchFamily="34" charset="0"/>
                          </a:rPr>
                          <m:t>∗</m:t>
                        </m:r>
                      </m:sup>
                    </m:sSup>
                    <m:r>
                      <a:rPr lang="es-CL" sz="2300" b="0" i="1" smtClean="0">
                        <a:latin typeface="Cambria Math"/>
                        <a:ea typeface="Cambria Math"/>
                        <a:cs typeface="Arial" panose="020B0604020202020204" pitchFamily="34" charset="0"/>
                      </a:rPr>
                      <m:t>)</m:t>
                    </m:r>
                  </m:oMath>
                </a14:m>
                <a:r>
                  <a:rPr lang="es-ES" sz="2300" dirty="0" smtClean="0">
                    <a:latin typeface="Arial" panose="020B0604020202020204" pitchFamily="34" charset="0"/>
                    <a:cs typeface="Arial" panose="020B0604020202020204" pitchFamily="34" charset="0"/>
                  </a:rPr>
                  <a:t> función transición.</a:t>
                </a:r>
              </a:p>
              <a:p>
                <a:pPr lvl="1" algn="just"/>
                <a14:m>
                  <m:oMath xmlns:m="http://schemas.openxmlformats.org/officeDocument/2006/math">
                    <m:r>
                      <a:rPr lang="es-CL" sz="2300" i="1">
                        <a:latin typeface="Cambria Math"/>
                        <a:ea typeface="Cambria Math"/>
                        <a:cs typeface="Arial" panose="020B0604020202020204" pitchFamily="34" charset="0"/>
                      </a:rPr>
                      <m:t>⊥</m:t>
                    </m:r>
                  </m:oMath>
                </a14:m>
                <a:r>
                  <a:rPr lang="es-ES" sz="2300" dirty="0" smtClean="0">
                    <a:latin typeface="Arial" panose="020B0604020202020204" pitchFamily="34" charset="0"/>
                    <a:cs typeface="Arial" panose="020B0604020202020204" pitchFamily="34" charset="0"/>
                  </a:rPr>
                  <a:t> es el símbolo inicial de la pila.</a:t>
                </a:r>
              </a:p>
              <a:p>
                <a:pPr lvl="1" algn="just"/>
                <a14:m>
                  <m:oMath xmlns:m="http://schemas.openxmlformats.org/officeDocument/2006/math">
                    <m:sSub>
                      <m:sSubPr>
                        <m:ctrlPr>
                          <a:rPr lang="es-CL" sz="2300" i="1">
                            <a:latin typeface="Cambria Math"/>
                            <a:ea typeface="Cambria Math"/>
                            <a:cs typeface="Arial" panose="020B0604020202020204" pitchFamily="34" charset="0"/>
                          </a:rPr>
                        </m:ctrlPr>
                      </m:sSubPr>
                      <m:e>
                        <m:r>
                          <a:rPr lang="es-CL" sz="2300" i="1">
                            <a:latin typeface="Cambria Math"/>
                            <a:ea typeface="Cambria Math"/>
                            <a:cs typeface="Arial" panose="020B0604020202020204" pitchFamily="34" charset="0"/>
                          </a:rPr>
                          <m:t>𝑠</m:t>
                        </m:r>
                      </m:e>
                      <m:sub>
                        <m:r>
                          <a:rPr lang="es-CL" sz="2300" i="1">
                            <a:latin typeface="Cambria Math"/>
                            <a:ea typeface="Cambria Math"/>
                            <a:cs typeface="Arial" panose="020B0604020202020204" pitchFamily="34" charset="0"/>
                          </a:rPr>
                          <m:t>0</m:t>
                        </m:r>
                      </m:sub>
                    </m:sSub>
                  </m:oMath>
                </a14:m>
                <a:r>
                  <a:rPr lang="es-ES" sz="2300" dirty="0" smtClean="0">
                    <a:latin typeface="Arial" panose="020B0604020202020204" pitchFamily="34" charset="0"/>
                    <a:cs typeface="Arial" panose="020B0604020202020204" pitchFamily="34" charset="0"/>
                  </a:rPr>
                  <a:t> y </a:t>
                </a:r>
                <a14:m>
                  <m:oMath xmlns:m="http://schemas.openxmlformats.org/officeDocument/2006/math">
                    <m:r>
                      <a:rPr lang="es-CL" sz="2300" i="1">
                        <a:latin typeface="Cambria Math"/>
                        <a:ea typeface="Cambria Math"/>
                        <a:cs typeface="Arial" panose="020B0604020202020204" pitchFamily="34" charset="0"/>
                      </a:rPr>
                      <m:t>𝐹</m:t>
                    </m:r>
                  </m:oMath>
                </a14:m>
                <a:r>
                  <a:rPr lang="es-ES" sz="2300" dirty="0" smtClean="0">
                    <a:latin typeface="Arial" panose="020B0604020202020204" pitchFamily="34" charset="0"/>
                    <a:cs typeface="Arial" panose="020B0604020202020204" pitchFamily="34" charset="0"/>
                  </a:rPr>
                  <a:t> son el estado inicial y conjunto de finales.</a:t>
                </a:r>
              </a:p>
            </p:txBody>
          </p:sp>
        </mc:Choice>
        <mc:Fallback xmlns="">
          <p:sp>
            <p:nvSpPr>
              <p:cNvPr id="11" name="2 Marcador de contenido"/>
              <p:cNvSpPr>
                <a:spLocks noGrp="1" noRot="1" noChangeAspect="1" noMove="1" noResize="1" noEditPoints="1" noAdjustHandles="1" noChangeArrowheads="1" noChangeShapeType="1" noTextEdit="1"/>
              </p:cNvSpPr>
              <p:nvPr>
                <p:ph idx="1"/>
              </p:nvPr>
            </p:nvSpPr>
            <p:spPr>
              <a:xfrm>
                <a:off x="1259632" y="1772816"/>
                <a:ext cx="7632848" cy="4644783"/>
              </a:xfrm>
              <a:blipFill rotWithShape="1">
                <a:blip r:embed="rId4"/>
                <a:stretch>
                  <a:fillRect l="-1438" t="-1312" r="-1597"/>
                </a:stretch>
              </a:blipFill>
            </p:spPr>
            <p:txBody>
              <a:bodyPr/>
              <a:lstStyle/>
              <a:p>
                <a:r>
                  <a:rPr lang="es-CL">
                    <a:noFill/>
                  </a:rPr>
                  <a:t> </a:t>
                </a:r>
              </a:p>
            </p:txBody>
          </p:sp>
        </mc:Fallback>
      </mc:AlternateContent>
    </p:spTree>
    <p:extLst>
      <p:ext uri="{BB962C8B-B14F-4D97-AF65-F5344CB8AC3E}">
        <p14:creationId xmlns:p14="http://schemas.microsoft.com/office/powerpoint/2010/main" val="215623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fade">
                                      <p:cBhvr>
                                        <p:cTn id="11" dur="500"/>
                                        <p:tgtEl>
                                          <p:spTgt spid="11">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animEffect transition="in" filter="fade">
                                      <p:cBhvr>
                                        <p:cTn id="14" dur="500"/>
                                        <p:tgtEl>
                                          <p:spTgt spid="11">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xEl>
                                              <p:pRg st="4" end="4"/>
                                            </p:txEl>
                                          </p:spTgt>
                                        </p:tgtEl>
                                        <p:attrNameLst>
                                          <p:attrName>style.visibility</p:attrName>
                                        </p:attrNameLst>
                                      </p:cBhvr>
                                      <p:to>
                                        <p:strVal val="visible"/>
                                      </p:to>
                                    </p:set>
                                    <p:animEffect transition="in" filter="fade">
                                      <p:cBhvr>
                                        <p:cTn id="20" dur="500"/>
                                        <p:tgtEl>
                                          <p:spTgt spid="11">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animEffect transition="in" filter="fade">
                                      <p:cBhvr>
                                        <p:cTn id="23" dur="500"/>
                                        <p:tgtEl>
                                          <p:spTgt spid="11">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xEl>
                                              <p:pRg st="6" end="6"/>
                                            </p:txEl>
                                          </p:spTgt>
                                        </p:tgtEl>
                                        <p:attrNameLst>
                                          <p:attrName>style.visibility</p:attrName>
                                        </p:attrNameLst>
                                      </p:cBhvr>
                                      <p:to>
                                        <p:strVal val="visible"/>
                                      </p:to>
                                    </p:set>
                                    <p:animEffect transition="in" filter="fade">
                                      <p:cBhvr>
                                        <p:cTn id="26"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a:solidFill>
                  <a:schemeClr val="bg1"/>
                </a:solidFill>
                <a:latin typeface="Arial Black" panose="020B0A04020102020204" pitchFamily="34" charset="0"/>
              </a:rPr>
              <a:t>¿</a:t>
            </a:r>
            <a:r>
              <a:rPr lang="es-CL" b="1" dirty="0" smtClean="0">
                <a:solidFill>
                  <a:schemeClr val="bg1"/>
                </a:solidFill>
                <a:latin typeface="Arial Black" panose="020B0A04020102020204" pitchFamily="34" charset="0"/>
              </a:rPr>
              <a:t>Cómo funciona?</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mc:AlternateContent xmlns:mc="http://schemas.openxmlformats.org/markup-compatibility/2006" xmlns:a14="http://schemas.microsoft.com/office/drawing/2010/main">
        <mc:Choice Requires="a14">
          <p:sp>
            <p:nvSpPr>
              <p:cNvPr id="11" name="2 Marcador de contenido"/>
              <p:cNvSpPr>
                <a:spLocks noGrp="1"/>
              </p:cNvSpPr>
              <p:nvPr>
                <p:ph idx="1"/>
              </p:nvPr>
            </p:nvSpPr>
            <p:spPr>
              <a:xfrm>
                <a:off x="1259632" y="1772816"/>
                <a:ext cx="7632848" cy="4644783"/>
              </a:xfrm>
            </p:spPr>
            <p:txBody>
              <a:bodyPr>
                <a:normAutofit/>
              </a:bodyPr>
              <a:lstStyle/>
              <a:p>
                <a:pPr algn="just"/>
                <a:r>
                  <a:rPr lang="es-ES" sz="2800" dirty="0" smtClean="0">
                    <a:latin typeface="Arial" panose="020B0604020202020204" pitchFamily="34" charset="0"/>
                    <a:cs typeface="Arial" panose="020B0604020202020204" pitchFamily="34" charset="0"/>
                  </a:rPr>
                  <a:t>Si queremos reconocer una palabra con un autómata con pila:</a:t>
                </a:r>
              </a:p>
              <a:p>
                <a:pPr lvl="1" algn="just"/>
                <a:r>
                  <a:rPr lang="es-ES" sz="2400" dirty="0" smtClean="0">
                    <a:latin typeface="Arial" panose="020B0604020202020204" pitchFamily="34" charset="0"/>
                    <a:cs typeface="Arial" panose="020B0604020202020204" pitchFamily="34" charset="0"/>
                  </a:rPr>
                  <a:t>Cabezal en primer símbolo de la palabra</a:t>
                </a:r>
              </a:p>
              <a:p>
                <a:pPr lvl="1" algn="just"/>
                <a:r>
                  <a:rPr lang="es-ES" sz="2400" dirty="0" smtClean="0">
                    <a:latin typeface="Arial" panose="020B0604020202020204" pitchFamily="34" charset="0"/>
                    <a:cs typeface="Arial" panose="020B0604020202020204" pitchFamily="34" charset="0"/>
                  </a:rPr>
                  <a:t>Estado inicial</a:t>
                </a:r>
              </a:p>
              <a:p>
                <a:pPr lvl="1" algn="just"/>
                <a:r>
                  <a:rPr lang="es-ES" sz="2400" dirty="0" smtClean="0">
                    <a:latin typeface="Arial" panose="020B0604020202020204" pitchFamily="34" charset="0"/>
                    <a:cs typeface="Arial" panose="020B0604020202020204" pitchFamily="34" charset="0"/>
                  </a:rPr>
                  <a:t>Pila vacía (sólo con el símbolo </a:t>
                </a:r>
                <a14:m>
                  <m:oMath xmlns:m="http://schemas.openxmlformats.org/officeDocument/2006/math">
                    <m:r>
                      <a:rPr lang="es-CL" sz="2400" i="1">
                        <a:latin typeface="Cambria Math"/>
                        <a:ea typeface="Cambria Math"/>
                        <a:cs typeface="Arial" panose="020B0604020202020204" pitchFamily="34" charset="0"/>
                      </a:rPr>
                      <m:t>⊥</m:t>
                    </m:r>
                  </m:oMath>
                </a14:m>
                <a:r>
                  <a:rPr lang="es-ES" sz="2400" dirty="0" smtClean="0">
                    <a:latin typeface="Arial" panose="020B0604020202020204" pitchFamily="34" charset="0"/>
                    <a:cs typeface="Arial" panose="020B0604020202020204" pitchFamily="34" charset="0"/>
                  </a:rPr>
                  <a:t>).</a:t>
                </a:r>
              </a:p>
              <a:p>
                <a:pPr algn="just"/>
                <a:r>
                  <a:rPr lang="es-ES" dirty="0" smtClean="0">
                    <a:latin typeface="Arial" panose="020B0604020202020204" pitchFamily="34" charset="0"/>
                    <a:cs typeface="Arial" panose="020B0604020202020204" pitchFamily="34" charset="0"/>
                  </a:rPr>
                  <a:t>La pila funciona con lógica LIFO (</a:t>
                </a:r>
                <a:r>
                  <a:rPr lang="es-ES" dirty="0" err="1" smtClean="0">
                    <a:latin typeface="Arial" panose="020B0604020202020204" pitchFamily="34" charset="0"/>
                    <a:cs typeface="Arial" panose="020B0604020202020204" pitchFamily="34" charset="0"/>
                  </a:rPr>
                  <a:t>Last</a:t>
                </a:r>
                <a:r>
                  <a:rPr lang="es-ES" dirty="0" smtClean="0">
                    <a:latin typeface="Arial" panose="020B0604020202020204" pitchFamily="34" charset="0"/>
                    <a:cs typeface="Arial" panose="020B0604020202020204" pitchFamily="34" charset="0"/>
                  </a:rPr>
                  <a:t> In, </a:t>
                </a:r>
                <a:r>
                  <a:rPr lang="es-ES" dirty="0" err="1" smtClean="0">
                    <a:latin typeface="Arial" panose="020B0604020202020204" pitchFamily="34" charset="0"/>
                    <a:cs typeface="Arial" panose="020B0604020202020204" pitchFamily="34" charset="0"/>
                  </a:rPr>
                  <a:t>First</a:t>
                </a:r>
                <a:r>
                  <a:rPr lang="es-ES" dirty="0" smtClean="0">
                    <a:latin typeface="Arial" panose="020B0604020202020204" pitchFamily="34" charset="0"/>
                    <a:cs typeface="Arial" panose="020B0604020202020204" pitchFamily="34" charset="0"/>
                  </a:rPr>
                  <a:t> </a:t>
                </a:r>
                <a:r>
                  <a:rPr lang="es-ES" dirty="0" err="1" smtClean="0">
                    <a:latin typeface="Arial" panose="020B0604020202020204" pitchFamily="34" charset="0"/>
                    <a:cs typeface="Arial" panose="020B0604020202020204" pitchFamily="34" charset="0"/>
                  </a:rPr>
                  <a:t>Out</a:t>
                </a:r>
                <a:r>
                  <a:rPr lang="es-ES" dirty="0" smtClean="0">
                    <a:latin typeface="Arial" panose="020B0604020202020204" pitchFamily="34" charset="0"/>
                    <a:cs typeface="Arial" panose="020B0604020202020204" pitchFamily="34" charset="0"/>
                  </a:rPr>
                  <a:t>).</a:t>
                </a:r>
              </a:p>
            </p:txBody>
          </p:sp>
        </mc:Choice>
        <mc:Fallback xmlns="">
          <p:sp>
            <p:nvSpPr>
              <p:cNvPr id="11" name="2 Marcador de contenido"/>
              <p:cNvSpPr>
                <a:spLocks noGrp="1" noRot="1" noChangeAspect="1" noMove="1" noResize="1" noEditPoints="1" noAdjustHandles="1" noChangeArrowheads="1" noChangeShapeType="1" noTextEdit="1"/>
              </p:cNvSpPr>
              <p:nvPr>
                <p:ph idx="1"/>
              </p:nvPr>
            </p:nvSpPr>
            <p:spPr>
              <a:xfrm>
                <a:off x="1259632" y="1772816"/>
                <a:ext cx="7632848" cy="4644783"/>
              </a:xfrm>
              <a:blipFill rotWithShape="1">
                <a:blip r:embed="rId4"/>
                <a:stretch>
                  <a:fillRect l="-1837" t="-1312" r="-1997"/>
                </a:stretch>
              </a:blipFill>
            </p:spPr>
            <p:txBody>
              <a:bodyPr/>
              <a:lstStyle/>
              <a:p>
                <a:r>
                  <a:rPr lang="es-CL">
                    <a:noFill/>
                  </a:rPr>
                  <a:t> </a:t>
                </a:r>
              </a:p>
            </p:txBody>
          </p:sp>
        </mc:Fallback>
      </mc:AlternateContent>
      <p:pic>
        <p:nvPicPr>
          <p:cNvPr id="3074" name="Picture 2" descr="http://cfile23.uf.tistory.com/image/1705A41E4AA0A5792294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3180" y="4725144"/>
            <a:ext cx="2019300" cy="177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54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fade">
                                      <p:cBhvr>
                                        <p:cTn id="11" dur="500"/>
                                        <p:tgtEl>
                                          <p:spTgt spid="11">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fade">
                                      <p:cBhvr>
                                        <p:cTn id="19" dur="500"/>
                                        <p:tgtEl>
                                          <p:spTgt spid="11">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fade">
                                      <p:cBhvr>
                                        <p:cTn id="23" dur="500"/>
                                        <p:tgtEl>
                                          <p:spTgt spid="11">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074"/>
                                        </p:tgtEl>
                                        <p:attrNameLst>
                                          <p:attrName>style.visibility</p:attrName>
                                        </p:attrNameLst>
                                      </p:cBhvr>
                                      <p:to>
                                        <p:strVal val="visible"/>
                                      </p:to>
                                    </p:set>
                                    <p:animEffect transition="in" filter="fade">
                                      <p:cBhvr>
                                        <p:cTn id="2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a:solidFill>
                  <a:schemeClr val="bg1"/>
                </a:solidFill>
                <a:latin typeface="Arial Black" panose="020B0A04020102020204" pitchFamily="34" charset="0"/>
              </a:rPr>
              <a:t>¿</a:t>
            </a:r>
            <a:r>
              <a:rPr lang="es-CL" b="1" dirty="0" smtClean="0">
                <a:solidFill>
                  <a:schemeClr val="bg1"/>
                </a:solidFill>
                <a:latin typeface="Arial Black" panose="020B0A04020102020204" pitchFamily="34" charset="0"/>
              </a:rPr>
              <a:t>Cómo funciona?</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mc:AlternateContent xmlns:mc="http://schemas.openxmlformats.org/markup-compatibility/2006" xmlns:a14="http://schemas.microsoft.com/office/drawing/2010/main">
        <mc:Choice Requires="a14">
          <p:sp>
            <p:nvSpPr>
              <p:cNvPr id="11" name="2 Marcador de contenido"/>
              <p:cNvSpPr>
                <a:spLocks noGrp="1"/>
              </p:cNvSpPr>
              <p:nvPr>
                <p:ph idx="1"/>
              </p:nvPr>
            </p:nvSpPr>
            <p:spPr>
              <a:xfrm>
                <a:off x="1259632" y="1772816"/>
                <a:ext cx="7632848" cy="4644783"/>
              </a:xfrm>
            </p:spPr>
            <p:txBody>
              <a:bodyPr>
                <a:normAutofit lnSpcReduction="10000"/>
              </a:bodyPr>
              <a:lstStyle/>
              <a:p>
                <a:pPr algn="just"/>
                <a:r>
                  <a:rPr lang="es-ES" sz="2800" dirty="0" smtClean="0">
                    <a:latin typeface="Arial" panose="020B0604020202020204" pitchFamily="34" charset="0"/>
                    <a:cs typeface="Arial" panose="020B0604020202020204" pitchFamily="34" charset="0"/>
                  </a:rPr>
                  <a:t>Luego, según las reglas de </a:t>
                </a:r>
                <a14:m>
                  <m:oMath xmlns:m="http://schemas.openxmlformats.org/officeDocument/2006/math">
                    <m:r>
                      <a:rPr lang="el-GR" sz="2800" i="1">
                        <a:latin typeface="Cambria Math"/>
                        <a:ea typeface="Cambria Math"/>
                        <a:cs typeface="Arial" panose="020B0604020202020204" pitchFamily="34" charset="0"/>
                      </a:rPr>
                      <m:t>𝛿</m:t>
                    </m:r>
                  </m:oMath>
                </a14:m>
                <a:r>
                  <a:rPr lang="es-ES" sz="2800" dirty="0" smtClean="0">
                    <a:latin typeface="Arial" panose="020B0604020202020204" pitchFamily="34" charset="0"/>
                    <a:cs typeface="Arial" panose="020B0604020202020204" pitchFamily="34" charset="0"/>
                  </a:rPr>
                  <a:t>, se trabaja:</a:t>
                </a:r>
              </a:p>
              <a:p>
                <a:pPr lvl="1" algn="just"/>
                <a14:m>
                  <m:oMath xmlns:m="http://schemas.openxmlformats.org/officeDocument/2006/math">
                    <m:r>
                      <a:rPr lang="el-GR" sz="2400" i="1">
                        <a:latin typeface="Cambria Math"/>
                        <a:ea typeface="Cambria Math"/>
                        <a:cs typeface="Arial" panose="020B0604020202020204" pitchFamily="34" charset="0"/>
                      </a:rPr>
                      <m:t>𝛿</m:t>
                    </m:r>
                    <m:d>
                      <m:dPr>
                        <m:ctrlPr>
                          <a:rPr lang="es-CL" sz="2400" b="0" i="1" smtClean="0">
                            <a:latin typeface="Cambria Math"/>
                            <a:ea typeface="Cambria Math"/>
                            <a:cs typeface="Arial" panose="020B0604020202020204" pitchFamily="34" charset="0"/>
                          </a:rPr>
                        </m:ctrlPr>
                      </m:dPr>
                      <m:e>
                        <m:r>
                          <a:rPr lang="es-CL" sz="2400" b="0" i="1" smtClean="0">
                            <a:latin typeface="Cambria Math"/>
                            <a:ea typeface="Cambria Math"/>
                            <a:cs typeface="Arial" panose="020B0604020202020204" pitchFamily="34" charset="0"/>
                          </a:rPr>
                          <m:t>𝑠</m:t>
                        </m:r>
                        <m:r>
                          <a:rPr lang="es-CL" sz="2400" b="0" i="1" smtClean="0">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𝑎</m:t>
                        </m:r>
                        <m:r>
                          <a:rPr lang="es-CL" sz="2400" b="0" i="1" smtClean="0">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𝐴</m:t>
                        </m:r>
                      </m:e>
                    </m:d>
                    <m:r>
                      <a:rPr lang="es-CL" sz="2400" b="0" i="1" smtClean="0">
                        <a:latin typeface="Cambria Math"/>
                        <a:ea typeface="Cambria Math"/>
                        <a:cs typeface="Arial" panose="020B0604020202020204" pitchFamily="34" charset="0"/>
                      </a:rPr>
                      <m:t>=</m:t>
                    </m:r>
                    <m:d>
                      <m:dPr>
                        <m:ctrlPr>
                          <a:rPr lang="es-CL" sz="2400" b="0" i="1" smtClean="0">
                            <a:latin typeface="Cambria Math"/>
                            <a:ea typeface="Cambria Math"/>
                            <a:cs typeface="Arial" panose="020B0604020202020204" pitchFamily="34" charset="0"/>
                          </a:rPr>
                        </m:ctrlPr>
                      </m:dPr>
                      <m:e>
                        <m:r>
                          <a:rPr lang="es-CL" sz="2400" b="0" i="1" smtClean="0">
                            <a:latin typeface="Cambria Math"/>
                            <a:ea typeface="Cambria Math"/>
                            <a:cs typeface="Arial" panose="020B0604020202020204" pitchFamily="34" charset="0"/>
                          </a:rPr>
                          <m:t>𝑡</m:t>
                        </m:r>
                        <m:r>
                          <a:rPr lang="es-CL" sz="2400" b="0" i="1" smtClean="0">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𝑊</m:t>
                        </m:r>
                      </m:e>
                    </m:d>
                  </m:oMath>
                </a14:m>
                <a:r>
                  <a:rPr lang="es-ES" sz="2400" dirty="0" smtClean="0">
                    <a:latin typeface="Arial" panose="020B0604020202020204" pitchFamily="34" charset="0"/>
                    <a:cs typeface="Arial" panose="020B0604020202020204" pitchFamily="34" charset="0"/>
                  </a:rPr>
                  <a:t>: Cabezal lee símbolo </a:t>
                </a:r>
                <a14:m>
                  <m:oMath xmlns:m="http://schemas.openxmlformats.org/officeDocument/2006/math">
                    <m:r>
                      <a:rPr lang="es-CL" sz="2400" b="0" i="1" smtClean="0">
                        <a:latin typeface="Cambria Math"/>
                        <a:ea typeface="Cambria Math"/>
                        <a:cs typeface="Arial" panose="020B0604020202020204" pitchFamily="34" charset="0"/>
                      </a:rPr>
                      <m:t>𝑎</m:t>
                    </m:r>
                  </m:oMath>
                </a14:m>
                <a:r>
                  <a:rPr lang="es-ES" sz="2400" dirty="0" smtClean="0">
                    <a:latin typeface="Arial" panose="020B0604020202020204" pitchFamily="34" charset="0"/>
                    <a:cs typeface="Arial" panose="020B0604020202020204" pitchFamily="34" charset="0"/>
                  </a:rPr>
                  <a:t> en el estado </a:t>
                </a:r>
                <a14:m>
                  <m:oMath xmlns:m="http://schemas.openxmlformats.org/officeDocument/2006/math">
                    <m:r>
                      <a:rPr lang="es-CL" sz="2400" b="0" i="1" smtClean="0">
                        <a:latin typeface="Cambria Math"/>
                        <a:ea typeface="Cambria Math"/>
                        <a:cs typeface="Arial" panose="020B0604020202020204" pitchFamily="34" charset="0"/>
                      </a:rPr>
                      <m:t>𝑠</m:t>
                    </m:r>
                  </m:oMath>
                </a14:m>
                <a:r>
                  <a:rPr lang="es-ES" sz="2400" dirty="0" smtClean="0">
                    <a:latin typeface="Arial" panose="020B0604020202020204" pitchFamily="34" charset="0"/>
                    <a:cs typeface="Arial" panose="020B0604020202020204" pitchFamily="34" charset="0"/>
                  </a:rPr>
                  <a:t>, con tope de la pila </a:t>
                </a:r>
                <a14:m>
                  <m:oMath xmlns:m="http://schemas.openxmlformats.org/officeDocument/2006/math">
                    <m:r>
                      <a:rPr lang="es-CL" sz="2400" b="0" i="1" smtClean="0">
                        <a:latin typeface="Cambria Math"/>
                        <a:ea typeface="Cambria Math"/>
                        <a:cs typeface="Arial" panose="020B0604020202020204" pitchFamily="34" charset="0"/>
                      </a:rPr>
                      <m:t>𝐴</m:t>
                    </m:r>
                  </m:oMath>
                </a14:m>
                <a:r>
                  <a:rPr lang="es-ES" sz="2400" dirty="0" smtClean="0">
                    <a:latin typeface="Arial" panose="020B0604020202020204" pitchFamily="34" charset="0"/>
                    <a:cs typeface="Arial" panose="020B0604020202020204" pitchFamily="34" charset="0"/>
                  </a:rPr>
                  <a:t>. Cabezal avanza a la derecha, se saca </a:t>
                </a:r>
                <a14:m>
                  <m:oMath xmlns:m="http://schemas.openxmlformats.org/officeDocument/2006/math">
                    <m:r>
                      <a:rPr lang="es-CL" sz="2400" i="1">
                        <a:latin typeface="Cambria Math"/>
                        <a:ea typeface="Cambria Math"/>
                        <a:cs typeface="Arial" panose="020B0604020202020204" pitchFamily="34" charset="0"/>
                      </a:rPr>
                      <m:t>𝐴</m:t>
                    </m:r>
                    <m:r>
                      <a:rPr lang="es-CL" sz="2400" i="1">
                        <a:latin typeface="Cambria Math"/>
                        <a:ea typeface="Cambria Math"/>
                        <a:cs typeface="Arial" panose="020B0604020202020204" pitchFamily="34" charset="0"/>
                      </a:rPr>
                      <m:t> </m:t>
                    </m:r>
                  </m:oMath>
                </a14:m>
                <a:r>
                  <a:rPr lang="es-ES" sz="2400" dirty="0" smtClean="0">
                    <a:latin typeface="Arial" panose="020B0604020202020204" pitchFamily="34" charset="0"/>
                    <a:cs typeface="Arial" panose="020B0604020202020204" pitchFamily="34" charset="0"/>
                  </a:rPr>
                  <a:t>de la pila y estado cambia a </a:t>
                </a:r>
                <a14:m>
                  <m:oMath xmlns:m="http://schemas.openxmlformats.org/officeDocument/2006/math">
                    <m:r>
                      <a:rPr lang="es-CL" sz="2400" b="0" i="1" smtClean="0">
                        <a:latin typeface="Cambria Math"/>
                        <a:ea typeface="Cambria Math"/>
                        <a:cs typeface="Arial" panose="020B0604020202020204" pitchFamily="34" charset="0"/>
                      </a:rPr>
                      <m:t>𝑡</m:t>
                    </m:r>
                  </m:oMath>
                </a14:m>
                <a:r>
                  <a:rPr lang="es-ES" sz="2400" dirty="0" smtClean="0">
                    <a:latin typeface="Arial" panose="020B0604020202020204" pitchFamily="34" charset="0"/>
                    <a:cs typeface="Arial" panose="020B0604020202020204" pitchFamily="34" charset="0"/>
                  </a:rPr>
                  <a:t>, para finalmente poner </a:t>
                </a:r>
                <a14:m>
                  <m:oMath xmlns:m="http://schemas.openxmlformats.org/officeDocument/2006/math">
                    <m:r>
                      <a:rPr lang="es-CL" sz="2400" i="1">
                        <a:latin typeface="Cambria Math"/>
                        <a:ea typeface="Cambria Math"/>
                        <a:cs typeface="Arial" panose="020B0604020202020204" pitchFamily="34" charset="0"/>
                      </a:rPr>
                      <m:t>𝑊</m:t>
                    </m:r>
                  </m:oMath>
                </a14:m>
                <a:r>
                  <a:rPr lang="es-ES" sz="2400" dirty="0" smtClean="0">
                    <a:latin typeface="Arial" panose="020B0604020202020204" pitchFamily="34" charset="0"/>
                    <a:cs typeface="Arial" panose="020B0604020202020204" pitchFamily="34" charset="0"/>
                  </a:rPr>
                  <a:t> en la pila.</a:t>
                </a:r>
              </a:p>
              <a:p>
                <a:pPr lvl="1" algn="just"/>
                <a14:m>
                  <m:oMath xmlns:m="http://schemas.openxmlformats.org/officeDocument/2006/math">
                    <m:r>
                      <a:rPr lang="el-GR" sz="2400" i="1">
                        <a:latin typeface="Cambria Math"/>
                        <a:ea typeface="Cambria Math"/>
                        <a:cs typeface="Arial" panose="020B0604020202020204" pitchFamily="34" charset="0"/>
                      </a:rPr>
                      <m:t>𝛿</m:t>
                    </m:r>
                    <m:d>
                      <m:dPr>
                        <m:ctrlPr>
                          <a:rPr lang="es-CL" sz="2400" i="1">
                            <a:latin typeface="Cambria Math"/>
                            <a:ea typeface="Cambria Math"/>
                            <a:cs typeface="Arial" panose="020B0604020202020204" pitchFamily="34" charset="0"/>
                          </a:rPr>
                        </m:ctrlPr>
                      </m:dPr>
                      <m:e>
                        <m:r>
                          <a:rPr lang="es-CL" sz="2400" i="1">
                            <a:latin typeface="Cambria Math"/>
                            <a:ea typeface="Cambria Math"/>
                            <a:cs typeface="Arial" panose="020B0604020202020204" pitchFamily="34" charset="0"/>
                          </a:rPr>
                          <m:t>𝑠</m:t>
                        </m:r>
                        <m:r>
                          <a:rPr lang="es-CL" sz="2400" i="1">
                            <a:latin typeface="Cambria Math"/>
                            <a:ea typeface="Cambria Math"/>
                            <a:cs typeface="Arial" panose="020B0604020202020204" pitchFamily="34" charset="0"/>
                          </a:rPr>
                          <m:t>,</m:t>
                        </m:r>
                        <m:r>
                          <a:rPr lang="es-CL" sz="2400" i="1" smtClean="0">
                            <a:latin typeface="Cambria Math"/>
                            <a:ea typeface="Cambria Math"/>
                            <a:cs typeface="Arial" panose="020B0604020202020204" pitchFamily="34" charset="0"/>
                          </a:rPr>
                          <m:t>𝜀</m:t>
                        </m:r>
                        <m:r>
                          <a:rPr lang="es-CL" sz="2400" i="1">
                            <a:latin typeface="Cambria Math"/>
                            <a:ea typeface="Cambria Math"/>
                            <a:cs typeface="Arial" panose="020B0604020202020204" pitchFamily="34" charset="0"/>
                          </a:rPr>
                          <m:t>,</m:t>
                        </m:r>
                        <m:r>
                          <a:rPr lang="es-CL" sz="2400" i="1">
                            <a:latin typeface="Cambria Math"/>
                            <a:ea typeface="Cambria Math"/>
                            <a:cs typeface="Arial" panose="020B0604020202020204" pitchFamily="34" charset="0"/>
                          </a:rPr>
                          <m:t>𝐴</m:t>
                        </m:r>
                      </m:e>
                    </m:d>
                    <m:r>
                      <a:rPr lang="es-CL" sz="2400" i="1">
                        <a:latin typeface="Cambria Math"/>
                        <a:ea typeface="Cambria Math"/>
                        <a:cs typeface="Arial" panose="020B0604020202020204" pitchFamily="34" charset="0"/>
                      </a:rPr>
                      <m:t>=</m:t>
                    </m:r>
                    <m:d>
                      <m:dPr>
                        <m:ctrlPr>
                          <a:rPr lang="es-CL" sz="2400" i="1">
                            <a:latin typeface="Cambria Math"/>
                            <a:ea typeface="Cambria Math"/>
                            <a:cs typeface="Arial" panose="020B0604020202020204" pitchFamily="34" charset="0"/>
                          </a:rPr>
                        </m:ctrlPr>
                      </m:dPr>
                      <m:e>
                        <m:r>
                          <a:rPr lang="es-CL" sz="2400" i="1">
                            <a:latin typeface="Cambria Math"/>
                            <a:ea typeface="Cambria Math"/>
                            <a:cs typeface="Arial" panose="020B0604020202020204" pitchFamily="34" charset="0"/>
                          </a:rPr>
                          <m:t>𝑡</m:t>
                        </m:r>
                        <m:r>
                          <a:rPr lang="es-CL" sz="2400" i="1">
                            <a:latin typeface="Cambria Math"/>
                            <a:ea typeface="Cambria Math"/>
                            <a:cs typeface="Arial" panose="020B0604020202020204" pitchFamily="34" charset="0"/>
                          </a:rPr>
                          <m:t>,</m:t>
                        </m:r>
                        <m:r>
                          <a:rPr lang="es-CL" sz="2400" i="1">
                            <a:latin typeface="Cambria Math"/>
                            <a:ea typeface="Cambria Math"/>
                            <a:cs typeface="Arial" panose="020B0604020202020204" pitchFamily="34" charset="0"/>
                          </a:rPr>
                          <m:t>𝑊</m:t>
                        </m:r>
                      </m:e>
                    </m:d>
                  </m:oMath>
                </a14:m>
                <a:r>
                  <a:rPr lang="es-ES" sz="2400" dirty="0">
                    <a:latin typeface="Arial" panose="020B0604020202020204" pitchFamily="34" charset="0"/>
                    <a:cs typeface="Arial" panose="020B0604020202020204" pitchFamily="34" charset="0"/>
                  </a:rPr>
                  <a:t>: Cabezal </a:t>
                </a:r>
                <a:r>
                  <a:rPr lang="es-CL" sz="2400" dirty="0" smtClean="0">
                    <a:latin typeface="Arial" panose="020B0604020202020204" pitchFamily="34" charset="0"/>
                    <a:cs typeface="Arial" panose="020B0604020202020204" pitchFamily="34" charset="0"/>
                  </a:rPr>
                  <a:t>se mantiene estático, con estado</a:t>
                </a:r>
                <a:r>
                  <a:rPr lang="es-ES" sz="2400" dirty="0" smtClean="0">
                    <a:latin typeface="Arial" panose="020B0604020202020204" pitchFamily="34" charset="0"/>
                    <a:cs typeface="Arial" panose="020B0604020202020204" pitchFamily="34" charset="0"/>
                  </a:rPr>
                  <a:t> </a:t>
                </a:r>
                <a14:m>
                  <m:oMath xmlns:m="http://schemas.openxmlformats.org/officeDocument/2006/math">
                    <m:r>
                      <a:rPr lang="es-CL" sz="2400" i="1">
                        <a:latin typeface="Cambria Math"/>
                        <a:ea typeface="Cambria Math"/>
                        <a:cs typeface="Arial" panose="020B0604020202020204" pitchFamily="34" charset="0"/>
                      </a:rPr>
                      <m:t>𝑠</m:t>
                    </m:r>
                  </m:oMath>
                </a14:m>
                <a:r>
                  <a:rPr lang="es-ES" sz="2400" dirty="0">
                    <a:latin typeface="Arial" panose="020B0604020202020204" pitchFamily="34" charset="0"/>
                    <a:cs typeface="Arial" panose="020B0604020202020204" pitchFamily="34" charset="0"/>
                  </a:rPr>
                  <a:t>, con tope de la pila </a:t>
                </a:r>
                <a14:m>
                  <m:oMath xmlns:m="http://schemas.openxmlformats.org/officeDocument/2006/math">
                    <m:r>
                      <a:rPr lang="es-CL" sz="2400" i="1">
                        <a:latin typeface="Cambria Math"/>
                        <a:ea typeface="Cambria Math"/>
                        <a:cs typeface="Arial" panose="020B0604020202020204" pitchFamily="34" charset="0"/>
                      </a:rPr>
                      <m:t>𝐴</m:t>
                    </m:r>
                  </m:oMath>
                </a14:m>
                <a:r>
                  <a:rPr lang="es-ES" sz="2400" dirty="0" smtClean="0">
                    <a:latin typeface="Arial" panose="020B0604020202020204" pitchFamily="34" charset="0"/>
                    <a:cs typeface="Arial" panose="020B0604020202020204" pitchFamily="34" charset="0"/>
                  </a:rPr>
                  <a:t>.Se </a:t>
                </a:r>
                <a:r>
                  <a:rPr lang="es-ES" sz="2400" dirty="0">
                    <a:latin typeface="Arial" panose="020B0604020202020204" pitchFamily="34" charset="0"/>
                    <a:cs typeface="Arial" panose="020B0604020202020204" pitchFamily="34" charset="0"/>
                  </a:rPr>
                  <a:t>saca </a:t>
                </a:r>
                <a14:m>
                  <m:oMath xmlns:m="http://schemas.openxmlformats.org/officeDocument/2006/math">
                    <m:r>
                      <a:rPr lang="es-CL" sz="2400" i="1">
                        <a:latin typeface="Cambria Math"/>
                        <a:ea typeface="Cambria Math"/>
                        <a:cs typeface="Arial" panose="020B0604020202020204" pitchFamily="34" charset="0"/>
                      </a:rPr>
                      <m:t>𝐴</m:t>
                    </m:r>
                    <m:r>
                      <a:rPr lang="es-CL" sz="2400" i="1">
                        <a:latin typeface="Cambria Math"/>
                        <a:ea typeface="Cambria Math"/>
                        <a:cs typeface="Arial" panose="020B0604020202020204" pitchFamily="34" charset="0"/>
                      </a:rPr>
                      <m:t> </m:t>
                    </m:r>
                  </m:oMath>
                </a14:m>
                <a:r>
                  <a:rPr lang="es-ES" sz="2400" dirty="0">
                    <a:latin typeface="Arial" panose="020B0604020202020204" pitchFamily="34" charset="0"/>
                    <a:cs typeface="Arial" panose="020B0604020202020204" pitchFamily="34" charset="0"/>
                  </a:rPr>
                  <a:t>de la pila y estado cambia a </a:t>
                </a:r>
                <a14:m>
                  <m:oMath xmlns:m="http://schemas.openxmlformats.org/officeDocument/2006/math">
                    <m:r>
                      <a:rPr lang="es-CL" sz="2400" i="1">
                        <a:latin typeface="Cambria Math"/>
                        <a:ea typeface="Cambria Math"/>
                        <a:cs typeface="Arial" panose="020B0604020202020204" pitchFamily="34" charset="0"/>
                      </a:rPr>
                      <m:t>𝑡</m:t>
                    </m:r>
                  </m:oMath>
                </a14:m>
                <a:r>
                  <a:rPr lang="es-ES" sz="2400" dirty="0">
                    <a:latin typeface="Arial" panose="020B0604020202020204" pitchFamily="34" charset="0"/>
                    <a:cs typeface="Arial" panose="020B0604020202020204" pitchFamily="34" charset="0"/>
                  </a:rPr>
                  <a:t>, para finalmente poner </a:t>
                </a:r>
                <a14:m>
                  <m:oMath xmlns:m="http://schemas.openxmlformats.org/officeDocument/2006/math">
                    <m:r>
                      <a:rPr lang="es-CL" sz="2400" i="1">
                        <a:latin typeface="Cambria Math"/>
                        <a:ea typeface="Cambria Math"/>
                        <a:cs typeface="Arial" panose="020B0604020202020204" pitchFamily="34" charset="0"/>
                      </a:rPr>
                      <m:t>𝑊</m:t>
                    </m:r>
                  </m:oMath>
                </a14:m>
                <a:r>
                  <a:rPr lang="es-ES" sz="2400" dirty="0">
                    <a:latin typeface="Arial" panose="020B0604020202020204" pitchFamily="34" charset="0"/>
                    <a:cs typeface="Arial" panose="020B0604020202020204" pitchFamily="34" charset="0"/>
                  </a:rPr>
                  <a:t> en la pila</a:t>
                </a:r>
                <a:r>
                  <a:rPr lang="es-ES" sz="2400" dirty="0" smtClean="0">
                    <a:latin typeface="Arial" panose="020B0604020202020204" pitchFamily="34" charset="0"/>
                    <a:cs typeface="Arial" panose="020B0604020202020204" pitchFamily="34" charset="0"/>
                  </a:rPr>
                  <a:t>.</a:t>
                </a:r>
              </a:p>
              <a:p>
                <a:pPr algn="just"/>
                <a:r>
                  <a:rPr lang="es-ES" sz="2800" dirty="0" smtClean="0">
                    <a:latin typeface="Arial" panose="020B0604020202020204" pitchFamily="34" charset="0"/>
                    <a:cs typeface="Arial" panose="020B0604020202020204" pitchFamily="34" charset="0"/>
                  </a:rPr>
                  <a:t>No necesariamente el resultado es un solo estado y puede haber interacciones con la palabra vacía no deterministas.</a:t>
                </a:r>
                <a:endParaRPr lang="es-ES" sz="2800" dirty="0">
                  <a:latin typeface="Arial" panose="020B0604020202020204" pitchFamily="34" charset="0"/>
                  <a:cs typeface="Arial" panose="020B0604020202020204" pitchFamily="34" charset="0"/>
                </a:endParaRPr>
              </a:p>
            </p:txBody>
          </p:sp>
        </mc:Choice>
        <mc:Fallback xmlns="">
          <p:sp>
            <p:nvSpPr>
              <p:cNvPr id="11" name="2 Marcador de contenido"/>
              <p:cNvSpPr>
                <a:spLocks noGrp="1" noRot="1" noChangeAspect="1" noMove="1" noResize="1" noEditPoints="1" noAdjustHandles="1" noChangeArrowheads="1" noChangeShapeType="1" noTextEdit="1"/>
              </p:cNvSpPr>
              <p:nvPr>
                <p:ph idx="1"/>
              </p:nvPr>
            </p:nvSpPr>
            <p:spPr>
              <a:xfrm>
                <a:off x="1259632" y="1772816"/>
                <a:ext cx="7632848" cy="4644783"/>
              </a:xfrm>
              <a:blipFill rotWithShape="1">
                <a:blip r:embed="rId4"/>
                <a:stretch>
                  <a:fillRect l="-1438" t="-2231" r="-1597" b="-394"/>
                </a:stretch>
              </a:blipFill>
            </p:spPr>
            <p:txBody>
              <a:bodyPr/>
              <a:lstStyle/>
              <a:p>
                <a:r>
                  <a:rPr lang="es-CL">
                    <a:noFill/>
                  </a:rPr>
                  <a:t> </a:t>
                </a:r>
              </a:p>
            </p:txBody>
          </p:sp>
        </mc:Fallback>
      </mc:AlternateContent>
    </p:spTree>
    <p:extLst>
      <p:ext uri="{BB962C8B-B14F-4D97-AF65-F5344CB8AC3E}">
        <p14:creationId xmlns:p14="http://schemas.microsoft.com/office/powerpoint/2010/main" val="355465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fade">
                                      <p:cBhvr>
                                        <p:cTn id="11" dur="500"/>
                                        <p:tgtEl>
                                          <p:spTgt spid="11">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fade">
                                      <p:cBhvr>
                                        <p:cTn id="19"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a:solidFill>
                  <a:schemeClr val="bg1"/>
                </a:solidFill>
                <a:latin typeface="Arial Black" panose="020B0A04020102020204" pitchFamily="34" charset="0"/>
              </a:rPr>
              <a:t>¿</a:t>
            </a:r>
            <a:r>
              <a:rPr lang="es-CL" b="1" dirty="0" smtClean="0">
                <a:solidFill>
                  <a:schemeClr val="bg1"/>
                </a:solidFill>
                <a:latin typeface="Arial Black" panose="020B0A04020102020204" pitchFamily="34" charset="0"/>
              </a:rPr>
              <a:t>Cómo funciona?</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p:sp>
        <p:nvSpPr>
          <p:cNvPr id="11" name="2 Marcador de contenido"/>
          <p:cNvSpPr>
            <a:spLocks noGrp="1"/>
          </p:cNvSpPr>
          <p:nvPr>
            <p:ph idx="1"/>
          </p:nvPr>
        </p:nvSpPr>
        <p:spPr>
          <a:xfrm>
            <a:off x="1259632" y="1772816"/>
            <a:ext cx="7632848" cy="4644783"/>
          </a:xfrm>
        </p:spPr>
        <p:txBody>
          <a:bodyPr>
            <a:normAutofit/>
          </a:bodyPr>
          <a:lstStyle/>
          <a:p>
            <a:pPr algn="just"/>
            <a:r>
              <a:rPr lang="es-CL" sz="2800" dirty="0" smtClean="0">
                <a:latin typeface="Arial" panose="020B0604020202020204" pitchFamily="34" charset="0"/>
                <a:cs typeface="Arial" panose="020B0604020202020204" pitchFamily="34" charset="0"/>
              </a:rPr>
              <a:t>Finalmente, el autómata acepta una palabra, si hemos leído toda la palabra, estamos en un estado de fin y la pila se encuentra vacía.</a:t>
            </a:r>
          </a:p>
          <a:p>
            <a:pPr algn="just"/>
            <a:endParaRPr lang="es-CL" sz="2800" dirty="0">
              <a:latin typeface="Arial" panose="020B0604020202020204" pitchFamily="34" charset="0"/>
              <a:cs typeface="Arial" panose="020B0604020202020204" pitchFamily="34" charset="0"/>
            </a:endParaRPr>
          </a:p>
          <a:p>
            <a:pPr algn="just"/>
            <a:r>
              <a:rPr lang="es-CL" sz="2800" dirty="0" smtClean="0">
                <a:latin typeface="Arial" panose="020B0604020202020204" pitchFamily="34" charset="0"/>
                <a:cs typeface="Arial" panose="020B0604020202020204" pitchFamily="34" charset="0"/>
              </a:rPr>
              <a:t>Nótese que definimos el autómata con pila inherentemente NO determinista. Esto es ya que los autómatas deterministas tienen estrictamente menos poder (reconoce menos lenguajes) que autómatas no deterministas.</a:t>
            </a:r>
            <a:endParaRPr lang="es-ES"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150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Effect transition="in" filter="fade">
                                      <p:cBhvr>
                                        <p:cTn id="11"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smtClean="0">
                <a:solidFill>
                  <a:schemeClr val="bg1"/>
                </a:solidFill>
                <a:latin typeface="Arial Black" panose="020B0A04020102020204" pitchFamily="34" charset="0"/>
              </a:rPr>
              <a:t>Ejemplo:</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p:grpSp>
        <p:nvGrpSpPr>
          <p:cNvPr id="12" name="11 Grupo"/>
          <p:cNvGrpSpPr/>
          <p:nvPr/>
        </p:nvGrpSpPr>
        <p:grpSpPr>
          <a:xfrm>
            <a:off x="2872345" y="2147355"/>
            <a:ext cx="3276493" cy="1084988"/>
            <a:chOff x="3870876" y="3547513"/>
            <a:chExt cx="3276493" cy="1084988"/>
          </a:xfrm>
        </p:grpSpPr>
        <mc:AlternateContent xmlns:mc="http://schemas.openxmlformats.org/markup-compatibility/2006" xmlns:a14="http://schemas.microsoft.com/office/drawing/2010/main">
          <mc:Choice Requires="a14">
            <p:sp>
              <p:nvSpPr>
                <p:cNvPr id="16" name="15 Elipse"/>
                <p:cNvSpPr/>
                <p:nvPr/>
              </p:nvSpPr>
              <p:spPr>
                <a:xfrm>
                  <a:off x="6736199" y="4186387"/>
                  <a:ext cx="411170" cy="423830"/>
                </a:xfrm>
                <a:prstGeom prst="ellipse">
                  <a:avLst/>
                </a:prstGeom>
                <a:ln w="57150" cmpd="thinThick"/>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CL" i="1" dirty="0" smtClean="0">
                                <a:solidFill>
                                  <a:prstClr val="white"/>
                                </a:solidFill>
                                <a:latin typeface="Cambria Math"/>
                              </a:rPr>
                            </m:ctrlPr>
                          </m:sSubPr>
                          <m:e>
                            <m:r>
                              <a:rPr lang="es-CL" i="1" dirty="0">
                                <a:solidFill>
                                  <a:prstClr val="white"/>
                                </a:solidFill>
                                <a:latin typeface="Cambria Math"/>
                              </a:rPr>
                              <m:t>𝑠</m:t>
                            </m:r>
                          </m:e>
                          <m:sub>
                            <m:r>
                              <a:rPr lang="es-CL" b="0" i="1" dirty="0" smtClean="0">
                                <a:solidFill>
                                  <a:prstClr val="white"/>
                                </a:solidFill>
                                <a:latin typeface="Cambria Math"/>
                              </a:rPr>
                              <m:t>1</m:t>
                            </m:r>
                          </m:sub>
                        </m:sSub>
                      </m:oMath>
                    </m:oMathPara>
                  </a14:m>
                  <a:endParaRPr lang="es-CL" dirty="0">
                    <a:solidFill>
                      <a:prstClr val="white"/>
                    </a:solidFill>
                  </a:endParaRPr>
                </a:p>
              </p:txBody>
            </p:sp>
          </mc:Choice>
          <mc:Fallback xmlns="">
            <p:sp>
              <p:nvSpPr>
                <p:cNvPr id="16" name="15 Elipse"/>
                <p:cNvSpPr>
                  <a:spLocks noRot="1" noChangeAspect="1" noMove="1" noResize="1" noEditPoints="1" noAdjustHandles="1" noChangeArrowheads="1" noChangeShapeType="1" noTextEdit="1"/>
                </p:cNvSpPr>
                <p:nvPr/>
              </p:nvSpPr>
              <p:spPr>
                <a:xfrm>
                  <a:off x="6736199" y="4186387"/>
                  <a:ext cx="411170" cy="423830"/>
                </a:xfrm>
                <a:prstGeom prst="ellipse">
                  <a:avLst/>
                </a:prstGeom>
                <a:blipFill rotWithShape="1">
                  <a:blip r:embed="rId4"/>
                  <a:stretch>
                    <a:fillRect/>
                  </a:stretch>
                </a:blipFill>
                <a:ln w="57150" cmpd="thinThick"/>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8" name="17 Elipse"/>
                <p:cNvSpPr/>
                <p:nvPr/>
              </p:nvSpPr>
              <p:spPr>
                <a:xfrm>
                  <a:off x="3870877" y="4164102"/>
                  <a:ext cx="470010" cy="468399"/>
                </a:xfrm>
                <a:prstGeom prst="ellipse">
                  <a:avLst/>
                </a:prstGeom>
                <a:ln w="57150" cmpd="thinThick"/>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s-CL" i="1" dirty="0" smtClean="0">
                                <a:solidFill>
                                  <a:prstClr val="white"/>
                                </a:solidFill>
                                <a:latin typeface="Cambria Math"/>
                              </a:rPr>
                            </m:ctrlPr>
                          </m:sSubPr>
                          <m:e>
                            <m:r>
                              <a:rPr lang="es-CL" b="0" i="1" dirty="0" smtClean="0">
                                <a:solidFill>
                                  <a:prstClr val="white"/>
                                </a:solidFill>
                                <a:latin typeface="Cambria Math"/>
                              </a:rPr>
                              <m:t>𝑠</m:t>
                            </m:r>
                          </m:e>
                          <m:sub>
                            <m:r>
                              <a:rPr lang="es-CL" b="0" i="1" dirty="0" smtClean="0">
                                <a:solidFill>
                                  <a:prstClr val="white"/>
                                </a:solidFill>
                                <a:latin typeface="Cambria Math"/>
                              </a:rPr>
                              <m:t>0</m:t>
                            </m:r>
                          </m:sub>
                        </m:sSub>
                      </m:oMath>
                    </m:oMathPara>
                  </a14:m>
                  <a:endParaRPr lang="es-CL" dirty="0">
                    <a:solidFill>
                      <a:prstClr val="white"/>
                    </a:solidFill>
                  </a:endParaRPr>
                </a:p>
              </p:txBody>
            </p:sp>
          </mc:Choice>
          <mc:Fallback xmlns="">
            <p:sp>
              <p:nvSpPr>
                <p:cNvPr id="18" name="17 Elipse"/>
                <p:cNvSpPr>
                  <a:spLocks noRot="1" noChangeAspect="1" noMove="1" noResize="1" noEditPoints="1" noAdjustHandles="1" noChangeArrowheads="1" noChangeShapeType="1" noTextEdit="1"/>
                </p:cNvSpPr>
                <p:nvPr/>
              </p:nvSpPr>
              <p:spPr>
                <a:xfrm>
                  <a:off x="3870877" y="4164102"/>
                  <a:ext cx="470010" cy="468399"/>
                </a:xfrm>
                <a:prstGeom prst="ellipse">
                  <a:avLst/>
                </a:prstGeom>
                <a:blipFill rotWithShape="1">
                  <a:blip r:embed="rId5"/>
                  <a:stretch>
                    <a:fillRect/>
                  </a:stretch>
                </a:blipFill>
                <a:ln w="57150" cmpd="thinThick"/>
              </p:spPr>
              <p:txBody>
                <a:bodyPr/>
                <a:lstStyle/>
                <a:p>
                  <a:r>
                    <a:rPr lang="es-CL">
                      <a:noFill/>
                    </a:rPr>
                    <a:t> </a:t>
                  </a:r>
                </a:p>
              </p:txBody>
            </p:sp>
          </mc:Fallback>
        </mc:AlternateContent>
        <p:cxnSp>
          <p:nvCxnSpPr>
            <p:cNvPr id="21" name="20 Conector recto de flecha"/>
            <p:cNvCxnSpPr>
              <a:stCxn id="18" idx="6"/>
              <a:endCxn id="16" idx="2"/>
            </p:cNvCxnSpPr>
            <p:nvPr/>
          </p:nvCxnSpPr>
          <p:spPr>
            <a:xfrm>
              <a:off x="4340887" y="4398302"/>
              <a:ext cx="23953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3957001" y="3547513"/>
              <a:ext cx="605417" cy="369332"/>
            </a:xfrm>
            <a:prstGeom prst="rect">
              <a:avLst/>
            </a:prstGeom>
            <a:noFill/>
          </p:spPr>
          <p:txBody>
            <a:bodyPr wrap="square" rtlCol="0">
              <a:spAutoFit/>
            </a:bodyPr>
            <a:lstStyle/>
            <a:p>
              <a:endParaRPr lang="es-CL" dirty="0">
                <a:solidFill>
                  <a:prstClr val="black"/>
                </a:solidFill>
              </a:endParaRPr>
            </a:p>
          </p:txBody>
        </p:sp>
        <mc:AlternateContent xmlns:mc="http://schemas.openxmlformats.org/markup-compatibility/2006" xmlns:a14="http://schemas.microsoft.com/office/drawing/2010/main">
          <mc:Choice Requires="a14">
            <p:sp>
              <p:nvSpPr>
                <p:cNvPr id="24" name="23 CuadroTexto"/>
                <p:cNvSpPr txBox="1"/>
                <p:nvPr/>
              </p:nvSpPr>
              <p:spPr>
                <a:xfrm>
                  <a:off x="4980049" y="4071712"/>
                  <a:ext cx="9936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s-CL" i="1" dirty="0" smtClean="0">
                                <a:solidFill>
                                  <a:prstClr val="black"/>
                                </a:solidFill>
                                <a:latin typeface="Cambria Math"/>
                              </a:rPr>
                            </m:ctrlPr>
                          </m:dPr>
                          <m:e>
                            <m:r>
                              <a:rPr lang="es-CL" b="0" i="1" dirty="0" smtClean="0">
                                <a:solidFill>
                                  <a:prstClr val="black"/>
                                </a:solidFill>
                                <a:latin typeface="Cambria Math"/>
                              </a:rPr>
                              <m:t>𝑏</m:t>
                            </m:r>
                            <m:r>
                              <a:rPr lang="es-CL" i="1" dirty="0">
                                <a:solidFill>
                                  <a:prstClr val="black"/>
                                </a:solidFill>
                                <a:latin typeface="Cambria Math"/>
                              </a:rPr>
                              <m:t>,</m:t>
                            </m:r>
                            <m:r>
                              <a:rPr lang="es-CL" b="0" i="1" dirty="0" smtClean="0">
                                <a:solidFill>
                                  <a:prstClr val="black"/>
                                </a:solidFill>
                                <a:latin typeface="Cambria Math"/>
                              </a:rPr>
                              <m:t>𝐴</m:t>
                            </m:r>
                            <m:r>
                              <a:rPr lang="es-CL" i="1" dirty="0">
                                <a:solidFill>
                                  <a:prstClr val="black"/>
                                </a:solidFill>
                                <a:latin typeface="Cambria Math"/>
                              </a:rPr>
                              <m:t>,</m:t>
                            </m:r>
                            <m:r>
                              <a:rPr lang="es-CL" i="1" smtClean="0">
                                <a:latin typeface="Cambria Math"/>
                                <a:ea typeface="Cambria Math"/>
                                <a:cs typeface="Arial" panose="020B0604020202020204" pitchFamily="34" charset="0"/>
                              </a:rPr>
                              <m:t>𝜀</m:t>
                            </m:r>
                          </m:e>
                        </m:d>
                      </m:oMath>
                    </m:oMathPara>
                  </a14:m>
                  <a:endParaRPr lang="es-CL" dirty="0">
                    <a:solidFill>
                      <a:prstClr val="black"/>
                    </a:solidFill>
                  </a:endParaRPr>
                </a:p>
              </p:txBody>
            </p:sp>
          </mc:Choice>
          <mc:Fallback xmlns="">
            <p:sp>
              <p:nvSpPr>
                <p:cNvPr id="24" name="23 CuadroTexto"/>
                <p:cNvSpPr txBox="1">
                  <a:spLocks noRot="1" noChangeAspect="1" noMove="1" noResize="1" noEditPoints="1" noAdjustHandles="1" noChangeArrowheads="1" noChangeShapeType="1" noTextEdit="1"/>
                </p:cNvSpPr>
                <p:nvPr/>
              </p:nvSpPr>
              <p:spPr>
                <a:xfrm>
                  <a:off x="4980049" y="4071712"/>
                  <a:ext cx="993605" cy="369332"/>
                </a:xfrm>
                <a:prstGeom prst="rect">
                  <a:avLst/>
                </a:prstGeom>
                <a:blipFill rotWithShape="1">
                  <a:blip r:embed="rId6"/>
                  <a:stretch>
                    <a:fillRect/>
                  </a:stretch>
                </a:blipFill>
              </p:spPr>
              <p:txBody>
                <a:bodyPr/>
                <a:lstStyle/>
                <a:p>
                  <a:r>
                    <a:rPr lang="es-CL">
                      <a:noFill/>
                    </a:rPr>
                    <a:t> </a:t>
                  </a:r>
                </a:p>
              </p:txBody>
            </p:sp>
          </mc:Fallback>
        </mc:AlternateContent>
        <p:cxnSp>
          <p:nvCxnSpPr>
            <p:cNvPr id="25" name="24 Conector curvado"/>
            <p:cNvCxnSpPr>
              <a:stCxn id="18" idx="2"/>
              <a:endCxn id="18" idx="7"/>
            </p:cNvCxnSpPr>
            <p:nvPr/>
          </p:nvCxnSpPr>
          <p:spPr>
            <a:xfrm rot="10800000" flipH="1">
              <a:off x="3870876" y="4232698"/>
              <a:ext cx="401179" cy="165605"/>
            </a:xfrm>
            <a:prstGeom prst="curvedConnector4">
              <a:avLst>
                <a:gd name="adj1" fmla="val -56982"/>
                <a:gd name="adj2" fmla="val 27946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Conector curvado"/>
            <p:cNvCxnSpPr>
              <a:stCxn id="16" idx="6"/>
              <a:endCxn id="16" idx="1"/>
            </p:cNvCxnSpPr>
            <p:nvPr/>
          </p:nvCxnSpPr>
          <p:spPr>
            <a:xfrm flipH="1" flipV="1">
              <a:off x="6796413" y="4248455"/>
              <a:ext cx="350956" cy="149847"/>
            </a:xfrm>
            <a:prstGeom prst="curvedConnector4">
              <a:avLst>
                <a:gd name="adj1" fmla="val -65136"/>
                <a:gd name="adj2" fmla="val 293977"/>
              </a:avLst>
            </a:prstGeom>
            <a:ln>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7" name="16 CuadroTexto"/>
              <p:cNvSpPr txBox="1"/>
              <p:nvPr/>
            </p:nvSpPr>
            <p:spPr>
              <a:xfrm>
                <a:off x="2411760" y="1844824"/>
                <a:ext cx="125374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s-CL" b="0" i="1" dirty="0" smtClean="0">
                              <a:solidFill>
                                <a:prstClr val="black"/>
                              </a:solidFill>
                              <a:latin typeface="Cambria Math"/>
                            </a:rPr>
                          </m:ctrlPr>
                        </m:dPr>
                        <m:e>
                          <m:r>
                            <a:rPr lang="es-CL" b="0" i="1" dirty="0" smtClean="0">
                              <a:solidFill>
                                <a:prstClr val="black"/>
                              </a:solidFill>
                              <a:latin typeface="Cambria Math"/>
                            </a:rPr>
                            <m:t>𝑎</m:t>
                          </m:r>
                          <m:r>
                            <a:rPr lang="es-CL" b="0" i="1" dirty="0" smtClean="0">
                              <a:solidFill>
                                <a:prstClr val="black"/>
                              </a:solidFill>
                              <a:latin typeface="Cambria Math"/>
                            </a:rPr>
                            <m:t>,⊥,</m:t>
                          </m:r>
                          <m:r>
                            <a:rPr lang="es-CL" b="0" i="1" smtClean="0">
                              <a:latin typeface="Cambria Math"/>
                              <a:ea typeface="Cambria Math"/>
                              <a:cs typeface="Arial" panose="020B0604020202020204" pitchFamily="34" charset="0"/>
                            </a:rPr>
                            <m:t>𝐴</m:t>
                          </m:r>
                          <m:r>
                            <a:rPr lang="es-CL" i="1">
                              <a:latin typeface="Cambria Math"/>
                              <a:ea typeface="Cambria Math"/>
                              <a:cs typeface="Arial" panose="020B0604020202020204" pitchFamily="34" charset="0"/>
                            </a:rPr>
                            <m:t>⊥</m:t>
                          </m:r>
                        </m:e>
                      </m:d>
                    </m:oMath>
                  </m:oMathPara>
                </a14:m>
                <a:endParaRPr lang="es-CL" b="0" dirty="0" smtClean="0">
                  <a:solidFill>
                    <a:prstClr val="black"/>
                  </a:solidFill>
                </a:endParaRPr>
              </a:p>
              <a:p>
                <a:pPr/>
                <a14:m>
                  <m:oMathPara xmlns:m="http://schemas.openxmlformats.org/officeDocument/2006/math">
                    <m:oMathParaPr>
                      <m:jc m:val="centerGroup"/>
                    </m:oMathParaPr>
                    <m:oMath xmlns:m="http://schemas.openxmlformats.org/officeDocument/2006/math">
                      <m:r>
                        <a:rPr lang="es-CL" i="1" dirty="0">
                          <a:solidFill>
                            <a:prstClr val="black"/>
                          </a:solidFill>
                          <a:latin typeface="Cambria Math"/>
                        </a:rPr>
                        <m:t>(</m:t>
                      </m:r>
                      <m:r>
                        <a:rPr lang="es-CL" i="1" dirty="0">
                          <a:solidFill>
                            <a:prstClr val="black"/>
                          </a:solidFill>
                          <a:latin typeface="Cambria Math"/>
                        </a:rPr>
                        <m:t>𝑎</m:t>
                      </m:r>
                      <m:r>
                        <a:rPr lang="es-CL" i="1" dirty="0">
                          <a:solidFill>
                            <a:prstClr val="black"/>
                          </a:solidFill>
                          <a:latin typeface="Cambria Math"/>
                        </a:rPr>
                        <m:t>,</m:t>
                      </m:r>
                      <m:r>
                        <a:rPr lang="es-CL" b="0" i="1" dirty="0" smtClean="0">
                          <a:solidFill>
                            <a:prstClr val="black"/>
                          </a:solidFill>
                          <a:latin typeface="Cambria Math"/>
                        </a:rPr>
                        <m:t>𝐴</m:t>
                      </m:r>
                      <m:r>
                        <a:rPr lang="es-CL" i="1" dirty="0">
                          <a:solidFill>
                            <a:prstClr val="black"/>
                          </a:solidFill>
                          <a:latin typeface="Cambria Math"/>
                        </a:rPr>
                        <m:t>,</m:t>
                      </m:r>
                      <m:r>
                        <a:rPr lang="es-CL" i="1">
                          <a:latin typeface="Cambria Math"/>
                          <a:ea typeface="Cambria Math"/>
                          <a:cs typeface="Arial" panose="020B0604020202020204" pitchFamily="34" charset="0"/>
                        </a:rPr>
                        <m:t>𝐴</m:t>
                      </m:r>
                      <m:r>
                        <a:rPr lang="es-CL" b="0" i="1" smtClean="0">
                          <a:latin typeface="Cambria Math"/>
                          <a:ea typeface="Cambria Math"/>
                          <a:cs typeface="Arial" panose="020B0604020202020204" pitchFamily="34" charset="0"/>
                        </a:rPr>
                        <m:t>𝐴</m:t>
                      </m:r>
                      <m:r>
                        <a:rPr lang="es-CL" i="1" dirty="0">
                          <a:solidFill>
                            <a:prstClr val="black"/>
                          </a:solidFill>
                          <a:latin typeface="Cambria Math"/>
                        </a:rPr>
                        <m:t>)</m:t>
                      </m:r>
                    </m:oMath>
                  </m:oMathPara>
                </a14:m>
                <a:endParaRPr lang="es-CL" dirty="0">
                  <a:solidFill>
                    <a:prstClr val="black"/>
                  </a:solidFill>
                </a:endParaRPr>
              </a:p>
            </p:txBody>
          </p:sp>
        </mc:Choice>
        <mc:Fallback xmlns="">
          <p:sp>
            <p:nvSpPr>
              <p:cNvPr id="17" name="16 CuadroTexto"/>
              <p:cNvSpPr txBox="1">
                <a:spLocks noRot="1" noChangeAspect="1" noMove="1" noResize="1" noEditPoints="1" noAdjustHandles="1" noChangeArrowheads="1" noChangeShapeType="1" noTextEdit="1"/>
              </p:cNvSpPr>
              <p:nvPr/>
            </p:nvSpPr>
            <p:spPr>
              <a:xfrm>
                <a:off x="2411760" y="1844824"/>
                <a:ext cx="1253741" cy="646331"/>
              </a:xfrm>
              <a:prstGeom prst="rect">
                <a:avLst/>
              </a:prstGeom>
              <a:blipFill rotWithShape="1">
                <a:blip r:embed="rId7"/>
                <a:stretch>
                  <a:fillRect b="-6604"/>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9" name="18 CuadroTexto"/>
              <p:cNvSpPr txBox="1"/>
              <p:nvPr/>
            </p:nvSpPr>
            <p:spPr>
              <a:xfrm>
                <a:off x="5652120" y="2060848"/>
                <a:ext cx="9936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s-CL" i="1" dirty="0" smtClean="0">
                              <a:solidFill>
                                <a:prstClr val="black"/>
                              </a:solidFill>
                              <a:latin typeface="Cambria Math"/>
                            </a:rPr>
                          </m:ctrlPr>
                        </m:dPr>
                        <m:e>
                          <m:r>
                            <a:rPr lang="es-CL" b="0" i="1" dirty="0" smtClean="0">
                              <a:solidFill>
                                <a:prstClr val="black"/>
                              </a:solidFill>
                              <a:latin typeface="Cambria Math"/>
                            </a:rPr>
                            <m:t>𝑏</m:t>
                          </m:r>
                          <m:r>
                            <a:rPr lang="es-CL" i="1" dirty="0">
                              <a:solidFill>
                                <a:prstClr val="black"/>
                              </a:solidFill>
                              <a:latin typeface="Cambria Math"/>
                            </a:rPr>
                            <m:t>,</m:t>
                          </m:r>
                          <m:r>
                            <a:rPr lang="es-CL" b="0" i="1" dirty="0" smtClean="0">
                              <a:solidFill>
                                <a:prstClr val="black"/>
                              </a:solidFill>
                              <a:latin typeface="Cambria Math"/>
                            </a:rPr>
                            <m:t>𝐴</m:t>
                          </m:r>
                          <m:r>
                            <a:rPr lang="es-CL" i="1" dirty="0">
                              <a:solidFill>
                                <a:prstClr val="black"/>
                              </a:solidFill>
                              <a:latin typeface="Cambria Math"/>
                            </a:rPr>
                            <m:t>,</m:t>
                          </m:r>
                          <m:r>
                            <a:rPr lang="es-CL" i="1" smtClean="0">
                              <a:latin typeface="Cambria Math"/>
                              <a:ea typeface="Cambria Math"/>
                              <a:cs typeface="Arial" panose="020B0604020202020204" pitchFamily="34" charset="0"/>
                            </a:rPr>
                            <m:t>𝜀</m:t>
                          </m:r>
                        </m:e>
                      </m:d>
                    </m:oMath>
                  </m:oMathPara>
                </a14:m>
                <a:endParaRPr lang="es-CL" dirty="0">
                  <a:solidFill>
                    <a:prstClr val="black"/>
                  </a:solidFill>
                </a:endParaRPr>
              </a:p>
            </p:txBody>
          </p:sp>
        </mc:Choice>
        <mc:Fallback xmlns="">
          <p:sp>
            <p:nvSpPr>
              <p:cNvPr id="19" name="18 CuadroTexto"/>
              <p:cNvSpPr txBox="1">
                <a:spLocks noRot="1" noChangeAspect="1" noMove="1" noResize="1" noEditPoints="1" noAdjustHandles="1" noChangeArrowheads="1" noChangeShapeType="1" noTextEdit="1"/>
              </p:cNvSpPr>
              <p:nvPr/>
            </p:nvSpPr>
            <p:spPr>
              <a:xfrm>
                <a:off x="5652120" y="2060848"/>
                <a:ext cx="993605" cy="369332"/>
              </a:xfrm>
              <a:prstGeom prst="rect">
                <a:avLst/>
              </a:prstGeom>
              <a:blipFill rotWithShape="1">
                <a:blip r:embed="rId8"/>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6" name="5 Rectángulo"/>
              <p:cNvSpPr/>
              <p:nvPr/>
            </p:nvSpPr>
            <p:spPr>
              <a:xfrm>
                <a:off x="1445405" y="4149080"/>
                <a:ext cx="7375067" cy="2160015"/>
              </a:xfrm>
              <a:prstGeom prst="rect">
                <a:avLst/>
              </a:prstGeom>
            </p:spPr>
            <p:txBody>
              <a:bodyPr wrap="square">
                <a:spAutoFit/>
              </a:bodyPr>
              <a:lstStyle/>
              <a:p>
                <a:pPr marL="285750" indent="-285750">
                  <a:buFont typeface="Arial" panose="020B0604020202020204" pitchFamily="34" charset="0"/>
                  <a:buChar char="•"/>
                </a:pPr>
                <a:r>
                  <a:rPr lang="es-CL" sz="2800" dirty="0" smtClean="0">
                    <a:solidFill>
                      <a:prstClr val="black"/>
                    </a:solidFill>
                    <a:latin typeface="Arial" panose="020B0604020202020204" pitchFamily="34" charset="0"/>
                    <a:cs typeface="Arial" panose="020B0604020202020204" pitchFamily="34" charset="0"/>
                  </a:rPr>
                  <a:t>¿Qué lenguaje reconoce esta máquina?</a:t>
                </a:r>
              </a:p>
              <a:p>
                <a:pPr marL="285750" indent="-285750">
                  <a:buFont typeface="Arial" panose="020B0604020202020204" pitchFamily="34" charset="0"/>
                  <a:buChar char="•"/>
                </a:pPr>
                <a:r>
                  <a:rPr lang="es-CL" sz="2800" dirty="0" smtClean="0">
                    <a:solidFill>
                      <a:prstClr val="black"/>
                    </a:solidFill>
                    <a:latin typeface="Arial" panose="020B0604020202020204" pitchFamily="34" charset="0"/>
                    <a:cs typeface="Arial" panose="020B0604020202020204" pitchFamily="34" charset="0"/>
                  </a:rPr>
                  <a:t>Diseñe una gramática que reconozca el mismo lenguaje.</a:t>
                </a:r>
              </a:p>
              <a:p>
                <a:pPr marL="285750" indent="-285750">
                  <a:buFont typeface="Arial" panose="020B0604020202020204" pitchFamily="34" charset="0"/>
                  <a:buChar char="•"/>
                </a:pPr>
                <a:r>
                  <a:rPr lang="es-CL" sz="2800" dirty="0" smtClean="0">
                    <a:solidFill>
                      <a:prstClr val="black"/>
                    </a:solidFill>
                    <a:latin typeface="Arial" panose="020B0604020202020204" pitchFamily="34" charset="0"/>
                    <a:cs typeface="Arial" panose="020B0604020202020204" pitchFamily="34" charset="0"/>
                  </a:rPr>
                  <a:t>Diseñe una máquina que reconozca:</a:t>
                </a:r>
              </a:p>
              <a:p>
                <a:pPr marL="742950" lvl="1" indent="-285750">
                  <a:buFont typeface="Arial" panose="020B0604020202020204" pitchFamily="34" charset="0"/>
                  <a:buChar char="•"/>
                </a:pPr>
                <a14:m>
                  <m:oMath xmlns:m="http://schemas.openxmlformats.org/officeDocument/2006/math">
                    <m:r>
                      <a:rPr lang="pt-BR" i="1" dirty="0" smtClean="0">
                        <a:latin typeface="Cambria Math"/>
                      </a:rPr>
                      <m:t>𝐿</m:t>
                    </m:r>
                    <m:r>
                      <a:rPr lang="pt-BR" i="1" dirty="0" smtClean="0">
                        <a:latin typeface="Cambria Math"/>
                      </a:rPr>
                      <m:t> = {</m:t>
                    </m:r>
                    <m:sSup>
                      <m:sSupPr>
                        <m:ctrlPr>
                          <a:rPr lang="pt-BR" i="1" dirty="0" smtClean="0">
                            <a:latin typeface="Cambria Math"/>
                          </a:rPr>
                        </m:ctrlPr>
                      </m:sSupPr>
                      <m:e>
                        <m:r>
                          <a:rPr lang="es-CL" b="0" i="1" dirty="0" smtClean="0">
                            <a:latin typeface="Cambria Math"/>
                          </a:rPr>
                          <m:t>𝑎</m:t>
                        </m:r>
                      </m:e>
                      <m:sup>
                        <m:r>
                          <a:rPr lang="es-CL" b="0" i="1" dirty="0" smtClean="0">
                            <a:latin typeface="Cambria Math"/>
                          </a:rPr>
                          <m:t>𝑛</m:t>
                        </m:r>
                      </m:sup>
                    </m:sSup>
                    <m:sSup>
                      <m:sSupPr>
                        <m:ctrlPr>
                          <a:rPr lang="pt-BR" i="1" dirty="0" smtClean="0">
                            <a:latin typeface="Cambria Math"/>
                          </a:rPr>
                        </m:ctrlPr>
                      </m:sSupPr>
                      <m:e>
                        <m:r>
                          <a:rPr lang="es-CL" b="0" i="1" dirty="0" smtClean="0">
                            <a:latin typeface="Cambria Math"/>
                          </a:rPr>
                          <m:t>𝑏</m:t>
                        </m:r>
                      </m:e>
                      <m:sup>
                        <m:r>
                          <a:rPr lang="es-CL" b="0" i="1" dirty="0" smtClean="0">
                            <a:latin typeface="Cambria Math"/>
                          </a:rPr>
                          <m:t>2</m:t>
                        </m:r>
                        <m:r>
                          <a:rPr lang="es-CL" b="0" i="1" dirty="0" smtClean="0">
                            <a:latin typeface="Cambria Math"/>
                          </a:rPr>
                          <m:t>𝑛</m:t>
                        </m:r>
                      </m:sup>
                    </m:sSup>
                    <m:r>
                      <a:rPr lang="pt-BR" i="1" dirty="0">
                        <a:latin typeface="Cambria Math"/>
                      </a:rPr>
                      <m:t> | </m:t>
                    </m:r>
                    <m:r>
                      <a:rPr lang="pt-BR" i="1" dirty="0">
                        <a:latin typeface="Cambria Math"/>
                      </a:rPr>
                      <m:t>𝑛</m:t>
                    </m:r>
                    <m:r>
                      <a:rPr lang="pt-BR" i="1" dirty="0">
                        <a:latin typeface="Cambria Math"/>
                      </a:rPr>
                      <m:t>≥0}</m:t>
                    </m:r>
                  </m:oMath>
                </a14:m>
                <a:endParaRPr lang="es-CL" dirty="0"/>
              </a:p>
            </p:txBody>
          </p:sp>
        </mc:Choice>
        <mc:Fallback xmlns="">
          <p:sp>
            <p:nvSpPr>
              <p:cNvPr id="6" name="5 Rectángulo"/>
              <p:cNvSpPr>
                <a:spLocks noRot="1" noChangeAspect="1" noMove="1" noResize="1" noEditPoints="1" noAdjustHandles="1" noChangeArrowheads="1" noChangeShapeType="1" noTextEdit="1"/>
              </p:cNvSpPr>
              <p:nvPr/>
            </p:nvSpPr>
            <p:spPr>
              <a:xfrm>
                <a:off x="1445405" y="4149080"/>
                <a:ext cx="7375067" cy="2160015"/>
              </a:xfrm>
              <a:prstGeom prst="rect">
                <a:avLst/>
              </a:prstGeom>
              <a:blipFill rotWithShape="1">
                <a:blip r:embed="rId9"/>
                <a:stretch>
                  <a:fillRect l="-1405" t="-2825"/>
                </a:stretch>
              </a:blipFill>
            </p:spPr>
            <p:txBody>
              <a:bodyPr/>
              <a:lstStyle/>
              <a:p>
                <a:r>
                  <a:rPr lang="es-CL">
                    <a:noFill/>
                  </a:rPr>
                  <a:t> </a:t>
                </a:r>
              </a:p>
            </p:txBody>
          </p:sp>
        </mc:Fallback>
      </mc:AlternateContent>
    </p:spTree>
    <p:extLst>
      <p:ext uri="{BB962C8B-B14F-4D97-AF65-F5344CB8AC3E}">
        <p14:creationId xmlns:p14="http://schemas.microsoft.com/office/powerpoint/2010/main" val="651759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a:solidFill>
                  <a:schemeClr val="bg1"/>
                </a:solidFill>
                <a:latin typeface="Arial Black" panose="020B0A04020102020204" pitchFamily="34" charset="0"/>
              </a:rPr>
              <a:t>Objetivos para </a:t>
            </a:r>
            <a:r>
              <a:rPr lang="es-CL" b="1" dirty="0" smtClean="0">
                <a:solidFill>
                  <a:schemeClr val="bg1"/>
                </a:solidFill>
                <a:latin typeface="Arial Black" panose="020B0A04020102020204" pitchFamily="34" charset="0"/>
              </a:rPr>
              <a:t>Hoy</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chemeClr val="accent1">
                    <a:lumMod val="50000"/>
                  </a:scheme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chemeClr val="accent1">
                    <a:lumMod val="50000"/>
                  </a:schemeClr>
                </a:solidFill>
                <a:latin typeface="Arial" panose="020B0604020202020204" pitchFamily="34" charset="0"/>
                <a:cs typeface="Arial" panose="020B0604020202020204" pitchFamily="34" charset="0"/>
              </a:rPr>
              <a:t>Fc</a:t>
            </a:r>
            <a:r>
              <a:rPr lang="es-ES" sz="1200" b="1" dirty="0" smtClean="0">
                <a:solidFill>
                  <a:schemeClr val="accent1">
                    <a:lumMod val="50000"/>
                  </a:schemeClr>
                </a:solidFill>
                <a:latin typeface="Arial" panose="020B0604020202020204" pitchFamily="34" charset="0"/>
                <a:cs typeface="Arial" panose="020B0604020202020204" pitchFamily="34" charset="0"/>
              </a:rPr>
              <a:t>. </a:t>
            </a:r>
            <a:r>
              <a:rPr lang="es-ES" sz="1200" b="1" dirty="0">
                <a:solidFill>
                  <a:schemeClr val="accent1">
                    <a:lumMod val="50000"/>
                  </a:schemeClr>
                </a:solidFill>
                <a:latin typeface="Arial" panose="020B0604020202020204" pitchFamily="34" charset="0"/>
                <a:cs typeface="Arial" panose="020B0604020202020204" pitchFamily="34" charset="0"/>
              </a:rPr>
              <a:t>d</a:t>
            </a:r>
            <a:r>
              <a:rPr lang="es-ES" sz="1200" b="1" dirty="0" smtClean="0">
                <a:solidFill>
                  <a:schemeClr val="accent1">
                    <a:lumMod val="50000"/>
                  </a:schemeClr>
                </a:solidFill>
                <a:latin typeface="Arial" panose="020B0604020202020204" pitchFamily="34" charset="0"/>
                <a:cs typeface="Arial" panose="020B0604020202020204" pitchFamily="34" charset="0"/>
              </a:rPr>
              <a:t>e Cs. Empresariales</a:t>
            </a:r>
          </a:p>
        </p:txBody>
      </p:sp>
      <p:sp>
        <p:nvSpPr>
          <p:cNvPr id="11" name="2 Marcador de contenido"/>
          <p:cNvSpPr>
            <a:spLocks noGrp="1"/>
          </p:cNvSpPr>
          <p:nvPr>
            <p:ph idx="1"/>
          </p:nvPr>
        </p:nvSpPr>
        <p:spPr>
          <a:xfrm>
            <a:off x="1259632" y="1772816"/>
            <a:ext cx="7632848" cy="4644783"/>
          </a:xfrm>
        </p:spPr>
        <p:txBody>
          <a:bodyPr>
            <a:normAutofit/>
          </a:bodyPr>
          <a:lstStyle/>
          <a:p>
            <a:pPr algn="just"/>
            <a:r>
              <a:rPr lang="es-ES" sz="2800" dirty="0" smtClean="0">
                <a:latin typeface="Arial" panose="020B0604020202020204" pitchFamily="34" charset="0"/>
                <a:cs typeface="Arial" panose="020B0604020202020204" pitchFamily="34" charset="0"/>
              </a:rPr>
              <a:t>Repaso: Transformaciones</a:t>
            </a:r>
            <a:endParaRPr lang="es-ES" sz="2800" dirty="0">
              <a:latin typeface="Arial" panose="020B0604020202020204" pitchFamily="34" charset="0"/>
              <a:cs typeface="Arial" panose="020B0604020202020204" pitchFamily="34" charset="0"/>
            </a:endParaRPr>
          </a:p>
          <a:p>
            <a:pPr marL="0" indent="0" algn="just">
              <a:buNone/>
            </a:pPr>
            <a:endParaRPr lang="es-ES" sz="2800" dirty="0" smtClean="0">
              <a:latin typeface="Arial" panose="020B0604020202020204" pitchFamily="34" charset="0"/>
              <a:cs typeface="Arial" panose="020B0604020202020204" pitchFamily="34" charset="0"/>
            </a:endParaRPr>
          </a:p>
          <a:p>
            <a:pPr algn="just"/>
            <a:r>
              <a:rPr lang="es-ES" sz="2800" dirty="0" smtClean="0">
                <a:latin typeface="Arial" panose="020B0604020202020204" pitchFamily="34" charset="0"/>
                <a:cs typeface="Arial" panose="020B0604020202020204" pitchFamily="34" charset="0"/>
              </a:rPr>
              <a:t>Gramática de Libre Contexto</a:t>
            </a:r>
            <a:endParaRPr lang="es-ES" sz="2800" dirty="0">
              <a:latin typeface="Arial" panose="020B0604020202020204" pitchFamily="34" charset="0"/>
              <a:cs typeface="Arial" panose="020B0604020202020204" pitchFamily="34" charset="0"/>
            </a:endParaRPr>
          </a:p>
          <a:p>
            <a:pPr algn="just"/>
            <a:endParaRPr lang="es-ES" sz="2800" dirty="0">
              <a:latin typeface="Arial" panose="020B0604020202020204" pitchFamily="34" charset="0"/>
              <a:cs typeface="Arial" panose="020B0604020202020204" pitchFamily="34" charset="0"/>
            </a:endParaRPr>
          </a:p>
          <a:p>
            <a:pPr algn="just"/>
            <a:r>
              <a:rPr lang="es-ES" sz="2800" dirty="0" smtClean="0">
                <a:latin typeface="Arial" panose="020B0604020202020204" pitchFamily="34" charset="0"/>
                <a:cs typeface="Arial" panose="020B0604020202020204" pitchFamily="34" charset="0"/>
              </a:rPr>
              <a:t>Forma Normal de Chomsky</a:t>
            </a:r>
          </a:p>
          <a:p>
            <a:pPr algn="just"/>
            <a:endParaRPr lang="es-ES" sz="2800" dirty="0">
              <a:latin typeface="Arial" panose="020B0604020202020204" pitchFamily="34" charset="0"/>
              <a:cs typeface="Arial" panose="020B0604020202020204" pitchFamily="34" charset="0"/>
            </a:endParaRPr>
          </a:p>
          <a:p>
            <a:pPr algn="just"/>
            <a:r>
              <a:rPr lang="es-ES" sz="2800" dirty="0" smtClean="0">
                <a:latin typeface="Arial" panose="020B0604020202020204" pitchFamily="34" charset="0"/>
                <a:cs typeface="Arial" panose="020B0604020202020204" pitchFamily="34" charset="0"/>
              </a:rPr>
              <a:t>Autómatas con Pilas</a:t>
            </a:r>
            <a:endParaRPr lang="es-E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55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Effect transition="in" filter="fade">
                                      <p:cBhvr>
                                        <p:cTn id="11" dur="500"/>
                                        <p:tgtEl>
                                          <p:spTgt spid="11">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animEffect transition="in" filter="fade">
                                      <p:cBhvr>
                                        <p:cTn id="15" dur="500"/>
                                        <p:tgtEl>
                                          <p:spTgt spid="11">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animEffect transition="in" filter="fade">
                                      <p:cBhvr>
                                        <p:cTn id="19"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smtClean="0">
                <a:solidFill>
                  <a:schemeClr val="bg1"/>
                </a:solidFill>
                <a:latin typeface="Arial Black" panose="020B0A04020102020204" pitchFamily="34" charset="0"/>
              </a:rPr>
              <a:t>Gramática “Libre”??</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p:sp>
        <p:nvSpPr>
          <p:cNvPr id="11" name="2 Marcador de contenido"/>
          <p:cNvSpPr>
            <a:spLocks noGrp="1"/>
          </p:cNvSpPr>
          <p:nvPr>
            <p:ph idx="1"/>
          </p:nvPr>
        </p:nvSpPr>
        <p:spPr>
          <a:xfrm>
            <a:off x="1259632" y="1772816"/>
            <a:ext cx="7632848" cy="4644783"/>
          </a:xfrm>
        </p:spPr>
        <p:txBody>
          <a:bodyPr>
            <a:normAutofit/>
          </a:bodyPr>
          <a:lstStyle/>
          <a:p>
            <a:pPr algn="just"/>
            <a:r>
              <a:rPr lang="es-ES" sz="2800" dirty="0" smtClean="0">
                <a:latin typeface="Arial" panose="020B0604020202020204" pitchFamily="34" charset="0"/>
                <a:cs typeface="Arial" panose="020B0604020202020204" pitchFamily="34" charset="0"/>
              </a:rPr>
              <a:t>Debido a la ambigüedad, puede resultar muy costoso reconocer lenguajes de libre contexto a través de su gramática.</a:t>
            </a:r>
          </a:p>
          <a:p>
            <a:pPr algn="just"/>
            <a:endParaRPr lang="es-ES" sz="2800" dirty="0">
              <a:latin typeface="Arial" panose="020B0604020202020204" pitchFamily="34" charset="0"/>
              <a:cs typeface="Arial" panose="020B0604020202020204" pitchFamily="34" charset="0"/>
            </a:endParaRPr>
          </a:p>
          <a:p>
            <a:pPr algn="just"/>
            <a:r>
              <a:rPr lang="es-ES" sz="2800" dirty="0" smtClean="0">
                <a:latin typeface="Arial" panose="020B0604020202020204" pitchFamily="34" charset="0"/>
                <a:cs typeface="Arial" panose="020B0604020202020204" pitchFamily="34" charset="0"/>
              </a:rPr>
              <a:t>Es por ello que existen </a:t>
            </a:r>
            <a:r>
              <a:rPr lang="es-ES" sz="2800" i="1" dirty="0" smtClean="0">
                <a:latin typeface="Arial" panose="020B0604020202020204" pitchFamily="34" charset="0"/>
                <a:cs typeface="Arial" panose="020B0604020202020204" pitchFamily="34" charset="0"/>
              </a:rPr>
              <a:t>Formas Normales</a:t>
            </a:r>
            <a:r>
              <a:rPr lang="es-ES" sz="2800" dirty="0" smtClean="0">
                <a:latin typeface="Arial" panose="020B0604020202020204" pitchFamily="34" charset="0"/>
                <a:cs typeface="Arial" panose="020B0604020202020204" pitchFamily="34" charset="0"/>
              </a:rPr>
              <a:t> para representar gramáticas.</a:t>
            </a:r>
          </a:p>
          <a:p>
            <a:pPr marL="0" indent="0" algn="just">
              <a:buNone/>
            </a:pPr>
            <a:endParaRPr lang="es-E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5322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smtClean="0">
                <a:solidFill>
                  <a:schemeClr val="bg1"/>
                </a:solidFill>
                <a:latin typeface="Arial Black" panose="020B0A04020102020204" pitchFamily="34" charset="0"/>
              </a:rPr>
              <a:t>Forma normal de Chomsky</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mc:AlternateContent xmlns:mc="http://schemas.openxmlformats.org/markup-compatibility/2006" xmlns:a14="http://schemas.microsoft.com/office/drawing/2010/main">
        <mc:Choice Requires="a14">
          <p:sp>
            <p:nvSpPr>
              <p:cNvPr id="11" name="2 Marcador de contenido"/>
              <p:cNvSpPr>
                <a:spLocks noGrp="1"/>
              </p:cNvSpPr>
              <p:nvPr>
                <p:ph idx="1"/>
              </p:nvPr>
            </p:nvSpPr>
            <p:spPr>
              <a:xfrm>
                <a:off x="1259632" y="1772816"/>
                <a:ext cx="7632848" cy="4644783"/>
              </a:xfrm>
            </p:spPr>
            <p:txBody>
              <a:bodyPr>
                <a:normAutofit fontScale="92500" lnSpcReduction="10000"/>
              </a:bodyPr>
              <a:lstStyle/>
              <a:p>
                <a:pPr algn="just"/>
                <a:r>
                  <a:rPr lang="es-ES" sz="2800" dirty="0" smtClean="0">
                    <a:latin typeface="Arial" panose="020B0604020202020204" pitchFamily="34" charset="0"/>
                    <a:cs typeface="Arial" panose="020B0604020202020204" pitchFamily="34" charset="0"/>
                  </a:rPr>
                  <a:t>Para tener una gramática en forma normal de Chomsky, todas las reglas deben ser de la forma:</a:t>
                </a:r>
              </a:p>
              <a:p>
                <a:pPr lvl="1" algn="just"/>
                <a14:m>
                  <m:oMath xmlns:m="http://schemas.openxmlformats.org/officeDocument/2006/math">
                    <m:r>
                      <a:rPr lang="es-CL" sz="2400" i="1">
                        <a:latin typeface="Cambria Math"/>
                        <a:ea typeface="Cambria Math"/>
                        <a:cs typeface="Arial" panose="020B0604020202020204" pitchFamily="34" charset="0"/>
                      </a:rPr>
                      <m:t>𝐴</m:t>
                    </m:r>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𝐵𝐶</m:t>
                    </m:r>
                  </m:oMath>
                </a14:m>
                <a:endParaRPr lang="es-CL" sz="2400" dirty="0">
                  <a:latin typeface="Arial" panose="020B0604020202020204" pitchFamily="34" charset="0"/>
                  <a:ea typeface="Cambria Math"/>
                  <a:cs typeface="Arial" panose="020B0604020202020204" pitchFamily="34" charset="0"/>
                </a:endParaRPr>
              </a:p>
              <a:p>
                <a:pPr lvl="1" algn="just"/>
                <a14:m>
                  <m:oMath xmlns:m="http://schemas.openxmlformats.org/officeDocument/2006/math">
                    <m:r>
                      <a:rPr lang="es-CL" sz="2400" i="1">
                        <a:latin typeface="Cambria Math"/>
                        <a:ea typeface="Cambria Math"/>
                        <a:cs typeface="Arial" panose="020B0604020202020204" pitchFamily="34" charset="0"/>
                      </a:rPr>
                      <m:t>𝐴</m:t>
                    </m:r>
                    <m:r>
                      <a:rPr lang="es-CL" sz="2400" i="1">
                        <a:latin typeface="Cambria Math"/>
                        <a:ea typeface="Cambria Math"/>
                        <a:cs typeface="Arial" panose="020B0604020202020204" pitchFamily="34" charset="0"/>
                      </a:rPr>
                      <m:t>→</m:t>
                    </m:r>
                    <m:r>
                      <a:rPr lang="es-CL" sz="2400" i="1">
                        <a:latin typeface="Cambria Math"/>
                        <a:ea typeface="Cambria Math"/>
                        <a:cs typeface="Arial" panose="020B0604020202020204" pitchFamily="34" charset="0"/>
                      </a:rPr>
                      <m:t>𝑎</m:t>
                    </m:r>
                  </m:oMath>
                </a14:m>
                <a:endParaRPr lang="es-CL" sz="2400" dirty="0">
                  <a:latin typeface="Arial" panose="020B0604020202020204" pitchFamily="34" charset="0"/>
                  <a:ea typeface="Cambria Math"/>
                  <a:cs typeface="Arial" panose="020B0604020202020204" pitchFamily="34" charset="0"/>
                </a:endParaRPr>
              </a:p>
              <a:p>
                <a:pPr lvl="1" algn="just"/>
                <a14:m>
                  <m:oMath xmlns:m="http://schemas.openxmlformats.org/officeDocument/2006/math">
                    <m:r>
                      <a:rPr lang="es-CL" sz="2400" b="0" i="1" smtClean="0">
                        <a:latin typeface="Cambria Math"/>
                        <a:ea typeface="Cambria Math"/>
                        <a:cs typeface="Arial" panose="020B0604020202020204" pitchFamily="34" charset="0"/>
                      </a:rPr>
                      <m:t>𝑆</m:t>
                    </m:r>
                    <m:r>
                      <a:rPr lang="es-CL" sz="2400" i="1">
                        <a:latin typeface="Cambria Math"/>
                        <a:ea typeface="Cambria Math"/>
                        <a:cs typeface="Arial" panose="020B0604020202020204" pitchFamily="34" charset="0"/>
                      </a:rPr>
                      <m:t>→</m:t>
                    </m:r>
                    <m:r>
                      <a:rPr lang="es-CL" sz="2400" i="1">
                        <a:latin typeface="Cambria Math"/>
                        <a:ea typeface="Cambria Math"/>
                        <a:cs typeface="Arial" panose="020B0604020202020204" pitchFamily="34" charset="0"/>
                      </a:rPr>
                      <m:t>𝜀</m:t>
                    </m:r>
                  </m:oMath>
                </a14:m>
                <a:endParaRPr lang="es-CL" sz="2400" dirty="0">
                  <a:latin typeface="Arial" panose="020B0604020202020204" pitchFamily="34" charset="0"/>
                  <a:ea typeface="Cambria Math"/>
                  <a:cs typeface="Arial" panose="020B0604020202020204" pitchFamily="34" charset="0"/>
                </a:endParaRPr>
              </a:p>
              <a:p>
                <a:pPr algn="just"/>
                <a:endParaRPr lang="es-ES" sz="2800" dirty="0">
                  <a:latin typeface="Arial" panose="020B0604020202020204" pitchFamily="34" charset="0"/>
                  <a:cs typeface="Arial" panose="020B0604020202020204" pitchFamily="34" charset="0"/>
                </a:endParaRPr>
              </a:p>
              <a:p>
                <a:pPr algn="just"/>
                <a:r>
                  <a:rPr lang="es-CL" sz="2800" dirty="0" smtClean="0">
                    <a:latin typeface="Arial" panose="020B0604020202020204" pitchFamily="34" charset="0"/>
                    <a:cs typeface="Arial" panose="020B0604020202020204" pitchFamily="34" charset="0"/>
                  </a:rPr>
                  <a:t>Además, </a:t>
                </a:r>
                <a14:m>
                  <m:oMath xmlns:m="http://schemas.openxmlformats.org/officeDocument/2006/math">
                    <m:r>
                      <a:rPr lang="es-CL" sz="2800" i="1">
                        <a:latin typeface="Cambria Math"/>
                        <a:ea typeface="Cambria Math"/>
                        <a:cs typeface="Arial" panose="020B0604020202020204" pitchFamily="34" charset="0"/>
                      </a:rPr>
                      <m:t>𝑆</m:t>
                    </m:r>
                    <m:r>
                      <a:rPr lang="es-CL" sz="2800" i="1" smtClean="0">
                        <a:latin typeface="Cambria Math"/>
                        <a:ea typeface="Cambria Math"/>
                        <a:cs typeface="Arial" panose="020B0604020202020204" pitchFamily="34" charset="0"/>
                      </a:rPr>
                      <m:t>≠</m:t>
                    </m:r>
                    <m:r>
                      <a:rPr lang="es-CL" sz="2800" b="0" i="1" smtClean="0">
                        <a:latin typeface="Cambria Math"/>
                        <a:ea typeface="Cambria Math"/>
                        <a:cs typeface="Arial" panose="020B0604020202020204" pitchFamily="34" charset="0"/>
                      </a:rPr>
                      <m:t>𝐵</m:t>
                    </m:r>
                  </m:oMath>
                </a14:m>
                <a:r>
                  <a:rPr lang="es-ES" sz="2800" dirty="0" smtClean="0">
                    <a:latin typeface="Arial" panose="020B0604020202020204" pitchFamily="34" charset="0"/>
                    <a:cs typeface="Arial" panose="020B0604020202020204" pitchFamily="34" charset="0"/>
                  </a:rPr>
                  <a:t>, </a:t>
                </a:r>
                <a14:m>
                  <m:oMath xmlns:m="http://schemas.openxmlformats.org/officeDocument/2006/math">
                    <m:r>
                      <a:rPr lang="es-CL" sz="2800" i="1">
                        <a:latin typeface="Cambria Math"/>
                        <a:ea typeface="Cambria Math"/>
                        <a:cs typeface="Arial" panose="020B0604020202020204" pitchFamily="34" charset="0"/>
                      </a:rPr>
                      <m:t>𝑆</m:t>
                    </m:r>
                    <m:r>
                      <a:rPr lang="es-CL" sz="2800" i="1">
                        <a:latin typeface="Cambria Math"/>
                        <a:ea typeface="Cambria Math"/>
                        <a:cs typeface="Arial" panose="020B0604020202020204" pitchFamily="34" charset="0"/>
                      </a:rPr>
                      <m:t>≠</m:t>
                    </m:r>
                    <m:r>
                      <a:rPr lang="es-CL" sz="2800" b="0" i="1" smtClean="0">
                        <a:latin typeface="Cambria Math"/>
                        <a:ea typeface="Cambria Math"/>
                        <a:cs typeface="Arial" panose="020B0604020202020204" pitchFamily="34" charset="0"/>
                      </a:rPr>
                      <m:t>𝐶</m:t>
                    </m:r>
                  </m:oMath>
                </a14:m>
                <a:r>
                  <a:rPr lang="es-ES" sz="2800" dirty="0" smtClean="0">
                    <a:latin typeface="Arial" panose="020B0604020202020204" pitchFamily="34" charset="0"/>
                    <a:cs typeface="Arial" panose="020B0604020202020204" pitchFamily="34" charset="0"/>
                  </a:rPr>
                  <a:t>.</a:t>
                </a:r>
                <a:endParaRPr lang="es-ES" sz="2800" dirty="0">
                  <a:latin typeface="Arial" panose="020B0604020202020204" pitchFamily="34" charset="0"/>
                  <a:cs typeface="Arial" panose="020B0604020202020204" pitchFamily="34" charset="0"/>
                </a:endParaRPr>
              </a:p>
              <a:p>
                <a:pPr algn="just"/>
                <a:endParaRPr lang="es-ES" sz="2800" dirty="0" smtClean="0">
                  <a:latin typeface="Arial" panose="020B0604020202020204" pitchFamily="34" charset="0"/>
                  <a:cs typeface="Arial" panose="020B0604020202020204" pitchFamily="34" charset="0"/>
                </a:endParaRPr>
              </a:p>
              <a:p>
                <a:pPr algn="just"/>
                <a:r>
                  <a:rPr lang="es-ES" sz="2800" dirty="0" smtClean="0">
                    <a:latin typeface="Arial" panose="020B0604020202020204" pitchFamily="34" charset="0"/>
                    <a:cs typeface="Arial" panose="020B0604020202020204" pitchFamily="34" charset="0"/>
                  </a:rPr>
                  <a:t>Toda gramática libre de contexto tiene una representación en FNC y viceversa.</a:t>
                </a:r>
                <a:endParaRPr lang="es-ES" sz="2800" dirty="0">
                  <a:latin typeface="Arial" panose="020B0604020202020204" pitchFamily="34" charset="0"/>
                  <a:cs typeface="Arial" panose="020B0604020202020204" pitchFamily="34" charset="0"/>
                </a:endParaRPr>
              </a:p>
            </p:txBody>
          </p:sp>
        </mc:Choice>
        <mc:Fallback xmlns="">
          <p:sp>
            <p:nvSpPr>
              <p:cNvPr id="11" name="2 Marcador de contenido"/>
              <p:cNvSpPr>
                <a:spLocks noGrp="1" noRot="1" noChangeAspect="1" noMove="1" noResize="1" noEditPoints="1" noAdjustHandles="1" noChangeArrowheads="1" noChangeShapeType="1" noTextEdit="1"/>
              </p:cNvSpPr>
              <p:nvPr>
                <p:ph idx="1"/>
              </p:nvPr>
            </p:nvSpPr>
            <p:spPr>
              <a:xfrm>
                <a:off x="1259632" y="1772816"/>
                <a:ext cx="7632848" cy="4644783"/>
              </a:xfrm>
              <a:blipFill rotWithShape="1">
                <a:blip r:embed="rId4"/>
                <a:stretch>
                  <a:fillRect l="-1278" t="-2100" r="-1438"/>
                </a:stretch>
              </a:blipFill>
            </p:spPr>
            <p:txBody>
              <a:bodyPr/>
              <a:lstStyle/>
              <a:p>
                <a:r>
                  <a:rPr lang="es-CL">
                    <a:noFill/>
                  </a:rPr>
                  <a:t> </a:t>
                </a:r>
              </a:p>
            </p:txBody>
          </p:sp>
        </mc:Fallback>
      </mc:AlternateContent>
    </p:spTree>
    <p:extLst>
      <p:ext uri="{BB962C8B-B14F-4D97-AF65-F5344CB8AC3E}">
        <p14:creationId xmlns:p14="http://schemas.microsoft.com/office/powerpoint/2010/main" val="7180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fade">
                                      <p:cBhvr>
                                        <p:cTn id="11" dur="500"/>
                                        <p:tgtEl>
                                          <p:spTgt spid="11">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fade">
                                      <p:cBhvr>
                                        <p:cTn id="19" dur="500"/>
                                        <p:tgtEl>
                                          <p:spTgt spid="11">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animEffect transition="in" filter="fade">
                                      <p:cBhvr>
                                        <p:cTn id="23" dur="500"/>
                                        <p:tgtEl>
                                          <p:spTgt spid="11">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animEffect transition="in" filter="fade">
                                      <p:cBhvr>
                                        <p:cTn id="27"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smtClean="0">
                <a:solidFill>
                  <a:schemeClr val="bg1"/>
                </a:solidFill>
                <a:latin typeface="Arial Black" panose="020B0A04020102020204" pitchFamily="34" charset="0"/>
              </a:rPr>
              <a:t>FNC: </a:t>
            </a:r>
            <a:r>
              <a:rPr lang="es-CL" b="1" dirty="0" err="1" smtClean="0">
                <a:solidFill>
                  <a:schemeClr val="bg1"/>
                </a:solidFill>
                <a:latin typeface="Arial Black" panose="020B0A04020102020204" pitchFamily="34" charset="0"/>
              </a:rPr>
              <a:t>Fear</a:t>
            </a:r>
            <a:r>
              <a:rPr lang="es-CL" b="1" dirty="0" smtClean="0">
                <a:solidFill>
                  <a:schemeClr val="bg1"/>
                </a:solidFill>
                <a:latin typeface="Arial Black" panose="020B0A04020102020204" pitchFamily="34" charset="0"/>
              </a:rPr>
              <a:t> </a:t>
            </a:r>
            <a:r>
              <a:rPr lang="es-CL" b="1" dirty="0" err="1" smtClean="0">
                <a:solidFill>
                  <a:schemeClr val="bg1"/>
                </a:solidFill>
                <a:latin typeface="Arial Black" panose="020B0A04020102020204" pitchFamily="34" charset="0"/>
              </a:rPr>
              <a:t>not</a:t>
            </a:r>
            <a:r>
              <a:rPr lang="es-CL" b="1" dirty="0" smtClean="0">
                <a:solidFill>
                  <a:schemeClr val="bg1"/>
                </a:solidFill>
                <a:latin typeface="Arial Black" panose="020B0A04020102020204" pitchFamily="34" charset="0"/>
              </a:rPr>
              <a:t>!</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p:sp>
        <p:nvSpPr>
          <p:cNvPr id="11" name="2 Marcador de contenido"/>
          <p:cNvSpPr>
            <a:spLocks noGrp="1"/>
          </p:cNvSpPr>
          <p:nvPr>
            <p:ph idx="1"/>
          </p:nvPr>
        </p:nvSpPr>
        <p:spPr>
          <a:xfrm>
            <a:off x="1259632" y="1772816"/>
            <a:ext cx="7632848" cy="4644783"/>
          </a:xfrm>
        </p:spPr>
        <p:txBody>
          <a:bodyPr>
            <a:normAutofit fontScale="92500" lnSpcReduction="20000"/>
          </a:bodyPr>
          <a:lstStyle/>
          <a:p>
            <a:pPr algn="just"/>
            <a:r>
              <a:rPr lang="es-ES" sz="2800" dirty="0" smtClean="0">
                <a:latin typeface="Arial" panose="020B0604020202020204" pitchFamily="34" charset="0"/>
                <a:cs typeface="Arial" panose="020B0604020202020204" pitchFamily="34" charset="0"/>
              </a:rPr>
              <a:t>Presentaremos un algoritmo para traspasar cualquier gramática de libre contexto a FNC.</a:t>
            </a:r>
            <a:endParaRPr lang="es-ES" sz="2800" dirty="0">
              <a:latin typeface="Arial" panose="020B0604020202020204" pitchFamily="34" charset="0"/>
              <a:cs typeface="Arial" panose="020B0604020202020204" pitchFamily="34" charset="0"/>
            </a:endParaRPr>
          </a:p>
          <a:p>
            <a:pPr marL="0" indent="0" algn="just">
              <a:buNone/>
            </a:pPr>
            <a:endParaRPr lang="es-ES" sz="2800" dirty="0" smtClean="0">
              <a:latin typeface="Arial" panose="020B0604020202020204" pitchFamily="34" charset="0"/>
              <a:cs typeface="Arial" panose="020B0604020202020204" pitchFamily="34" charset="0"/>
            </a:endParaRPr>
          </a:p>
          <a:p>
            <a:pPr algn="just"/>
            <a:r>
              <a:rPr lang="es-ES" sz="2800" dirty="0" smtClean="0">
                <a:latin typeface="Arial" panose="020B0604020202020204" pitchFamily="34" charset="0"/>
                <a:cs typeface="Arial" panose="020B0604020202020204" pitchFamily="34" charset="0"/>
              </a:rPr>
              <a:t>Además, por cada paso demostraremos que se mantiene la igualdad de lenguaje respecto a la gramática original.</a:t>
            </a:r>
            <a:endParaRPr lang="es-ES" sz="2800" dirty="0">
              <a:latin typeface="Arial" panose="020B0604020202020204" pitchFamily="34" charset="0"/>
              <a:cs typeface="Arial" panose="020B0604020202020204" pitchFamily="34" charset="0"/>
            </a:endParaRPr>
          </a:p>
          <a:p>
            <a:pPr algn="just"/>
            <a:endParaRPr lang="es-ES" sz="2800" dirty="0">
              <a:latin typeface="Arial" panose="020B0604020202020204" pitchFamily="34" charset="0"/>
              <a:cs typeface="Arial" panose="020B0604020202020204" pitchFamily="34" charset="0"/>
            </a:endParaRPr>
          </a:p>
          <a:p>
            <a:pPr algn="just"/>
            <a:r>
              <a:rPr lang="es-ES" sz="2800" dirty="0" smtClean="0">
                <a:latin typeface="Arial" panose="020B0604020202020204" pitchFamily="34" charset="0"/>
                <a:cs typeface="Arial" panose="020B0604020202020204" pitchFamily="34" charset="0"/>
              </a:rPr>
              <a:t>El algoritmo consta de 5 pasos, los cuales generalmente pueden ser aplicados en cualquier orden, pero se recomienda hacerlos en el orden mostrado para que el tamaño de la gramática no crezca exponencialmente (acuérdese de eliminar no alcanzables).</a:t>
            </a:r>
          </a:p>
        </p:txBody>
      </p:sp>
    </p:spTree>
    <p:extLst>
      <p:ext uri="{BB962C8B-B14F-4D97-AF65-F5344CB8AC3E}">
        <p14:creationId xmlns:p14="http://schemas.microsoft.com/office/powerpoint/2010/main" val="242175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Effect transition="in" filter="fade">
                                      <p:cBhvr>
                                        <p:cTn id="11" dur="500"/>
                                        <p:tgtEl>
                                          <p:spTgt spid="11">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animEffect transition="in" filter="fade">
                                      <p:cBhvr>
                                        <p:cTn id="15"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fontScale="90000"/>
          </a:bodyPr>
          <a:lstStyle/>
          <a:p>
            <a:r>
              <a:rPr lang="es-CL" b="1" dirty="0" smtClean="0">
                <a:solidFill>
                  <a:schemeClr val="bg1"/>
                </a:solidFill>
                <a:latin typeface="Arial Black" panose="020B0A04020102020204" pitchFamily="34" charset="0"/>
              </a:rPr>
              <a:t>Transformación FNC: Paso 1</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mc:AlternateContent xmlns:mc="http://schemas.openxmlformats.org/markup-compatibility/2006" xmlns:a14="http://schemas.microsoft.com/office/drawing/2010/main">
        <mc:Choice Requires="a14">
          <p:sp>
            <p:nvSpPr>
              <p:cNvPr id="11" name="2 Marcador de contenido"/>
              <p:cNvSpPr>
                <a:spLocks noGrp="1"/>
              </p:cNvSpPr>
              <p:nvPr>
                <p:ph idx="1"/>
              </p:nvPr>
            </p:nvSpPr>
            <p:spPr>
              <a:xfrm>
                <a:off x="1259632" y="1772816"/>
                <a:ext cx="7632848" cy="4644783"/>
              </a:xfrm>
            </p:spPr>
            <p:txBody>
              <a:bodyPr>
                <a:normAutofit lnSpcReduction="10000"/>
              </a:bodyPr>
              <a:lstStyle/>
              <a:p>
                <a:pPr algn="just"/>
                <a:r>
                  <a:rPr lang="es-ES" sz="2800" dirty="0" smtClean="0">
                    <a:latin typeface="Arial" panose="020B0604020202020204" pitchFamily="34" charset="0"/>
                    <a:cs typeface="Arial" panose="020B0604020202020204" pitchFamily="34" charset="0"/>
                  </a:rPr>
                  <a:t>También denominado START</a:t>
                </a:r>
              </a:p>
              <a:p>
                <a:pPr marL="0" indent="0" algn="just">
                  <a:buNone/>
                </a:pPr>
                <a:endParaRPr lang="es-ES" sz="2800" dirty="0" smtClean="0">
                  <a:latin typeface="Arial" panose="020B0604020202020204" pitchFamily="34" charset="0"/>
                  <a:cs typeface="Arial" panose="020B0604020202020204" pitchFamily="34" charset="0"/>
                </a:endParaRPr>
              </a:p>
              <a:p>
                <a:pPr algn="just"/>
                <a:r>
                  <a:rPr lang="es-ES" sz="2800" dirty="0" smtClean="0">
                    <a:latin typeface="Arial" panose="020B0604020202020204" pitchFamily="34" charset="0"/>
                    <a:cs typeface="Arial" panose="020B0604020202020204" pitchFamily="34" charset="0"/>
                  </a:rPr>
                  <a:t>Se crea un nuevo símbolo no terminal </a:t>
                </a:r>
                <a14:m>
                  <m:oMath xmlns:m="http://schemas.openxmlformats.org/officeDocument/2006/math">
                    <m:sSub>
                      <m:sSubPr>
                        <m:ctrlPr>
                          <a:rPr lang="es-ES" sz="2800" i="1" smtClean="0">
                            <a:latin typeface="Cambria Math"/>
                            <a:cs typeface="Arial" panose="020B0604020202020204" pitchFamily="34" charset="0"/>
                          </a:rPr>
                        </m:ctrlPr>
                      </m:sSubPr>
                      <m:e>
                        <m:r>
                          <a:rPr lang="es-CL" sz="2800" b="0" i="1" smtClean="0">
                            <a:latin typeface="Cambria Math"/>
                            <a:cs typeface="Arial" panose="020B0604020202020204" pitchFamily="34" charset="0"/>
                          </a:rPr>
                          <m:t>𝑆</m:t>
                        </m:r>
                      </m:e>
                      <m:sub>
                        <m:r>
                          <a:rPr lang="es-CL" sz="2800" b="0" i="1" smtClean="0">
                            <a:latin typeface="Cambria Math"/>
                            <a:cs typeface="Arial" panose="020B0604020202020204" pitchFamily="34" charset="0"/>
                          </a:rPr>
                          <m:t>0</m:t>
                        </m:r>
                      </m:sub>
                    </m:sSub>
                  </m:oMath>
                </a14:m>
                <a:endParaRPr lang="es-ES" sz="2800" dirty="0">
                  <a:latin typeface="Arial" panose="020B0604020202020204" pitchFamily="34" charset="0"/>
                  <a:cs typeface="Arial" panose="020B0604020202020204" pitchFamily="34" charset="0"/>
                </a:endParaRPr>
              </a:p>
              <a:p>
                <a:pPr algn="just"/>
                <a:endParaRPr lang="es-ES" sz="2800" dirty="0">
                  <a:latin typeface="Arial" panose="020B0604020202020204" pitchFamily="34" charset="0"/>
                  <a:cs typeface="Arial" panose="020B0604020202020204" pitchFamily="34" charset="0"/>
                </a:endParaRPr>
              </a:p>
              <a:p>
                <a:pPr algn="just"/>
                <a14:m>
                  <m:oMath xmlns:m="http://schemas.openxmlformats.org/officeDocument/2006/math">
                    <m:sSub>
                      <m:sSubPr>
                        <m:ctrlPr>
                          <a:rPr lang="es-ES" sz="2800" i="1">
                            <a:latin typeface="Cambria Math"/>
                            <a:cs typeface="Arial" panose="020B0604020202020204" pitchFamily="34" charset="0"/>
                          </a:rPr>
                        </m:ctrlPr>
                      </m:sSubPr>
                      <m:e>
                        <m:r>
                          <a:rPr lang="es-CL" sz="2800" i="1">
                            <a:latin typeface="Cambria Math"/>
                            <a:cs typeface="Arial" panose="020B0604020202020204" pitchFamily="34" charset="0"/>
                          </a:rPr>
                          <m:t>𝑆</m:t>
                        </m:r>
                      </m:e>
                      <m:sub>
                        <m:r>
                          <a:rPr lang="es-CL" sz="2800" i="1">
                            <a:latin typeface="Cambria Math"/>
                            <a:cs typeface="Arial" panose="020B0604020202020204" pitchFamily="34" charset="0"/>
                          </a:rPr>
                          <m:t>0</m:t>
                        </m:r>
                      </m:sub>
                    </m:sSub>
                  </m:oMath>
                </a14:m>
                <a:r>
                  <a:rPr lang="es-ES" sz="2800" dirty="0" smtClean="0">
                    <a:latin typeface="Arial" panose="020B0604020202020204" pitchFamily="34" charset="0"/>
                    <a:cs typeface="Arial" panose="020B0604020202020204" pitchFamily="34" charset="0"/>
                  </a:rPr>
                  <a:t> pasa a ser el nuevo no terminal de comienzo. Se agrega la regla:</a:t>
                </a:r>
              </a:p>
              <a:p>
                <a:pPr lvl="1" algn="just"/>
                <a14:m>
                  <m:oMath xmlns:m="http://schemas.openxmlformats.org/officeDocument/2006/math">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𝑆</m:t>
                        </m:r>
                      </m:e>
                      <m:sub>
                        <m:r>
                          <a:rPr lang="es-CL" sz="2400" i="1">
                            <a:latin typeface="Cambria Math"/>
                            <a:cs typeface="Arial" panose="020B0604020202020204" pitchFamily="34" charset="0"/>
                          </a:rPr>
                          <m:t>0</m:t>
                        </m:r>
                      </m:sub>
                    </m:sSub>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𝑆</m:t>
                    </m:r>
                  </m:oMath>
                </a14:m>
                <a:endParaRPr lang="es-ES" sz="2400" dirty="0" smtClean="0">
                  <a:latin typeface="Arial" panose="020B0604020202020204" pitchFamily="34" charset="0"/>
                  <a:cs typeface="Arial" panose="020B0604020202020204" pitchFamily="34" charset="0"/>
                </a:endParaRPr>
              </a:p>
              <a:p>
                <a:pPr algn="just"/>
                <a:endParaRPr lang="es-ES" sz="2800" dirty="0">
                  <a:latin typeface="Arial" panose="020B0604020202020204" pitchFamily="34" charset="0"/>
                  <a:cs typeface="Arial" panose="020B0604020202020204" pitchFamily="34" charset="0"/>
                </a:endParaRPr>
              </a:p>
              <a:p>
                <a:pPr algn="just"/>
                <a:r>
                  <a:rPr lang="es-ES" sz="2800" dirty="0" smtClean="0">
                    <a:latin typeface="Arial" panose="020B0604020202020204" pitchFamily="34" charset="0"/>
                    <a:cs typeface="Arial" panose="020B0604020202020204" pitchFamily="34" charset="0"/>
                  </a:rPr>
                  <a:t>Claramente el lenguaje producido no es alterado.</a:t>
                </a:r>
                <a:endParaRPr lang="es-ES" sz="2800" dirty="0">
                  <a:latin typeface="Arial" panose="020B0604020202020204" pitchFamily="34" charset="0"/>
                  <a:cs typeface="Arial" panose="020B0604020202020204" pitchFamily="34" charset="0"/>
                </a:endParaRPr>
              </a:p>
            </p:txBody>
          </p:sp>
        </mc:Choice>
        <mc:Fallback xmlns="">
          <p:sp>
            <p:nvSpPr>
              <p:cNvPr id="11" name="2 Marcador de contenido"/>
              <p:cNvSpPr>
                <a:spLocks noGrp="1" noRot="1" noChangeAspect="1" noMove="1" noResize="1" noEditPoints="1" noAdjustHandles="1" noChangeArrowheads="1" noChangeShapeType="1" noTextEdit="1"/>
              </p:cNvSpPr>
              <p:nvPr>
                <p:ph idx="1"/>
              </p:nvPr>
            </p:nvSpPr>
            <p:spPr>
              <a:xfrm>
                <a:off x="1259632" y="1772816"/>
                <a:ext cx="7632848" cy="4644783"/>
              </a:xfrm>
              <a:blipFill rotWithShape="1">
                <a:blip r:embed="rId4"/>
                <a:stretch>
                  <a:fillRect l="-1438" t="-2231" r="-1597" b="-525"/>
                </a:stretch>
              </a:blipFill>
            </p:spPr>
            <p:txBody>
              <a:bodyPr/>
              <a:lstStyle/>
              <a:p>
                <a:r>
                  <a:rPr lang="es-CL">
                    <a:noFill/>
                  </a:rPr>
                  <a:t> </a:t>
                </a:r>
              </a:p>
            </p:txBody>
          </p:sp>
        </mc:Fallback>
      </mc:AlternateContent>
    </p:spTree>
    <p:extLst>
      <p:ext uri="{BB962C8B-B14F-4D97-AF65-F5344CB8AC3E}">
        <p14:creationId xmlns:p14="http://schemas.microsoft.com/office/powerpoint/2010/main" val="242175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Effect transition="in" filter="fade">
                                      <p:cBhvr>
                                        <p:cTn id="11" dur="500"/>
                                        <p:tgtEl>
                                          <p:spTgt spid="11">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animEffect transition="in" filter="fade">
                                      <p:cBhvr>
                                        <p:cTn id="15" dur="500"/>
                                        <p:tgtEl>
                                          <p:spTgt spid="11">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animEffect transition="in" filter="fade">
                                      <p:cBhvr>
                                        <p:cTn id="19" dur="500"/>
                                        <p:tgtEl>
                                          <p:spTgt spid="11">
                                            <p:txEl>
                                              <p:pRg st="5" end="5"/>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animEffect transition="in" filter="fade">
                                      <p:cBhvr>
                                        <p:cTn id="2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fontScale="90000"/>
          </a:bodyPr>
          <a:lstStyle/>
          <a:p>
            <a:r>
              <a:rPr lang="es-CL" b="1" dirty="0" smtClean="0">
                <a:solidFill>
                  <a:schemeClr val="bg1"/>
                </a:solidFill>
                <a:latin typeface="Arial Black" panose="020B0A04020102020204" pitchFamily="34" charset="0"/>
              </a:rPr>
              <a:t>Transformación FNC: Paso 2</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mc:AlternateContent xmlns:mc="http://schemas.openxmlformats.org/markup-compatibility/2006" xmlns:a14="http://schemas.microsoft.com/office/drawing/2010/main">
        <mc:Choice Requires="a14">
          <p:sp>
            <p:nvSpPr>
              <p:cNvPr id="11" name="2 Marcador de contenido"/>
              <p:cNvSpPr>
                <a:spLocks noGrp="1"/>
              </p:cNvSpPr>
              <p:nvPr>
                <p:ph idx="1"/>
              </p:nvPr>
            </p:nvSpPr>
            <p:spPr>
              <a:xfrm>
                <a:off x="1259632" y="1772816"/>
                <a:ext cx="7632848" cy="4644783"/>
              </a:xfrm>
            </p:spPr>
            <p:txBody>
              <a:bodyPr>
                <a:normAutofit fontScale="85000" lnSpcReduction="20000"/>
              </a:bodyPr>
              <a:lstStyle/>
              <a:p>
                <a:pPr algn="just"/>
                <a:r>
                  <a:rPr lang="es-ES" sz="2800" dirty="0" smtClean="0">
                    <a:latin typeface="Arial" panose="020B0604020202020204" pitchFamily="34" charset="0"/>
                    <a:cs typeface="Arial" panose="020B0604020202020204" pitchFamily="34" charset="0"/>
                  </a:rPr>
                  <a:t>También denominado TERM o eliminación de terminales.</a:t>
                </a:r>
              </a:p>
              <a:p>
                <a:pPr marL="0" indent="0" algn="just">
                  <a:buNone/>
                </a:pPr>
                <a:endParaRPr lang="es-ES" sz="2800" dirty="0" smtClean="0">
                  <a:latin typeface="Arial" panose="020B0604020202020204" pitchFamily="34" charset="0"/>
                  <a:cs typeface="Arial" panose="020B0604020202020204" pitchFamily="34" charset="0"/>
                </a:endParaRPr>
              </a:p>
              <a:p>
                <a:pPr algn="just"/>
                <a:r>
                  <a:rPr lang="es-CL" sz="2800" dirty="0" smtClean="0">
                    <a:latin typeface="Arial" panose="020B0604020202020204" pitchFamily="34" charset="0"/>
                    <a:cs typeface="Arial" panose="020B0604020202020204" pitchFamily="34" charset="0"/>
                  </a:rPr>
                  <a:t>Toda regla con un terminal a la derecha:</a:t>
                </a:r>
              </a:p>
              <a:p>
                <a:pPr lvl="1" algn="just"/>
                <a14:m>
                  <m:oMath xmlns:m="http://schemas.openxmlformats.org/officeDocument/2006/math">
                    <m:r>
                      <a:rPr lang="es-CL" sz="2400" b="0" i="1" smtClean="0">
                        <a:latin typeface="Cambria Math"/>
                        <a:cs typeface="Arial" panose="020B0604020202020204" pitchFamily="34" charset="0"/>
                      </a:rPr>
                      <m:t>𝐴</m:t>
                    </m:r>
                    <m:r>
                      <a:rPr lang="es-CL" sz="2400" i="1">
                        <a:latin typeface="Cambria Math"/>
                        <a:ea typeface="Cambria Math"/>
                        <a:cs typeface="Arial" panose="020B0604020202020204" pitchFamily="34" charset="0"/>
                      </a:rPr>
                      <m:t>→</m:t>
                    </m:r>
                    <m:sSub>
                      <m:sSubPr>
                        <m:ctrlPr>
                          <a:rPr lang="es-ES" sz="2400" i="1">
                            <a:latin typeface="Cambria Math"/>
                            <a:cs typeface="Arial" panose="020B0604020202020204" pitchFamily="34" charset="0"/>
                          </a:rPr>
                        </m:ctrlPr>
                      </m:sSubPr>
                      <m:e>
                        <m:r>
                          <a:rPr lang="es-CL" sz="2400" b="0" i="1" smtClean="0">
                            <a:latin typeface="Cambria Math"/>
                            <a:cs typeface="Arial" panose="020B0604020202020204" pitchFamily="34" charset="0"/>
                          </a:rPr>
                          <m:t>𝑋</m:t>
                        </m:r>
                      </m:e>
                      <m:sub>
                        <m:r>
                          <a:rPr lang="es-CL" sz="2400" b="0" i="1" smtClean="0">
                            <a:latin typeface="Cambria Math"/>
                            <a:cs typeface="Arial" panose="020B0604020202020204" pitchFamily="34" charset="0"/>
                          </a:rPr>
                          <m:t>1</m:t>
                        </m:r>
                      </m:sub>
                    </m:sSub>
                    <m:r>
                      <a:rPr lang="es-CL" sz="2400" b="0" i="1" smtClean="0">
                        <a:latin typeface="Cambria Math"/>
                        <a:cs typeface="Arial" panose="020B0604020202020204" pitchFamily="34" charset="0"/>
                      </a:rPr>
                      <m:t>…</m:t>
                    </m:r>
                    <m:r>
                      <a:rPr lang="es-CL" sz="2400" b="0" i="1" smtClean="0">
                        <a:latin typeface="Cambria Math"/>
                        <a:cs typeface="Arial" panose="020B0604020202020204" pitchFamily="34" charset="0"/>
                      </a:rPr>
                      <m:t>𝑎</m:t>
                    </m:r>
                    <m:r>
                      <a:rPr lang="es-CL" sz="2400" b="0" i="1" smtClean="0">
                        <a:latin typeface="Cambria Math"/>
                        <a:cs typeface="Arial" panose="020B0604020202020204" pitchFamily="34" charset="0"/>
                      </a:rPr>
                      <m:t>…</m:t>
                    </m:r>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𝑋</m:t>
                        </m:r>
                      </m:e>
                      <m:sub>
                        <m:r>
                          <a:rPr lang="es-CL" sz="2400" b="0" i="1" smtClean="0">
                            <a:latin typeface="Cambria Math"/>
                            <a:cs typeface="Arial" panose="020B0604020202020204" pitchFamily="34" charset="0"/>
                          </a:rPr>
                          <m:t>𝑛</m:t>
                        </m:r>
                      </m:sub>
                    </m:sSub>
                  </m:oMath>
                </a14:m>
                <a:endParaRPr lang="es-ES" sz="2400" dirty="0">
                  <a:latin typeface="Arial" panose="020B0604020202020204" pitchFamily="34" charset="0"/>
                  <a:cs typeface="Arial" panose="020B0604020202020204" pitchFamily="34" charset="0"/>
                </a:endParaRPr>
              </a:p>
              <a:p>
                <a:pPr algn="just"/>
                <a:endParaRPr lang="es-ES" sz="2800" dirty="0">
                  <a:latin typeface="Arial" panose="020B0604020202020204" pitchFamily="34" charset="0"/>
                  <a:cs typeface="Arial" panose="020B0604020202020204" pitchFamily="34" charset="0"/>
                </a:endParaRPr>
              </a:p>
              <a:p>
                <a:pPr algn="just"/>
                <a:r>
                  <a:rPr lang="es-ES" sz="2800" dirty="0" smtClean="0">
                    <a:latin typeface="Arial" panose="020B0604020202020204" pitchFamily="34" charset="0"/>
                    <a:cs typeface="Arial" panose="020B0604020202020204" pitchFamily="34" charset="0"/>
                  </a:rPr>
                  <a:t>Se reemplaza por las siguientes (</a:t>
                </a:r>
                <a14:m>
                  <m:oMath xmlns:m="http://schemas.openxmlformats.org/officeDocument/2006/math">
                    <m:sSub>
                      <m:sSubPr>
                        <m:ctrlPr>
                          <a:rPr lang="es-ES" sz="2800" i="1">
                            <a:latin typeface="Cambria Math"/>
                            <a:cs typeface="Arial" panose="020B0604020202020204" pitchFamily="34" charset="0"/>
                          </a:rPr>
                        </m:ctrlPr>
                      </m:sSubPr>
                      <m:e>
                        <m:r>
                          <a:rPr lang="es-CL" sz="2800" b="0" i="1" smtClean="0">
                            <a:latin typeface="Cambria Math"/>
                            <a:cs typeface="Arial" panose="020B0604020202020204" pitchFamily="34" charset="0"/>
                          </a:rPr>
                          <m:t>𝑁</m:t>
                        </m:r>
                      </m:e>
                      <m:sub>
                        <m:r>
                          <a:rPr lang="es-CL" sz="2800" b="0" i="1" smtClean="0">
                            <a:latin typeface="Cambria Math"/>
                            <a:cs typeface="Arial" panose="020B0604020202020204" pitchFamily="34" charset="0"/>
                          </a:rPr>
                          <m:t>𝑎</m:t>
                        </m:r>
                      </m:sub>
                    </m:sSub>
                  </m:oMath>
                </a14:m>
                <a:r>
                  <a:rPr lang="es-ES" sz="2800" dirty="0" smtClean="0">
                    <a:latin typeface="Arial" panose="020B0604020202020204" pitchFamily="34" charset="0"/>
                    <a:cs typeface="Arial" panose="020B0604020202020204" pitchFamily="34" charset="0"/>
                  </a:rPr>
                  <a:t> nuevo no terminal):</a:t>
                </a:r>
              </a:p>
              <a:p>
                <a:pPr lvl="1" algn="just"/>
                <a14:m>
                  <m:oMath xmlns:m="http://schemas.openxmlformats.org/officeDocument/2006/math">
                    <m:r>
                      <a:rPr lang="es-CL" sz="2400" i="1">
                        <a:latin typeface="Cambria Math"/>
                        <a:cs typeface="Arial" panose="020B0604020202020204" pitchFamily="34" charset="0"/>
                      </a:rPr>
                      <m:t>𝐴</m:t>
                    </m:r>
                    <m:r>
                      <a:rPr lang="es-CL" sz="2400" i="1">
                        <a:latin typeface="Cambria Math"/>
                        <a:ea typeface="Cambria Math"/>
                        <a:cs typeface="Arial" panose="020B0604020202020204" pitchFamily="34" charset="0"/>
                      </a:rPr>
                      <m:t>→</m:t>
                    </m:r>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𝑋</m:t>
                        </m:r>
                      </m:e>
                      <m:sub>
                        <m:r>
                          <a:rPr lang="es-CL" sz="2400" i="1">
                            <a:latin typeface="Cambria Math"/>
                            <a:cs typeface="Arial" panose="020B0604020202020204" pitchFamily="34" charset="0"/>
                          </a:rPr>
                          <m:t>1</m:t>
                        </m:r>
                      </m:sub>
                    </m:sSub>
                    <m:r>
                      <a:rPr lang="es-CL" sz="2400" i="1">
                        <a:latin typeface="Cambria Math"/>
                        <a:cs typeface="Arial" panose="020B0604020202020204" pitchFamily="34" charset="0"/>
                      </a:rPr>
                      <m:t>…</m:t>
                    </m:r>
                    <m:sSub>
                      <m:sSubPr>
                        <m:ctrlPr>
                          <a:rPr lang="es-ES" sz="2400" i="1">
                            <a:latin typeface="Cambria Math"/>
                            <a:cs typeface="Arial" panose="020B0604020202020204" pitchFamily="34" charset="0"/>
                          </a:rPr>
                        </m:ctrlPr>
                      </m:sSubPr>
                      <m:e>
                        <m:r>
                          <a:rPr lang="es-CL" sz="2400" b="0" i="1" smtClean="0">
                            <a:latin typeface="Cambria Math"/>
                            <a:cs typeface="Arial" panose="020B0604020202020204" pitchFamily="34" charset="0"/>
                          </a:rPr>
                          <m:t>𝑁</m:t>
                        </m:r>
                      </m:e>
                      <m:sub>
                        <m:r>
                          <a:rPr lang="es-CL" sz="2400" b="0" i="1" smtClean="0">
                            <a:latin typeface="Cambria Math"/>
                            <a:cs typeface="Arial" panose="020B0604020202020204" pitchFamily="34" charset="0"/>
                          </a:rPr>
                          <m:t>𝑎</m:t>
                        </m:r>
                      </m:sub>
                    </m:sSub>
                    <m:r>
                      <a:rPr lang="es-CL" sz="2400" i="1">
                        <a:latin typeface="Cambria Math"/>
                        <a:cs typeface="Arial" panose="020B0604020202020204" pitchFamily="34" charset="0"/>
                      </a:rPr>
                      <m:t>…</m:t>
                    </m:r>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𝑋</m:t>
                        </m:r>
                      </m:e>
                      <m:sub>
                        <m:r>
                          <a:rPr lang="es-CL" sz="2400" i="1">
                            <a:latin typeface="Cambria Math"/>
                            <a:cs typeface="Arial" panose="020B0604020202020204" pitchFamily="34" charset="0"/>
                          </a:rPr>
                          <m:t>𝑛</m:t>
                        </m:r>
                      </m:sub>
                    </m:sSub>
                  </m:oMath>
                </a14:m>
                <a:endParaRPr lang="es-CL" sz="2400" dirty="0" smtClean="0">
                  <a:latin typeface="Arial" panose="020B0604020202020204" pitchFamily="34" charset="0"/>
                  <a:cs typeface="Arial" panose="020B0604020202020204" pitchFamily="34" charset="0"/>
                </a:endParaRPr>
              </a:p>
              <a:p>
                <a:pPr lvl="1" algn="just"/>
                <a14:m>
                  <m:oMath xmlns:m="http://schemas.openxmlformats.org/officeDocument/2006/math">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𝑁</m:t>
                        </m:r>
                      </m:e>
                      <m:sub>
                        <m:r>
                          <a:rPr lang="es-CL" sz="2400" i="1">
                            <a:latin typeface="Cambria Math"/>
                            <a:cs typeface="Arial" panose="020B0604020202020204" pitchFamily="34" charset="0"/>
                          </a:rPr>
                          <m:t>𝑎</m:t>
                        </m:r>
                      </m:sub>
                    </m:sSub>
                    <m:r>
                      <a:rPr lang="es-CL" sz="2400" i="1">
                        <a:latin typeface="Cambria Math"/>
                        <a:ea typeface="Cambria Math"/>
                        <a:cs typeface="Arial" panose="020B0604020202020204" pitchFamily="34" charset="0"/>
                      </a:rPr>
                      <m:t>→</m:t>
                    </m:r>
                    <m:r>
                      <a:rPr lang="es-CL" sz="2400" b="0" i="1" smtClean="0">
                        <a:latin typeface="Cambria Math"/>
                        <a:cs typeface="Arial" panose="020B0604020202020204" pitchFamily="34" charset="0"/>
                      </a:rPr>
                      <m:t>𝑎</m:t>
                    </m:r>
                  </m:oMath>
                </a14:m>
                <a:endParaRPr lang="es-ES" dirty="0" smtClean="0">
                  <a:latin typeface="Arial" panose="020B0604020202020204" pitchFamily="34" charset="0"/>
                  <a:cs typeface="Arial" panose="020B0604020202020204" pitchFamily="34" charset="0"/>
                </a:endParaRPr>
              </a:p>
              <a:p>
                <a:pPr lvl="1" algn="just"/>
                <a:endParaRPr lang="es-ES" sz="2800" dirty="0">
                  <a:latin typeface="Arial" panose="020B0604020202020204" pitchFamily="34" charset="0"/>
                  <a:cs typeface="Arial" panose="020B0604020202020204" pitchFamily="34" charset="0"/>
                </a:endParaRPr>
              </a:p>
              <a:p>
                <a:pPr algn="just"/>
                <a:r>
                  <a:rPr lang="es-ES" sz="2800" dirty="0" smtClean="0">
                    <a:latin typeface="Arial" panose="020B0604020202020204" pitchFamily="34" charset="0"/>
                    <a:cs typeface="Arial" panose="020B0604020202020204" pitchFamily="34" charset="0"/>
                  </a:rPr>
                  <a:t>El lenguaje producido obviamente no es alterado. Se debe aplicar varias veces si es necesario.</a:t>
                </a:r>
                <a:endParaRPr lang="es-ES" sz="2800" dirty="0">
                  <a:latin typeface="Arial" panose="020B0604020202020204" pitchFamily="34" charset="0"/>
                  <a:cs typeface="Arial" panose="020B0604020202020204" pitchFamily="34" charset="0"/>
                </a:endParaRPr>
              </a:p>
            </p:txBody>
          </p:sp>
        </mc:Choice>
        <mc:Fallback xmlns="">
          <p:sp>
            <p:nvSpPr>
              <p:cNvPr id="11" name="2 Marcador de contenido"/>
              <p:cNvSpPr>
                <a:spLocks noGrp="1" noRot="1" noChangeAspect="1" noMove="1" noResize="1" noEditPoints="1" noAdjustHandles="1" noChangeArrowheads="1" noChangeShapeType="1" noTextEdit="1"/>
              </p:cNvSpPr>
              <p:nvPr>
                <p:ph idx="1"/>
              </p:nvPr>
            </p:nvSpPr>
            <p:spPr>
              <a:xfrm>
                <a:off x="1259632" y="1772816"/>
                <a:ext cx="7632848" cy="4644783"/>
              </a:xfrm>
              <a:blipFill rotWithShape="1">
                <a:blip r:embed="rId4"/>
                <a:stretch>
                  <a:fillRect l="-1118" t="-2493" r="-1198" b="-1181"/>
                </a:stretch>
              </a:blipFill>
            </p:spPr>
            <p:txBody>
              <a:bodyPr/>
              <a:lstStyle/>
              <a:p>
                <a:r>
                  <a:rPr lang="es-CL">
                    <a:noFill/>
                  </a:rPr>
                  <a:t> </a:t>
                </a:r>
              </a:p>
            </p:txBody>
          </p:sp>
        </mc:Fallback>
      </mc:AlternateContent>
    </p:spTree>
    <p:extLst>
      <p:ext uri="{BB962C8B-B14F-4D97-AF65-F5344CB8AC3E}">
        <p14:creationId xmlns:p14="http://schemas.microsoft.com/office/powerpoint/2010/main" val="247473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Effect transition="in" filter="fade">
                                      <p:cBhvr>
                                        <p:cTn id="11" dur="500"/>
                                        <p:tgtEl>
                                          <p:spTgt spid="11">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fade">
                                      <p:cBhvr>
                                        <p:cTn id="15" dur="500"/>
                                        <p:tgtEl>
                                          <p:spTgt spid="11">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animEffect transition="in" filter="fade">
                                      <p:cBhvr>
                                        <p:cTn id="19" dur="500"/>
                                        <p:tgtEl>
                                          <p:spTgt spid="11">
                                            <p:txEl>
                                              <p:pRg st="5" end="5"/>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animEffect transition="in" filter="fade">
                                      <p:cBhvr>
                                        <p:cTn id="23" dur="500"/>
                                        <p:tgtEl>
                                          <p:spTgt spid="11">
                                            <p:txEl>
                                              <p:pRg st="6" end="6"/>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animEffect transition="in" filter="fade">
                                      <p:cBhvr>
                                        <p:cTn id="27" dur="500"/>
                                        <p:tgtEl>
                                          <p:spTgt spid="11">
                                            <p:txEl>
                                              <p:pRg st="7" end="7"/>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animEffect transition="in" filter="fade">
                                      <p:cBhvr>
                                        <p:cTn id="31"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fontScale="90000"/>
          </a:bodyPr>
          <a:lstStyle/>
          <a:p>
            <a:r>
              <a:rPr lang="es-CL" b="1" dirty="0" smtClean="0">
                <a:solidFill>
                  <a:schemeClr val="bg1"/>
                </a:solidFill>
                <a:latin typeface="Arial Black" panose="020B0A04020102020204" pitchFamily="34" charset="0"/>
              </a:rPr>
              <a:t>Transformación FNC: Paso 3</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mc:AlternateContent xmlns:mc="http://schemas.openxmlformats.org/markup-compatibility/2006" xmlns:a14="http://schemas.microsoft.com/office/drawing/2010/main">
        <mc:Choice Requires="a14">
          <p:sp>
            <p:nvSpPr>
              <p:cNvPr id="11" name="2 Marcador de contenido"/>
              <p:cNvSpPr>
                <a:spLocks noGrp="1"/>
              </p:cNvSpPr>
              <p:nvPr>
                <p:ph idx="1"/>
              </p:nvPr>
            </p:nvSpPr>
            <p:spPr>
              <a:xfrm>
                <a:off x="1259632" y="1772816"/>
                <a:ext cx="7632848" cy="4644783"/>
              </a:xfrm>
            </p:spPr>
            <p:txBody>
              <a:bodyPr>
                <a:normAutofit fontScale="85000" lnSpcReduction="20000"/>
              </a:bodyPr>
              <a:lstStyle/>
              <a:p>
                <a:pPr algn="just"/>
                <a:r>
                  <a:rPr lang="es-ES" sz="2800" dirty="0" smtClean="0">
                    <a:latin typeface="Arial" panose="020B0604020202020204" pitchFamily="34" charset="0"/>
                    <a:cs typeface="Arial" panose="020B0604020202020204" pitchFamily="34" charset="0"/>
                  </a:rPr>
                  <a:t>También denominado BIN o eliminación multiplicidad.</a:t>
                </a:r>
              </a:p>
              <a:p>
                <a:pPr marL="0" indent="0" algn="just">
                  <a:buNone/>
                </a:pPr>
                <a:endParaRPr lang="es-ES" sz="2800" dirty="0" smtClean="0">
                  <a:latin typeface="Arial" panose="020B0604020202020204" pitchFamily="34" charset="0"/>
                  <a:cs typeface="Arial" panose="020B0604020202020204" pitchFamily="34" charset="0"/>
                </a:endParaRPr>
              </a:p>
              <a:p>
                <a:pPr algn="just"/>
                <a:r>
                  <a:rPr lang="es-CL" sz="2800" dirty="0" smtClean="0">
                    <a:latin typeface="Arial" panose="020B0604020202020204" pitchFamily="34" charset="0"/>
                    <a:cs typeface="Arial" panose="020B0604020202020204" pitchFamily="34" charset="0"/>
                  </a:rPr>
                  <a:t>Toda regla con más de 2 no terminales a la derecha:</a:t>
                </a:r>
              </a:p>
              <a:p>
                <a:pPr lvl="1" algn="just"/>
                <a14:m>
                  <m:oMath xmlns:m="http://schemas.openxmlformats.org/officeDocument/2006/math">
                    <m:r>
                      <a:rPr lang="es-CL" sz="2400" b="0" i="1" smtClean="0">
                        <a:latin typeface="Cambria Math"/>
                        <a:cs typeface="Arial" panose="020B0604020202020204" pitchFamily="34" charset="0"/>
                      </a:rPr>
                      <m:t>𝐴</m:t>
                    </m:r>
                    <m:r>
                      <a:rPr lang="es-CL" sz="2400" i="1">
                        <a:latin typeface="Cambria Math"/>
                        <a:ea typeface="Cambria Math"/>
                        <a:cs typeface="Arial" panose="020B0604020202020204" pitchFamily="34" charset="0"/>
                      </a:rPr>
                      <m:t>→</m:t>
                    </m:r>
                    <m:sSub>
                      <m:sSubPr>
                        <m:ctrlPr>
                          <a:rPr lang="es-ES" sz="2400" i="1">
                            <a:latin typeface="Cambria Math"/>
                            <a:cs typeface="Arial" panose="020B0604020202020204" pitchFamily="34" charset="0"/>
                          </a:rPr>
                        </m:ctrlPr>
                      </m:sSubPr>
                      <m:e>
                        <m:r>
                          <a:rPr lang="es-CL" sz="2400" b="0" i="1" smtClean="0">
                            <a:latin typeface="Cambria Math"/>
                            <a:cs typeface="Arial" panose="020B0604020202020204" pitchFamily="34" charset="0"/>
                          </a:rPr>
                          <m:t>𝑋</m:t>
                        </m:r>
                      </m:e>
                      <m:sub>
                        <m:r>
                          <a:rPr lang="es-CL" sz="2400" b="0" i="1" smtClean="0">
                            <a:latin typeface="Cambria Math"/>
                            <a:cs typeface="Arial" panose="020B0604020202020204" pitchFamily="34" charset="0"/>
                          </a:rPr>
                          <m:t>1</m:t>
                        </m:r>
                      </m:sub>
                    </m:sSub>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𝑋</m:t>
                        </m:r>
                      </m:e>
                      <m:sub>
                        <m:r>
                          <a:rPr lang="es-CL" sz="2400" b="0" i="1" smtClean="0">
                            <a:latin typeface="Cambria Math"/>
                            <a:cs typeface="Arial" panose="020B0604020202020204" pitchFamily="34" charset="0"/>
                          </a:rPr>
                          <m:t>2</m:t>
                        </m:r>
                      </m:sub>
                    </m:sSub>
                    <m:r>
                      <a:rPr lang="es-CL" sz="2400" b="0" i="1" smtClean="0">
                        <a:latin typeface="Cambria Math"/>
                        <a:cs typeface="Arial" panose="020B0604020202020204" pitchFamily="34" charset="0"/>
                      </a:rPr>
                      <m:t>…</m:t>
                    </m:r>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𝑋</m:t>
                        </m:r>
                      </m:e>
                      <m:sub>
                        <m:r>
                          <a:rPr lang="es-CL" sz="2400" b="0" i="1" smtClean="0">
                            <a:latin typeface="Cambria Math"/>
                            <a:cs typeface="Arial" panose="020B0604020202020204" pitchFamily="34" charset="0"/>
                          </a:rPr>
                          <m:t>𝑛</m:t>
                        </m:r>
                      </m:sub>
                    </m:sSub>
                  </m:oMath>
                </a14:m>
                <a:endParaRPr lang="es-ES" sz="2400" dirty="0">
                  <a:latin typeface="Arial" panose="020B0604020202020204" pitchFamily="34" charset="0"/>
                  <a:cs typeface="Arial" panose="020B0604020202020204" pitchFamily="34" charset="0"/>
                </a:endParaRPr>
              </a:p>
              <a:p>
                <a:pPr algn="just"/>
                <a:endParaRPr lang="es-ES" sz="2800" dirty="0">
                  <a:latin typeface="Arial" panose="020B0604020202020204" pitchFamily="34" charset="0"/>
                  <a:cs typeface="Arial" panose="020B0604020202020204" pitchFamily="34" charset="0"/>
                </a:endParaRPr>
              </a:p>
              <a:p>
                <a:pPr algn="just"/>
                <a:r>
                  <a:rPr lang="es-ES" sz="2800" dirty="0" smtClean="0">
                    <a:latin typeface="Arial" panose="020B0604020202020204" pitchFamily="34" charset="0"/>
                    <a:cs typeface="Arial" panose="020B0604020202020204" pitchFamily="34" charset="0"/>
                  </a:rPr>
                  <a:t>Se reemplaza por las siguientes (</a:t>
                </a:r>
                <a14:m>
                  <m:oMath xmlns:m="http://schemas.openxmlformats.org/officeDocument/2006/math">
                    <m:sSub>
                      <m:sSubPr>
                        <m:ctrlPr>
                          <a:rPr lang="es-ES" sz="2800" i="1">
                            <a:latin typeface="Cambria Math"/>
                            <a:cs typeface="Arial" panose="020B0604020202020204" pitchFamily="34" charset="0"/>
                          </a:rPr>
                        </m:ctrlPr>
                      </m:sSubPr>
                      <m:e>
                        <m:r>
                          <a:rPr lang="es-CL" sz="2800" b="0" i="1" smtClean="0">
                            <a:latin typeface="Cambria Math"/>
                            <a:cs typeface="Arial" panose="020B0604020202020204" pitchFamily="34" charset="0"/>
                          </a:rPr>
                          <m:t>𝐴</m:t>
                        </m:r>
                      </m:e>
                      <m:sub>
                        <m:r>
                          <a:rPr lang="es-CL" sz="2800" b="0" i="1" smtClean="0">
                            <a:latin typeface="Cambria Math"/>
                            <a:cs typeface="Arial" panose="020B0604020202020204" pitchFamily="34" charset="0"/>
                          </a:rPr>
                          <m:t>𝑖</m:t>
                        </m:r>
                      </m:sub>
                    </m:sSub>
                  </m:oMath>
                </a14:m>
                <a:r>
                  <a:rPr lang="es-ES" sz="2800" dirty="0" smtClean="0">
                    <a:latin typeface="Arial" panose="020B0604020202020204" pitchFamily="34" charset="0"/>
                    <a:cs typeface="Arial" panose="020B0604020202020204" pitchFamily="34" charset="0"/>
                  </a:rPr>
                  <a:t> nuevos no terminales):</a:t>
                </a:r>
              </a:p>
              <a:p>
                <a:pPr lvl="1" algn="just"/>
                <a14:m>
                  <m:oMath xmlns:m="http://schemas.openxmlformats.org/officeDocument/2006/math">
                    <m:r>
                      <a:rPr lang="es-CL" sz="2400" i="1">
                        <a:latin typeface="Cambria Math"/>
                        <a:cs typeface="Arial" panose="020B0604020202020204" pitchFamily="34" charset="0"/>
                      </a:rPr>
                      <m:t>𝐴</m:t>
                    </m:r>
                    <m:r>
                      <a:rPr lang="es-CL" sz="2400" i="1">
                        <a:latin typeface="Cambria Math"/>
                        <a:ea typeface="Cambria Math"/>
                        <a:cs typeface="Arial" panose="020B0604020202020204" pitchFamily="34" charset="0"/>
                      </a:rPr>
                      <m:t>→</m:t>
                    </m:r>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𝑋</m:t>
                        </m:r>
                      </m:e>
                      <m:sub>
                        <m:r>
                          <a:rPr lang="es-CL" sz="2400" i="1">
                            <a:latin typeface="Cambria Math"/>
                            <a:cs typeface="Arial" panose="020B0604020202020204" pitchFamily="34" charset="0"/>
                          </a:rPr>
                          <m:t>1</m:t>
                        </m:r>
                      </m:sub>
                    </m:sSub>
                    <m:sSub>
                      <m:sSubPr>
                        <m:ctrlPr>
                          <a:rPr lang="es-ES" sz="2400" i="1">
                            <a:latin typeface="Cambria Math"/>
                            <a:cs typeface="Arial" panose="020B0604020202020204" pitchFamily="34" charset="0"/>
                          </a:rPr>
                        </m:ctrlPr>
                      </m:sSubPr>
                      <m:e>
                        <m:r>
                          <a:rPr lang="es-CL" sz="2400" b="0" i="1" smtClean="0">
                            <a:latin typeface="Cambria Math"/>
                            <a:cs typeface="Arial" panose="020B0604020202020204" pitchFamily="34" charset="0"/>
                          </a:rPr>
                          <m:t>𝐴</m:t>
                        </m:r>
                      </m:e>
                      <m:sub>
                        <m:r>
                          <a:rPr lang="es-CL" sz="2400" b="0" i="1" smtClean="0">
                            <a:latin typeface="Cambria Math"/>
                            <a:cs typeface="Arial" panose="020B0604020202020204" pitchFamily="34" charset="0"/>
                          </a:rPr>
                          <m:t>1</m:t>
                        </m:r>
                      </m:sub>
                    </m:sSub>
                  </m:oMath>
                </a14:m>
                <a:endParaRPr lang="es-CL" sz="2400" dirty="0" smtClean="0">
                  <a:latin typeface="Arial" panose="020B0604020202020204" pitchFamily="34" charset="0"/>
                  <a:cs typeface="Arial" panose="020B0604020202020204" pitchFamily="34" charset="0"/>
                </a:endParaRPr>
              </a:p>
              <a:p>
                <a:pPr lvl="1" algn="just"/>
                <a14:m>
                  <m:oMath xmlns:m="http://schemas.openxmlformats.org/officeDocument/2006/math">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𝐴</m:t>
                        </m:r>
                      </m:e>
                      <m:sub>
                        <m:r>
                          <a:rPr lang="es-CL" sz="2400" i="1">
                            <a:latin typeface="Cambria Math"/>
                            <a:cs typeface="Arial" panose="020B0604020202020204" pitchFamily="34" charset="0"/>
                          </a:rPr>
                          <m:t>1</m:t>
                        </m:r>
                      </m:sub>
                    </m:sSub>
                    <m:r>
                      <a:rPr lang="es-CL" sz="2400" i="1">
                        <a:latin typeface="Cambria Math"/>
                        <a:ea typeface="Cambria Math"/>
                        <a:cs typeface="Arial" panose="020B0604020202020204" pitchFamily="34" charset="0"/>
                      </a:rPr>
                      <m:t>→</m:t>
                    </m:r>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𝑋</m:t>
                        </m:r>
                      </m:e>
                      <m:sub>
                        <m:r>
                          <a:rPr lang="es-CL" sz="2400" b="0" i="1" smtClean="0">
                            <a:latin typeface="Cambria Math"/>
                            <a:cs typeface="Arial" panose="020B0604020202020204" pitchFamily="34" charset="0"/>
                          </a:rPr>
                          <m:t>2</m:t>
                        </m:r>
                      </m:sub>
                    </m:sSub>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𝐴</m:t>
                        </m:r>
                      </m:e>
                      <m:sub>
                        <m:r>
                          <a:rPr lang="es-CL" sz="2400" b="0" i="1" smtClean="0">
                            <a:latin typeface="Cambria Math"/>
                            <a:cs typeface="Arial" panose="020B0604020202020204" pitchFamily="34" charset="0"/>
                          </a:rPr>
                          <m:t>2</m:t>
                        </m:r>
                      </m:sub>
                    </m:sSub>
                  </m:oMath>
                </a14:m>
                <a:r>
                  <a:rPr lang="es-CL" sz="2400" dirty="0" smtClean="0">
                    <a:latin typeface="Arial" panose="020B0604020202020204" pitchFamily="34" charset="0"/>
                    <a:cs typeface="Arial" panose="020B0604020202020204" pitchFamily="34" charset="0"/>
                  </a:rPr>
                  <a:t> (…)</a:t>
                </a:r>
                <a:endParaRPr lang="es-CL" sz="2400" dirty="0">
                  <a:latin typeface="Arial" panose="020B0604020202020204" pitchFamily="34" charset="0"/>
                  <a:cs typeface="Arial" panose="020B0604020202020204" pitchFamily="34" charset="0"/>
                </a:endParaRPr>
              </a:p>
              <a:p>
                <a:pPr lvl="1" algn="just"/>
                <a14:m>
                  <m:oMath xmlns:m="http://schemas.openxmlformats.org/officeDocument/2006/math">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𝐴</m:t>
                        </m:r>
                      </m:e>
                      <m:sub>
                        <m:r>
                          <a:rPr lang="es-CL" sz="2400" b="0" i="1" smtClean="0">
                            <a:latin typeface="Cambria Math"/>
                            <a:cs typeface="Arial" panose="020B0604020202020204" pitchFamily="34" charset="0"/>
                          </a:rPr>
                          <m:t>𝑛</m:t>
                        </m:r>
                        <m:r>
                          <a:rPr lang="es-CL" sz="2400" b="0" i="1" smtClean="0">
                            <a:latin typeface="Cambria Math"/>
                            <a:cs typeface="Arial" panose="020B0604020202020204" pitchFamily="34" charset="0"/>
                          </a:rPr>
                          <m:t>−2</m:t>
                        </m:r>
                      </m:sub>
                    </m:sSub>
                    <m:r>
                      <a:rPr lang="es-CL" sz="2400" i="1">
                        <a:latin typeface="Cambria Math"/>
                        <a:ea typeface="Cambria Math"/>
                        <a:cs typeface="Arial" panose="020B0604020202020204" pitchFamily="34" charset="0"/>
                      </a:rPr>
                      <m:t>→</m:t>
                    </m:r>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𝑋</m:t>
                        </m:r>
                      </m:e>
                      <m:sub>
                        <m:r>
                          <a:rPr lang="es-CL" sz="2400" b="0" i="1" smtClean="0">
                            <a:latin typeface="Cambria Math"/>
                            <a:cs typeface="Arial" panose="020B0604020202020204" pitchFamily="34" charset="0"/>
                          </a:rPr>
                          <m:t>𝑛</m:t>
                        </m:r>
                        <m:r>
                          <a:rPr lang="es-CL" sz="2400" b="0" i="1" smtClean="0">
                            <a:latin typeface="Cambria Math"/>
                            <a:cs typeface="Arial" panose="020B0604020202020204" pitchFamily="34" charset="0"/>
                          </a:rPr>
                          <m:t>−1</m:t>
                        </m:r>
                      </m:sub>
                    </m:sSub>
                    <m:sSub>
                      <m:sSubPr>
                        <m:ctrlPr>
                          <a:rPr lang="es-ES" sz="2400" i="1">
                            <a:latin typeface="Cambria Math"/>
                            <a:cs typeface="Arial" panose="020B0604020202020204" pitchFamily="34" charset="0"/>
                          </a:rPr>
                        </m:ctrlPr>
                      </m:sSubPr>
                      <m:e>
                        <m:r>
                          <a:rPr lang="es-CL" sz="2400" b="0" i="1" smtClean="0">
                            <a:latin typeface="Cambria Math"/>
                            <a:cs typeface="Arial" panose="020B0604020202020204" pitchFamily="34" charset="0"/>
                          </a:rPr>
                          <m:t>𝑋</m:t>
                        </m:r>
                      </m:e>
                      <m:sub>
                        <m:r>
                          <a:rPr lang="es-CL" sz="2400" b="0" i="1" smtClean="0">
                            <a:latin typeface="Cambria Math"/>
                            <a:cs typeface="Arial" panose="020B0604020202020204" pitchFamily="34" charset="0"/>
                          </a:rPr>
                          <m:t>𝑛</m:t>
                        </m:r>
                      </m:sub>
                    </m:sSub>
                  </m:oMath>
                </a14:m>
                <a:endParaRPr lang="es-ES" sz="2400" dirty="0" smtClean="0">
                  <a:latin typeface="Arial" panose="020B0604020202020204" pitchFamily="34" charset="0"/>
                  <a:cs typeface="Arial" panose="020B0604020202020204" pitchFamily="34" charset="0"/>
                </a:endParaRPr>
              </a:p>
              <a:p>
                <a:pPr lvl="1" algn="just"/>
                <a:endParaRPr lang="es-ES" sz="2800" dirty="0">
                  <a:latin typeface="Arial" panose="020B0604020202020204" pitchFamily="34" charset="0"/>
                  <a:cs typeface="Arial" panose="020B0604020202020204" pitchFamily="34" charset="0"/>
                </a:endParaRPr>
              </a:p>
              <a:p>
                <a:pPr algn="just"/>
                <a:r>
                  <a:rPr lang="es-ES" sz="2800" dirty="0" smtClean="0">
                    <a:latin typeface="Arial" panose="020B0604020202020204" pitchFamily="34" charset="0"/>
                    <a:cs typeface="Arial" panose="020B0604020202020204" pitchFamily="34" charset="0"/>
                  </a:rPr>
                  <a:t>El lenguaje producido obviamente no es alterado.</a:t>
                </a:r>
                <a:endParaRPr lang="es-ES" sz="2800" dirty="0">
                  <a:latin typeface="Arial" panose="020B0604020202020204" pitchFamily="34" charset="0"/>
                  <a:cs typeface="Arial" panose="020B0604020202020204" pitchFamily="34" charset="0"/>
                </a:endParaRPr>
              </a:p>
            </p:txBody>
          </p:sp>
        </mc:Choice>
        <mc:Fallback xmlns="">
          <p:sp>
            <p:nvSpPr>
              <p:cNvPr id="11" name="2 Marcador de contenido"/>
              <p:cNvSpPr>
                <a:spLocks noGrp="1" noRot="1" noChangeAspect="1" noMove="1" noResize="1" noEditPoints="1" noAdjustHandles="1" noChangeArrowheads="1" noChangeShapeType="1" noTextEdit="1"/>
              </p:cNvSpPr>
              <p:nvPr>
                <p:ph idx="1"/>
              </p:nvPr>
            </p:nvSpPr>
            <p:spPr>
              <a:xfrm>
                <a:off x="1259632" y="1772816"/>
                <a:ext cx="7632848" cy="4644783"/>
              </a:xfrm>
              <a:blipFill rotWithShape="1">
                <a:blip r:embed="rId4"/>
                <a:stretch>
                  <a:fillRect l="-1118" t="-2493" r="-1198" b="-1444"/>
                </a:stretch>
              </a:blipFill>
            </p:spPr>
            <p:txBody>
              <a:bodyPr/>
              <a:lstStyle/>
              <a:p>
                <a:r>
                  <a:rPr lang="es-CL">
                    <a:noFill/>
                  </a:rPr>
                  <a:t> </a:t>
                </a:r>
              </a:p>
            </p:txBody>
          </p:sp>
        </mc:Fallback>
      </mc:AlternateContent>
    </p:spTree>
    <p:extLst>
      <p:ext uri="{BB962C8B-B14F-4D97-AF65-F5344CB8AC3E}">
        <p14:creationId xmlns:p14="http://schemas.microsoft.com/office/powerpoint/2010/main" val="144134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Effect transition="in" filter="fade">
                                      <p:cBhvr>
                                        <p:cTn id="11" dur="500"/>
                                        <p:tgtEl>
                                          <p:spTgt spid="11">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fade">
                                      <p:cBhvr>
                                        <p:cTn id="15" dur="500"/>
                                        <p:tgtEl>
                                          <p:spTgt spid="11">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animEffect transition="in" filter="fade">
                                      <p:cBhvr>
                                        <p:cTn id="19" dur="500"/>
                                        <p:tgtEl>
                                          <p:spTgt spid="11">
                                            <p:txEl>
                                              <p:pRg st="5" end="5"/>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animEffect transition="in" filter="fade">
                                      <p:cBhvr>
                                        <p:cTn id="23" dur="500"/>
                                        <p:tgtEl>
                                          <p:spTgt spid="11">
                                            <p:txEl>
                                              <p:pRg st="6" end="6"/>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animEffect transition="in" filter="fade">
                                      <p:cBhvr>
                                        <p:cTn id="27" dur="500"/>
                                        <p:tgtEl>
                                          <p:spTgt spid="11">
                                            <p:txEl>
                                              <p:pRg st="7" end="7"/>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animEffect transition="in" filter="fade">
                                      <p:cBhvr>
                                        <p:cTn id="31" dur="500"/>
                                        <p:tgtEl>
                                          <p:spTgt spid="11">
                                            <p:txEl>
                                              <p:pRg st="8" end="8"/>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xEl>
                                              <p:pRg st="10" end="10"/>
                                            </p:txEl>
                                          </p:spTgt>
                                        </p:tgtEl>
                                        <p:attrNameLst>
                                          <p:attrName>style.visibility</p:attrName>
                                        </p:attrNameLst>
                                      </p:cBhvr>
                                      <p:to>
                                        <p:strVal val="visible"/>
                                      </p:to>
                                    </p:set>
                                    <p:animEffect transition="in" filter="fade">
                                      <p:cBhvr>
                                        <p:cTn id="35"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fontScale="90000"/>
          </a:bodyPr>
          <a:lstStyle/>
          <a:p>
            <a:r>
              <a:rPr lang="es-CL" b="1" dirty="0" smtClean="0">
                <a:solidFill>
                  <a:schemeClr val="bg1"/>
                </a:solidFill>
                <a:latin typeface="Arial Black" panose="020B0A04020102020204" pitchFamily="34" charset="0"/>
              </a:rPr>
              <a:t>Transformación FNC: Paso 4</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mc:AlternateContent xmlns:mc="http://schemas.openxmlformats.org/markup-compatibility/2006" xmlns:a14="http://schemas.microsoft.com/office/drawing/2010/main">
        <mc:Choice Requires="a14">
          <p:sp>
            <p:nvSpPr>
              <p:cNvPr id="11" name="2 Marcador de contenido"/>
              <p:cNvSpPr>
                <a:spLocks noGrp="1"/>
              </p:cNvSpPr>
              <p:nvPr>
                <p:ph idx="1"/>
              </p:nvPr>
            </p:nvSpPr>
            <p:spPr>
              <a:xfrm>
                <a:off x="1259632" y="1772816"/>
                <a:ext cx="7632848" cy="4644783"/>
              </a:xfrm>
            </p:spPr>
            <p:txBody>
              <a:bodyPr>
                <a:normAutofit fontScale="85000" lnSpcReduction="20000"/>
              </a:bodyPr>
              <a:lstStyle/>
              <a:p>
                <a:pPr algn="just"/>
                <a:r>
                  <a:rPr lang="es-ES" sz="2800" dirty="0" smtClean="0">
                    <a:latin typeface="Arial" panose="020B0604020202020204" pitchFamily="34" charset="0"/>
                    <a:cs typeface="Arial" panose="020B0604020202020204" pitchFamily="34" charset="0"/>
                  </a:rPr>
                  <a:t>También denominado DEL o eliminación del vacío.</a:t>
                </a:r>
              </a:p>
              <a:p>
                <a:pPr marL="0" indent="0" algn="just">
                  <a:buNone/>
                </a:pPr>
                <a:endParaRPr lang="es-ES" sz="2800" dirty="0" smtClean="0">
                  <a:latin typeface="Arial" panose="020B0604020202020204" pitchFamily="34" charset="0"/>
                  <a:cs typeface="Arial" panose="020B0604020202020204" pitchFamily="34" charset="0"/>
                </a:endParaRPr>
              </a:p>
              <a:p>
                <a:pPr algn="just"/>
                <a:r>
                  <a:rPr lang="es-CL" sz="2800" dirty="0" smtClean="0">
                    <a:latin typeface="Arial" panose="020B0604020202020204" pitchFamily="34" charset="0"/>
                    <a:cs typeface="Arial" panose="020B0604020202020204" pitchFamily="34" charset="0"/>
                  </a:rPr>
                  <a:t>Se denomina </a:t>
                </a:r>
                <a:r>
                  <a:rPr lang="es-CL" sz="2800" i="1" dirty="0" smtClean="0">
                    <a:latin typeface="Arial" panose="020B0604020202020204" pitchFamily="34" charset="0"/>
                    <a:cs typeface="Arial" panose="020B0604020202020204" pitchFamily="34" charset="0"/>
                  </a:rPr>
                  <a:t>anulable</a:t>
                </a:r>
                <a:r>
                  <a:rPr lang="es-CL" sz="2800" dirty="0" smtClean="0">
                    <a:latin typeface="Arial" panose="020B0604020202020204" pitchFamily="34" charset="0"/>
                    <a:cs typeface="Arial" panose="020B0604020202020204" pitchFamily="34" charset="0"/>
                  </a:rPr>
                  <a:t> a toda regla del tipo (</a:t>
                </a:r>
                <a14:m>
                  <m:oMath xmlns:m="http://schemas.openxmlformats.org/officeDocument/2006/math">
                    <m:r>
                      <a:rPr lang="es-CL" sz="2800" i="1">
                        <a:latin typeface="Cambria Math"/>
                        <a:cs typeface="Arial" panose="020B0604020202020204" pitchFamily="34" charset="0"/>
                      </a:rPr>
                      <m:t>𝐴</m:t>
                    </m:r>
                    <m:r>
                      <a:rPr lang="es-CL" sz="2800" i="1" smtClean="0">
                        <a:latin typeface="Cambria Math"/>
                        <a:ea typeface="Cambria Math"/>
                        <a:cs typeface="Arial" panose="020B0604020202020204" pitchFamily="34" charset="0"/>
                      </a:rPr>
                      <m:t>≠</m:t>
                    </m:r>
                    <m:r>
                      <a:rPr lang="es-CL" sz="2800" b="0" i="1" smtClean="0">
                        <a:latin typeface="Cambria Math"/>
                        <a:ea typeface="Cambria Math"/>
                        <a:cs typeface="Arial" panose="020B0604020202020204" pitchFamily="34" charset="0"/>
                      </a:rPr>
                      <m:t>𝑆</m:t>
                    </m:r>
                  </m:oMath>
                </a14:m>
                <a:r>
                  <a:rPr lang="es-CL" sz="2800" dirty="0" smtClean="0">
                    <a:latin typeface="Arial" panose="020B0604020202020204" pitchFamily="34" charset="0"/>
                    <a:cs typeface="Arial" panose="020B0604020202020204" pitchFamily="34" charset="0"/>
                  </a:rPr>
                  <a:t>):</a:t>
                </a:r>
              </a:p>
              <a:p>
                <a:pPr lvl="1" algn="just"/>
                <a14:m>
                  <m:oMath xmlns:m="http://schemas.openxmlformats.org/officeDocument/2006/math">
                    <m:r>
                      <a:rPr lang="es-CL" sz="2400" b="0" i="1" smtClean="0">
                        <a:latin typeface="Cambria Math"/>
                        <a:cs typeface="Arial" panose="020B0604020202020204" pitchFamily="34" charset="0"/>
                      </a:rPr>
                      <m:t>𝐴</m:t>
                    </m:r>
                    <m:r>
                      <a:rPr lang="es-CL" sz="2400" i="1">
                        <a:latin typeface="Cambria Math"/>
                        <a:ea typeface="Cambria Math"/>
                        <a:cs typeface="Arial" panose="020B0604020202020204" pitchFamily="34" charset="0"/>
                      </a:rPr>
                      <m:t>→</m:t>
                    </m:r>
                    <m:r>
                      <a:rPr lang="es-ES" sz="2400" i="1" smtClean="0">
                        <a:latin typeface="Cambria Math"/>
                        <a:ea typeface="Cambria Math"/>
                        <a:cs typeface="Arial" panose="020B0604020202020204" pitchFamily="34" charset="0"/>
                      </a:rPr>
                      <m:t>𝜀</m:t>
                    </m:r>
                  </m:oMath>
                </a14:m>
                <a:endParaRPr lang="es-ES" sz="2400" dirty="0" smtClean="0">
                  <a:latin typeface="Arial" panose="020B0604020202020204" pitchFamily="34" charset="0"/>
                  <a:cs typeface="Arial" panose="020B0604020202020204" pitchFamily="34" charset="0"/>
                </a:endParaRPr>
              </a:p>
              <a:p>
                <a:pPr lvl="1" algn="just"/>
                <a14:m>
                  <m:oMath xmlns:m="http://schemas.openxmlformats.org/officeDocument/2006/math">
                    <m:r>
                      <a:rPr lang="es-CL" sz="2400" i="1">
                        <a:latin typeface="Cambria Math"/>
                        <a:cs typeface="Arial" panose="020B0604020202020204" pitchFamily="34" charset="0"/>
                      </a:rPr>
                      <m:t>𝐴</m:t>
                    </m:r>
                    <m:r>
                      <a:rPr lang="es-CL" sz="2400" i="1">
                        <a:latin typeface="Cambria Math"/>
                        <a:ea typeface="Cambria Math"/>
                        <a:cs typeface="Arial" panose="020B0604020202020204" pitchFamily="34" charset="0"/>
                      </a:rPr>
                      <m:t>→</m:t>
                    </m:r>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𝑋</m:t>
                        </m:r>
                      </m:e>
                      <m:sub>
                        <m:r>
                          <a:rPr lang="es-CL" sz="2400" i="1">
                            <a:latin typeface="Cambria Math"/>
                            <a:cs typeface="Arial" panose="020B0604020202020204" pitchFamily="34" charset="0"/>
                          </a:rPr>
                          <m:t>1</m:t>
                        </m:r>
                      </m:sub>
                    </m:sSub>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𝑋</m:t>
                        </m:r>
                      </m:e>
                      <m:sub>
                        <m:r>
                          <a:rPr lang="es-CL" sz="2400" i="1">
                            <a:latin typeface="Cambria Math"/>
                            <a:cs typeface="Arial" panose="020B0604020202020204" pitchFamily="34" charset="0"/>
                          </a:rPr>
                          <m:t>2</m:t>
                        </m:r>
                      </m:sub>
                    </m:sSub>
                    <m:r>
                      <a:rPr lang="es-CL" sz="2400" i="1">
                        <a:latin typeface="Cambria Math"/>
                        <a:cs typeface="Arial" panose="020B0604020202020204" pitchFamily="34" charset="0"/>
                      </a:rPr>
                      <m:t>…</m:t>
                    </m:r>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𝑋</m:t>
                        </m:r>
                      </m:e>
                      <m:sub>
                        <m:r>
                          <a:rPr lang="es-CL" sz="2400" i="1">
                            <a:latin typeface="Cambria Math"/>
                            <a:cs typeface="Arial" panose="020B0604020202020204" pitchFamily="34" charset="0"/>
                          </a:rPr>
                          <m:t>𝑛</m:t>
                        </m:r>
                      </m:sub>
                    </m:sSub>
                  </m:oMath>
                </a14:m>
                <a:r>
                  <a:rPr lang="es-ES" sz="2400" dirty="0" smtClean="0">
                    <a:latin typeface="Arial" panose="020B0604020202020204" pitchFamily="34" charset="0"/>
                    <a:cs typeface="Arial" panose="020B0604020202020204" pitchFamily="34" charset="0"/>
                  </a:rPr>
                  <a:t>, con todo </a:t>
                </a:r>
                <a14:m>
                  <m:oMath xmlns:m="http://schemas.openxmlformats.org/officeDocument/2006/math">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𝑋</m:t>
                        </m:r>
                      </m:e>
                      <m:sub>
                        <m:r>
                          <a:rPr lang="es-CL" sz="2400" b="0" i="1" smtClean="0">
                            <a:latin typeface="Cambria Math"/>
                            <a:cs typeface="Arial" panose="020B0604020202020204" pitchFamily="34" charset="0"/>
                          </a:rPr>
                          <m:t>𝑖</m:t>
                        </m:r>
                      </m:sub>
                    </m:sSub>
                  </m:oMath>
                </a14:m>
                <a:r>
                  <a:rPr lang="es-ES" sz="2400" dirty="0" smtClean="0">
                    <a:latin typeface="Arial" panose="020B0604020202020204" pitchFamily="34" charset="0"/>
                    <a:cs typeface="Arial" panose="020B0604020202020204" pitchFamily="34" charset="0"/>
                  </a:rPr>
                  <a:t> anulable.</a:t>
                </a:r>
                <a:endParaRPr lang="es-ES" sz="2400" dirty="0">
                  <a:latin typeface="Arial" panose="020B0604020202020204" pitchFamily="34" charset="0"/>
                  <a:cs typeface="Arial" panose="020B0604020202020204" pitchFamily="34" charset="0"/>
                </a:endParaRPr>
              </a:p>
              <a:p>
                <a:pPr algn="just"/>
                <a:endParaRPr lang="es-ES" sz="2800" dirty="0">
                  <a:latin typeface="Arial" panose="020B0604020202020204" pitchFamily="34" charset="0"/>
                  <a:cs typeface="Arial" panose="020B0604020202020204" pitchFamily="34" charset="0"/>
                </a:endParaRPr>
              </a:p>
              <a:p>
                <a:pPr marL="342900" lvl="1" indent="-342900" algn="just">
                  <a:buFont typeface="Arial" panose="020B0604020202020204" pitchFamily="34" charset="0"/>
                  <a:buChar char="•"/>
                </a:pPr>
                <a:r>
                  <a:rPr lang="es-CL" sz="2800" dirty="0" smtClean="0">
                    <a:latin typeface="Arial" panose="020B0604020202020204" pitchFamily="34" charset="0"/>
                    <a:cs typeface="Arial" panose="020B0604020202020204" pitchFamily="34" charset="0"/>
                  </a:rPr>
                  <a:t>Cada regla con elemento anulable se duplica sin el elemento anulable y se borran todas las reglas </a:t>
                </a:r>
                <a14:m>
                  <m:oMath xmlns:m="http://schemas.openxmlformats.org/officeDocument/2006/math">
                    <m:r>
                      <a:rPr lang="es-CL" sz="2400" i="1">
                        <a:latin typeface="Cambria Math"/>
                        <a:cs typeface="Arial" panose="020B0604020202020204" pitchFamily="34" charset="0"/>
                      </a:rPr>
                      <m:t>𝐴</m:t>
                    </m:r>
                    <m:r>
                      <a:rPr lang="es-CL" sz="2400" i="1">
                        <a:latin typeface="Cambria Math"/>
                        <a:ea typeface="Cambria Math"/>
                        <a:cs typeface="Arial" panose="020B0604020202020204" pitchFamily="34" charset="0"/>
                      </a:rPr>
                      <m:t>→</m:t>
                    </m:r>
                    <m:r>
                      <a:rPr lang="es-ES" sz="2400" i="1">
                        <a:latin typeface="Cambria Math"/>
                        <a:ea typeface="Cambria Math"/>
                        <a:cs typeface="Arial" panose="020B0604020202020204" pitchFamily="34" charset="0"/>
                      </a:rPr>
                      <m:t>𝜀</m:t>
                    </m:r>
                  </m:oMath>
                </a14:m>
                <a:r>
                  <a:rPr lang="es-CL" sz="2800" dirty="0" smtClean="0">
                    <a:latin typeface="Arial" panose="020B0604020202020204" pitchFamily="34" charset="0"/>
                    <a:cs typeface="Arial" panose="020B0604020202020204" pitchFamily="34" charset="0"/>
                  </a:rPr>
                  <a:t>. Ejemplo:</a:t>
                </a:r>
                <a:endParaRPr lang="es-ES" sz="2800" dirty="0" smtClean="0">
                  <a:latin typeface="Arial" panose="020B0604020202020204" pitchFamily="34" charset="0"/>
                  <a:cs typeface="Arial" panose="020B0604020202020204" pitchFamily="34" charset="0"/>
                </a:endParaRPr>
              </a:p>
              <a:p>
                <a:pPr lvl="1" algn="just"/>
                <a14:m>
                  <m:oMath xmlns:m="http://schemas.openxmlformats.org/officeDocument/2006/math">
                    <m:r>
                      <a:rPr lang="es-CL" sz="2400" b="0" i="1" smtClean="0">
                        <a:latin typeface="Cambria Math"/>
                        <a:cs typeface="Arial" panose="020B0604020202020204" pitchFamily="34" charset="0"/>
                      </a:rPr>
                      <m:t>𝐶</m:t>
                    </m:r>
                    <m:r>
                      <a:rPr lang="es-CL" sz="2400" i="1">
                        <a:latin typeface="Cambria Math"/>
                        <a:ea typeface="Cambria Math"/>
                        <a:cs typeface="Arial" panose="020B0604020202020204" pitchFamily="34" charset="0"/>
                      </a:rPr>
                      <m:t>→</m:t>
                    </m:r>
                    <m:r>
                      <a:rPr lang="es-CL" sz="2400" b="0" i="1" smtClean="0">
                        <a:latin typeface="Cambria Math"/>
                        <a:cs typeface="Arial" panose="020B0604020202020204" pitchFamily="34" charset="0"/>
                      </a:rPr>
                      <m:t>𝐵</m:t>
                    </m:r>
                    <m:r>
                      <a:rPr lang="es-CL" sz="2400" i="1" smtClean="0">
                        <a:latin typeface="Cambria Math"/>
                        <a:cs typeface="Arial" panose="020B0604020202020204" pitchFamily="34" charset="0"/>
                      </a:rPr>
                      <m:t>𝐴</m:t>
                    </m:r>
                  </m:oMath>
                </a14:m>
                <a:r>
                  <a:rPr lang="es-CL" sz="2400" dirty="0" smtClean="0">
                    <a:latin typeface="Arial" panose="020B0604020202020204" pitchFamily="34" charset="0"/>
                    <a:cs typeface="Arial" panose="020B0604020202020204" pitchFamily="34" charset="0"/>
                  </a:rPr>
                  <a:t> se le agrega:</a:t>
                </a:r>
                <a:endParaRPr lang="es-CL" sz="2400" dirty="0">
                  <a:latin typeface="Arial" panose="020B0604020202020204" pitchFamily="34" charset="0"/>
                  <a:cs typeface="Arial" panose="020B0604020202020204" pitchFamily="34" charset="0"/>
                </a:endParaRPr>
              </a:p>
              <a:p>
                <a:pPr lvl="1" algn="just"/>
                <a14:m>
                  <m:oMath xmlns:m="http://schemas.openxmlformats.org/officeDocument/2006/math">
                    <m:r>
                      <a:rPr lang="es-CL" sz="2400" i="1">
                        <a:latin typeface="Cambria Math"/>
                        <a:cs typeface="Arial" panose="020B0604020202020204" pitchFamily="34" charset="0"/>
                      </a:rPr>
                      <m:t>𝐶</m:t>
                    </m:r>
                    <m:r>
                      <a:rPr lang="es-CL" sz="2400" i="1">
                        <a:latin typeface="Cambria Math"/>
                        <a:ea typeface="Cambria Math"/>
                        <a:cs typeface="Arial" panose="020B0604020202020204" pitchFamily="34" charset="0"/>
                      </a:rPr>
                      <m:t>→</m:t>
                    </m:r>
                    <m:r>
                      <a:rPr lang="es-CL" sz="2400" i="1">
                        <a:latin typeface="Cambria Math"/>
                        <a:cs typeface="Arial" panose="020B0604020202020204" pitchFamily="34" charset="0"/>
                      </a:rPr>
                      <m:t>𝐵</m:t>
                    </m:r>
                  </m:oMath>
                </a14:m>
                <a:endParaRPr lang="es-CL" sz="2400" dirty="0" smtClean="0">
                  <a:latin typeface="Arial" panose="020B0604020202020204" pitchFamily="34" charset="0"/>
                  <a:cs typeface="Arial" panose="020B0604020202020204" pitchFamily="34" charset="0"/>
                </a:endParaRPr>
              </a:p>
              <a:p>
                <a:pPr marL="457200" lvl="1" indent="0" algn="just">
                  <a:buNone/>
                </a:pPr>
                <a:endParaRPr lang="es-ES" sz="2800" dirty="0">
                  <a:latin typeface="Arial" panose="020B0604020202020204" pitchFamily="34" charset="0"/>
                  <a:cs typeface="Arial" panose="020B0604020202020204" pitchFamily="34" charset="0"/>
                </a:endParaRPr>
              </a:p>
              <a:p>
                <a:pPr algn="just"/>
                <a:r>
                  <a:rPr lang="es-ES" sz="2800" dirty="0" smtClean="0">
                    <a:latin typeface="Arial" panose="020B0604020202020204" pitchFamily="34" charset="0"/>
                    <a:cs typeface="Arial" panose="020B0604020202020204" pitchFamily="34" charset="0"/>
                  </a:rPr>
                  <a:t>El lenguaje producido obviamente no es alterado.</a:t>
                </a:r>
                <a:endParaRPr lang="es-ES" sz="2800" dirty="0">
                  <a:latin typeface="Arial" panose="020B0604020202020204" pitchFamily="34" charset="0"/>
                  <a:cs typeface="Arial" panose="020B0604020202020204" pitchFamily="34" charset="0"/>
                </a:endParaRPr>
              </a:p>
            </p:txBody>
          </p:sp>
        </mc:Choice>
        <mc:Fallback xmlns="">
          <p:sp>
            <p:nvSpPr>
              <p:cNvPr id="11" name="2 Marcador de contenido"/>
              <p:cNvSpPr>
                <a:spLocks noGrp="1" noRot="1" noChangeAspect="1" noMove="1" noResize="1" noEditPoints="1" noAdjustHandles="1" noChangeArrowheads="1" noChangeShapeType="1" noTextEdit="1"/>
              </p:cNvSpPr>
              <p:nvPr>
                <p:ph idx="1"/>
              </p:nvPr>
            </p:nvSpPr>
            <p:spPr>
              <a:xfrm>
                <a:off x="1259632" y="1772816"/>
                <a:ext cx="7632848" cy="4644783"/>
              </a:xfrm>
              <a:blipFill rotWithShape="1">
                <a:blip r:embed="rId4"/>
                <a:stretch>
                  <a:fillRect l="-1118" t="-2493" r="-1198" b="-131"/>
                </a:stretch>
              </a:blipFill>
            </p:spPr>
            <p:txBody>
              <a:bodyPr/>
              <a:lstStyle/>
              <a:p>
                <a:r>
                  <a:rPr lang="es-CL">
                    <a:noFill/>
                  </a:rPr>
                  <a:t> </a:t>
                </a:r>
              </a:p>
            </p:txBody>
          </p:sp>
        </mc:Fallback>
      </mc:AlternateContent>
    </p:spTree>
    <p:extLst>
      <p:ext uri="{BB962C8B-B14F-4D97-AF65-F5344CB8AC3E}">
        <p14:creationId xmlns:p14="http://schemas.microsoft.com/office/powerpoint/2010/main" val="107629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Effect transition="in" filter="fade">
                                      <p:cBhvr>
                                        <p:cTn id="11" dur="500"/>
                                        <p:tgtEl>
                                          <p:spTgt spid="11">
                                            <p:txEl>
                                              <p:pRg st="2" end="2"/>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xEl>
                                              <p:pRg st="3" end="3"/>
                                            </p:txEl>
                                          </p:spTgt>
                                        </p:tgtEl>
                                        <p:attrNameLst>
                                          <p:attrName>style.visibility</p:attrName>
                                        </p:attrNameLst>
                                      </p:cBhvr>
                                      <p:to>
                                        <p:strVal val="visible"/>
                                      </p:to>
                                    </p:set>
                                    <p:animEffect transition="in" filter="fade">
                                      <p:cBhvr>
                                        <p:cTn id="14" dur="500"/>
                                        <p:tgtEl>
                                          <p:spTgt spid="11">
                                            <p:txEl>
                                              <p:pRg st="3" end="3"/>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animEffect transition="in" filter="fade">
                                      <p:cBhvr>
                                        <p:cTn id="17" dur="500"/>
                                        <p:tgtEl>
                                          <p:spTgt spid="11">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xEl>
                                              <p:pRg st="6" end="6"/>
                                            </p:txEl>
                                          </p:spTgt>
                                        </p:tgtEl>
                                        <p:attrNameLst>
                                          <p:attrName>style.visibility</p:attrName>
                                        </p:attrNameLst>
                                      </p:cBhvr>
                                      <p:to>
                                        <p:strVal val="visible"/>
                                      </p:to>
                                    </p:set>
                                    <p:animEffect transition="in" filter="fade">
                                      <p:cBhvr>
                                        <p:cTn id="20" dur="500"/>
                                        <p:tgtEl>
                                          <p:spTgt spid="11">
                                            <p:txEl>
                                              <p:pRg st="6" end="6"/>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animEffect transition="in" filter="fade">
                                      <p:cBhvr>
                                        <p:cTn id="23" dur="500"/>
                                        <p:tgtEl>
                                          <p:spTgt spid="11">
                                            <p:txEl>
                                              <p:pRg st="7" end="7"/>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xEl>
                                              <p:pRg st="8" end="8"/>
                                            </p:txEl>
                                          </p:spTgt>
                                        </p:tgtEl>
                                        <p:attrNameLst>
                                          <p:attrName>style.visibility</p:attrName>
                                        </p:attrNameLst>
                                      </p:cBhvr>
                                      <p:to>
                                        <p:strVal val="visible"/>
                                      </p:to>
                                    </p:set>
                                    <p:animEffect transition="in" filter="fade">
                                      <p:cBhvr>
                                        <p:cTn id="26" dur="500"/>
                                        <p:tgtEl>
                                          <p:spTgt spid="11">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animEffect transition="in" filter="fade">
                                      <p:cBhvr>
                                        <p:cTn id="31"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fontScale="90000"/>
          </a:bodyPr>
          <a:lstStyle/>
          <a:p>
            <a:r>
              <a:rPr lang="es-CL" b="1" dirty="0" smtClean="0">
                <a:solidFill>
                  <a:schemeClr val="bg1"/>
                </a:solidFill>
                <a:latin typeface="Arial Black" panose="020B0A04020102020204" pitchFamily="34" charset="0"/>
              </a:rPr>
              <a:t>Transformación FNC: Paso 5</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mc:AlternateContent xmlns:mc="http://schemas.openxmlformats.org/markup-compatibility/2006" xmlns:a14="http://schemas.microsoft.com/office/drawing/2010/main">
        <mc:Choice Requires="a14">
          <p:sp>
            <p:nvSpPr>
              <p:cNvPr id="11" name="2 Marcador de contenido"/>
              <p:cNvSpPr>
                <a:spLocks noGrp="1"/>
              </p:cNvSpPr>
              <p:nvPr>
                <p:ph idx="1"/>
              </p:nvPr>
            </p:nvSpPr>
            <p:spPr>
              <a:xfrm>
                <a:off x="1259632" y="1772816"/>
                <a:ext cx="7632848" cy="4644783"/>
              </a:xfrm>
            </p:spPr>
            <p:txBody>
              <a:bodyPr>
                <a:normAutofit fontScale="85000" lnSpcReduction="10000"/>
              </a:bodyPr>
              <a:lstStyle/>
              <a:p>
                <a:pPr algn="just"/>
                <a:r>
                  <a:rPr lang="es-ES" sz="2800" dirty="0" smtClean="0">
                    <a:latin typeface="Arial" panose="020B0604020202020204" pitchFamily="34" charset="0"/>
                    <a:cs typeface="Arial" panose="020B0604020202020204" pitchFamily="34" charset="0"/>
                  </a:rPr>
                  <a:t>También denominado UNIT o eliminación de reglas unitarias.</a:t>
                </a:r>
              </a:p>
              <a:p>
                <a:pPr marL="0" indent="0" algn="just">
                  <a:buNone/>
                </a:pPr>
                <a:endParaRPr lang="es-ES" sz="2800" dirty="0" smtClean="0">
                  <a:latin typeface="Arial" panose="020B0604020202020204" pitchFamily="34" charset="0"/>
                  <a:cs typeface="Arial" panose="020B0604020202020204" pitchFamily="34" charset="0"/>
                </a:endParaRPr>
              </a:p>
              <a:p>
                <a:pPr algn="just"/>
                <a:r>
                  <a:rPr lang="es-CL" sz="2800" dirty="0" smtClean="0">
                    <a:latin typeface="Arial" panose="020B0604020202020204" pitchFamily="34" charset="0"/>
                    <a:cs typeface="Arial" panose="020B0604020202020204" pitchFamily="34" charset="0"/>
                  </a:rPr>
                  <a:t>Toda regla con sólo un no terminal a la derecha se elimina:</a:t>
                </a:r>
              </a:p>
              <a:p>
                <a:pPr lvl="1" algn="just"/>
                <a14:m>
                  <m:oMath xmlns:m="http://schemas.openxmlformats.org/officeDocument/2006/math">
                    <m:r>
                      <a:rPr lang="es-CL" sz="2400" b="0" i="1" smtClean="0">
                        <a:latin typeface="Cambria Math"/>
                        <a:cs typeface="Arial" panose="020B0604020202020204" pitchFamily="34" charset="0"/>
                      </a:rPr>
                      <m:t>𝐴</m:t>
                    </m:r>
                    <m:r>
                      <a:rPr lang="es-CL" sz="2400" i="1">
                        <a:latin typeface="Cambria Math"/>
                        <a:ea typeface="Cambria Math"/>
                        <a:cs typeface="Arial" panose="020B0604020202020204" pitchFamily="34" charset="0"/>
                      </a:rPr>
                      <m:t>→</m:t>
                    </m:r>
                    <m:r>
                      <a:rPr lang="es-CL" sz="2400" i="1" smtClean="0">
                        <a:latin typeface="Cambria Math"/>
                        <a:cs typeface="Arial" panose="020B0604020202020204" pitchFamily="34" charset="0"/>
                      </a:rPr>
                      <m:t>𝐵</m:t>
                    </m:r>
                  </m:oMath>
                </a14:m>
                <a:endParaRPr lang="es-ES" sz="2400" dirty="0">
                  <a:latin typeface="Arial" panose="020B0604020202020204" pitchFamily="34" charset="0"/>
                  <a:cs typeface="Arial" panose="020B0604020202020204" pitchFamily="34" charset="0"/>
                </a:endParaRPr>
              </a:p>
              <a:p>
                <a:pPr algn="just"/>
                <a:endParaRPr lang="es-ES" sz="2800" dirty="0">
                  <a:latin typeface="Arial" panose="020B0604020202020204" pitchFamily="34" charset="0"/>
                  <a:cs typeface="Arial" panose="020B0604020202020204" pitchFamily="34" charset="0"/>
                </a:endParaRPr>
              </a:p>
              <a:p>
                <a:pPr marL="342900" lvl="1" indent="-342900" algn="just">
                  <a:buFont typeface="Arial" panose="020B0604020202020204" pitchFamily="34" charset="0"/>
                  <a:buChar char="•"/>
                </a:pPr>
                <a:r>
                  <a:rPr lang="es-CL" dirty="0" smtClean="0">
                    <a:latin typeface="Arial" panose="020B0604020202020204" pitchFamily="34" charset="0"/>
                    <a:cs typeface="Arial" panose="020B0604020202020204" pitchFamily="34" charset="0"/>
                  </a:rPr>
                  <a:t>Se repite cada regla que empieza por B:</a:t>
                </a:r>
                <a:endParaRPr lang="es-ES" dirty="0" smtClean="0">
                  <a:latin typeface="Arial" panose="020B0604020202020204" pitchFamily="34" charset="0"/>
                  <a:cs typeface="Arial" panose="020B0604020202020204" pitchFamily="34" charset="0"/>
                </a:endParaRPr>
              </a:p>
              <a:p>
                <a:pPr lvl="1" algn="just"/>
                <a14:m>
                  <m:oMath xmlns:m="http://schemas.openxmlformats.org/officeDocument/2006/math">
                    <m:r>
                      <a:rPr lang="es-CL" sz="2400" b="0" i="1" smtClean="0">
                        <a:latin typeface="Cambria Math"/>
                        <a:cs typeface="Arial" panose="020B0604020202020204" pitchFamily="34" charset="0"/>
                      </a:rPr>
                      <m:t>𝐵</m:t>
                    </m:r>
                    <m:r>
                      <a:rPr lang="es-CL" sz="2400" i="1">
                        <a:latin typeface="Cambria Math"/>
                        <a:ea typeface="Cambria Math"/>
                        <a:cs typeface="Arial" panose="020B0604020202020204" pitchFamily="34" charset="0"/>
                      </a:rPr>
                      <m:t>→</m:t>
                    </m:r>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𝑋</m:t>
                        </m:r>
                      </m:e>
                      <m:sub>
                        <m:r>
                          <a:rPr lang="es-CL" sz="2400" i="1">
                            <a:latin typeface="Cambria Math"/>
                            <a:cs typeface="Arial" panose="020B0604020202020204" pitchFamily="34" charset="0"/>
                          </a:rPr>
                          <m:t>1</m:t>
                        </m:r>
                      </m:sub>
                    </m:sSub>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𝑋</m:t>
                        </m:r>
                      </m:e>
                      <m:sub>
                        <m:r>
                          <a:rPr lang="es-CL" sz="2400" b="0" i="1" smtClean="0">
                            <a:latin typeface="Cambria Math"/>
                            <a:cs typeface="Arial" panose="020B0604020202020204" pitchFamily="34" charset="0"/>
                          </a:rPr>
                          <m:t>2</m:t>
                        </m:r>
                      </m:sub>
                    </m:sSub>
                    <m:r>
                      <a:rPr lang="es-CL" sz="2400" i="1">
                        <a:latin typeface="Cambria Math"/>
                        <a:cs typeface="Arial" panose="020B0604020202020204" pitchFamily="34" charset="0"/>
                      </a:rPr>
                      <m:t>…</m:t>
                    </m:r>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𝑋</m:t>
                        </m:r>
                      </m:e>
                      <m:sub>
                        <m:r>
                          <a:rPr lang="es-CL" sz="2400" i="1">
                            <a:latin typeface="Cambria Math"/>
                            <a:cs typeface="Arial" panose="020B0604020202020204" pitchFamily="34" charset="0"/>
                          </a:rPr>
                          <m:t>𝑛</m:t>
                        </m:r>
                      </m:sub>
                    </m:sSub>
                  </m:oMath>
                </a14:m>
                <a:r>
                  <a:rPr lang="es-CL" sz="2400" dirty="0" smtClean="0">
                    <a:latin typeface="Arial" panose="020B0604020202020204" pitchFamily="34" charset="0"/>
                    <a:cs typeface="Arial" panose="020B0604020202020204" pitchFamily="34" charset="0"/>
                  </a:rPr>
                  <a:t> se agrega</a:t>
                </a:r>
              </a:p>
              <a:p>
                <a:pPr lvl="1" algn="just"/>
                <a14:m>
                  <m:oMath xmlns:m="http://schemas.openxmlformats.org/officeDocument/2006/math">
                    <m:r>
                      <a:rPr lang="es-CL" sz="2400" b="0" i="1" smtClean="0">
                        <a:latin typeface="Cambria Math"/>
                        <a:cs typeface="Arial" panose="020B0604020202020204" pitchFamily="34" charset="0"/>
                      </a:rPr>
                      <m:t>𝐴</m:t>
                    </m:r>
                    <m:r>
                      <a:rPr lang="es-CL" sz="2400" i="1">
                        <a:latin typeface="Cambria Math"/>
                        <a:ea typeface="Cambria Math"/>
                        <a:cs typeface="Arial" panose="020B0604020202020204" pitchFamily="34" charset="0"/>
                      </a:rPr>
                      <m:t>→</m:t>
                    </m:r>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𝑋</m:t>
                        </m:r>
                      </m:e>
                      <m:sub>
                        <m:r>
                          <a:rPr lang="es-CL" sz="2400" i="1">
                            <a:latin typeface="Cambria Math"/>
                            <a:cs typeface="Arial" panose="020B0604020202020204" pitchFamily="34" charset="0"/>
                          </a:rPr>
                          <m:t>1</m:t>
                        </m:r>
                      </m:sub>
                    </m:sSub>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𝑋</m:t>
                        </m:r>
                      </m:e>
                      <m:sub>
                        <m:r>
                          <a:rPr lang="es-CL" sz="2400" i="1">
                            <a:latin typeface="Cambria Math"/>
                            <a:cs typeface="Arial" panose="020B0604020202020204" pitchFamily="34" charset="0"/>
                          </a:rPr>
                          <m:t>2</m:t>
                        </m:r>
                      </m:sub>
                    </m:sSub>
                    <m:r>
                      <a:rPr lang="es-CL" sz="2400" i="1">
                        <a:latin typeface="Cambria Math"/>
                        <a:cs typeface="Arial" panose="020B0604020202020204" pitchFamily="34" charset="0"/>
                      </a:rPr>
                      <m:t>…</m:t>
                    </m:r>
                    <m:sSub>
                      <m:sSubPr>
                        <m:ctrlPr>
                          <a:rPr lang="es-ES" sz="2400" i="1">
                            <a:latin typeface="Cambria Math"/>
                            <a:cs typeface="Arial" panose="020B0604020202020204" pitchFamily="34" charset="0"/>
                          </a:rPr>
                        </m:ctrlPr>
                      </m:sSubPr>
                      <m:e>
                        <m:r>
                          <a:rPr lang="es-CL" sz="2400" i="1">
                            <a:latin typeface="Cambria Math"/>
                            <a:cs typeface="Arial" panose="020B0604020202020204" pitchFamily="34" charset="0"/>
                          </a:rPr>
                          <m:t>𝑋</m:t>
                        </m:r>
                      </m:e>
                      <m:sub>
                        <m:r>
                          <a:rPr lang="es-CL" sz="2400" i="1">
                            <a:latin typeface="Cambria Math"/>
                            <a:cs typeface="Arial" panose="020B0604020202020204" pitchFamily="34" charset="0"/>
                          </a:rPr>
                          <m:t>𝑛</m:t>
                        </m:r>
                      </m:sub>
                    </m:sSub>
                  </m:oMath>
                </a14:m>
                <a:endParaRPr lang="es-CL" sz="2400" dirty="0" smtClean="0">
                  <a:latin typeface="Arial" panose="020B0604020202020204" pitchFamily="34" charset="0"/>
                  <a:cs typeface="Arial" panose="020B0604020202020204" pitchFamily="34" charset="0"/>
                </a:endParaRPr>
              </a:p>
              <a:p>
                <a:pPr marL="457200" lvl="1" indent="0" algn="just">
                  <a:buNone/>
                </a:pPr>
                <a:endParaRPr lang="es-ES" sz="2800" dirty="0">
                  <a:latin typeface="Arial" panose="020B0604020202020204" pitchFamily="34" charset="0"/>
                  <a:cs typeface="Arial" panose="020B0604020202020204" pitchFamily="34" charset="0"/>
                </a:endParaRPr>
              </a:p>
              <a:p>
                <a:pPr algn="just"/>
                <a:r>
                  <a:rPr lang="es-ES" sz="2800" dirty="0" smtClean="0">
                    <a:latin typeface="Arial" panose="020B0604020202020204" pitchFamily="34" charset="0"/>
                    <a:cs typeface="Arial" panose="020B0604020202020204" pitchFamily="34" charset="0"/>
                  </a:rPr>
                  <a:t>El lenguaje producido obviamente no es alterado. </a:t>
                </a:r>
                <a:endParaRPr lang="es-ES" sz="2800" dirty="0">
                  <a:latin typeface="Arial" panose="020B0604020202020204" pitchFamily="34" charset="0"/>
                  <a:cs typeface="Arial" panose="020B0604020202020204" pitchFamily="34" charset="0"/>
                </a:endParaRPr>
              </a:p>
            </p:txBody>
          </p:sp>
        </mc:Choice>
        <mc:Fallback xmlns="">
          <p:sp>
            <p:nvSpPr>
              <p:cNvPr id="11" name="2 Marcador de contenido"/>
              <p:cNvSpPr>
                <a:spLocks noGrp="1" noRot="1" noChangeAspect="1" noMove="1" noResize="1" noEditPoints="1" noAdjustHandles="1" noChangeArrowheads="1" noChangeShapeType="1" noTextEdit="1"/>
              </p:cNvSpPr>
              <p:nvPr>
                <p:ph idx="1"/>
              </p:nvPr>
            </p:nvSpPr>
            <p:spPr>
              <a:xfrm>
                <a:off x="1259632" y="1772816"/>
                <a:ext cx="7632848" cy="4644783"/>
              </a:xfrm>
              <a:blipFill rotWithShape="1">
                <a:blip r:embed="rId4"/>
                <a:stretch>
                  <a:fillRect l="-1118" t="-1706" r="-1198" b="-1312"/>
                </a:stretch>
              </a:blipFill>
            </p:spPr>
            <p:txBody>
              <a:bodyPr/>
              <a:lstStyle/>
              <a:p>
                <a:r>
                  <a:rPr lang="es-CL">
                    <a:noFill/>
                  </a:rPr>
                  <a:t> </a:t>
                </a:r>
              </a:p>
            </p:txBody>
          </p:sp>
        </mc:Fallback>
      </mc:AlternateContent>
    </p:spTree>
    <p:extLst>
      <p:ext uri="{BB962C8B-B14F-4D97-AF65-F5344CB8AC3E}">
        <p14:creationId xmlns:p14="http://schemas.microsoft.com/office/powerpoint/2010/main" val="115301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Effect transition="in" filter="fade">
                                      <p:cBhvr>
                                        <p:cTn id="11" dur="500"/>
                                        <p:tgtEl>
                                          <p:spTgt spid="11">
                                            <p:txEl>
                                              <p:pRg st="2" end="2"/>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xEl>
                                              <p:pRg st="3" end="3"/>
                                            </p:txEl>
                                          </p:spTgt>
                                        </p:tgtEl>
                                        <p:attrNameLst>
                                          <p:attrName>style.visibility</p:attrName>
                                        </p:attrNameLst>
                                      </p:cBhvr>
                                      <p:to>
                                        <p:strVal val="visible"/>
                                      </p:to>
                                    </p:set>
                                    <p:animEffect transition="in" filter="fade">
                                      <p:cBhvr>
                                        <p:cTn id="14" dur="500"/>
                                        <p:tgtEl>
                                          <p:spTgt spid="11">
                                            <p:txEl>
                                              <p:pRg st="3" end="3"/>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animEffect transition="in" filter="fade">
                                      <p:cBhvr>
                                        <p:cTn id="17" dur="500"/>
                                        <p:tgtEl>
                                          <p:spTgt spid="11">
                                            <p:txEl>
                                              <p:pRg st="5" end="5"/>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xEl>
                                              <p:pRg st="6" end="6"/>
                                            </p:txEl>
                                          </p:spTgt>
                                        </p:tgtEl>
                                        <p:attrNameLst>
                                          <p:attrName>style.visibility</p:attrName>
                                        </p:attrNameLst>
                                      </p:cBhvr>
                                      <p:to>
                                        <p:strVal val="visible"/>
                                      </p:to>
                                    </p:set>
                                    <p:animEffect transition="in" filter="fade">
                                      <p:cBhvr>
                                        <p:cTn id="20" dur="500"/>
                                        <p:tgtEl>
                                          <p:spTgt spid="11">
                                            <p:txEl>
                                              <p:pRg st="6" end="6"/>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animEffect transition="in" filter="fade">
                                      <p:cBhvr>
                                        <p:cTn id="23" dur="500"/>
                                        <p:tgtEl>
                                          <p:spTgt spid="11">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xEl>
                                              <p:pRg st="9" end="9"/>
                                            </p:txEl>
                                          </p:spTgt>
                                        </p:tgtEl>
                                        <p:attrNameLst>
                                          <p:attrName>style.visibility</p:attrName>
                                        </p:attrNameLst>
                                      </p:cBhvr>
                                      <p:to>
                                        <p:strVal val="visible"/>
                                      </p:to>
                                    </p:set>
                                    <p:animEffect transition="in" filter="fade">
                                      <p:cBhvr>
                                        <p:cTn id="28"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smtClean="0">
                <a:solidFill>
                  <a:schemeClr val="bg1"/>
                </a:solidFill>
                <a:latin typeface="Arial Black" panose="020B0A04020102020204" pitchFamily="34" charset="0"/>
              </a:rPr>
              <a:t>Ejemplo FNC</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mc:AlternateContent xmlns:mc="http://schemas.openxmlformats.org/markup-compatibility/2006" xmlns:a14="http://schemas.microsoft.com/office/drawing/2010/main">
        <mc:Choice Requires="a14">
          <p:sp>
            <p:nvSpPr>
              <p:cNvPr id="11" name="2 Marcador de contenido"/>
              <p:cNvSpPr>
                <a:spLocks noGrp="1"/>
              </p:cNvSpPr>
              <p:nvPr>
                <p:ph idx="1"/>
              </p:nvPr>
            </p:nvSpPr>
            <p:spPr>
              <a:xfrm>
                <a:off x="1259632" y="1772816"/>
                <a:ext cx="7632848" cy="4644783"/>
              </a:xfrm>
            </p:spPr>
            <p:txBody>
              <a:bodyPr>
                <a:normAutofit fontScale="85000" lnSpcReduction="10000"/>
              </a:bodyPr>
              <a:lstStyle/>
              <a:p>
                <a:pPr marL="342900" lvl="1" indent="-342900" algn="just">
                  <a:buFont typeface="Arial" panose="020B0604020202020204" pitchFamily="34" charset="0"/>
                  <a:buChar char="•"/>
                </a:pPr>
                <a:r>
                  <a:rPr lang="es-ES" dirty="0" smtClean="0">
                    <a:latin typeface="Arial" panose="020B0604020202020204" pitchFamily="34" charset="0"/>
                    <a:cs typeface="Arial" panose="020B0604020202020204" pitchFamily="34" charset="0"/>
                  </a:rPr>
                  <a:t>Ejemplo</a:t>
                </a:r>
                <a:r>
                  <a:rPr lang="es-ES" sz="2800" dirty="0" smtClean="0">
                    <a:latin typeface="Arial" panose="020B0604020202020204" pitchFamily="34" charset="0"/>
                    <a:cs typeface="Arial" panose="020B0604020202020204" pitchFamily="34" charset="0"/>
                  </a:rPr>
                  <a:t>:</a:t>
                </a:r>
              </a:p>
              <a:p>
                <a:pPr lvl="1" algn="just"/>
                <a14:m>
                  <m:oMath xmlns:m="http://schemas.openxmlformats.org/officeDocument/2006/math">
                    <m:r>
                      <a:rPr lang="es-CL" sz="2400" b="0" i="1" smtClean="0">
                        <a:latin typeface="Cambria Math"/>
                        <a:ea typeface="Cambria Math"/>
                        <a:cs typeface="Arial" panose="020B0604020202020204" pitchFamily="34" charset="0"/>
                      </a:rPr>
                      <m:t>𝑆</m:t>
                    </m:r>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𝐴𝑏𝐵</m:t>
                    </m:r>
                    <m:r>
                      <a:rPr lang="es-CL" sz="2400" b="0" i="1" smtClean="0">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𝐶</m:t>
                    </m:r>
                  </m:oMath>
                </a14:m>
                <a:endParaRPr lang="es-ES" sz="2400" dirty="0" smtClean="0">
                  <a:latin typeface="Arial" panose="020B0604020202020204" pitchFamily="34" charset="0"/>
                  <a:cs typeface="Arial" panose="020B0604020202020204" pitchFamily="34" charset="0"/>
                </a:endParaRPr>
              </a:p>
              <a:p>
                <a:pPr lvl="1" algn="just"/>
                <a14:m>
                  <m:oMath xmlns:m="http://schemas.openxmlformats.org/officeDocument/2006/math">
                    <m:r>
                      <a:rPr lang="es-CL" sz="2400" b="0" i="1" smtClean="0">
                        <a:latin typeface="Cambria Math"/>
                        <a:ea typeface="Cambria Math"/>
                        <a:cs typeface="Arial" panose="020B0604020202020204" pitchFamily="34" charset="0"/>
                      </a:rPr>
                      <m:t>𝐵</m:t>
                    </m:r>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𝐴𝐴</m:t>
                    </m:r>
                    <m:r>
                      <a:rPr lang="es-CL" sz="2400" b="0" i="1" smtClean="0">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𝐴𝐶</m:t>
                    </m:r>
                  </m:oMath>
                </a14:m>
                <a:endParaRPr lang="es-CL" sz="2400" dirty="0" smtClean="0">
                  <a:latin typeface="Arial" panose="020B0604020202020204" pitchFamily="34" charset="0"/>
                  <a:ea typeface="Cambria Math"/>
                  <a:cs typeface="Arial" panose="020B0604020202020204" pitchFamily="34" charset="0"/>
                </a:endParaRPr>
              </a:p>
              <a:p>
                <a:pPr lvl="1" algn="just"/>
                <a14:m>
                  <m:oMath xmlns:m="http://schemas.openxmlformats.org/officeDocument/2006/math">
                    <m:r>
                      <a:rPr lang="es-CL" sz="2400" b="0" i="1" smtClean="0">
                        <a:latin typeface="Cambria Math"/>
                        <a:ea typeface="Cambria Math"/>
                        <a:cs typeface="Arial" panose="020B0604020202020204" pitchFamily="34" charset="0"/>
                      </a:rPr>
                      <m:t>𝐶</m:t>
                    </m:r>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𝑏</m:t>
                    </m:r>
                    <m:r>
                      <a:rPr lang="es-CL" sz="2400" b="0" i="1" smtClean="0">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𝑐</m:t>
                    </m:r>
                  </m:oMath>
                </a14:m>
                <a:endParaRPr lang="es-CL" sz="2400" b="0" dirty="0" smtClean="0">
                  <a:latin typeface="Arial" panose="020B0604020202020204" pitchFamily="34" charset="0"/>
                  <a:ea typeface="Cambria Math"/>
                  <a:cs typeface="Arial" panose="020B0604020202020204" pitchFamily="34" charset="0"/>
                </a:endParaRPr>
              </a:p>
              <a:p>
                <a:pPr lvl="1" algn="just"/>
                <a14:m>
                  <m:oMath xmlns:m="http://schemas.openxmlformats.org/officeDocument/2006/math">
                    <m:r>
                      <a:rPr lang="es-CL" sz="2400" i="1">
                        <a:latin typeface="Cambria Math"/>
                        <a:ea typeface="Cambria Math"/>
                        <a:cs typeface="Arial" panose="020B0604020202020204" pitchFamily="34" charset="0"/>
                      </a:rPr>
                      <m:t>𝐴</m:t>
                    </m:r>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𝑎</m:t>
                    </m:r>
                    <m:r>
                      <a:rPr lang="es-CL" sz="2400" b="0" i="1" smtClean="0">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𝜀</m:t>
                    </m:r>
                  </m:oMath>
                </a14:m>
                <a:endParaRPr lang="es-CL" sz="2400" b="0" dirty="0" smtClean="0">
                  <a:latin typeface="Arial" panose="020B0604020202020204" pitchFamily="34" charset="0"/>
                  <a:ea typeface="Cambria Math"/>
                  <a:cs typeface="Arial" panose="020B0604020202020204" pitchFamily="34" charset="0"/>
                </a:endParaRPr>
              </a:p>
              <a:p>
                <a:pPr marL="342900" lvl="1" indent="-342900" algn="just">
                  <a:buFont typeface="Arial" panose="020B0604020202020204" pitchFamily="34" charset="0"/>
                  <a:buChar char="•"/>
                </a:pPr>
                <a:r>
                  <a:rPr lang="es-ES" sz="2400" dirty="0" smtClean="0">
                    <a:latin typeface="Arial" panose="020B0604020202020204" pitchFamily="34" charset="0"/>
                    <a:cs typeface="Arial" panose="020B0604020202020204" pitchFamily="34" charset="0"/>
                  </a:rPr>
                  <a:t>Resultado</a:t>
                </a:r>
                <a:r>
                  <a:rPr lang="es-ES" dirty="0" smtClean="0">
                    <a:latin typeface="Arial" panose="020B0604020202020204" pitchFamily="34" charset="0"/>
                    <a:cs typeface="Arial" panose="020B0604020202020204" pitchFamily="34" charset="0"/>
                  </a:rPr>
                  <a:t>:</a:t>
                </a:r>
                <a:endParaRPr lang="es-ES" dirty="0">
                  <a:latin typeface="Arial" panose="020B0604020202020204" pitchFamily="34" charset="0"/>
                  <a:cs typeface="Arial" panose="020B0604020202020204" pitchFamily="34" charset="0"/>
                </a:endParaRPr>
              </a:p>
              <a:p>
                <a:pPr lvl="1" algn="just"/>
                <a14:m>
                  <m:oMath xmlns:m="http://schemas.openxmlformats.org/officeDocument/2006/math">
                    <m:sSub>
                      <m:sSubPr>
                        <m:ctrlPr>
                          <a:rPr lang="es-CL" sz="2400" i="1" smtClean="0">
                            <a:latin typeface="Cambria Math"/>
                            <a:ea typeface="Cambria Math"/>
                            <a:cs typeface="Arial" panose="020B0604020202020204" pitchFamily="34" charset="0"/>
                          </a:rPr>
                        </m:ctrlPr>
                      </m:sSubPr>
                      <m:e>
                        <m:r>
                          <a:rPr lang="es-CL" sz="2400" b="0" i="1" smtClean="0">
                            <a:latin typeface="Cambria Math"/>
                            <a:ea typeface="Cambria Math"/>
                            <a:cs typeface="Arial" panose="020B0604020202020204" pitchFamily="34" charset="0"/>
                          </a:rPr>
                          <m:t>𝑆</m:t>
                        </m:r>
                      </m:e>
                      <m:sub>
                        <m:r>
                          <a:rPr lang="es-CL" sz="2400" b="0" i="1" smtClean="0">
                            <a:latin typeface="Cambria Math"/>
                            <a:ea typeface="Cambria Math"/>
                            <a:cs typeface="Arial" panose="020B0604020202020204" pitchFamily="34" charset="0"/>
                          </a:rPr>
                          <m:t>0</m:t>
                        </m:r>
                      </m:sub>
                    </m:sSub>
                    <m:r>
                      <a:rPr lang="es-CL" sz="2400" i="1">
                        <a:latin typeface="Cambria Math"/>
                        <a:ea typeface="Cambria Math"/>
                        <a:cs typeface="Arial" panose="020B0604020202020204" pitchFamily="34" charset="0"/>
                      </a:rPr>
                      <m:t>→</m:t>
                    </m:r>
                    <m:r>
                      <a:rPr lang="es-CL" sz="2400" i="1">
                        <a:latin typeface="Cambria Math"/>
                        <a:ea typeface="Cambria Math"/>
                        <a:cs typeface="Arial" panose="020B0604020202020204" pitchFamily="34" charset="0"/>
                      </a:rPr>
                      <m:t>𝐴𝐸</m:t>
                    </m:r>
                    <m:d>
                      <m:dPr>
                        <m:begChr m:val="|"/>
                        <m:endChr m:val="|"/>
                        <m:ctrlPr>
                          <a:rPr lang="es-CL" sz="2400" b="0" i="1" smtClean="0">
                            <a:latin typeface="Cambria Math"/>
                            <a:ea typeface="Cambria Math"/>
                            <a:cs typeface="Arial" panose="020B0604020202020204" pitchFamily="34" charset="0"/>
                          </a:rPr>
                        </m:ctrlPr>
                      </m:dPr>
                      <m:e>
                        <m:r>
                          <a:rPr lang="es-CL" sz="2400" b="0" i="1" smtClean="0">
                            <a:latin typeface="Cambria Math"/>
                            <a:ea typeface="Cambria Math"/>
                            <a:cs typeface="Arial" panose="020B0604020202020204" pitchFamily="34" charset="0"/>
                          </a:rPr>
                          <m:t>𝐷𝐵</m:t>
                        </m:r>
                      </m:e>
                    </m:d>
                    <m:r>
                      <a:rPr lang="es-CL" sz="2400" b="0" i="1" smtClean="0">
                        <a:latin typeface="Cambria Math"/>
                        <a:ea typeface="Cambria Math"/>
                        <a:cs typeface="Arial" panose="020B0604020202020204" pitchFamily="34" charset="0"/>
                      </a:rPr>
                      <m:t>𝑏</m:t>
                    </m:r>
                    <m:r>
                      <a:rPr lang="es-CL" sz="2400" b="0" i="1" smtClean="0">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𝑐</m:t>
                    </m:r>
                  </m:oMath>
                </a14:m>
                <a:endParaRPr lang="es-ES" sz="2400" dirty="0">
                  <a:latin typeface="Arial" panose="020B0604020202020204" pitchFamily="34" charset="0"/>
                  <a:cs typeface="Arial" panose="020B0604020202020204" pitchFamily="34" charset="0"/>
                </a:endParaRPr>
              </a:p>
              <a:p>
                <a:pPr lvl="1" algn="just"/>
                <a14:m>
                  <m:oMath xmlns:m="http://schemas.openxmlformats.org/officeDocument/2006/math">
                    <m:r>
                      <a:rPr lang="es-CL" sz="2400" b="0" i="1" smtClean="0">
                        <a:latin typeface="Cambria Math"/>
                        <a:ea typeface="Cambria Math"/>
                        <a:cs typeface="Arial" panose="020B0604020202020204" pitchFamily="34" charset="0"/>
                      </a:rPr>
                      <m:t>𝐴</m:t>
                    </m:r>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𝑎</m:t>
                    </m:r>
                  </m:oMath>
                </a14:m>
                <a:endParaRPr lang="es-CL" sz="2400" dirty="0">
                  <a:latin typeface="Arial" panose="020B0604020202020204" pitchFamily="34" charset="0"/>
                  <a:ea typeface="Cambria Math"/>
                  <a:cs typeface="Arial" panose="020B0604020202020204" pitchFamily="34" charset="0"/>
                </a:endParaRPr>
              </a:p>
              <a:p>
                <a:pPr lvl="1" algn="just"/>
                <a14:m>
                  <m:oMath xmlns:m="http://schemas.openxmlformats.org/officeDocument/2006/math">
                    <m:r>
                      <a:rPr lang="es-CL" sz="2400" b="0" i="1" smtClean="0">
                        <a:latin typeface="Cambria Math"/>
                        <a:ea typeface="Cambria Math"/>
                        <a:cs typeface="Arial" panose="020B0604020202020204" pitchFamily="34" charset="0"/>
                      </a:rPr>
                      <m:t>𝐵</m:t>
                    </m:r>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𝐴𝐴</m:t>
                    </m:r>
                    <m:d>
                      <m:dPr>
                        <m:begChr m:val="|"/>
                        <m:endChr m:val="|"/>
                        <m:ctrlPr>
                          <a:rPr lang="es-CL" sz="2400" b="0" i="1" smtClean="0">
                            <a:latin typeface="Cambria Math"/>
                            <a:ea typeface="Cambria Math"/>
                            <a:cs typeface="Arial" panose="020B0604020202020204" pitchFamily="34" charset="0"/>
                          </a:rPr>
                        </m:ctrlPr>
                      </m:dPr>
                      <m:e>
                        <m:r>
                          <a:rPr lang="es-CL" sz="2400" b="0" i="1" smtClean="0">
                            <a:latin typeface="Cambria Math"/>
                            <a:ea typeface="Cambria Math"/>
                            <a:cs typeface="Arial" panose="020B0604020202020204" pitchFamily="34" charset="0"/>
                          </a:rPr>
                          <m:t>𝐴𝐶</m:t>
                        </m:r>
                      </m:e>
                    </m:d>
                    <m:r>
                      <a:rPr lang="es-CL" sz="2400" b="0" i="1" smtClean="0">
                        <a:latin typeface="Cambria Math"/>
                        <a:ea typeface="Cambria Math"/>
                        <a:cs typeface="Arial" panose="020B0604020202020204" pitchFamily="34" charset="0"/>
                      </a:rPr>
                      <m:t>𝑎</m:t>
                    </m:r>
                    <m:r>
                      <a:rPr lang="es-CL" sz="2400" b="0" i="1" smtClean="0">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𝑏</m:t>
                    </m:r>
                    <m:r>
                      <a:rPr lang="es-CL" sz="2400" b="0" i="1" smtClean="0">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𝑐</m:t>
                    </m:r>
                  </m:oMath>
                </a14:m>
                <a:endParaRPr lang="es-CL" sz="2400" dirty="0">
                  <a:latin typeface="Arial" panose="020B0604020202020204" pitchFamily="34" charset="0"/>
                  <a:ea typeface="Cambria Math"/>
                  <a:cs typeface="Arial" panose="020B0604020202020204" pitchFamily="34" charset="0"/>
                </a:endParaRPr>
              </a:p>
              <a:p>
                <a:pPr lvl="1" algn="just"/>
                <a14:m>
                  <m:oMath xmlns:m="http://schemas.openxmlformats.org/officeDocument/2006/math">
                    <m:r>
                      <a:rPr lang="es-CL" sz="2400" b="0" i="1" smtClean="0">
                        <a:latin typeface="Cambria Math"/>
                        <a:ea typeface="Cambria Math"/>
                        <a:cs typeface="Arial" panose="020B0604020202020204" pitchFamily="34" charset="0"/>
                      </a:rPr>
                      <m:t>𝐶</m:t>
                    </m:r>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𝑏</m:t>
                    </m:r>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𝑐</m:t>
                    </m:r>
                  </m:oMath>
                </a14:m>
                <a:endParaRPr lang="es-CL" sz="2400" dirty="0" smtClean="0">
                  <a:latin typeface="Arial" panose="020B0604020202020204" pitchFamily="34" charset="0"/>
                  <a:ea typeface="Cambria Math"/>
                  <a:cs typeface="Arial" panose="020B0604020202020204" pitchFamily="34" charset="0"/>
                </a:endParaRPr>
              </a:p>
              <a:p>
                <a:pPr lvl="1" algn="just"/>
                <a14:m>
                  <m:oMath xmlns:m="http://schemas.openxmlformats.org/officeDocument/2006/math">
                    <m:r>
                      <a:rPr lang="es-CL" sz="2400" b="0" i="1" smtClean="0">
                        <a:latin typeface="Cambria Math"/>
                        <a:ea typeface="Cambria Math"/>
                        <a:cs typeface="Arial" panose="020B0604020202020204" pitchFamily="34" charset="0"/>
                      </a:rPr>
                      <m:t>𝐷</m:t>
                    </m:r>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𝑏</m:t>
                    </m:r>
                  </m:oMath>
                </a14:m>
                <a:endParaRPr lang="es-CL" sz="2400" dirty="0" smtClean="0">
                  <a:latin typeface="Arial" panose="020B0604020202020204" pitchFamily="34" charset="0"/>
                  <a:ea typeface="Cambria Math"/>
                  <a:cs typeface="Arial" panose="020B0604020202020204" pitchFamily="34" charset="0"/>
                </a:endParaRPr>
              </a:p>
              <a:p>
                <a:pPr lvl="1" algn="just"/>
                <a14:m>
                  <m:oMath xmlns:m="http://schemas.openxmlformats.org/officeDocument/2006/math">
                    <m:r>
                      <a:rPr lang="es-CL" sz="2400" b="0" i="1" smtClean="0">
                        <a:latin typeface="Cambria Math"/>
                        <a:ea typeface="Cambria Math"/>
                        <a:cs typeface="Arial" panose="020B0604020202020204" pitchFamily="34" charset="0"/>
                      </a:rPr>
                      <m:t>𝐸</m:t>
                    </m:r>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𝐷𝐵</m:t>
                    </m:r>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𝑏</m:t>
                    </m:r>
                  </m:oMath>
                </a14:m>
                <a:endParaRPr lang="es-CL" sz="2400" dirty="0">
                  <a:latin typeface="Arial" panose="020B0604020202020204" pitchFamily="34" charset="0"/>
                  <a:ea typeface="Cambria Math"/>
                  <a:cs typeface="Arial" panose="020B0604020202020204" pitchFamily="34" charset="0"/>
                </a:endParaRPr>
              </a:p>
            </p:txBody>
          </p:sp>
        </mc:Choice>
        <mc:Fallback xmlns="">
          <p:sp>
            <p:nvSpPr>
              <p:cNvPr id="11" name="2 Marcador de contenido"/>
              <p:cNvSpPr>
                <a:spLocks noGrp="1" noRot="1" noChangeAspect="1" noMove="1" noResize="1" noEditPoints="1" noAdjustHandles="1" noChangeArrowheads="1" noChangeShapeType="1" noTextEdit="1"/>
              </p:cNvSpPr>
              <p:nvPr>
                <p:ph idx="1"/>
              </p:nvPr>
            </p:nvSpPr>
            <p:spPr>
              <a:xfrm>
                <a:off x="1259632" y="1772816"/>
                <a:ext cx="7632848" cy="4644783"/>
              </a:xfrm>
              <a:blipFill rotWithShape="1">
                <a:blip r:embed="rId4"/>
                <a:stretch>
                  <a:fillRect l="-1118" t="-1706"/>
                </a:stretch>
              </a:blipFill>
            </p:spPr>
            <p:txBody>
              <a:bodyPr/>
              <a:lstStyle/>
              <a:p>
                <a:r>
                  <a:rPr lang="es-CL">
                    <a:noFill/>
                  </a:rPr>
                  <a:t> </a:t>
                </a:r>
              </a:p>
            </p:txBody>
          </p:sp>
        </mc:Fallback>
      </mc:AlternateContent>
    </p:spTree>
    <p:extLst>
      <p:ext uri="{BB962C8B-B14F-4D97-AF65-F5344CB8AC3E}">
        <p14:creationId xmlns:p14="http://schemas.microsoft.com/office/powerpoint/2010/main" val="356695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fade">
                                      <p:cBhvr>
                                        <p:cTn id="11" dur="500"/>
                                        <p:tgtEl>
                                          <p:spTgt spid="11">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fade">
                                      <p:cBhvr>
                                        <p:cTn id="19" dur="500"/>
                                        <p:tgtEl>
                                          <p:spTgt spid="11">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fade">
                                      <p:cBhvr>
                                        <p:cTn id="23" dur="500"/>
                                        <p:tgtEl>
                                          <p:spTgt spid="1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xEl>
                                              <p:pRg st="5" end="5"/>
                                            </p:txEl>
                                          </p:spTgt>
                                        </p:tgtEl>
                                        <p:attrNameLst>
                                          <p:attrName>style.visibility</p:attrName>
                                        </p:attrNameLst>
                                      </p:cBhvr>
                                      <p:to>
                                        <p:strVal val="visible"/>
                                      </p:to>
                                    </p:set>
                                    <p:animEffect transition="in" filter="fade">
                                      <p:cBhvr>
                                        <p:cTn id="28" dur="500"/>
                                        <p:tgtEl>
                                          <p:spTgt spid="11">
                                            <p:txEl>
                                              <p:pRg st="5" end="5"/>
                                            </p:txEl>
                                          </p:spTgt>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1">
                                            <p:txEl>
                                              <p:pRg st="6" end="6"/>
                                            </p:txEl>
                                          </p:spTgt>
                                        </p:tgtEl>
                                        <p:attrNameLst>
                                          <p:attrName>style.visibility</p:attrName>
                                        </p:attrNameLst>
                                      </p:cBhvr>
                                      <p:to>
                                        <p:strVal val="visible"/>
                                      </p:to>
                                    </p:set>
                                    <p:animEffect transition="in" filter="fade">
                                      <p:cBhvr>
                                        <p:cTn id="32" dur="500"/>
                                        <p:tgtEl>
                                          <p:spTgt spid="11">
                                            <p:txEl>
                                              <p:pRg st="6" end="6"/>
                                            </p:txEl>
                                          </p:spTgt>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1">
                                            <p:txEl>
                                              <p:pRg st="7" end="7"/>
                                            </p:txEl>
                                          </p:spTgt>
                                        </p:tgtEl>
                                        <p:attrNameLst>
                                          <p:attrName>style.visibility</p:attrName>
                                        </p:attrNameLst>
                                      </p:cBhvr>
                                      <p:to>
                                        <p:strVal val="visible"/>
                                      </p:to>
                                    </p:set>
                                    <p:animEffect transition="in" filter="fade">
                                      <p:cBhvr>
                                        <p:cTn id="36" dur="500"/>
                                        <p:tgtEl>
                                          <p:spTgt spid="11">
                                            <p:txEl>
                                              <p:pRg st="7" end="7"/>
                                            </p:txEl>
                                          </p:spTgt>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11">
                                            <p:txEl>
                                              <p:pRg st="8" end="8"/>
                                            </p:txEl>
                                          </p:spTgt>
                                        </p:tgtEl>
                                        <p:attrNameLst>
                                          <p:attrName>style.visibility</p:attrName>
                                        </p:attrNameLst>
                                      </p:cBhvr>
                                      <p:to>
                                        <p:strVal val="visible"/>
                                      </p:to>
                                    </p:set>
                                    <p:animEffect transition="in" filter="fade">
                                      <p:cBhvr>
                                        <p:cTn id="40" dur="500"/>
                                        <p:tgtEl>
                                          <p:spTgt spid="11">
                                            <p:txEl>
                                              <p:pRg st="8" end="8"/>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1">
                                            <p:txEl>
                                              <p:pRg st="9" end="9"/>
                                            </p:txEl>
                                          </p:spTgt>
                                        </p:tgtEl>
                                        <p:attrNameLst>
                                          <p:attrName>style.visibility</p:attrName>
                                        </p:attrNameLst>
                                      </p:cBhvr>
                                      <p:to>
                                        <p:strVal val="visible"/>
                                      </p:to>
                                    </p:set>
                                    <p:animEffect transition="in" filter="fade">
                                      <p:cBhvr>
                                        <p:cTn id="44" dur="500"/>
                                        <p:tgtEl>
                                          <p:spTgt spid="11">
                                            <p:txEl>
                                              <p:pRg st="9" end="9"/>
                                            </p:txEl>
                                          </p:spTgt>
                                        </p:tgtEl>
                                      </p:cBhvr>
                                    </p:animEffect>
                                  </p:childTnLst>
                                </p:cTn>
                              </p:par>
                            </p:childTnLst>
                          </p:cTn>
                        </p:par>
                        <p:par>
                          <p:cTn id="45" fill="hold">
                            <p:stCondLst>
                              <p:cond delay="2500"/>
                            </p:stCondLst>
                            <p:childTnLst>
                              <p:par>
                                <p:cTn id="46" presetID="10" presetClass="entr" presetSubtype="0" fill="hold" grpId="0" nodeType="afterEffect">
                                  <p:stCondLst>
                                    <p:cond delay="0"/>
                                  </p:stCondLst>
                                  <p:childTnLst>
                                    <p:set>
                                      <p:cBhvr>
                                        <p:cTn id="47" dur="1" fill="hold">
                                          <p:stCondLst>
                                            <p:cond delay="0"/>
                                          </p:stCondLst>
                                        </p:cTn>
                                        <p:tgtEl>
                                          <p:spTgt spid="11">
                                            <p:txEl>
                                              <p:pRg st="10" end="10"/>
                                            </p:txEl>
                                          </p:spTgt>
                                        </p:tgtEl>
                                        <p:attrNameLst>
                                          <p:attrName>style.visibility</p:attrName>
                                        </p:attrNameLst>
                                      </p:cBhvr>
                                      <p:to>
                                        <p:strVal val="visible"/>
                                      </p:to>
                                    </p:set>
                                    <p:animEffect transition="in" filter="fade">
                                      <p:cBhvr>
                                        <p:cTn id="48" dur="500"/>
                                        <p:tgtEl>
                                          <p:spTgt spid="11">
                                            <p:txEl>
                                              <p:pRg st="10" end="10"/>
                                            </p:txEl>
                                          </p:spTgt>
                                        </p:tgtEl>
                                      </p:cBhvr>
                                    </p:animEffect>
                                  </p:childTnLst>
                                </p:cTn>
                              </p:par>
                            </p:childTnLst>
                          </p:cTn>
                        </p:par>
                        <p:par>
                          <p:cTn id="49" fill="hold">
                            <p:stCondLst>
                              <p:cond delay="3000"/>
                            </p:stCondLst>
                            <p:childTnLst>
                              <p:par>
                                <p:cTn id="50" presetID="10" presetClass="entr" presetSubtype="0" fill="hold" grpId="0" nodeType="afterEffect">
                                  <p:stCondLst>
                                    <p:cond delay="0"/>
                                  </p:stCondLst>
                                  <p:childTnLst>
                                    <p:set>
                                      <p:cBhvr>
                                        <p:cTn id="51" dur="1" fill="hold">
                                          <p:stCondLst>
                                            <p:cond delay="0"/>
                                          </p:stCondLst>
                                        </p:cTn>
                                        <p:tgtEl>
                                          <p:spTgt spid="11">
                                            <p:txEl>
                                              <p:pRg st="11" end="11"/>
                                            </p:txEl>
                                          </p:spTgt>
                                        </p:tgtEl>
                                        <p:attrNameLst>
                                          <p:attrName>style.visibility</p:attrName>
                                        </p:attrNameLst>
                                      </p:cBhvr>
                                      <p:to>
                                        <p:strVal val="visible"/>
                                      </p:to>
                                    </p:set>
                                    <p:animEffect transition="in" filter="fade">
                                      <p:cBhvr>
                                        <p:cTn id="52" dur="500"/>
                                        <p:tgtEl>
                                          <p:spTgt spid="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smtClean="0">
                <a:solidFill>
                  <a:schemeClr val="bg1"/>
                </a:solidFill>
                <a:latin typeface="Arial Black" panose="020B0A04020102020204" pitchFamily="34" charset="0"/>
              </a:rPr>
              <a:t>Transforme a FNC</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mc:AlternateContent xmlns:mc="http://schemas.openxmlformats.org/markup-compatibility/2006" xmlns:a14="http://schemas.microsoft.com/office/drawing/2010/main">
        <mc:Choice Requires="a14">
          <p:sp>
            <p:nvSpPr>
              <p:cNvPr id="11" name="2 Marcador de contenido"/>
              <p:cNvSpPr>
                <a:spLocks noGrp="1"/>
              </p:cNvSpPr>
              <p:nvPr>
                <p:ph idx="1"/>
              </p:nvPr>
            </p:nvSpPr>
            <p:spPr>
              <a:xfrm>
                <a:off x="1259632" y="1772816"/>
                <a:ext cx="7632848" cy="4644783"/>
              </a:xfrm>
            </p:spPr>
            <p:txBody>
              <a:bodyPr>
                <a:normAutofit/>
              </a:bodyPr>
              <a:lstStyle/>
              <a:p>
                <a:pPr marL="342900" lvl="1" indent="-342900" algn="just">
                  <a:buFont typeface="Arial" panose="020B0604020202020204" pitchFamily="34" charset="0"/>
                  <a:buChar char="•"/>
                </a:pPr>
                <a:r>
                  <a:rPr lang="es-ES" sz="2800" dirty="0" smtClean="0">
                    <a:latin typeface="Arial" panose="020B0604020202020204" pitchFamily="34" charset="0"/>
                    <a:cs typeface="Arial" panose="020B0604020202020204" pitchFamily="34" charset="0"/>
                  </a:rPr>
                  <a:t>Transforme:</a:t>
                </a:r>
              </a:p>
              <a:p>
                <a:pPr lvl="1" algn="just"/>
                <a14:m>
                  <m:oMath xmlns:m="http://schemas.openxmlformats.org/officeDocument/2006/math">
                    <m:r>
                      <a:rPr lang="es-CL" sz="2400" b="0" i="1" smtClean="0">
                        <a:latin typeface="Cambria Math"/>
                        <a:ea typeface="Cambria Math"/>
                        <a:cs typeface="Arial" panose="020B0604020202020204" pitchFamily="34" charset="0"/>
                      </a:rPr>
                      <m:t>𝑆</m:t>
                    </m:r>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𝑎𝑆</m:t>
                    </m:r>
                  </m:oMath>
                </a14:m>
                <a:r>
                  <a:rPr lang="es-ES" sz="2400" dirty="0" smtClean="0">
                    <a:latin typeface="Arial" panose="020B0604020202020204" pitchFamily="34" charset="0"/>
                    <a:cs typeface="Arial" panose="020B0604020202020204" pitchFamily="34" charset="0"/>
                  </a:rPr>
                  <a:t>b</a:t>
                </a:r>
              </a:p>
              <a:p>
                <a:pPr lvl="1" algn="just"/>
                <a14:m>
                  <m:oMath xmlns:m="http://schemas.openxmlformats.org/officeDocument/2006/math">
                    <m:r>
                      <a:rPr lang="es-CL" sz="2400" b="0" i="1" smtClean="0">
                        <a:latin typeface="Cambria Math"/>
                        <a:ea typeface="Cambria Math"/>
                        <a:cs typeface="Arial" panose="020B0604020202020204" pitchFamily="34" charset="0"/>
                      </a:rPr>
                      <m:t>𝑆</m:t>
                    </m:r>
                    <m:r>
                      <a:rPr lang="es-CL" sz="2400" i="1">
                        <a:latin typeface="Cambria Math"/>
                        <a:ea typeface="Cambria Math"/>
                        <a:cs typeface="Arial" panose="020B0604020202020204" pitchFamily="34" charset="0"/>
                      </a:rPr>
                      <m:t>→</m:t>
                    </m:r>
                    <m:r>
                      <a:rPr lang="es-CL" sz="2400" i="1" smtClean="0">
                        <a:latin typeface="Cambria Math"/>
                        <a:ea typeface="Cambria Math"/>
                        <a:cs typeface="Arial" panose="020B0604020202020204" pitchFamily="34" charset="0"/>
                      </a:rPr>
                      <m:t>𝜀</m:t>
                    </m:r>
                  </m:oMath>
                </a14:m>
                <a:endParaRPr lang="es-CL" sz="2400" dirty="0" smtClean="0">
                  <a:latin typeface="Arial" panose="020B0604020202020204" pitchFamily="34" charset="0"/>
                  <a:ea typeface="Cambria Math"/>
                  <a:cs typeface="Arial" panose="020B0604020202020204" pitchFamily="34" charset="0"/>
                </a:endParaRPr>
              </a:p>
              <a:p>
                <a:pPr marL="342900" lvl="1" indent="-342900" algn="just">
                  <a:buFont typeface="Arial" panose="020B0604020202020204" pitchFamily="34" charset="0"/>
                  <a:buChar char="•"/>
                </a:pPr>
                <a:r>
                  <a:rPr lang="es-ES" dirty="0" smtClean="0">
                    <a:latin typeface="Arial" panose="020B0604020202020204" pitchFamily="34" charset="0"/>
                    <a:cs typeface="Arial" panose="020B0604020202020204" pitchFamily="34" charset="0"/>
                  </a:rPr>
                  <a:t>Resultado:</a:t>
                </a:r>
                <a:endParaRPr lang="es-ES" dirty="0">
                  <a:latin typeface="Arial" panose="020B0604020202020204" pitchFamily="34" charset="0"/>
                  <a:cs typeface="Arial" panose="020B0604020202020204" pitchFamily="34" charset="0"/>
                </a:endParaRPr>
              </a:p>
              <a:p>
                <a:pPr lvl="1" algn="just"/>
                <a14:m>
                  <m:oMath xmlns:m="http://schemas.openxmlformats.org/officeDocument/2006/math">
                    <m:sSub>
                      <m:sSubPr>
                        <m:ctrlPr>
                          <a:rPr lang="es-CL" sz="2400" i="1" smtClean="0">
                            <a:latin typeface="Cambria Math"/>
                            <a:ea typeface="Cambria Math"/>
                            <a:cs typeface="Arial" panose="020B0604020202020204" pitchFamily="34" charset="0"/>
                          </a:rPr>
                        </m:ctrlPr>
                      </m:sSubPr>
                      <m:e>
                        <m:r>
                          <a:rPr lang="es-CL" sz="2400" b="0" i="1" smtClean="0">
                            <a:latin typeface="Cambria Math"/>
                            <a:ea typeface="Cambria Math"/>
                            <a:cs typeface="Arial" panose="020B0604020202020204" pitchFamily="34" charset="0"/>
                          </a:rPr>
                          <m:t>𝑆</m:t>
                        </m:r>
                      </m:e>
                      <m:sub>
                        <m:r>
                          <a:rPr lang="es-CL" sz="2400" b="0" i="1" smtClean="0">
                            <a:latin typeface="Cambria Math"/>
                            <a:ea typeface="Cambria Math"/>
                            <a:cs typeface="Arial" panose="020B0604020202020204" pitchFamily="34" charset="0"/>
                          </a:rPr>
                          <m:t>0</m:t>
                        </m:r>
                      </m:sub>
                    </m:sSub>
                    <m:r>
                      <a:rPr lang="es-CL" sz="2400" i="1">
                        <a:latin typeface="Cambria Math"/>
                        <a:ea typeface="Cambria Math"/>
                        <a:cs typeface="Arial" panose="020B0604020202020204" pitchFamily="34" charset="0"/>
                      </a:rPr>
                      <m:t>→</m:t>
                    </m:r>
                    <m:sSub>
                      <m:sSubPr>
                        <m:ctrlPr>
                          <a:rPr lang="es-CL" sz="2400" i="1">
                            <a:latin typeface="Cambria Math"/>
                            <a:ea typeface="Cambria Math"/>
                            <a:cs typeface="Arial" panose="020B0604020202020204" pitchFamily="34" charset="0"/>
                          </a:rPr>
                        </m:ctrlPr>
                      </m:sSubPr>
                      <m:e>
                        <m:r>
                          <a:rPr lang="es-CL" sz="2400" b="0" i="1" smtClean="0">
                            <a:latin typeface="Cambria Math"/>
                            <a:ea typeface="Cambria Math"/>
                            <a:cs typeface="Arial" panose="020B0604020202020204" pitchFamily="34" charset="0"/>
                          </a:rPr>
                          <m:t>𝑁</m:t>
                        </m:r>
                      </m:e>
                      <m:sub>
                        <m:r>
                          <a:rPr lang="es-CL" sz="2400" b="0" i="1" smtClean="0">
                            <a:latin typeface="Cambria Math"/>
                            <a:ea typeface="Cambria Math"/>
                            <a:cs typeface="Arial" panose="020B0604020202020204" pitchFamily="34" charset="0"/>
                          </a:rPr>
                          <m:t>𝑎</m:t>
                        </m:r>
                      </m:sub>
                    </m:sSub>
                    <m:r>
                      <a:rPr lang="es-CL" sz="2400" b="0" i="1" smtClean="0">
                        <a:latin typeface="Cambria Math"/>
                        <a:ea typeface="Cambria Math"/>
                        <a:cs typeface="Arial" panose="020B0604020202020204" pitchFamily="34" charset="0"/>
                      </a:rPr>
                      <m:t>𝑋</m:t>
                    </m:r>
                    <m:r>
                      <a:rPr lang="es-CL" sz="2400" b="0" i="1" smtClean="0">
                        <a:latin typeface="Cambria Math"/>
                        <a:ea typeface="Cambria Math"/>
                        <a:cs typeface="Arial" panose="020B0604020202020204" pitchFamily="34" charset="0"/>
                      </a:rPr>
                      <m:t>|</m:t>
                    </m:r>
                    <m:r>
                      <m:rPr>
                        <m:sty m:val="p"/>
                      </m:rPr>
                      <a:rPr lang="el-GR" sz="2400" i="1" smtClean="0">
                        <a:latin typeface="Cambria Math"/>
                        <a:ea typeface="Cambria Math"/>
                        <a:cs typeface="Arial" panose="020B0604020202020204" pitchFamily="34" charset="0"/>
                      </a:rPr>
                      <m:t>ε</m:t>
                    </m:r>
                  </m:oMath>
                </a14:m>
                <a:endParaRPr lang="es-ES" sz="2400" dirty="0">
                  <a:latin typeface="Arial" panose="020B0604020202020204" pitchFamily="34" charset="0"/>
                  <a:cs typeface="Arial" panose="020B0604020202020204" pitchFamily="34" charset="0"/>
                </a:endParaRPr>
              </a:p>
              <a:p>
                <a:pPr lvl="1" algn="just"/>
                <a14:m>
                  <m:oMath xmlns:m="http://schemas.openxmlformats.org/officeDocument/2006/math">
                    <m:r>
                      <a:rPr lang="es-CL" sz="2400" i="1">
                        <a:latin typeface="Cambria Math"/>
                        <a:ea typeface="Cambria Math"/>
                        <a:cs typeface="Arial" panose="020B0604020202020204" pitchFamily="34" charset="0"/>
                      </a:rPr>
                      <m:t>𝑆</m:t>
                    </m:r>
                    <m:r>
                      <a:rPr lang="es-CL" sz="2400" i="1">
                        <a:latin typeface="Cambria Math"/>
                        <a:ea typeface="Cambria Math"/>
                        <a:cs typeface="Arial" panose="020B0604020202020204" pitchFamily="34" charset="0"/>
                      </a:rPr>
                      <m:t>→</m:t>
                    </m:r>
                    <m:sSub>
                      <m:sSubPr>
                        <m:ctrlPr>
                          <a:rPr lang="es-CL" sz="2400" i="1">
                            <a:latin typeface="Cambria Math"/>
                            <a:ea typeface="Cambria Math"/>
                            <a:cs typeface="Arial" panose="020B0604020202020204" pitchFamily="34" charset="0"/>
                          </a:rPr>
                        </m:ctrlPr>
                      </m:sSubPr>
                      <m:e>
                        <m:r>
                          <a:rPr lang="es-CL" sz="2400" i="1">
                            <a:latin typeface="Cambria Math"/>
                            <a:ea typeface="Cambria Math"/>
                            <a:cs typeface="Arial" panose="020B0604020202020204" pitchFamily="34" charset="0"/>
                          </a:rPr>
                          <m:t>𝑁</m:t>
                        </m:r>
                      </m:e>
                      <m:sub>
                        <m:r>
                          <a:rPr lang="es-CL" sz="2400" i="1">
                            <a:latin typeface="Cambria Math"/>
                            <a:ea typeface="Cambria Math"/>
                            <a:cs typeface="Arial" panose="020B0604020202020204" pitchFamily="34" charset="0"/>
                          </a:rPr>
                          <m:t>𝑎</m:t>
                        </m:r>
                      </m:sub>
                    </m:sSub>
                    <m:r>
                      <a:rPr lang="es-CL" sz="2400" i="1">
                        <a:latin typeface="Cambria Math"/>
                        <a:ea typeface="Cambria Math"/>
                        <a:cs typeface="Arial" panose="020B0604020202020204" pitchFamily="34" charset="0"/>
                      </a:rPr>
                      <m:t>𝑋</m:t>
                    </m:r>
                  </m:oMath>
                </a14:m>
                <a:endParaRPr lang="es-CL" sz="2400" dirty="0" smtClean="0">
                  <a:latin typeface="Arial" panose="020B0604020202020204" pitchFamily="34" charset="0"/>
                  <a:ea typeface="Cambria Math"/>
                  <a:cs typeface="Arial" panose="020B0604020202020204" pitchFamily="34" charset="0"/>
                </a:endParaRPr>
              </a:p>
              <a:p>
                <a:pPr lvl="1" algn="just"/>
                <a14:m>
                  <m:oMath xmlns:m="http://schemas.openxmlformats.org/officeDocument/2006/math">
                    <m:r>
                      <a:rPr lang="es-CL" sz="2400" b="0" i="1" smtClean="0">
                        <a:latin typeface="Cambria Math"/>
                        <a:ea typeface="Cambria Math"/>
                        <a:cs typeface="Arial" panose="020B0604020202020204" pitchFamily="34" charset="0"/>
                      </a:rPr>
                      <m:t>𝑋</m:t>
                    </m:r>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𝑆</m:t>
                    </m:r>
                    <m:sSub>
                      <m:sSubPr>
                        <m:ctrlPr>
                          <a:rPr lang="es-CL" sz="2400" i="1">
                            <a:latin typeface="Cambria Math"/>
                            <a:ea typeface="Cambria Math"/>
                            <a:cs typeface="Arial" panose="020B0604020202020204" pitchFamily="34" charset="0"/>
                          </a:rPr>
                        </m:ctrlPr>
                      </m:sSubPr>
                      <m:e>
                        <m:r>
                          <a:rPr lang="es-CL" sz="2400" i="1">
                            <a:latin typeface="Cambria Math"/>
                            <a:ea typeface="Cambria Math"/>
                            <a:cs typeface="Arial" panose="020B0604020202020204" pitchFamily="34" charset="0"/>
                          </a:rPr>
                          <m:t>𝑁</m:t>
                        </m:r>
                      </m:e>
                      <m:sub>
                        <m:r>
                          <a:rPr lang="es-CL" sz="2400" b="0" i="1" smtClean="0">
                            <a:latin typeface="Cambria Math"/>
                            <a:ea typeface="Cambria Math"/>
                            <a:cs typeface="Arial" panose="020B0604020202020204" pitchFamily="34" charset="0"/>
                          </a:rPr>
                          <m:t>𝑏</m:t>
                        </m:r>
                      </m:sub>
                    </m:sSub>
                  </m:oMath>
                </a14:m>
                <a:endParaRPr lang="es-CL" sz="2400" dirty="0" smtClean="0">
                  <a:latin typeface="Arial" panose="020B0604020202020204" pitchFamily="34" charset="0"/>
                  <a:ea typeface="Cambria Math"/>
                  <a:cs typeface="Arial" panose="020B0604020202020204" pitchFamily="34" charset="0"/>
                </a:endParaRPr>
              </a:p>
              <a:p>
                <a:pPr lvl="1" algn="just"/>
                <a14:m>
                  <m:oMath xmlns:m="http://schemas.openxmlformats.org/officeDocument/2006/math">
                    <m:sSub>
                      <m:sSubPr>
                        <m:ctrlPr>
                          <a:rPr lang="es-CL" sz="2400" i="1">
                            <a:latin typeface="Cambria Math"/>
                            <a:ea typeface="Cambria Math"/>
                            <a:cs typeface="Arial" panose="020B0604020202020204" pitchFamily="34" charset="0"/>
                          </a:rPr>
                        </m:ctrlPr>
                      </m:sSubPr>
                      <m:e>
                        <m:r>
                          <a:rPr lang="es-CL" sz="2400" i="1">
                            <a:latin typeface="Cambria Math"/>
                            <a:ea typeface="Cambria Math"/>
                            <a:cs typeface="Arial" panose="020B0604020202020204" pitchFamily="34" charset="0"/>
                          </a:rPr>
                          <m:t>𝑁</m:t>
                        </m:r>
                      </m:e>
                      <m:sub>
                        <m:r>
                          <a:rPr lang="es-CL" sz="2400" i="1">
                            <a:latin typeface="Cambria Math"/>
                            <a:ea typeface="Cambria Math"/>
                            <a:cs typeface="Arial" panose="020B0604020202020204" pitchFamily="34" charset="0"/>
                          </a:rPr>
                          <m:t>𝑎</m:t>
                        </m:r>
                      </m:sub>
                    </m:sSub>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𝑎</m:t>
                    </m:r>
                  </m:oMath>
                </a14:m>
                <a:endParaRPr lang="es-CL" sz="2400" dirty="0">
                  <a:latin typeface="Arial" panose="020B0604020202020204" pitchFamily="34" charset="0"/>
                  <a:ea typeface="Cambria Math"/>
                  <a:cs typeface="Arial" panose="020B0604020202020204" pitchFamily="34" charset="0"/>
                </a:endParaRPr>
              </a:p>
              <a:p>
                <a:pPr lvl="1" algn="just"/>
                <a14:m>
                  <m:oMath xmlns:m="http://schemas.openxmlformats.org/officeDocument/2006/math">
                    <m:sSub>
                      <m:sSubPr>
                        <m:ctrlPr>
                          <a:rPr lang="es-CL" sz="2400" i="1">
                            <a:latin typeface="Cambria Math"/>
                            <a:ea typeface="Cambria Math"/>
                            <a:cs typeface="Arial" panose="020B0604020202020204" pitchFamily="34" charset="0"/>
                          </a:rPr>
                        </m:ctrlPr>
                      </m:sSubPr>
                      <m:e>
                        <m:r>
                          <a:rPr lang="es-CL" sz="2400" i="1">
                            <a:latin typeface="Cambria Math"/>
                            <a:ea typeface="Cambria Math"/>
                            <a:cs typeface="Arial" panose="020B0604020202020204" pitchFamily="34" charset="0"/>
                          </a:rPr>
                          <m:t>𝑁</m:t>
                        </m:r>
                      </m:e>
                      <m:sub>
                        <m:r>
                          <a:rPr lang="es-CL" sz="2400" b="0" i="1" smtClean="0">
                            <a:latin typeface="Cambria Math"/>
                            <a:ea typeface="Cambria Math"/>
                            <a:cs typeface="Arial" panose="020B0604020202020204" pitchFamily="34" charset="0"/>
                          </a:rPr>
                          <m:t>𝑏</m:t>
                        </m:r>
                      </m:sub>
                    </m:sSub>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𝑏</m:t>
                    </m:r>
                  </m:oMath>
                </a14:m>
                <a:endParaRPr lang="es-CL" sz="2400" dirty="0">
                  <a:latin typeface="Arial" panose="020B0604020202020204" pitchFamily="34" charset="0"/>
                  <a:ea typeface="Cambria Math"/>
                  <a:cs typeface="Arial" panose="020B0604020202020204" pitchFamily="34" charset="0"/>
                </a:endParaRPr>
              </a:p>
              <a:p>
                <a:pPr lvl="1" algn="just"/>
                <a:endParaRPr lang="es-CL" sz="2400" dirty="0" smtClean="0">
                  <a:latin typeface="Arial" panose="020B0604020202020204" pitchFamily="34" charset="0"/>
                  <a:ea typeface="Cambria Math"/>
                  <a:cs typeface="Arial" panose="020B0604020202020204" pitchFamily="34" charset="0"/>
                </a:endParaRPr>
              </a:p>
            </p:txBody>
          </p:sp>
        </mc:Choice>
        <mc:Fallback xmlns="">
          <p:sp>
            <p:nvSpPr>
              <p:cNvPr id="11" name="2 Marcador de contenido"/>
              <p:cNvSpPr>
                <a:spLocks noGrp="1" noRot="1" noChangeAspect="1" noMove="1" noResize="1" noEditPoints="1" noAdjustHandles="1" noChangeArrowheads="1" noChangeShapeType="1" noTextEdit="1"/>
              </p:cNvSpPr>
              <p:nvPr>
                <p:ph idx="1"/>
              </p:nvPr>
            </p:nvSpPr>
            <p:spPr>
              <a:xfrm>
                <a:off x="1259632" y="1772816"/>
                <a:ext cx="7632848" cy="4644783"/>
              </a:xfrm>
              <a:blipFill rotWithShape="1">
                <a:blip r:embed="rId4"/>
                <a:stretch>
                  <a:fillRect l="-1438" t="-1312"/>
                </a:stretch>
              </a:blipFill>
            </p:spPr>
            <p:txBody>
              <a:bodyPr/>
              <a:lstStyle/>
              <a:p>
                <a:r>
                  <a:rPr lang="es-CL">
                    <a:noFill/>
                  </a:rPr>
                  <a:t> </a:t>
                </a:r>
              </a:p>
            </p:txBody>
          </p:sp>
        </mc:Fallback>
      </mc:AlternateContent>
    </p:spTree>
    <p:extLst>
      <p:ext uri="{BB962C8B-B14F-4D97-AF65-F5344CB8AC3E}">
        <p14:creationId xmlns:p14="http://schemas.microsoft.com/office/powerpoint/2010/main" val="237921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fade">
                                      <p:cBhvr>
                                        <p:cTn id="11" dur="500"/>
                                        <p:tgtEl>
                                          <p:spTgt spid="11">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fade">
                                      <p:cBhvr>
                                        <p:cTn id="20" dur="500"/>
                                        <p:tgtEl>
                                          <p:spTgt spid="11">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1">
                                            <p:txEl>
                                              <p:pRg st="4" end="4"/>
                                            </p:txEl>
                                          </p:spTgt>
                                        </p:tgtEl>
                                        <p:attrNameLst>
                                          <p:attrName>style.visibility</p:attrName>
                                        </p:attrNameLst>
                                      </p:cBhvr>
                                      <p:to>
                                        <p:strVal val="visible"/>
                                      </p:to>
                                    </p:set>
                                    <p:animEffect transition="in" filter="fade">
                                      <p:cBhvr>
                                        <p:cTn id="24" dur="500"/>
                                        <p:tgtEl>
                                          <p:spTgt spid="11">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1">
                                            <p:txEl>
                                              <p:pRg st="5" end="5"/>
                                            </p:txEl>
                                          </p:spTgt>
                                        </p:tgtEl>
                                        <p:attrNameLst>
                                          <p:attrName>style.visibility</p:attrName>
                                        </p:attrNameLst>
                                      </p:cBhvr>
                                      <p:to>
                                        <p:strVal val="visible"/>
                                      </p:to>
                                    </p:set>
                                    <p:animEffect transition="in" filter="fade">
                                      <p:cBhvr>
                                        <p:cTn id="28" dur="500"/>
                                        <p:tgtEl>
                                          <p:spTgt spid="11">
                                            <p:txEl>
                                              <p:pRg st="5" end="5"/>
                                            </p:txEl>
                                          </p:spTgt>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1">
                                            <p:txEl>
                                              <p:pRg st="6" end="6"/>
                                            </p:txEl>
                                          </p:spTgt>
                                        </p:tgtEl>
                                        <p:attrNameLst>
                                          <p:attrName>style.visibility</p:attrName>
                                        </p:attrNameLst>
                                      </p:cBhvr>
                                      <p:to>
                                        <p:strVal val="visible"/>
                                      </p:to>
                                    </p:set>
                                    <p:animEffect transition="in" filter="fade">
                                      <p:cBhvr>
                                        <p:cTn id="32" dur="500"/>
                                        <p:tgtEl>
                                          <p:spTgt spid="11">
                                            <p:txEl>
                                              <p:pRg st="6" end="6"/>
                                            </p:txEl>
                                          </p:spTgt>
                                        </p:tgtEl>
                                      </p:cBhvr>
                                    </p:animEffect>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11">
                                            <p:txEl>
                                              <p:pRg st="7" end="7"/>
                                            </p:txEl>
                                          </p:spTgt>
                                        </p:tgtEl>
                                        <p:attrNameLst>
                                          <p:attrName>style.visibility</p:attrName>
                                        </p:attrNameLst>
                                      </p:cBhvr>
                                      <p:to>
                                        <p:strVal val="visible"/>
                                      </p:to>
                                    </p:set>
                                    <p:animEffect transition="in" filter="fade">
                                      <p:cBhvr>
                                        <p:cTn id="36" dur="500"/>
                                        <p:tgtEl>
                                          <p:spTgt spid="11">
                                            <p:txEl>
                                              <p:pRg st="7" end="7"/>
                                            </p:txEl>
                                          </p:spTgt>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11">
                                            <p:txEl>
                                              <p:pRg st="8" end="8"/>
                                            </p:txEl>
                                          </p:spTgt>
                                        </p:tgtEl>
                                        <p:attrNameLst>
                                          <p:attrName>style.visibility</p:attrName>
                                        </p:attrNameLst>
                                      </p:cBhvr>
                                      <p:to>
                                        <p:strVal val="visible"/>
                                      </p:to>
                                    </p:set>
                                    <p:animEffect transition="in" filter="fade">
                                      <p:cBhvr>
                                        <p:cTn id="40"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smtClean="0">
                <a:solidFill>
                  <a:schemeClr val="bg1"/>
                </a:solidFill>
                <a:latin typeface="Arial Black" panose="020B0A04020102020204" pitchFamily="34" charset="0"/>
              </a:rPr>
              <a:t>Repaso: Transformaciones</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mc:AlternateContent xmlns:mc="http://schemas.openxmlformats.org/markup-compatibility/2006" xmlns:a14="http://schemas.microsoft.com/office/drawing/2010/main">
        <mc:Choice Requires="a14">
          <p:sp>
            <p:nvSpPr>
              <p:cNvPr id="11" name="2 Marcador de contenido"/>
              <p:cNvSpPr>
                <a:spLocks noGrp="1"/>
              </p:cNvSpPr>
              <p:nvPr>
                <p:ph idx="1"/>
              </p:nvPr>
            </p:nvSpPr>
            <p:spPr>
              <a:xfrm>
                <a:off x="1259632" y="1772816"/>
                <a:ext cx="7632848" cy="4644783"/>
              </a:xfrm>
            </p:spPr>
            <p:txBody>
              <a:bodyPr>
                <a:normAutofit/>
              </a:bodyPr>
              <a:lstStyle/>
              <a:p>
                <a:pPr algn="just"/>
                <a:r>
                  <a:rPr lang="es-ES" sz="2800" dirty="0" smtClean="0">
                    <a:latin typeface="Arial" panose="020B0604020202020204" pitchFamily="34" charset="0"/>
                    <a:cs typeface="Arial" panose="020B0604020202020204" pitchFamily="34" charset="0"/>
                  </a:rPr>
                  <a:t>ER</a:t>
                </a:r>
                <a14:m>
                  <m:oMath xmlns:m="http://schemas.openxmlformats.org/officeDocument/2006/math">
                    <m:r>
                      <a:rPr lang="es-ES" sz="2800" i="1" smtClean="0">
                        <a:latin typeface="Cambria Math"/>
                        <a:ea typeface="Cambria Math"/>
                        <a:cs typeface="Arial" panose="020B0604020202020204" pitchFamily="34" charset="0"/>
                      </a:rPr>
                      <m:t>→</m:t>
                    </m:r>
                  </m:oMath>
                </a14:m>
                <a:r>
                  <a:rPr lang="es-ES" sz="2800" dirty="0" smtClean="0">
                    <a:latin typeface="Arial" panose="020B0604020202020204" pitchFamily="34" charset="0"/>
                    <a:cs typeface="Arial" panose="020B0604020202020204" pitchFamily="34" charset="0"/>
                  </a:rPr>
                  <a:t>AFND-</a:t>
                </a:r>
                <a:r>
                  <a:rPr lang="el-GR" sz="2800" dirty="0" smtClean="0">
                    <a:latin typeface="Arial" panose="020B0604020202020204" pitchFamily="34" charset="0"/>
                    <a:cs typeface="Arial" panose="020B0604020202020204" pitchFamily="34" charset="0"/>
                  </a:rPr>
                  <a:t>ε</a:t>
                </a:r>
                <a:r>
                  <a:rPr lang="es-CL" sz="2800" dirty="0" smtClean="0">
                    <a:latin typeface="Arial" panose="020B0604020202020204" pitchFamily="34" charset="0"/>
                    <a:cs typeface="Arial" panose="020B0604020202020204" pitchFamily="34" charset="0"/>
                  </a:rPr>
                  <a:t>: Primitivas y Derivativas</a:t>
                </a:r>
                <a:endParaRPr lang="es-ES" sz="2800" dirty="0">
                  <a:latin typeface="Arial" panose="020B0604020202020204" pitchFamily="34" charset="0"/>
                  <a:cs typeface="Arial" panose="020B0604020202020204" pitchFamily="34" charset="0"/>
                </a:endParaRPr>
              </a:p>
              <a:p>
                <a:pPr marL="0" indent="0" algn="just">
                  <a:buNone/>
                </a:pPr>
                <a:endParaRPr lang="es-ES" sz="2800" dirty="0" smtClean="0">
                  <a:latin typeface="Arial" panose="020B0604020202020204" pitchFamily="34" charset="0"/>
                  <a:cs typeface="Arial" panose="020B0604020202020204" pitchFamily="34" charset="0"/>
                </a:endParaRPr>
              </a:p>
              <a:p>
                <a:pPr algn="just"/>
                <a:r>
                  <a:rPr lang="es-ES" sz="2800" dirty="0">
                    <a:latin typeface="Arial" panose="020B0604020202020204" pitchFamily="34" charset="0"/>
                    <a:cs typeface="Arial" panose="020B0604020202020204" pitchFamily="34" charset="0"/>
                  </a:rPr>
                  <a:t>AFND-</a:t>
                </a:r>
                <a:r>
                  <a:rPr lang="el-GR" sz="2800" dirty="0">
                    <a:latin typeface="Arial" panose="020B0604020202020204" pitchFamily="34" charset="0"/>
                    <a:cs typeface="Arial" panose="020B0604020202020204" pitchFamily="34" charset="0"/>
                  </a:rPr>
                  <a:t>ε</a:t>
                </a:r>
                <a14:m>
                  <m:oMath xmlns:m="http://schemas.openxmlformats.org/officeDocument/2006/math">
                    <m:r>
                      <a:rPr lang="es-ES" sz="2800" i="1">
                        <a:latin typeface="Cambria Math"/>
                        <a:ea typeface="Cambria Math"/>
                        <a:cs typeface="Arial" panose="020B0604020202020204" pitchFamily="34" charset="0"/>
                      </a:rPr>
                      <m:t>→</m:t>
                    </m:r>
                  </m:oMath>
                </a14:m>
                <a:r>
                  <a:rPr lang="es-ES" sz="2800" dirty="0" smtClean="0">
                    <a:latin typeface="Arial" panose="020B0604020202020204" pitchFamily="34" charset="0"/>
                    <a:cs typeface="Arial" panose="020B0604020202020204" pitchFamily="34" charset="0"/>
                  </a:rPr>
                  <a:t>AFND: Clausura</a:t>
                </a:r>
                <a:r>
                  <a:rPr lang="es-ES" sz="2800" dirty="0">
                    <a:latin typeface="Arial" panose="020B0604020202020204" pitchFamily="34" charset="0"/>
                    <a:cs typeface="Arial" panose="020B0604020202020204" pitchFamily="34" charset="0"/>
                  </a:rPr>
                  <a:t>-</a:t>
                </a:r>
                <a:r>
                  <a:rPr lang="el-GR" sz="2800" dirty="0">
                    <a:latin typeface="Arial" panose="020B0604020202020204" pitchFamily="34" charset="0"/>
                    <a:cs typeface="Arial" panose="020B0604020202020204" pitchFamily="34" charset="0"/>
                  </a:rPr>
                  <a:t>ε</a:t>
                </a:r>
                <a:endParaRPr lang="es-ES" sz="2800" dirty="0">
                  <a:latin typeface="Arial" panose="020B0604020202020204" pitchFamily="34" charset="0"/>
                  <a:cs typeface="Arial" panose="020B0604020202020204" pitchFamily="34" charset="0"/>
                </a:endParaRPr>
              </a:p>
              <a:p>
                <a:pPr algn="just"/>
                <a:endParaRPr lang="es-ES" sz="2800" dirty="0">
                  <a:latin typeface="Arial" panose="020B0604020202020204" pitchFamily="34" charset="0"/>
                  <a:cs typeface="Arial" panose="020B0604020202020204" pitchFamily="34" charset="0"/>
                </a:endParaRPr>
              </a:p>
              <a:p>
                <a:pPr algn="just"/>
                <a:r>
                  <a:rPr lang="es-ES" sz="2800" dirty="0" smtClean="0">
                    <a:latin typeface="Arial" panose="020B0604020202020204" pitchFamily="34" charset="0"/>
                    <a:cs typeface="Arial" panose="020B0604020202020204" pitchFamily="34" charset="0"/>
                  </a:rPr>
                  <a:t>AFND</a:t>
                </a:r>
                <a14:m>
                  <m:oMath xmlns:m="http://schemas.openxmlformats.org/officeDocument/2006/math">
                    <m:r>
                      <a:rPr lang="es-ES" sz="2800" i="1">
                        <a:latin typeface="Cambria Math"/>
                        <a:ea typeface="Cambria Math"/>
                        <a:cs typeface="Arial" panose="020B0604020202020204" pitchFamily="34" charset="0"/>
                      </a:rPr>
                      <m:t>→</m:t>
                    </m:r>
                  </m:oMath>
                </a14:m>
                <a:r>
                  <a:rPr lang="es-ES" sz="2800" dirty="0" smtClean="0">
                    <a:latin typeface="Arial" panose="020B0604020202020204" pitchFamily="34" charset="0"/>
                    <a:cs typeface="Arial" panose="020B0604020202020204" pitchFamily="34" charset="0"/>
                  </a:rPr>
                  <a:t>AFD: Potencias de estados</a:t>
                </a:r>
              </a:p>
              <a:p>
                <a:pPr lvl="1" algn="just"/>
                <a:r>
                  <a:rPr lang="es-ES" sz="2400" dirty="0" smtClean="0">
                    <a:latin typeface="Arial" panose="020B0604020202020204" pitchFamily="34" charset="0"/>
                    <a:cs typeface="Arial" panose="020B0604020202020204" pitchFamily="34" charset="0"/>
                  </a:rPr>
                  <a:t>AFD </a:t>
                </a:r>
                <a:r>
                  <a:rPr lang="es-ES" sz="2400" dirty="0" err="1" smtClean="0">
                    <a:latin typeface="Arial" panose="020B0604020202020204" pitchFamily="34" charset="0"/>
                    <a:cs typeface="Arial" panose="020B0604020202020204" pitchFamily="34" charset="0"/>
                  </a:rPr>
                  <a:t>Minimal</a:t>
                </a:r>
                <a:r>
                  <a:rPr lang="es-ES" sz="2400" dirty="0" smtClean="0">
                    <a:latin typeface="Arial" panose="020B0604020202020204" pitchFamily="34" charset="0"/>
                    <a:cs typeface="Arial" panose="020B0604020202020204" pitchFamily="34" charset="0"/>
                  </a:rPr>
                  <a:t>: Separación de conjuntos.</a:t>
                </a:r>
              </a:p>
              <a:p>
                <a:pPr algn="just"/>
                <a:endParaRPr lang="es-ES" sz="2800" dirty="0">
                  <a:latin typeface="Arial" panose="020B0604020202020204" pitchFamily="34" charset="0"/>
                  <a:cs typeface="Arial" panose="020B0604020202020204" pitchFamily="34" charset="0"/>
                </a:endParaRPr>
              </a:p>
              <a:p>
                <a:pPr algn="just"/>
                <a:r>
                  <a:rPr lang="es-ES" sz="2800" dirty="0" smtClean="0">
                    <a:latin typeface="Arial" panose="020B0604020202020204" pitchFamily="34" charset="0"/>
                    <a:cs typeface="Arial" panose="020B0604020202020204" pitchFamily="34" charset="0"/>
                  </a:rPr>
                  <a:t>AFD</a:t>
                </a:r>
                <a14:m>
                  <m:oMath xmlns:m="http://schemas.openxmlformats.org/officeDocument/2006/math">
                    <m:r>
                      <a:rPr lang="es-ES" sz="2800" i="1">
                        <a:latin typeface="Cambria Math"/>
                        <a:ea typeface="Cambria Math"/>
                        <a:cs typeface="Arial" panose="020B0604020202020204" pitchFamily="34" charset="0"/>
                      </a:rPr>
                      <m:t>→</m:t>
                    </m:r>
                  </m:oMath>
                </a14:m>
                <a:r>
                  <a:rPr lang="es-ES" sz="2800" dirty="0" smtClean="0">
                    <a:latin typeface="Arial" panose="020B0604020202020204" pitchFamily="34" charset="0"/>
                    <a:cs typeface="Arial" panose="020B0604020202020204" pitchFamily="34" charset="0"/>
                  </a:rPr>
                  <a:t>ER: Reglas para borrar estados.</a:t>
                </a:r>
                <a:endParaRPr lang="es-ES" sz="2800" dirty="0">
                  <a:latin typeface="Arial" panose="020B0604020202020204" pitchFamily="34" charset="0"/>
                  <a:cs typeface="Arial" panose="020B0604020202020204" pitchFamily="34" charset="0"/>
                </a:endParaRPr>
              </a:p>
            </p:txBody>
          </p:sp>
        </mc:Choice>
        <mc:Fallback xmlns="">
          <p:sp>
            <p:nvSpPr>
              <p:cNvPr id="11" name="2 Marcador de contenido"/>
              <p:cNvSpPr>
                <a:spLocks noGrp="1" noRot="1" noChangeAspect="1" noMove="1" noResize="1" noEditPoints="1" noAdjustHandles="1" noChangeArrowheads="1" noChangeShapeType="1" noTextEdit="1"/>
              </p:cNvSpPr>
              <p:nvPr>
                <p:ph idx="1"/>
              </p:nvPr>
            </p:nvSpPr>
            <p:spPr>
              <a:xfrm>
                <a:off x="1259632" y="1772816"/>
                <a:ext cx="7632848" cy="4644783"/>
              </a:xfrm>
              <a:blipFill rotWithShape="1">
                <a:blip r:embed="rId4"/>
                <a:stretch>
                  <a:fillRect l="-1438" t="-1312"/>
                </a:stretch>
              </a:blipFill>
            </p:spPr>
            <p:txBody>
              <a:bodyPr/>
              <a:lstStyle/>
              <a:p>
                <a:r>
                  <a:rPr lang="es-CL">
                    <a:noFill/>
                  </a:rPr>
                  <a:t> </a:t>
                </a:r>
              </a:p>
            </p:txBody>
          </p:sp>
        </mc:Fallback>
      </mc:AlternateContent>
    </p:spTree>
    <p:extLst>
      <p:ext uri="{BB962C8B-B14F-4D97-AF65-F5344CB8AC3E}">
        <p14:creationId xmlns:p14="http://schemas.microsoft.com/office/powerpoint/2010/main" val="381860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Effect transition="in" filter="fade">
                                      <p:cBhvr>
                                        <p:cTn id="11" dur="500"/>
                                        <p:tgtEl>
                                          <p:spTgt spid="11">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animEffect transition="in" filter="fade">
                                      <p:cBhvr>
                                        <p:cTn id="15" dur="500"/>
                                        <p:tgtEl>
                                          <p:spTgt spid="11">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animEffect transition="in" filter="fade">
                                      <p:cBhvr>
                                        <p:cTn id="19" dur="500"/>
                                        <p:tgtEl>
                                          <p:spTgt spid="11">
                                            <p:txEl>
                                              <p:pRg st="5" end="5"/>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animEffect transition="in" filter="fade">
                                      <p:cBhvr>
                                        <p:cTn id="2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p:sp>
        <p:nvSpPr>
          <p:cNvPr id="16" name="1 Título"/>
          <p:cNvSpPr txBox="1">
            <a:spLocks/>
          </p:cNvSpPr>
          <p:nvPr/>
        </p:nvSpPr>
        <p:spPr>
          <a:xfrm>
            <a:off x="395536" y="260649"/>
            <a:ext cx="8424936" cy="11521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 b="1" dirty="0" smtClean="0">
                <a:solidFill>
                  <a:prstClr val="white"/>
                </a:solidFill>
                <a:latin typeface="Arial Black" panose="020B0A04020102020204" pitchFamily="34" charset="0"/>
              </a:rPr>
              <a:t>Meme de la </a:t>
            </a:r>
            <a:r>
              <a:rPr lang="es-ES" b="1" smtClean="0">
                <a:solidFill>
                  <a:prstClr val="white"/>
                </a:solidFill>
                <a:latin typeface="Arial Black" panose="020B0A04020102020204" pitchFamily="34" charset="0"/>
              </a:rPr>
              <a:t>clase:</a:t>
            </a:r>
            <a:endParaRPr lang="es-ES" b="1" dirty="0">
              <a:solidFill>
                <a:prstClr val="white"/>
              </a:solidFill>
              <a:latin typeface="Arial Black" panose="020B0A04020102020204" pitchFamily="34" charset="0"/>
            </a:endParaRPr>
          </a:p>
        </p:txBody>
      </p:sp>
      <p:pic>
        <p:nvPicPr>
          <p:cNvPr id="2" name="Picture 2" descr="Resultado de imagen para meme infidelit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664" y="1628800"/>
            <a:ext cx="7153895" cy="4770217"/>
          </a:xfrm>
          <a:prstGeom prst="rect">
            <a:avLst/>
          </a:prstGeom>
          <a:noFill/>
          <a:extLst>
            <a:ext uri="{909E8E84-426E-40DD-AFC4-6F175D3DCCD1}">
              <a14:hiddenFill xmlns:a14="http://schemas.microsoft.com/office/drawing/2010/main">
                <a:solidFill>
                  <a:srgbClr val="FFFFFF"/>
                </a:solidFill>
              </a14:hiddenFill>
            </a:ext>
          </a:extLst>
        </p:spPr>
      </p:pic>
      <p:sp>
        <p:nvSpPr>
          <p:cNvPr id="4" name="3 Rectángulo"/>
          <p:cNvSpPr/>
          <p:nvPr/>
        </p:nvSpPr>
        <p:spPr>
          <a:xfrm>
            <a:off x="5090018" y="2636912"/>
            <a:ext cx="1394934" cy="923330"/>
          </a:xfrm>
          <a:prstGeom prst="rect">
            <a:avLst/>
          </a:prstGeom>
          <a:noFill/>
        </p:spPr>
        <p:txBody>
          <a:bodyPr wrap="none" lIns="91440" tIns="45720" rIns="91440" bIns="45720">
            <a:spAutoFit/>
          </a:bodyPr>
          <a:lstStyle/>
          <a:p>
            <a:pPr algn="ctr"/>
            <a:r>
              <a:rPr lang="es-ES" sz="5400" b="1" cap="none" spc="0" dirty="0" err="1" smtClean="0">
                <a:ln w="12700">
                  <a:solidFill>
                    <a:schemeClr val="tx1"/>
                  </a:solidFill>
                  <a:prstDash val="solid"/>
                </a:ln>
                <a:solidFill>
                  <a:schemeClr val="bg2">
                    <a:tint val="85000"/>
                    <a:satMod val="155000"/>
                  </a:schemeClr>
                </a:solidFill>
                <a:effectLst>
                  <a:outerShdw blurRad="50800" dist="38100" dir="2700000" algn="tl" rotWithShape="0">
                    <a:prstClr val="black">
                      <a:alpha val="40000"/>
                    </a:prstClr>
                  </a:outerShdw>
                </a:effectLst>
              </a:rPr>
              <a:t>a</a:t>
            </a:r>
            <a:r>
              <a:rPr lang="es-ES" sz="5400" b="1" cap="none" spc="0" baseline="30000" dirty="0" err="1" smtClean="0">
                <a:ln w="12700">
                  <a:solidFill>
                    <a:schemeClr val="tx1"/>
                  </a:solidFill>
                  <a:prstDash val="solid"/>
                </a:ln>
                <a:solidFill>
                  <a:schemeClr val="bg2">
                    <a:tint val="85000"/>
                    <a:satMod val="155000"/>
                  </a:schemeClr>
                </a:solidFill>
                <a:effectLst>
                  <a:outerShdw blurRad="50800" dist="38100" dir="2700000" algn="tl" rotWithShape="0">
                    <a:prstClr val="black">
                      <a:alpha val="40000"/>
                    </a:prstClr>
                  </a:outerShdw>
                </a:effectLst>
              </a:rPr>
              <a:t>n</a:t>
            </a:r>
            <a:r>
              <a:rPr lang="es-ES" sz="5400" b="1" dirty="0" err="1" smtClean="0">
                <a:ln w="12700">
                  <a:solidFill>
                    <a:schemeClr val="tx1"/>
                  </a:solidFill>
                  <a:prstDash val="solid"/>
                </a:ln>
                <a:solidFill>
                  <a:schemeClr val="bg2">
                    <a:tint val="85000"/>
                    <a:satMod val="155000"/>
                  </a:schemeClr>
                </a:solidFill>
                <a:effectLst>
                  <a:outerShdw blurRad="50800" dist="38100" dir="2700000" algn="tl" rotWithShape="0">
                    <a:prstClr val="black">
                      <a:alpha val="40000"/>
                    </a:prstClr>
                  </a:outerShdw>
                </a:effectLst>
              </a:rPr>
              <a:t>b</a:t>
            </a:r>
            <a:r>
              <a:rPr lang="es-ES" sz="5400" b="1" baseline="30000" dirty="0" err="1" smtClean="0">
                <a:ln w="12700">
                  <a:solidFill>
                    <a:schemeClr val="tx1"/>
                  </a:solidFill>
                  <a:prstDash val="solid"/>
                </a:ln>
                <a:solidFill>
                  <a:schemeClr val="bg2">
                    <a:tint val="85000"/>
                    <a:satMod val="155000"/>
                  </a:schemeClr>
                </a:solidFill>
                <a:effectLst>
                  <a:outerShdw blurRad="50800" dist="38100" dir="2700000" algn="tl" rotWithShape="0">
                    <a:prstClr val="black">
                      <a:alpha val="40000"/>
                    </a:prstClr>
                  </a:outerShdw>
                </a:effectLst>
              </a:rPr>
              <a:t>n</a:t>
            </a:r>
            <a:endParaRPr lang="es-ES" sz="5400" b="1" cap="none" spc="0" dirty="0">
              <a:ln w="12700">
                <a:solidFill>
                  <a:schemeClr val="tx1"/>
                </a:solidFill>
                <a:prstDash val="solid"/>
              </a:ln>
              <a:solidFill>
                <a:schemeClr val="bg2">
                  <a:tint val="85000"/>
                  <a:satMod val="155000"/>
                </a:schemeClr>
              </a:solidFill>
              <a:effectLst>
                <a:outerShdw blurRad="50800" dist="38100" dir="2700000" algn="tl" rotWithShape="0">
                  <a:prstClr val="black">
                    <a:alpha val="40000"/>
                  </a:prstClr>
                </a:outerShdw>
              </a:effectLst>
            </a:endParaRPr>
          </a:p>
        </p:txBody>
      </p:sp>
      <p:sp>
        <p:nvSpPr>
          <p:cNvPr id="10" name="9 Rectángulo"/>
          <p:cNvSpPr/>
          <p:nvPr/>
        </p:nvSpPr>
        <p:spPr>
          <a:xfrm>
            <a:off x="6858878" y="3140968"/>
            <a:ext cx="1141659" cy="769441"/>
          </a:xfrm>
          <a:prstGeom prst="rect">
            <a:avLst/>
          </a:prstGeom>
          <a:noFill/>
        </p:spPr>
        <p:txBody>
          <a:bodyPr wrap="none" lIns="91440" tIns="45720" rIns="91440" bIns="45720">
            <a:spAutoFit/>
          </a:bodyPr>
          <a:lstStyle/>
          <a:p>
            <a:pPr algn="ctr"/>
            <a:r>
              <a:rPr lang="es-ES" sz="4400" b="1" cap="none" spc="0" dirty="0" smtClean="0">
                <a:ln w="12700">
                  <a:solidFill>
                    <a:schemeClr val="tx1"/>
                  </a:solidFill>
                  <a:prstDash val="solid"/>
                </a:ln>
                <a:solidFill>
                  <a:schemeClr val="bg2">
                    <a:tint val="85000"/>
                    <a:satMod val="155000"/>
                  </a:schemeClr>
                </a:solidFill>
                <a:effectLst>
                  <a:outerShdw blurRad="50800" dist="38100" dir="2700000" algn="tl" rotWithShape="0">
                    <a:prstClr val="black">
                      <a:alpha val="40000"/>
                    </a:prstClr>
                  </a:outerShdw>
                </a:effectLst>
              </a:rPr>
              <a:t>AFD</a:t>
            </a:r>
            <a:endParaRPr lang="es-ES" sz="4400" b="1" cap="none" spc="0" dirty="0">
              <a:ln w="12700">
                <a:solidFill>
                  <a:schemeClr val="tx1"/>
                </a:solidFill>
                <a:prstDash val="solid"/>
              </a:ln>
              <a:solidFill>
                <a:schemeClr val="bg2">
                  <a:tint val="85000"/>
                  <a:satMod val="155000"/>
                </a:schemeClr>
              </a:solidFill>
              <a:effectLst>
                <a:outerShdw blurRad="50800" dist="38100" dir="2700000" algn="tl" rotWithShape="0">
                  <a:prstClr val="black">
                    <a:alpha val="40000"/>
                  </a:prstClr>
                </a:outerShdw>
              </a:effectLst>
            </a:endParaRPr>
          </a:p>
        </p:txBody>
      </p:sp>
      <p:sp>
        <p:nvSpPr>
          <p:cNvPr id="11" name="10 Rectángulo"/>
          <p:cNvSpPr/>
          <p:nvPr/>
        </p:nvSpPr>
        <p:spPr>
          <a:xfrm>
            <a:off x="3217728" y="3040558"/>
            <a:ext cx="825867" cy="769441"/>
          </a:xfrm>
          <a:prstGeom prst="rect">
            <a:avLst/>
          </a:prstGeom>
          <a:noFill/>
        </p:spPr>
        <p:txBody>
          <a:bodyPr wrap="none" lIns="91440" tIns="45720" rIns="91440" bIns="45720">
            <a:spAutoFit/>
          </a:bodyPr>
          <a:lstStyle/>
          <a:p>
            <a:pPr algn="ctr"/>
            <a:r>
              <a:rPr lang="es-ES" sz="4400" b="1" cap="none" spc="0" dirty="0" smtClean="0">
                <a:ln w="12700">
                  <a:solidFill>
                    <a:schemeClr val="tx1"/>
                  </a:solidFill>
                  <a:prstDash val="solid"/>
                </a:ln>
                <a:solidFill>
                  <a:schemeClr val="bg2">
                    <a:tint val="85000"/>
                    <a:satMod val="155000"/>
                  </a:schemeClr>
                </a:solidFill>
                <a:effectLst>
                  <a:outerShdw blurRad="50800" dist="38100" dir="2700000" algn="tl" rotWithShape="0">
                    <a:prstClr val="black">
                      <a:alpha val="40000"/>
                    </a:prstClr>
                  </a:outerShdw>
                </a:effectLst>
              </a:rPr>
              <a:t>AP</a:t>
            </a:r>
            <a:endParaRPr lang="es-ES" sz="4400" b="1" cap="none" spc="0" dirty="0">
              <a:ln w="12700">
                <a:solidFill>
                  <a:schemeClr val="tx1"/>
                </a:solidFill>
                <a:prstDash val="solid"/>
              </a:ln>
              <a:solidFill>
                <a:schemeClr val="bg2">
                  <a:tint val="85000"/>
                  <a:satMod val="155000"/>
                </a:schemeClr>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620247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smtClean="0">
                <a:solidFill>
                  <a:schemeClr val="bg1"/>
                </a:solidFill>
                <a:latin typeface="Arial Black" panose="020B0A04020102020204" pitchFamily="34" charset="0"/>
              </a:rPr>
              <a:t>Jerarquía de Chomsky</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p:sp>
        <p:nvSpPr>
          <p:cNvPr id="11" name="2 Marcador de contenido"/>
          <p:cNvSpPr>
            <a:spLocks noGrp="1"/>
          </p:cNvSpPr>
          <p:nvPr>
            <p:ph idx="1"/>
          </p:nvPr>
        </p:nvSpPr>
        <p:spPr>
          <a:xfrm>
            <a:off x="1259632" y="1772816"/>
            <a:ext cx="7632848" cy="4644783"/>
          </a:xfrm>
        </p:spPr>
        <p:txBody>
          <a:bodyPr>
            <a:normAutofit/>
          </a:bodyPr>
          <a:lstStyle/>
          <a:p>
            <a:pPr algn="just"/>
            <a:r>
              <a:rPr lang="es-CL" sz="2800" dirty="0" smtClean="0">
                <a:latin typeface="Arial" panose="020B0604020202020204" pitchFamily="34" charset="0"/>
                <a:cs typeface="Arial" panose="020B0604020202020204" pitchFamily="34" charset="0"/>
              </a:rPr>
              <a:t>Lenguaje Regular: Lenguaje más simple.</a:t>
            </a:r>
            <a:endParaRPr lang="es-ES" sz="2800" dirty="0">
              <a:latin typeface="Arial" panose="020B0604020202020204" pitchFamily="34" charset="0"/>
              <a:cs typeface="Arial" panose="020B0604020202020204" pitchFamily="34" charset="0"/>
            </a:endParaRPr>
          </a:p>
          <a:p>
            <a:pPr marL="0" indent="0" algn="just">
              <a:buNone/>
            </a:pPr>
            <a:endParaRPr lang="es-ES" sz="2800" dirty="0" smtClean="0">
              <a:latin typeface="Arial" panose="020B0604020202020204" pitchFamily="34" charset="0"/>
              <a:cs typeface="Arial" panose="020B0604020202020204" pitchFamily="34" charset="0"/>
            </a:endParaRPr>
          </a:p>
          <a:p>
            <a:pPr algn="just"/>
            <a:r>
              <a:rPr lang="es-CL" sz="2800" dirty="0" smtClean="0">
                <a:latin typeface="Arial" panose="020B0604020202020204" pitchFamily="34" charset="0"/>
                <a:cs typeface="Arial" panose="020B0604020202020204" pitchFamily="34" charset="0"/>
              </a:rPr>
              <a:t>Lenguaje Libre de Contexto</a:t>
            </a:r>
            <a:r>
              <a:rPr lang="es-ES" sz="2800" dirty="0" smtClean="0">
                <a:latin typeface="Arial" panose="020B0604020202020204" pitchFamily="34" charset="0"/>
                <a:cs typeface="Arial" panose="020B0604020202020204" pitchFamily="34" charset="0"/>
              </a:rPr>
              <a:t>: </a:t>
            </a:r>
            <a:r>
              <a:rPr lang="es-CL" sz="2800" dirty="0" smtClean="0">
                <a:latin typeface="Arial" panose="020B0604020202020204" pitchFamily="34" charset="0"/>
                <a:cs typeface="Arial" panose="020B0604020202020204" pitchFamily="34" charset="0"/>
              </a:rPr>
              <a:t>Siguiente en la Jerarquía</a:t>
            </a:r>
            <a:endParaRPr lang="es-ES" sz="2800" dirty="0">
              <a:latin typeface="Arial" panose="020B0604020202020204" pitchFamily="34" charset="0"/>
              <a:cs typeface="Arial" panose="020B0604020202020204" pitchFamily="34" charset="0"/>
            </a:endParaRPr>
          </a:p>
        </p:txBody>
      </p:sp>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8927" y="4281488"/>
            <a:ext cx="27908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065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Effect transition="in" filter="fade">
                                      <p:cBhvr>
                                        <p:cTn id="11" dur="500"/>
                                        <p:tgtEl>
                                          <p:spTgt spid="11">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fontScale="90000"/>
          </a:bodyPr>
          <a:lstStyle/>
          <a:p>
            <a:r>
              <a:rPr lang="es-CL" b="1" dirty="0" smtClean="0">
                <a:solidFill>
                  <a:schemeClr val="bg1"/>
                </a:solidFill>
                <a:latin typeface="Arial Black" panose="020B0A04020102020204" pitchFamily="34" charset="0"/>
              </a:rPr>
              <a:t>Lenguaje Libre de Contexto</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mc:AlternateContent xmlns:mc="http://schemas.openxmlformats.org/markup-compatibility/2006" xmlns:a14="http://schemas.microsoft.com/office/drawing/2010/main">
        <mc:Choice Requires="a14">
          <p:sp>
            <p:nvSpPr>
              <p:cNvPr id="11" name="2 Marcador de contenido"/>
              <p:cNvSpPr>
                <a:spLocks noGrp="1"/>
              </p:cNvSpPr>
              <p:nvPr>
                <p:ph idx="1"/>
              </p:nvPr>
            </p:nvSpPr>
            <p:spPr>
              <a:xfrm>
                <a:off x="1259632" y="1772816"/>
                <a:ext cx="7632848" cy="4644783"/>
              </a:xfrm>
            </p:spPr>
            <p:txBody>
              <a:bodyPr>
                <a:normAutofit lnSpcReduction="10000"/>
              </a:bodyPr>
              <a:lstStyle/>
              <a:p>
                <a:pPr algn="just"/>
                <a:r>
                  <a:rPr lang="es-ES" sz="2800" dirty="0" smtClean="0">
                    <a:latin typeface="Arial" panose="020B0604020202020204" pitchFamily="34" charset="0"/>
                    <a:cs typeface="Arial" panose="020B0604020202020204" pitchFamily="34" charset="0"/>
                  </a:rPr>
                  <a:t>El lenguaje libre de contexto es aquel que puede ser expresado por una gramática libre de contexto.</a:t>
                </a:r>
              </a:p>
              <a:p>
                <a:pPr algn="just"/>
                <a:r>
                  <a:rPr lang="es-CL" sz="2800" dirty="0" smtClean="0">
                    <a:latin typeface="Arial" panose="020B0604020202020204" pitchFamily="34" charset="0"/>
                    <a:cs typeface="Arial" panose="020B0604020202020204" pitchFamily="34" charset="0"/>
                  </a:rPr>
                  <a:t>Primero revisemos qué es una gramática:</a:t>
                </a:r>
                <a:endParaRPr lang="es-ES" sz="2400" dirty="0">
                  <a:latin typeface="Arial" panose="020B0604020202020204" pitchFamily="34" charset="0"/>
                  <a:cs typeface="Arial" panose="020B0604020202020204" pitchFamily="34" charset="0"/>
                </a:endParaRPr>
              </a:p>
              <a:p>
                <a:pPr algn="just"/>
                <a:endParaRPr lang="es-ES" sz="2800" dirty="0">
                  <a:latin typeface="Arial" panose="020B0604020202020204" pitchFamily="34" charset="0"/>
                  <a:cs typeface="Arial" panose="020B0604020202020204" pitchFamily="34" charset="0"/>
                </a:endParaRPr>
              </a:p>
              <a:p>
                <a:pPr algn="just"/>
                <a14:m>
                  <m:oMath xmlns:m="http://schemas.openxmlformats.org/officeDocument/2006/math">
                    <m:r>
                      <a:rPr lang="es-CL" sz="2800" b="0" i="1" smtClean="0">
                        <a:latin typeface="Cambria Math"/>
                        <a:cs typeface="Arial" panose="020B0604020202020204" pitchFamily="34" charset="0"/>
                      </a:rPr>
                      <m:t>𝐺</m:t>
                    </m:r>
                    <m:r>
                      <a:rPr lang="es-CL" sz="2800" b="0" i="1" smtClean="0">
                        <a:latin typeface="Cambria Math"/>
                        <a:cs typeface="Arial" panose="020B0604020202020204" pitchFamily="34" charset="0"/>
                      </a:rPr>
                      <m:t>=</m:t>
                    </m:r>
                    <m:d>
                      <m:dPr>
                        <m:begChr m:val="{"/>
                        <m:endChr m:val="}"/>
                        <m:ctrlPr>
                          <a:rPr lang="es-CL" sz="2800" b="0" i="1" smtClean="0">
                            <a:latin typeface="Cambria Math"/>
                            <a:ea typeface="Cambria Math"/>
                            <a:cs typeface="Arial" panose="020B0604020202020204" pitchFamily="34" charset="0"/>
                          </a:rPr>
                        </m:ctrlPr>
                      </m:dPr>
                      <m:e>
                        <m:r>
                          <m:rPr>
                            <m:sty m:val="p"/>
                          </m:rPr>
                          <a:rPr lang="el-GR" sz="2800" b="0" i="1" smtClean="0">
                            <a:latin typeface="Cambria Math"/>
                            <a:ea typeface="Cambria Math"/>
                            <a:cs typeface="Arial" panose="020B0604020202020204" pitchFamily="34" charset="0"/>
                          </a:rPr>
                          <m:t>Σ</m:t>
                        </m:r>
                        <m:r>
                          <a:rPr lang="es-CL" sz="2800" b="0" i="1" smtClean="0">
                            <a:latin typeface="Cambria Math"/>
                            <a:ea typeface="Cambria Math"/>
                            <a:cs typeface="Arial" panose="020B0604020202020204" pitchFamily="34" charset="0"/>
                          </a:rPr>
                          <m:t>,</m:t>
                        </m:r>
                        <m:r>
                          <a:rPr lang="es-CL" sz="2800" b="0" i="1" smtClean="0">
                            <a:latin typeface="Cambria Math"/>
                            <a:ea typeface="Cambria Math"/>
                            <a:cs typeface="Arial" panose="020B0604020202020204" pitchFamily="34" charset="0"/>
                          </a:rPr>
                          <m:t>𝑉</m:t>
                        </m:r>
                        <m:r>
                          <a:rPr lang="es-CL" sz="2800" b="0" i="1" smtClean="0">
                            <a:latin typeface="Cambria Math"/>
                            <a:ea typeface="Cambria Math"/>
                            <a:cs typeface="Arial" panose="020B0604020202020204" pitchFamily="34" charset="0"/>
                          </a:rPr>
                          <m:t>,</m:t>
                        </m:r>
                        <m:r>
                          <a:rPr lang="es-CL" sz="2800" b="0" i="1" smtClean="0">
                            <a:latin typeface="Cambria Math"/>
                            <a:ea typeface="Cambria Math"/>
                            <a:cs typeface="Arial" panose="020B0604020202020204" pitchFamily="34" charset="0"/>
                          </a:rPr>
                          <m:t>𝑃</m:t>
                        </m:r>
                        <m:r>
                          <a:rPr lang="es-CL" sz="2800" b="0" i="1" smtClean="0">
                            <a:latin typeface="Cambria Math"/>
                            <a:ea typeface="Cambria Math"/>
                            <a:cs typeface="Arial" panose="020B0604020202020204" pitchFamily="34" charset="0"/>
                          </a:rPr>
                          <m:t>,</m:t>
                        </m:r>
                        <m:r>
                          <a:rPr lang="es-CL" sz="2800" b="0" i="1" smtClean="0">
                            <a:latin typeface="Cambria Math"/>
                            <a:ea typeface="Cambria Math"/>
                            <a:cs typeface="Arial" panose="020B0604020202020204" pitchFamily="34" charset="0"/>
                          </a:rPr>
                          <m:t>𝑆</m:t>
                        </m:r>
                      </m:e>
                    </m:d>
                  </m:oMath>
                </a14:m>
                <a:endParaRPr lang="es-CL" sz="2800" b="0" dirty="0" smtClean="0">
                  <a:latin typeface="Arial" panose="020B0604020202020204" pitchFamily="34" charset="0"/>
                  <a:cs typeface="Arial" panose="020B0604020202020204" pitchFamily="34" charset="0"/>
                </a:endParaRPr>
              </a:p>
              <a:p>
                <a:pPr lvl="1" algn="just"/>
                <a14:m>
                  <m:oMath xmlns:m="http://schemas.openxmlformats.org/officeDocument/2006/math">
                    <m:r>
                      <m:rPr>
                        <m:sty m:val="p"/>
                      </m:rPr>
                      <a:rPr lang="el-GR" sz="2400" i="1">
                        <a:latin typeface="Cambria Math"/>
                        <a:ea typeface="Cambria Math"/>
                        <a:cs typeface="Arial" panose="020B0604020202020204" pitchFamily="34" charset="0"/>
                      </a:rPr>
                      <m:t>Σ</m:t>
                    </m:r>
                  </m:oMath>
                </a14:m>
                <a:r>
                  <a:rPr lang="es-ES" sz="2400" dirty="0" smtClean="0">
                    <a:latin typeface="Arial" panose="020B0604020202020204" pitchFamily="34" charset="0"/>
                    <a:cs typeface="Arial" panose="020B0604020202020204" pitchFamily="34" charset="0"/>
                  </a:rPr>
                  <a:t>: Alfabeto o conjunto de no terminales.</a:t>
                </a:r>
              </a:p>
              <a:p>
                <a:pPr lvl="1" algn="just"/>
                <a14:m>
                  <m:oMath xmlns:m="http://schemas.openxmlformats.org/officeDocument/2006/math">
                    <m:r>
                      <a:rPr lang="es-CL" sz="2400" b="0" i="1" smtClean="0">
                        <a:latin typeface="Cambria Math"/>
                        <a:ea typeface="Cambria Math"/>
                        <a:cs typeface="Arial" panose="020B0604020202020204" pitchFamily="34" charset="0"/>
                      </a:rPr>
                      <m:t>𝑉</m:t>
                    </m:r>
                  </m:oMath>
                </a14:m>
                <a:r>
                  <a:rPr lang="es-ES" sz="2400" dirty="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Conjunto de Terminales.</a:t>
                </a:r>
                <a:endParaRPr lang="es-ES" sz="2400" dirty="0">
                  <a:latin typeface="Arial" panose="020B0604020202020204" pitchFamily="34" charset="0"/>
                  <a:cs typeface="Arial" panose="020B0604020202020204" pitchFamily="34" charset="0"/>
                </a:endParaRPr>
              </a:p>
              <a:p>
                <a:pPr lvl="1" algn="just"/>
                <a14:m>
                  <m:oMath xmlns:m="http://schemas.openxmlformats.org/officeDocument/2006/math">
                    <m:r>
                      <a:rPr lang="es-CL" sz="2400" b="0" i="1" smtClean="0">
                        <a:latin typeface="Cambria Math"/>
                        <a:ea typeface="Cambria Math"/>
                        <a:cs typeface="Arial" panose="020B0604020202020204" pitchFamily="34" charset="0"/>
                      </a:rPr>
                      <m:t>𝑃</m:t>
                    </m:r>
                  </m:oMath>
                </a14:m>
                <a:r>
                  <a:rPr lang="es-ES" sz="2400" dirty="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Conjunto de producciones.</a:t>
                </a:r>
                <a:endParaRPr lang="es-ES" sz="2400" dirty="0">
                  <a:latin typeface="Arial" panose="020B0604020202020204" pitchFamily="34" charset="0"/>
                  <a:cs typeface="Arial" panose="020B0604020202020204" pitchFamily="34" charset="0"/>
                </a:endParaRPr>
              </a:p>
              <a:p>
                <a:pPr lvl="1" algn="just"/>
                <a14:m>
                  <m:oMath xmlns:m="http://schemas.openxmlformats.org/officeDocument/2006/math">
                    <m:r>
                      <a:rPr lang="es-CL" sz="2400" b="0" i="1" smtClean="0">
                        <a:latin typeface="Cambria Math"/>
                        <a:ea typeface="Cambria Math"/>
                        <a:cs typeface="Arial" panose="020B0604020202020204" pitchFamily="34" charset="0"/>
                      </a:rPr>
                      <m:t>𝑆</m:t>
                    </m:r>
                    <m:r>
                      <a:rPr lang="es-CL" sz="2400" b="0" i="1" smtClean="0">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𝑉</m:t>
                    </m:r>
                  </m:oMath>
                </a14:m>
                <a:r>
                  <a:rPr lang="es-ES" sz="2400" dirty="0">
                    <a:latin typeface="Arial" panose="020B0604020202020204" pitchFamily="34" charset="0"/>
                    <a:cs typeface="Arial" panose="020B0604020202020204" pitchFamily="34" charset="0"/>
                  </a:rPr>
                  <a:t>: </a:t>
                </a:r>
                <a:r>
                  <a:rPr lang="es-ES" sz="2400" dirty="0" smtClean="0">
                    <a:latin typeface="Arial" panose="020B0604020202020204" pitchFamily="34" charset="0"/>
                    <a:cs typeface="Arial" panose="020B0604020202020204" pitchFamily="34" charset="0"/>
                  </a:rPr>
                  <a:t>Terminal inicial.</a:t>
                </a:r>
                <a:endParaRPr lang="es-ES" sz="2400" dirty="0">
                  <a:latin typeface="Arial" panose="020B0604020202020204" pitchFamily="34" charset="0"/>
                  <a:cs typeface="Arial" panose="020B0604020202020204" pitchFamily="34" charset="0"/>
                </a:endParaRPr>
              </a:p>
            </p:txBody>
          </p:sp>
        </mc:Choice>
        <mc:Fallback xmlns="">
          <p:sp>
            <p:nvSpPr>
              <p:cNvPr id="11" name="2 Marcador de contenido"/>
              <p:cNvSpPr>
                <a:spLocks noGrp="1" noRot="1" noChangeAspect="1" noMove="1" noResize="1" noEditPoints="1" noAdjustHandles="1" noChangeArrowheads="1" noChangeShapeType="1" noTextEdit="1"/>
              </p:cNvSpPr>
              <p:nvPr>
                <p:ph idx="1"/>
              </p:nvPr>
            </p:nvSpPr>
            <p:spPr>
              <a:xfrm>
                <a:off x="1259632" y="1772816"/>
                <a:ext cx="7632848" cy="4644783"/>
              </a:xfrm>
              <a:blipFill rotWithShape="1">
                <a:blip r:embed="rId4"/>
                <a:stretch>
                  <a:fillRect l="-1438" t="-2231" r="-1597"/>
                </a:stretch>
              </a:blipFill>
            </p:spPr>
            <p:txBody>
              <a:bodyPr/>
              <a:lstStyle/>
              <a:p>
                <a:r>
                  <a:rPr lang="es-CL">
                    <a:noFill/>
                  </a:rPr>
                  <a:t> </a:t>
                </a:r>
              </a:p>
            </p:txBody>
          </p:sp>
        </mc:Fallback>
      </mc:AlternateContent>
    </p:spTree>
    <p:extLst>
      <p:ext uri="{BB962C8B-B14F-4D97-AF65-F5344CB8AC3E}">
        <p14:creationId xmlns:p14="http://schemas.microsoft.com/office/powerpoint/2010/main" val="275600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fade">
                                      <p:cBhvr>
                                        <p:cTn id="11" dur="500"/>
                                        <p:tgtEl>
                                          <p:spTgt spid="11">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fade">
                                      <p:cBhvr>
                                        <p:cTn id="15" dur="500"/>
                                        <p:tgtEl>
                                          <p:spTgt spid="11">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xEl>
                                              <p:pRg st="4" end="4"/>
                                            </p:txEl>
                                          </p:spTgt>
                                        </p:tgtEl>
                                        <p:attrNameLst>
                                          <p:attrName>style.visibility</p:attrName>
                                        </p:attrNameLst>
                                      </p:cBhvr>
                                      <p:to>
                                        <p:strVal val="visible"/>
                                      </p:to>
                                    </p:set>
                                    <p:animEffect transition="in" filter="fade">
                                      <p:cBhvr>
                                        <p:cTn id="18" dur="500"/>
                                        <p:tgtEl>
                                          <p:spTgt spid="11">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animEffect transition="in" filter="fade">
                                      <p:cBhvr>
                                        <p:cTn id="21" dur="500"/>
                                        <p:tgtEl>
                                          <p:spTgt spid="11">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xEl>
                                              <p:pRg st="6" end="6"/>
                                            </p:txEl>
                                          </p:spTgt>
                                        </p:tgtEl>
                                        <p:attrNameLst>
                                          <p:attrName>style.visibility</p:attrName>
                                        </p:attrNameLst>
                                      </p:cBhvr>
                                      <p:to>
                                        <p:strVal val="visible"/>
                                      </p:to>
                                    </p:set>
                                    <p:animEffect transition="in" filter="fade">
                                      <p:cBhvr>
                                        <p:cTn id="24" dur="500"/>
                                        <p:tgtEl>
                                          <p:spTgt spid="11">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animEffect transition="in" filter="fade">
                                      <p:cBhvr>
                                        <p:cTn id="27"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smtClean="0">
                <a:solidFill>
                  <a:schemeClr val="bg1"/>
                </a:solidFill>
                <a:latin typeface="Arial Black" panose="020B0A04020102020204" pitchFamily="34" charset="0"/>
              </a:rPr>
              <a:t>Opciones de Producciones</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mc:AlternateContent xmlns:mc="http://schemas.openxmlformats.org/markup-compatibility/2006" xmlns:a14="http://schemas.microsoft.com/office/drawing/2010/main">
        <mc:Choice Requires="a14">
          <p:sp>
            <p:nvSpPr>
              <p:cNvPr id="11" name="2 Marcador de contenido"/>
              <p:cNvSpPr>
                <a:spLocks noGrp="1"/>
              </p:cNvSpPr>
              <p:nvPr>
                <p:ph idx="1"/>
              </p:nvPr>
            </p:nvSpPr>
            <p:spPr>
              <a:xfrm>
                <a:off x="1259632" y="1772816"/>
                <a:ext cx="7632848" cy="4644783"/>
              </a:xfrm>
            </p:spPr>
            <p:txBody>
              <a:bodyPr>
                <a:normAutofit/>
              </a:bodyPr>
              <a:lstStyle/>
              <a:p>
                <a:pPr marL="342900" lvl="1" indent="-342900" algn="just">
                  <a:buFont typeface="Arial" panose="020B0604020202020204" pitchFamily="34" charset="0"/>
                  <a:buChar char="•"/>
                </a:pPr>
                <a:r>
                  <a:rPr lang="es-ES" sz="2800" dirty="0" smtClean="0">
                    <a:latin typeface="Arial" panose="020B0604020202020204" pitchFamily="34" charset="0"/>
                    <a:cs typeface="Arial" panose="020B0604020202020204" pitchFamily="34" charset="0"/>
                  </a:rPr>
                  <a:t>Gramática Regular (izquierda):</a:t>
                </a:r>
              </a:p>
              <a:p>
                <a:pPr lvl="1" algn="just"/>
                <a14:m>
                  <m:oMath xmlns:m="http://schemas.openxmlformats.org/officeDocument/2006/math">
                    <m:r>
                      <a:rPr lang="es-CL" sz="2400" b="0" i="1" smtClean="0">
                        <a:latin typeface="Cambria Math"/>
                        <a:ea typeface="Cambria Math"/>
                        <a:cs typeface="Arial" panose="020B0604020202020204" pitchFamily="34" charset="0"/>
                      </a:rPr>
                      <m:t>𝐴</m:t>
                    </m:r>
                    <m:r>
                      <a:rPr lang="es-CL" sz="2400" i="1" smtClean="0">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𝑎𝐵</m:t>
                    </m:r>
                  </m:oMath>
                </a14:m>
                <a:endParaRPr lang="es-CL" sz="2400" b="0" dirty="0" smtClean="0">
                  <a:latin typeface="Arial" panose="020B0604020202020204" pitchFamily="34" charset="0"/>
                  <a:ea typeface="Cambria Math"/>
                  <a:cs typeface="Arial" panose="020B0604020202020204" pitchFamily="34" charset="0"/>
                </a:endParaRPr>
              </a:p>
              <a:p>
                <a:pPr lvl="1" algn="just"/>
                <a14:m>
                  <m:oMath xmlns:m="http://schemas.openxmlformats.org/officeDocument/2006/math">
                    <m:r>
                      <a:rPr lang="es-CL" sz="2400" i="1">
                        <a:latin typeface="Cambria Math"/>
                        <a:ea typeface="Cambria Math"/>
                        <a:cs typeface="Arial" panose="020B0604020202020204" pitchFamily="34" charset="0"/>
                      </a:rPr>
                      <m:t>𝐴</m:t>
                    </m:r>
                    <m:r>
                      <a:rPr lang="es-CL" sz="2400" i="1">
                        <a:latin typeface="Cambria Math"/>
                        <a:ea typeface="Cambria Math"/>
                        <a:cs typeface="Arial" panose="020B0604020202020204" pitchFamily="34" charset="0"/>
                      </a:rPr>
                      <m:t>→</m:t>
                    </m:r>
                    <m:r>
                      <a:rPr lang="es-CL" sz="2400" i="1">
                        <a:latin typeface="Cambria Math"/>
                        <a:ea typeface="Cambria Math"/>
                        <a:cs typeface="Arial" panose="020B0604020202020204" pitchFamily="34" charset="0"/>
                      </a:rPr>
                      <m:t>𝑎</m:t>
                    </m:r>
                  </m:oMath>
                </a14:m>
                <a:endParaRPr lang="es-CL" sz="2400" dirty="0" smtClean="0">
                  <a:latin typeface="Arial" panose="020B0604020202020204" pitchFamily="34" charset="0"/>
                  <a:ea typeface="Cambria Math"/>
                  <a:cs typeface="Arial" panose="020B0604020202020204" pitchFamily="34" charset="0"/>
                </a:endParaRPr>
              </a:p>
              <a:p>
                <a:pPr lvl="1" algn="just"/>
                <a14:m>
                  <m:oMath xmlns:m="http://schemas.openxmlformats.org/officeDocument/2006/math">
                    <m:r>
                      <a:rPr lang="es-CL" sz="2400" b="0" i="1" smtClean="0">
                        <a:latin typeface="Cambria Math"/>
                        <a:ea typeface="Cambria Math"/>
                        <a:cs typeface="Arial" panose="020B0604020202020204" pitchFamily="34" charset="0"/>
                      </a:rPr>
                      <m:t>𝐴</m:t>
                    </m:r>
                    <m:r>
                      <a:rPr lang="es-CL" sz="2400" i="1">
                        <a:latin typeface="Cambria Math"/>
                        <a:ea typeface="Cambria Math"/>
                        <a:cs typeface="Arial" panose="020B0604020202020204" pitchFamily="34" charset="0"/>
                      </a:rPr>
                      <m:t>→</m:t>
                    </m:r>
                    <m:r>
                      <a:rPr lang="es-CL" sz="2400" i="1" smtClean="0">
                        <a:latin typeface="Cambria Math"/>
                        <a:ea typeface="Cambria Math"/>
                        <a:cs typeface="Arial" panose="020B0604020202020204" pitchFamily="34" charset="0"/>
                      </a:rPr>
                      <m:t>𝜀</m:t>
                    </m:r>
                  </m:oMath>
                </a14:m>
                <a:endParaRPr lang="es-CL" sz="2400" dirty="0" smtClean="0">
                  <a:latin typeface="Arial" panose="020B0604020202020204" pitchFamily="34" charset="0"/>
                  <a:ea typeface="Cambria Math"/>
                  <a:cs typeface="Arial" panose="020B0604020202020204" pitchFamily="34" charset="0"/>
                </a:endParaRPr>
              </a:p>
              <a:p>
                <a:pPr lvl="1" algn="just"/>
                <a:r>
                  <a:rPr lang="es-ES" sz="2400" dirty="0" smtClean="0">
                    <a:latin typeface="Arial" panose="020B0604020202020204" pitchFamily="34" charset="0"/>
                    <a:cs typeface="Arial" panose="020B0604020202020204" pitchFamily="34" charset="0"/>
                  </a:rPr>
                  <a:t>Nota 1: Izquierda o derecha son equivalentes.</a:t>
                </a:r>
              </a:p>
              <a:p>
                <a:pPr marL="457200" lvl="1" indent="0" algn="just">
                  <a:buNone/>
                </a:pPr>
                <a:endParaRPr lang="es-ES" sz="2400" dirty="0" smtClean="0">
                  <a:latin typeface="Arial" panose="020B0604020202020204" pitchFamily="34" charset="0"/>
                  <a:cs typeface="Arial" panose="020B0604020202020204" pitchFamily="34" charset="0"/>
                </a:endParaRPr>
              </a:p>
              <a:p>
                <a:pPr algn="just"/>
                <a:r>
                  <a:rPr lang="es-ES" sz="2800" dirty="0">
                    <a:latin typeface="Arial" panose="020B0604020202020204" pitchFamily="34" charset="0"/>
                    <a:cs typeface="Arial" panose="020B0604020202020204" pitchFamily="34" charset="0"/>
                  </a:rPr>
                  <a:t>Gramática </a:t>
                </a:r>
                <a:r>
                  <a:rPr lang="es-ES" sz="2800" dirty="0" smtClean="0">
                    <a:latin typeface="Arial" panose="020B0604020202020204" pitchFamily="34" charset="0"/>
                    <a:cs typeface="Arial" panose="020B0604020202020204" pitchFamily="34" charset="0"/>
                  </a:rPr>
                  <a:t>Libre de contexto:</a:t>
                </a:r>
                <a:endParaRPr lang="es-ES" sz="2800" dirty="0">
                  <a:latin typeface="Arial" panose="020B0604020202020204" pitchFamily="34" charset="0"/>
                  <a:cs typeface="Arial" panose="020B0604020202020204" pitchFamily="34" charset="0"/>
                </a:endParaRPr>
              </a:p>
              <a:p>
                <a:pPr lvl="1" algn="just"/>
                <a14:m>
                  <m:oMath xmlns:m="http://schemas.openxmlformats.org/officeDocument/2006/math">
                    <m:r>
                      <a:rPr lang="es-CL" sz="2400" b="0" i="1" smtClean="0">
                        <a:latin typeface="Cambria Math"/>
                        <a:ea typeface="Cambria Math"/>
                        <a:cs typeface="Arial" panose="020B0604020202020204" pitchFamily="34" charset="0"/>
                      </a:rPr>
                      <m:t>𝐴</m:t>
                    </m:r>
                    <m:r>
                      <a:rPr lang="es-CL" sz="2400" i="1">
                        <a:latin typeface="Cambria Math"/>
                        <a:ea typeface="Cambria Math"/>
                        <a:cs typeface="Arial" panose="020B0604020202020204" pitchFamily="34" charset="0"/>
                      </a:rPr>
                      <m:t>→</m:t>
                    </m:r>
                    <m:r>
                      <a:rPr lang="es-CL" sz="2400" i="1" smtClean="0">
                        <a:latin typeface="Cambria Math"/>
                        <a:ea typeface="Cambria Math"/>
                        <a:cs typeface="Arial" panose="020B0604020202020204" pitchFamily="34" charset="0"/>
                      </a:rPr>
                      <m:t>𝛾</m:t>
                    </m:r>
                  </m:oMath>
                </a14:m>
                <a:r>
                  <a:rPr lang="es-ES" sz="2400" dirty="0">
                    <a:latin typeface="Arial" panose="020B0604020202020204" pitchFamily="34" charset="0"/>
                    <a:cs typeface="Arial" panose="020B0604020202020204" pitchFamily="34" charset="0"/>
                  </a:rPr>
                  <a:t>, con</a:t>
                </a:r>
                <a:r>
                  <a:rPr lang="es-ES" sz="2400" dirty="0" smtClean="0">
                    <a:latin typeface="Arial" panose="020B0604020202020204" pitchFamily="34" charset="0"/>
                    <a:cs typeface="Arial" panose="020B0604020202020204" pitchFamily="34" charset="0"/>
                  </a:rPr>
                  <a:t> </a:t>
                </a:r>
                <a14:m>
                  <m:oMath xmlns:m="http://schemas.openxmlformats.org/officeDocument/2006/math">
                    <m:r>
                      <a:rPr lang="es-CL" sz="2400" i="1">
                        <a:latin typeface="Cambria Math"/>
                        <a:ea typeface="Cambria Math"/>
                        <a:cs typeface="Arial" panose="020B0604020202020204" pitchFamily="34" charset="0"/>
                      </a:rPr>
                      <m:t>𝛾</m:t>
                    </m:r>
                  </m:oMath>
                </a14:m>
                <a:r>
                  <a:rPr lang="es-ES" sz="2400" dirty="0" smtClean="0">
                    <a:latin typeface="Arial" panose="020B0604020202020204" pitchFamily="34" charset="0"/>
                    <a:cs typeface="Arial" panose="020B0604020202020204" pitchFamily="34" charset="0"/>
                  </a:rPr>
                  <a:t> cadena de terminales y no terminales.</a:t>
                </a:r>
                <a:endParaRPr lang="es-ES" sz="2400" dirty="0">
                  <a:latin typeface="Arial" panose="020B0604020202020204" pitchFamily="34" charset="0"/>
                  <a:cs typeface="Arial" panose="020B0604020202020204" pitchFamily="34" charset="0"/>
                </a:endParaRPr>
              </a:p>
            </p:txBody>
          </p:sp>
        </mc:Choice>
        <mc:Fallback xmlns="">
          <p:sp>
            <p:nvSpPr>
              <p:cNvPr id="11" name="2 Marcador de contenido"/>
              <p:cNvSpPr>
                <a:spLocks noGrp="1" noRot="1" noChangeAspect="1" noMove="1" noResize="1" noEditPoints="1" noAdjustHandles="1" noChangeArrowheads="1" noChangeShapeType="1" noTextEdit="1"/>
              </p:cNvSpPr>
              <p:nvPr>
                <p:ph idx="1"/>
              </p:nvPr>
            </p:nvSpPr>
            <p:spPr>
              <a:xfrm>
                <a:off x="1259632" y="1772816"/>
                <a:ext cx="7632848" cy="4644783"/>
              </a:xfrm>
              <a:blipFill rotWithShape="1">
                <a:blip r:embed="rId4"/>
                <a:stretch>
                  <a:fillRect l="-1438" t="-1312" r="-1198"/>
                </a:stretch>
              </a:blipFill>
            </p:spPr>
            <p:txBody>
              <a:bodyPr/>
              <a:lstStyle/>
              <a:p>
                <a:r>
                  <a:rPr lang="es-CL">
                    <a:noFill/>
                  </a:rPr>
                  <a:t> </a:t>
                </a:r>
              </a:p>
            </p:txBody>
          </p:sp>
        </mc:Fallback>
      </mc:AlternateContent>
    </p:spTree>
    <p:extLst>
      <p:ext uri="{BB962C8B-B14F-4D97-AF65-F5344CB8AC3E}">
        <p14:creationId xmlns:p14="http://schemas.microsoft.com/office/powerpoint/2010/main" val="168128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Effect transition="in" filter="fade">
                                      <p:cBhvr>
                                        <p:cTn id="11" dur="500"/>
                                        <p:tgtEl>
                                          <p:spTgt spid="11">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Effect transition="in" filter="fade">
                                      <p:cBhvr>
                                        <p:cTn id="15" dur="500"/>
                                        <p:tgtEl>
                                          <p:spTgt spid="11">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Effect transition="in" filter="fade">
                                      <p:cBhvr>
                                        <p:cTn id="19" dur="500"/>
                                        <p:tgtEl>
                                          <p:spTgt spid="11">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Effect transition="in" filter="fade">
                                      <p:cBhvr>
                                        <p:cTn id="23" dur="500"/>
                                        <p:tgtEl>
                                          <p:spTgt spid="11">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Effect transition="in" filter="fade">
                                      <p:cBhvr>
                                        <p:cTn id="27" dur="500"/>
                                        <p:tgtEl>
                                          <p:spTgt spid="11">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animEffect transition="in" filter="fade">
                                      <p:cBhvr>
                                        <p:cTn id="31"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smtClean="0">
                <a:solidFill>
                  <a:schemeClr val="bg1"/>
                </a:solidFill>
                <a:latin typeface="Arial Black" panose="020B0A04020102020204" pitchFamily="34" charset="0"/>
              </a:rPr>
              <a:t>Ejemplo ER y GR</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mc:AlternateContent xmlns:mc="http://schemas.openxmlformats.org/markup-compatibility/2006" xmlns:a14="http://schemas.microsoft.com/office/drawing/2010/main">
        <mc:Choice Requires="a14">
          <p:sp>
            <p:nvSpPr>
              <p:cNvPr id="11" name="2 Marcador de contenido"/>
              <p:cNvSpPr>
                <a:spLocks noGrp="1"/>
              </p:cNvSpPr>
              <p:nvPr>
                <p:ph idx="1"/>
              </p:nvPr>
            </p:nvSpPr>
            <p:spPr>
              <a:xfrm>
                <a:off x="1259632" y="1772816"/>
                <a:ext cx="7632848" cy="4644783"/>
              </a:xfrm>
            </p:spPr>
            <p:txBody>
              <a:bodyPr>
                <a:normAutofit/>
              </a:bodyPr>
              <a:lstStyle/>
              <a:p>
                <a:pPr marL="342900" lvl="1" indent="-342900" algn="just">
                  <a:buFont typeface="Arial" panose="020B0604020202020204" pitchFamily="34" charset="0"/>
                  <a:buChar char="•"/>
                </a:pPr>
                <a:r>
                  <a:rPr lang="es-ES" dirty="0" smtClean="0">
                    <a:latin typeface="Arial" panose="020B0604020202020204" pitchFamily="34" charset="0"/>
                    <a:cs typeface="Arial" panose="020B0604020202020204" pitchFamily="34" charset="0"/>
                  </a:rPr>
                  <a:t>Ejemplo: </a:t>
                </a:r>
                <a14:m>
                  <m:oMath xmlns:m="http://schemas.openxmlformats.org/officeDocument/2006/math">
                    <m:r>
                      <a:rPr lang="es-ES" i="1" dirty="0">
                        <a:latin typeface="Cambria Math"/>
                        <a:cs typeface="Arial" panose="020B0604020202020204" pitchFamily="34" charset="0"/>
                      </a:rPr>
                      <m:t>𝑎</m:t>
                    </m:r>
                    <m:sSup>
                      <m:sSupPr>
                        <m:ctrlPr>
                          <a:rPr lang="es-ES" i="1" dirty="0">
                            <a:latin typeface="Cambria Math"/>
                            <a:cs typeface="Arial" panose="020B0604020202020204" pitchFamily="34" charset="0"/>
                          </a:rPr>
                        </m:ctrlPr>
                      </m:sSupPr>
                      <m:e>
                        <m:r>
                          <a:rPr lang="es-ES" i="1" dirty="0">
                            <a:latin typeface="Cambria Math"/>
                            <a:cs typeface="Arial" panose="020B0604020202020204" pitchFamily="34" charset="0"/>
                          </a:rPr>
                          <m:t>(</m:t>
                        </m:r>
                        <m:r>
                          <a:rPr lang="es-ES" i="1" dirty="0" err="1">
                            <a:latin typeface="Cambria Math"/>
                            <a:cs typeface="Arial" panose="020B0604020202020204" pitchFamily="34" charset="0"/>
                          </a:rPr>
                          <m:t>𝑎</m:t>
                        </m:r>
                        <m:r>
                          <a:rPr lang="es-ES" i="1" dirty="0" err="1">
                            <a:latin typeface="Cambria Math"/>
                            <a:cs typeface="Arial" panose="020B0604020202020204" pitchFamily="34" charset="0"/>
                          </a:rPr>
                          <m:t>|</m:t>
                        </m:r>
                        <m:r>
                          <a:rPr lang="es-ES" i="1" dirty="0" err="1">
                            <a:latin typeface="Cambria Math"/>
                            <a:cs typeface="Arial" panose="020B0604020202020204" pitchFamily="34" charset="0"/>
                          </a:rPr>
                          <m:t>𝑏</m:t>
                        </m:r>
                        <m:r>
                          <a:rPr lang="es-ES" i="1" dirty="0">
                            <a:latin typeface="Cambria Math"/>
                            <a:cs typeface="Arial" panose="020B0604020202020204" pitchFamily="34" charset="0"/>
                          </a:rPr>
                          <m:t>)</m:t>
                        </m:r>
                      </m:e>
                      <m:sup>
                        <m:r>
                          <a:rPr lang="es-CL" i="1" dirty="0">
                            <a:latin typeface="Cambria Math"/>
                            <a:cs typeface="Arial" panose="020B0604020202020204" pitchFamily="34" charset="0"/>
                          </a:rPr>
                          <m:t>∗</m:t>
                        </m:r>
                      </m:sup>
                    </m:sSup>
                    <m:r>
                      <a:rPr lang="es-CL" i="1" dirty="0">
                        <a:latin typeface="Cambria Math"/>
                        <a:cs typeface="Arial" panose="020B0604020202020204" pitchFamily="34" charset="0"/>
                      </a:rPr>
                      <m:t> </m:t>
                    </m:r>
                  </m:oMath>
                </a14:m>
                <a:r>
                  <a:rPr lang="es-ES" sz="2800" dirty="0" smtClean="0">
                    <a:latin typeface="Arial" panose="020B0604020202020204" pitchFamily="34" charset="0"/>
                    <a:cs typeface="Arial" panose="020B0604020202020204" pitchFamily="34" charset="0"/>
                  </a:rPr>
                  <a:t>:</a:t>
                </a:r>
              </a:p>
              <a:p>
                <a:pPr lvl="1" algn="just"/>
                <a14:m>
                  <m:oMath xmlns:m="http://schemas.openxmlformats.org/officeDocument/2006/math">
                    <m:r>
                      <a:rPr lang="es-CL" sz="2400" b="0" i="1" smtClean="0">
                        <a:latin typeface="Cambria Math"/>
                        <a:ea typeface="Cambria Math"/>
                        <a:cs typeface="Arial" panose="020B0604020202020204" pitchFamily="34" charset="0"/>
                      </a:rPr>
                      <m:t>𝑆</m:t>
                    </m:r>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𝑎𝐴</m:t>
                    </m:r>
                  </m:oMath>
                </a14:m>
                <a:endParaRPr lang="es-ES" sz="2400" dirty="0" smtClean="0">
                  <a:latin typeface="Arial" panose="020B0604020202020204" pitchFamily="34" charset="0"/>
                  <a:cs typeface="Arial" panose="020B0604020202020204" pitchFamily="34" charset="0"/>
                </a:endParaRPr>
              </a:p>
              <a:p>
                <a:pPr lvl="1" algn="just"/>
                <a14:m>
                  <m:oMath xmlns:m="http://schemas.openxmlformats.org/officeDocument/2006/math">
                    <m:r>
                      <a:rPr lang="es-CL" sz="2400" b="0" i="1" smtClean="0">
                        <a:latin typeface="Cambria Math"/>
                        <a:ea typeface="Cambria Math"/>
                        <a:cs typeface="Arial" panose="020B0604020202020204" pitchFamily="34" charset="0"/>
                      </a:rPr>
                      <m:t>𝐴</m:t>
                    </m:r>
                    <m:r>
                      <a:rPr lang="es-CL" sz="2400" i="1">
                        <a:latin typeface="Cambria Math"/>
                        <a:ea typeface="Cambria Math"/>
                        <a:cs typeface="Arial" panose="020B0604020202020204" pitchFamily="34" charset="0"/>
                      </a:rPr>
                      <m:t>→</m:t>
                    </m:r>
                    <m:r>
                      <a:rPr lang="es-CL" sz="2400" i="1" smtClean="0">
                        <a:latin typeface="Cambria Math"/>
                        <a:ea typeface="Cambria Math"/>
                        <a:cs typeface="Arial" panose="020B0604020202020204" pitchFamily="34" charset="0"/>
                      </a:rPr>
                      <m:t>𝜀</m:t>
                    </m:r>
                  </m:oMath>
                </a14:m>
                <a:endParaRPr lang="es-CL" sz="2400" dirty="0" smtClean="0">
                  <a:latin typeface="Arial" panose="020B0604020202020204" pitchFamily="34" charset="0"/>
                  <a:ea typeface="Cambria Math"/>
                  <a:cs typeface="Arial" panose="020B0604020202020204" pitchFamily="34" charset="0"/>
                </a:endParaRPr>
              </a:p>
              <a:p>
                <a:pPr lvl="1" algn="just"/>
                <a14:m>
                  <m:oMath xmlns:m="http://schemas.openxmlformats.org/officeDocument/2006/math">
                    <m:r>
                      <a:rPr lang="es-CL" sz="2400" b="0" i="1" smtClean="0">
                        <a:latin typeface="Cambria Math"/>
                        <a:ea typeface="Cambria Math"/>
                        <a:cs typeface="Arial" panose="020B0604020202020204" pitchFamily="34" charset="0"/>
                      </a:rPr>
                      <m:t>𝐴</m:t>
                    </m:r>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𝑎𝐴</m:t>
                    </m:r>
                  </m:oMath>
                </a14:m>
                <a:endParaRPr lang="es-CL" sz="2400" b="0" dirty="0" smtClean="0">
                  <a:latin typeface="Arial" panose="020B0604020202020204" pitchFamily="34" charset="0"/>
                  <a:ea typeface="Cambria Math"/>
                  <a:cs typeface="Arial" panose="020B0604020202020204" pitchFamily="34" charset="0"/>
                </a:endParaRPr>
              </a:p>
              <a:p>
                <a:pPr lvl="1" algn="just"/>
                <a14:m>
                  <m:oMath xmlns:m="http://schemas.openxmlformats.org/officeDocument/2006/math">
                    <m:r>
                      <a:rPr lang="es-CL" sz="2400" i="1">
                        <a:latin typeface="Cambria Math"/>
                        <a:ea typeface="Cambria Math"/>
                        <a:cs typeface="Arial" panose="020B0604020202020204" pitchFamily="34" charset="0"/>
                      </a:rPr>
                      <m:t>𝐴</m:t>
                    </m:r>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𝑏</m:t>
                    </m:r>
                    <m:r>
                      <a:rPr lang="es-CL" sz="2400" i="1">
                        <a:latin typeface="Cambria Math"/>
                        <a:ea typeface="Cambria Math"/>
                        <a:cs typeface="Arial" panose="020B0604020202020204" pitchFamily="34" charset="0"/>
                      </a:rPr>
                      <m:t>𝐴</m:t>
                    </m:r>
                  </m:oMath>
                </a14:m>
                <a:endParaRPr lang="es-CL" sz="2400" b="0" dirty="0" smtClean="0">
                  <a:latin typeface="Arial" panose="020B0604020202020204" pitchFamily="34" charset="0"/>
                  <a:ea typeface="Cambria Math"/>
                  <a:cs typeface="Arial" panose="020B0604020202020204" pitchFamily="34" charset="0"/>
                </a:endParaRPr>
              </a:p>
              <a:p>
                <a:pPr marL="457200" lvl="1" indent="0" algn="just">
                  <a:buNone/>
                </a:pPr>
                <a:endParaRPr lang="es-CL" sz="2400" dirty="0" smtClean="0">
                  <a:latin typeface="Arial" panose="020B0604020202020204" pitchFamily="34" charset="0"/>
                  <a:ea typeface="Cambria Math"/>
                  <a:cs typeface="Arial" panose="020B0604020202020204" pitchFamily="34" charset="0"/>
                </a:endParaRPr>
              </a:p>
              <a:p>
                <a:pPr marL="457200" lvl="1" indent="0" algn="just">
                  <a:buNone/>
                </a:pPr>
                <a:r>
                  <a:rPr lang="es-CL" sz="2400" b="0" dirty="0" smtClean="0">
                    <a:latin typeface="Arial" panose="020B0604020202020204" pitchFamily="34" charset="0"/>
                    <a:ea typeface="Cambria Math"/>
                    <a:cs typeface="Arial" panose="020B0604020202020204" pitchFamily="34" charset="0"/>
                  </a:rPr>
                  <a:t>Nota: Es equivalente:</a:t>
                </a:r>
              </a:p>
              <a:p>
                <a:pPr lvl="1" algn="just"/>
                <a14:m>
                  <m:oMath xmlns:m="http://schemas.openxmlformats.org/officeDocument/2006/math">
                    <m:r>
                      <a:rPr lang="es-CL" sz="2400" i="1">
                        <a:latin typeface="Cambria Math"/>
                        <a:ea typeface="Cambria Math"/>
                        <a:cs typeface="Arial" panose="020B0604020202020204" pitchFamily="34" charset="0"/>
                      </a:rPr>
                      <m:t>𝑆</m:t>
                    </m:r>
                    <m:r>
                      <a:rPr lang="es-CL" sz="2400" i="1">
                        <a:latin typeface="Cambria Math"/>
                        <a:ea typeface="Cambria Math"/>
                        <a:cs typeface="Arial" panose="020B0604020202020204" pitchFamily="34" charset="0"/>
                      </a:rPr>
                      <m:t>→</m:t>
                    </m:r>
                    <m:r>
                      <a:rPr lang="es-CL" sz="2400" i="1">
                        <a:latin typeface="Cambria Math"/>
                        <a:ea typeface="Cambria Math"/>
                        <a:cs typeface="Arial" panose="020B0604020202020204" pitchFamily="34" charset="0"/>
                      </a:rPr>
                      <m:t>𝑎𝐴</m:t>
                    </m:r>
                  </m:oMath>
                </a14:m>
                <a:endParaRPr lang="es-ES" sz="2400" dirty="0">
                  <a:latin typeface="Arial" panose="020B0604020202020204" pitchFamily="34" charset="0"/>
                  <a:cs typeface="Arial" panose="020B0604020202020204" pitchFamily="34" charset="0"/>
                </a:endParaRPr>
              </a:p>
              <a:p>
                <a:pPr lvl="1" algn="just"/>
                <a14:m>
                  <m:oMath xmlns:m="http://schemas.openxmlformats.org/officeDocument/2006/math">
                    <m:r>
                      <a:rPr lang="es-CL" sz="2400" i="1">
                        <a:latin typeface="Cambria Math"/>
                        <a:ea typeface="Cambria Math"/>
                        <a:cs typeface="Arial" panose="020B0604020202020204" pitchFamily="34" charset="0"/>
                      </a:rPr>
                      <m:t>𝐴</m:t>
                    </m:r>
                    <m:r>
                      <a:rPr lang="es-CL" sz="2400" i="1">
                        <a:latin typeface="Cambria Math"/>
                        <a:ea typeface="Cambria Math"/>
                        <a:cs typeface="Arial" panose="020B0604020202020204" pitchFamily="34" charset="0"/>
                      </a:rPr>
                      <m:t>→</m:t>
                    </m:r>
                    <m:r>
                      <a:rPr lang="es-CL" sz="2400" i="1">
                        <a:latin typeface="Cambria Math"/>
                        <a:ea typeface="Cambria Math"/>
                        <a:cs typeface="Arial" panose="020B0604020202020204" pitchFamily="34" charset="0"/>
                      </a:rPr>
                      <m:t>𝜀</m:t>
                    </m:r>
                    <m:r>
                      <a:rPr lang="es-CL" sz="2400" b="0" i="0" smtClean="0">
                        <a:latin typeface="Cambria Math"/>
                        <a:ea typeface="Cambria Math"/>
                        <a:cs typeface="Arial" panose="020B0604020202020204" pitchFamily="34" charset="0"/>
                      </a:rPr>
                      <m:t>|</m:t>
                    </m:r>
                    <m:r>
                      <a:rPr lang="es-CL" sz="2400" i="1">
                        <a:latin typeface="Cambria Math"/>
                        <a:ea typeface="Cambria Math"/>
                        <a:cs typeface="Arial" panose="020B0604020202020204" pitchFamily="34" charset="0"/>
                      </a:rPr>
                      <m:t>𝑎𝐴</m:t>
                    </m:r>
                    <m:r>
                      <a:rPr lang="es-CL" sz="2400" b="0" i="0" smtClean="0">
                        <a:latin typeface="Cambria Math"/>
                        <a:ea typeface="Cambria Math"/>
                        <a:cs typeface="Arial" panose="020B0604020202020204" pitchFamily="34" charset="0"/>
                      </a:rPr>
                      <m:t>|</m:t>
                    </m:r>
                    <m:r>
                      <a:rPr lang="es-CL" sz="2400" i="1">
                        <a:latin typeface="Cambria Math"/>
                        <a:ea typeface="Cambria Math"/>
                        <a:cs typeface="Arial" panose="020B0604020202020204" pitchFamily="34" charset="0"/>
                      </a:rPr>
                      <m:t>𝑏𝐴</m:t>
                    </m:r>
                  </m:oMath>
                </a14:m>
                <a:endParaRPr lang="es-CL" sz="2400" dirty="0">
                  <a:latin typeface="Arial" panose="020B0604020202020204" pitchFamily="34" charset="0"/>
                  <a:ea typeface="Cambria Math"/>
                  <a:cs typeface="Arial" panose="020B0604020202020204" pitchFamily="34" charset="0"/>
                </a:endParaRPr>
              </a:p>
              <a:p>
                <a:pPr marL="457200" lvl="1" indent="0" algn="just">
                  <a:buNone/>
                </a:pPr>
                <a:endParaRPr lang="es-CL" sz="2400" b="0" dirty="0" smtClean="0">
                  <a:latin typeface="Arial" panose="020B0604020202020204" pitchFamily="34" charset="0"/>
                  <a:ea typeface="Cambria Math"/>
                  <a:cs typeface="Arial" panose="020B0604020202020204" pitchFamily="34" charset="0"/>
                </a:endParaRPr>
              </a:p>
            </p:txBody>
          </p:sp>
        </mc:Choice>
        <mc:Fallback xmlns="">
          <p:sp>
            <p:nvSpPr>
              <p:cNvPr id="11" name="2 Marcador de contenido"/>
              <p:cNvSpPr>
                <a:spLocks noGrp="1" noRot="1" noChangeAspect="1" noMove="1" noResize="1" noEditPoints="1" noAdjustHandles="1" noChangeArrowheads="1" noChangeShapeType="1" noTextEdit="1"/>
              </p:cNvSpPr>
              <p:nvPr>
                <p:ph idx="1"/>
              </p:nvPr>
            </p:nvSpPr>
            <p:spPr>
              <a:xfrm>
                <a:off x="1259632" y="1772816"/>
                <a:ext cx="7632848" cy="4644783"/>
              </a:xfrm>
              <a:blipFill rotWithShape="1">
                <a:blip r:embed="rId4"/>
                <a:stretch>
                  <a:fillRect l="-1438" t="-1312"/>
                </a:stretch>
              </a:blipFill>
            </p:spPr>
            <p:txBody>
              <a:bodyPr/>
              <a:lstStyle/>
              <a:p>
                <a:r>
                  <a:rPr lang="es-CL">
                    <a:noFill/>
                  </a:rPr>
                  <a:t> </a:t>
                </a:r>
              </a:p>
            </p:txBody>
          </p:sp>
        </mc:Fallback>
      </mc:AlternateContent>
    </p:spTree>
    <p:extLst>
      <p:ext uri="{BB962C8B-B14F-4D97-AF65-F5344CB8AC3E}">
        <p14:creationId xmlns:p14="http://schemas.microsoft.com/office/powerpoint/2010/main" val="163350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fade">
                                      <p:cBhvr>
                                        <p:cTn id="16" dur="500"/>
                                        <p:tgtEl>
                                          <p:spTgt spid="11">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xEl>
                                              <p:pRg st="3" end="3"/>
                                            </p:txEl>
                                          </p:spTgt>
                                        </p:tgtEl>
                                        <p:attrNameLst>
                                          <p:attrName>style.visibility</p:attrName>
                                        </p:attrNameLst>
                                      </p:cBhvr>
                                      <p:to>
                                        <p:strVal val="visible"/>
                                      </p:to>
                                    </p:set>
                                    <p:animEffect transition="in" filter="fade">
                                      <p:cBhvr>
                                        <p:cTn id="20" dur="500"/>
                                        <p:tgtEl>
                                          <p:spTgt spid="11">
                                            <p:txEl>
                                              <p:pRg st="3" end="3"/>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1">
                                            <p:txEl>
                                              <p:pRg st="4" end="4"/>
                                            </p:txEl>
                                          </p:spTgt>
                                        </p:tgtEl>
                                        <p:attrNameLst>
                                          <p:attrName>style.visibility</p:attrName>
                                        </p:attrNameLst>
                                      </p:cBhvr>
                                      <p:to>
                                        <p:strVal val="visible"/>
                                      </p:to>
                                    </p:set>
                                    <p:animEffect transition="in" filter="fade">
                                      <p:cBhvr>
                                        <p:cTn id="24" dur="500"/>
                                        <p:tgtEl>
                                          <p:spTgt spid="11">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xEl>
                                              <p:pRg st="6" end="6"/>
                                            </p:txEl>
                                          </p:spTgt>
                                        </p:tgtEl>
                                        <p:attrNameLst>
                                          <p:attrName>style.visibility</p:attrName>
                                        </p:attrNameLst>
                                      </p:cBhvr>
                                      <p:to>
                                        <p:strVal val="visible"/>
                                      </p:to>
                                    </p:set>
                                    <p:animEffect transition="in" filter="fade">
                                      <p:cBhvr>
                                        <p:cTn id="29" dur="500"/>
                                        <p:tgtEl>
                                          <p:spTgt spid="11">
                                            <p:txEl>
                                              <p:pRg st="6" end="6"/>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animEffect transition="in" filter="fade">
                                      <p:cBhvr>
                                        <p:cTn id="33" dur="500"/>
                                        <p:tgtEl>
                                          <p:spTgt spid="11">
                                            <p:txEl>
                                              <p:pRg st="7" end="7"/>
                                            </p:txEl>
                                          </p:spTgt>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Effect transition="in" filter="fade">
                                      <p:cBhvr>
                                        <p:cTn id="37"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smtClean="0">
                <a:solidFill>
                  <a:schemeClr val="bg1"/>
                </a:solidFill>
                <a:latin typeface="Arial Black" panose="020B0A04020102020204" pitchFamily="34" charset="0"/>
              </a:rPr>
              <a:t>Ejercicio ER y GR</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mc:AlternateContent xmlns:mc="http://schemas.openxmlformats.org/markup-compatibility/2006" xmlns:a14="http://schemas.microsoft.com/office/drawing/2010/main">
        <mc:Choice Requires="a14">
          <p:sp>
            <p:nvSpPr>
              <p:cNvPr id="11" name="2 Marcador de contenido"/>
              <p:cNvSpPr>
                <a:spLocks noGrp="1"/>
              </p:cNvSpPr>
              <p:nvPr>
                <p:ph idx="1"/>
              </p:nvPr>
            </p:nvSpPr>
            <p:spPr>
              <a:xfrm>
                <a:off x="1259632" y="1772816"/>
                <a:ext cx="7632848" cy="4644783"/>
              </a:xfrm>
            </p:spPr>
            <p:txBody>
              <a:bodyPr>
                <a:normAutofit/>
              </a:bodyPr>
              <a:lstStyle/>
              <a:p>
                <a:pPr marL="342900" lvl="1" indent="-342900" algn="just">
                  <a:buFont typeface="Arial" panose="020B0604020202020204" pitchFamily="34" charset="0"/>
                  <a:buChar char="•"/>
                </a:pPr>
                <a14:m>
                  <m:oMath xmlns:m="http://schemas.openxmlformats.org/officeDocument/2006/math">
                    <m:sSup>
                      <m:sSupPr>
                        <m:ctrlPr>
                          <a:rPr lang="es-ES" sz="2800" i="1" smtClean="0">
                            <a:latin typeface="Cambria Math"/>
                            <a:cs typeface="Arial" panose="020B0604020202020204" pitchFamily="34" charset="0"/>
                          </a:rPr>
                        </m:ctrlPr>
                      </m:sSupPr>
                      <m:e>
                        <m:r>
                          <a:rPr lang="es-CL" sz="2800" b="0" i="1" smtClean="0">
                            <a:latin typeface="Cambria Math"/>
                            <a:cs typeface="Arial" panose="020B0604020202020204" pitchFamily="34" charset="0"/>
                          </a:rPr>
                          <m:t>𝑎</m:t>
                        </m:r>
                      </m:e>
                      <m:sup>
                        <m:r>
                          <a:rPr lang="es-CL" sz="2800" b="0" i="1" smtClean="0">
                            <a:latin typeface="Cambria Math"/>
                            <a:cs typeface="Arial" panose="020B0604020202020204" pitchFamily="34" charset="0"/>
                          </a:rPr>
                          <m:t>𝑛</m:t>
                        </m:r>
                      </m:sup>
                    </m:sSup>
                    <m:sSup>
                      <m:sSupPr>
                        <m:ctrlPr>
                          <a:rPr lang="es-ES" sz="2800" i="1" smtClean="0">
                            <a:latin typeface="Cambria Math"/>
                            <a:cs typeface="Arial" panose="020B0604020202020204" pitchFamily="34" charset="0"/>
                          </a:rPr>
                        </m:ctrlPr>
                      </m:sSupPr>
                      <m:e>
                        <m:r>
                          <a:rPr lang="es-CL" sz="2800" b="0" i="1" smtClean="0">
                            <a:latin typeface="Cambria Math"/>
                            <a:cs typeface="Arial" panose="020B0604020202020204" pitchFamily="34" charset="0"/>
                          </a:rPr>
                          <m:t>𝑏</m:t>
                        </m:r>
                      </m:e>
                      <m:sup>
                        <m:r>
                          <a:rPr lang="es-CL" sz="2800" b="0" i="1" smtClean="0">
                            <a:latin typeface="Cambria Math"/>
                            <a:cs typeface="Arial" panose="020B0604020202020204" pitchFamily="34" charset="0"/>
                          </a:rPr>
                          <m:t>𝑛</m:t>
                        </m:r>
                      </m:sup>
                    </m:sSup>
                    <m:r>
                      <a:rPr lang="es-CL" sz="2800" b="0" i="1" smtClean="0">
                        <a:latin typeface="Cambria Math"/>
                        <a:cs typeface="Arial" panose="020B0604020202020204" pitchFamily="34" charset="0"/>
                      </a:rPr>
                      <m:t>,</m:t>
                    </m:r>
                    <m:r>
                      <a:rPr lang="es-CL" sz="2800" b="0" i="1" smtClean="0">
                        <a:latin typeface="Cambria Math"/>
                        <a:ea typeface="Cambria Math"/>
                        <a:cs typeface="Arial" panose="020B0604020202020204" pitchFamily="34" charset="0"/>
                      </a:rPr>
                      <m:t>∀</m:t>
                    </m:r>
                    <m:r>
                      <a:rPr lang="es-CL" sz="2800" b="0" i="1" smtClean="0">
                        <a:latin typeface="Cambria Math"/>
                        <a:ea typeface="Cambria Math"/>
                        <a:cs typeface="Arial" panose="020B0604020202020204" pitchFamily="34" charset="0"/>
                      </a:rPr>
                      <m:t>𝑛</m:t>
                    </m:r>
                    <m:r>
                      <a:rPr lang="es-CL" sz="2800" b="0" i="1" smtClean="0">
                        <a:latin typeface="Cambria Math"/>
                        <a:ea typeface="Cambria Math"/>
                        <a:cs typeface="Arial" panose="020B0604020202020204" pitchFamily="34" charset="0"/>
                      </a:rPr>
                      <m:t>≥0</m:t>
                    </m:r>
                  </m:oMath>
                </a14:m>
                <a:r>
                  <a:rPr lang="es-ES" sz="2800" dirty="0" smtClean="0">
                    <a:latin typeface="Arial" panose="020B0604020202020204" pitchFamily="34" charset="0"/>
                    <a:cs typeface="Arial" panose="020B0604020202020204" pitchFamily="34" charset="0"/>
                  </a:rPr>
                  <a:t>:</a:t>
                </a:r>
              </a:p>
              <a:p>
                <a:pPr lvl="1" algn="just"/>
                <a14:m>
                  <m:oMath xmlns:m="http://schemas.openxmlformats.org/officeDocument/2006/math">
                    <m:r>
                      <a:rPr lang="es-CL" sz="2400" b="0" i="1" smtClean="0">
                        <a:latin typeface="Cambria Math"/>
                        <a:ea typeface="Cambria Math"/>
                        <a:cs typeface="Arial" panose="020B0604020202020204" pitchFamily="34" charset="0"/>
                      </a:rPr>
                      <m:t>𝑆</m:t>
                    </m:r>
                    <m:r>
                      <a:rPr lang="es-CL" sz="2400" i="1">
                        <a:latin typeface="Cambria Math"/>
                        <a:ea typeface="Cambria Math"/>
                        <a:cs typeface="Arial" panose="020B0604020202020204" pitchFamily="34" charset="0"/>
                      </a:rPr>
                      <m:t>→</m:t>
                    </m:r>
                    <m:r>
                      <a:rPr lang="es-CL" sz="2400" b="0" i="1" smtClean="0">
                        <a:latin typeface="Cambria Math"/>
                        <a:ea typeface="Cambria Math"/>
                        <a:cs typeface="Arial" panose="020B0604020202020204" pitchFamily="34" charset="0"/>
                      </a:rPr>
                      <m:t>𝑎𝑆</m:t>
                    </m:r>
                  </m:oMath>
                </a14:m>
                <a:r>
                  <a:rPr lang="es-ES" sz="2400" dirty="0" smtClean="0">
                    <a:latin typeface="Arial" panose="020B0604020202020204" pitchFamily="34" charset="0"/>
                    <a:cs typeface="Arial" panose="020B0604020202020204" pitchFamily="34" charset="0"/>
                  </a:rPr>
                  <a:t>b</a:t>
                </a:r>
              </a:p>
              <a:p>
                <a:pPr lvl="1" algn="just"/>
                <a14:m>
                  <m:oMath xmlns:m="http://schemas.openxmlformats.org/officeDocument/2006/math">
                    <m:r>
                      <a:rPr lang="es-CL" sz="2400" b="0" i="1" smtClean="0">
                        <a:latin typeface="Cambria Math"/>
                        <a:ea typeface="Cambria Math"/>
                        <a:cs typeface="Arial" panose="020B0604020202020204" pitchFamily="34" charset="0"/>
                      </a:rPr>
                      <m:t>𝑆</m:t>
                    </m:r>
                    <m:r>
                      <a:rPr lang="es-CL" sz="2400" i="1">
                        <a:latin typeface="Cambria Math"/>
                        <a:ea typeface="Cambria Math"/>
                        <a:cs typeface="Arial" panose="020B0604020202020204" pitchFamily="34" charset="0"/>
                      </a:rPr>
                      <m:t>→</m:t>
                    </m:r>
                    <m:r>
                      <a:rPr lang="es-CL" sz="2400" i="1" smtClean="0">
                        <a:latin typeface="Cambria Math"/>
                        <a:ea typeface="Cambria Math"/>
                        <a:cs typeface="Arial" panose="020B0604020202020204" pitchFamily="34" charset="0"/>
                      </a:rPr>
                      <m:t>𝜀</m:t>
                    </m:r>
                  </m:oMath>
                </a14:m>
                <a:endParaRPr lang="es-CL" sz="2400" b="0" dirty="0" smtClean="0">
                  <a:latin typeface="Arial" panose="020B0604020202020204" pitchFamily="34" charset="0"/>
                  <a:ea typeface="Cambria Math"/>
                  <a:cs typeface="Arial" panose="020B0604020202020204" pitchFamily="34" charset="0"/>
                </a:endParaRPr>
              </a:p>
            </p:txBody>
          </p:sp>
        </mc:Choice>
        <mc:Fallback xmlns="">
          <p:sp>
            <p:nvSpPr>
              <p:cNvPr id="11" name="2 Marcador de contenido"/>
              <p:cNvSpPr>
                <a:spLocks noGrp="1" noRot="1" noChangeAspect="1" noMove="1" noResize="1" noEditPoints="1" noAdjustHandles="1" noChangeArrowheads="1" noChangeShapeType="1" noTextEdit="1"/>
              </p:cNvSpPr>
              <p:nvPr>
                <p:ph idx="1"/>
              </p:nvPr>
            </p:nvSpPr>
            <p:spPr>
              <a:xfrm>
                <a:off x="1259632" y="1772816"/>
                <a:ext cx="7632848" cy="4644783"/>
              </a:xfrm>
              <a:blipFill rotWithShape="1">
                <a:blip r:embed="rId4"/>
                <a:stretch>
                  <a:fillRect t="-1312"/>
                </a:stretch>
              </a:blipFill>
            </p:spPr>
            <p:txBody>
              <a:bodyPr/>
              <a:lstStyle/>
              <a:p>
                <a:r>
                  <a:rPr lang="es-CL">
                    <a:noFill/>
                  </a:rPr>
                  <a:t> </a:t>
                </a:r>
              </a:p>
            </p:txBody>
          </p:sp>
        </mc:Fallback>
      </mc:AlternateContent>
    </p:spTree>
    <p:extLst>
      <p:ext uri="{BB962C8B-B14F-4D97-AF65-F5344CB8AC3E}">
        <p14:creationId xmlns:p14="http://schemas.microsoft.com/office/powerpoint/2010/main" val="239146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1">
                                            <p:txEl>
                                              <p:pRg st="2" end="2"/>
                                            </p:txEl>
                                          </p:spTgt>
                                        </p:tgtEl>
                                        <p:attrNameLst>
                                          <p:attrName>style.visibility</p:attrName>
                                        </p:attrNameLst>
                                      </p:cBhvr>
                                      <p:to>
                                        <p:strVal val="visible"/>
                                      </p:to>
                                    </p:set>
                                    <p:animEffect transition="in" filter="fade">
                                      <p:cBhvr>
                                        <p:cTn id="16"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redondeado"/>
          <p:cNvSpPr/>
          <p:nvPr/>
        </p:nvSpPr>
        <p:spPr>
          <a:xfrm>
            <a:off x="395536" y="260648"/>
            <a:ext cx="8424936" cy="1152128"/>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s-ES">
              <a:solidFill>
                <a:prstClr val="white"/>
              </a:solidFill>
            </a:endParaRPr>
          </a:p>
        </p:txBody>
      </p:sp>
      <p:pic>
        <p:nvPicPr>
          <p:cNvPr id="1026" name="Picture 2" descr="http://www.eui.upm.es/sites/default/files/museo/1936%20-%20maquina%20de%20turing%2002.png"/>
          <p:cNvPicPr>
            <a:picLocks noChangeAspect="1" noChangeArrowheads="1"/>
          </p:cNvPicPr>
          <p:nvPr/>
        </p:nvPicPr>
        <p:blipFill>
          <a:blip r:embed="rId2" cstate="print">
            <a:lum bright="42000" contrast="-64000"/>
          </a:blip>
          <a:srcRect/>
          <a:stretch>
            <a:fillRect/>
          </a:stretch>
        </p:blipFill>
        <p:spPr bwMode="auto">
          <a:xfrm>
            <a:off x="2339752" y="3809999"/>
            <a:ext cx="7620000" cy="3048001"/>
          </a:xfrm>
          <a:prstGeom prst="rect">
            <a:avLst/>
          </a:prstGeom>
          <a:noFill/>
        </p:spPr>
      </p:pic>
      <p:sp>
        <p:nvSpPr>
          <p:cNvPr id="2" name="1 Título"/>
          <p:cNvSpPr>
            <a:spLocks noGrp="1"/>
          </p:cNvSpPr>
          <p:nvPr>
            <p:ph type="title"/>
          </p:nvPr>
        </p:nvSpPr>
        <p:spPr>
          <a:xfrm>
            <a:off x="395536" y="274638"/>
            <a:ext cx="8424936" cy="1143000"/>
          </a:xfrm>
        </p:spPr>
        <p:txBody>
          <a:bodyPr vert="horz" lIns="91440" tIns="45720" rIns="91440" bIns="45720" rtlCol="0" anchor="ctr">
            <a:normAutofit/>
          </a:bodyPr>
          <a:lstStyle/>
          <a:p>
            <a:r>
              <a:rPr lang="es-CL" b="1" dirty="0" smtClean="0">
                <a:solidFill>
                  <a:schemeClr val="bg1"/>
                </a:solidFill>
                <a:latin typeface="Arial Black" panose="020B0A04020102020204" pitchFamily="34" charset="0"/>
              </a:rPr>
              <a:t>Derivaciones</a:t>
            </a:r>
            <a:endParaRPr lang="es-CL" b="1" dirty="0">
              <a:solidFill>
                <a:schemeClr val="bg1"/>
              </a:solidFill>
              <a:latin typeface="Arial Black" panose="020B0A04020102020204" pitchFamily="34" charset="0"/>
            </a:endParaRPr>
          </a:p>
        </p:txBody>
      </p:sp>
      <p:pic>
        <p:nvPicPr>
          <p:cNvPr id="8" name="Picture 2" descr="http://www.ubiobio.cl/mcc/images/logosimbologi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4780073"/>
            <a:ext cx="739654" cy="1107852"/>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p:cNvSpPr txBox="1">
            <a:spLocks/>
          </p:cNvSpPr>
          <p:nvPr/>
        </p:nvSpPr>
        <p:spPr>
          <a:xfrm>
            <a:off x="1445405" y="6525345"/>
            <a:ext cx="7735107"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s-ES" sz="1200" b="1" dirty="0" smtClean="0">
                <a:solidFill>
                  <a:srgbClr val="4F81BD">
                    <a:lumMod val="50000"/>
                  </a:srgbClr>
                </a:solidFill>
                <a:latin typeface="Arial" panose="020B0604020202020204" pitchFamily="34" charset="0"/>
                <a:cs typeface="Arial" panose="020B0604020202020204" pitchFamily="34" charset="0"/>
              </a:rPr>
              <a:t>Fundamentos de Ciencias de la Computación. PhD Rodrigo Torres Avilés. </a:t>
            </a:r>
            <a:r>
              <a:rPr lang="es-ES" sz="1200" b="1" dirty="0" err="1" smtClean="0">
                <a:solidFill>
                  <a:srgbClr val="4F81BD">
                    <a:lumMod val="50000"/>
                  </a:srgbClr>
                </a:solidFill>
                <a:latin typeface="Arial" panose="020B0604020202020204" pitchFamily="34" charset="0"/>
                <a:cs typeface="Arial" panose="020B0604020202020204" pitchFamily="34" charset="0"/>
              </a:rPr>
              <a:t>Fc</a:t>
            </a:r>
            <a:r>
              <a:rPr lang="es-ES" sz="1200" b="1" dirty="0" smtClean="0">
                <a:solidFill>
                  <a:srgbClr val="4F81BD">
                    <a:lumMod val="50000"/>
                  </a:srgbClr>
                </a:solidFill>
                <a:latin typeface="Arial" panose="020B0604020202020204" pitchFamily="34" charset="0"/>
                <a:cs typeface="Arial" panose="020B0604020202020204" pitchFamily="34" charset="0"/>
              </a:rPr>
              <a:t>. </a:t>
            </a:r>
            <a:r>
              <a:rPr lang="es-ES" sz="1200" b="1" dirty="0">
                <a:solidFill>
                  <a:srgbClr val="4F81BD">
                    <a:lumMod val="50000"/>
                  </a:srgbClr>
                </a:solidFill>
                <a:latin typeface="Arial" panose="020B0604020202020204" pitchFamily="34" charset="0"/>
                <a:cs typeface="Arial" panose="020B0604020202020204" pitchFamily="34" charset="0"/>
              </a:rPr>
              <a:t>d</a:t>
            </a:r>
            <a:r>
              <a:rPr lang="es-ES" sz="1200" b="1" dirty="0" smtClean="0">
                <a:solidFill>
                  <a:srgbClr val="4F81BD">
                    <a:lumMod val="50000"/>
                  </a:srgbClr>
                </a:solidFill>
                <a:latin typeface="Arial" panose="020B0604020202020204" pitchFamily="34" charset="0"/>
                <a:cs typeface="Arial" panose="020B0604020202020204" pitchFamily="34" charset="0"/>
              </a:rPr>
              <a:t>e Cs. Empresariales</a:t>
            </a:r>
          </a:p>
        </p:txBody>
      </p:sp>
      <p:sp>
        <p:nvSpPr>
          <p:cNvPr id="11" name="2 Marcador de contenido"/>
          <p:cNvSpPr>
            <a:spLocks noGrp="1"/>
          </p:cNvSpPr>
          <p:nvPr>
            <p:ph idx="1"/>
          </p:nvPr>
        </p:nvSpPr>
        <p:spPr>
          <a:xfrm>
            <a:off x="1259632" y="1772816"/>
            <a:ext cx="7632848" cy="4644783"/>
          </a:xfrm>
        </p:spPr>
        <p:txBody>
          <a:bodyPr>
            <a:normAutofit/>
          </a:bodyPr>
          <a:lstStyle/>
          <a:p>
            <a:pPr algn="just"/>
            <a:r>
              <a:rPr lang="es-ES" sz="2800" dirty="0" smtClean="0">
                <a:latin typeface="Arial" panose="020B0604020202020204" pitchFamily="34" charset="0"/>
                <a:cs typeface="Arial" panose="020B0604020202020204" pitchFamily="34" charset="0"/>
              </a:rPr>
              <a:t>Una derivación de una palabra para una gramática es una secuencia de aplicaciones de reglas que transforman el no terminal inicial en la palabra (esto demuestra que la palabra pertenece al lenguaje de la gramática).</a:t>
            </a:r>
          </a:p>
          <a:p>
            <a:pPr marL="0" indent="0" algn="just">
              <a:buNone/>
            </a:pPr>
            <a:endParaRPr lang="es-ES" sz="2800" dirty="0" smtClean="0">
              <a:latin typeface="Arial" panose="020B0604020202020204" pitchFamily="34" charset="0"/>
              <a:cs typeface="Arial" panose="020B0604020202020204" pitchFamily="34" charset="0"/>
            </a:endParaRPr>
          </a:p>
          <a:p>
            <a:pPr algn="just"/>
            <a:r>
              <a:rPr lang="es-CL" sz="2800" dirty="0" smtClean="0">
                <a:latin typeface="Arial" panose="020B0604020202020204" pitchFamily="34" charset="0"/>
                <a:cs typeface="Arial" panose="020B0604020202020204" pitchFamily="34" charset="0"/>
              </a:rPr>
              <a:t>Si bien puede realizarse de manera directa, muchas veces es mejor utilizar una estrategia.</a:t>
            </a:r>
          </a:p>
        </p:txBody>
      </p:sp>
    </p:spTree>
    <p:extLst>
      <p:ext uri="{BB962C8B-B14F-4D97-AF65-F5344CB8AC3E}">
        <p14:creationId xmlns:p14="http://schemas.microsoft.com/office/powerpoint/2010/main" val="330672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1466</TotalTime>
  <Words>2279</Words>
  <Application>Microsoft Office PowerPoint</Application>
  <PresentationFormat>Presentación en pantalla (4:3)</PresentationFormat>
  <Paragraphs>248</Paragraphs>
  <Slides>30</Slides>
  <Notes>0</Notes>
  <HiddenSlides>0</HiddenSlides>
  <MMClips>0</MMClips>
  <ScaleCrop>false</ScaleCrop>
  <HeadingPairs>
    <vt:vector size="4" baseType="variant">
      <vt:variant>
        <vt:lpstr>Tema</vt:lpstr>
      </vt:variant>
      <vt:variant>
        <vt:i4>1</vt:i4>
      </vt:variant>
      <vt:variant>
        <vt:lpstr>Títulos de diapositiva</vt:lpstr>
      </vt:variant>
      <vt:variant>
        <vt:i4>30</vt:i4>
      </vt:variant>
    </vt:vector>
  </HeadingPairs>
  <TitlesOfParts>
    <vt:vector size="31" baseType="lpstr">
      <vt:lpstr>Tema de Office</vt:lpstr>
      <vt:lpstr>Fundamentos de Ciencias de la Computación</vt:lpstr>
      <vt:lpstr>Objetivos para Hoy</vt:lpstr>
      <vt:lpstr>Repaso: Transformaciones</vt:lpstr>
      <vt:lpstr>Jerarquía de Chomsky</vt:lpstr>
      <vt:lpstr>Lenguaje Libre de Contexto</vt:lpstr>
      <vt:lpstr>Opciones de Producciones</vt:lpstr>
      <vt:lpstr>Ejemplo ER y GR</vt:lpstr>
      <vt:lpstr>Ejercicio ER y GR</vt:lpstr>
      <vt:lpstr>Derivaciones</vt:lpstr>
      <vt:lpstr>Derivaciones</vt:lpstr>
      <vt:lpstr>Árboles de derivación</vt:lpstr>
      <vt:lpstr>Ejemplo Árbol</vt:lpstr>
      <vt:lpstr>Ambigüedad</vt:lpstr>
      <vt:lpstr>OJO</vt:lpstr>
      <vt:lpstr>Autómatas con Pilas</vt:lpstr>
      <vt:lpstr>¿Cómo funciona?</vt:lpstr>
      <vt:lpstr>¿Cómo funciona?</vt:lpstr>
      <vt:lpstr>¿Cómo funciona?</vt:lpstr>
      <vt:lpstr>Ejemplo:</vt:lpstr>
      <vt:lpstr>Gramática “Libre”??</vt:lpstr>
      <vt:lpstr>Forma normal de Chomsky</vt:lpstr>
      <vt:lpstr>FNC: Fear not!</vt:lpstr>
      <vt:lpstr>Transformación FNC: Paso 1</vt:lpstr>
      <vt:lpstr>Transformación FNC: Paso 2</vt:lpstr>
      <vt:lpstr>Transformación FNC: Paso 3</vt:lpstr>
      <vt:lpstr>Transformación FNC: Paso 4</vt:lpstr>
      <vt:lpstr>Transformación FNC: Paso 5</vt:lpstr>
      <vt:lpstr>Ejemplo FNC</vt:lpstr>
      <vt:lpstr>Transforme a FNC</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Ciencias de la Computación</dc:title>
  <dc:creator>ProBook 4420s</dc:creator>
  <cp:lastModifiedBy>Rodrigo Torres</cp:lastModifiedBy>
  <cp:revision>109</cp:revision>
  <dcterms:created xsi:type="dcterms:W3CDTF">2017-03-16T16:14:48Z</dcterms:created>
  <dcterms:modified xsi:type="dcterms:W3CDTF">2018-04-16T11:58:55Z</dcterms:modified>
</cp:coreProperties>
</file>