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5" r:id="rId4"/>
    <p:sldId id="301" r:id="rId5"/>
    <p:sldId id="302" r:id="rId6"/>
    <p:sldId id="303" r:id="rId7"/>
    <p:sldId id="304" r:id="rId8"/>
    <p:sldId id="305" r:id="rId9"/>
    <p:sldId id="311" r:id="rId10"/>
    <p:sldId id="312" r:id="rId11"/>
    <p:sldId id="314" r:id="rId12"/>
    <p:sldId id="313" r:id="rId13"/>
    <p:sldId id="315" r:id="rId14"/>
    <p:sldId id="316" r:id="rId15"/>
    <p:sldId id="306" r:id="rId16"/>
    <p:sldId id="307" r:id="rId17"/>
    <p:sldId id="308" r:id="rId18"/>
    <p:sldId id="309" r:id="rId19"/>
    <p:sldId id="310" r:id="rId20"/>
    <p:sldId id="29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384376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7: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de Turing, Modular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Turing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-Cinta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Máquinas de Turing</a:t>
            </a:r>
            <a:b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CL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Multi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-Cinta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Diferencias con la máquina tradicional.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 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s-ES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Γ</m:t>
                        </m:r>
                      </m:e>
                      <m:sup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l-GR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Γ</m:t>
                        </m:r>
                      </m:e>
                      <m:sup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s-ES" sz="240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{−,0,+}</m:t>
                        </m:r>
                      </m:e>
                      <m:sup>
                        <m:r>
                          <a:rPr lang="es-CL" sz="24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Básicamente una máquina de muchas cintas, cada una con cabezal apuntando a posiciones distintas.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convención, las cintas aparte de la 1 viene vacía.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Existen 2 opciones de convenciones sobre uso de cintas:</a:t>
                </a:r>
              </a:p>
              <a:p>
                <a:pPr lvl="2" algn="just"/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Entrada y salida en cinta 1.</a:t>
                </a:r>
              </a:p>
              <a:p>
                <a:pPr lvl="2" algn="just"/>
                <a:r>
                  <a:rPr lang="es-CL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Entrada en cinta 1, no se modifica; salida en cinta 2.</a:t>
                </a: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1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Ejemplo: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Máquina de Turing que toma como entrada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entrega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 revés.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 de Turing No Determinista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Diferencias con la máquina tradicional.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Γ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Γ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×{−,0,+}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una configuración dada, puede tomar más de una opción.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Igual que para los demás autómatas, si la máquina se detiene y además está en un estado en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es aceptada.</a:t>
                </a: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438" t="-1312" r="-11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Ejemplo: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Cualquier ejemplo no determinista de autómata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Máquina que resuelve SAT.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Teorema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Todas las variaciones de Turing son </a:t>
                </a:r>
                <a:r>
                  <a:rPr lang="es-CL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computacionalmente </a:t>
                </a:r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equivalentes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una máquina no determinista demora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pasos en terminar una tarea, su equivalente no determinista le tomará app.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pasos.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Notación Modular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Las máquinas de Turing pueden calcular cualquier cosa… pero pueden ser algo tediosas de ‘programar’.</a:t>
            </a:r>
          </a:p>
          <a:p>
            <a:pPr algn="just"/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Por ello usaremos una notación llamada </a:t>
            </a:r>
            <a:r>
              <a:rPr lang="es-CL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modular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Notación Modular: Básicas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⊲</m:t>
                    </m:r>
                  </m:oMath>
                </a14:m>
                <a:r>
                  <a:rPr lang="es-CL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): Equivalente a </a:t>
                </a:r>
                <a14:m>
                  <m:oMath xmlns:m="http://schemas.openxmlformats.org/officeDocument/2006/math"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3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CL" sz="3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30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)=(</m:t>
                        </m:r>
                        <m:sSub>
                          <m:sSubPr>
                            <m:ctrlP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,−</m:t>
                        </m:r>
                      </m:e>
                    </m:d>
                  </m:oMath>
                </a14:m>
                <a:endParaRPr lang="es-CL" sz="30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endParaRPr lang="es-CL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⊳</m:t>
                    </m:r>
                  </m:oMath>
                </a14:m>
                <a:r>
                  <a:rPr lang="es-CL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): Equivalente a</a:t>
                </a:r>
                <a:r>
                  <a:rPr lang="es-CL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3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3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CL" sz="3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3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)=(</m:t>
                        </m:r>
                        <m:sSub>
                          <m:sSubPr>
                            <m:ctrlP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,+</m:t>
                        </m:r>
                      </m:e>
                    </m:d>
                  </m:oMath>
                </a14:m>
                <a:endParaRPr lang="es-CL" sz="30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algn="just"/>
                <a:endParaRPr lang="es-CL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CL" sz="3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s-CL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): Equivalente a </a:t>
                </a:r>
                <a14:m>
                  <m:oMath xmlns:m="http://schemas.openxmlformats.org/officeDocument/2006/math"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CL" sz="3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sz="3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)=(</m:t>
                        </m:r>
                        <m:sSub>
                          <m:sSubPr>
                            <m:ctrlP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sz="30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CL" sz="3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CL" sz="3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endParaRPr lang="es-CL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677" t="-17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Notación Modular: Útiles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⊲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): Mueve a la izquierda hasta encontrar un elemento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CL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s-CL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CL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CL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⊲</m:t>
                        </m:r>
                      </m:sub>
                    </m:sSub>
                  </m:oMath>
                </a14:m>
                <a:r>
                  <a:rPr lang="es-CL" dirty="0"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Borra todo lo que encuentra hasta encontrar un carácter blanco (izquierda).</a:t>
                </a: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915816" y="2996952"/>
            <a:ext cx="817731" cy="644954"/>
            <a:chOff x="2915816" y="2996952"/>
            <a:chExt cx="817731" cy="644954"/>
          </a:xfrm>
        </p:grpSpPr>
        <p:sp>
          <p:nvSpPr>
            <p:cNvPr id="3" name="2 Combinar"/>
            <p:cNvSpPr/>
            <p:nvPr/>
          </p:nvSpPr>
          <p:spPr>
            <a:xfrm rot="16200000">
              <a:off x="2933041" y="3411775"/>
              <a:ext cx="212906" cy="247355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5 Conector curvado"/>
            <p:cNvCxnSpPr>
              <a:stCxn id="3" idx="2"/>
              <a:endCxn id="3" idx="3"/>
            </p:cNvCxnSpPr>
            <p:nvPr/>
          </p:nvCxnSpPr>
          <p:spPr>
            <a:xfrm flipH="1" flipV="1">
              <a:off x="3039495" y="3482226"/>
              <a:ext cx="123677" cy="53227"/>
            </a:xfrm>
            <a:prstGeom prst="curvedConnector4">
              <a:avLst>
                <a:gd name="adj1" fmla="val -170909"/>
                <a:gd name="adj2" fmla="val 661841"/>
              </a:avLst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9 CuadroTexto"/>
                <p:cNvSpPr txBox="1"/>
                <p:nvPr/>
              </p:nvSpPr>
              <p:spPr>
                <a:xfrm>
                  <a:off x="3347864" y="2996952"/>
                  <a:ext cx="385683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996952"/>
                  <a:ext cx="385683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0159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24 Grupo"/>
          <p:cNvGrpSpPr/>
          <p:nvPr/>
        </p:nvGrpSpPr>
        <p:grpSpPr>
          <a:xfrm>
            <a:off x="4211961" y="5643428"/>
            <a:ext cx="1512167" cy="593884"/>
            <a:chOff x="4211961" y="5643428"/>
            <a:chExt cx="1512167" cy="593884"/>
          </a:xfrm>
        </p:grpSpPr>
        <p:sp>
          <p:nvSpPr>
            <p:cNvPr id="13" name="12 Combinar"/>
            <p:cNvSpPr/>
            <p:nvPr/>
          </p:nvSpPr>
          <p:spPr>
            <a:xfrm rot="5400000">
              <a:off x="4229185" y="5870700"/>
              <a:ext cx="212907" cy="247355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Rectángulo"/>
                <p:cNvSpPr/>
                <p:nvPr/>
              </p:nvSpPr>
              <p:spPr>
                <a:xfrm>
                  <a:off x="5284585" y="5775647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4" name="1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585" y="5775647"/>
                  <a:ext cx="43954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15 Conector recto de flecha"/>
            <p:cNvCxnSpPr/>
            <p:nvPr/>
          </p:nvCxnSpPr>
          <p:spPr>
            <a:xfrm>
              <a:off x="4459316" y="5994378"/>
              <a:ext cx="976780" cy="1210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CuadroTexto"/>
                <p:cNvSpPr txBox="1"/>
                <p:nvPr/>
              </p:nvSpPr>
              <p:spPr>
                <a:xfrm>
                  <a:off x="4716016" y="5643428"/>
                  <a:ext cx="429926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CL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s-CL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9" name="1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643428"/>
                  <a:ext cx="429926" cy="36990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angular"/>
            <p:cNvCxnSpPr>
              <a:stCxn id="14" idx="0"/>
            </p:cNvCxnSpPr>
            <p:nvPr/>
          </p:nvCxnSpPr>
          <p:spPr>
            <a:xfrm rot="16200000" flipH="1" flipV="1">
              <a:off x="4891642" y="5219642"/>
              <a:ext cx="56711" cy="1168719"/>
            </a:xfrm>
            <a:prstGeom prst="bentConnector4">
              <a:avLst>
                <a:gd name="adj1" fmla="val -403096"/>
                <a:gd name="adj2" fmla="val 99337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Notación Modular: Reglas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notación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CL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se puede usar para conjuntos, tanto como para símbolos.</a:t>
                </a:r>
              </a:p>
              <a:p>
                <a:pPr algn="just"/>
                <a:endParaRPr lang="es-CL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CL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se quiere usar una variable, usaremos letras griegas por convención (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𝛽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Actividad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Elija una máquina de las anteriores, y escríbala en notación modular.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Máquinas 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Variaciones de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Máquinas 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Notación Modular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</a:t>
            </a:r>
            <a:r>
              <a:rPr lang="es-ES" b="1" smtClean="0">
                <a:solidFill>
                  <a:prstClr val="white"/>
                </a:solidFill>
                <a:latin typeface="Arial Black" panose="020B0A04020102020204" pitchFamily="34" charset="0"/>
              </a:rPr>
              <a:t>clase: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AutoShape 2" descr="Resultado de imagen para meme non determinist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 descr="Resultado de imagen para meme non determinist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Picture 2" descr="Universal Mach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3384376" cy="509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Máquinas de Turing: Historia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" name="Picture 2" descr="http://blogs.tn.com.ar/todxs/files/2012/06/turing.jpg"/>
          <p:cNvPicPr>
            <a:picLocks noChangeAspect="1" noChangeArrowheads="1"/>
          </p:cNvPicPr>
          <p:nvPr/>
        </p:nvPicPr>
        <p:blipFill>
          <a:blip r:embed="rId4" cstate="print">
            <a:lum bright="33000" contrast="-57000"/>
          </a:blip>
          <a:srcRect/>
          <a:stretch>
            <a:fillRect/>
          </a:stretch>
        </p:blipFill>
        <p:spPr bwMode="auto">
          <a:xfrm>
            <a:off x="7380312" y="1492203"/>
            <a:ext cx="1451503" cy="2008805"/>
          </a:xfrm>
          <a:prstGeom prst="rect">
            <a:avLst/>
          </a:prstGeom>
          <a:noFill/>
        </p:spPr>
      </p:pic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403648" y="1600200"/>
            <a:ext cx="7632848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dirty="0" smtClean="0"/>
              <a:t>Nació en Inglaterra (1912-1954).</a:t>
            </a:r>
          </a:p>
          <a:p>
            <a:pPr marL="0" indent="0" algn="just">
              <a:buNone/>
            </a:pPr>
            <a:endParaRPr lang="es-CL" dirty="0" smtClean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Especialidades:</a:t>
            </a:r>
          </a:p>
          <a:p>
            <a:pPr lvl="1" algn="just"/>
            <a:r>
              <a:rPr lang="es-CL" dirty="0" smtClean="0"/>
              <a:t>Matemático, lógico, científico de la computación,  criptógrafo y filósofo.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Él definió una ‘Máquina Automática’ en 1936. </a:t>
            </a:r>
          </a:p>
          <a:p>
            <a:pPr lvl="1" algn="just"/>
            <a:r>
              <a:rPr lang="es-CL" dirty="0" smtClean="0"/>
              <a:t>Posteriormente sería la base del computador.</a:t>
            </a:r>
          </a:p>
        </p:txBody>
      </p:sp>
    </p:spTree>
    <p:extLst>
      <p:ext uri="{BB962C8B-B14F-4D97-AF65-F5344CB8AC3E}">
        <p14:creationId xmlns:p14="http://schemas.microsoft.com/office/powerpoint/2010/main" val="20506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Máquinas de Turing: Esquema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11 Triángulo isósceles"/>
          <p:cNvSpPr/>
          <p:nvPr/>
        </p:nvSpPr>
        <p:spPr>
          <a:xfrm>
            <a:off x="4499992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q</a:t>
            </a:r>
            <a:endParaRPr lang="es-CL" sz="2800" dirty="0"/>
          </a:p>
        </p:txBody>
      </p:sp>
      <p:sp>
        <p:nvSpPr>
          <p:cNvPr id="14" name="13 Elipse"/>
          <p:cNvSpPr/>
          <p:nvPr/>
        </p:nvSpPr>
        <p:spPr>
          <a:xfrm>
            <a:off x="3059832" y="472514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q</a:t>
            </a:r>
            <a:endParaRPr lang="es-CL" sz="3200" dirty="0"/>
          </a:p>
        </p:txBody>
      </p:sp>
      <p:sp>
        <p:nvSpPr>
          <p:cNvPr id="15" name="14 Elipse"/>
          <p:cNvSpPr/>
          <p:nvPr/>
        </p:nvSpPr>
        <p:spPr>
          <a:xfrm>
            <a:off x="5580112" y="472514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p</a:t>
            </a:r>
            <a:endParaRPr lang="es-CL" sz="3200" dirty="0"/>
          </a:p>
        </p:txBody>
      </p:sp>
      <p:cxnSp>
        <p:nvCxnSpPr>
          <p:cNvPr id="16" name="15 Conector curvado"/>
          <p:cNvCxnSpPr>
            <a:stCxn id="14" idx="7"/>
            <a:endCxn id="15" idx="1"/>
          </p:cNvCxnSpPr>
          <p:nvPr/>
        </p:nvCxnSpPr>
        <p:spPr>
          <a:xfrm rot="5400000" flipH="1" flipV="1">
            <a:off x="4860032" y="3994518"/>
            <a:ext cx="12700" cy="1756520"/>
          </a:xfrm>
          <a:prstGeom prst="curvedConnector3">
            <a:avLst>
              <a:gd name="adj1" fmla="val 29624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283968" y="400506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 smtClean="0"/>
              <a:t>1/0/+</a:t>
            </a:r>
            <a:endParaRPr lang="es-CL" sz="3200" dirty="0"/>
          </a:p>
        </p:txBody>
      </p:sp>
      <p:sp>
        <p:nvSpPr>
          <p:cNvPr id="18" name="17 Triángulo isósceles"/>
          <p:cNvSpPr/>
          <p:nvPr/>
        </p:nvSpPr>
        <p:spPr>
          <a:xfrm>
            <a:off x="4932040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p</a:t>
            </a:r>
            <a:endParaRPr lang="es-CL" sz="2800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2" grpId="1" build="allAtOnce" animBg="1"/>
      <p:bldP spid="14" grpId="0" animBg="1"/>
      <p:bldP spid="15" grpId="0" animBg="1"/>
      <p:bldP spid="17" grpId="0"/>
      <p:bldP spid="1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Máquinas de Turing: Suma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20" name="19 Triángulo isósceles"/>
          <p:cNvSpPr/>
          <p:nvPr/>
        </p:nvSpPr>
        <p:spPr>
          <a:xfrm>
            <a:off x="4499992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q</a:t>
            </a:r>
            <a:endParaRPr lang="es-CL" sz="2800" dirty="0"/>
          </a:p>
        </p:txBody>
      </p:sp>
      <p:sp>
        <p:nvSpPr>
          <p:cNvPr id="21" name="20 Elipse"/>
          <p:cNvSpPr/>
          <p:nvPr/>
        </p:nvSpPr>
        <p:spPr>
          <a:xfrm>
            <a:off x="3059832" y="472514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q</a:t>
            </a:r>
            <a:endParaRPr lang="es-CL" sz="3200" dirty="0"/>
          </a:p>
        </p:txBody>
      </p:sp>
      <p:sp>
        <p:nvSpPr>
          <p:cNvPr id="22" name="21 Elipse"/>
          <p:cNvSpPr/>
          <p:nvPr/>
        </p:nvSpPr>
        <p:spPr>
          <a:xfrm>
            <a:off x="5580112" y="472514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 smtClean="0"/>
              <a:t>p</a:t>
            </a:r>
            <a:endParaRPr lang="es-CL" sz="3200" dirty="0"/>
          </a:p>
        </p:txBody>
      </p:sp>
      <p:cxnSp>
        <p:nvCxnSpPr>
          <p:cNvPr id="23" name="22 Conector curvado"/>
          <p:cNvCxnSpPr>
            <a:stCxn id="21" idx="7"/>
            <a:endCxn id="22" idx="1"/>
          </p:cNvCxnSpPr>
          <p:nvPr/>
        </p:nvCxnSpPr>
        <p:spPr>
          <a:xfrm rot="5400000" flipH="1" flipV="1">
            <a:off x="4860032" y="3994518"/>
            <a:ext cx="12700" cy="1756520"/>
          </a:xfrm>
          <a:prstGeom prst="curvedConnector3">
            <a:avLst>
              <a:gd name="adj1" fmla="val 29624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riángulo isósceles"/>
          <p:cNvSpPr/>
          <p:nvPr/>
        </p:nvSpPr>
        <p:spPr>
          <a:xfrm>
            <a:off x="3419872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q</a:t>
            </a:r>
            <a:endParaRPr lang="es-CL" sz="2800" dirty="0"/>
          </a:p>
        </p:txBody>
      </p:sp>
      <p:sp>
        <p:nvSpPr>
          <p:cNvPr id="26" name="25 Triángulo isósceles"/>
          <p:cNvSpPr/>
          <p:nvPr/>
        </p:nvSpPr>
        <p:spPr>
          <a:xfrm>
            <a:off x="3923928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q</a:t>
            </a:r>
            <a:endParaRPr lang="es-CL" sz="2800" dirty="0"/>
          </a:p>
        </p:txBody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27 Arco"/>
          <p:cNvSpPr/>
          <p:nvPr/>
        </p:nvSpPr>
        <p:spPr>
          <a:xfrm>
            <a:off x="2339752" y="4869160"/>
            <a:ext cx="864096" cy="1008112"/>
          </a:xfrm>
          <a:prstGeom prst="arc">
            <a:avLst>
              <a:gd name="adj1" fmla="val 1489687"/>
              <a:gd name="adj2" fmla="val 188965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30 Triángulo isósceles"/>
          <p:cNvSpPr/>
          <p:nvPr/>
        </p:nvSpPr>
        <p:spPr>
          <a:xfrm>
            <a:off x="3419872" y="2780928"/>
            <a:ext cx="792088" cy="720080"/>
          </a:xfrm>
          <a:prstGeom prst="triangle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sz="2800" dirty="0" smtClean="0"/>
              <a:t>p</a:t>
            </a:r>
            <a:endParaRPr lang="es-CL" sz="2800" dirty="0"/>
          </a:p>
        </p:txBody>
      </p:sp>
      <p:graphicFrame>
        <p:nvGraphicFramePr>
          <p:cNvPr id="32" name="31 Tabla"/>
          <p:cNvGraphicFramePr>
            <a:graphicFrameLocks noGrp="1"/>
          </p:cNvGraphicFramePr>
          <p:nvPr/>
        </p:nvGraphicFramePr>
        <p:xfrm>
          <a:off x="20517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…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33 CuadroTexto"/>
          <p:cNvSpPr txBox="1"/>
          <p:nvPr/>
        </p:nvSpPr>
        <p:spPr>
          <a:xfrm>
            <a:off x="4067944" y="3940021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solidFill>
                  <a:prstClr val="black"/>
                </a:solidFill>
              </a:rPr>
              <a:t>0/1/0,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1/2/0,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2/3/0,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3/4/0,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4/5/0,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5/6/0,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6/7/0,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7/8/0,</a:t>
            </a:r>
          </a:p>
          <a:p>
            <a:pPr algn="ctr"/>
            <a:r>
              <a:rPr lang="es-CL" dirty="0" smtClean="0">
                <a:solidFill>
                  <a:prstClr val="black"/>
                </a:solidFill>
              </a:rPr>
              <a:t>8/9/0</a:t>
            </a:r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403648" y="436510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 smtClean="0">
                <a:solidFill>
                  <a:prstClr val="black"/>
                </a:solidFill>
              </a:rPr>
              <a:t>9/0/-</a:t>
            </a:r>
            <a:endParaRPr lang="es-CL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1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5" grpId="0" animBg="1"/>
      <p:bldP spid="26" grpId="0" animBg="1"/>
      <p:bldP spid="26" grpId="1" animBg="1"/>
      <p:bldP spid="28" grpId="0" animBg="1"/>
      <p:bldP spid="31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Máquinas de Turing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79713" y="1556792"/>
                <a:ext cx="7015026" cy="4860807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Λ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8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8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ES" sz="28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8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conjunto de estados. Es finito.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conjunto de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símbolos. Es finito.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Λ</m:t>
                    </m:r>
                    <m:r>
                      <a:rPr lang="el-GR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símbolo blanco (sea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Γ</m:t>
                    </m:r>
                    <m:r>
                      <a:rPr lang="es-CL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l-GR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r>
                      <a:rPr lang="es-CL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Λ</m:t>
                    </m:r>
                    <m:r>
                      <a:rPr lang="es-CL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estado inicial.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conjunto de estados finales.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Γ</m:t>
                    </m:r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Γ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{−,0,+}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función de transición.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Entrada es dada en una cinta llena de blancos.</a:t>
                </a: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713" y="1556792"/>
                <a:ext cx="7015026" cy="4860807"/>
              </a:xfrm>
              <a:blipFill rotWithShape="1">
                <a:blip r:embed="rId4"/>
                <a:stretch>
                  <a:fillRect l="-1564" t="-1253" r="-17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Reconocimiento y escritura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 principio, las máquinas se crearon para cálculos.</a:t>
            </a:r>
          </a:p>
          <a:p>
            <a:pPr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Chomsky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estableció en 1959 la equivalencia entre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LRE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y las Máquinas de Turing.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 1958 Chomsky y Miller notaron que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LR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son equivalentes a los autómatas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finitos.</a:t>
            </a:r>
          </a:p>
          <a:p>
            <a:pPr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Chomsky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Schutzenberger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en 1963 demostraron que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LLC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equivalen a los autómatas con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pila.</a:t>
            </a:r>
          </a:p>
          <a:p>
            <a:pPr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último, en 1964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Kuroda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descubre que los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LDC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son reconocidos por los autómatas linealmente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acotados (los veremos más adelante).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Actividad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Máquina de Turing que reconoce una palabra palíndroma.</a:t>
                </a:r>
              </a:p>
              <a:p>
                <a:pPr algn="just"/>
                <a:endParaRPr lang="es-C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C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Máquina de Turing que toma como entrada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entrega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𝑤𝑤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Variaciones de las Máquinas de Turing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Autofit/>
          </a:bodyPr>
          <a:lstStyle/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máquinas de Turing tienen muchas distintas variaciones, las cuales son todas (computacionalmente) equivalentes.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Cinta solo infinita a la derecha.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símbolo blanco.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Sólo se permite escribir o leer, no ambos a la vez.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Sólo un estado final.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Más de un cabezal.</a:t>
            </a:r>
          </a:p>
          <a:p>
            <a:pPr lvl="1" algn="just"/>
            <a:r>
              <a:rPr lang="es-C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Multicintas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una cabeza.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1205</Words>
  <Application>Microsoft Office PowerPoint</Application>
  <PresentationFormat>Presentación en pantalla (4:3)</PresentationFormat>
  <Paragraphs>192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Fundamentos de Ciencias de la Computación</vt:lpstr>
      <vt:lpstr>Objetivos para Hoy</vt:lpstr>
      <vt:lpstr>Máquinas de Turing: Historia</vt:lpstr>
      <vt:lpstr>Máquinas de Turing: Esquema</vt:lpstr>
      <vt:lpstr>Máquinas de Turing: Suma</vt:lpstr>
      <vt:lpstr>Máquinas de Turing</vt:lpstr>
      <vt:lpstr>Reconocimiento y escritura</vt:lpstr>
      <vt:lpstr>Actividad</vt:lpstr>
      <vt:lpstr>Variaciones de las Máquinas de Turing</vt:lpstr>
      <vt:lpstr>Máquinas de Turing Multi-Cinta</vt:lpstr>
      <vt:lpstr>Ejemplo:</vt:lpstr>
      <vt:lpstr>Máquina de Turing No Determinista</vt:lpstr>
      <vt:lpstr>Ejemplo:</vt:lpstr>
      <vt:lpstr>Teorema</vt:lpstr>
      <vt:lpstr>Notación Modular</vt:lpstr>
      <vt:lpstr>Notación Modular: Básicas</vt:lpstr>
      <vt:lpstr>Notación Modular: Útiles</vt:lpstr>
      <vt:lpstr>Notación Modular: Reglas</vt:lpstr>
      <vt:lpstr>Actividad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160</cp:revision>
  <dcterms:created xsi:type="dcterms:W3CDTF">2017-03-16T16:14:48Z</dcterms:created>
  <dcterms:modified xsi:type="dcterms:W3CDTF">2018-05-24T19:59:26Z</dcterms:modified>
</cp:coreProperties>
</file>