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10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5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8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2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1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4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384376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</a:t>
            </a:r>
            <a:endParaRPr lang="es-ES" sz="24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 Universal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8648981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8648981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11 Triángulo isósceles"/>
          <p:cNvSpPr/>
          <p:nvPr/>
        </p:nvSpPr>
        <p:spPr>
          <a:xfrm>
            <a:off x="3131840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117862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08388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>
            <a:off x="3635896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58646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58646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197" r="-109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353" t="-8197" r="-100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98837" t="-8197" r="-893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3529" t="-8197" r="-8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3529" t="-8197" r="-7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6512" t="-8197" r="-5953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4706" t="-8197" r="-5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04706" t="-8197" r="-4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94186" t="-8197" r="-297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5882" t="-8197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93023" t="-8197" r="-9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2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solidFill>
                  <a:prstClr val="black"/>
                </a:solidFill>
              </a:rPr>
              <a:t>PASO 2</a:t>
            </a:r>
            <a:endParaRPr lang="es-CL" b="1" i="1" dirty="0">
              <a:solidFill>
                <a:prstClr val="black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419872" y="2564904"/>
            <a:ext cx="414046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Multiplicar"/>
          <p:cNvSpPr/>
          <p:nvPr/>
        </p:nvSpPr>
        <p:spPr>
          <a:xfrm>
            <a:off x="3421503" y="3140968"/>
            <a:ext cx="396044" cy="36004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40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2997143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2997143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11 Triángulo isósceles"/>
          <p:cNvSpPr/>
          <p:nvPr/>
        </p:nvSpPr>
        <p:spPr>
          <a:xfrm>
            <a:off x="3131840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09679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08388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>
            <a:off x="4160447" y="444935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205967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205967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197" r="-109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353" t="-8197" r="-100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98837" t="-8197" r="-893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3529" t="-8197" r="-8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3529" t="-8197" r="-7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6512" t="-8197" r="-5953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4706" t="-8197" r="-5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04706" t="-8197" r="-4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94186" t="-8197" r="-297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5882" t="-8197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93023" t="-8197" r="-9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2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/>
              <a:t>PASO 1</a:t>
            </a:r>
            <a:endParaRPr lang="es-CL" b="1" i="1" dirty="0"/>
          </a:p>
        </p:txBody>
      </p:sp>
      <p:sp>
        <p:nvSpPr>
          <p:cNvPr id="16" name="15 Triángulo isósceles"/>
          <p:cNvSpPr/>
          <p:nvPr/>
        </p:nvSpPr>
        <p:spPr>
          <a:xfrm>
            <a:off x="4716016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9" name="18 Triángulo isósceles"/>
          <p:cNvSpPr/>
          <p:nvPr/>
        </p:nvSpPr>
        <p:spPr>
          <a:xfrm>
            <a:off x="5256076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0" name="19 Triángulo isósceles"/>
          <p:cNvSpPr/>
          <p:nvPr/>
        </p:nvSpPr>
        <p:spPr>
          <a:xfrm>
            <a:off x="5760132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653266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653266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11 Triángulo isósceles"/>
          <p:cNvSpPr/>
          <p:nvPr/>
        </p:nvSpPr>
        <p:spPr>
          <a:xfrm>
            <a:off x="3131840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456123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08388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>
            <a:off x="6300192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5285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5285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197" r="-109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353" t="-8197" r="-100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98837" t="-8197" r="-893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3529" t="-8197" r="-8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3529" t="-8197" r="-7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6512" t="-8197" r="-5953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4706" t="-8197" r="-5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04706" t="-8197" r="-4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94186" t="-8197" r="-297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5882" t="-8197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93023" t="-8197" r="-9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2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solidFill>
                  <a:prstClr val="black"/>
                </a:solidFill>
              </a:rPr>
              <a:t>PASO 2</a:t>
            </a:r>
            <a:endParaRPr lang="es-CL" b="1" i="1" dirty="0">
              <a:solidFill>
                <a:prstClr val="black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419872" y="2564904"/>
            <a:ext cx="3078342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9 Igual que"/>
          <p:cNvSpPr/>
          <p:nvPr/>
        </p:nvSpPr>
        <p:spPr>
          <a:xfrm>
            <a:off x="4779023" y="3129824"/>
            <a:ext cx="360040" cy="382327"/>
          </a:xfrm>
          <a:prstGeom prst="mathEqua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305559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305559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11 Triángulo isósceles"/>
          <p:cNvSpPr/>
          <p:nvPr/>
        </p:nvSpPr>
        <p:spPr>
          <a:xfrm>
            <a:off x="3131840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3554269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08388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>
            <a:off x="6804248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533325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533325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197" r="-109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353" t="-8197" r="-100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98837" t="-8197" r="-893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3529" t="-8197" r="-8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3529" t="-8197" r="-7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6512" t="-8197" r="-5953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4706" t="-8197" r="-5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04706" t="-8197" r="-4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94186" t="-8197" r="-297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5882" t="-8197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93023" t="-8197" r="-9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2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solidFill>
                  <a:prstClr val="black"/>
                </a:solidFill>
              </a:rPr>
              <a:t>PASO 3</a:t>
            </a:r>
            <a:endParaRPr lang="es-CL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1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244249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1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244249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46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078934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078934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11 Triángulo isósceles"/>
          <p:cNvSpPr/>
          <p:nvPr/>
        </p:nvSpPr>
        <p:spPr>
          <a:xfrm>
            <a:off x="3131840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>
            <a:off x="7308304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667340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667340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8197" r="-109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2353" t="-8197" r="-100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8837" t="-8197" r="-893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3529" t="-8197" r="-8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03529" t="-8197" r="-7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96512" t="-8197" r="-5953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04706" t="-8197" r="-5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04706" t="-8197" r="-4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94186" t="-8197" r="-297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5882" t="-8197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93023" t="-8197" r="-9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2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solidFill>
                  <a:prstClr val="black"/>
                </a:solidFill>
              </a:rPr>
              <a:t>PASO 4</a:t>
            </a:r>
            <a:endParaRPr lang="es-CL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1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394731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1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394731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18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953061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18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953061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94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2" name="11 Triángulo isósceles"/>
          <p:cNvSpPr/>
          <p:nvPr/>
        </p:nvSpPr>
        <p:spPr>
          <a:xfrm>
            <a:off x="3131840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>
            <a:off x="7812360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798167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798167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109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353" t="-8197" r="-100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8837" t="-8197" r="-893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3529" t="-8197" r="-8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3529" t="-8197" r="-7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96512" t="-8197" r="-5953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04706" t="-8197" r="-5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04706" t="-8197" r="-4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94186" t="-8197" r="-297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882" t="-8197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93023" t="-8197" r="-9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2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solidFill>
                  <a:prstClr val="black"/>
                </a:solidFill>
              </a:rPr>
              <a:t>PASO 5</a:t>
            </a:r>
            <a:endParaRPr lang="es-CL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1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9992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1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9992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19 Triángulo isósceles"/>
          <p:cNvSpPr/>
          <p:nvPr/>
        </p:nvSpPr>
        <p:spPr>
          <a:xfrm>
            <a:off x="3635896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2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846952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2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846952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41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7" grpId="1" animBg="1"/>
      <p:bldP spid="3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>
            <a:off x="7308304" y="4420033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380630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380630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109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353" t="-8197" r="-100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8837" t="-8197" r="-893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3529" t="-8197" r="-8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3529" t="-8197" r="-7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96512" t="-8197" r="-5953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04706" t="-8197" r="-5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04706" t="-8197" r="-4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94186" t="-8197" r="-297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882" t="-8197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93023" t="-8197" r="-9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2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solidFill>
                  <a:prstClr val="black"/>
                </a:solidFill>
              </a:rPr>
              <a:t>PASO 6</a:t>
            </a:r>
            <a:endParaRPr lang="es-CL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1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382480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1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382480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19 Triángulo isósceles"/>
          <p:cNvSpPr/>
          <p:nvPr/>
        </p:nvSpPr>
        <p:spPr>
          <a:xfrm>
            <a:off x="3635896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2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44839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2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44839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18 Triángulo isósceles"/>
          <p:cNvSpPr/>
          <p:nvPr/>
        </p:nvSpPr>
        <p:spPr>
          <a:xfrm>
            <a:off x="6768244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2" name="21 Triángulo isósceles"/>
          <p:cNvSpPr/>
          <p:nvPr/>
        </p:nvSpPr>
        <p:spPr>
          <a:xfrm>
            <a:off x="6228184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3" name="22 Triángulo isósceles"/>
          <p:cNvSpPr/>
          <p:nvPr/>
        </p:nvSpPr>
        <p:spPr>
          <a:xfrm>
            <a:off x="5724128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4" name="23 Triángulo isósceles"/>
          <p:cNvSpPr/>
          <p:nvPr/>
        </p:nvSpPr>
        <p:spPr>
          <a:xfrm>
            <a:off x="5220072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5" name="24 Triángulo isósceles"/>
          <p:cNvSpPr/>
          <p:nvPr/>
        </p:nvSpPr>
        <p:spPr>
          <a:xfrm>
            <a:off x="4716016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6" name="25 Triángulo isósceles"/>
          <p:cNvSpPr/>
          <p:nvPr/>
        </p:nvSpPr>
        <p:spPr>
          <a:xfrm>
            <a:off x="4175956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7" name="26 Triángulo isósceles"/>
          <p:cNvSpPr/>
          <p:nvPr/>
        </p:nvSpPr>
        <p:spPr>
          <a:xfrm>
            <a:off x="3635896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8" name="27 Triángulo isósceles"/>
          <p:cNvSpPr/>
          <p:nvPr/>
        </p:nvSpPr>
        <p:spPr>
          <a:xfrm>
            <a:off x="3131840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9" name="28 Triángulo isósceles"/>
          <p:cNvSpPr/>
          <p:nvPr/>
        </p:nvSpPr>
        <p:spPr>
          <a:xfrm>
            <a:off x="2627784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solidFill>
                  <a:prstClr val="black"/>
                </a:solidFill>
              </a:rPr>
              <a:t>PASO </a:t>
            </a:r>
            <a:r>
              <a:rPr lang="es-CL" b="1" i="1" dirty="0">
                <a:solidFill>
                  <a:prstClr val="black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78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/>
      <p:bldP spid="3" grpId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Tesis de </a:t>
            </a:r>
            <a:r>
              <a:rPr lang="es-CL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Church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-Turing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403648" y="1600200"/>
            <a:ext cx="7632848" cy="4525963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Tesis de </a:t>
            </a:r>
            <a:r>
              <a:rPr lang="es-CL" dirty="0" err="1" smtClean="0"/>
              <a:t>Church</a:t>
            </a:r>
            <a:r>
              <a:rPr lang="es-CL" dirty="0" smtClean="0"/>
              <a:t>-Turing: Todo lo computable es lo que puede resolverse con una máquina de Turing.</a:t>
            </a:r>
          </a:p>
          <a:p>
            <a:pPr lvl="1" algn="just"/>
            <a:r>
              <a:rPr lang="es-CL" dirty="0" smtClean="0"/>
              <a:t>Indemostrable, pero no es difícil de ver que ASSEMBLER y MT son equivalentes.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¿Cuál es el límite de una Máquina de Turing?</a:t>
            </a:r>
          </a:p>
        </p:txBody>
      </p:sp>
    </p:spTree>
    <p:extLst>
      <p:ext uri="{BB962C8B-B14F-4D97-AF65-F5344CB8AC3E}">
        <p14:creationId xmlns:p14="http://schemas.microsoft.com/office/powerpoint/2010/main" val="212883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Problema del alto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403648" y="1600200"/>
            <a:ext cx="7632848" cy="4525963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¿Es posible, computacionalmente hablando, que dada una máquina y un input, saber si la máquina alguna vez se detendrá</a:t>
            </a:r>
            <a:r>
              <a:rPr lang="es-CL" dirty="0"/>
              <a:t>?</a:t>
            </a:r>
            <a:endParaRPr lang="es-CL" dirty="0" smtClean="0"/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Respuesta: Es imposible.</a:t>
            </a:r>
          </a:p>
        </p:txBody>
      </p:sp>
    </p:spTree>
    <p:extLst>
      <p:ext uri="{BB962C8B-B14F-4D97-AF65-F5344CB8AC3E}">
        <p14:creationId xmlns:p14="http://schemas.microsoft.com/office/powerpoint/2010/main" val="14604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Demostración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600200"/>
                <a:ext cx="7632848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dirty="0" smtClean="0"/>
                  <a:t>Asumamos que es posible!</a:t>
                </a:r>
              </a:p>
              <a:p>
                <a:pPr algn="just"/>
                <a:endParaRPr lang="es-CL" dirty="0" smtClean="0"/>
              </a:p>
              <a:p>
                <a:pPr algn="just"/>
                <a:r>
                  <a:rPr lang="es-CL" dirty="0" smtClean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𝑆𝑈</m:t>
                    </m:r>
                  </m:oMath>
                </a14:m>
                <a:r>
                  <a:rPr lang="es-CL" dirty="0" smtClean="0"/>
                  <a:t> una máquina universal que dada la descripción de una máquina de Turing M y un input x, termina en un estado de aceptación si M(x) se detiene, y termina en un estado de rechazo si no.</a:t>
                </a:r>
              </a:p>
            </p:txBody>
          </p:sp>
        </mc:Choice>
        <mc:Fallback xmlns="">
          <p:sp>
            <p:nvSpPr>
              <p:cNvPr id="1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600200"/>
                <a:ext cx="7632848" cy="4525963"/>
              </a:xfrm>
              <a:blipFill rotWithShape="1">
                <a:blip r:embed="rId4"/>
                <a:stretch>
                  <a:fillRect l="-1757" t="-1752" r="-20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Objetivos para 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Hoy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Máquina de Turing Universal.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Tesis de Turing-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problema </a:t>
            </a:r>
            <a:r>
              <a:rPr lang="es-ES" sz="2800" smtClean="0">
                <a:latin typeface="Arial" panose="020B0604020202020204" pitchFamily="34" charset="0"/>
                <a:cs typeface="Arial" panose="020B0604020202020204" pitchFamily="34" charset="0"/>
              </a:rPr>
              <a:t>del alto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Demostración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600200"/>
                <a:ext cx="7632848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dirty="0" smtClean="0"/>
                  <a:t>En resumen: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𝑆𝑈</m:t>
                    </m:r>
                    <m:r>
                      <a:rPr lang="es-CL" i="1" dirty="0" smtClean="0">
                        <a:latin typeface="Cambria Math"/>
                      </a:rPr>
                      <m:t>(&lt;</m:t>
                    </m:r>
                    <m:r>
                      <a:rPr lang="es-CL" i="1" dirty="0" err="1" smtClean="0">
                        <a:latin typeface="Cambria Math"/>
                      </a:rPr>
                      <m:t>𝑀</m:t>
                    </m:r>
                    <m:r>
                      <a:rPr lang="es-CL" b="0" i="1" dirty="0" smtClean="0">
                        <a:latin typeface="Cambria Math"/>
                      </a:rPr>
                      <m:t>&gt;</m:t>
                    </m:r>
                    <m:r>
                      <a:rPr lang="es-CL" i="1" dirty="0" err="1" smtClean="0">
                        <a:latin typeface="Cambria Math"/>
                      </a:rPr>
                      <m:t>,</m:t>
                    </m:r>
                    <m:r>
                      <a:rPr lang="es-CL" i="1" dirty="0" err="1" smtClean="0">
                        <a:latin typeface="Cambria Math"/>
                      </a:rPr>
                      <m:t>𝑥</m:t>
                    </m:r>
                    <m:r>
                      <a:rPr lang="es-CL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CL" dirty="0" smtClean="0"/>
                  <a:t> responde V 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𝑀</m:t>
                    </m:r>
                    <m:r>
                      <a:rPr lang="es-CL" i="1" dirty="0" smtClean="0">
                        <a:latin typeface="Cambria Math"/>
                      </a:rPr>
                      <m:t>(</m:t>
                    </m:r>
                    <m:r>
                      <a:rPr lang="es-CL" i="1" dirty="0" smtClean="0">
                        <a:latin typeface="Cambria Math"/>
                      </a:rPr>
                      <m:t>𝑥</m:t>
                    </m:r>
                    <m:r>
                      <a:rPr lang="es-CL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CL" dirty="0" smtClean="0"/>
                  <a:t> se detiene, y responde F 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𝑀</m:t>
                    </m:r>
                    <m:r>
                      <a:rPr lang="es-CL" i="1" dirty="0" smtClean="0">
                        <a:latin typeface="Cambria Math"/>
                      </a:rPr>
                      <m:t>(</m:t>
                    </m:r>
                    <m:r>
                      <a:rPr lang="es-CL" i="1" dirty="0" smtClean="0">
                        <a:latin typeface="Cambria Math"/>
                      </a:rPr>
                      <m:t>𝑥</m:t>
                    </m:r>
                    <m:r>
                      <a:rPr lang="es-CL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CL" dirty="0" smtClean="0"/>
                  <a:t> no se detiene nunca.</a:t>
                </a:r>
              </a:p>
              <a:p>
                <a:pPr lvl="1" algn="just"/>
                <a:r>
                  <a:rPr lang="es-CL" dirty="0" smtClean="0"/>
                  <a:t>Nota: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&lt;</m:t>
                    </m:r>
                    <m:r>
                      <a:rPr lang="es-CL" b="0" i="1" smtClean="0">
                        <a:latin typeface="Cambria Math"/>
                      </a:rPr>
                      <m:t>𝑀</m:t>
                    </m:r>
                    <m:r>
                      <a:rPr lang="es-CL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s-CL" dirty="0" smtClean="0"/>
                  <a:t> es la máquina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s-CL" dirty="0" smtClean="0"/>
                  <a:t> codificada.</a:t>
                </a:r>
              </a:p>
              <a:p>
                <a:pPr algn="just"/>
                <a:r>
                  <a:rPr lang="es-CL" dirty="0" smtClean="0"/>
                  <a:t>Suponga ahora la máquina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s-CL" dirty="0" smtClean="0"/>
                  <a:t>, que funciona así: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s-C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/>
                      </a:rPr>
                      <m:t>:</m:t>
                    </m:r>
                    <m:r>
                      <a:rPr lang="es-CL" b="0" i="1" smtClean="0">
                        <a:latin typeface="Cambria Math"/>
                      </a:rPr>
                      <m:t>𝑖𝑓</m:t>
                    </m:r>
                    <m:d>
                      <m:dPr>
                        <m:ctrlPr>
                          <a:rPr lang="es-C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/>
                          </a:rPr>
                          <m:t>𝑆𝑈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/>
                      </a:rPr>
                      <m:t> </m:t>
                    </m:r>
                    <m:r>
                      <a:rPr lang="es-CL" b="0" i="1" smtClean="0">
                        <a:latin typeface="Cambria Math"/>
                      </a:rPr>
                      <m:t>𝑤h𝑖𝑙𝑒</m:t>
                    </m:r>
                    <m:d>
                      <m:dPr>
                        <m:ctrlPr>
                          <a:rPr lang="es-C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CL" b="0" i="1" smtClean="0">
                        <a:latin typeface="Cambria Math"/>
                      </a:rPr>
                      <m:t>;</m:t>
                    </m:r>
                  </m:oMath>
                </a14:m>
                <a:endParaRPr lang="es-CL" dirty="0" smtClean="0"/>
              </a:p>
            </p:txBody>
          </p:sp>
        </mc:Choice>
        <mc:Fallback xmlns="">
          <p:sp>
            <p:nvSpPr>
              <p:cNvPr id="1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600200"/>
                <a:ext cx="7632848" cy="4525963"/>
              </a:xfrm>
              <a:blipFill rotWithShape="1">
                <a:blip r:embed="rId4"/>
                <a:stretch>
                  <a:fillRect l="-1757" t="-1617" r="-20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Demostración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600200"/>
                <a:ext cx="7632848" cy="45259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CL" dirty="0" smtClean="0"/>
                  <a:t>En resumen: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/>
                      </a:rPr>
                      <m:t>𝐷</m:t>
                    </m:r>
                    <m:r>
                      <a:rPr lang="es-CL" i="1" dirty="0" smtClean="0">
                        <a:latin typeface="Cambria Math"/>
                      </a:rPr>
                      <m:t>(</m:t>
                    </m:r>
                    <m:r>
                      <a:rPr lang="es-CL" i="1" dirty="0" err="1" smtClean="0">
                        <a:latin typeface="Cambria Math"/>
                      </a:rPr>
                      <m:t>𝑥</m:t>
                    </m:r>
                    <m:r>
                      <a:rPr lang="es-CL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CL" dirty="0" smtClean="0"/>
                  <a:t> termina sí y sólo sí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𝑥</m:t>
                    </m:r>
                    <m:r>
                      <a:rPr lang="es-CL" i="1" dirty="0" smtClean="0">
                        <a:latin typeface="Cambria Math"/>
                      </a:rPr>
                      <m:t>(</m:t>
                    </m:r>
                    <m:r>
                      <a:rPr lang="es-CL" i="1" dirty="0" smtClean="0">
                        <a:latin typeface="Cambria Math"/>
                      </a:rPr>
                      <m:t>𝑥</m:t>
                    </m:r>
                    <m:r>
                      <a:rPr lang="es-CL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CL" dirty="0" smtClean="0"/>
                  <a:t> no termina (recordemos que toda máquina puede ser codificada).</a:t>
                </a:r>
              </a:p>
              <a:p>
                <a:pPr algn="just"/>
                <a:endParaRPr lang="es-CL" dirty="0" smtClean="0"/>
              </a:p>
              <a:p>
                <a:pPr algn="just"/>
                <a:r>
                  <a:rPr lang="es-CL" dirty="0" smtClean="0"/>
                  <a:t>¿Qué pasa 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𝑥</m:t>
                    </m:r>
                    <m:r>
                      <a:rPr lang="es-CL" i="1" dirty="0" smtClean="0">
                        <a:latin typeface="Cambria Math"/>
                      </a:rPr>
                      <m:t>=&lt;</m:t>
                    </m:r>
                    <m:r>
                      <a:rPr lang="es-CL" b="0" i="1" dirty="0" smtClean="0">
                        <a:latin typeface="Cambria Math"/>
                      </a:rPr>
                      <m:t>𝐷</m:t>
                    </m:r>
                    <m:r>
                      <a:rPr lang="es-CL" b="0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s-CL" dirty="0" smtClean="0"/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s-C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s-CL" dirty="0" smtClean="0"/>
                  <a:t> termina sí y sólo si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s-CL" i="1">
                            <a:latin typeface="Cambria Math"/>
                          </a:rPr>
                        </m:ctrlPr>
                      </m:dPr>
                      <m:e>
                        <m:r>
                          <a:rPr lang="es-CL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s-CL" dirty="0" smtClean="0"/>
                  <a:t> nunca termina.</a:t>
                </a:r>
              </a:p>
              <a:p>
                <a:pPr lvl="1" algn="just"/>
                <a:r>
                  <a:rPr lang="es-CL" dirty="0" smtClean="0"/>
                  <a:t>CONTRADICCIÓN! Por lo tanto, no puede existir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/>
                      </a:rPr>
                      <m:t>𝑆𝑈</m:t>
                    </m:r>
                  </m:oMath>
                </a14:m>
                <a:r>
                  <a:rPr lang="es-CL" dirty="0" smtClean="0"/>
                  <a:t>.</a:t>
                </a:r>
              </a:p>
            </p:txBody>
          </p:sp>
        </mc:Choice>
        <mc:Fallback xmlns="">
          <p:sp>
            <p:nvSpPr>
              <p:cNvPr id="1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600200"/>
                <a:ext cx="7632848" cy="4525963"/>
              </a:xfrm>
              <a:blipFill rotWithShape="1">
                <a:blip r:embed="rId4"/>
                <a:stretch>
                  <a:fillRect l="-1757" t="-2695" r="-20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8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</a:t>
            </a:r>
            <a:r>
              <a:rPr lang="es-ES" b="1" smtClean="0">
                <a:solidFill>
                  <a:prstClr val="white"/>
                </a:solidFill>
                <a:latin typeface="Arial Black" panose="020B0A04020102020204" pitchFamily="34" charset="0"/>
              </a:rPr>
              <a:t>clase: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AutoShape 2" descr="Resultado de imagen para meme non determinist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 descr="Resultado de imagen para meme non determinist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" name="Picture 2" descr="C:\Users\Rodrigo Torres\Desktop\FB_IMG_152190838507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5904656" cy="486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‘Limitantes’ de la MT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403648" y="1600200"/>
            <a:ext cx="7632848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dirty="0" smtClean="0"/>
              <a:t>Una máquina de Turing puede hacer cualquier cosa. Pero, generalmente, está hecha para un solo propósito.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Tener una máquina de Turing por cada diferente problema es como tener un computador para cada software distinto.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Entonces, sería ideal tener un sistema que leyera los programas, y la entrada, y nos entregara una salida.</a:t>
            </a:r>
          </a:p>
        </p:txBody>
      </p:sp>
    </p:spTree>
    <p:extLst>
      <p:ext uri="{BB962C8B-B14F-4D97-AF65-F5344CB8AC3E}">
        <p14:creationId xmlns:p14="http://schemas.microsoft.com/office/powerpoint/2010/main" val="20506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Una máquina de Turing Universal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403648" y="1600200"/>
            <a:ext cx="7632848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dirty="0" smtClean="0"/>
              <a:t>Alan Turing en 1936-37 ya encontró la solución a dicho problema.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Creó una máquina denominada ‘Universal’, que es capaz de recibir la descripción de cualquier otra máquina y simular su funcionamiento.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Esto es el verdadero comienzo del computador programable (distinto a los circuitos electrónicos, de un solo propósito).</a:t>
            </a:r>
          </a:p>
        </p:txBody>
      </p:sp>
    </p:spTree>
    <p:extLst>
      <p:ext uri="{BB962C8B-B14F-4D97-AF65-F5344CB8AC3E}">
        <p14:creationId xmlns:p14="http://schemas.microsoft.com/office/powerpoint/2010/main" val="13728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¿Cómo funciona tan maravillosa máquina?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403648" y="1600200"/>
            <a:ext cx="7632848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dirty="0" smtClean="0"/>
              <a:t>Problema #1: Alfabeto de distintos tamaños</a:t>
            </a:r>
          </a:p>
          <a:p>
            <a:pPr lvl="1" algn="just"/>
            <a:r>
              <a:rPr lang="es-CL" dirty="0" smtClean="0"/>
              <a:t>Solución: codificar todo en binario.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Problema #2: Distinta cantidad de estados e instrucciones.</a:t>
            </a:r>
          </a:p>
          <a:p>
            <a:pPr lvl="1" algn="just"/>
            <a:r>
              <a:rPr lang="es-CL" dirty="0" smtClean="0"/>
              <a:t>Solución: Se codifican ambos en binario igualmente.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La clase pasada ya vimos como leer símbolos codificados.</a:t>
            </a:r>
          </a:p>
        </p:txBody>
      </p:sp>
    </p:spTree>
    <p:extLst>
      <p:ext uri="{BB962C8B-B14F-4D97-AF65-F5344CB8AC3E}">
        <p14:creationId xmlns:p14="http://schemas.microsoft.com/office/powerpoint/2010/main" val="17723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Construcción de la MU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403648" y="1600200"/>
            <a:ext cx="763284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dirty="0" smtClean="0"/>
              <a:t>Asumiremos que todo puede ser codificado y leído en binario.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Presentaremos una versión de máquina de Turing universal, pero existen muchas.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En particular, la representación más pequeña conocida tiene 4 estados y 6 símbolos.</a:t>
            </a:r>
          </a:p>
        </p:txBody>
      </p:sp>
    </p:spTree>
    <p:extLst>
      <p:ext uri="{BB962C8B-B14F-4D97-AF65-F5344CB8AC3E}">
        <p14:creationId xmlns:p14="http://schemas.microsoft.com/office/powerpoint/2010/main" val="5527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Cintas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213902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213902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11 Triángulo isósceles"/>
          <p:cNvSpPr/>
          <p:nvPr/>
        </p:nvSpPr>
        <p:spPr>
          <a:xfrm>
            <a:off x="3131840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08388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08388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/>
          </a:p>
        </p:txBody>
      </p:sp>
      <p:sp>
        <p:nvSpPr>
          <p:cNvPr id="17" name="16 Triángulo isósceles"/>
          <p:cNvSpPr/>
          <p:nvPr/>
        </p:nvSpPr>
        <p:spPr>
          <a:xfrm>
            <a:off x="3131840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373022"/>
                  </p:ext>
                </p:extLst>
              </p:nvPr>
            </p:nvGraphicFramePr>
            <p:xfrm>
              <a:off x="2051720" y="4066272"/>
              <a:ext cx="508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373022"/>
                  </p:ext>
                </p:extLst>
              </p:nvPr>
            </p:nvGraphicFramePr>
            <p:xfrm>
              <a:off x="2051720" y="4066272"/>
              <a:ext cx="508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197" r="-79285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410" t="-8197" r="-7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2410" t="-8197" r="-6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97619" t="-8197" r="-49523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3614" t="-8197" r="-4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603614" t="-8197" r="-3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3614" t="-8197" r="-2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94048" t="-8197" r="-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27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 de la MT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403648" y="1600200"/>
            <a:ext cx="7632848" cy="4925145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CL" sz="2800" dirty="0" smtClean="0"/>
              <a:t>Busca que estado en cinta 2 coincida con estado 1 de cinta 3.</a:t>
            </a:r>
          </a:p>
          <a:p>
            <a:pPr marL="971550" lvl="1" indent="-571500" algn="just">
              <a:buFont typeface="+mj-lt"/>
              <a:buAutoNum type="romanLcPeriod"/>
            </a:pPr>
            <a:r>
              <a:rPr lang="es-CL" sz="2400" dirty="0" smtClean="0"/>
              <a:t>Si no encuentra, máquina termina. Si estado en cinta 2 es final, vaya a estado final de esta máquina.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 smtClean="0"/>
              <a:t>Al encontrar el estado, busca a su derecha si el símbolo de la cinta 3 coincide con el símbolo de cinta 1.</a:t>
            </a:r>
          </a:p>
          <a:p>
            <a:pPr marL="971550" lvl="1" indent="-571500" algn="just">
              <a:buFont typeface="+mj-lt"/>
              <a:buAutoNum type="romanUcPeriod"/>
            </a:pPr>
            <a:r>
              <a:rPr lang="es-CL" sz="2400" dirty="0" smtClean="0"/>
              <a:t>Sino, vuelve a instrucción 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 smtClean="0"/>
              <a:t>Cambia el estado en cinta 2 por el estado 2 a la derecha del símbolo en la cinta 3.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 smtClean="0"/>
              <a:t>Cambia símbolo en cinta 1 por símbolo 2 a la derecha del estado 2 de la cinta 3.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 smtClean="0"/>
              <a:t>Mueve cabezal cinta 1 acorde a símbolo de </a:t>
            </a:r>
            <a:r>
              <a:rPr lang="es-CL" sz="2800" dirty="0" err="1" smtClean="0"/>
              <a:t>mov</a:t>
            </a:r>
            <a:r>
              <a:rPr lang="es-CL" sz="2800" dirty="0" smtClean="0"/>
              <a:t>. </a:t>
            </a:r>
            <a:r>
              <a:rPr lang="es-CL" sz="2800" dirty="0"/>
              <a:t>d</a:t>
            </a:r>
            <a:r>
              <a:rPr lang="es-CL" sz="2800" dirty="0" smtClean="0"/>
              <a:t>e la cinta 3, a la derecha del símbolo 2.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 smtClean="0"/>
              <a:t>Regrese cinta 3 a la posición inicial y vaya a 1.</a:t>
            </a:r>
          </a:p>
        </p:txBody>
      </p:sp>
    </p:spTree>
    <p:extLst>
      <p:ext uri="{BB962C8B-B14F-4D97-AF65-F5344CB8AC3E}">
        <p14:creationId xmlns:p14="http://schemas.microsoft.com/office/powerpoint/2010/main" val="7416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38353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38353"/>
                  </p:ext>
                </p:extLst>
              </p:nvPr>
            </p:nvGraphicFramePr>
            <p:xfrm>
              <a:off x="2051720" y="227687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333" r="-5952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410" t="-8333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410" t="-8333" r="-4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2410" t="-8333" r="-3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429" t="-8333" r="-1988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3614" t="-8333" r="-1012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11 Triángulo isósceles"/>
          <p:cNvSpPr/>
          <p:nvPr/>
        </p:nvSpPr>
        <p:spPr>
          <a:xfrm>
            <a:off x="3131840" y="26369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181391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1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08388"/>
                  </p:ext>
                </p:extLst>
              </p:nvPr>
            </p:nvGraphicFramePr>
            <p:xfrm>
              <a:off x="2051720" y="3140968"/>
              <a:ext cx="2540000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205" t="-8197" r="-3024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8810" t="-8197" r="-1988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410" t="-8197" r="-101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14 Triángulo isósceles"/>
          <p:cNvSpPr/>
          <p:nvPr/>
        </p:nvSpPr>
        <p:spPr>
          <a:xfrm>
            <a:off x="3131840" y="3501008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>
            <a:off x="3131840" y="4437112"/>
            <a:ext cx="396044" cy="36004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s-CL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444582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𝚲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1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444582"/>
                  </p:ext>
                </p:extLst>
              </p:nvPr>
            </p:nvGraphicFramePr>
            <p:xfrm>
              <a:off x="2051720" y="4066272"/>
              <a:ext cx="6768762" cy="37084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  <a:gridCol w="5206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197" r="-109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353" t="-8197" r="-10047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98837" t="-8197" r="-893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3529" t="-8197" r="-8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3529" t="-8197" r="-703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6512" t="-8197" r="-5953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4706" t="-8197" r="-5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04706" t="-8197" r="-40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94186" t="-8197" r="-297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5882" t="-8197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93023" t="-8197" r="-9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2 CuadroTexto"/>
          <p:cNvSpPr txBox="1"/>
          <p:nvPr/>
        </p:nvSpPr>
        <p:spPr>
          <a:xfrm>
            <a:off x="70922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/>
              <a:t>PASO 1</a:t>
            </a:r>
            <a:endParaRPr lang="es-CL" b="1" i="1" dirty="0"/>
          </a:p>
        </p:txBody>
      </p:sp>
    </p:spTree>
    <p:extLst>
      <p:ext uri="{BB962C8B-B14F-4D97-AF65-F5344CB8AC3E}">
        <p14:creationId xmlns:p14="http://schemas.microsoft.com/office/powerpoint/2010/main" val="41107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7" grpId="1" animBg="1"/>
      <p:bldP spid="17" grpId="2" animBg="1"/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1508</Words>
  <Application>Microsoft Office PowerPoint</Application>
  <PresentationFormat>Presentación en pantalla (4:3)</PresentationFormat>
  <Paragraphs>353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Fundamentos de Ciencias de la Computación</vt:lpstr>
      <vt:lpstr>Objetivos para Hoy</vt:lpstr>
      <vt:lpstr>‘Limitantes’ de la MT</vt:lpstr>
      <vt:lpstr>Una máquina de Turing Universal</vt:lpstr>
      <vt:lpstr>¿Cómo funciona tan maravillosa máquina?</vt:lpstr>
      <vt:lpstr>Construcción de la MU</vt:lpstr>
      <vt:lpstr>Cintas</vt:lpstr>
      <vt:lpstr>Funcionamiento de la MT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Tesis de Church-Turing</vt:lpstr>
      <vt:lpstr>Problema del alto</vt:lpstr>
      <vt:lpstr>Demostración</vt:lpstr>
      <vt:lpstr>Demostración</vt:lpstr>
      <vt:lpstr>Demostración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la Computación</dc:title>
  <dc:creator>ProBook 4420s</dc:creator>
  <cp:lastModifiedBy>Rodrigo Torres</cp:lastModifiedBy>
  <cp:revision>184</cp:revision>
  <dcterms:created xsi:type="dcterms:W3CDTF">2017-03-16T16:14:48Z</dcterms:created>
  <dcterms:modified xsi:type="dcterms:W3CDTF">2018-06-20T13:28:25Z</dcterms:modified>
</cp:coreProperties>
</file>