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08" r:id="rId2"/>
    <p:sldMasterId id="2147484020" r:id="rId3"/>
    <p:sldMasterId id="2147484032" r:id="rId4"/>
    <p:sldMasterId id="2147484044" r:id="rId5"/>
    <p:sldMasterId id="2147484056" r:id="rId6"/>
    <p:sldMasterId id="2147484068" r:id="rId7"/>
    <p:sldMasterId id="2147484080" r:id="rId8"/>
    <p:sldMasterId id="2147484092" r:id="rId9"/>
    <p:sldMasterId id="2147484104" r:id="rId10"/>
    <p:sldMasterId id="2147484116" r:id="rId11"/>
    <p:sldMasterId id="2147484128" r:id="rId12"/>
    <p:sldMasterId id="2147484140" r:id="rId13"/>
    <p:sldMasterId id="2147484152" r:id="rId14"/>
    <p:sldMasterId id="2147484164" r:id="rId15"/>
  </p:sldMasterIdLst>
  <p:sldIdLst>
    <p:sldId id="308" r:id="rId16"/>
    <p:sldId id="267" r:id="rId17"/>
    <p:sldId id="284" r:id="rId18"/>
    <p:sldId id="285" r:id="rId19"/>
    <p:sldId id="286" r:id="rId20"/>
    <p:sldId id="287" r:id="rId21"/>
    <p:sldId id="293" r:id="rId22"/>
    <p:sldId id="294" r:id="rId23"/>
    <p:sldId id="295" r:id="rId24"/>
    <p:sldId id="296" r:id="rId25"/>
    <p:sldId id="307" r:id="rId26"/>
    <p:sldId id="288" r:id="rId27"/>
    <p:sldId id="289" r:id="rId28"/>
    <p:sldId id="290" r:id="rId29"/>
    <p:sldId id="291" r:id="rId30"/>
    <p:sldId id="292" r:id="rId31"/>
    <p:sldId id="310" r:id="rId32"/>
    <p:sldId id="298" r:id="rId33"/>
    <p:sldId id="297" r:id="rId34"/>
    <p:sldId id="299" r:id="rId35"/>
    <p:sldId id="300" r:id="rId36"/>
    <p:sldId id="302" r:id="rId37"/>
    <p:sldId id="301" r:id="rId38"/>
    <p:sldId id="303" r:id="rId39"/>
    <p:sldId id="304" r:id="rId40"/>
    <p:sldId id="305" r:id="rId41"/>
    <p:sldId id="306" r:id="rId42"/>
    <p:sldId id="309" r:id="rId43"/>
    <p:sldId id="283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3C"/>
    <a:srgbClr val="990033"/>
    <a:srgbClr val="A50021"/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42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308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295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9433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4122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590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613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63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348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2483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1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1028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024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4378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196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3824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7860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6426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874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281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0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9596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910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5782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678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639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43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103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976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7509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2580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2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2314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0737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8155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724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13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009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7523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7617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0853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5611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4113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6209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0831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1776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162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0394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1655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214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1417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3686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44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4858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0728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0882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775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8084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1982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0284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9293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6704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0896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6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9754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2605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9589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4030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7023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736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9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99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73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5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01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14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45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53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50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72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88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40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17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17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62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956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17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16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24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755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9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87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4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372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9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579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27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153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79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510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671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73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3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155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701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214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845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066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611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798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231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709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5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773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185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193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917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53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09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486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338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27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641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77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470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403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063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499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045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7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216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7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32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929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438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187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611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817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743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498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663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507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368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701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783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931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5867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11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925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408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8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4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5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6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5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4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1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4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26/11/2018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9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163.172.78.19/" TargetMode="External"/><Relationship Id="rId2" Type="http://schemas.openxmlformats.org/officeDocument/2006/relationships/hyperlink" Target="http://www.cs.toronto.edu/~graves/handwrit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bWAErDQZEf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439025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Inteligencia</a:t>
            </a:r>
            <a:b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Artificial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240360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10: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Neuronales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376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32802" y="6309320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4F81B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1568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los años ‘80 se volvió a usar redes neuronales, influenciadas por el algoritmo de aprendizaje </a:t>
            </a:r>
            <a:r>
              <a:rPr lang="es-E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Rumelhart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McClelland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Hay que destacar que aún hoy en día el poder computacional es una barrera.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 bien hoy se trabajan con millones de neuronas, el poder que conseguimos no es superior al cerebro de un gusano.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82453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0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 redes neuronales de google para detectar imágenes se les preguntó por el proceso inverso: Dibujen lo que han aprendido!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Eso implica generalmente dibujar perritos en todas partes... Todos aman los perros! Incluso RNA.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507605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Las redes neuronales sueñan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2" name="Picture 2" descr="redes neuron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22" y="3736191"/>
            <a:ext cx="3898111" cy="293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75252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Neurona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64" y="2492896"/>
            <a:ext cx="7276826" cy="305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 neurona puede recibir varios estímulos.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Dichos estímulos pueden ser: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Entradas al problema.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Salidas de otras neuronas.</a:t>
            </a:r>
          </a:p>
          <a:p>
            <a:pPr lvl="1" algn="just"/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ías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(valor constante).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Cabe destacar que los valores recibidos pueden ser: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Continuos normalizados [0,1] o [-1,1].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Binarios {0,1} o {-1,0,1}.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Híbridos.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752528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Estímulos Externos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Representadas por el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la potencia de la conexión entre dendritas.</a:t>
                </a:r>
              </a:p>
              <a:p>
                <a:pPr marL="0" indent="0" algn="just">
                  <a:buNone/>
                </a:pPr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Los pesos son actualizables, lo que finalmente conlleva al aprendizaje de la red completa.</a:t>
                </a: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  <a:blipFill rotWithShape="1">
                <a:blip r:embed="rId3"/>
                <a:stretch>
                  <a:fillRect l="-1981" t="-1720" r="-21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75252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Sinapsis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0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cuerpo de la célula en el modelo es el centro de procesamiento.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Aquí juega su papel la función de agregación.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 lo general es una suma ponderada, por los pesos, de las entradas.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 el peso es positivo, se dice que la función es </a:t>
            </a:r>
            <a:r>
              <a:rPr lang="es-E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excitatoria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En caso contrario, se le denomina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inhibitoria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824536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Soma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5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Aquí se determina la potencia de la señal.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3 tipos de funciones de activación: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Función umbral: Sólo si la función de agregación sobrepasa cierto valor, se produce la señal.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Sigmoide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Normaliza en valores [0,1].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Función Tangente hiperbólica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Normaliza en valores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[-1,1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Otros autores denominan a esta función ‘Transferencia’, usando el nombre ‘Activación’ para la umbral, que puede o no estar presente.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75252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Axón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64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Red Neuronal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77" y="1700808"/>
            <a:ext cx="374519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onfiguraciÃ³n red neur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23" y="3212976"/>
            <a:ext cx="3671377" cy="214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red neuronal retroaliment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18315"/>
            <a:ext cx="2323356" cy="259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 términos generales, una red neuronal no es más que una función: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𝑅𝑁𝐴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𝐹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gran ventaja es que no debemos conocer la función </a:t>
                </a:r>
                <a:r>
                  <a:rPr lang="es-ES" sz="28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programar una red neuronal, ya que ésta la descubre por si misma.</a:t>
                </a: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 este sentido, es recomendable para problemas complejos o desconocidos.</a:t>
                </a:r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  <a:blipFill rotWithShape="1">
                <a:blip r:embed="rId3"/>
                <a:stretch>
                  <a:fillRect l="-1550" t="-1323" r="-17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Red neuronal desde arriba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 característica definitoria de las redes neuronales es su capacidad de aprendizaje, el cual implica actualizar los pesos.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destacar 3 tipos de aprendizaje: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 Supervisión.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 Supervisión.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Reforzamiento.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824536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Aprendizaje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Historia.</a:t>
            </a:r>
          </a:p>
          <a:p>
            <a:pPr lvl="1" algn="just">
              <a:lnSpc>
                <a:spcPct val="150000"/>
              </a:lnSpc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Perceptrón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Aprendizaje.</a:t>
            </a:r>
          </a:p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Usos generales.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63888" y="188641"/>
            <a:ext cx="60486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Temario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987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entrena al sistema dándole ejemplos resueltos. El sistema tratará de minimizar el error de sus respuestas.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Error usado es la media cuadrada de la diferencia entre la salida actual y la deseada.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forma más usada de actualizar los pesos se denomina </a:t>
            </a:r>
            <a:r>
              <a:rPr lang="es-E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82453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Aprendizaje con Supervisión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0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BackPropagation usa Gradiente Descendiente para actualizar los pesos de manera de reducir el error.</a:t>
                </a:r>
              </a:p>
              <a:p>
                <a:pPr algn="just"/>
                <a:r>
                  <a:rPr lang="es-ES" sz="28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Gradiente Descendiente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Pasos pequeños en dirección de descenso hasta llegar a mínimo local.</a:t>
                </a: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Por cada par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i="1" dirty="0" err="1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ES" sz="2800" i="1" dirty="0" err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800" i="1" dirty="0" err="1" smtClean="0">
                        <a:latin typeface="Cambria Math"/>
                        <a:cs typeface="Arial" panose="020B0604020202020204" pitchFamily="34" charset="0"/>
                      </a:rPr>
                      <m:t>𝑦</m:t>
                    </m:r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entrenamiento, se actualizan los pesos de manera de reducir el error por cada una de las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salidas: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40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s-ES" sz="24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ES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4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  <a:blipFill rotWithShape="1">
                <a:blip r:embed="rId3"/>
                <a:stretch>
                  <a:fillRect l="-1378" t="-2116" r="-15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Back-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Propagation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54729" y="2024577"/>
                <a:ext cx="7076497" cy="460851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Función de activación debe ser diferenciable.</a:t>
                </a:r>
              </a:p>
              <a:p>
                <a:pPr algn="just"/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Escoger una tasa de aprendizaje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Tener en consideración que alcanzaremos a lo más un máximo local.</a:t>
                </a:r>
                <a:endParaRPr lang="es-ES" sz="28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729" y="2024577"/>
                <a:ext cx="7076497" cy="4608512"/>
              </a:xfrm>
              <a:blipFill rotWithShape="1">
                <a:blip r:embed="rId2"/>
                <a:stretch>
                  <a:fillRect l="-1981" t="-1720" r="-21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Para poder usar BP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5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</p:spPr>
            <p:txBody>
              <a:bodyPr>
                <a:norm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Calcular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Calcular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sz="2800" i="1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800" i="1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s-ES" sz="2800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800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Por cada capa: Calcular la derivada parcial con respecto al vector de pesos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ajustar los pesos en dirección de la gradiente en tasa </a:t>
                </a:r>
                <a14:m>
                  <m:oMath xmlns:m="http://schemas.openxmlformats.org/officeDocument/2006/math">
                    <m:r>
                      <a:rPr lang="es-ES" sz="28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Repetir varias veces por par de entrada de entrenamiento.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7703" y="1916832"/>
                <a:ext cx="7076497" cy="4608512"/>
              </a:xfrm>
              <a:blipFill rotWithShape="1">
                <a:blip r:embed="rId3"/>
                <a:stretch>
                  <a:fillRect l="-1550" t="-1323" r="-17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Pasos de BP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0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 bastante parecido al aprendizaje supervisado.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Sin embargo, aquí se busca minimizar una función fácilmente calculable desde el input (se da sólo un conjunto de entrenamiento de entradas).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función que queremos minimizar depende de la tarea, por lo que necesitamos mayor conocimiento del problema.</a:t>
            </a:r>
            <a:endParaRPr lang="es-E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Aprendizaje sin Supervisión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Este tipo de aprendizaje, no se da un conjunto de entrada.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Aquí el sistema actúa en un ambiente, generalmente con o contra uno o varios agentes.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Dicho(s) agente(s) generan entradas al sistema y un costo instantáneo, de manera de que el sistema busca minimizar un costo a largo plazo.</a:t>
            </a:r>
            <a:endParaRPr lang="es-E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Aprendizaje reforzado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Aprendizaje supervisado: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Negocios: Clasificación y Regresión.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Otros: Reconocimiento de voz y gestos.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Aprendizaje no supervisado: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Negocios: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Estimaciones.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Otros: Compresión, filtros.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Aprendizaje Reforzado: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Negocios: Toma de decisiones.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Otros: Juegos (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AlphaGo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9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de identificación y control.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Química Cuántica.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Juegos.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Reconocimiento de Patrones.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Reconocimiento de Secuencias.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Diagnóstico médico.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Aplicaciones financieras.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Spam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Áreas de Aplicación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8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CL" sz="2400" u="sng" dirty="0">
                <a:solidFill>
                  <a:srgbClr val="0000FF"/>
                </a:solidFill>
                <a:latin typeface="Segoe Print"/>
                <a:hlinkClick r:id="rId2"/>
              </a:rPr>
              <a:t>http://www.cs.toronto.edu/~</a:t>
            </a:r>
            <a:r>
              <a:rPr lang="es-CL" sz="2400" u="sng" dirty="0" smtClean="0">
                <a:solidFill>
                  <a:srgbClr val="0000FF"/>
                </a:solidFill>
                <a:latin typeface="Segoe Print"/>
                <a:hlinkClick r:id="rId2"/>
              </a:rPr>
              <a:t>graves/handwriting.html</a:t>
            </a:r>
            <a:endParaRPr lang="es-CL" sz="2400" u="sng" dirty="0" smtClean="0">
              <a:solidFill>
                <a:srgbClr val="0000FF"/>
              </a:solidFill>
              <a:latin typeface="Segoe Print"/>
            </a:endParaRPr>
          </a:p>
          <a:p>
            <a:pPr algn="just"/>
            <a:endParaRPr lang="es-CL" sz="2400" u="sng" dirty="0">
              <a:solidFill>
                <a:srgbClr val="0000FF"/>
              </a:solidFill>
              <a:latin typeface="Segoe Print"/>
              <a:cs typeface="Arial" panose="020B0604020202020204" pitchFamily="34" charset="0"/>
            </a:endParaRPr>
          </a:p>
          <a:p>
            <a:pPr algn="just"/>
            <a:r>
              <a:rPr lang="es-CL" sz="2400" u="sng" dirty="0">
                <a:solidFill>
                  <a:srgbClr val="0000FF"/>
                </a:solidFill>
                <a:latin typeface="Segoe Print"/>
                <a:hlinkClick r:id="rId3"/>
              </a:rPr>
              <a:t>http://163.172.78.19</a:t>
            </a:r>
            <a:r>
              <a:rPr lang="es-CL" sz="2400" u="sng" dirty="0" smtClean="0">
                <a:solidFill>
                  <a:srgbClr val="0000FF"/>
                </a:solidFill>
                <a:latin typeface="Segoe Print"/>
                <a:hlinkClick r:id="rId3"/>
              </a:rPr>
              <a:t>/</a:t>
            </a:r>
            <a:endParaRPr lang="es-CL" sz="2400" u="sng" dirty="0" smtClean="0">
              <a:solidFill>
                <a:srgbClr val="0000FF"/>
              </a:solidFill>
              <a:latin typeface="Segoe Print"/>
            </a:endParaRPr>
          </a:p>
          <a:p>
            <a:pPr algn="just"/>
            <a:endParaRPr lang="es-CL" sz="2400" u="sng" dirty="0">
              <a:solidFill>
                <a:srgbClr val="0000FF"/>
              </a:solidFill>
              <a:latin typeface="Segoe Print"/>
            </a:endParaRPr>
          </a:p>
          <a:p>
            <a:pPr algn="just"/>
            <a:r>
              <a:rPr lang="es-CL" sz="2400" u="sng" dirty="0">
                <a:solidFill>
                  <a:srgbClr val="0000FF"/>
                </a:solidFill>
                <a:latin typeface="Segoe Print"/>
              </a:rPr>
              <a:t>http://</a:t>
            </a:r>
            <a:r>
              <a:rPr lang="es-CL" sz="2400" u="sng" dirty="0" smtClean="0">
                <a:solidFill>
                  <a:srgbClr val="0000FF"/>
                </a:solidFill>
                <a:latin typeface="Segoe Print"/>
              </a:rPr>
              <a:t>sophiabot.com/</a:t>
            </a:r>
          </a:p>
          <a:p>
            <a:pPr algn="just"/>
            <a:endParaRPr lang="es-CL" sz="2400" u="sng" dirty="0">
              <a:solidFill>
                <a:srgbClr val="0000FF"/>
              </a:solidFill>
              <a:latin typeface="Segoe Print"/>
              <a:cs typeface="Arial" panose="020B0604020202020204" pitchFamily="34" charset="0"/>
            </a:endParaRPr>
          </a:p>
          <a:p>
            <a:pPr algn="just"/>
            <a:r>
              <a:rPr lang="es-ES" sz="2400" u="sng" dirty="0">
                <a:solidFill>
                  <a:srgbClr val="0000FF"/>
                </a:solidFill>
                <a:latin typeface="Segoe Print"/>
                <a:hlinkClick r:id="rId4"/>
              </a:rPr>
              <a:t>https://www.youtube.com/watch?v=bWAErDQZEf0</a:t>
            </a:r>
            <a:endParaRPr lang="es-ES" sz="2400" u="sng" dirty="0">
              <a:solidFill>
                <a:srgbClr val="0000FF"/>
              </a:solidFill>
              <a:latin typeface="Segoe Print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Ejemplos Simples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067944" y="188641"/>
            <a:ext cx="496855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n para neural network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54" y="1628799"/>
            <a:ext cx="5832648" cy="49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491880" y="116632"/>
            <a:ext cx="6048672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Introducción: Neurona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6" name="Picture 2" descr="https://s3.amazonaws.com/piktochartv2-dev/v2/uploads/03179730-1f4f-4330-8145-ddaaa9c78978/a0a1d75dcf5c45c6d632372eb149940dbaef5be9_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5822" y="2455209"/>
            <a:ext cx="6836657" cy="349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25 Grupo"/>
          <p:cNvGrpSpPr/>
          <p:nvPr/>
        </p:nvGrpSpPr>
        <p:grpSpPr>
          <a:xfrm>
            <a:off x="2483768" y="1844824"/>
            <a:ext cx="5760640" cy="3672408"/>
            <a:chOff x="2483768" y="1844824"/>
            <a:chExt cx="5760640" cy="3672408"/>
          </a:xfrm>
        </p:grpSpPr>
        <p:sp>
          <p:nvSpPr>
            <p:cNvPr id="4" name="3 CuadroTexto"/>
            <p:cNvSpPr txBox="1"/>
            <p:nvPr/>
          </p:nvSpPr>
          <p:spPr>
            <a:xfrm>
              <a:off x="3779912" y="1844824"/>
              <a:ext cx="3384376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Dendritas (Conectores)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7 Conector curvado"/>
            <p:cNvCxnSpPr>
              <a:stCxn id="4" idx="1"/>
            </p:cNvCxnSpPr>
            <p:nvPr/>
          </p:nvCxnSpPr>
          <p:spPr>
            <a:xfrm rot="10800000" flipV="1">
              <a:off x="2483768" y="2075656"/>
              <a:ext cx="1296144" cy="1353343"/>
            </a:xfrm>
            <a:prstGeom prst="curved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curvado"/>
            <p:cNvCxnSpPr>
              <a:stCxn id="4" idx="3"/>
            </p:cNvCxnSpPr>
            <p:nvPr/>
          </p:nvCxnSpPr>
          <p:spPr>
            <a:xfrm>
              <a:off x="7164288" y="2075657"/>
              <a:ext cx="1080120" cy="1209327"/>
            </a:xfrm>
            <a:prstGeom prst="curved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curvado"/>
            <p:cNvCxnSpPr>
              <a:stCxn id="4" idx="3"/>
            </p:cNvCxnSpPr>
            <p:nvPr/>
          </p:nvCxnSpPr>
          <p:spPr>
            <a:xfrm>
              <a:off x="7164288" y="2075657"/>
              <a:ext cx="1080120" cy="3441575"/>
            </a:xfrm>
            <a:prstGeom prst="curved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23 Grupo"/>
          <p:cNvGrpSpPr/>
          <p:nvPr/>
        </p:nvGrpSpPr>
        <p:grpSpPr>
          <a:xfrm>
            <a:off x="2240124" y="4202244"/>
            <a:ext cx="3556012" cy="2208701"/>
            <a:chOff x="2240124" y="4202244"/>
            <a:chExt cx="3556012" cy="2208701"/>
          </a:xfrm>
        </p:grpSpPr>
        <p:sp>
          <p:nvSpPr>
            <p:cNvPr id="18" name="17 CuadroTexto"/>
            <p:cNvSpPr txBox="1"/>
            <p:nvPr/>
          </p:nvSpPr>
          <p:spPr>
            <a:xfrm>
              <a:off x="2240124" y="5949280"/>
              <a:ext cx="3556012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Soma (Procesamiento)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18 Conector curvado"/>
            <p:cNvCxnSpPr>
              <a:stCxn id="18" idx="0"/>
            </p:cNvCxnSpPr>
            <p:nvPr/>
          </p:nvCxnSpPr>
          <p:spPr>
            <a:xfrm rot="16200000" flipV="1">
              <a:off x="3144611" y="5075761"/>
              <a:ext cx="1747036" cy="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5106403" y="4202244"/>
            <a:ext cx="2511896" cy="1104349"/>
            <a:chOff x="5106403" y="4202244"/>
            <a:chExt cx="2511896" cy="1104349"/>
          </a:xfrm>
        </p:grpSpPr>
        <p:sp>
          <p:nvSpPr>
            <p:cNvPr id="22" name="21 CuadroTexto"/>
            <p:cNvSpPr txBox="1"/>
            <p:nvPr/>
          </p:nvSpPr>
          <p:spPr>
            <a:xfrm>
              <a:off x="5106403" y="4844928"/>
              <a:ext cx="2511896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Axón (Potencial)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22 Conector curvado"/>
            <p:cNvCxnSpPr>
              <a:stCxn id="22" idx="0"/>
            </p:cNvCxnSpPr>
            <p:nvPr/>
          </p:nvCxnSpPr>
          <p:spPr>
            <a:xfrm rot="5400000" flipH="1" flipV="1">
              <a:off x="6333965" y="4230630"/>
              <a:ext cx="642685" cy="58591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neuronas se conectan entre si y forman una red de procesamiento.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‘Doctrina de la Neurona’: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Propuesta por Ramón y Cajal en el siglo XIX.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 que las neuronas son entes independientes.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señal viaja de Soma a Axón.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Cada célula funciona con cálculos simples.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Sólo hoy en día existen refutaciones al modelo.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563888" y="188641"/>
            <a:ext cx="604867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Introducción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563888" y="116632"/>
            <a:ext cx="6048672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Introducción: Umbral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4" name="Picture 2" descr="https://upload.wikimedia.org/wikipedia/commons/thumb/4/4d/Potencial_accion_svg.svg/422px-Potencial_accion_sv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79" y="1721876"/>
            <a:ext cx="3434809" cy="48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724128" y="2767568"/>
            <a:ext cx="3168352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Umbral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umbral es un máximo potencial eléctrico con el que la neurona no envía la señal a sus sistemas conectados.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redes neuronales son un paradigma computacional de aprendizaje y procesamiento automático.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Están compuestas por unidades denominadas neuronas, que transmiten información unidireccionalmente.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basa en el modelo Doctrina de la Neurona, aunque existen modelos más avanzados.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82453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Redes Neuronales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9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primeros modelos de redes neuronales artificiales son de 1943, por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McCulloch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Pitts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1949, Donald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Hebb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desarrollo un modelo de aprendizaje, siendo reflejado en al regla de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Hebb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Cuando un axón de una célula A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(excita a célula B) y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participa repetida o persistentemente en su disparo, ocurre algún proceso de crecimiento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(…)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 modo tal que aumenten tanto la eficiencia de A como la de una de las distintas células que disparan a B.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82453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720080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1958 se desarrolló el </a:t>
            </a:r>
            <a:r>
              <a:rPr lang="es-ES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perceptrón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Representación más simple de una neurona.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binaria y tiene una única salida.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211960" y="188641"/>
            <a:ext cx="468052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4098" name="Picture 2" descr="https://upload.wikimedia.org/wikipedia/commons/thumb/b/b0/Perceptr%C3%B3n_5_unidades.svg/975px-Perceptr%C3%B3n_5_unidad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17" y="3284984"/>
            <a:ext cx="495195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3" y="1916832"/>
            <a:ext cx="7076497" cy="460851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1960 se desarrolla ADALINE, primer solución comercial.</a:t>
            </a:r>
          </a:p>
          <a:p>
            <a:pPr lvl="1" algn="just"/>
            <a:r>
              <a:rPr lang="es-ES" sz="2400" b="1" dirty="0" err="1">
                <a:solidFill>
                  <a:srgbClr val="252525"/>
                </a:solidFill>
                <a:latin typeface="Arial"/>
              </a:rPr>
              <a:t>ADA</a:t>
            </a:r>
            <a:r>
              <a:rPr lang="es-ES" sz="2400" dirty="0" err="1">
                <a:solidFill>
                  <a:srgbClr val="252525"/>
                </a:solidFill>
                <a:latin typeface="Arial"/>
              </a:rPr>
              <a:t>ptative</a:t>
            </a:r>
            <a:r>
              <a:rPr lang="es-ES" sz="2400" dirty="0">
                <a:solidFill>
                  <a:srgbClr val="252525"/>
                </a:solidFill>
                <a:latin typeface="Arial"/>
              </a:rPr>
              <a:t> </a:t>
            </a:r>
            <a:r>
              <a:rPr lang="es-ES" sz="2400" b="1" dirty="0" err="1">
                <a:solidFill>
                  <a:srgbClr val="252525"/>
                </a:solidFill>
                <a:latin typeface="Arial"/>
              </a:rPr>
              <a:t>LIN</a:t>
            </a:r>
            <a:r>
              <a:rPr lang="es-ES" sz="2400" dirty="0" err="1">
                <a:solidFill>
                  <a:srgbClr val="252525"/>
                </a:solidFill>
                <a:latin typeface="Arial"/>
              </a:rPr>
              <a:t>ear</a:t>
            </a:r>
            <a:r>
              <a:rPr lang="es-ES" sz="2400" dirty="0">
                <a:solidFill>
                  <a:srgbClr val="252525"/>
                </a:solidFill>
                <a:latin typeface="Arial"/>
              </a:rPr>
              <a:t> </a:t>
            </a:r>
            <a:r>
              <a:rPr lang="es-ES" sz="2400" b="1" dirty="0" err="1" smtClean="0">
                <a:solidFill>
                  <a:srgbClr val="252525"/>
                </a:solidFill>
                <a:latin typeface="Arial"/>
              </a:rPr>
              <a:t>E</a:t>
            </a:r>
            <a:r>
              <a:rPr lang="es-ES" sz="2400" dirty="0" err="1" smtClean="0">
                <a:solidFill>
                  <a:srgbClr val="252525"/>
                </a:solidFill>
                <a:latin typeface="Arial"/>
              </a:rPr>
              <a:t>lement</a:t>
            </a:r>
            <a:r>
              <a:rPr lang="es-ES" sz="2400" dirty="0" smtClean="0">
                <a:solidFill>
                  <a:srgbClr val="252525"/>
                </a:solidFill>
                <a:latin typeface="Arial"/>
              </a:rPr>
              <a:t>.</a:t>
            </a:r>
          </a:p>
          <a:p>
            <a:pPr lvl="1" algn="just"/>
            <a:r>
              <a:rPr lang="es-ES" sz="2400" dirty="0" smtClean="0">
                <a:solidFill>
                  <a:srgbClr val="252525"/>
                </a:solidFill>
                <a:latin typeface="Arial"/>
                <a:cs typeface="Arial" panose="020B0604020202020204" pitchFamily="34" charset="0"/>
              </a:rPr>
              <a:t>Usada para reconocimiento de patrones y reducción de ruido.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Durante los años venideros las redes neuronales fueron poco usadas, debido principalmente a la falta de poder computacional.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188641"/>
            <a:ext cx="475252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Historia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93477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de Negocios. PhD Rodrigo Torres Avilés.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1610</Words>
  <Application>Microsoft Office PowerPoint</Application>
  <PresentationFormat>Presentación en pantalla (4:3)</PresentationFormat>
  <Paragraphs>175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15</vt:i4>
      </vt:variant>
      <vt:variant>
        <vt:lpstr>Títulos de diapositiva</vt:lpstr>
      </vt:variant>
      <vt:variant>
        <vt:i4>29</vt:i4>
      </vt:variant>
    </vt:vector>
  </HeadingPairs>
  <TitlesOfParts>
    <vt:vector size="44" baseType="lpstr">
      <vt:lpstr>Tema de Office</vt:lpstr>
      <vt:lpstr>1_Tema de Office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13_Tema de Office</vt:lpstr>
      <vt:lpstr>14_Tema de Office</vt:lpstr>
      <vt:lpstr>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241</cp:revision>
  <dcterms:created xsi:type="dcterms:W3CDTF">2016-08-05T13:07:15Z</dcterms:created>
  <dcterms:modified xsi:type="dcterms:W3CDTF">2018-11-26T12:34:43Z</dcterms:modified>
</cp:coreProperties>
</file>