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6" r:id="rId1"/>
    <p:sldMasterId id="2147484020" r:id="rId2"/>
    <p:sldMasterId id="2147484032" r:id="rId3"/>
    <p:sldMasterId id="2147484044" r:id="rId4"/>
    <p:sldMasterId id="2147484056" r:id="rId5"/>
    <p:sldMasterId id="2147484068" r:id="rId6"/>
    <p:sldMasterId id="2147484080" r:id="rId7"/>
    <p:sldMasterId id="2147484092" r:id="rId8"/>
    <p:sldMasterId id="2147484104" r:id="rId9"/>
    <p:sldMasterId id="2147484116" r:id="rId10"/>
    <p:sldMasterId id="2147484128" r:id="rId11"/>
    <p:sldMasterId id="2147484140" r:id="rId12"/>
    <p:sldMasterId id="2147484152" r:id="rId13"/>
  </p:sldMasterIdLst>
  <p:sldIdLst>
    <p:sldId id="256" r:id="rId14"/>
    <p:sldId id="257" r:id="rId15"/>
    <p:sldId id="259" r:id="rId16"/>
    <p:sldId id="291" r:id="rId17"/>
    <p:sldId id="292" r:id="rId18"/>
    <p:sldId id="293" r:id="rId19"/>
    <p:sldId id="294" r:id="rId20"/>
    <p:sldId id="295" r:id="rId21"/>
    <p:sldId id="296" r:id="rId22"/>
    <p:sldId id="297" r:id="rId23"/>
    <p:sldId id="298" r:id="rId24"/>
    <p:sldId id="299" r:id="rId25"/>
    <p:sldId id="300" r:id="rId26"/>
    <p:sldId id="301" r:id="rId27"/>
    <p:sldId id="302" r:id="rId28"/>
    <p:sldId id="303" r:id="rId29"/>
    <p:sldId id="304" r:id="rId30"/>
    <p:sldId id="305" r:id="rId31"/>
    <p:sldId id="306" r:id="rId32"/>
    <p:sldId id="307" r:id="rId33"/>
    <p:sldId id="308" r:id="rId34"/>
    <p:sldId id="290" r:id="rId35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3760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2730" y="-89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5.xml"/><Relationship Id="rId26" Type="http://schemas.openxmlformats.org/officeDocument/2006/relationships/slide" Target="slides/slide13.xml"/><Relationship Id="rId39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8.xml"/><Relationship Id="rId34" Type="http://schemas.openxmlformats.org/officeDocument/2006/relationships/slide" Target="slides/slide21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4.xml"/><Relationship Id="rId25" Type="http://schemas.openxmlformats.org/officeDocument/2006/relationships/slide" Target="slides/slide12.xml"/><Relationship Id="rId33" Type="http://schemas.openxmlformats.org/officeDocument/2006/relationships/slide" Target="slides/slide20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3.xml"/><Relationship Id="rId20" Type="http://schemas.openxmlformats.org/officeDocument/2006/relationships/slide" Target="slides/slide7.xml"/><Relationship Id="rId29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1.xml"/><Relationship Id="rId32" Type="http://schemas.openxmlformats.org/officeDocument/2006/relationships/slide" Target="slides/slide19.xml"/><Relationship Id="rId37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2.xml"/><Relationship Id="rId23" Type="http://schemas.openxmlformats.org/officeDocument/2006/relationships/slide" Target="slides/slide10.xml"/><Relationship Id="rId28" Type="http://schemas.openxmlformats.org/officeDocument/2006/relationships/slide" Target="slides/slide15.xml"/><Relationship Id="rId36" Type="http://schemas.openxmlformats.org/officeDocument/2006/relationships/presProps" Target="presProp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6.xml"/><Relationship Id="rId31" Type="http://schemas.openxmlformats.org/officeDocument/2006/relationships/slide" Target="slides/slide18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1.xml"/><Relationship Id="rId22" Type="http://schemas.openxmlformats.org/officeDocument/2006/relationships/slide" Target="slides/slide9.xml"/><Relationship Id="rId27" Type="http://schemas.openxmlformats.org/officeDocument/2006/relationships/slide" Target="slides/slide14.xml"/><Relationship Id="rId30" Type="http://schemas.openxmlformats.org/officeDocument/2006/relationships/slide" Target="slides/slide17.xml"/><Relationship Id="rId35" Type="http://schemas.openxmlformats.org/officeDocument/2006/relationships/slide" Target="slides/slide2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/>
              <a:pPr/>
              <a:t>24/09/2018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7677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/>
              <a:pPr/>
              <a:t>24/09/2018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32494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24/09/2018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815936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24/09/2018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170736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24/09/2018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6892573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24/09/2018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276181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24/09/2018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7024664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24/09/2018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522978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24/09/2018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0061997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24/09/2018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5529661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24/09/2018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799599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24/09/2018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546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/>
              <a:pPr/>
              <a:t>24/09/2018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0527742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24/09/2018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531004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24/09/2018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890260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24/09/2018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6720883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24/09/2018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5184261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24/09/2018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3798827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24/09/2018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6593356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24/09/2018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224912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24/09/2018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6400630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24/09/2018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797271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24/09/2018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96841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>
                <a:solidFill>
                  <a:prstClr val="black">
                    <a:tint val="75000"/>
                  </a:prstClr>
                </a:solidFill>
              </a:rPr>
              <a:pPr/>
              <a:t>24/09/2018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5180225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24/09/2018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1058953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24/09/2018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174173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24/09/2018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014911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24/09/2018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210020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24/09/2018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8121718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24/09/2018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9915015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24/09/2018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1264573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24/09/2018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981316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24/09/2018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6139209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24/09/2018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68132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>
                <a:solidFill>
                  <a:prstClr val="black">
                    <a:tint val="75000"/>
                  </a:prstClr>
                </a:solidFill>
              </a:rPr>
              <a:pPr/>
              <a:t>24/09/2018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108566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24/09/2018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11185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24/09/2018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0822296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24/09/2018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035958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24/09/2018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1118590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24/09/2018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7362740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24/09/2018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291536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24/09/2018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86568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24/09/2018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428832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24/09/2018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8034291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24/09/2018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32372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>
                <a:solidFill>
                  <a:prstClr val="black">
                    <a:tint val="75000"/>
                  </a:prstClr>
                </a:solidFill>
              </a:rPr>
              <a:pPr/>
              <a:t>24/09/2018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7789752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24/09/2018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0941883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24/09/2018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313585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24/09/2018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448612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24/09/2018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2639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>
                <a:solidFill>
                  <a:prstClr val="black">
                    <a:tint val="75000"/>
                  </a:prstClr>
                </a:solidFill>
              </a:rPr>
              <a:pPr/>
              <a:t>24/09/2018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5211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>
                <a:solidFill>
                  <a:prstClr val="black">
                    <a:tint val="75000"/>
                  </a:prstClr>
                </a:solidFill>
              </a:rPr>
              <a:pPr/>
              <a:t>24/09/2018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349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>
                <a:solidFill>
                  <a:prstClr val="black">
                    <a:tint val="75000"/>
                  </a:prstClr>
                </a:solidFill>
              </a:rPr>
              <a:pPr/>
              <a:t>24/09/2018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47591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>
                <a:solidFill>
                  <a:prstClr val="black">
                    <a:tint val="75000"/>
                  </a:prstClr>
                </a:solidFill>
              </a:rPr>
              <a:pPr/>
              <a:t>24/09/2018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62051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>
                <a:solidFill>
                  <a:prstClr val="black">
                    <a:tint val="75000"/>
                  </a:prstClr>
                </a:solidFill>
              </a:rPr>
              <a:pPr/>
              <a:t>24/09/2018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4480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/>
              <a:pPr/>
              <a:t>24/09/2018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21042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>
                <a:solidFill>
                  <a:prstClr val="black">
                    <a:tint val="75000"/>
                  </a:prstClr>
                </a:solidFill>
              </a:rPr>
              <a:pPr/>
              <a:t>24/09/2018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60325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>
                <a:solidFill>
                  <a:prstClr val="black">
                    <a:tint val="75000"/>
                  </a:prstClr>
                </a:solidFill>
              </a:rPr>
              <a:pPr/>
              <a:t>24/09/2018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38734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>
                <a:solidFill>
                  <a:prstClr val="black">
                    <a:tint val="75000"/>
                  </a:prstClr>
                </a:solidFill>
              </a:rPr>
              <a:pPr/>
              <a:t>24/09/2018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61521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24/09/2018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748234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24/09/2018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62706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24/09/2018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96240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24/09/2018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3791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24/09/2018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634489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24/09/2018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76066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24/09/2018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9837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/>
              <a:pPr/>
              <a:t>24/09/2018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770355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24/09/2018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688647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24/09/2018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736131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24/09/2018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35728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24/09/2018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78260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24/09/2018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391262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24/09/2018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28430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24/09/2018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644021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24/09/2018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762921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24/09/2018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65517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24/09/2018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2370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/>
              <a:pPr/>
              <a:t>24/09/2018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904059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24/09/2018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710902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24/09/2018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120475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24/09/2018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315856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24/09/2018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47465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24/09/2018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290819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24/09/2018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36122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24/09/2018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918779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24/09/2018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4394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24/09/2018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803548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24/09/2018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066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/>
              <a:pPr/>
              <a:t>24/09/2018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815636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24/09/2018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88216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24/09/2018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85335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24/09/2018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498012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24/09/2018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45698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24/09/2018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114930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24/09/2018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208528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24/09/2018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36122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24/09/2018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918779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24/09/2018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4394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24/09/2018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8035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/>
              <a:pPr/>
              <a:t>24/09/2018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887640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24/09/2018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06664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24/09/2018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88216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24/09/2018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85335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24/09/2018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498012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24/09/2018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45698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24/09/2018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1149301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24/09/2018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208528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24/09/2018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36122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24/09/2018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918779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24/09/2018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43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/>
              <a:pPr/>
              <a:t>24/09/2018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2246165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24/09/2018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8035483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24/09/2018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066649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24/09/2018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88216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24/09/2018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853355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24/09/2018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4980123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24/09/2018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456984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24/09/2018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114930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24/09/2018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2085283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24/09/2018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106756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24/09/2018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529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/>
              <a:pPr/>
              <a:t>24/09/2018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5650781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24/09/2018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6732743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24/09/2018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676019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24/09/2018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8554120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24/09/2018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0005448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24/09/2018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513079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24/09/2018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335393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24/09/2018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871631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24/09/2018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768975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24/09/2018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0035138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24/09/2018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015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/>
              <a:pPr/>
              <a:t>24/09/2018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0558367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24/09/2018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1426870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24/09/2018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0662369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24/09/2018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121415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24/09/2018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760695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24/09/2018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720739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24/09/2018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086249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24/09/2018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6107777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24/09/2018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88237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24/09/2018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6221004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24/09/2018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746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5EE9D-F895-4CD2-BA75-8E7FFDBDD537}" type="datetimeFigureOut">
              <a:rPr lang="es-ES" smtClean="0"/>
              <a:pPr/>
              <a:t>24/09/2018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F60E4-E4E8-4458-B41A-F6DD555E75B6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7510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24/09/2018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5817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7" r:id="rId1"/>
    <p:sldLayoutId id="2147484118" r:id="rId2"/>
    <p:sldLayoutId id="2147484119" r:id="rId3"/>
    <p:sldLayoutId id="2147484120" r:id="rId4"/>
    <p:sldLayoutId id="2147484121" r:id="rId5"/>
    <p:sldLayoutId id="2147484122" r:id="rId6"/>
    <p:sldLayoutId id="2147484123" r:id="rId7"/>
    <p:sldLayoutId id="2147484124" r:id="rId8"/>
    <p:sldLayoutId id="2147484125" r:id="rId9"/>
    <p:sldLayoutId id="2147484126" r:id="rId10"/>
    <p:sldLayoutId id="214748412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24/09/2018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544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9" r:id="rId1"/>
    <p:sldLayoutId id="2147484130" r:id="rId2"/>
    <p:sldLayoutId id="2147484131" r:id="rId3"/>
    <p:sldLayoutId id="2147484132" r:id="rId4"/>
    <p:sldLayoutId id="2147484133" r:id="rId5"/>
    <p:sldLayoutId id="2147484134" r:id="rId6"/>
    <p:sldLayoutId id="2147484135" r:id="rId7"/>
    <p:sldLayoutId id="2147484136" r:id="rId8"/>
    <p:sldLayoutId id="2147484137" r:id="rId9"/>
    <p:sldLayoutId id="2147484138" r:id="rId10"/>
    <p:sldLayoutId id="214748413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24/09/2018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6170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1" r:id="rId1"/>
    <p:sldLayoutId id="2147484142" r:id="rId2"/>
    <p:sldLayoutId id="2147484143" r:id="rId3"/>
    <p:sldLayoutId id="2147484144" r:id="rId4"/>
    <p:sldLayoutId id="2147484145" r:id="rId5"/>
    <p:sldLayoutId id="2147484146" r:id="rId6"/>
    <p:sldLayoutId id="2147484147" r:id="rId7"/>
    <p:sldLayoutId id="2147484148" r:id="rId8"/>
    <p:sldLayoutId id="2147484149" r:id="rId9"/>
    <p:sldLayoutId id="2147484150" r:id="rId10"/>
    <p:sldLayoutId id="214748415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24/09/2018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68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53" r:id="rId1"/>
    <p:sldLayoutId id="2147484154" r:id="rId2"/>
    <p:sldLayoutId id="2147484155" r:id="rId3"/>
    <p:sldLayoutId id="2147484156" r:id="rId4"/>
    <p:sldLayoutId id="2147484157" r:id="rId5"/>
    <p:sldLayoutId id="2147484158" r:id="rId6"/>
    <p:sldLayoutId id="2147484159" r:id="rId7"/>
    <p:sldLayoutId id="2147484160" r:id="rId8"/>
    <p:sldLayoutId id="2147484161" r:id="rId9"/>
    <p:sldLayoutId id="2147484162" r:id="rId10"/>
    <p:sldLayoutId id="214748416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5EE9D-F895-4CD2-BA75-8E7FFDBDD537}" type="datetimeFigureOut">
              <a:rPr lang="es-ES">
                <a:solidFill>
                  <a:prstClr val="black">
                    <a:tint val="75000"/>
                  </a:prstClr>
                </a:solidFill>
              </a:rPr>
              <a:pPr/>
              <a:t>24/09/2018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F60E4-E4E8-4458-B41A-F6DD555E75B6}" type="slidenum">
              <a:rPr lang="es-ES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815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1" r:id="rId1"/>
    <p:sldLayoutId id="2147484022" r:id="rId2"/>
    <p:sldLayoutId id="2147484023" r:id="rId3"/>
    <p:sldLayoutId id="2147484024" r:id="rId4"/>
    <p:sldLayoutId id="2147484025" r:id="rId5"/>
    <p:sldLayoutId id="2147484026" r:id="rId6"/>
    <p:sldLayoutId id="2147484027" r:id="rId7"/>
    <p:sldLayoutId id="2147484028" r:id="rId8"/>
    <p:sldLayoutId id="2147484029" r:id="rId9"/>
    <p:sldLayoutId id="2147484030" r:id="rId10"/>
    <p:sldLayoutId id="21474840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24/09/2018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2635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24/09/2018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529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24/09/2018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645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7" r:id="rId1"/>
    <p:sldLayoutId id="2147484058" r:id="rId2"/>
    <p:sldLayoutId id="2147484059" r:id="rId3"/>
    <p:sldLayoutId id="2147484060" r:id="rId4"/>
    <p:sldLayoutId id="2147484061" r:id="rId5"/>
    <p:sldLayoutId id="2147484062" r:id="rId6"/>
    <p:sldLayoutId id="2147484063" r:id="rId7"/>
    <p:sldLayoutId id="2147484064" r:id="rId8"/>
    <p:sldLayoutId id="2147484065" r:id="rId9"/>
    <p:sldLayoutId id="2147484066" r:id="rId10"/>
    <p:sldLayoutId id="214748406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24/09/2018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645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70" r:id="rId2"/>
    <p:sldLayoutId id="2147484071" r:id="rId3"/>
    <p:sldLayoutId id="2147484072" r:id="rId4"/>
    <p:sldLayoutId id="2147484073" r:id="rId5"/>
    <p:sldLayoutId id="2147484074" r:id="rId6"/>
    <p:sldLayoutId id="2147484075" r:id="rId7"/>
    <p:sldLayoutId id="2147484076" r:id="rId8"/>
    <p:sldLayoutId id="2147484077" r:id="rId9"/>
    <p:sldLayoutId id="2147484078" r:id="rId10"/>
    <p:sldLayoutId id="214748407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24/09/2018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645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1" r:id="rId1"/>
    <p:sldLayoutId id="2147484082" r:id="rId2"/>
    <p:sldLayoutId id="2147484083" r:id="rId3"/>
    <p:sldLayoutId id="2147484084" r:id="rId4"/>
    <p:sldLayoutId id="2147484085" r:id="rId5"/>
    <p:sldLayoutId id="2147484086" r:id="rId6"/>
    <p:sldLayoutId id="2147484087" r:id="rId7"/>
    <p:sldLayoutId id="2147484088" r:id="rId8"/>
    <p:sldLayoutId id="2147484089" r:id="rId9"/>
    <p:sldLayoutId id="2147484090" r:id="rId10"/>
    <p:sldLayoutId id="214748409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24/09/2018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939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3" r:id="rId1"/>
    <p:sldLayoutId id="2147484094" r:id="rId2"/>
    <p:sldLayoutId id="2147484095" r:id="rId3"/>
    <p:sldLayoutId id="2147484096" r:id="rId4"/>
    <p:sldLayoutId id="2147484097" r:id="rId5"/>
    <p:sldLayoutId id="2147484098" r:id="rId6"/>
    <p:sldLayoutId id="2147484099" r:id="rId7"/>
    <p:sldLayoutId id="2147484100" r:id="rId8"/>
    <p:sldLayoutId id="2147484101" r:id="rId9"/>
    <p:sldLayoutId id="2147484102" r:id="rId10"/>
    <p:sldLayoutId id="214748410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24/09/2018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993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5" r:id="rId1"/>
    <p:sldLayoutId id="2147484106" r:id="rId2"/>
    <p:sldLayoutId id="2147484107" r:id="rId3"/>
    <p:sldLayoutId id="2147484108" r:id="rId4"/>
    <p:sldLayoutId id="2147484109" r:id="rId5"/>
    <p:sldLayoutId id="2147484110" r:id="rId6"/>
    <p:sldLayoutId id="2147484111" r:id="rId7"/>
    <p:sldLayoutId id="2147484112" r:id="rId8"/>
    <p:sldLayoutId id="2147484113" r:id="rId9"/>
    <p:sldLayoutId id="2147484114" r:id="rId10"/>
    <p:sldLayoutId id="214748411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9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01.xml"/><Relationship Id="rId4" Type="http://schemas.openxmlformats.org/officeDocument/2006/relationships/image" Target="../media/image5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3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4.xml"/><Relationship Id="rId4" Type="http://schemas.openxmlformats.org/officeDocument/2006/relationships/image" Target="../media/image9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67544" y="4581128"/>
            <a:ext cx="4390256" cy="1658615"/>
          </a:xfrm>
        </p:spPr>
        <p:txBody>
          <a:bodyPr/>
          <a:lstStyle/>
          <a:p>
            <a:r>
              <a:rPr lang="es-ES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Inteligencia</a:t>
            </a:r>
            <a:br>
              <a:rPr lang="es-ES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es-ES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Artificial</a:t>
            </a:r>
            <a:endParaRPr lang="es-ES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51520" y="2924944"/>
            <a:ext cx="3672408" cy="864096"/>
          </a:xfrm>
        </p:spPr>
        <p:txBody>
          <a:bodyPr>
            <a:normAutofit lnSpcReduction="10000"/>
          </a:bodyPr>
          <a:lstStyle/>
          <a:p>
            <a:pPr algn="l"/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CLASE 2:</a:t>
            </a:r>
          </a:p>
          <a:p>
            <a:pPr algn="l"/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Solución por búsqueda</a:t>
            </a:r>
            <a:endParaRPr lang="es-ES" sz="24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 descr="http://www.congresocomputacion.cl/media/images/organizacion/UBB-FACE-AZU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8" y="173538"/>
            <a:ext cx="2747616" cy="1671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5 Conector recto"/>
          <p:cNvCxnSpPr/>
          <p:nvPr/>
        </p:nvCxnSpPr>
        <p:spPr>
          <a:xfrm>
            <a:off x="251520" y="3789040"/>
            <a:ext cx="3456384" cy="0"/>
          </a:xfrm>
          <a:prstGeom prst="line">
            <a:avLst/>
          </a:prstGeom>
          <a:ln w="57150">
            <a:solidFill>
              <a:srgbClr val="3760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2 Subtítulo"/>
          <p:cNvSpPr txBox="1">
            <a:spLocks/>
          </p:cNvSpPr>
          <p:nvPr/>
        </p:nvSpPr>
        <p:spPr>
          <a:xfrm>
            <a:off x="332802" y="6309320"/>
            <a:ext cx="4743254" cy="43204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PhD. Rodrigo Torres Avilés</a:t>
            </a:r>
          </a:p>
        </p:txBody>
      </p:sp>
    </p:spTree>
    <p:extLst>
      <p:ext uri="{BB962C8B-B14F-4D97-AF65-F5344CB8AC3E}">
        <p14:creationId xmlns:p14="http://schemas.microsoft.com/office/powerpoint/2010/main" val="411448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339752" y="1600200"/>
            <a:ext cx="6552728" cy="4817399"/>
          </a:xfrm>
        </p:spPr>
        <p:txBody>
          <a:bodyPr>
            <a:normAutofit/>
          </a:bodyPr>
          <a:lstStyle/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Ambiente:</a:t>
            </a:r>
          </a:p>
          <a:p>
            <a:pPr lvl="1" algn="just"/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No-observable y No-Determinista.</a:t>
            </a:r>
          </a:p>
          <a:p>
            <a:pPr lvl="1" algn="just"/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Dinámico, Secuencial y Continuo</a:t>
            </a:r>
          </a:p>
          <a:p>
            <a:pPr marL="0" indent="0" algn="just">
              <a:buNone/>
            </a:pPr>
            <a:endParaRPr lang="es-E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Básicamente el agente no conoce el resultado de sus acciones, pudiendo entrampar su propia solución. Si el agente logra sobrevivir, puede crear un mapa para resolver problemas futuros (bebés).</a:t>
            </a:r>
          </a:p>
        </p:txBody>
      </p:sp>
      <p:pic>
        <p:nvPicPr>
          <p:cNvPr id="205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55" y="5445224"/>
            <a:ext cx="955817" cy="1431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4572000" y="44624"/>
            <a:ext cx="4390256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Problema de Exploración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2 Subtítulo"/>
          <p:cNvSpPr txBox="1">
            <a:spLocks/>
          </p:cNvSpPr>
          <p:nvPr/>
        </p:nvSpPr>
        <p:spPr>
          <a:xfrm>
            <a:off x="2339752" y="6633089"/>
            <a:ext cx="6799003" cy="32430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20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Inteligencia Artificial. PhD Rodrigo Torres Avilés. </a:t>
            </a:r>
            <a:r>
              <a:rPr lang="es-ES" sz="2000" b="1" dirty="0" err="1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20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20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20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</p:spTree>
    <p:extLst>
      <p:ext uri="{BB962C8B-B14F-4D97-AF65-F5344CB8AC3E}">
        <p14:creationId xmlns:p14="http://schemas.microsoft.com/office/powerpoint/2010/main" val="34116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339752" y="1600200"/>
            <a:ext cx="6552728" cy="4817399"/>
          </a:xfrm>
        </p:spPr>
        <p:txBody>
          <a:bodyPr>
            <a:noAutofit/>
          </a:bodyPr>
          <a:lstStyle/>
          <a:p>
            <a:pPr algn="just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Problema </a:t>
            </a:r>
            <a:r>
              <a:rPr lang="es-E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UniEstado</a:t>
            </a:r>
            <a:endParaRPr lang="es-E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Aspiradora en Espacio Pequeño.</a:t>
            </a:r>
          </a:p>
          <a:p>
            <a:pPr algn="just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Problema </a:t>
            </a:r>
            <a:r>
              <a:rPr lang="es-E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MultiEstado</a:t>
            </a:r>
            <a:endParaRPr lang="es-E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Misma Aspiradora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, espacio grande.</a:t>
            </a:r>
            <a:endParaRPr lang="es-E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Problema de Contingencia</a:t>
            </a:r>
          </a:p>
          <a:p>
            <a:pPr lvl="1" algn="just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Mismo problema anterior, pero se va ensuciando constantemente.</a:t>
            </a:r>
          </a:p>
          <a:p>
            <a:pPr algn="just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Problema de Exploración</a:t>
            </a:r>
          </a:p>
          <a:p>
            <a:pPr lvl="1" algn="just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Un bebé.</a:t>
            </a:r>
          </a:p>
        </p:txBody>
      </p:sp>
      <p:pic>
        <p:nvPicPr>
          <p:cNvPr id="205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55" y="5445224"/>
            <a:ext cx="955817" cy="1431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4572000" y="44624"/>
            <a:ext cx="4390256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Ejemplos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2 Subtítulo"/>
          <p:cNvSpPr txBox="1">
            <a:spLocks/>
          </p:cNvSpPr>
          <p:nvPr/>
        </p:nvSpPr>
        <p:spPr>
          <a:xfrm>
            <a:off x="2339752" y="6633089"/>
            <a:ext cx="6799003" cy="32430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20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Inteligencia Artificial. PhD Rodrigo Torres Avilés. </a:t>
            </a:r>
            <a:r>
              <a:rPr lang="es-ES" sz="2000" b="1" dirty="0" err="1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20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20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20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</p:spTree>
    <p:extLst>
      <p:ext uri="{BB962C8B-B14F-4D97-AF65-F5344CB8AC3E}">
        <p14:creationId xmlns:p14="http://schemas.microsoft.com/office/powerpoint/2010/main" val="1839221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>
              <a:xfrm>
                <a:off x="2339752" y="1600200"/>
                <a:ext cx="6552728" cy="4817399"/>
              </a:xfrm>
            </p:spPr>
            <p:txBody>
              <a:bodyPr>
                <a:noAutofit/>
              </a:bodyPr>
              <a:lstStyle/>
              <a:p>
                <a:pPr algn="just"/>
                <a:r>
                  <a:rPr lang="es-E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Problema </a:t>
                </a:r>
                <a:r>
                  <a:rPr lang="es-ES" sz="28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UniEstado</a:t>
                </a:r>
                <a:endParaRPr lang="es-ES" sz="28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 algn="just"/>
                <a:r>
                  <a:rPr lang="es-E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Definir estado inicial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400" i="1" smtClean="0"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s-ES" sz="2400" b="0" i="1" smtClean="0">
                            <a:latin typeface="Cambria Math"/>
                            <a:cs typeface="Arial" panose="020B0604020202020204" pitchFamily="34" charset="0"/>
                          </a:rPr>
                          <m:t>𝑞</m:t>
                        </m:r>
                      </m:e>
                      <m:sub>
                        <m:r>
                          <a:rPr lang="es-ES" sz="2400" b="0" i="1" smtClean="0">
                            <a:latin typeface="Cambria Math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s-ES" sz="240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∈</m:t>
                    </m:r>
                    <m:r>
                      <a:rPr lang="es-ES" sz="2400" b="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𝑄</m:t>
                    </m:r>
                  </m:oMath>
                </a14:m>
                <a:r>
                  <a:rPr lang="es-E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lvl="1" algn="just"/>
                <a:r>
                  <a:rPr lang="es-E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Definir función Sucesor (alcanzables por una acción):</a:t>
                </a:r>
              </a:p>
              <a:p>
                <a:pPr lvl="2" algn="just"/>
                <a14:m>
                  <m:oMath xmlns:m="http://schemas.openxmlformats.org/officeDocument/2006/math">
                    <m:r>
                      <a:rPr lang="es-ES" sz="2000" b="0" i="1" smtClean="0">
                        <a:latin typeface="Cambria Math"/>
                        <a:cs typeface="Arial" panose="020B0604020202020204" pitchFamily="34" charset="0"/>
                      </a:rPr>
                      <m:t>𝑆𝑢𝑐</m:t>
                    </m:r>
                    <m:d>
                      <m:dPr>
                        <m:ctrlPr>
                          <a:rPr lang="es-ES" sz="2000" b="0" i="1" smtClean="0">
                            <a:latin typeface="Cambria Math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s-ES" sz="2000" b="0" i="1" smtClean="0">
                            <a:latin typeface="Cambria Math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es-ES" sz="2000" b="0" i="1" smtClean="0">
                        <a:latin typeface="Cambria Math"/>
                        <a:cs typeface="Arial" panose="020B0604020202020204" pitchFamily="34" charset="0"/>
                      </a:rPr>
                      <m:t>:</m:t>
                    </m:r>
                    <m:r>
                      <a:rPr lang="es-ES" sz="2000" b="0" i="1" smtClean="0">
                        <a:latin typeface="Cambria Math"/>
                        <a:cs typeface="Arial" panose="020B0604020202020204" pitchFamily="34" charset="0"/>
                      </a:rPr>
                      <m:t>𝑄</m:t>
                    </m:r>
                    <m:r>
                      <a:rPr lang="es-ES" sz="2000" b="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→℘(</m:t>
                    </m:r>
                    <m:r>
                      <a:rPr lang="es-ES" sz="2000" b="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𝑄</m:t>
                    </m:r>
                    <m:r>
                      <a:rPr lang="es-ES" sz="2000" b="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es-ES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 algn="just"/>
                <a:r>
                  <a:rPr lang="es-E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400" i="1"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s-ES" sz="2400" i="1">
                            <a:latin typeface="Cambria Math"/>
                            <a:cs typeface="Arial" panose="020B0604020202020204" pitchFamily="34" charset="0"/>
                          </a:rPr>
                          <m:t>𝑞</m:t>
                        </m:r>
                      </m:e>
                      <m:sub>
                        <m:r>
                          <a:rPr lang="es-ES" sz="2400" i="1">
                            <a:latin typeface="Cambria Math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E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y </a:t>
                </a:r>
                <a14:m>
                  <m:oMath xmlns:m="http://schemas.openxmlformats.org/officeDocument/2006/math">
                    <m:r>
                      <a:rPr lang="es-ES" sz="2400" i="1">
                        <a:latin typeface="Cambria Math"/>
                        <a:cs typeface="Arial" panose="020B0604020202020204" pitchFamily="34" charset="0"/>
                      </a:rPr>
                      <m:t>𝑆𝑢𝑐</m:t>
                    </m:r>
                    <m:d>
                      <m:dPr>
                        <m:ctrlPr>
                          <a:rPr lang="es-ES" sz="2400" i="1">
                            <a:latin typeface="Cambria Math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s-ES" sz="2400" i="1">
                            <a:latin typeface="Cambria Math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s-E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definir espacio de estados.</a:t>
                </a:r>
              </a:p>
              <a:p>
                <a:pPr lvl="1" algn="just"/>
                <a:r>
                  <a:rPr lang="es-E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Definir estados finales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400" i="1"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s-ES" sz="2400" b="0" i="1" smtClean="0">
                            <a:latin typeface="Cambria Math"/>
                            <a:cs typeface="Arial" panose="020B0604020202020204" pitchFamily="34" charset="0"/>
                          </a:rPr>
                          <m:t>𝑄</m:t>
                        </m:r>
                      </m:e>
                      <m:sub>
                        <m:r>
                          <a:rPr lang="es-ES" sz="2400" b="0" i="1" smtClean="0">
                            <a:latin typeface="Cambria Math"/>
                            <a:cs typeface="Arial" panose="020B0604020202020204" pitchFamily="34" charset="0"/>
                          </a:rPr>
                          <m:t>𝐹</m:t>
                        </m:r>
                      </m:sub>
                    </m:sSub>
                    <m:r>
                      <a:rPr lang="es-ES" sz="240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⊆</m:t>
                    </m:r>
                    <m:r>
                      <a:rPr lang="es-ES" sz="2400" i="1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𝑄</m:t>
                    </m:r>
                  </m:oMath>
                </a14:m>
                <a:r>
                  <a:rPr lang="es-E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 Bien se puede definir un test de objetivo (si final es abstracto).</a:t>
                </a:r>
              </a:p>
              <a:p>
                <a:pPr lvl="1" algn="just"/>
                <a:r>
                  <a:rPr lang="es-E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Definir función de costo. Puede ser la suma de las acciones.</a:t>
                </a:r>
              </a:p>
            </p:txBody>
          </p:sp>
        </mc:Choice>
        <mc:Fallback xmlns=""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39752" y="1600200"/>
                <a:ext cx="6552728" cy="4817399"/>
              </a:xfrm>
              <a:blipFill rotWithShape="1">
                <a:blip r:embed="rId3"/>
                <a:stretch>
                  <a:fillRect l="-1674" t="-1266" r="-1395" b="-481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55" y="5445224"/>
            <a:ext cx="955817" cy="1431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4572000" y="44624"/>
            <a:ext cx="4390256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Definir bien un problema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2 Subtítulo"/>
          <p:cNvSpPr txBox="1">
            <a:spLocks/>
          </p:cNvSpPr>
          <p:nvPr/>
        </p:nvSpPr>
        <p:spPr>
          <a:xfrm>
            <a:off x="2339752" y="6633089"/>
            <a:ext cx="6799003" cy="32430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20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Inteligencia Artificial. PhD Rodrigo Torres Avilés. </a:t>
            </a:r>
            <a:r>
              <a:rPr lang="es-ES" sz="2000" b="1" dirty="0" err="1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20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20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20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</p:spTree>
    <p:extLst>
      <p:ext uri="{BB962C8B-B14F-4D97-AF65-F5344CB8AC3E}">
        <p14:creationId xmlns:p14="http://schemas.microsoft.com/office/powerpoint/2010/main" val="3787347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339752" y="1600200"/>
            <a:ext cx="6552728" cy="4817399"/>
          </a:xfrm>
        </p:spPr>
        <p:txBody>
          <a:bodyPr>
            <a:noAutofit/>
          </a:bodyPr>
          <a:lstStyle/>
          <a:p>
            <a:pPr algn="just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Problema Bien definido</a:t>
            </a:r>
          </a:p>
          <a:p>
            <a:pPr lvl="1" algn="just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Estado Inicial</a:t>
            </a:r>
          </a:p>
          <a:p>
            <a:pPr lvl="1" algn="just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Conjunto de acciones</a:t>
            </a:r>
          </a:p>
          <a:p>
            <a:pPr lvl="1" algn="just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Test Objetivo</a:t>
            </a:r>
          </a:p>
          <a:p>
            <a:pPr lvl="1" algn="just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Función Costo</a:t>
            </a:r>
          </a:p>
          <a:p>
            <a:pPr lvl="1" algn="just"/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Solución: Ruta de estado inicial a un estado final.</a:t>
            </a:r>
          </a:p>
        </p:txBody>
      </p:sp>
      <p:pic>
        <p:nvPicPr>
          <p:cNvPr id="205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55" y="5445224"/>
            <a:ext cx="955817" cy="1431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4572000" y="44624"/>
            <a:ext cx="4390256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err="1" smtClean="0">
                <a:solidFill>
                  <a:prstClr val="white"/>
                </a:solidFill>
                <a:latin typeface="Arial Black" panose="020B0A04020102020204" pitchFamily="34" charset="0"/>
              </a:rPr>
              <a:t>UniEstado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2 Subtítulo"/>
          <p:cNvSpPr txBox="1">
            <a:spLocks/>
          </p:cNvSpPr>
          <p:nvPr/>
        </p:nvSpPr>
        <p:spPr>
          <a:xfrm>
            <a:off x="2339752" y="6633089"/>
            <a:ext cx="6799003" cy="32430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20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Inteligencia Artificial. PhD Rodrigo Torres Avilés. </a:t>
            </a:r>
            <a:r>
              <a:rPr lang="es-ES" sz="2000" b="1" dirty="0" err="1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20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20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20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</p:spTree>
    <p:extLst>
      <p:ext uri="{BB962C8B-B14F-4D97-AF65-F5344CB8AC3E}">
        <p14:creationId xmlns:p14="http://schemas.microsoft.com/office/powerpoint/2010/main" val="2120937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339752" y="1600200"/>
            <a:ext cx="6552728" cy="4817399"/>
          </a:xfrm>
        </p:spPr>
        <p:txBody>
          <a:bodyPr>
            <a:noAutofit/>
          </a:bodyPr>
          <a:lstStyle/>
          <a:p>
            <a:pPr algn="just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Problema Bien definido</a:t>
            </a:r>
          </a:p>
          <a:p>
            <a:pPr lvl="1" algn="just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Estados Iniciales</a:t>
            </a:r>
          </a:p>
          <a:p>
            <a:pPr lvl="1" algn="just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Conjunto de operadores</a:t>
            </a:r>
          </a:p>
          <a:p>
            <a:pPr lvl="1" algn="just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Test Objetivo</a:t>
            </a:r>
          </a:p>
          <a:p>
            <a:pPr lvl="1" algn="just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Función Costo</a:t>
            </a:r>
          </a:p>
          <a:p>
            <a:pPr lvl="1" algn="just"/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Solución: Ruta de estados iniciales a un estado final.</a:t>
            </a:r>
          </a:p>
        </p:txBody>
      </p:sp>
      <p:pic>
        <p:nvPicPr>
          <p:cNvPr id="205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55" y="5445224"/>
            <a:ext cx="955817" cy="1431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4572000" y="44624"/>
            <a:ext cx="4390256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err="1" smtClean="0">
                <a:solidFill>
                  <a:prstClr val="white"/>
                </a:solidFill>
                <a:latin typeface="Arial Black" panose="020B0A04020102020204" pitchFamily="34" charset="0"/>
              </a:rPr>
              <a:t>MultiEstado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2 Subtítulo"/>
          <p:cNvSpPr txBox="1">
            <a:spLocks/>
          </p:cNvSpPr>
          <p:nvPr/>
        </p:nvSpPr>
        <p:spPr>
          <a:xfrm>
            <a:off x="2339752" y="6633089"/>
            <a:ext cx="6799003" cy="32430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20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Inteligencia Artificial. PhD Rodrigo Torres Avilés. </a:t>
            </a:r>
            <a:r>
              <a:rPr lang="es-ES" sz="2000" b="1" dirty="0" err="1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20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20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20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</p:spTree>
    <p:extLst>
      <p:ext uri="{BB962C8B-B14F-4D97-AF65-F5344CB8AC3E}">
        <p14:creationId xmlns:p14="http://schemas.microsoft.com/office/powerpoint/2010/main" val="4157732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339752" y="1600200"/>
            <a:ext cx="6552728" cy="4817399"/>
          </a:xfrm>
        </p:spPr>
        <p:txBody>
          <a:bodyPr>
            <a:noAutofit/>
          </a:bodyPr>
          <a:lstStyle/>
          <a:p>
            <a:pPr algn="just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¿Encuentra una solución?</a:t>
            </a:r>
          </a:p>
          <a:p>
            <a:pPr algn="just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¿Es una buena solución?</a:t>
            </a:r>
          </a:p>
          <a:p>
            <a:pPr lvl="1" algn="just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Costo</a:t>
            </a:r>
          </a:p>
          <a:p>
            <a:pPr lvl="1" algn="just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Utilidad</a:t>
            </a:r>
          </a:p>
          <a:p>
            <a:pPr algn="just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Complejidad temporal y espacial.</a:t>
            </a:r>
          </a:p>
          <a:p>
            <a:pPr algn="just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Costo total = Costo ruta + costo búsqueda.</a:t>
            </a:r>
          </a:p>
        </p:txBody>
      </p:sp>
      <p:pic>
        <p:nvPicPr>
          <p:cNvPr id="205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55" y="5445224"/>
            <a:ext cx="955817" cy="1431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4572000" y="44624"/>
            <a:ext cx="4390256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Medir eficiencia de resolución</a:t>
            </a:r>
            <a:endParaRPr lang="es-ES" sz="3600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2 Subtítulo"/>
          <p:cNvSpPr txBox="1">
            <a:spLocks/>
          </p:cNvSpPr>
          <p:nvPr/>
        </p:nvSpPr>
        <p:spPr>
          <a:xfrm>
            <a:off x="2339752" y="6633089"/>
            <a:ext cx="6799003" cy="32430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20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Inteligencia Artificial. PhD Rodrigo Torres Avilés. </a:t>
            </a:r>
            <a:r>
              <a:rPr lang="es-ES" sz="2000" b="1" dirty="0" err="1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20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20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20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</p:spTree>
    <p:extLst>
      <p:ext uri="{BB962C8B-B14F-4D97-AF65-F5344CB8AC3E}">
        <p14:creationId xmlns:p14="http://schemas.microsoft.com/office/powerpoint/2010/main" val="3235129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339752" y="1600200"/>
            <a:ext cx="6552728" cy="4817399"/>
          </a:xfrm>
        </p:spPr>
        <p:txBody>
          <a:bodyPr>
            <a:noAutofit/>
          </a:bodyPr>
          <a:lstStyle/>
          <a:p>
            <a:pPr algn="just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Ajedrez</a:t>
            </a:r>
          </a:p>
        </p:txBody>
      </p:sp>
      <p:pic>
        <p:nvPicPr>
          <p:cNvPr id="205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55" y="5445224"/>
            <a:ext cx="955817" cy="1431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4572000" y="44624"/>
            <a:ext cx="4390256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Ejemplo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2 Subtítulo"/>
          <p:cNvSpPr txBox="1">
            <a:spLocks/>
          </p:cNvSpPr>
          <p:nvPr/>
        </p:nvSpPr>
        <p:spPr>
          <a:xfrm>
            <a:off x="2339752" y="6633089"/>
            <a:ext cx="6799003" cy="32430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20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Inteligencia Artificial. PhD Rodrigo Torres Avilés. </a:t>
            </a:r>
            <a:r>
              <a:rPr lang="es-ES" sz="2000" b="1" dirty="0" err="1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20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20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20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  <p:pic>
        <p:nvPicPr>
          <p:cNvPr id="1026" name="Picture 2" descr="http://users.dcc.uchile.cl/~jegger/memoria/images/arbolajedrez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2254" y="1703239"/>
            <a:ext cx="3556170" cy="492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1371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339752" y="1600200"/>
            <a:ext cx="6552728" cy="4817399"/>
          </a:xfrm>
        </p:spPr>
        <p:txBody>
          <a:bodyPr>
            <a:noAutofit/>
          </a:bodyPr>
          <a:lstStyle/>
          <a:p>
            <a:pPr algn="just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Encuentre Para los siguientes ejemplos:</a:t>
            </a:r>
          </a:p>
          <a:p>
            <a:pPr lvl="1" algn="just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Estado.</a:t>
            </a:r>
          </a:p>
          <a:p>
            <a:pPr lvl="1" algn="just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Operados/Acciones.</a:t>
            </a:r>
          </a:p>
          <a:p>
            <a:pPr lvl="1" algn="just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Prueba de Meta/Estados Finales.</a:t>
            </a:r>
          </a:p>
          <a:p>
            <a:pPr lvl="1" algn="just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Costo de Ruta.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55" y="5445224"/>
            <a:ext cx="955817" cy="1431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4572000" y="44624"/>
            <a:ext cx="4390256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Actividad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2 Subtítulo"/>
          <p:cNvSpPr txBox="1">
            <a:spLocks/>
          </p:cNvSpPr>
          <p:nvPr/>
        </p:nvSpPr>
        <p:spPr>
          <a:xfrm>
            <a:off x="2339752" y="6633089"/>
            <a:ext cx="6799003" cy="32430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20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Inteligencia Artificial. PhD Rodrigo Torres Avilés. </a:t>
            </a:r>
            <a:r>
              <a:rPr lang="es-ES" sz="2000" b="1" dirty="0" err="1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20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20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20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</p:spTree>
    <p:extLst>
      <p:ext uri="{BB962C8B-B14F-4D97-AF65-F5344CB8AC3E}">
        <p14:creationId xmlns:p14="http://schemas.microsoft.com/office/powerpoint/2010/main" val="720984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339752" y="1600201"/>
            <a:ext cx="6552728" cy="38864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Placas deslizables: </a:t>
            </a: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55" y="5445224"/>
            <a:ext cx="955817" cy="1431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4572000" y="44624"/>
            <a:ext cx="4390256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Problema de las 8 Fichas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2 Subtítulo"/>
          <p:cNvSpPr txBox="1">
            <a:spLocks/>
          </p:cNvSpPr>
          <p:nvPr/>
        </p:nvSpPr>
        <p:spPr>
          <a:xfrm>
            <a:off x="2339752" y="6633089"/>
            <a:ext cx="6799003" cy="32430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20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Inteligencia Artificial. PhD Rodrigo Torres Avilés. </a:t>
            </a:r>
            <a:r>
              <a:rPr lang="es-ES" sz="2000" b="1" dirty="0" err="1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20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20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20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276872"/>
            <a:ext cx="6696744" cy="3394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8148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339752" y="1600200"/>
            <a:ext cx="6552728" cy="96470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Ubicar 8 Reinas en el tablero que no se topen. Ejemplo de configuración errónea:</a:t>
            </a: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55" y="5445224"/>
            <a:ext cx="955817" cy="1431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4572000" y="44624"/>
            <a:ext cx="4390256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Problema de las 8 Reinas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2 Subtítulo"/>
          <p:cNvSpPr txBox="1">
            <a:spLocks/>
          </p:cNvSpPr>
          <p:nvPr/>
        </p:nvSpPr>
        <p:spPr>
          <a:xfrm>
            <a:off x="2339752" y="6633089"/>
            <a:ext cx="6799003" cy="32430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20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Inteligencia Artificial. PhD Rodrigo Torres Avilés. </a:t>
            </a:r>
            <a:r>
              <a:rPr lang="es-ES" sz="2000" b="1" dirty="0" err="1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20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20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20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2492896"/>
            <a:ext cx="4032448" cy="3991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720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339752" y="1600200"/>
            <a:ext cx="6552728" cy="4817399"/>
          </a:xfrm>
        </p:spPr>
        <p:txBody>
          <a:bodyPr>
            <a:normAutofit/>
          </a:bodyPr>
          <a:lstStyle/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Solución de Problemas mediante búsqueda</a:t>
            </a:r>
          </a:p>
          <a:p>
            <a:pPr marL="0" indent="0" algn="just">
              <a:buNone/>
            </a:pPr>
            <a:endParaRPr 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Tipos de Problemas</a:t>
            </a:r>
          </a:p>
          <a:p>
            <a:pPr algn="just"/>
            <a:endParaRPr lang="es-E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Problemas bien definidos y soluciones</a:t>
            </a:r>
          </a:p>
        </p:txBody>
      </p:sp>
      <p:pic>
        <p:nvPicPr>
          <p:cNvPr id="205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55" y="5445224"/>
            <a:ext cx="955817" cy="1431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4572000" y="44624"/>
            <a:ext cx="4390256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Temario</a:t>
            </a:r>
            <a:endParaRPr lang="es-ES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2 Subtítulo"/>
          <p:cNvSpPr txBox="1">
            <a:spLocks/>
          </p:cNvSpPr>
          <p:nvPr/>
        </p:nvSpPr>
        <p:spPr>
          <a:xfrm>
            <a:off x="2339752" y="6633089"/>
            <a:ext cx="6799003" cy="32430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Inteligencia Artificial. PhD Rodrigo Torres Avilés. </a:t>
            </a:r>
            <a:r>
              <a:rPr lang="es-ES" sz="2000" b="1" dirty="0" err="1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20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</p:spTree>
    <p:extLst>
      <p:ext uri="{BB962C8B-B14F-4D97-AF65-F5344CB8AC3E}">
        <p14:creationId xmlns:p14="http://schemas.microsoft.com/office/powerpoint/2010/main" val="3400041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339752" y="1600200"/>
            <a:ext cx="6552728" cy="96470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Debemos dejar todo limpio:</a:t>
            </a: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55" y="5445224"/>
            <a:ext cx="955817" cy="1431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4572000" y="44624"/>
            <a:ext cx="4390256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Problema de la aspiradora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2 Subtítulo"/>
          <p:cNvSpPr txBox="1">
            <a:spLocks/>
          </p:cNvSpPr>
          <p:nvPr/>
        </p:nvSpPr>
        <p:spPr>
          <a:xfrm>
            <a:off x="2339752" y="6633089"/>
            <a:ext cx="6799003" cy="32430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20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Inteligencia Artificial. PhD Rodrigo Torres Avilés. </a:t>
            </a:r>
            <a:r>
              <a:rPr lang="es-ES" sz="2000" b="1" dirty="0" err="1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20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20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20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054250"/>
            <a:ext cx="5904656" cy="45431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6193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339752" y="1600200"/>
            <a:ext cx="6552728" cy="96470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Se quiere visitar cada ciudad al menos una vez de la manera más óptima posible:</a:t>
            </a: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55" y="5445224"/>
            <a:ext cx="955817" cy="1431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4572000" y="44624"/>
            <a:ext cx="4390256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Problema del vendedor viajero</a:t>
            </a:r>
            <a:endParaRPr lang="es-ES" sz="3600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2 Subtítulo"/>
          <p:cNvSpPr txBox="1">
            <a:spLocks/>
          </p:cNvSpPr>
          <p:nvPr/>
        </p:nvSpPr>
        <p:spPr>
          <a:xfrm>
            <a:off x="2339752" y="6633089"/>
            <a:ext cx="6799003" cy="32430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20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Inteligencia Artificial. PhD Rodrigo Torres Avilés. </a:t>
            </a:r>
            <a:r>
              <a:rPr lang="es-ES" sz="2000" b="1" dirty="0" err="1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20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20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20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  <p:pic>
        <p:nvPicPr>
          <p:cNvPr id="1028" name="Picture 4" descr="http://1.bp.blogspot.com/-EZfzse4p_mU/U544dSbyscI/AAAAAAAAAEI/3ZYUPD9cgQ8/s1600/viajer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2636912"/>
            <a:ext cx="3533111" cy="3663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013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La imagen puede contener: text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625236"/>
            <a:ext cx="2859441" cy="5260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55" y="5445224"/>
            <a:ext cx="955817" cy="1431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4283969" y="44624"/>
            <a:ext cx="4854786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Meme de la Clase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2 Subtítulo"/>
          <p:cNvSpPr txBox="1">
            <a:spLocks/>
          </p:cNvSpPr>
          <p:nvPr/>
        </p:nvSpPr>
        <p:spPr>
          <a:xfrm>
            <a:off x="2339752" y="6633089"/>
            <a:ext cx="6799003" cy="32430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20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Inteligencia Artificial. PhD Rodrigo Torres Avilés. </a:t>
            </a:r>
            <a:r>
              <a:rPr lang="es-ES" sz="2000" b="1" dirty="0" err="1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20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de Cs. Empresariales</a:t>
            </a:r>
          </a:p>
        </p:txBody>
      </p:sp>
    </p:spTree>
    <p:extLst>
      <p:ext uri="{BB962C8B-B14F-4D97-AF65-F5344CB8AC3E}">
        <p14:creationId xmlns:p14="http://schemas.microsoft.com/office/powerpoint/2010/main" val="204514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339752" y="1600201"/>
            <a:ext cx="6552728" cy="4709119"/>
          </a:xfrm>
        </p:spPr>
        <p:txBody>
          <a:bodyPr>
            <a:normAutofit/>
          </a:bodyPr>
          <a:lstStyle/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El agente basado en Metas u Objetivos determina las acciones que debe realizar para alcanzar un estado deseable.</a:t>
            </a:r>
          </a:p>
          <a:p>
            <a:pPr algn="just"/>
            <a:endParaRPr 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Puntos a definir:</a:t>
            </a:r>
          </a:p>
          <a:p>
            <a:pPr lvl="1" algn="just"/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Problema.</a:t>
            </a:r>
          </a:p>
          <a:p>
            <a:pPr lvl="1" algn="just"/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Búsqueda.</a:t>
            </a:r>
          </a:p>
          <a:p>
            <a:pPr lvl="1" algn="just"/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Solución.</a:t>
            </a: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55" y="5445224"/>
            <a:ext cx="955817" cy="1431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4283969" y="44624"/>
            <a:ext cx="4854786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Agentes Basados En Metas</a:t>
            </a:r>
            <a:endParaRPr lang="es-ES" sz="3600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2 Subtítulo"/>
          <p:cNvSpPr txBox="1">
            <a:spLocks/>
          </p:cNvSpPr>
          <p:nvPr/>
        </p:nvSpPr>
        <p:spPr>
          <a:xfrm>
            <a:off x="2339752" y="6633089"/>
            <a:ext cx="6799003" cy="32430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20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Inteligencia Artificial. PhD Rodrigo Torres Avilés. </a:t>
            </a:r>
            <a:r>
              <a:rPr lang="es-ES" sz="2000" b="1" dirty="0" err="1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20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de Cs. Empresariales</a:t>
            </a:r>
          </a:p>
        </p:txBody>
      </p:sp>
    </p:spTree>
    <p:extLst>
      <p:ext uri="{BB962C8B-B14F-4D97-AF65-F5344CB8AC3E}">
        <p14:creationId xmlns:p14="http://schemas.microsoft.com/office/powerpoint/2010/main" val="2806819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339752" y="1600200"/>
            <a:ext cx="6552728" cy="4817399"/>
          </a:xfrm>
        </p:spPr>
        <p:txBody>
          <a:bodyPr>
            <a:normAutofit lnSpcReduction="10000"/>
          </a:bodyPr>
          <a:lstStyle/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Problema: Tomando en consideración la situación actual, se quiere alcanzar una </a:t>
            </a:r>
            <a:r>
              <a:rPr lang="es-ES" sz="2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meta.</a:t>
            </a:r>
            <a:endParaRPr lang="es-E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Búsqueda: Las acciones que toma un agente genera una cadena de estados del mundo, hasta encontrar el estado </a:t>
            </a:r>
            <a:r>
              <a:rPr lang="es-ES" sz="2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meta.</a:t>
            </a:r>
            <a:endParaRPr lang="es-E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E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Objetivo o Meta: Conjunto de estados deseados.</a:t>
            </a:r>
          </a:p>
        </p:txBody>
      </p:sp>
      <p:pic>
        <p:nvPicPr>
          <p:cNvPr id="205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55" y="5445224"/>
            <a:ext cx="955817" cy="1431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4572000" y="44624"/>
            <a:ext cx="4390256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Relación de conceptos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2 Subtítulo"/>
          <p:cNvSpPr txBox="1">
            <a:spLocks/>
          </p:cNvSpPr>
          <p:nvPr/>
        </p:nvSpPr>
        <p:spPr>
          <a:xfrm>
            <a:off x="2339752" y="6633089"/>
            <a:ext cx="6799003" cy="32430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20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Inteligencia Artificial. PhD Rodrigo Torres Avilés. </a:t>
            </a:r>
            <a:r>
              <a:rPr lang="es-ES" sz="2000" b="1" dirty="0" err="1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20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20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20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</p:spTree>
    <p:extLst>
      <p:ext uri="{BB962C8B-B14F-4D97-AF65-F5344CB8AC3E}">
        <p14:creationId xmlns:p14="http://schemas.microsoft.com/office/powerpoint/2010/main" val="440008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339752" y="1600200"/>
            <a:ext cx="6552728" cy="4817399"/>
          </a:xfrm>
        </p:spPr>
        <p:txBody>
          <a:bodyPr>
            <a:normAutofit/>
          </a:bodyPr>
          <a:lstStyle/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Cuando un agente tiene diversas opciones, para decidir lo que hará evalúa diversas secuencias de acción que le conducirá a estados deseados, y luego decide por la mejor.</a:t>
            </a: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Secuencia de acciones: </a:t>
            </a:r>
            <a:r>
              <a:rPr lang="es-ES" sz="2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Solución.</a:t>
            </a: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Hallar la secuencia: </a:t>
            </a:r>
            <a:r>
              <a:rPr lang="es-ES" sz="2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Búsqueda</a:t>
            </a: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Si el agente no cuenta con la información necesaria para la búsqueda, elije al azar acciones.</a:t>
            </a:r>
          </a:p>
        </p:txBody>
      </p:sp>
      <p:pic>
        <p:nvPicPr>
          <p:cNvPr id="205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55" y="5445224"/>
            <a:ext cx="955817" cy="1431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4572000" y="44624"/>
            <a:ext cx="4390256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Más conceptos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2 Subtítulo"/>
          <p:cNvSpPr txBox="1">
            <a:spLocks/>
          </p:cNvSpPr>
          <p:nvPr/>
        </p:nvSpPr>
        <p:spPr>
          <a:xfrm>
            <a:off x="2339752" y="6633089"/>
            <a:ext cx="6799003" cy="32430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20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Inteligencia Artificial. PhD Rodrigo Torres Avilés. </a:t>
            </a:r>
            <a:r>
              <a:rPr lang="es-ES" sz="2000" b="1" dirty="0" err="1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20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20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20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</p:spTree>
    <p:extLst>
      <p:ext uri="{BB962C8B-B14F-4D97-AF65-F5344CB8AC3E}">
        <p14:creationId xmlns:p14="http://schemas.microsoft.com/office/powerpoint/2010/main" val="2499603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339752" y="1600200"/>
            <a:ext cx="6552728" cy="4817399"/>
          </a:xfrm>
        </p:spPr>
        <p:txBody>
          <a:bodyPr>
            <a:normAutofit/>
          </a:bodyPr>
          <a:lstStyle/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Existen, dependiendo de las condiciones a las que nos enfrentamos, distintos tipos de problemas:</a:t>
            </a:r>
          </a:p>
          <a:p>
            <a:pPr lvl="1" algn="just"/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Problemas </a:t>
            </a:r>
            <a:r>
              <a:rPr lang="es-E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Uniestado</a:t>
            </a:r>
            <a:endParaRPr lang="es-E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Problemas </a:t>
            </a:r>
            <a:r>
              <a:rPr lang="es-E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Multiestado</a:t>
            </a:r>
            <a:endParaRPr lang="es-E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Problemas de Contingencia</a:t>
            </a:r>
          </a:p>
          <a:p>
            <a:pPr lvl="1" algn="just"/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Problemas de Exploración</a:t>
            </a:r>
          </a:p>
        </p:txBody>
      </p:sp>
      <p:pic>
        <p:nvPicPr>
          <p:cNvPr id="205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55" y="5445224"/>
            <a:ext cx="955817" cy="1431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4572000" y="44624"/>
            <a:ext cx="4390256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Tipos de Problemas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2 Subtítulo"/>
          <p:cNvSpPr txBox="1">
            <a:spLocks/>
          </p:cNvSpPr>
          <p:nvPr/>
        </p:nvSpPr>
        <p:spPr>
          <a:xfrm>
            <a:off x="2339752" y="6633089"/>
            <a:ext cx="6799003" cy="32430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20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Inteligencia Artificial. PhD Rodrigo Torres Avilés. </a:t>
            </a:r>
            <a:r>
              <a:rPr lang="es-ES" sz="2000" b="1" dirty="0" err="1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20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20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20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</p:spTree>
    <p:extLst>
      <p:ext uri="{BB962C8B-B14F-4D97-AF65-F5344CB8AC3E}">
        <p14:creationId xmlns:p14="http://schemas.microsoft.com/office/powerpoint/2010/main" val="3672561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339752" y="1600200"/>
            <a:ext cx="6552728" cy="4817399"/>
          </a:xfrm>
        </p:spPr>
        <p:txBody>
          <a:bodyPr>
            <a:normAutofit/>
          </a:bodyPr>
          <a:lstStyle/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Ambiente:</a:t>
            </a:r>
          </a:p>
          <a:p>
            <a:pPr lvl="1" algn="just"/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Totalmente observable.</a:t>
            </a:r>
          </a:p>
          <a:p>
            <a:pPr lvl="1" algn="just"/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Determinista.</a:t>
            </a:r>
          </a:p>
          <a:p>
            <a:pPr marL="0" indent="0" algn="just">
              <a:buNone/>
            </a:pPr>
            <a:endParaRPr lang="es-E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Esto permite saber que estamos en un solo estado, y nuestra acción nos lleva a otro estado totalmente determinable.</a:t>
            </a:r>
          </a:p>
        </p:txBody>
      </p:sp>
      <p:pic>
        <p:nvPicPr>
          <p:cNvPr id="205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55" y="5445224"/>
            <a:ext cx="955817" cy="1431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4572000" y="44624"/>
            <a:ext cx="4390256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Problema </a:t>
            </a:r>
            <a:r>
              <a:rPr lang="es-ES" b="1" dirty="0" err="1" smtClean="0">
                <a:solidFill>
                  <a:prstClr val="white"/>
                </a:solidFill>
                <a:latin typeface="Arial Black" panose="020B0A04020102020204" pitchFamily="34" charset="0"/>
              </a:rPr>
              <a:t>UniEstado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2 Subtítulo"/>
          <p:cNvSpPr txBox="1">
            <a:spLocks/>
          </p:cNvSpPr>
          <p:nvPr/>
        </p:nvSpPr>
        <p:spPr>
          <a:xfrm>
            <a:off x="2339752" y="6633089"/>
            <a:ext cx="6799003" cy="32430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20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Inteligencia Artificial. PhD Rodrigo Torres Avilés. </a:t>
            </a:r>
            <a:r>
              <a:rPr lang="es-ES" sz="2000" b="1" dirty="0" err="1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20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20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20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</p:spTree>
    <p:extLst>
      <p:ext uri="{BB962C8B-B14F-4D97-AF65-F5344CB8AC3E}">
        <p14:creationId xmlns:p14="http://schemas.microsoft.com/office/powerpoint/2010/main" val="2477134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339752" y="1600200"/>
            <a:ext cx="6552728" cy="4817399"/>
          </a:xfrm>
        </p:spPr>
        <p:txBody>
          <a:bodyPr>
            <a:normAutofit/>
          </a:bodyPr>
          <a:lstStyle/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Ambiente:</a:t>
            </a:r>
          </a:p>
          <a:p>
            <a:pPr lvl="1" algn="just"/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No-totalmente observable.</a:t>
            </a:r>
          </a:p>
          <a:p>
            <a:pPr lvl="1" algn="just"/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No-determinista, pero estático.</a:t>
            </a:r>
          </a:p>
          <a:p>
            <a:pPr marL="0" indent="0" algn="just">
              <a:buNone/>
            </a:pPr>
            <a:endParaRPr lang="es-E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Esto permite saber qué consecuencias traen nuestras acciones en lo poco que observamos. Generalmente se asume que estamos en un conjunto posible de estados y vamos a otro.</a:t>
            </a:r>
          </a:p>
        </p:txBody>
      </p:sp>
      <p:pic>
        <p:nvPicPr>
          <p:cNvPr id="205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55" y="5445224"/>
            <a:ext cx="955817" cy="1431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4572000" y="44624"/>
            <a:ext cx="4390256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Problema </a:t>
            </a:r>
            <a:r>
              <a:rPr lang="es-ES" b="1" dirty="0" err="1" smtClean="0">
                <a:solidFill>
                  <a:prstClr val="white"/>
                </a:solidFill>
                <a:latin typeface="Arial Black" panose="020B0A04020102020204" pitchFamily="34" charset="0"/>
              </a:rPr>
              <a:t>MultiEstado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2 Subtítulo"/>
          <p:cNvSpPr txBox="1">
            <a:spLocks/>
          </p:cNvSpPr>
          <p:nvPr/>
        </p:nvSpPr>
        <p:spPr>
          <a:xfrm>
            <a:off x="2339752" y="6633089"/>
            <a:ext cx="6799003" cy="32430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20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Inteligencia Artificial. PhD Rodrigo Torres Avilés. </a:t>
            </a:r>
            <a:r>
              <a:rPr lang="es-ES" sz="2000" b="1" dirty="0" err="1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20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20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20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</p:spTree>
    <p:extLst>
      <p:ext uri="{BB962C8B-B14F-4D97-AF65-F5344CB8AC3E}">
        <p14:creationId xmlns:p14="http://schemas.microsoft.com/office/powerpoint/2010/main" val="34116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339752" y="1600200"/>
            <a:ext cx="6552728" cy="4817399"/>
          </a:xfrm>
        </p:spPr>
        <p:txBody>
          <a:bodyPr>
            <a:normAutofit/>
          </a:bodyPr>
          <a:lstStyle/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Ambiente:</a:t>
            </a:r>
          </a:p>
          <a:p>
            <a:pPr lvl="1" algn="just"/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No-Totalmente observable.</a:t>
            </a:r>
          </a:p>
          <a:p>
            <a:pPr lvl="1" algn="just"/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No-Determinista y dinámico.</a:t>
            </a:r>
          </a:p>
          <a:p>
            <a:pPr marL="0" indent="0" algn="just">
              <a:buNone/>
            </a:pPr>
            <a:endParaRPr lang="es-E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Agente no sabe con exactitud de las consecuencias de las acciones. El agente debe actuar contingentemente a medida que realiza acciones (no tiene una secuencia pre-determinada).</a:t>
            </a:r>
          </a:p>
        </p:txBody>
      </p:sp>
      <p:pic>
        <p:nvPicPr>
          <p:cNvPr id="205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55" y="5445224"/>
            <a:ext cx="955817" cy="1431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4572000" y="44624"/>
            <a:ext cx="4390256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Problema de Contingencia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2 Subtítulo"/>
          <p:cNvSpPr txBox="1">
            <a:spLocks/>
          </p:cNvSpPr>
          <p:nvPr/>
        </p:nvSpPr>
        <p:spPr>
          <a:xfrm>
            <a:off x="2339752" y="6633089"/>
            <a:ext cx="6799003" cy="32430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20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Inteligencia Artificial. PhD Rodrigo Torres Avilés. </a:t>
            </a:r>
            <a:r>
              <a:rPr lang="es-ES" sz="2000" b="1" dirty="0" err="1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20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20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20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</p:spTree>
    <p:extLst>
      <p:ext uri="{BB962C8B-B14F-4D97-AF65-F5344CB8AC3E}">
        <p14:creationId xmlns:p14="http://schemas.microsoft.com/office/powerpoint/2010/main" val="34116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9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10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11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12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6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7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8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1407</TotalTime>
  <Words>943</Words>
  <Application>Microsoft Office PowerPoint</Application>
  <PresentationFormat>Presentación en pantalla (4:3)</PresentationFormat>
  <Paragraphs>136</Paragraphs>
  <Slides>22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13</vt:i4>
      </vt:variant>
      <vt:variant>
        <vt:lpstr>Títulos de diapositiva</vt:lpstr>
      </vt:variant>
      <vt:variant>
        <vt:i4>22</vt:i4>
      </vt:variant>
    </vt:vector>
  </HeadingPairs>
  <TitlesOfParts>
    <vt:vector size="35" baseType="lpstr">
      <vt:lpstr>Tema de Office</vt:lpstr>
      <vt:lpstr>2_Tema de Office</vt:lpstr>
      <vt:lpstr>1_Tema de Office</vt:lpstr>
      <vt:lpstr>3_Tema de Office</vt:lpstr>
      <vt:lpstr>4_Tema de Office</vt:lpstr>
      <vt:lpstr>5_Tema de Office</vt:lpstr>
      <vt:lpstr>6_Tema de Office</vt:lpstr>
      <vt:lpstr>7_Tema de Office</vt:lpstr>
      <vt:lpstr>8_Tema de Office</vt:lpstr>
      <vt:lpstr>9_Tema de Office</vt:lpstr>
      <vt:lpstr>10_Tema de Office</vt:lpstr>
      <vt:lpstr>11_Tema de Office</vt:lpstr>
      <vt:lpstr>12_Tema de Office</vt:lpstr>
      <vt:lpstr>Inteligencia Artificial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ProBook 4420s</dc:creator>
  <cp:lastModifiedBy>Rodrigo Torres</cp:lastModifiedBy>
  <cp:revision>132</cp:revision>
  <dcterms:created xsi:type="dcterms:W3CDTF">2016-08-05T13:07:15Z</dcterms:created>
  <dcterms:modified xsi:type="dcterms:W3CDTF">2018-09-24T12:22:29Z</dcterms:modified>
</cp:coreProperties>
</file>