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032" r:id="rId3"/>
    <p:sldMasterId id="2147484044" r:id="rId4"/>
    <p:sldMasterId id="2147484056" r:id="rId5"/>
    <p:sldMasterId id="2147484068" r:id="rId6"/>
    <p:sldMasterId id="2147484080" r:id="rId7"/>
    <p:sldMasterId id="2147484092" r:id="rId8"/>
    <p:sldMasterId id="2147484104" r:id="rId9"/>
    <p:sldMasterId id="2147484116" r:id="rId10"/>
    <p:sldMasterId id="2147484128" r:id="rId11"/>
  </p:sldMasterIdLst>
  <p:sldIdLst>
    <p:sldId id="256" r:id="rId12"/>
    <p:sldId id="257" r:id="rId13"/>
    <p:sldId id="25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290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30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816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180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880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241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401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685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1233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975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255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54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60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867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140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1355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773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517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518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587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5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802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282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7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8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2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3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5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82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27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62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79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44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60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6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61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2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47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005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428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55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87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357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722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408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0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550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227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974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595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383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981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982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611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776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488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19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643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091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66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215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262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583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268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242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299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706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894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907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7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099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177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237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762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844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700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29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498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913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377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7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75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26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965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7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53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87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873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988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041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462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146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0777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375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1755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902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518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4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3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3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08/10/2018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3744416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5: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No Informada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1684784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que expande todos los hijos de cada nodo padre que revisa.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por anchura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06" y="3140968"/>
            <a:ext cx="6498090" cy="161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2339752" y="4869160"/>
            <a:ext cx="6552728" cy="16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 posible implementarla con una FIFO (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593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Medidas para evaluar el rendimiento de una estrategia de búsqueda</a:t>
                </a: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Completitud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Si, encuentra la solución si existe.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Optimización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Sólo si costo de paso es 1.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3"/>
                <a:stretch>
                  <a:fillRect l="-1953" t="-2679" r="-21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p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or Anchura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9880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1180728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Exponencial no es una buena medida.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p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or Anchura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685774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49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98351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que elige un camino y lo sigue hasta el final.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por profundidad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2339752" y="5301208"/>
            <a:ext cx="6552728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posible implementarla con una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 (</a:t>
            </a:r>
            <a:r>
              <a:rPr lang="es-E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83716"/>
            <a:ext cx="4025242" cy="286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7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Medidas para evaluar el rendimiento de una estrategia de búsqueda</a:t>
                </a: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Completitud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cuando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s-ES" b="0" i="1" smtClean="0">
                        <a:latin typeface="Cambria Math"/>
                        <a:cs typeface="Arial" panose="020B0604020202020204" pitchFamily="34" charset="0"/>
                      </a:rPr>
                      <m:t>=∞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Optimización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Sólo si costo de paso es 1.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∙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3"/>
                <a:stretch>
                  <a:fillRect l="-1953" t="-2679" r="-21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p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or Profundidad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55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1540767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Igual a Anchura, pero se expanden los nodos en orden de costo.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B. con Costo Uniforme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45" y="3212976"/>
            <a:ext cx="5181662" cy="294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4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Medidas para evaluar el rendimiento de una estrategia de búsqueda</a:t>
                </a: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Completitud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Optimización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3"/>
                <a:stretch>
                  <a:fillRect l="-1953" t="-2679" r="-21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p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or 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C. Uniforme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32416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11087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Búsqueda por profundidad limitada por profundidad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s-E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1108719"/>
              </a:xfrm>
              <a:blipFill rotWithShape="1">
                <a:blip r:embed="rId3"/>
                <a:stretch>
                  <a:fillRect l="-2140" t="-7182" r="-2326" b="-143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B. Profundidad </a:t>
            </a:r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L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imitada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2339752" y="5553830"/>
            <a:ext cx="6552728" cy="100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siempre es posible calcular </a:t>
            </a:r>
            <a:r>
              <a:rPr lang="es-ES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</a:t>
            </a:r>
            <a:endParaRPr lang="es-E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78" y="2639180"/>
            <a:ext cx="6000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Medidas para evaluar el rendimiento de una estrategia de búsqueda</a:t>
                </a: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Completitud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si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pequeño.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Optimización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∙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𝑙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3"/>
                <a:stretch>
                  <a:fillRect l="-1953" t="-2679" r="-21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B. Profundidad Limitada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316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1756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Búsqueda por profundidad limitada por profundidad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con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incremental.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1756791"/>
              </a:xfrm>
              <a:blipFill rotWithShape="1">
                <a:blip r:embed="rId3"/>
                <a:stretch>
                  <a:fillRect l="-2140" t="-4514" r="-23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B. Profundidad Iterativa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33" y="3110349"/>
            <a:ext cx="5760640" cy="346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8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estamos buscando?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Estrategias de búsqueda no informada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Comparativo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Vídeo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Medidas para evaluar el rendimiento de una estrategia de búsqueda</a:t>
                </a: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Completitud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Optimización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∙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𝑑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3"/>
                <a:stretch>
                  <a:fillRect l="-1953" t="-2679" r="-21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prstClr val="white"/>
                </a:solidFill>
                <a:latin typeface="Arial Black" panose="020B0A04020102020204" pitchFamily="34" charset="0"/>
              </a:rPr>
              <a:t>B. Profundidad 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Iterativa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2105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1180727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Busca desde el inicio y desde el final.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Bidireccional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53149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2339752" y="5301208"/>
            <a:ext cx="6552728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siempre factible. Operador debe ser reversible.</a:t>
            </a:r>
          </a:p>
        </p:txBody>
      </p:sp>
    </p:spTree>
    <p:extLst>
      <p:ext uri="{BB962C8B-B14F-4D97-AF65-F5344CB8AC3E}">
        <p14:creationId xmlns:p14="http://schemas.microsoft.com/office/powerpoint/2010/main" val="401574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Medidas para evaluar el rendimiento de una estrategia de búsqueda</a:t>
                </a: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Completitud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Optimización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Si, costo 1.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3"/>
                <a:stretch>
                  <a:fillRect l="-1953" t="-2679" r="-21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Bidireccional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6922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Comparativo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723003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6" name="Picture 2" descr="No hay texto alternativo automÃ¡tico disponi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95665"/>
            <a:ext cx="6589199" cy="439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Recordemos que tenemos un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en el cual queremos alcanzar una meta a través de una 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problema es la descripción del ambiente al cual nos enfrentamos.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solución es una secuencia de acciones que nos lleva a nuestra meta.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estábamos buscando?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781127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Veamos el problema típico de la ruta más corta.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Este problema es muy común (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WAZE, GMAP).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 requiere encontrar la ruta más corta desde un punto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un punto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Recordemos con ejemplo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4000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103671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Ruta más corta entre Chillán y Concepción.</a:t>
            </a:r>
            <a:endParaRPr lang="es-E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36" name="35 Grupo"/>
          <p:cNvGrpSpPr/>
          <p:nvPr/>
        </p:nvGrpSpPr>
        <p:grpSpPr>
          <a:xfrm>
            <a:off x="2057705" y="2807640"/>
            <a:ext cx="6690759" cy="3357664"/>
            <a:chOff x="1895966" y="2272226"/>
            <a:chExt cx="6690759" cy="3357664"/>
          </a:xfrm>
        </p:grpSpPr>
        <p:grpSp>
          <p:nvGrpSpPr>
            <p:cNvPr id="7" name="6 Grupo"/>
            <p:cNvGrpSpPr/>
            <p:nvPr/>
          </p:nvGrpSpPr>
          <p:grpSpPr>
            <a:xfrm>
              <a:off x="6947147" y="5260558"/>
              <a:ext cx="1378267" cy="369332"/>
              <a:chOff x="7092280" y="2776282"/>
              <a:chExt cx="1378267" cy="369332"/>
            </a:xfrm>
          </p:grpSpPr>
          <p:sp>
            <p:nvSpPr>
              <p:cNvPr id="2" name="1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7452320" y="2776282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8" y="3759599"/>
              <a:ext cx="1250027" cy="369332"/>
              <a:chOff x="7092280" y="2776282"/>
              <a:chExt cx="1250027" cy="369332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7452320" y="2776282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7075387" y="2892503"/>
              <a:ext cx="1339795" cy="369332"/>
              <a:chOff x="7092280" y="2776282"/>
              <a:chExt cx="1339795" cy="369332"/>
            </a:xfrm>
          </p:grpSpPr>
          <p:sp>
            <p:nvSpPr>
              <p:cNvPr id="13" name="12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13 CuadroTexto"/>
              <p:cNvSpPr txBox="1"/>
              <p:nvPr/>
            </p:nvSpPr>
            <p:spPr>
              <a:xfrm>
                <a:off x="7452320" y="277628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5517101" y="4162890"/>
              <a:ext cx="1262851" cy="369332"/>
              <a:chOff x="7092280" y="2776282"/>
              <a:chExt cx="1262851" cy="369332"/>
            </a:xfrm>
          </p:grpSpPr>
          <p:sp>
            <p:nvSpPr>
              <p:cNvPr id="16" name="15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7452320" y="2776282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3707904" y="3830145"/>
              <a:ext cx="1198731" cy="369332"/>
              <a:chOff x="7092280" y="2776282"/>
              <a:chExt cx="1198731" cy="369332"/>
            </a:xfrm>
          </p:grpSpPr>
          <p:sp>
            <p:nvSpPr>
              <p:cNvPr id="19" name="18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>
                <a:off x="7452320" y="2776282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1895966" y="4213448"/>
              <a:ext cx="1618972" cy="369332"/>
              <a:chOff x="5905356" y="2790253"/>
              <a:chExt cx="1618972" cy="369332"/>
            </a:xfrm>
          </p:grpSpPr>
          <p:sp>
            <p:nvSpPr>
              <p:cNvPr id="22" name="21 Elipse"/>
              <p:cNvSpPr/>
              <p:nvPr/>
            </p:nvSpPr>
            <p:spPr>
              <a:xfrm>
                <a:off x="7308304" y="2870089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5905356" y="2790253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23 Grupo"/>
            <p:cNvGrpSpPr/>
            <p:nvPr/>
          </p:nvGrpSpPr>
          <p:grpSpPr>
            <a:xfrm>
              <a:off x="3459451" y="4684622"/>
              <a:ext cx="1010823" cy="585356"/>
              <a:chOff x="6297481" y="2852936"/>
              <a:chExt cx="1010823" cy="585356"/>
            </a:xfrm>
          </p:grpSpPr>
          <p:sp>
            <p:nvSpPr>
              <p:cNvPr id="25" name="24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45 Grupo"/>
            <p:cNvGrpSpPr/>
            <p:nvPr/>
          </p:nvGrpSpPr>
          <p:grpSpPr>
            <a:xfrm>
              <a:off x="7336698" y="2272226"/>
              <a:ext cx="1250027" cy="369332"/>
              <a:chOff x="7092280" y="2776282"/>
              <a:chExt cx="1250027" cy="369332"/>
            </a:xfrm>
          </p:grpSpPr>
          <p:sp>
            <p:nvSpPr>
              <p:cNvPr id="47" name="46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7452320" y="2776282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34 Grupo"/>
            <p:cNvGrpSpPr/>
            <p:nvPr/>
          </p:nvGrpSpPr>
          <p:grpSpPr>
            <a:xfrm>
              <a:off x="3356858" y="2533268"/>
              <a:ext cx="4253778" cy="2911956"/>
              <a:chOff x="3356858" y="2533268"/>
              <a:chExt cx="4253778" cy="2911956"/>
            </a:xfrm>
          </p:grpSpPr>
          <p:grpSp>
            <p:nvGrpSpPr>
              <p:cNvPr id="34" name="33 Grupo"/>
              <p:cNvGrpSpPr/>
              <p:nvPr/>
            </p:nvGrpSpPr>
            <p:grpSpPr>
              <a:xfrm>
                <a:off x="3356858" y="2587683"/>
                <a:ext cx="4253778" cy="2857541"/>
                <a:chOff x="3356858" y="2587683"/>
                <a:chExt cx="4253778" cy="2857541"/>
              </a:xfrm>
            </p:grpSpPr>
            <p:cxnSp>
              <p:nvCxnSpPr>
                <p:cNvPr id="29" name="28 Conector recto"/>
                <p:cNvCxnSpPr>
                  <a:stCxn id="13" idx="2"/>
                  <a:endCxn id="57" idx="7"/>
                </p:cNvCxnSpPr>
                <p:nvPr/>
              </p:nvCxnSpPr>
              <p:spPr>
                <a:xfrm flipH="1">
                  <a:off x="4807247" y="3077169"/>
                  <a:ext cx="2268140" cy="5389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13" idx="4"/>
                  <a:endCxn id="10" idx="7"/>
                </p:cNvCxnSpPr>
                <p:nvPr/>
              </p:nvCxnSpPr>
              <p:spPr>
                <a:xfrm flipH="1">
                  <a:off x="6951516" y="3185181"/>
                  <a:ext cx="231883" cy="6827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9" name="2048 Conector recto"/>
                <p:cNvCxnSpPr>
                  <a:stCxn id="19" idx="3"/>
                  <a:endCxn id="22" idx="7"/>
                </p:cNvCxnSpPr>
                <p:nvPr/>
              </p:nvCxnSpPr>
              <p:spPr>
                <a:xfrm flipH="1">
                  <a:off x="3483302" y="4091187"/>
                  <a:ext cx="256238" cy="2337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2" name="2051 Conector recto"/>
                <p:cNvCxnSpPr>
                  <a:stCxn id="25" idx="2"/>
                  <a:endCxn id="22" idx="5"/>
                </p:cNvCxnSpPr>
                <p:nvPr/>
              </p:nvCxnSpPr>
              <p:spPr>
                <a:xfrm flipH="1" flipV="1">
                  <a:off x="3483302" y="4477672"/>
                  <a:ext cx="770948" cy="3149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4" name="2053 Conector recto"/>
                <p:cNvCxnSpPr>
                  <a:stCxn id="16" idx="2"/>
                  <a:endCxn id="25" idx="6"/>
                </p:cNvCxnSpPr>
                <p:nvPr/>
              </p:nvCxnSpPr>
              <p:spPr>
                <a:xfrm flipH="1">
                  <a:off x="4470274" y="4347556"/>
                  <a:ext cx="1046827" cy="4450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7" name="2056 Conector recto"/>
                <p:cNvCxnSpPr>
                  <a:stCxn id="2" idx="2"/>
                  <a:endCxn id="25" idx="5"/>
                </p:cNvCxnSpPr>
                <p:nvPr/>
              </p:nvCxnSpPr>
              <p:spPr>
                <a:xfrm flipH="1" flipV="1">
                  <a:off x="4438638" y="4869010"/>
                  <a:ext cx="2508509" cy="576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9" name="2058 Conector recto"/>
                <p:cNvCxnSpPr>
                  <a:stCxn id="10" idx="4"/>
                  <a:endCxn id="2" idx="1"/>
                </p:cNvCxnSpPr>
                <p:nvPr/>
              </p:nvCxnSpPr>
              <p:spPr>
                <a:xfrm>
                  <a:off x="6875140" y="4052277"/>
                  <a:ext cx="103643" cy="1316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1" name="2060 Conector recto"/>
                <p:cNvCxnSpPr>
                  <a:stCxn id="10" idx="3"/>
                  <a:endCxn id="16" idx="7"/>
                </p:cNvCxnSpPr>
                <p:nvPr/>
              </p:nvCxnSpPr>
              <p:spPr>
                <a:xfrm flipH="1">
                  <a:off x="5701489" y="4020641"/>
                  <a:ext cx="1097275" cy="2505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61 Conector recto"/>
                <p:cNvCxnSpPr>
                  <a:stCxn id="57" idx="2"/>
                  <a:endCxn id="19" idx="7"/>
                </p:cNvCxnSpPr>
                <p:nvPr/>
              </p:nvCxnSpPr>
              <p:spPr>
                <a:xfrm flipH="1">
                  <a:off x="3892292" y="3692468"/>
                  <a:ext cx="730567" cy="2459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64 Conector recto"/>
                <p:cNvCxnSpPr>
                  <a:stCxn id="54" idx="5"/>
                  <a:endCxn id="57" idx="0"/>
                </p:cNvCxnSpPr>
                <p:nvPr/>
              </p:nvCxnSpPr>
              <p:spPr>
                <a:xfrm>
                  <a:off x="4654662" y="2825946"/>
                  <a:ext cx="76209" cy="7585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68 Conector recto"/>
                <p:cNvCxnSpPr>
                  <a:stCxn id="75" idx="1"/>
                  <a:endCxn id="54" idx="5"/>
                </p:cNvCxnSpPr>
                <p:nvPr/>
              </p:nvCxnSpPr>
              <p:spPr>
                <a:xfrm flipH="1" flipV="1">
                  <a:off x="4654662" y="2825946"/>
                  <a:ext cx="1033189" cy="484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78 Conector recto"/>
                <p:cNvCxnSpPr>
                  <a:stCxn id="16" idx="7"/>
                  <a:endCxn id="75" idx="4"/>
                </p:cNvCxnSpPr>
                <p:nvPr/>
              </p:nvCxnSpPr>
              <p:spPr>
                <a:xfrm flipV="1">
                  <a:off x="5701489" y="3494890"/>
                  <a:ext cx="62738" cy="7762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81 CuadroTexto"/>
                <p:cNvSpPr txBox="1"/>
                <p:nvPr/>
              </p:nvSpPr>
              <p:spPr>
                <a:xfrm>
                  <a:off x="7227198" y="2587683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82 CuadroTexto"/>
                <p:cNvSpPr txBox="1"/>
                <p:nvPr/>
              </p:nvSpPr>
              <p:spPr>
                <a:xfrm>
                  <a:off x="6296436" y="2959692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83 CuadroTexto"/>
                <p:cNvSpPr txBox="1"/>
                <p:nvPr/>
              </p:nvSpPr>
              <p:spPr>
                <a:xfrm>
                  <a:off x="5073759" y="277502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84 CuadroTexto"/>
                <p:cNvSpPr txBox="1"/>
                <p:nvPr/>
              </p:nvSpPr>
              <p:spPr>
                <a:xfrm>
                  <a:off x="4351522" y="30656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35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85 CuadroTexto"/>
                <p:cNvSpPr txBox="1"/>
                <p:nvPr/>
              </p:nvSpPr>
              <p:spPr>
                <a:xfrm>
                  <a:off x="4081416" y="352847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86 CuadroTexto"/>
                <p:cNvSpPr txBox="1"/>
                <p:nvPr/>
              </p:nvSpPr>
              <p:spPr>
                <a:xfrm>
                  <a:off x="3356858" y="3968934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87 CuadroTexto"/>
                <p:cNvSpPr txBox="1"/>
                <p:nvPr/>
              </p:nvSpPr>
              <p:spPr>
                <a:xfrm>
                  <a:off x="5380789" y="3850303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88 CuadroTexto"/>
                <p:cNvSpPr txBox="1"/>
                <p:nvPr/>
              </p:nvSpPr>
              <p:spPr>
                <a:xfrm>
                  <a:off x="4997351" y="3244737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39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89 CuadroTexto"/>
                <p:cNvSpPr txBox="1"/>
                <p:nvPr/>
              </p:nvSpPr>
              <p:spPr>
                <a:xfrm>
                  <a:off x="6994638" y="338469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90 CuadroTexto"/>
                <p:cNvSpPr txBox="1"/>
                <p:nvPr/>
              </p:nvSpPr>
              <p:spPr>
                <a:xfrm>
                  <a:off x="6119459" y="391972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16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91 CuadroTexto"/>
                <p:cNvSpPr txBox="1"/>
                <p:nvPr/>
              </p:nvSpPr>
              <p:spPr>
                <a:xfrm>
                  <a:off x="4734960" y="43475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53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92 CuadroTexto"/>
                <p:cNvSpPr txBox="1"/>
                <p:nvPr/>
              </p:nvSpPr>
              <p:spPr>
                <a:xfrm>
                  <a:off x="3751724" y="43475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93 CuadroTexto"/>
                <p:cNvSpPr txBox="1"/>
                <p:nvPr/>
              </p:nvSpPr>
              <p:spPr>
                <a:xfrm>
                  <a:off x="6889825" y="458687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33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94 CuadroTexto"/>
                <p:cNvSpPr txBox="1"/>
                <p:nvPr/>
              </p:nvSpPr>
              <p:spPr>
                <a:xfrm>
                  <a:off x="5475660" y="5106669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63" name="2062 Conector recto"/>
              <p:cNvCxnSpPr>
                <a:stCxn id="47" idx="3"/>
                <a:endCxn id="13" idx="0"/>
              </p:cNvCxnSpPr>
              <p:nvPr/>
            </p:nvCxnSpPr>
            <p:spPr>
              <a:xfrm flipH="1">
                <a:off x="7183399" y="2533268"/>
                <a:ext cx="184935" cy="4358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52 Grupo"/>
            <p:cNvGrpSpPr/>
            <p:nvPr/>
          </p:nvGrpSpPr>
          <p:grpSpPr>
            <a:xfrm>
              <a:off x="3356858" y="2577816"/>
              <a:ext cx="1329440" cy="369332"/>
              <a:chOff x="5978864" y="2789194"/>
              <a:chExt cx="1329440" cy="369332"/>
            </a:xfrm>
          </p:grpSpPr>
          <p:sp>
            <p:nvSpPr>
              <p:cNvPr id="54" name="53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5978864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55 Grupo"/>
            <p:cNvGrpSpPr/>
            <p:nvPr/>
          </p:nvGrpSpPr>
          <p:grpSpPr>
            <a:xfrm>
              <a:off x="4622859" y="3584456"/>
              <a:ext cx="1496600" cy="374745"/>
              <a:chOff x="7092280" y="2852936"/>
              <a:chExt cx="1496600" cy="374745"/>
            </a:xfrm>
          </p:grpSpPr>
          <p:sp>
            <p:nvSpPr>
              <p:cNvPr id="57" name="56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57 CuadroTexto"/>
              <p:cNvSpPr txBox="1"/>
              <p:nvPr/>
            </p:nvSpPr>
            <p:spPr>
              <a:xfrm>
                <a:off x="7301283" y="2858349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73 Grupo"/>
            <p:cNvGrpSpPr/>
            <p:nvPr/>
          </p:nvGrpSpPr>
          <p:grpSpPr>
            <a:xfrm>
              <a:off x="5656215" y="3244737"/>
              <a:ext cx="1288086" cy="369332"/>
              <a:chOff x="7092280" y="2818807"/>
              <a:chExt cx="1288086" cy="369332"/>
            </a:xfrm>
          </p:grpSpPr>
          <p:sp>
            <p:nvSpPr>
              <p:cNvPr id="75" name="74 Elipse"/>
              <p:cNvSpPr/>
              <p:nvPr/>
            </p:nvSpPr>
            <p:spPr>
              <a:xfrm>
                <a:off x="7092280" y="28529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75 CuadroTexto"/>
              <p:cNvSpPr txBox="1"/>
              <p:nvPr/>
            </p:nvSpPr>
            <p:spPr>
              <a:xfrm>
                <a:off x="7323602" y="2818807"/>
                <a:ext cx="1056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2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146876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Estados: 11 (ciudades)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Árbol de búsqueda: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Recordemos con ejemplo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5266189" y="2852936"/>
            <a:ext cx="1250027" cy="369332"/>
            <a:chOff x="7498437" y="2807640"/>
            <a:chExt cx="1250027" cy="369332"/>
          </a:xfrm>
        </p:grpSpPr>
        <p:sp>
          <p:nvSpPr>
            <p:cNvPr id="7" name="6 Elipse"/>
            <p:cNvSpPr/>
            <p:nvPr/>
          </p:nvSpPr>
          <p:spPr>
            <a:xfrm>
              <a:off x="7498437" y="28842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7858477" y="280764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Chillán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5265771" y="3500651"/>
            <a:ext cx="1339795" cy="369332"/>
            <a:chOff x="7498437" y="2807640"/>
            <a:chExt cx="1339795" cy="369332"/>
          </a:xfrm>
        </p:grpSpPr>
        <p:sp>
          <p:nvSpPr>
            <p:cNvPr id="10" name="9 Elipse"/>
            <p:cNvSpPr/>
            <p:nvPr/>
          </p:nvSpPr>
          <p:spPr>
            <a:xfrm>
              <a:off x="7498437" y="28842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7858477" y="280764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Nebuco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11 Conector recto"/>
          <p:cNvCxnSpPr>
            <a:stCxn id="7" idx="4"/>
            <a:endCxn id="10" idx="0"/>
          </p:cNvCxnSpPr>
          <p:nvPr/>
        </p:nvCxnSpPr>
        <p:spPr>
          <a:xfrm flipH="1">
            <a:off x="5373783" y="3145614"/>
            <a:ext cx="418" cy="43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3131840" y="4221088"/>
            <a:ext cx="1250027" cy="369332"/>
            <a:chOff x="7498437" y="2807640"/>
            <a:chExt cx="1250027" cy="369332"/>
          </a:xfrm>
        </p:grpSpPr>
        <p:sp>
          <p:nvSpPr>
            <p:cNvPr id="16" name="15 Elipse"/>
            <p:cNvSpPr/>
            <p:nvPr/>
          </p:nvSpPr>
          <p:spPr>
            <a:xfrm>
              <a:off x="7498437" y="28842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7858477" y="280764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Chillán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4865661" y="4211796"/>
            <a:ext cx="1250027" cy="369332"/>
            <a:chOff x="7498437" y="2807640"/>
            <a:chExt cx="1250027" cy="369332"/>
          </a:xfrm>
        </p:grpSpPr>
        <p:sp>
          <p:nvSpPr>
            <p:cNvPr id="19" name="18 Elipse"/>
            <p:cNvSpPr/>
            <p:nvPr/>
          </p:nvSpPr>
          <p:spPr>
            <a:xfrm>
              <a:off x="7498437" y="28842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858477" y="280764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Bulnes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6516216" y="4221088"/>
            <a:ext cx="1416804" cy="369332"/>
            <a:chOff x="7498437" y="2807640"/>
            <a:chExt cx="1416804" cy="369332"/>
          </a:xfrm>
        </p:grpSpPr>
        <p:sp>
          <p:nvSpPr>
            <p:cNvPr id="22" name="21 Elipse"/>
            <p:cNvSpPr/>
            <p:nvPr/>
          </p:nvSpPr>
          <p:spPr>
            <a:xfrm>
              <a:off x="7498437" y="28842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7858477" y="2807640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N. Aldea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23 Conector recto"/>
          <p:cNvCxnSpPr>
            <a:stCxn id="10" idx="2"/>
            <a:endCxn id="16" idx="7"/>
          </p:cNvCxnSpPr>
          <p:nvPr/>
        </p:nvCxnSpPr>
        <p:spPr>
          <a:xfrm flipH="1">
            <a:off x="3316228" y="3685317"/>
            <a:ext cx="1949543" cy="64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0" idx="4"/>
            <a:endCxn id="19" idx="0"/>
          </p:cNvCxnSpPr>
          <p:nvPr/>
        </p:nvCxnSpPr>
        <p:spPr>
          <a:xfrm flipH="1">
            <a:off x="4973673" y="3793329"/>
            <a:ext cx="400110" cy="49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0" idx="6"/>
            <a:endCxn id="22" idx="1"/>
          </p:cNvCxnSpPr>
          <p:nvPr/>
        </p:nvCxnSpPr>
        <p:spPr>
          <a:xfrm>
            <a:off x="5481795" y="3685317"/>
            <a:ext cx="1066057" cy="64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144588" y="459042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5392827" y="32222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098775" y="39806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132778" y="39201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874169" y="37933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3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781127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Estructura de datos para los arboles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 búsqueda: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estado del espacio de estados al que corresponde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nodo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Nodo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Padre: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nodo en el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árbol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ha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generado este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nodo.</a:t>
            </a:r>
          </a:p>
          <a:p>
            <a:pPr lvl="1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operador que se aplico para generar el nodo actual.</a:t>
            </a:r>
          </a:p>
          <a:p>
            <a:pPr lvl="1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Profundidad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numero de pasos a lo largo del camino desde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estado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inicial.</a:t>
            </a:r>
          </a:p>
          <a:p>
            <a:pPr lvl="1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Costo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del Camino: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costo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camino desde el estado inicial al nodo, indicado por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punteros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 los padres.</a:t>
            </a:r>
            <a:endParaRPr lang="es-E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Estructura de Datos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3404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781127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Medidas para evaluar el rendimiento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estrategia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búsqueda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Completitud.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Optimización.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Complejidad Temporal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Complejidad Espacial.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Para medir las últimas: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b: Máximo número de hijos.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d: Profundidad primera solución.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ongitud máxima de caminos.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¿Es un buen algoritmo?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3718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781127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búsqueda no informada ocurre cuando el agente no tiene información sobre su avance, sólo de la meta.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por Anchura.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por Profundidad.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Costo Uniforme.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Limitada Profundidad.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Profundidad Iterativa.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Bidireccional.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Búsquedas No Informadas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972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1099</Words>
  <Application>Microsoft Office PowerPoint</Application>
  <PresentationFormat>Presentación en pantalla (4:3)</PresentationFormat>
  <Paragraphs>188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Tema de Office</vt:lpstr>
      <vt:lpstr>2_Tema de Office</vt:lpstr>
      <vt:lpstr>1_Tema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161</cp:revision>
  <dcterms:created xsi:type="dcterms:W3CDTF">2016-08-05T13:07:15Z</dcterms:created>
  <dcterms:modified xsi:type="dcterms:W3CDTF">2018-10-08T16:28:46Z</dcterms:modified>
</cp:coreProperties>
</file>