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71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8.xml" ContentType="application/vnd.openxmlformats-officedocument.them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98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Layouts/slideLayout187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76.xml" ContentType="application/vnd.openxmlformats-officedocument.presentationml.slideLayout+xml"/>
  <Default Extension="png" ContentType="image/png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9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22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1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s/slide38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91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slideLayouts/slideLayout189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81.xml" ContentType="application/vnd.openxmlformats-officedocument.presentationml.slideLayout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7.xml" ContentType="application/vnd.openxmlformats-officedocument.theme+xml"/>
  <Override PartName="/ppt/slideLayouts/slideLayout206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slideLayouts/slideLayout179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4.xml" ContentType="application/vnd.openxmlformats-officedocument.them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9.xml" ContentType="application/vnd.openxmlformats-officedocument.theme+xml"/>
  <Override PartName="/ppt/slides/slide40.xml" ContentType="application/vnd.openxmlformats-officedocument.presentationml.slide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Default Extension="gif" ContentType="image/gif"/>
  <Override PartName="/ppt/slideLayouts/slideLayout9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slideLayouts/slideLayout177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  <p:sldMasterId id="2147484020" r:id="rId2"/>
    <p:sldMasterId id="2147484032" r:id="rId3"/>
    <p:sldMasterId id="2147484044" r:id="rId4"/>
    <p:sldMasterId id="2147484056" r:id="rId5"/>
    <p:sldMasterId id="2147484068" r:id="rId6"/>
    <p:sldMasterId id="2147484080" r:id="rId7"/>
    <p:sldMasterId id="2147484092" r:id="rId8"/>
    <p:sldMasterId id="2147484104" r:id="rId9"/>
    <p:sldMasterId id="2147484116" r:id="rId10"/>
    <p:sldMasterId id="2147484128" r:id="rId11"/>
    <p:sldMasterId id="2147484140" r:id="rId12"/>
    <p:sldMasterId id="2147484152" r:id="rId13"/>
    <p:sldMasterId id="2147484164" r:id="rId14"/>
    <p:sldMasterId id="2147484176" r:id="rId15"/>
    <p:sldMasterId id="2147484188" r:id="rId16"/>
    <p:sldMasterId id="2147484200" r:id="rId17"/>
    <p:sldMasterId id="2147484212" r:id="rId18"/>
    <p:sldMasterId id="2147484224" r:id="rId19"/>
  </p:sldMasterIdLst>
  <p:sldIdLst>
    <p:sldId id="256" r:id="rId20"/>
    <p:sldId id="257" r:id="rId21"/>
    <p:sldId id="259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313" r:id="rId30"/>
    <p:sldId id="299" r:id="rId31"/>
    <p:sldId id="298" r:id="rId32"/>
    <p:sldId id="300" r:id="rId33"/>
    <p:sldId id="301" r:id="rId34"/>
    <p:sldId id="302" r:id="rId35"/>
    <p:sldId id="303" r:id="rId36"/>
    <p:sldId id="304" r:id="rId37"/>
    <p:sldId id="305" r:id="rId38"/>
    <p:sldId id="307" r:id="rId39"/>
    <p:sldId id="308" r:id="rId40"/>
    <p:sldId id="309" r:id="rId41"/>
    <p:sldId id="310" r:id="rId42"/>
    <p:sldId id="319" r:id="rId43"/>
    <p:sldId id="311" r:id="rId44"/>
    <p:sldId id="312" r:id="rId45"/>
    <p:sldId id="314" r:id="rId46"/>
    <p:sldId id="315" r:id="rId47"/>
    <p:sldId id="316" r:id="rId48"/>
    <p:sldId id="317" r:id="rId49"/>
    <p:sldId id="318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290" r:id="rId6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  <a:srgbClr val="37609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4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7.xml"/><Relationship Id="rId39" Type="http://schemas.openxmlformats.org/officeDocument/2006/relationships/slide" Target="slides/slide20.xml"/><Relationship Id="rId21" Type="http://schemas.openxmlformats.org/officeDocument/2006/relationships/slide" Target="slides/slide2.xml"/><Relationship Id="rId34" Type="http://schemas.openxmlformats.org/officeDocument/2006/relationships/slide" Target="slides/slide15.xml"/><Relationship Id="rId42" Type="http://schemas.openxmlformats.org/officeDocument/2006/relationships/slide" Target="slides/slide23.xml"/><Relationship Id="rId47" Type="http://schemas.openxmlformats.org/officeDocument/2006/relationships/slide" Target="slides/slide28.xml"/><Relationship Id="rId50" Type="http://schemas.openxmlformats.org/officeDocument/2006/relationships/slide" Target="slides/slide31.xml"/><Relationship Id="rId55" Type="http://schemas.openxmlformats.org/officeDocument/2006/relationships/slide" Target="slides/slide36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41" Type="http://schemas.openxmlformats.org/officeDocument/2006/relationships/slide" Target="slides/slide22.xml"/><Relationship Id="rId54" Type="http://schemas.openxmlformats.org/officeDocument/2006/relationships/slide" Target="slides/slide35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slide" Target="slides/slide18.xml"/><Relationship Id="rId40" Type="http://schemas.openxmlformats.org/officeDocument/2006/relationships/slide" Target="slides/slide21.xml"/><Relationship Id="rId45" Type="http://schemas.openxmlformats.org/officeDocument/2006/relationships/slide" Target="slides/slide26.xml"/><Relationship Id="rId53" Type="http://schemas.openxmlformats.org/officeDocument/2006/relationships/slide" Target="slides/slide34.xml"/><Relationship Id="rId58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slide" Target="slides/slide17.xml"/><Relationship Id="rId49" Type="http://schemas.openxmlformats.org/officeDocument/2006/relationships/slide" Target="slides/slide30.xml"/><Relationship Id="rId57" Type="http://schemas.openxmlformats.org/officeDocument/2006/relationships/slide" Target="slides/slide38.xml"/><Relationship Id="rId61" Type="http://schemas.openxmlformats.org/officeDocument/2006/relationships/slide" Target="slides/slide42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2.xml"/><Relationship Id="rId44" Type="http://schemas.openxmlformats.org/officeDocument/2006/relationships/slide" Target="slides/slide25.xml"/><Relationship Id="rId52" Type="http://schemas.openxmlformats.org/officeDocument/2006/relationships/slide" Target="slides/slide33.xml"/><Relationship Id="rId60" Type="http://schemas.openxmlformats.org/officeDocument/2006/relationships/slide" Target="slides/slide4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slide" Target="slides/slide16.xml"/><Relationship Id="rId43" Type="http://schemas.openxmlformats.org/officeDocument/2006/relationships/slide" Target="slides/slide24.xml"/><Relationship Id="rId48" Type="http://schemas.openxmlformats.org/officeDocument/2006/relationships/slide" Target="slides/slide29.xml"/><Relationship Id="rId56" Type="http://schemas.openxmlformats.org/officeDocument/2006/relationships/slide" Target="slides/slide37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6.xml"/><Relationship Id="rId33" Type="http://schemas.openxmlformats.org/officeDocument/2006/relationships/slide" Target="slides/slide14.xml"/><Relationship Id="rId38" Type="http://schemas.openxmlformats.org/officeDocument/2006/relationships/slide" Target="slides/slide19.xml"/><Relationship Id="rId46" Type="http://schemas.openxmlformats.org/officeDocument/2006/relationships/slide" Target="slides/slide27.xml"/><Relationship Id="rId59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22/09/2016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4767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22/09/2016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73249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570581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365770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737274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070408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608976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532719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822865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354912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49986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949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22/09/2016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96052774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118903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072840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76990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708088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94294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670350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475512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030845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349559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4663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18022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326476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526748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092778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653630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939892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035597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707921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086857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640001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968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110856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37082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46215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988839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199186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559002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206190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850499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566482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622876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4900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778975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171584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291147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848147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76482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537036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777272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735246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778297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337428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5631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152119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549165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168509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485934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430004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663408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22226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949623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634422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176246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9911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334915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438562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124967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2014078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06929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822848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99498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67756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210420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770355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040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475917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815636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8876405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224616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565078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055836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3249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052774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67756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210420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7703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6205196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04059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815636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887640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224616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565078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0558367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3249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052774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67756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2104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4480133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770355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04059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8156365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887640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2246165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5650781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0558367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3249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0527742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67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22/09/2016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22104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6032599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2104200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7703553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04059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8156365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8876405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2246165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5650781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0558367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32494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0527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3873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6152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5923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3338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27109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143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079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23774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51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22/09/2016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27703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1993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4565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27587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26965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04800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10613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076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046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69835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55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22/09/2016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190405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7457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70974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92439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6507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03318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10123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13673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79398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93856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066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22/09/2016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181563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5972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6766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60700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53456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32974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65505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75326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793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62784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253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22/09/2016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388764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0667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78348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45824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79320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65887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74073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744520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57672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308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060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22/09/2016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6224616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876732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58920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193644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25891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764301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0147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40267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383847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84904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624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22/09/2016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756507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6091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872838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399271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094194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636806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829026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101620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979854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822967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75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/>
              <a:pPr/>
              <a:t>22/09/2016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73055836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766923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58412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212135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1606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052880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938274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126483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32850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17788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0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/>
              <a:pPr/>
              <a:t>22/09/2016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067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307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650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170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304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119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75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781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88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853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454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882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11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515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5EE9D-F895-4CD2-BA75-8E7FFDBDD537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22/09/2016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F60E4-E4E8-4458-B41A-F6DD555E75B6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454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3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4581128"/>
            <a:ext cx="4390256" cy="1658615"/>
          </a:xfrm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Inteligencia</a:t>
            </a:r>
            <a:b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Artificial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2924944"/>
            <a:ext cx="3744416" cy="864096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CLASE 6:</a:t>
            </a:r>
          </a:p>
          <a:p>
            <a:pPr algn="l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Búsqueda Informada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://www.congresocomputacion.cl/media/images/organizacion/UBB-FACE-AZU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88" y="173538"/>
            <a:ext cx="2747616" cy="167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251520" y="3789040"/>
            <a:ext cx="3456384" cy="0"/>
          </a:xfrm>
          <a:prstGeom prst="line">
            <a:avLst/>
          </a:prstGeom>
          <a:ln w="57150">
            <a:solidFill>
              <a:srgbClr val="3760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2 Subtítulo"/>
          <p:cNvSpPr txBox="1">
            <a:spLocks/>
          </p:cNvSpPr>
          <p:nvPr/>
        </p:nvSpPr>
        <p:spPr>
          <a:xfrm>
            <a:off x="332802" y="6309320"/>
            <a:ext cx="4743254" cy="432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Rodrigo Torres Avilés</a:t>
            </a:r>
          </a:p>
        </p:txBody>
      </p:sp>
    </p:spTree>
    <p:extLst>
      <p:ext uri="{BB962C8B-B14F-4D97-AF65-F5344CB8AC3E}">
        <p14:creationId xmlns:p14="http://schemas.microsoft.com/office/powerpoint/2010/main" xmlns="" val="41144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1"/>
                <a:ext cx="6552728" cy="470911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Como ven, llegamos al resultado óptimo usando heurística, además de no tener que expandir todos los nodos.</a:t>
                </a:r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es un buen indicador del costo restante, el algoritmo será más rápido. Si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ES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sobreestima</a:t>
                </a:r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al costo restante, puede que no encontremos la solución óptima.</a:t>
                </a:r>
                <a:endParaRPr lang="es-E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1"/>
                <a:ext cx="6552728" cy="4709119"/>
              </a:xfrm>
              <a:blipFill rotWithShape="1">
                <a:blip r:embed="rId3" cstate="print"/>
                <a:stretch>
                  <a:fillRect l="-1674" t="-1295" r="-18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Primero el mejor: Aplicado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73392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1"/>
                <a:ext cx="6552728" cy="492514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 función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debe cumplir con las siguientes condiciones:</a:t>
                </a: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 admisible:</a:t>
                </a:r>
              </a:p>
              <a:p>
                <a:pPr lvl="1"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 Optimista (no sobreestima al costo restante).</a:t>
                </a: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 Consistente</a:t>
                </a:r>
              </a:p>
              <a:p>
                <a:pPr lvl="1"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Desigualdad Triangular.</a:t>
                </a: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Teorema:</a:t>
                </a:r>
              </a:p>
              <a:p>
                <a:pPr lvl="1"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Consistente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Admisible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1"/>
                <a:ext cx="6552728" cy="4925143"/>
              </a:xfrm>
              <a:blipFill rotWithShape="1">
                <a:blip r:embed="rId3" cstate="print"/>
                <a:stretch>
                  <a:fillRect l="-2140" t="-1611" r="-2326" b="-62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Una buena Heurística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161077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Primero el mejor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0"/>
                <a:ext cx="6552728" cy="4781127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Recordemos m=profundidad total, b=máximo de hijos, d=profundidad primera solución.</a:t>
                </a:r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Completo.</a:t>
                </a:r>
                <a:endParaRPr lang="es-ES" sz="2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 cuando existe cola CERRADOS.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Ó</a:t>
                </a:r>
                <a:r>
                  <a:rPr lang="es-E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ptimo.</a:t>
                </a:r>
                <a:endParaRPr lang="es-ES" sz="2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Complejidad </a:t>
                </a:r>
                <a:r>
                  <a:rPr lang="es-E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Temporal.</a:t>
                </a:r>
                <a:endParaRPr lang="es-ES" sz="2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Θ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𝑏</m:t>
                    </m:r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∙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𝑑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pero depende de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s-E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Complejidad Espacial</a:t>
                </a:r>
                <a:r>
                  <a:rPr lang="es-ES" sz="2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Θ</m:t>
                    </m:r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𝑏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∙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𝑑</m:t>
                    </m:r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pero depende </a:t>
                </a:r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de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0"/>
                <a:ext cx="6552728" cy="4781127"/>
              </a:xfrm>
              <a:blipFill rotWithShape="1">
                <a:blip r:embed="rId4" cstate="print"/>
                <a:stretch>
                  <a:fillRect l="-1674" t="-2168" r="-18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6244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 algoritmo Primero el Mejor Voraz es simplemente usar una aproximación Voraz con heurística.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Una vez elegimos un camino o hijo en el árbol de búsqueda, no podemos volver atrás.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 este caso, podemos perfectamente llegar a un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death-end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y no encontrar solución.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Primero el mejor voraz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121568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Primero el mejor voraz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grpSp>
        <p:nvGrpSpPr>
          <p:cNvPr id="18" name="17 Grupo"/>
          <p:cNvGrpSpPr/>
          <p:nvPr/>
        </p:nvGrpSpPr>
        <p:grpSpPr>
          <a:xfrm>
            <a:off x="2267744" y="2492896"/>
            <a:ext cx="6637774" cy="2520280"/>
            <a:chOff x="2267744" y="1916832"/>
            <a:chExt cx="6637774" cy="2520280"/>
          </a:xfrm>
        </p:grpSpPr>
        <p:pic>
          <p:nvPicPr>
            <p:cNvPr id="1026" name="Picture 2" descr="https://davidruyet.files.wordpress.com/2011/10/ayayayayyyy-no-te-asomes-mucho-al-precipicio-a-ver-si-te-vas-a-cae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744" y="1916832"/>
              <a:ext cx="6637774" cy="252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Elipse"/>
            <p:cNvSpPr>
              <a:spLocks/>
            </p:cNvSpPr>
            <p:nvPr/>
          </p:nvSpPr>
          <p:spPr>
            <a:xfrm>
              <a:off x="8100392" y="3356992"/>
              <a:ext cx="592858" cy="329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8 Elipse"/>
            <p:cNvSpPr>
              <a:spLocks/>
            </p:cNvSpPr>
            <p:nvPr/>
          </p:nvSpPr>
          <p:spPr>
            <a:xfrm>
              <a:off x="2838947" y="2492896"/>
              <a:ext cx="592850" cy="329338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9 Elipse"/>
            <p:cNvSpPr>
              <a:spLocks/>
            </p:cNvSpPr>
            <p:nvPr/>
          </p:nvSpPr>
          <p:spPr>
            <a:xfrm>
              <a:off x="6642591" y="2582521"/>
              <a:ext cx="592856" cy="329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6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6 Conector recto de flecha"/>
            <p:cNvCxnSpPr>
              <a:stCxn id="8" idx="1"/>
              <a:endCxn id="10" idx="5"/>
            </p:cNvCxnSpPr>
            <p:nvPr/>
          </p:nvCxnSpPr>
          <p:spPr>
            <a:xfrm flipH="1" flipV="1">
              <a:off x="7148625" y="2863629"/>
              <a:ext cx="1038589" cy="54159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Conector recto de flecha"/>
            <p:cNvCxnSpPr>
              <a:endCxn id="8" idx="5"/>
            </p:cNvCxnSpPr>
            <p:nvPr/>
          </p:nvCxnSpPr>
          <p:spPr>
            <a:xfrm flipH="1" flipV="1">
              <a:off x="8606428" y="3638100"/>
              <a:ext cx="299090" cy="79901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>
              <a:endCxn id="9" idx="3"/>
            </p:cNvCxnSpPr>
            <p:nvPr/>
          </p:nvCxnSpPr>
          <p:spPr>
            <a:xfrm flipV="1">
              <a:off x="2267744" y="2774004"/>
              <a:ext cx="658024" cy="115905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16 CuadroTexto"/>
            <p:cNvSpPr txBox="1"/>
            <p:nvPr/>
          </p:nvSpPr>
          <p:spPr>
            <a:xfrm>
              <a:off x="2339752" y="2132856"/>
              <a:ext cx="893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META</a:t>
              </a:r>
              <a:endPara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062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Primero el mejor voraz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0"/>
                <a:ext cx="6552728" cy="4781127"/>
              </a:xfrm>
            </p:spPr>
            <p:txBody>
              <a:bodyPr>
                <a:normAutofit/>
              </a:bodyPr>
              <a:lstStyle/>
              <a:p>
                <a:r>
                  <a:rPr lang="es-ES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Completo.</a:t>
                </a:r>
                <a:endParaRPr lang="es-ES" sz="3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Ó</a:t>
                </a:r>
                <a:r>
                  <a:rPr lang="es-ES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ptimo.</a:t>
                </a:r>
                <a:endParaRPr lang="es-ES" sz="3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Complejidad </a:t>
                </a:r>
                <a:r>
                  <a:rPr lang="es-ES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Temporal.</a:t>
                </a:r>
                <a:endParaRPr lang="es-ES" sz="3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Θ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𝑑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Complejidad Espacial</a:t>
                </a:r>
                <a:r>
                  <a:rPr lang="es-ES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Θ</m:t>
                    </m:r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𝑑</m:t>
                    </m:r>
                    <m:r>
                      <a:rPr lang="es-ES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0"/>
                <a:ext cx="6552728" cy="4781127"/>
              </a:xfrm>
              <a:blipFill rotWithShape="1">
                <a:blip r:embed="rId4" cstate="print"/>
                <a:stretch>
                  <a:fillRect l="-1953" t="-16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7547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01588" cy="1036711"/>
          </a:xfrm>
        </p:spPr>
        <p:txBody>
          <a:bodyPr>
            <a:normAutofit/>
          </a:bodyPr>
          <a:lstStyle/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 1968,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Nils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Nilsson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tenía un problema con </a:t>
            </a:r>
            <a:r>
              <a:rPr lang="es-E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Shakey</a:t>
            </a:r>
            <a:r>
              <a:rPr lang="es-E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A*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7108196" y="2049449"/>
            <a:ext cx="2000308" cy="3107743"/>
            <a:chOff x="6711362" y="2130749"/>
            <a:chExt cx="2095500" cy="3683807"/>
          </a:xfrm>
        </p:grpSpPr>
        <p:pic>
          <p:nvPicPr>
            <p:cNvPr id="2" name="Picture 2" descr="https://upload.wikimedia.org/wikipedia/commons/thumb/0/0c/SRI_Shakey_with_callouts.jpg/220px-SRI_Shakey_with_callouts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1362" y="2130749"/>
              <a:ext cx="2095500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3 CuadroTexto"/>
            <p:cNvSpPr txBox="1"/>
            <p:nvPr/>
          </p:nvSpPr>
          <p:spPr>
            <a:xfrm>
              <a:off x="6876256" y="5445224"/>
              <a:ext cx="1834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Shakey</a:t>
              </a:r>
              <a:r>
                <a:rPr lang="es-E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 el robot</a:t>
              </a:r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2 Marcador de contenido"/>
          <p:cNvSpPr txBox="1">
            <a:spLocks/>
          </p:cNvSpPr>
          <p:nvPr/>
        </p:nvSpPr>
        <p:spPr>
          <a:xfrm>
            <a:off x="2339752" y="2420888"/>
            <a:ext cx="4752528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Shakey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usaba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para navegar por obstáculos, pero no funcionaba del todo bien.</a:t>
            </a:r>
          </a:p>
          <a:p>
            <a:pPr algn="just"/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Nilsson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llamó a su mejora </a:t>
            </a:r>
            <a:r>
              <a:rPr lang="es-E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algoritmo A1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Bertram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Raphael puso varias mejoras, llegando a </a:t>
            </a:r>
            <a:r>
              <a:rPr lang="es-E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A2.</a:t>
            </a:r>
          </a:p>
        </p:txBody>
      </p:sp>
      <p:sp>
        <p:nvSpPr>
          <p:cNvPr id="11" name="2 Marcador de contenido"/>
          <p:cNvSpPr txBox="1">
            <a:spLocks/>
          </p:cNvSpPr>
          <p:nvPr/>
        </p:nvSpPr>
        <p:spPr>
          <a:xfrm>
            <a:off x="2339752" y="5157192"/>
            <a:ext cx="6501588" cy="147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Finalmente Peter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hizo una mejora mínima y juntos hicieron la demostración de que A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* (versión final)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era óptimo.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261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uiExpand="1" build="p"/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1"/>
                <a:ext cx="6552728" cy="470911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Interesantemente hablando, A* es Primero el mejor, pero tiene la siguiente diferencia:</a:t>
                </a:r>
              </a:p>
              <a:p>
                <a:pPr algn="just"/>
                <a:endParaRPr lang="es-E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 ocupa la función </a:t>
                </a:r>
                <a14:m>
                  <m:oMath xmlns:m="http://schemas.openxmlformats.org/officeDocument/2006/math">
                    <m:r>
                      <a:rPr lang="es-ES" sz="2800" b="0" i="1" dirty="0" smtClean="0">
                        <a:latin typeface="Cambria Math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s-E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como heurística, sino que ocupa la función: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s-ES" sz="2400" b="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4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h</m:t>
                    </m:r>
                    <m:d>
                      <m:dPr>
                        <m:ctrlPr>
                          <a:rPr lang="es-ES" sz="2400" b="0" i="1" dirty="0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sz="24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+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𝑐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𝑛</m:t>
                    </m:r>
                    <m:r>
                      <a:rPr lang="es-ES" sz="2400" b="0" i="1" dirty="0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E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r>
                  <a:rPr lang="es-E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Esto es: La suma entre la heurística y el costo hasta el minuto.</a:t>
                </a:r>
                <a:endParaRPr lang="es-E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1"/>
                <a:ext cx="6552728" cy="4709119"/>
              </a:xfrm>
              <a:blipFill rotWithShape="1">
                <a:blip r:embed="rId3" cstate="print"/>
                <a:stretch>
                  <a:fillRect l="-1674" t="-1295" r="-186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Cómo funciona A*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25318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Grafo con A*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763688" y="1844824"/>
            <a:ext cx="7488831" cy="4392488"/>
            <a:chOff x="1895966" y="2205524"/>
            <a:chExt cx="6821950" cy="3601489"/>
          </a:xfrm>
        </p:grpSpPr>
        <p:grpSp>
          <p:nvGrpSpPr>
            <p:cNvPr id="8" name="7 Grupo"/>
            <p:cNvGrpSpPr/>
            <p:nvPr/>
          </p:nvGrpSpPr>
          <p:grpSpPr>
            <a:xfrm>
              <a:off x="6805506" y="5337206"/>
              <a:ext cx="1650028" cy="469807"/>
              <a:chOff x="6950639" y="2852930"/>
              <a:chExt cx="1650028" cy="469807"/>
            </a:xfrm>
          </p:grpSpPr>
          <p:sp>
            <p:nvSpPr>
              <p:cNvPr id="68" name="67 Elipse"/>
              <p:cNvSpPr>
                <a:spLocks/>
              </p:cNvSpPr>
              <p:nvPr/>
            </p:nvSpPr>
            <p:spPr>
              <a:xfrm>
                <a:off x="6950639" y="2852930"/>
                <a:ext cx="681701" cy="2851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122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68 CuadroTexto"/>
              <p:cNvSpPr txBox="1"/>
              <p:nvPr/>
            </p:nvSpPr>
            <p:spPr>
              <a:xfrm>
                <a:off x="7582440" y="2953405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Cabrero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8 Grupo"/>
            <p:cNvGrpSpPr/>
            <p:nvPr/>
          </p:nvGrpSpPr>
          <p:grpSpPr>
            <a:xfrm>
              <a:off x="6767124" y="3836248"/>
              <a:ext cx="1426027" cy="435704"/>
              <a:chOff x="7092276" y="2852931"/>
              <a:chExt cx="1426027" cy="435704"/>
            </a:xfrm>
          </p:grpSpPr>
          <p:sp>
            <p:nvSpPr>
              <p:cNvPr id="66" name="65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95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66 CuadroTexto"/>
              <p:cNvSpPr txBox="1"/>
              <p:nvPr/>
            </p:nvSpPr>
            <p:spPr>
              <a:xfrm>
                <a:off x="7628316" y="2919303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Bulnes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9 Grupo"/>
            <p:cNvGrpSpPr/>
            <p:nvPr/>
          </p:nvGrpSpPr>
          <p:grpSpPr>
            <a:xfrm>
              <a:off x="7075381" y="2969152"/>
              <a:ext cx="1511344" cy="476228"/>
              <a:chOff x="7092274" y="2852931"/>
              <a:chExt cx="1511344" cy="476228"/>
            </a:xfrm>
          </p:grpSpPr>
          <p:sp>
            <p:nvSpPr>
              <p:cNvPr id="64" name="63 Elipse"/>
              <p:cNvSpPr>
                <a:spLocks/>
              </p:cNvSpPr>
              <p:nvPr/>
            </p:nvSpPr>
            <p:spPr>
              <a:xfrm>
                <a:off x="7092274" y="2852931"/>
                <a:ext cx="540066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88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64 CuadroTexto"/>
              <p:cNvSpPr txBox="1"/>
              <p:nvPr/>
            </p:nvSpPr>
            <p:spPr>
              <a:xfrm>
                <a:off x="7623863" y="2959827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Nebuco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10 Grupo"/>
            <p:cNvGrpSpPr/>
            <p:nvPr/>
          </p:nvGrpSpPr>
          <p:grpSpPr>
            <a:xfrm>
              <a:off x="5569324" y="4179043"/>
              <a:ext cx="1246317" cy="565236"/>
              <a:chOff x="7144503" y="2792435"/>
              <a:chExt cx="1246317" cy="565236"/>
            </a:xfrm>
          </p:grpSpPr>
          <p:sp>
            <p:nvSpPr>
              <p:cNvPr id="62" name="61 Elipse"/>
              <p:cNvSpPr>
                <a:spLocks/>
              </p:cNvSpPr>
              <p:nvPr/>
            </p:nvSpPr>
            <p:spPr>
              <a:xfrm>
                <a:off x="7144503" y="2792435"/>
                <a:ext cx="540060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96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62 CuadroTexto"/>
              <p:cNvSpPr txBox="1"/>
              <p:nvPr/>
            </p:nvSpPr>
            <p:spPr>
              <a:xfrm>
                <a:off x="7488009" y="2988339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Quillón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11 Grupo"/>
            <p:cNvGrpSpPr/>
            <p:nvPr/>
          </p:nvGrpSpPr>
          <p:grpSpPr>
            <a:xfrm>
              <a:off x="3707899" y="3906794"/>
              <a:ext cx="1336660" cy="542280"/>
              <a:chOff x="7092275" y="2852931"/>
              <a:chExt cx="1336660" cy="542280"/>
            </a:xfrm>
          </p:grpSpPr>
          <p:sp>
            <p:nvSpPr>
              <p:cNvPr id="60" name="59 Elipse"/>
              <p:cNvSpPr>
                <a:spLocks/>
              </p:cNvSpPr>
              <p:nvPr/>
            </p:nvSpPr>
            <p:spPr>
              <a:xfrm>
                <a:off x="7092275" y="2852931"/>
                <a:ext cx="540060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96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60 CuadroTexto"/>
              <p:cNvSpPr txBox="1"/>
              <p:nvPr/>
            </p:nvSpPr>
            <p:spPr>
              <a:xfrm>
                <a:off x="7590244" y="3025879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Penco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12 Grupo"/>
            <p:cNvGrpSpPr/>
            <p:nvPr/>
          </p:nvGrpSpPr>
          <p:grpSpPr>
            <a:xfrm>
              <a:off x="1895966" y="4094830"/>
              <a:ext cx="1589588" cy="590407"/>
              <a:chOff x="5905356" y="2671635"/>
              <a:chExt cx="1589588" cy="590407"/>
            </a:xfrm>
          </p:grpSpPr>
          <p:sp>
            <p:nvSpPr>
              <p:cNvPr id="58" name="57 Elipse"/>
              <p:cNvSpPr>
                <a:spLocks/>
              </p:cNvSpPr>
              <p:nvPr/>
            </p:nvSpPr>
            <p:spPr>
              <a:xfrm>
                <a:off x="6954887" y="2992011"/>
                <a:ext cx="540057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95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58 CuadroTexto"/>
              <p:cNvSpPr txBox="1"/>
              <p:nvPr/>
            </p:nvSpPr>
            <p:spPr>
              <a:xfrm>
                <a:off x="5905356" y="2671635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Concepción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13 Grupo"/>
            <p:cNvGrpSpPr/>
            <p:nvPr/>
          </p:nvGrpSpPr>
          <p:grpSpPr>
            <a:xfrm>
              <a:off x="3459451" y="4684615"/>
              <a:ext cx="1433436" cy="585363"/>
              <a:chOff x="6297481" y="2852929"/>
              <a:chExt cx="1433436" cy="585363"/>
            </a:xfrm>
          </p:grpSpPr>
          <p:sp>
            <p:nvSpPr>
              <p:cNvPr id="56" name="55 Elipse"/>
              <p:cNvSpPr>
                <a:spLocks/>
              </p:cNvSpPr>
              <p:nvPr/>
            </p:nvSpPr>
            <p:spPr>
              <a:xfrm>
                <a:off x="7006900" y="2852929"/>
                <a:ext cx="724017" cy="230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109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56 CuadroTexto"/>
              <p:cNvSpPr txBox="1"/>
              <p:nvPr/>
            </p:nvSpPr>
            <p:spPr>
              <a:xfrm>
                <a:off x="6297481" y="3068960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Pineda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14 Grupo"/>
            <p:cNvGrpSpPr/>
            <p:nvPr/>
          </p:nvGrpSpPr>
          <p:grpSpPr>
            <a:xfrm>
              <a:off x="7336694" y="2205524"/>
              <a:ext cx="1381222" cy="413382"/>
              <a:chOff x="7092276" y="2709580"/>
              <a:chExt cx="1381222" cy="413382"/>
            </a:xfrm>
          </p:grpSpPr>
          <p:sp>
            <p:nvSpPr>
              <p:cNvPr id="54" name="53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87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54 CuadroTexto"/>
              <p:cNvSpPr txBox="1"/>
              <p:nvPr/>
            </p:nvSpPr>
            <p:spPr>
              <a:xfrm>
                <a:off x="7583511" y="270958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Chillán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15 Grupo"/>
            <p:cNvGrpSpPr/>
            <p:nvPr/>
          </p:nvGrpSpPr>
          <p:grpSpPr>
            <a:xfrm>
              <a:off x="3406464" y="2579361"/>
              <a:ext cx="4009322" cy="2900415"/>
              <a:chOff x="3406464" y="2579361"/>
              <a:chExt cx="4009322" cy="2900415"/>
            </a:xfrm>
          </p:grpSpPr>
          <p:grpSp>
            <p:nvGrpSpPr>
              <p:cNvPr id="26" name="25 Grupo"/>
              <p:cNvGrpSpPr/>
              <p:nvPr/>
            </p:nvGrpSpPr>
            <p:grpSpPr>
              <a:xfrm>
                <a:off x="3406464" y="2886831"/>
                <a:ext cx="3938949" cy="2592945"/>
                <a:chOff x="3406464" y="2886831"/>
                <a:chExt cx="3938949" cy="2592945"/>
              </a:xfrm>
            </p:grpSpPr>
            <p:cxnSp>
              <p:nvCxnSpPr>
                <p:cNvPr id="29" name="28 Conector recto"/>
                <p:cNvCxnSpPr>
                  <a:stCxn id="64" idx="4"/>
                  <a:endCxn id="66" idx="0"/>
                </p:cNvCxnSpPr>
                <p:nvPr/>
              </p:nvCxnSpPr>
              <p:spPr>
                <a:xfrm flipH="1">
                  <a:off x="7037158" y="3239183"/>
                  <a:ext cx="308255" cy="5970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29 Conector recto"/>
                <p:cNvCxnSpPr>
                  <a:stCxn id="60" idx="3"/>
                  <a:endCxn id="58" idx="7"/>
                </p:cNvCxnSpPr>
                <p:nvPr/>
              </p:nvCxnSpPr>
              <p:spPr>
                <a:xfrm flipH="1">
                  <a:off x="3406465" y="4137280"/>
                  <a:ext cx="380524" cy="317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30 Conector recto"/>
                <p:cNvCxnSpPr>
                  <a:stCxn id="56" idx="2"/>
                  <a:endCxn id="58" idx="5"/>
                </p:cNvCxnSpPr>
                <p:nvPr/>
              </p:nvCxnSpPr>
              <p:spPr>
                <a:xfrm flipH="1" flipV="1">
                  <a:off x="3406464" y="4645693"/>
                  <a:ext cx="762407" cy="154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31 Conector recto"/>
                <p:cNvCxnSpPr>
                  <a:stCxn id="62" idx="2"/>
                  <a:endCxn id="56" idx="7"/>
                </p:cNvCxnSpPr>
                <p:nvPr/>
              </p:nvCxnSpPr>
              <p:spPr>
                <a:xfrm flipH="1">
                  <a:off x="4786858" y="4314059"/>
                  <a:ext cx="782466" cy="4043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32 Conector recto"/>
                <p:cNvCxnSpPr>
                  <a:stCxn id="68" idx="2"/>
                  <a:endCxn id="56" idx="5"/>
                </p:cNvCxnSpPr>
                <p:nvPr/>
              </p:nvCxnSpPr>
              <p:spPr>
                <a:xfrm flipH="1" flipV="1">
                  <a:off x="4786858" y="4881347"/>
                  <a:ext cx="2018648" cy="5984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33 Conector recto"/>
                <p:cNvCxnSpPr>
                  <a:endCxn id="68" idx="0"/>
                </p:cNvCxnSpPr>
                <p:nvPr/>
              </p:nvCxnSpPr>
              <p:spPr>
                <a:xfrm>
                  <a:off x="7026233" y="4069770"/>
                  <a:ext cx="120123" cy="12674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34 Conector recto"/>
                <p:cNvCxnSpPr>
                  <a:stCxn id="66" idx="3"/>
                  <a:endCxn id="62" idx="7"/>
                </p:cNvCxnSpPr>
                <p:nvPr/>
              </p:nvCxnSpPr>
              <p:spPr>
                <a:xfrm flipH="1">
                  <a:off x="6030295" y="4066735"/>
                  <a:ext cx="815921" cy="1518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35 Conector recto"/>
                <p:cNvCxnSpPr>
                  <a:stCxn id="22" idx="2"/>
                  <a:endCxn id="60" idx="7"/>
                </p:cNvCxnSpPr>
                <p:nvPr/>
              </p:nvCxnSpPr>
              <p:spPr>
                <a:xfrm flipH="1">
                  <a:off x="4168870" y="3719465"/>
                  <a:ext cx="453986" cy="2268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36 Conector recto"/>
                <p:cNvCxnSpPr>
                  <a:stCxn id="24" idx="5"/>
                  <a:endCxn id="22" idx="0"/>
                </p:cNvCxnSpPr>
                <p:nvPr/>
              </p:nvCxnSpPr>
              <p:spPr>
                <a:xfrm flipH="1">
                  <a:off x="4892888" y="2886831"/>
                  <a:ext cx="90192" cy="6976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37 Conector recto"/>
                <p:cNvCxnSpPr>
                  <a:stCxn id="20" idx="1"/>
                  <a:endCxn id="24" idx="5"/>
                </p:cNvCxnSpPr>
                <p:nvPr/>
              </p:nvCxnSpPr>
              <p:spPr>
                <a:xfrm flipH="1" flipV="1">
                  <a:off x="4983080" y="2886831"/>
                  <a:ext cx="752218" cy="4315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38 Conector recto"/>
                <p:cNvCxnSpPr>
                  <a:stCxn id="62" idx="0"/>
                  <a:endCxn id="20" idx="4"/>
                </p:cNvCxnSpPr>
                <p:nvPr/>
              </p:nvCxnSpPr>
              <p:spPr>
                <a:xfrm flipV="1">
                  <a:off x="5839354" y="3548897"/>
                  <a:ext cx="86885" cy="6301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26 Conector recto"/>
              <p:cNvCxnSpPr>
                <a:stCxn id="54" idx="3"/>
                <a:endCxn id="64" idx="0"/>
              </p:cNvCxnSpPr>
              <p:nvPr/>
            </p:nvCxnSpPr>
            <p:spPr>
              <a:xfrm flipH="1">
                <a:off x="7345414" y="2579361"/>
                <a:ext cx="70372" cy="3897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16 Grupo"/>
            <p:cNvGrpSpPr/>
            <p:nvPr/>
          </p:nvGrpSpPr>
          <p:grpSpPr>
            <a:xfrm>
              <a:off x="3404666" y="2577816"/>
              <a:ext cx="1679165" cy="369332"/>
              <a:chOff x="6026672" y="2789194"/>
              <a:chExt cx="1679165" cy="369332"/>
            </a:xfrm>
          </p:grpSpPr>
          <p:sp>
            <p:nvSpPr>
              <p:cNvPr id="24" name="23 Elipse"/>
              <p:cNvSpPr>
                <a:spLocks/>
              </p:cNvSpPr>
              <p:nvPr/>
            </p:nvSpPr>
            <p:spPr>
              <a:xfrm>
                <a:off x="7017869" y="2852935"/>
                <a:ext cx="687968" cy="2873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123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24 CuadroTexto"/>
              <p:cNvSpPr txBox="1"/>
              <p:nvPr/>
            </p:nvSpPr>
            <p:spPr>
              <a:xfrm>
                <a:off x="6026672" y="278919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Coelemu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17 Grupo"/>
            <p:cNvGrpSpPr/>
            <p:nvPr/>
          </p:nvGrpSpPr>
          <p:grpSpPr>
            <a:xfrm>
              <a:off x="4622855" y="3584452"/>
              <a:ext cx="1496604" cy="569418"/>
              <a:chOff x="7092276" y="2852932"/>
              <a:chExt cx="1496604" cy="569418"/>
            </a:xfrm>
          </p:grpSpPr>
          <p:sp>
            <p:nvSpPr>
              <p:cNvPr id="22" name="21 Elipse"/>
              <p:cNvSpPr>
                <a:spLocks/>
              </p:cNvSpPr>
              <p:nvPr/>
            </p:nvSpPr>
            <p:spPr>
              <a:xfrm>
                <a:off x="7092276" y="2852932"/>
                <a:ext cx="540066" cy="27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94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22 CuadroTexto"/>
              <p:cNvSpPr txBox="1"/>
              <p:nvPr/>
            </p:nvSpPr>
            <p:spPr>
              <a:xfrm>
                <a:off x="7301283" y="3053018"/>
                <a:ext cx="1287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A. Amarilla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18 Grupo"/>
            <p:cNvGrpSpPr/>
            <p:nvPr/>
          </p:nvGrpSpPr>
          <p:grpSpPr>
            <a:xfrm>
              <a:off x="5656209" y="3278866"/>
              <a:ext cx="1487411" cy="520759"/>
              <a:chOff x="7092274" y="2852936"/>
              <a:chExt cx="1487411" cy="520759"/>
            </a:xfrm>
          </p:grpSpPr>
          <p:sp>
            <p:nvSpPr>
              <p:cNvPr id="20" name="19 Elipse"/>
              <p:cNvSpPr>
                <a:spLocks/>
              </p:cNvSpPr>
              <p:nvPr/>
            </p:nvSpPr>
            <p:spPr>
              <a:xfrm>
                <a:off x="7092274" y="2852936"/>
                <a:ext cx="540060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90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20 CuadroTexto"/>
              <p:cNvSpPr txBox="1"/>
              <p:nvPr/>
            </p:nvSpPr>
            <p:spPr>
              <a:xfrm>
                <a:off x="7522921" y="3004364"/>
                <a:ext cx="105676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N. Aldea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84" name="83 Conector recto"/>
          <p:cNvCxnSpPr/>
          <p:nvPr/>
        </p:nvCxnSpPr>
        <p:spPr>
          <a:xfrm flipH="1">
            <a:off x="6397547" y="2940837"/>
            <a:ext cx="1051871" cy="261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"/>
          <p:cNvCxnSpPr/>
          <p:nvPr/>
        </p:nvCxnSpPr>
        <p:spPr>
          <a:xfrm flipH="1">
            <a:off x="5263183" y="3318574"/>
            <a:ext cx="628331" cy="25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308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Grafo con A*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763688" y="1844824"/>
            <a:ext cx="7488831" cy="4392488"/>
            <a:chOff x="1895966" y="2205524"/>
            <a:chExt cx="6821950" cy="3601489"/>
          </a:xfrm>
        </p:grpSpPr>
        <p:grpSp>
          <p:nvGrpSpPr>
            <p:cNvPr id="8" name="7 Grupo"/>
            <p:cNvGrpSpPr/>
            <p:nvPr/>
          </p:nvGrpSpPr>
          <p:grpSpPr>
            <a:xfrm>
              <a:off x="6805506" y="5337206"/>
              <a:ext cx="1650028" cy="469807"/>
              <a:chOff x="6950639" y="2852930"/>
              <a:chExt cx="1650028" cy="469807"/>
            </a:xfrm>
          </p:grpSpPr>
          <p:sp>
            <p:nvSpPr>
              <p:cNvPr id="68" name="67 Elipse"/>
              <p:cNvSpPr>
                <a:spLocks/>
              </p:cNvSpPr>
              <p:nvPr/>
            </p:nvSpPr>
            <p:spPr>
              <a:xfrm>
                <a:off x="6950639" y="2852930"/>
                <a:ext cx="681701" cy="2851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122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68 CuadroTexto"/>
              <p:cNvSpPr txBox="1"/>
              <p:nvPr/>
            </p:nvSpPr>
            <p:spPr>
              <a:xfrm>
                <a:off x="7582440" y="2953405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Cabrero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8 Grupo"/>
            <p:cNvGrpSpPr/>
            <p:nvPr/>
          </p:nvGrpSpPr>
          <p:grpSpPr>
            <a:xfrm>
              <a:off x="6767124" y="3836248"/>
              <a:ext cx="1426027" cy="435704"/>
              <a:chOff x="7092276" y="2852931"/>
              <a:chExt cx="1426027" cy="435704"/>
            </a:xfrm>
          </p:grpSpPr>
          <p:sp>
            <p:nvSpPr>
              <p:cNvPr id="66" name="65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95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66 CuadroTexto"/>
              <p:cNvSpPr txBox="1"/>
              <p:nvPr/>
            </p:nvSpPr>
            <p:spPr>
              <a:xfrm>
                <a:off x="7628316" y="2919303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Bulnes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9 Grupo"/>
            <p:cNvGrpSpPr/>
            <p:nvPr/>
          </p:nvGrpSpPr>
          <p:grpSpPr>
            <a:xfrm>
              <a:off x="7075381" y="2969152"/>
              <a:ext cx="1511344" cy="476228"/>
              <a:chOff x="7092274" y="2852931"/>
              <a:chExt cx="1511344" cy="476228"/>
            </a:xfrm>
          </p:grpSpPr>
          <p:sp>
            <p:nvSpPr>
              <p:cNvPr id="64" name="63 Elipse"/>
              <p:cNvSpPr>
                <a:spLocks/>
              </p:cNvSpPr>
              <p:nvPr/>
            </p:nvSpPr>
            <p:spPr>
              <a:xfrm>
                <a:off x="7092274" y="2852931"/>
                <a:ext cx="540066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88</a:t>
                </a:r>
              </a:p>
            </p:txBody>
          </p:sp>
          <p:sp>
            <p:nvSpPr>
              <p:cNvPr id="65" name="64 CuadroTexto"/>
              <p:cNvSpPr txBox="1"/>
              <p:nvPr/>
            </p:nvSpPr>
            <p:spPr>
              <a:xfrm>
                <a:off x="7623863" y="2959827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Nebuco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10 Grupo"/>
            <p:cNvGrpSpPr/>
            <p:nvPr/>
          </p:nvGrpSpPr>
          <p:grpSpPr>
            <a:xfrm>
              <a:off x="5569324" y="4179043"/>
              <a:ext cx="1246317" cy="565236"/>
              <a:chOff x="7144503" y="2792435"/>
              <a:chExt cx="1246317" cy="565236"/>
            </a:xfrm>
          </p:grpSpPr>
          <p:sp>
            <p:nvSpPr>
              <p:cNvPr id="62" name="61 Elipse"/>
              <p:cNvSpPr>
                <a:spLocks/>
              </p:cNvSpPr>
              <p:nvPr/>
            </p:nvSpPr>
            <p:spPr>
              <a:xfrm>
                <a:off x="7144503" y="2792435"/>
                <a:ext cx="540060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96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62 CuadroTexto"/>
              <p:cNvSpPr txBox="1"/>
              <p:nvPr/>
            </p:nvSpPr>
            <p:spPr>
              <a:xfrm>
                <a:off x="7488009" y="2988339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Quillón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11 Grupo"/>
            <p:cNvGrpSpPr/>
            <p:nvPr/>
          </p:nvGrpSpPr>
          <p:grpSpPr>
            <a:xfrm>
              <a:off x="3707899" y="3906794"/>
              <a:ext cx="1336660" cy="542280"/>
              <a:chOff x="7092275" y="2852931"/>
              <a:chExt cx="1336660" cy="542280"/>
            </a:xfrm>
          </p:grpSpPr>
          <p:sp>
            <p:nvSpPr>
              <p:cNvPr id="60" name="59 Elipse"/>
              <p:cNvSpPr>
                <a:spLocks/>
              </p:cNvSpPr>
              <p:nvPr/>
            </p:nvSpPr>
            <p:spPr>
              <a:xfrm>
                <a:off x="7092275" y="2852931"/>
                <a:ext cx="540060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96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60 CuadroTexto"/>
              <p:cNvSpPr txBox="1"/>
              <p:nvPr/>
            </p:nvSpPr>
            <p:spPr>
              <a:xfrm>
                <a:off x="7590244" y="3025879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Penco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12 Grupo"/>
            <p:cNvGrpSpPr/>
            <p:nvPr/>
          </p:nvGrpSpPr>
          <p:grpSpPr>
            <a:xfrm>
              <a:off x="1895966" y="4094830"/>
              <a:ext cx="1589588" cy="590407"/>
              <a:chOff x="5905356" y="2671635"/>
              <a:chExt cx="1589588" cy="590407"/>
            </a:xfrm>
          </p:grpSpPr>
          <p:sp>
            <p:nvSpPr>
              <p:cNvPr id="58" name="57 Elipse"/>
              <p:cNvSpPr>
                <a:spLocks/>
              </p:cNvSpPr>
              <p:nvPr/>
            </p:nvSpPr>
            <p:spPr>
              <a:xfrm>
                <a:off x="6954887" y="2992011"/>
                <a:ext cx="540057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95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58 CuadroTexto"/>
              <p:cNvSpPr txBox="1"/>
              <p:nvPr/>
            </p:nvSpPr>
            <p:spPr>
              <a:xfrm>
                <a:off x="5905356" y="2671635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Concepción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13 Grupo"/>
            <p:cNvGrpSpPr/>
            <p:nvPr/>
          </p:nvGrpSpPr>
          <p:grpSpPr>
            <a:xfrm>
              <a:off x="3459451" y="4684615"/>
              <a:ext cx="1433436" cy="585363"/>
              <a:chOff x="6297481" y="2852929"/>
              <a:chExt cx="1433436" cy="585363"/>
            </a:xfrm>
          </p:grpSpPr>
          <p:sp>
            <p:nvSpPr>
              <p:cNvPr id="56" name="55 Elipse"/>
              <p:cNvSpPr>
                <a:spLocks/>
              </p:cNvSpPr>
              <p:nvPr/>
            </p:nvSpPr>
            <p:spPr>
              <a:xfrm>
                <a:off x="7006900" y="2852929"/>
                <a:ext cx="724017" cy="230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109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56 CuadroTexto"/>
              <p:cNvSpPr txBox="1"/>
              <p:nvPr/>
            </p:nvSpPr>
            <p:spPr>
              <a:xfrm>
                <a:off x="6297481" y="3068960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Pineda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14 Grupo"/>
            <p:cNvGrpSpPr/>
            <p:nvPr/>
          </p:nvGrpSpPr>
          <p:grpSpPr>
            <a:xfrm>
              <a:off x="7336694" y="2205524"/>
              <a:ext cx="1381222" cy="413382"/>
              <a:chOff x="7092276" y="2709580"/>
              <a:chExt cx="1381222" cy="413382"/>
            </a:xfrm>
          </p:grpSpPr>
          <p:sp>
            <p:nvSpPr>
              <p:cNvPr id="54" name="53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87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54 CuadroTexto"/>
              <p:cNvSpPr txBox="1"/>
              <p:nvPr/>
            </p:nvSpPr>
            <p:spPr>
              <a:xfrm>
                <a:off x="7583511" y="270958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Chillán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15 Grupo"/>
            <p:cNvGrpSpPr/>
            <p:nvPr/>
          </p:nvGrpSpPr>
          <p:grpSpPr>
            <a:xfrm>
              <a:off x="3406464" y="2579361"/>
              <a:ext cx="4009322" cy="2900415"/>
              <a:chOff x="3406464" y="2579361"/>
              <a:chExt cx="4009322" cy="2900415"/>
            </a:xfrm>
          </p:grpSpPr>
          <p:grpSp>
            <p:nvGrpSpPr>
              <p:cNvPr id="26" name="25 Grupo"/>
              <p:cNvGrpSpPr/>
              <p:nvPr/>
            </p:nvGrpSpPr>
            <p:grpSpPr>
              <a:xfrm>
                <a:off x="3406464" y="2886831"/>
                <a:ext cx="3938949" cy="2592945"/>
                <a:chOff x="3406464" y="2886831"/>
                <a:chExt cx="3938949" cy="2592945"/>
              </a:xfrm>
            </p:grpSpPr>
            <p:cxnSp>
              <p:nvCxnSpPr>
                <p:cNvPr id="29" name="28 Conector recto"/>
                <p:cNvCxnSpPr>
                  <a:stCxn id="64" idx="4"/>
                  <a:endCxn id="66" idx="0"/>
                </p:cNvCxnSpPr>
                <p:nvPr/>
              </p:nvCxnSpPr>
              <p:spPr>
                <a:xfrm flipH="1">
                  <a:off x="7037158" y="3239183"/>
                  <a:ext cx="308255" cy="5970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29 Conector recto"/>
                <p:cNvCxnSpPr>
                  <a:stCxn id="60" idx="3"/>
                  <a:endCxn id="58" idx="7"/>
                </p:cNvCxnSpPr>
                <p:nvPr/>
              </p:nvCxnSpPr>
              <p:spPr>
                <a:xfrm flipH="1">
                  <a:off x="3406465" y="4137280"/>
                  <a:ext cx="380524" cy="317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30 Conector recto"/>
                <p:cNvCxnSpPr>
                  <a:stCxn id="56" idx="2"/>
                  <a:endCxn id="58" idx="5"/>
                </p:cNvCxnSpPr>
                <p:nvPr/>
              </p:nvCxnSpPr>
              <p:spPr>
                <a:xfrm flipH="1" flipV="1">
                  <a:off x="3406464" y="4645693"/>
                  <a:ext cx="762407" cy="154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31 Conector recto"/>
                <p:cNvCxnSpPr>
                  <a:stCxn id="62" idx="2"/>
                  <a:endCxn id="56" idx="7"/>
                </p:cNvCxnSpPr>
                <p:nvPr/>
              </p:nvCxnSpPr>
              <p:spPr>
                <a:xfrm flipH="1">
                  <a:off x="4786858" y="4314059"/>
                  <a:ext cx="782466" cy="4043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32 Conector recto"/>
                <p:cNvCxnSpPr>
                  <a:stCxn id="68" idx="2"/>
                  <a:endCxn id="56" idx="5"/>
                </p:cNvCxnSpPr>
                <p:nvPr/>
              </p:nvCxnSpPr>
              <p:spPr>
                <a:xfrm flipH="1" flipV="1">
                  <a:off x="4786858" y="4881347"/>
                  <a:ext cx="2018648" cy="5984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33 Conector recto"/>
                <p:cNvCxnSpPr>
                  <a:endCxn id="68" idx="0"/>
                </p:cNvCxnSpPr>
                <p:nvPr/>
              </p:nvCxnSpPr>
              <p:spPr>
                <a:xfrm>
                  <a:off x="7026233" y="4069770"/>
                  <a:ext cx="120123" cy="12674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34 Conector recto"/>
                <p:cNvCxnSpPr>
                  <a:stCxn id="66" idx="3"/>
                  <a:endCxn id="62" idx="7"/>
                </p:cNvCxnSpPr>
                <p:nvPr/>
              </p:nvCxnSpPr>
              <p:spPr>
                <a:xfrm flipH="1">
                  <a:off x="6030295" y="4066735"/>
                  <a:ext cx="815921" cy="1518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35 Conector recto"/>
                <p:cNvCxnSpPr>
                  <a:stCxn id="22" idx="2"/>
                  <a:endCxn id="60" idx="7"/>
                </p:cNvCxnSpPr>
                <p:nvPr/>
              </p:nvCxnSpPr>
              <p:spPr>
                <a:xfrm flipH="1">
                  <a:off x="4168870" y="3719465"/>
                  <a:ext cx="453986" cy="2268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36 Conector recto"/>
                <p:cNvCxnSpPr>
                  <a:stCxn id="24" idx="5"/>
                  <a:endCxn id="22" idx="0"/>
                </p:cNvCxnSpPr>
                <p:nvPr/>
              </p:nvCxnSpPr>
              <p:spPr>
                <a:xfrm flipH="1">
                  <a:off x="4892888" y="2886831"/>
                  <a:ext cx="90192" cy="6976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37 Conector recto"/>
                <p:cNvCxnSpPr>
                  <a:stCxn id="20" idx="1"/>
                  <a:endCxn id="24" idx="5"/>
                </p:cNvCxnSpPr>
                <p:nvPr/>
              </p:nvCxnSpPr>
              <p:spPr>
                <a:xfrm flipH="1" flipV="1">
                  <a:off x="4983080" y="2886831"/>
                  <a:ext cx="752218" cy="4315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38 Conector recto"/>
                <p:cNvCxnSpPr>
                  <a:stCxn id="62" idx="0"/>
                  <a:endCxn id="20" idx="4"/>
                </p:cNvCxnSpPr>
                <p:nvPr/>
              </p:nvCxnSpPr>
              <p:spPr>
                <a:xfrm flipV="1">
                  <a:off x="5839354" y="3548897"/>
                  <a:ext cx="86885" cy="6301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26 Conector recto"/>
              <p:cNvCxnSpPr>
                <a:stCxn id="54" idx="3"/>
                <a:endCxn id="64" idx="0"/>
              </p:cNvCxnSpPr>
              <p:nvPr/>
            </p:nvCxnSpPr>
            <p:spPr>
              <a:xfrm flipH="1">
                <a:off x="7345414" y="2579361"/>
                <a:ext cx="70372" cy="38979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16 Grupo"/>
            <p:cNvGrpSpPr/>
            <p:nvPr/>
          </p:nvGrpSpPr>
          <p:grpSpPr>
            <a:xfrm>
              <a:off x="3404666" y="2577816"/>
              <a:ext cx="1679165" cy="369332"/>
              <a:chOff x="6026672" y="2789194"/>
              <a:chExt cx="1679165" cy="369332"/>
            </a:xfrm>
          </p:grpSpPr>
          <p:sp>
            <p:nvSpPr>
              <p:cNvPr id="24" name="23 Elipse"/>
              <p:cNvSpPr>
                <a:spLocks/>
              </p:cNvSpPr>
              <p:nvPr/>
            </p:nvSpPr>
            <p:spPr>
              <a:xfrm>
                <a:off x="7017869" y="2852935"/>
                <a:ext cx="687968" cy="2873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123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24 CuadroTexto"/>
              <p:cNvSpPr txBox="1"/>
              <p:nvPr/>
            </p:nvSpPr>
            <p:spPr>
              <a:xfrm>
                <a:off x="6026672" y="278919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Coelemu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17 Grupo"/>
            <p:cNvGrpSpPr/>
            <p:nvPr/>
          </p:nvGrpSpPr>
          <p:grpSpPr>
            <a:xfrm>
              <a:off x="4622855" y="3584452"/>
              <a:ext cx="1496604" cy="569418"/>
              <a:chOff x="7092276" y="2852932"/>
              <a:chExt cx="1496604" cy="569418"/>
            </a:xfrm>
          </p:grpSpPr>
          <p:sp>
            <p:nvSpPr>
              <p:cNvPr id="22" name="21 Elipse"/>
              <p:cNvSpPr>
                <a:spLocks/>
              </p:cNvSpPr>
              <p:nvPr/>
            </p:nvSpPr>
            <p:spPr>
              <a:xfrm>
                <a:off x="7092276" y="2852932"/>
                <a:ext cx="540066" cy="27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94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22 CuadroTexto"/>
              <p:cNvSpPr txBox="1"/>
              <p:nvPr/>
            </p:nvSpPr>
            <p:spPr>
              <a:xfrm>
                <a:off x="7301283" y="3053018"/>
                <a:ext cx="1287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A. Amarilla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18 Grupo"/>
            <p:cNvGrpSpPr/>
            <p:nvPr/>
          </p:nvGrpSpPr>
          <p:grpSpPr>
            <a:xfrm>
              <a:off x="5656209" y="3278866"/>
              <a:ext cx="1487411" cy="520759"/>
              <a:chOff x="7092274" y="2852936"/>
              <a:chExt cx="1487411" cy="520759"/>
            </a:xfrm>
          </p:grpSpPr>
          <p:sp>
            <p:nvSpPr>
              <p:cNvPr id="20" name="19 Elipse"/>
              <p:cNvSpPr>
                <a:spLocks/>
              </p:cNvSpPr>
              <p:nvPr/>
            </p:nvSpPr>
            <p:spPr>
              <a:xfrm>
                <a:off x="7092274" y="2852936"/>
                <a:ext cx="540060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90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20 CuadroTexto"/>
              <p:cNvSpPr txBox="1"/>
              <p:nvPr/>
            </p:nvSpPr>
            <p:spPr>
              <a:xfrm>
                <a:off x="7522921" y="3004364"/>
                <a:ext cx="105676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N. Aldea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0" name="69 Conector recto"/>
          <p:cNvCxnSpPr/>
          <p:nvPr/>
        </p:nvCxnSpPr>
        <p:spPr>
          <a:xfrm flipH="1">
            <a:off x="6397547" y="2940837"/>
            <a:ext cx="1051871" cy="261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/>
          <p:nvPr/>
        </p:nvCxnSpPr>
        <p:spPr>
          <a:xfrm flipH="1">
            <a:off x="5263183" y="3318574"/>
            <a:ext cx="628331" cy="25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797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0"/>
            <a:ext cx="6552728" cy="481739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Comparación y conceptos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Heurística</a:t>
            </a:r>
          </a:p>
          <a:p>
            <a:pPr marL="0" indent="0" algn="just"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Estrategias de búsqueda informada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Primero el mejor.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Voraz.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A*.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Hijos de A*.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Búsqueda local.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0" y="44624"/>
            <a:ext cx="439025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Temario</a:t>
            </a:r>
            <a:endParaRPr lang="es-E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0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34000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Grafo con A*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763688" y="1844824"/>
            <a:ext cx="7488831" cy="4392488"/>
            <a:chOff x="1895966" y="2205524"/>
            <a:chExt cx="6821950" cy="3601489"/>
          </a:xfrm>
        </p:grpSpPr>
        <p:grpSp>
          <p:nvGrpSpPr>
            <p:cNvPr id="8" name="7 Grupo"/>
            <p:cNvGrpSpPr/>
            <p:nvPr/>
          </p:nvGrpSpPr>
          <p:grpSpPr>
            <a:xfrm>
              <a:off x="6805506" y="5337206"/>
              <a:ext cx="1650028" cy="469807"/>
              <a:chOff x="6950639" y="2852930"/>
              <a:chExt cx="1650028" cy="469807"/>
            </a:xfrm>
          </p:grpSpPr>
          <p:sp>
            <p:nvSpPr>
              <p:cNvPr id="68" name="67 Elipse"/>
              <p:cNvSpPr>
                <a:spLocks/>
              </p:cNvSpPr>
              <p:nvPr/>
            </p:nvSpPr>
            <p:spPr>
              <a:xfrm>
                <a:off x="6950639" y="2852930"/>
                <a:ext cx="681701" cy="2851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122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68 CuadroTexto"/>
              <p:cNvSpPr txBox="1"/>
              <p:nvPr/>
            </p:nvSpPr>
            <p:spPr>
              <a:xfrm>
                <a:off x="7582440" y="2953405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Cabrero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8 Grupo"/>
            <p:cNvGrpSpPr/>
            <p:nvPr/>
          </p:nvGrpSpPr>
          <p:grpSpPr>
            <a:xfrm>
              <a:off x="6767124" y="3836248"/>
              <a:ext cx="1426027" cy="435704"/>
              <a:chOff x="7092276" y="2852931"/>
              <a:chExt cx="1426027" cy="435704"/>
            </a:xfrm>
          </p:grpSpPr>
          <p:sp>
            <p:nvSpPr>
              <p:cNvPr id="66" name="65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95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66 CuadroTexto"/>
              <p:cNvSpPr txBox="1"/>
              <p:nvPr/>
            </p:nvSpPr>
            <p:spPr>
              <a:xfrm>
                <a:off x="7628316" y="2919303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Bulnes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9 Grupo"/>
            <p:cNvGrpSpPr/>
            <p:nvPr/>
          </p:nvGrpSpPr>
          <p:grpSpPr>
            <a:xfrm>
              <a:off x="7075381" y="2969152"/>
              <a:ext cx="1511344" cy="476228"/>
              <a:chOff x="7092274" y="2852931"/>
              <a:chExt cx="1511344" cy="476228"/>
            </a:xfrm>
          </p:grpSpPr>
          <p:sp>
            <p:nvSpPr>
              <p:cNvPr id="64" name="63 Elipse"/>
              <p:cNvSpPr>
                <a:spLocks/>
              </p:cNvSpPr>
              <p:nvPr/>
            </p:nvSpPr>
            <p:spPr>
              <a:xfrm>
                <a:off x="7092274" y="2852931"/>
                <a:ext cx="540066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88</a:t>
                </a:r>
              </a:p>
            </p:txBody>
          </p:sp>
          <p:sp>
            <p:nvSpPr>
              <p:cNvPr id="65" name="64 CuadroTexto"/>
              <p:cNvSpPr txBox="1"/>
              <p:nvPr/>
            </p:nvSpPr>
            <p:spPr>
              <a:xfrm>
                <a:off x="7623863" y="2959827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Nebuco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10 Grupo"/>
            <p:cNvGrpSpPr/>
            <p:nvPr/>
          </p:nvGrpSpPr>
          <p:grpSpPr>
            <a:xfrm>
              <a:off x="5569324" y="4179043"/>
              <a:ext cx="1246317" cy="565236"/>
              <a:chOff x="7144503" y="2792435"/>
              <a:chExt cx="1246317" cy="565236"/>
            </a:xfrm>
          </p:grpSpPr>
          <p:sp>
            <p:nvSpPr>
              <p:cNvPr id="62" name="61 Elipse"/>
              <p:cNvSpPr>
                <a:spLocks/>
              </p:cNvSpPr>
              <p:nvPr/>
            </p:nvSpPr>
            <p:spPr>
              <a:xfrm>
                <a:off x="7144503" y="2792435"/>
                <a:ext cx="540060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96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62 CuadroTexto"/>
              <p:cNvSpPr txBox="1"/>
              <p:nvPr/>
            </p:nvSpPr>
            <p:spPr>
              <a:xfrm>
                <a:off x="7488009" y="2988339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Quillón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11 Grupo"/>
            <p:cNvGrpSpPr/>
            <p:nvPr/>
          </p:nvGrpSpPr>
          <p:grpSpPr>
            <a:xfrm>
              <a:off x="3707899" y="3906794"/>
              <a:ext cx="1336660" cy="542280"/>
              <a:chOff x="7092275" y="2852931"/>
              <a:chExt cx="1336660" cy="542280"/>
            </a:xfrm>
          </p:grpSpPr>
          <p:sp>
            <p:nvSpPr>
              <p:cNvPr id="60" name="59 Elipse"/>
              <p:cNvSpPr>
                <a:spLocks/>
              </p:cNvSpPr>
              <p:nvPr/>
            </p:nvSpPr>
            <p:spPr>
              <a:xfrm>
                <a:off x="7092275" y="2852931"/>
                <a:ext cx="540060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96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60 CuadroTexto"/>
              <p:cNvSpPr txBox="1"/>
              <p:nvPr/>
            </p:nvSpPr>
            <p:spPr>
              <a:xfrm>
                <a:off x="7590244" y="3025879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Penco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12 Grupo"/>
            <p:cNvGrpSpPr/>
            <p:nvPr/>
          </p:nvGrpSpPr>
          <p:grpSpPr>
            <a:xfrm>
              <a:off x="1895966" y="4094830"/>
              <a:ext cx="1589588" cy="590407"/>
              <a:chOff x="5905356" y="2671635"/>
              <a:chExt cx="1589588" cy="590407"/>
            </a:xfrm>
          </p:grpSpPr>
          <p:sp>
            <p:nvSpPr>
              <p:cNvPr id="58" name="57 Elipse"/>
              <p:cNvSpPr>
                <a:spLocks/>
              </p:cNvSpPr>
              <p:nvPr/>
            </p:nvSpPr>
            <p:spPr>
              <a:xfrm>
                <a:off x="6954887" y="2992011"/>
                <a:ext cx="540057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95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58 CuadroTexto"/>
              <p:cNvSpPr txBox="1"/>
              <p:nvPr/>
            </p:nvSpPr>
            <p:spPr>
              <a:xfrm>
                <a:off x="5905356" y="2671635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Concepción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13 Grupo"/>
            <p:cNvGrpSpPr/>
            <p:nvPr/>
          </p:nvGrpSpPr>
          <p:grpSpPr>
            <a:xfrm>
              <a:off x="3459451" y="4684615"/>
              <a:ext cx="1433436" cy="585363"/>
              <a:chOff x="6297481" y="2852929"/>
              <a:chExt cx="1433436" cy="585363"/>
            </a:xfrm>
          </p:grpSpPr>
          <p:sp>
            <p:nvSpPr>
              <p:cNvPr id="56" name="55 Elipse"/>
              <p:cNvSpPr>
                <a:spLocks/>
              </p:cNvSpPr>
              <p:nvPr/>
            </p:nvSpPr>
            <p:spPr>
              <a:xfrm>
                <a:off x="7006900" y="2852929"/>
                <a:ext cx="724017" cy="230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109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56 CuadroTexto"/>
              <p:cNvSpPr txBox="1"/>
              <p:nvPr/>
            </p:nvSpPr>
            <p:spPr>
              <a:xfrm>
                <a:off x="6297481" y="3068960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Pineda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14 Grupo"/>
            <p:cNvGrpSpPr/>
            <p:nvPr/>
          </p:nvGrpSpPr>
          <p:grpSpPr>
            <a:xfrm>
              <a:off x="7336694" y="2205524"/>
              <a:ext cx="1381222" cy="413382"/>
              <a:chOff x="7092276" y="2709580"/>
              <a:chExt cx="1381222" cy="413382"/>
            </a:xfrm>
          </p:grpSpPr>
          <p:sp>
            <p:nvSpPr>
              <p:cNvPr id="54" name="53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87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54 CuadroTexto"/>
              <p:cNvSpPr txBox="1"/>
              <p:nvPr/>
            </p:nvSpPr>
            <p:spPr>
              <a:xfrm>
                <a:off x="7583511" y="270958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Chillán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15 Grupo"/>
            <p:cNvGrpSpPr/>
            <p:nvPr/>
          </p:nvGrpSpPr>
          <p:grpSpPr>
            <a:xfrm>
              <a:off x="3406464" y="2579361"/>
              <a:ext cx="4009322" cy="2900415"/>
              <a:chOff x="3406464" y="2579361"/>
              <a:chExt cx="4009322" cy="2900415"/>
            </a:xfrm>
          </p:grpSpPr>
          <p:grpSp>
            <p:nvGrpSpPr>
              <p:cNvPr id="26" name="25 Grupo"/>
              <p:cNvGrpSpPr/>
              <p:nvPr/>
            </p:nvGrpSpPr>
            <p:grpSpPr>
              <a:xfrm>
                <a:off x="3406464" y="2886831"/>
                <a:ext cx="3938949" cy="2592945"/>
                <a:chOff x="3406464" y="2886831"/>
                <a:chExt cx="3938949" cy="2592945"/>
              </a:xfrm>
            </p:grpSpPr>
            <p:cxnSp>
              <p:nvCxnSpPr>
                <p:cNvPr id="28" name="27 Conector recto"/>
                <p:cNvCxnSpPr>
                  <a:stCxn id="64" idx="2"/>
                  <a:endCxn id="20" idx="7"/>
                </p:cNvCxnSpPr>
                <p:nvPr/>
              </p:nvCxnSpPr>
              <p:spPr>
                <a:xfrm flipH="1">
                  <a:off x="6117179" y="3104167"/>
                  <a:ext cx="958202" cy="214243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28 Conector recto"/>
                <p:cNvCxnSpPr>
                  <a:stCxn id="64" idx="4"/>
                  <a:endCxn id="66" idx="0"/>
                </p:cNvCxnSpPr>
                <p:nvPr/>
              </p:nvCxnSpPr>
              <p:spPr>
                <a:xfrm flipH="1">
                  <a:off x="7037158" y="3239183"/>
                  <a:ext cx="308255" cy="5970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29 Conector recto"/>
                <p:cNvCxnSpPr>
                  <a:stCxn id="60" idx="3"/>
                  <a:endCxn id="58" idx="7"/>
                </p:cNvCxnSpPr>
                <p:nvPr/>
              </p:nvCxnSpPr>
              <p:spPr>
                <a:xfrm flipH="1">
                  <a:off x="3406465" y="4137280"/>
                  <a:ext cx="380524" cy="317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30 Conector recto"/>
                <p:cNvCxnSpPr>
                  <a:stCxn id="56" idx="2"/>
                  <a:endCxn id="58" idx="5"/>
                </p:cNvCxnSpPr>
                <p:nvPr/>
              </p:nvCxnSpPr>
              <p:spPr>
                <a:xfrm flipH="1" flipV="1">
                  <a:off x="3406464" y="4645693"/>
                  <a:ext cx="762407" cy="154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31 Conector recto"/>
                <p:cNvCxnSpPr>
                  <a:stCxn id="62" idx="2"/>
                  <a:endCxn id="56" idx="7"/>
                </p:cNvCxnSpPr>
                <p:nvPr/>
              </p:nvCxnSpPr>
              <p:spPr>
                <a:xfrm flipH="1">
                  <a:off x="4786858" y="4314059"/>
                  <a:ext cx="782466" cy="4043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32 Conector recto"/>
                <p:cNvCxnSpPr>
                  <a:stCxn id="68" idx="2"/>
                  <a:endCxn id="56" idx="5"/>
                </p:cNvCxnSpPr>
                <p:nvPr/>
              </p:nvCxnSpPr>
              <p:spPr>
                <a:xfrm flipH="1" flipV="1">
                  <a:off x="4786858" y="4881347"/>
                  <a:ext cx="2018648" cy="5984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33 Conector recto"/>
                <p:cNvCxnSpPr>
                  <a:endCxn id="68" idx="0"/>
                </p:cNvCxnSpPr>
                <p:nvPr/>
              </p:nvCxnSpPr>
              <p:spPr>
                <a:xfrm>
                  <a:off x="7026233" y="4069770"/>
                  <a:ext cx="120123" cy="12674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34 Conector recto"/>
                <p:cNvCxnSpPr>
                  <a:stCxn id="66" idx="3"/>
                  <a:endCxn id="62" idx="7"/>
                </p:cNvCxnSpPr>
                <p:nvPr/>
              </p:nvCxnSpPr>
              <p:spPr>
                <a:xfrm flipH="1">
                  <a:off x="6030295" y="4066735"/>
                  <a:ext cx="815921" cy="1518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35 Conector recto"/>
                <p:cNvCxnSpPr>
                  <a:stCxn id="22" idx="2"/>
                  <a:endCxn id="60" idx="7"/>
                </p:cNvCxnSpPr>
                <p:nvPr/>
              </p:nvCxnSpPr>
              <p:spPr>
                <a:xfrm flipH="1">
                  <a:off x="4168870" y="3719465"/>
                  <a:ext cx="453986" cy="2268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36 Conector recto"/>
                <p:cNvCxnSpPr>
                  <a:stCxn id="24" idx="5"/>
                  <a:endCxn id="22" idx="0"/>
                </p:cNvCxnSpPr>
                <p:nvPr/>
              </p:nvCxnSpPr>
              <p:spPr>
                <a:xfrm flipH="1">
                  <a:off x="4892888" y="2886831"/>
                  <a:ext cx="90192" cy="6976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37 Conector recto"/>
                <p:cNvCxnSpPr>
                  <a:stCxn id="20" idx="1"/>
                  <a:endCxn id="24" idx="5"/>
                </p:cNvCxnSpPr>
                <p:nvPr/>
              </p:nvCxnSpPr>
              <p:spPr>
                <a:xfrm flipH="1" flipV="1">
                  <a:off x="4983080" y="2886831"/>
                  <a:ext cx="752218" cy="4315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38 Conector recto"/>
                <p:cNvCxnSpPr>
                  <a:stCxn id="62" idx="0"/>
                  <a:endCxn id="20" idx="4"/>
                </p:cNvCxnSpPr>
                <p:nvPr/>
              </p:nvCxnSpPr>
              <p:spPr>
                <a:xfrm flipV="1">
                  <a:off x="5839354" y="3548897"/>
                  <a:ext cx="86885" cy="6301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26 Conector recto"/>
              <p:cNvCxnSpPr>
                <a:stCxn id="54" idx="3"/>
                <a:endCxn id="64" idx="0"/>
              </p:cNvCxnSpPr>
              <p:nvPr/>
            </p:nvCxnSpPr>
            <p:spPr>
              <a:xfrm flipH="1">
                <a:off x="7345414" y="2579361"/>
                <a:ext cx="70372" cy="38979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16 Grupo"/>
            <p:cNvGrpSpPr/>
            <p:nvPr/>
          </p:nvGrpSpPr>
          <p:grpSpPr>
            <a:xfrm>
              <a:off x="3404666" y="2577816"/>
              <a:ext cx="1679165" cy="369332"/>
              <a:chOff x="6026672" y="2789194"/>
              <a:chExt cx="1679165" cy="369332"/>
            </a:xfrm>
          </p:grpSpPr>
          <p:sp>
            <p:nvSpPr>
              <p:cNvPr id="24" name="23 Elipse"/>
              <p:cNvSpPr>
                <a:spLocks/>
              </p:cNvSpPr>
              <p:nvPr/>
            </p:nvSpPr>
            <p:spPr>
              <a:xfrm>
                <a:off x="7017869" y="2852935"/>
                <a:ext cx="687968" cy="2873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123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24 CuadroTexto"/>
              <p:cNvSpPr txBox="1"/>
              <p:nvPr/>
            </p:nvSpPr>
            <p:spPr>
              <a:xfrm>
                <a:off x="6026672" y="278919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Coelemu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17 Grupo"/>
            <p:cNvGrpSpPr/>
            <p:nvPr/>
          </p:nvGrpSpPr>
          <p:grpSpPr>
            <a:xfrm>
              <a:off x="4622855" y="3584452"/>
              <a:ext cx="1496604" cy="569418"/>
              <a:chOff x="7092276" y="2852932"/>
              <a:chExt cx="1496604" cy="569418"/>
            </a:xfrm>
          </p:grpSpPr>
          <p:sp>
            <p:nvSpPr>
              <p:cNvPr id="22" name="21 Elipse"/>
              <p:cNvSpPr>
                <a:spLocks/>
              </p:cNvSpPr>
              <p:nvPr/>
            </p:nvSpPr>
            <p:spPr>
              <a:xfrm>
                <a:off x="7092276" y="2852932"/>
                <a:ext cx="540066" cy="27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94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22 CuadroTexto"/>
              <p:cNvSpPr txBox="1"/>
              <p:nvPr/>
            </p:nvSpPr>
            <p:spPr>
              <a:xfrm>
                <a:off x="7301283" y="3053018"/>
                <a:ext cx="1287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A. Amarilla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18 Grupo"/>
            <p:cNvGrpSpPr/>
            <p:nvPr/>
          </p:nvGrpSpPr>
          <p:grpSpPr>
            <a:xfrm>
              <a:off x="5656209" y="3278866"/>
              <a:ext cx="1487411" cy="520759"/>
              <a:chOff x="7092274" y="2852936"/>
              <a:chExt cx="1487411" cy="520759"/>
            </a:xfrm>
          </p:grpSpPr>
          <p:sp>
            <p:nvSpPr>
              <p:cNvPr id="20" name="19 Elipse"/>
              <p:cNvSpPr>
                <a:spLocks/>
              </p:cNvSpPr>
              <p:nvPr/>
            </p:nvSpPr>
            <p:spPr>
              <a:xfrm>
                <a:off x="7092274" y="2852936"/>
                <a:ext cx="540060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90</a:t>
                </a:r>
              </a:p>
            </p:txBody>
          </p:sp>
          <p:sp>
            <p:nvSpPr>
              <p:cNvPr id="21" name="20 CuadroTexto"/>
              <p:cNvSpPr txBox="1"/>
              <p:nvPr/>
            </p:nvSpPr>
            <p:spPr>
              <a:xfrm>
                <a:off x="7522921" y="3004364"/>
                <a:ext cx="105676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N. Aldea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4" name="73 Conector recto"/>
          <p:cNvCxnSpPr>
            <a:stCxn id="20" idx="2"/>
            <a:endCxn id="22" idx="7"/>
          </p:cNvCxnSpPr>
          <p:nvPr/>
        </p:nvCxnSpPr>
        <p:spPr>
          <a:xfrm flipH="1">
            <a:off x="5263183" y="3318574"/>
            <a:ext cx="628331" cy="256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89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Grafo con A*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763688" y="1844824"/>
            <a:ext cx="7488831" cy="4392488"/>
            <a:chOff x="1895966" y="2205524"/>
            <a:chExt cx="6821950" cy="3601489"/>
          </a:xfrm>
        </p:grpSpPr>
        <p:grpSp>
          <p:nvGrpSpPr>
            <p:cNvPr id="8" name="7 Grupo"/>
            <p:cNvGrpSpPr/>
            <p:nvPr/>
          </p:nvGrpSpPr>
          <p:grpSpPr>
            <a:xfrm>
              <a:off x="6805506" y="5337206"/>
              <a:ext cx="1650028" cy="469807"/>
              <a:chOff x="6950639" y="2852930"/>
              <a:chExt cx="1650028" cy="469807"/>
            </a:xfrm>
          </p:grpSpPr>
          <p:sp>
            <p:nvSpPr>
              <p:cNvPr id="68" name="67 Elipse"/>
              <p:cNvSpPr>
                <a:spLocks/>
              </p:cNvSpPr>
              <p:nvPr/>
            </p:nvSpPr>
            <p:spPr>
              <a:xfrm>
                <a:off x="6950639" y="2852930"/>
                <a:ext cx="681701" cy="2851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122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68 CuadroTexto"/>
              <p:cNvSpPr txBox="1"/>
              <p:nvPr/>
            </p:nvSpPr>
            <p:spPr>
              <a:xfrm>
                <a:off x="7582440" y="2953405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Cabrero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8 Grupo"/>
            <p:cNvGrpSpPr/>
            <p:nvPr/>
          </p:nvGrpSpPr>
          <p:grpSpPr>
            <a:xfrm>
              <a:off x="6767124" y="3836248"/>
              <a:ext cx="1426027" cy="435704"/>
              <a:chOff x="7092276" y="2852931"/>
              <a:chExt cx="1426027" cy="435704"/>
            </a:xfrm>
          </p:grpSpPr>
          <p:sp>
            <p:nvSpPr>
              <p:cNvPr id="66" name="65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95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66 CuadroTexto"/>
              <p:cNvSpPr txBox="1"/>
              <p:nvPr/>
            </p:nvSpPr>
            <p:spPr>
              <a:xfrm>
                <a:off x="7628316" y="2919303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Bulnes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9 Grupo"/>
            <p:cNvGrpSpPr/>
            <p:nvPr/>
          </p:nvGrpSpPr>
          <p:grpSpPr>
            <a:xfrm>
              <a:off x="7075381" y="2969152"/>
              <a:ext cx="1511344" cy="476228"/>
              <a:chOff x="7092274" y="2852931"/>
              <a:chExt cx="1511344" cy="476228"/>
            </a:xfrm>
          </p:grpSpPr>
          <p:sp>
            <p:nvSpPr>
              <p:cNvPr id="64" name="63 Elipse"/>
              <p:cNvSpPr>
                <a:spLocks/>
              </p:cNvSpPr>
              <p:nvPr/>
            </p:nvSpPr>
            <p:spPr>
              <a:xfrm>
                <a:off x="7092274" y="2852931"/>
                <a:ext cx="540066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88</a:t>
                </a:r>
              </a:p>
            </p:txBody>
          </p:sp>
          <p:sp>
            <p:nvSpPr>
              <p:cNvPr id="65" name="64 CuadroTexto"/>
              <p:cNvSpPr txBox="1"/>
              <p:nvPr/>
            </p:nvSpPr>
            <p:spPr>
              <a:xfrm>
                <a:off x="7623863" y="2959827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Nebuco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10 Grupo"/>
            <p:cNvGrpSpPr/>
            <p:nvPr/>
          </p:nvGrpSpPr>
          <p:grpSpPr>
            <a:xfrm>
              <a:off x="5569324" y="4179043"/>
              <a:ext cx="1246317" cy="565236"/>
              <a:chOff x="7144503" y="2792435"/>
              <a:chExt cx="1246317" cy="565236"/>
            </a:xfrm>
          </p:grpSpPr>
          <p:sp>
            <p:nvSpPr>
              <p:cNvPr id="62" name="61 Elipse"/>
              <p:cNvSpPr>
                <a:spLocks/>
              </p:cNvSpPr>
              <p:nvPr/>
            </p:nvSpPr>
            <p:spPr>
              <a:xfrm>
                <a:off x="7144503" y="2792435"/>
                <a:ext cx="540060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96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62 CuadroTexto"/>
              <p:cNvSpPr txBox="1"/>
              <p:nvPr/>
            </p:nvSpPr>
            <p:spPr>
              <a:xfrm>
                <a:off x="7488009" y="2988339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Quillón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11 Grupo"/>
            <p:cNvGrpSpPr/>
            <p:nvPr/>
          </p:nvGrpSpPr>
          <p:grpSpPr>
            <a:xfrm>
              <a:off x="3707899" y="3906794"/>
              <a:ext cx="1336660" cy="542280"/>
              <a:chOff x="7092275" y="2852931"/>
              <a:chExt cx="1336660" cy="542280"/>
            </a:xfrm>
          </p:grpSpPr>
          <p:sp>
            <p:nvSpPr>
              <p:cNvPr id="60" name="59 Elipse"/>
              <p:cNvSpPr>
                <a:spLocks/>
              </p:cNvSpPr>
              <p:nvPr/>
            </p:nvSpPr>
            <p:spPr>
              <a:xfrm>
                <a:off x="7092275" y="2852931"/>
                <a:ext cx="540060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96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60 CuadroTexto"/>
              <p:cNvSpPr txBox="1"/>
              <p:nvPr/>
            </p:nvSpPr>
            <p:spPr>
              <a:xfrm>
                <a:off x="7590244" y="3025879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Penco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12 Grupo"/>
            <p:cNvGrpSpPr/>
            <p:nvPr/>
          </p:nvGrpSpPr>
          <p:grpSpPr>
            <a:xfrm>
              <a:off x="1895966" y="4094830"/>
              <a:ext cx="1589588" cy="590407"/>
              <a:chOff x="5905356" y="2671635"/>
              <a:chExt cx="1589588" cy="590407"/>
            </a:xfrm>
          </p:grpSpPr>
          <p:sp>
            <p:nvSpPr>
              <p:cNvPr id="58" name="57 Elipse"/>
              <p:cNvSpPr>
                <a:spLocks/>
              </p:cNvSpPr>
              <p:nvPr/>
            </p:nvSpPr>
            <p:spPr>
              <a:xfrm>
                <a:off x="6954887" y="2992011"/>
                <a:ext cx="540057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95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58 CuadroTexto"/>
              <p:cNvSpPr txBox="1"/>
              <p:nvPr/>
            </p:nvSpPr>
            <p:spPr>
              <a:xfrm>
                <a:off x="5905356" y="2671635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Concepción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13 Grupo"/>
            <p:cNvGrpSpPr/>
            <p:nvPr/>
          </p:nvGrpSpPr>
          <p:grpSpPr>
            <a:xfrm>
              <a:off x="3459451" y="4684615"/>
              <a:ext cx="1433436" cy="585363"/>
              <a:chOff x="6297481" y="2852929"/>
              <a:chExt cx="1433436" cy="585363"/>
            </a:xfrm>
          </p:grpSpPr>
          <p:sp>
            <p:nvSpPr>
              <p:cNvPr id="56" name="55 Elipse"/>
              <p:cNvSpPr>
                <a:spLocks/>
              </p:cNvSpPr>
              <p:nvPr/>
            </p:nvSpPr>
            <p:spPr>
              <a:xfrm>
                <a:off x="7006900" y="2852929"/>
                <a:ext cx="724017" cy="230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109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56 CuadroTexto"/>
              <p:cNvSpPr txBox="1"/>
              <p:nvPr/>
            </p:nvSpPr>
            <p:spPr>
              <a:xfrm>
                <a:off x="6297481" y="3068960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Pineda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14 Grupo"/>
            <p:cNvGrpSpPr/>
            <p:nvPr/>
          </p:nvGrpSpPr>
          <p:grpSpPr>
            <a:xfrm>
              <a:off x="7336694" y="2205524"/>
              <a:ext cx="1381222" cy="413382"/>
              <a:chOff x="7092276" y="2709580"/>
              <a:chExt cx="1381222" cy="413382"/>
            </a:xfrm>
          </p:grpSpPr>
          <p:sp>
            <p:nvSpPr>
              <p:cNvPr id="54" name="53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87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54 CuadroTexto"/>
              <p:cNvSpPr txBox="1"/>
              <p:nvPr/>
            </p:nvSpPr>
            <p:spPr>
              <a:xfrm>
                <a:off x="7583511" y="270958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Chillán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15 Grupo"/>
            <p:cNvGrpSpPr/>
            <p:nvPr/>
          </p:nvGrpSpPr>
          <p:grpSpPr>
            <a:xfrm>
              <a:off x="3406464" y="2579361"/>
              <a:ext cx="4009322" cy="2900415"/>
              <a:chOff x="3406464" y="2579361"/>
              <a:chExt cx="4009322" cy="2900415"/>
            </a:xfrm>
          </p:grpSpPr>
          <p:grpSp>
            <p:nvGrpSpPr>
              <p:cNvPr id="26" name="25 Grupo"/>
              <p:cNvGrpSpPr/>
              <p:nvPr/>
            </p:nvGrpSpPr>
            <p:grpSpPr>
              <a:xfrm>
                <a:off x="3406464" y="2886831"/>
                <a:ext cx="3938949" cy="2592945"/>
                <a:chOff x="3406464" y="2886831"/>
                <a:chExt cx="3938949" cy="2592945"/>
              </a:xfrm>
            </p:grpSpPr>
            <p:cxnSp>
              <p:nvCxnSpPr>
                <p:cNvPr id="28" name="27 Conector recto"/>
                <p:cNvCxnSpPr>
                  <a:stCxn id="64" idx="2"/>
                  <a:endCxn id="20" idx="7"/>
                </p:cNvCxnSpPr>
                <p:nvPr/>
              </p:nvCxnSpPr>
              <p:spPr>
                <a:xfrm flipH="1">
                  <a:off x="6117179" y="3104167"/>
                  <a:ext cx="958202" cy="214243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28 Conector recto"/>
                <p:cNvCxnSpPr>
                  <a:stCxn id="64" idx="4"/>
                  <a:endCxn id="66" idx="0"/>
                </p:cNvCxnSpPr>
                <p:nvPr/>
              </p:nvCxnSpPr>
              <p:spPr>
                <a:xfrm flipH="1">
                  <a:off x="7037158" y="3239183"/>
                  <a:ext cx="308255" cy="5970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29 Conector recto"/>
                <p:cNvCxnSpPr>
                  <a:stCxn id="60" idx="3"/>
                  <a:endCxn id="58" idx="7"/>
                </p:cNvCxnSpPr>
                <p:nvPr/>
              </p:nvCxnSpPr>
              <p:spPr>
                <a:xfrm flipH="1">
                  <a:off x="3406465" y="4137280"/>
                  <a:ext cx="380524" cy="317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30 Conector recto"/>
                <p:cNvCxnSpPr>
                  <a:stCxn id="56" idx="2"/>
                  <a:endCxn id="58" idx="5"/>
                </p:cNvCxnSpPr>
                <p:nvPr/>
              </p:nvCxnSpPr>
              <p:spPr>
                <a:xfrm flipH="1" flipV="1">
                  <a:off x="3406464" y="4645693"/>
                  <a:ext cx="762407" cy="154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31 Conector recto"/>
                <p:cNvCxnSpPr>
                  <a:stCxn id="62" idx="2"/>
                  <a:endCxn id="56" idx="7"/>
                </p:cNvCxnSpPr>
                <p:nvPr/>
              </p:nvCxnSpPr>
              <p:spPr>
                <a:xfrm flipH="1">
                  <a:off x="4786858" y="4314059"/>
                  <a:ext cx="782466" cy="4043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32 Conector recto"/>
                <p:cNvCxnSpPr>
                  <a:stCxn id="68" idx="2"/>
                  <a:endCxn id="56" idx="5"/>
                </p:cNvCxnSpPr>
                <p:nvPr/>
              </p:nvCxnSpPr>
              <p:spPr>
                <a:xfrm flipH="1" flipV="1">
                  <a:off x="4786858" y="4881347"/>
                  <a:ext cx="2018648" cy="5984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33 Conector recto"/>
                <p:cNvCxnSpPr>
                  <a:endCxn id="68" idx="0"/>
                </p:cNvCxnSpPr>
                <p:nvPr/>
              </p:nvCxnSpPr>
              <p:spPr>
                <a:xfrm>
                  <a:off x="7026233" y="4069770"/>
                  <a:ext cx="120123" cy="12674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34 Conector recto"/>
                <p:cNvCxnSpPr>
                  <a:stCxn id="66" idx="3"/>
                  <a:endCxn id="62" idx="7"/>
                </p:cNvCxnSpPr>
                <p:nvPr/>
              </p:nvCxnSpPr>
              <p:spPr>
                <a:xfrm flipH="1">
                  <a:off x="6030295" y="4066735"/>
                  <a:ext cx="815921" cy="1518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35 Conector recto"/>
                <p:cNvCxnSpPr>
                  <a:stCxn id="22" idx="2"/>
                  <a:endCxn id="60" idx="7"/>
                </p:cNvCxnSpPr>
                <p:nvPr/>
              </p:nvCxnSpPr>
              <p:spPr>
                <a:xfrm flipH="1">
                  <a:off x="4168870" y="3719465"/>
                  <a:ext cx="453986" cy="2268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36 Conector recto"/>
                <p:cNvCxnSpPr>
                  <a:stCxn id="24" idx="5"/>
                  <a:endCxn id="22" idx="0"/>
                </p:cNvCxnSpPr>
                <p:nvPr/>
              </p:nvCxnSpPr>
              <p:spPr>
                <a:xfrm flipH="1">
                  <a:off x="4892888" y="2886831"/>
                  <a:ext cx="90192" cy="6976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37 Conector recto"/>
                <p:cNvCxnSpPr>
                  <a:stCxn id="20" idx="1"/>
                  <a:endCxn id="24" idx="5"/>
                </p:cNvCxnSpPr>
                <p:nvPr/>
              </p:nvCxnSpPr>
              <p:spPr>
                <a:xfrm flipH="1" flipV="1">
                  <a:off x="4983080" y="2886831"/>
                  <a:ext cx="752218" cy="4315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38 Conector recto"/>
                <p:cNvCxnSpPr>
                  <a:stCxn id="62" idx="0"/>
                  <a:endCxn id="20" idx="4"/>
                </p:cNvCxnSpPr>
                <p:nvPr/>
              </p:nvCxnSpPr>
              <p:spPr>
                <a:xfrm flipV="1">
                  <a:off x="5839354" y="3548897"/>
                  <a:ext cx="86885" cy="6301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26 Conector recto"/>
              <p:cNvCxnSpPr>
                <a:stCxn id="54" idx="3"/>
                <a:endCxn id="64" idx="0"/>
              </p:cNvCxnSpPr>
              <p:nvPr/>
            </p:nvCxnSpPr>
            <p:spPr>
              <a:xfrm flipH="1">
                <a:off x="7345414" y="2579361"/>
                <a:ext cx="70372" cy="38979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16 Grupo"/>
            <p:cNvGrpSpPr/>
            <p:nvPr/>
          </p:nvGrpSpPr>
          <p:grpSpPr>
            <a:xfrm>
              <a:off x="3404666" y="2577816"/>
              <a:ext cx="1679165" cy="369332"/>
              <a:chOff x="6026672" y="2789194"/>
              <a:chExt cx="1679165" cy="369332"/>
            </a:xfrm>
          </p:grpSpPr>
          <p:sp>
            <p:nvSpPr>
              <p:cNvPr id="24" name="23 Elipse"/>
              <p:cNvSpPr>
                <a:spLocks/>
              </p:cNvSpPr>
              <p:nvPr/>
            </p:nvSpPr>
            <p:spPr>
              <a:xfrm>
                <a:off x="7017869" y="2852935"/>
                <a:ext cx="687968" cy="2873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123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24 CuadroTexto"/>
              <p:cNvSpPr txBox="1"/>
              <p:nvPr/>
            </p:nvSpPr>
            <p:spPr>
              <a:xfrm>
                <a:off x="6026672" y="278919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Coelemu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17 Grupo"/>
            <p:cNvGrpSpPr/>
            <p:nvPr/>
          </p:nvGrpSpPr>
          <p:grpSpPr>
            <a:xfrm>
              <a:off x="4622855" y="3584452"/>
              <a:ext cx="1496604" cy="569418"/>
              <a:chOff x="7092276" y="2852932"/>
              <a:chExt cx="1496604" cy="569418"/>
            </a:xfrm>
          </p:grpSpPr>
          <p:sp>
            <p:nvSpPr>
              <p:cNvPr id="22" name="21 Elipse"/>
              <p:cNvSpPr>
                <a:spLocks/>
              </p:cNvSpPr>
              <p:nvPr/>
            </p:nvSpPr>
            <p:spPr>
              <a:xfrm>
                <a:off x="7092276" y="2852932"/>
                <a:ext cx="540066" cy="27002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94</a:t>
                </a:r>
              </a:p>
            </p:txBody>
          </p:sp>
          <p:sp>
            <p:nvSpPr>
              <p:cNvPr id="23" name="22 CuadroTexto"/>
              <p:cNvSpPr txBox="1"/>
              <p:nvPr/>
            </p:nvSpPr>
            <p:spPr>
              <a:xfrm>
                <a:off x="7301283" y="3053018"/>
                <a:ext cx="1287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A. Amarilla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18 Grupo"/>
            <p:cNvGrpSpPr/>
            <p:nvPr/>
          </p:nvGrpSpPr>
          <p:grpSpPr>
            <a:xfrm>
              <a:off x="5656209" y="3278866"/>
              <a:ext cx="1487411" cy="520759"/>
              <a:chOff x="7092274" y="2852936"/>
              <a:chExt cx="1487411" cy="520759"/>
            </a:xfrm>
          </p:grpSpPr>
          <p:sp>
            <p:nvSpPr>
              <p:cNvPr id="20" name="19 Elipse"/>
              <p:cNvSpPr>
                <a:spLocks/>
              </p:cNvSpPr>
              <p:nvPr/>
            </p:nvSpPr>
            <p:spPr>
              <a:xfrm>
                <a:off x="7092274" y="2852936"/>
                <a:ext cx="540060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90</a:t>
                </a:r>
              </a:p>
            </p:txBody>
          </p:sp>
          <p:sp>
            <p:nvSpPr>
              <p:cNvPr id="21" name="20 CuadroTexto"/>
              <p:cNvSpPr txBox="1"/>
              <p:nvPr/>
            </p:nvSpPr>
            <p:spPr>
              <a:xfrm>
                <a:off x="7522921" y="3004364"/>
                <a:ext cx="105676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N. Aldea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4" name="73 Conector recto"/>
          <p:cNvCxnSpPr>
            <a:stCxn id="20" idx="2"/>
            <a:endCxn id="22" idx="7"/>
          </p:cNvCxnSpPr>
          <p:nvPr/>
        </p:nvCxnSpPr>
        <p:spPr>
          <a:xfrm flipH="1">
            <a:off x="5263183" y="3318574"/>
            <a:ext cx="628331" cy="25626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938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Grafo con A*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763688" y="1844824"/>
            <a:ext cx="7488831" cy="4392488"/>
            <a:chOff x="1895966" y="2205524"/>
            <a:chExt cx="6821950" cy="3601489"/>
          </a:xfrm>
        </p:grpSpPr>
        <p:grpSp>
          <p:nvGrpSpPr>
            <p:cNvPr id="8" name="7 Grupo"/>
            <p:cNvGrpSpPr/>
            <p:nvPr/>
          </p:nvGrpSpPr>
          <p:grpSpPr>
            <a:xfrm>
              <a:off x="6805506" y="5337206"/>
              <a:ext cx="1650028" cy="469807"/>
              <a:chOff x="6950639" y="2852930"/>
              <a:chExt cx="1650028" cy="469807"/>
            </a:xfrm>
          </p:grpSpPr>
          <p:sp>
            <p:nvSpPr>
              <p:cNvPr id="68" name="67 Elipse"/>
              <p:cNvSpPr>
                <a:spLocks/>
              </p:cNvSpPr>
              <p:nvPr/>
            </p:nvSpPr>
            <p:spPr>
              <a:xfrm>
                <a:off x="6950639" y="2852930"/>
                <a:ext cx="681701" cy="2851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122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68 CuadroTexto"/>
              <p:cNvSpPr txBox="1"/>
              <p:nvPr/>
            </p:nvSpPr>
            <p:spPr>
              <a:xfrm>
                <a:off x="7582440" y="2953405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Cabrero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8 Grupo"/>
            <p:cNvGrpSpPr/>
            <p:nvPr/>
          </p:nvGrpSpPr>
          <p:grpSpPr>
            <a:xfrm>
              <a:off x="6767124" y="3836248"/>
              <a:ext cx="1426027" cy="435704"/>
              <a:chOff x="7092276" y="2852931"/>
              <a:chExt cx="1426027" cy="435704"/>
            </a:xfrm>
          </p:grpSpPr>
          <p:sp>
            <p:nvSpPr>
              <p:cNvPr id="66" name="65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95</a:t>
                </a:r>
              </a:p>
            </p:txBody>
          </p:sp>
          <p:sp>
            <p:nvSpPr>
              <p:cNvPr id="67" name="66 CuadroTexto"/>
              <p:cNvSpPr txBox="1"/>
              <p:nvPr/>
            </p:nvSpPr>
            <p:spPr>
              <a:xfrm>
                <a:off x="7628316" y="2919303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Bulnes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9 Grupo"/>
            <p:cNvGrpSpPr/>
            <p:nvPr/>
          </p:nvGrpSpPr>
          <p:grpSpPr>
            <a:xfrm>
              <a:off x="7075381" y="2969152"/>
              <a:ext cx="1511344" cy="476228"/>
              <a:chOff x="7092274" y="2852931"/>
              <a:chExt cx="1511344" cy="476228"/>
            </a:xfrm>
          </p:grpSpPr>
          <p:sp>
            <p:nvSpPr>
              <p:cNvPr id="64" name="63 Elipse"/>
              <p:cNvSpPr>
                <a:spLocks/>
              </p:cNvSpPr>
              <p:nvPr/>
            </p:nvSpPr>
            <p:spPr>
              <a:xfrm>
                <a:off x="7092274" y="2852931"/>
                <a:ext cx="540066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88</a:t>
                </a:r>
              </a:p>
            </p:txBody>
          </p:sp>
          <p:sp>
            <p:nvSpPr>
              <p:cNvPr id="65" name="64 CuadroTexto"/>
              <p:cNvSpPr txBox="1"/>
              <p:nvPr/>
            </p:nvSpPr>
            <p:spPr>
              <a:xfrm>
                <a:off x="7623863" y="2959827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Nebuco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10 Grupo"/>
            <p:cNvGrpSpPr/>
            <p:nvPr/>
          </p:nvGrpSpPr>
          <p:grpSpPr>
            <a:xfrm>
              <a:off x="5569324" y="4179043"/>
              <a:ext cx="1246317" cy="565236"/>
              <a:chOff x="7144503" y="2792435"/>
              <a:chExt cx="1246317" cy="565236"/>
            </a:xfrm>
          </p:grpSpPr>
          <p:sp>
            <p:nvSpPr>
              <p:cNvPr id="62" name="61 Elipse"/>
              <p:cNvSpPr>
                <a:spLocks/>
              </p:cNvSpPr>
              <p:nvPr/>
            </p:nvSpPr>
            <p:spPr>
              <a:xfrm>
                <a:off x="7144503" y="2792435"/>
                <a:ext cx="540060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96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62 CuadroTexto"/>
              <p:cNvSpPr txBox="1"/>
              <p:nvPr/>
            </p:nvSpPr>
            <p:spPr>
              <a:xfrm>
                <a:off x="7488009" y="2988339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Quillón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11 Grupo"/>
            <p:cNvGrpSpPr/>
            <p:nvPr/>
          </p:nvGrpSpPr>
          <p:grpSpPr>
            <a:xfrm>
              <a:off x="3707899" y="3906794"/>
              <a:ext cx="1336660" cy="542280"/>
              <a:chOff x="7092275" y="2852931"/>
              <a:chExt cx="1336660" cy="542280"/>
            </a:xfrm>
          </p:grpSpPr>
          <p:sp>
            <p:nvSpPr>
              <p:cNvPr id="60" name="59 Elipse"/>
              <p:cNvSpPr>
                <a:spLocks/>
              </p:cNvSpPr>
              <p:nvPr/>
            </p:nvSpPr>
            <p:spPr>
              <a:xfrm>
                <a:off x="7092275" y="2852931"/>
                <a:ext cx="540060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96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60 CuadroTexto"/>
              <p:cNvSpPr txBox="1"/>
              <p:nvPr/>
            </p:nvSpPr>
            <p:spPr>
              <a:xfrm>
                <a:off x="7590244" y="3025879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Penco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12 Grupo"/>
            <p:cNvGrpSpPr/>
            <p:nvPr/>
          </p:nvGrpSpPr>
          <p:grpSpPr>
            <a:xfrm>
              <a:off x="1895966" y="4094830"/>
              <a:ext cx="1589588" cy="590407"/>
              <a:chOff x="5905356" y="2671635"/>
              <a:chExt cx="1589588" cy="590407"/>
            </a:xfrm>
          </p:grpSpPr>
          <p:sp>
            <p:nvSpPr>
              <p:cNvPr id="58" name="57 Elipse"/>
              <p:cNvSpPr>
                <a:spLocks/>
              </p:cNvSpPr>
              <p:nvPr/>
            </p:nvSpPr>
            <p:spPr>
              <a:xfrm>
                <a:off x="6954887" y="2992011"/>
                <a:ext cx="540057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95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58 CuadroTexto"/>
              <p:cNvSpPr txBox="1"/>
              <p:nvPr/>
            </p:nvSpPr>
            <p:spPr>
              <a:xfrm>
                <a:off x="5905356" y="2671635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Concepción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13 Grupo"/>
            <p:cNvGrpSpPr/>
            <p:nvPr/>
          </p:nvGrpSpPr>
          <p:grpSpPr>
            <a:xfrm>
              <a:off x="3459451" y="4684615"/>
              <a:ext cx="1433436" cy="585363"/>
              <a:chOff x="6297481" y="2852929"/>
              <a:chExt cx="1433436" cy="585363"/>
            </a:xfrm>
          </p:grpSpPr>
          <p:sp>
            <p:nvSpPr>
              <p:cNvPr id="56" name="55 Elipse"/>
              <p:cNvSpPr>
                <a:spLocks/>
              </p:cNvSpPr>
              <p:nvPr/>
            </p:nvSpPr>
            <p:spPr>
              <a:xfrm>
                <a:off x="7006900" y="2852929"/>
                <a:ext cx="724017" cy="230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109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56 CuadroTexto"/>
              <p:cNvSpPr txBox="1"/>
              <p:nvPr/>
            </p:nvSpPr>
            <p:spPr>
              <a:xfrm>
                <a:off x="6297481" y="3068960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Pineda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14 Grupo"/>
            <p:cNvGrpSpPr/>
            <p:nvPr/>
          </p:nvGrpSpPr>
          <p:grpSpPr>
            <a:xfrm>
              <a:off x="7336694" y="2205524"/>
              <a:ext cx="1381222" cy="413382"/>
              <a:chOff x="7092276" y="2709580"/>
              <a:chExt cx="1381222" cy="413382"/>
            </a:xfrm>
          </p:grpSpPr>
          <p:sp>
            <p:nvSpPr>
              <p:cNvPr id="54" name="53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87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54 CuadroTexto"/>
              <p:cNvSpPr txBox="1"/>
              <p:nvPr/>
            </p:nvSpPr>
            <p:spPr>
              <a:xfrm>
                <a:off x="7583511" y="270958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Chillán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15 Grupo"/>
            <p:cNvGrpSpPr/>
            <p:nvPr/>
          </p:nvGrpSpPr>
          <p:grpSpPr>
            <a:xfrm>
              <a:off x="3406464" y="2579361"/>
              <a:ext cx="4009322" cy="2900415"/>
              <a:chOff x="3406464" y="2579361"/>
              <a:chExt cx="4009322" cy="2900415"/>
            </a:xfrm>
          </p:grpSpPr>
          <p:grpSp>
            <p:nvGrpSpPr>
              <p:cNvPr id="26" name="25 Grupo"/>
              <p:cNvGrpSpPr/>
              <p:nvPr/>
            </p:nvGrpSpPr>
            <p:grpSpPr>
              <a:xfrm>
                <a:off x="3406464" y="2886831"/>
                <a:ext cx="3938949" cy="2592945"/>
                <a:chOff x="3406464" y="2886831"/>
                <a:chExt cx="3938949" cy="2592945"/>
              </a:xfrm>
            </p:grpSpPr>
            <p:cxnSp>
              <p:nvCxnSpPr>
                <p:cNvPr id="28" name="27 Conector recto"/>
                <p:cNvCxnSpPr>
                  <a:stCxn id="64" idx="2"/>
                  <a:endCxn id="20" idx="7"/>
                </p:cNvCxnSpPr>
                <p:nvPr/>
              </p:nvCxnSpPr>
              <p:spPr>
                <a:xfrm flipH="1">
                  <a:off x="6117179" y="3104167"/>
                  <a:ext cx="958202" cy="214243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28 Conector recto"/>
                <p:cNvCxnSpPr>
                  <a:stCxn id="64" idx="4"/>
                  <a:endCxn id="66" idx="0"/>
                </p:cNvCxnSpPr>
                <p:nvPr/>
              </p:nvCxnSpPr>
              <p:spPr>
                <a:xfrm flipH="1">
                  <a:off x="7037158" y="3239183"/>
                  <a:ext cx="308255" cy="597066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29 Conector recto"/>
                <p:cNvCxnSpPr>
                  <a:stCxn id="60" idx="3"/>
                  <a:endCxn id="58" idx="7"/>
                </p:cNvCxnSpPr>
                <p:nvPr/>
              </p:nvCxnSpPr>
              <p:spPr>
                <a:xfrm flipH="1">
                  <a:off x="3406465" y="4137280"/>
                  <a:ext cx="380524" cy="317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30 Conector recto"/>
                <p:cNvCxnSpPr>
                  <a:stCxn id="56" idx="2"/>
                  <a:endCxn id="58" idx="5"/>
                </p:cNvCxnSpPr>
                <p:nvPr/>
              </p:nvCxnSpPr>
              <p:spPr>
                <a:xfrm flipH="1" flipV="1">
                  <a:off x="3406464" y="4645693"/>
                  <a:ext cx="762407" cy="154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31 Conector recto"/>
                <p:cNvCxnSpPr>
                  <a:stCxn id="62" idx="2"/>
                  <a:endCxn id="56" idx="7"/>
                </p:cNvCxnSpPr>
                <p:nvPr/>
              </p:nvCxnSpPr>
              <p:spPr>
                <a:xfrm flipH="1">
                  <a:off x="4786858" y="4314059"/>
                  <a:ext cx="782466" cy="4043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32 Conector recto"/>
                <p:cNvCxnSpPr>
                  <a:stCxn id="68" idx="2"/>
                  <a:endCxn id="56" idx="5"/>
                </p:cNvCxnSpPr>
                <p:nvPr/>
              </p:nvCxnSpPr>
              <p:spPr>
                <a:xfrm flipH="1" flipV="1">
                  <a:off x="4786858" y="4881347"/>
                  <a:ext cx="2018648" cy="5984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33 Conector recto"/>
                <p:cNvCxnSpPr>
                  <a:endCxn id="68" idx="0"/>
                </p:cNvCxnSpPr>
                <p:nvPr/>
              </p:nvCxnSpPr>
              <p:spPr>
                <a:xfrm>
                  <a:off x="7026233" y="4069770"/>
                  <a:ext cx="120123" cy="12674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34 Conector recto"/>
                <p:cNvCxnSpPr>
                  <a:stCxn id="66" idx="3"/>
                  <a:endCxn id="62" idx="7"/>
                </p:cNvCxnSpPr>
                <p:nvPr/>
              </p:nvCxnSpPr>
              <p:spPr>
                <a:xfrm flipH="1">
                  <a:off x="6030295" y="4066735"/>
                  <a:ext cx="815921" cy="1518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35 Conector recto"/>
                <p:cNvCxnSpPr>
                  <a:stCxn id="22" idx="2"/>
                  <a:endCxn id="60" idx="7"/>
                </p:cNvCxnSpPr>
                <p:nvPr/>
              </p:nvCxnSpPr>
              <p:spPr>
                <a:xfrm flipH="1">
                  <a:off x="4168870" y="3719465"/>
                  <a:ext cx="453986" cy="2268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36 Conector recto"/>
                <p:cNvCxnSpPr>
                  <a:stCxn id="24" idx="5"/>
                  <a:endCxn id="22" idx="0"/>
                </p:cNvCxnSpPr>
                <p:nvPr/>
              </p:nvCxnSpPr>
              <p:spPr>
                <a:xfrm flipH="1">
                  <a:off x="4892888" y="2886831"/>
                  <a:ext cx="90192" cy="6976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37 Conector recto"/>
                <p:cNvCxnSpPr>
                  <a:stCxn id="20" idx="1"/>
                  <a:endCxn id="24" idx="5"/>
                </p:cNvCxnSpPr>
                <p:nvPr/>
              </p:nvCxnSpPr>
              <p:spPr>
                <a:xfrm flipH="1" flipV="1">
                  <a:off x="4983080" y="2886831"/>
                  <a:ext cx="752218" cy="4315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38 Conector recto"/>
                <p:cNvCxnSpPr>
                  <a:stCxn id="62" idx="0"/>
                  <a:endCxn id="20" idx="4"/>
                </p:cNvCxnSpPr>
                <p:nvPr/>
              </p:nvCxnSpPr>
              <p:spPr>
                <a:xfrm flipV="1">
                  <a:off x="5839354" y="3548897"/>
                  <a:ext cx="86885" cy="6301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26 Conector recto"/>
              <p:cNvCxnSpPr>
                <a:stCxn id="54" idx="3"/>
                <a:endCxn id="64" idx="0"/>
              </p:cNvCxnSpPr>
              <p:nvPr/>
            </p:nvCxnSpPr>
            <p:spPr>
              <a:xfrm flipH="1">
                <a:off x="7345414" y="2579361"/>
                <a:ext cx="70372" cy="38979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16 Grupo"/>
            <p:cNvGrpSpPr/>
            <p:nvPr/>
          </p:nvGrpSpPr>
          <p:grpSpPr>
            <a:xfrm>
              <a:off x="3404666" y="2577816"/>
              <a:ext cx="1679165" cy="369332"/>
              <a:chOff x="6026672" y="2789194"/>
              <a:chExt cx="1679165" cy="369332"/>
            </a:xfrm>
          </p:grpSpPr>
          <p:sp>
            <p:nvSpPr>
              <p:cNvPr id="24" name="23 Elipse"/>
              <p:cNvSpPr>
                <a:spLocks/>
              </p:cNvSpPr>
              <p:nvPr/>
            </p:nvSpPr>
            <p:spPr>
              <a:xfrm>
                <a:off x="7017869" y="2852935"/>
                <a:ext cx="687968" cy="2873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123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24 CuadroTexto"/>
              <p:cNvSpPr txBox="1"/>
              <p:nvPr/>
            </p:nvSpPr>
            <p:spPr>
              <a:xfrm>
                <a:off x="6026672" y="278919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Coelemu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17 Grupo"/>
            <p:cNvGrpSpPr/>
            <p:nvPr/>
          </p:nvGrpSpPr>
          <p:grpSpPr>
            <a:xfrm>
              <a:off x="4622855" y="3584452"/>
              <a:ext cx="1496604" cy="569418"/>
              <a:chOff x="7092276" y="2852932"/>
              <a:chExt cx="1496604" cy="569418"/>
            </a:xfrm>
          </p:grpSpPr>
          <p:sp>
            <p:nvSpPr>
              <p:cNvPr id="22" name="21 Elipse"/>
              <p:cNvSpPr>
                <a:spLocks/>
              </p:cNvSpPr>
              <p:nvPr/>
            </p:nvSpPr>
            <p:spPr>
              <a:xfrm>
                <a:off x="7092276" y="2852932"/>
                <a:ext cx="540066" cy="27002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94</a:t>
                </a:r>
              </a:p>
            </p:txBody>
          </p:sp>
          <p:sp>
            <p:nvSpPr>
              <p:cNvPr id="23" name="22 CuadroTexto"/>
              <p:cNvSpPr txBox="1"/>
              <p:nvPr/>
            </p:nvSpPr>
            <p:spPr>
              <a:xfrm>
                <a:off x="7301283" y="3053018"/>
                <a:ext cx="1287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A. Amarilla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18 Grupo"/>
            <p:cNvGrpSpPr/>
            <p:nvPr/>
          </p:nvGrpSpPr>
          <p:grpSpPr>
            <a:xfrm>
              <a:off x="5656209" y="3278866"/>
              <a:ext cx="1487411" cy="520759"/>
              <a:chOff x="7092274" y="2852936"/>
              <a:chExt cx="1487411" cy="520759"/>
            </a:xfrm>
          </p:grpSpPr>
          <p:sp>
            <p:nvSpPr>
              <p:cNvPr id="20" name="19 Elipse"/>
              <p:cNvSpPr>
                <a:spLocks/>
              </p:cNvSpPr>
              <p:nvPr/>
            </p:nvSpPr>
            <p:spPr>
              <a:xfrm>
                <a:off x="7092274" y="2852936"/>
                <a:ext cx="540060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90</a:t>
                </a:r>
              </a:p>
            </p:txBody>
          </p:sp>
          <p:sp>
            <p:nvSpPr>
              <p:cNvPr id="21" name="20 CuadroTexto"/>
              <p:cNvSpPr txBox="1"/>
              <p:nvPr/>
            </p:nvSpPr>
            <p:spPr>
              <a:xfrm>
                <a:off x="7522921" y="3004364"/>
                <a:ext cx="105676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N. Aldea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4" name="73 Conector recto"/>
          <p:cNvCxnSpPr>
            <a:stCxn id="20" idx="2"/>
            <a:endCxn id="22" idx="7"/>
          </p:cNvCxnSpPr>
          <p:nvPr/>
        </p:nvCxnSpPr>
        <p:spPr>
          <a:xfrm flipH="1">
            <a:off x="5263183" y="3318574"/>
            <a:ext cx="628331" cy="25626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519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Grafo con A*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763688" y="1844824"/>
            <a:ext cx="7488831" cy="4392488"/>
            <a:chOff x="1895966" y="2205524"/>
            <a:chExt cx="6821950" cy="3601489"/>
          </a:xfrm>
        </p:grpSpPr>
        <p:grpSp>
          <p:nvGrpSpPr>
            <p:cNvPr id="8" name="7 Grupo"/>
            <p:cNvGrpSpPr/>
            <p:nvPr/>
          </p:nvGrpSpPr>
          <p:grpSpPr>
            <a:xfrm>
              <a:off x="6805506" y="5337206"/>
              <a:ext cx="1650028" cy="469807"/>
              <a:chOff x="6950639" y="2852930"/>
              <a:chExt cx="1650028" cy="469807"/>
            </a:xfrm>
          </p:grpSpPr>
          <p:sp>
            <p:nvSpPr>
              <p:cNvPr id="68" name="67 Elipse"/>
              <p:cNvSpPr>
                <a:spLocks/>
              </p:cNvSpPr>
              <p:nvPr/>
            </p:nvSpPr>
            <p:spPr>
              <a:xfrm>
                <a:off x="6950639" y="2852930"/>
                <a:ext cx="681701" cy="2851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122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68 CuadroTexto"/>
              <p:cNvSpPr txBox="1"/>
              <p:nvPr/>
            </p:nvSpPr>
            <p:spPr>
              <a:xfrm>
                <a:off x="7582440" y="2953405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Cabrero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8 Grupo"/>
            <p:cNvGrpSpPr/>
            <p:nvPr/>
          </p:nvGrpSpPr>
          <p:grpSpPr>
            <a:xfrm>
              <a:off x="6767124" y="3836248"/>
              <a:ext cx="1426027" cy="435704"/>
              <a:chOff x="7092276" y="2852931"/>
              <a:chExt cx="1426027" cy="435704"/>
            </a:xfrm>
          </p:grpSpPr>
          <p:sp>
            <p:nvSpPr>
              <p:cNvPr id="66" name="65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95</a:t>
                </a:r>
              </a:p>
            </p:txBody>
          </p:sp>
          <p:sp>
            <p:nvSpPr>
              <p:cNvPr id="67" name="66 CuadroTexto"/>
              <p:cNvSpPr txBox="1"/>
              <p:nvPr/>
            </p:nvSpPr>
            <p:spPr>
              <a:xfrm>
                <a:off x="7628316" y="2919303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Bulnes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9 Grupo"/>
            <p:cNvGrpSpPr/>
            <p:nvPr/>
          </p:nvGrpSpPr>
          <p:grpSpPr>
            <a:xfrm>
              <a:off x="7075381" y="2969152"/>
              <a:ext cx="1511344" cy="476228"/>
              <a:chOff x="7092274" y="2852931"/>
              <a:chExt cx="1511344" cy="476228"/>
            </a:xfrm>
          </p:grpSpPr>
          <p:sp>
            <p:nvSpPr>
              <p:cNvPr id="64" name="63 Elipse"/>
              <p:cNvSpPr>
                <a:spLocks/>
              </p:cNvSpPr>
              <p:nvPr/>
            </p:nvSpPr>
            <p:spPr>
              <a:xfrm>
                <a:off x="7092274" y="2852931"/>
                <a:ext cx="540066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88</a:t>
                </a:r>
              </a:p>
            </p:txBody>
          </p:sp>
          <p:sp>
            <p:nvSpPr>
              <p:cNvPr id="65" name="64 CuadroTexto"/>
              <p:cNvSpPr txBox="1"/>
              <p:nvPr/>
            </p:nvSpPr>
            <p:spPr>
              <a:xfrm>
                <a:off x="7623863" y="2959827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Nebuco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10 Grupo"/>
            <p:cNvGrpSpPr/>
            <p:nvPr/>
          </p:nvGrpSpPr>
          <p:grpSpPr>
            <a:xfrm>
              <a:off x="5569324" y="4179043"/>
              <a:ext cx="1246317" cy="565236"/>
              <a:chOff x="7144503" y="2792435"/>
              <a:chExt cx="1246317" cy="565236"/>
            </a:xfrm>
          </p:grpSpPr>
          <p:sp>
            <p:nvSpPr>
              <p:cNvPr id="62" name="61 Elipse"/>
              <p:cNvSpPr>
                <a:spLocks/>
              </p:cNvSpPr>
              <p:nvPr/>
            </p:nvSpPr>
            <p:spPr>
              <a:xfrm>
                <a:off x="7144503" y="2792435"/>
                <a:ext cx="540060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96</a:t>
                </a:r>
              </a:p>
            </p:txBody>
          </p:sp>
          <p:sp>
            <p:nvSpPr>
              <p:cNvPr id="63" name="62 CuadroTexto"/>
              <p:cNvSpPr txBox="1"/>
              <p:nvPr/>
            </p:nvSpPr>
            <p:spPr>
              <a:xfrm>
                <a:off x="7488009" y="2988339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Quillón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11 Grupo"/>
            <p:cNvGrpSpPr/>
            <p:nvPr/>
          </p:nvGrpSpPr>
          <p:grpSpPr>
            <a:xfrm>
              <a:off x="3707899" y="3906794"/>
              <a:ext cx="1336660" cy="542280"/>
              <a:chOff x="7092275" y="2852931"/>
              <a:chExt cx="1336660" cy="542280"/>
            </a:xfrm>
          </p:grpSpPr>
          <p:sp>
            <p:nvSpPr>
              <p:cNvPr id="60" name="59 Elipse"/>
              <p:cNvSpPr>
                <a:spLocks/>
              </p:cNvSpPr>
              <p:nvPr/>
            </p:nvSpPr>
            <p:spPr>
              <a:xfrm>
                <a:off x="7092275" y="2852931"/>
                <a:ext cx="540060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96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60 CuadroTexto"/>
              <p:cNvSpPr txBox="1"/>
              <p:nvPr/>
            </p:nvSpPr>
            <p:spPr>
              <a:xfrm>
                <a:off x="7590244" y="3025879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Penco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12 Grupo"/>
            <p:cNvGrpSpPr/>
            <p:nvPr/>
          </p:nvGrpSpPr>
          <p:grpSpPr>
            <a:xfrm>
              <a:off x="1895966" y="4094830"/>
              <a:ext cx="1589588" cy="590407"/>
              <a:chOff x="5905356" y="2671635"/>
              <a:chExt cx="1589588" cy="590407"/>
            </a:xfrm>
          </p:grpSpPr>
          <p:sp>
            <p:nvSpPr>
              <p:cNvPr id="58" name="57 Elipse"/>
              <p:cNvSpPr>
                <a:spLocks/>
              </p:cNvSpPr>
              <p:nvPr/>
            </p:nvSpPr>
            <p:spPr>
              <a:xfrm>
                <a:off x="6954887" y="2992011"/>
                <a:ext cx="540057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95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58 CuadroTexto"/>
              <p:cNvSpPr txBox="1"/>
              <p:nvPr/>
            </p:nvSpPr>
            <p:spPr>
              <a:xfrm>
                <a:off x="5905356" y="2671635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Concepción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13 Grupo"/>
            <p:cNvGrpSpPr/>
            <p:nvPr/>
          </p:nvGrpSpPr>
          <p:grpSpPr>
            <a:xfrm>
              <a:off x="3459451" y="4684615"/>
              <a:ext cx="1433436" cy="585363"/>
              <a:chOff x="6297481" y="2852929"/>
              <a:chExt cx="1433436" cy="585363"/>
            </a:xfrm>
          </p:grpSpPr>
          <p:sp>
            <p:nvSpPr>
              <p:cNvPr id="56" name="55 Elipse"/>
              <p:cNvSpPr>
                <a:spLocks/>
              </p:cNvSpPr>
              <p:nvPr/>
            </p:nvSpPr>
            <p:spPr>
              <a:xfrm>
                <a:off x="7006900" y="2852929"/>
                <a:ext cx="724017" cy="230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109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56 CuadroTexto"/>
              <p:cNvSpPr txBox="1"/>
              <p:nvPr/>
            </p:nvSpPr>
            <p:spPr>
              <a:xfrm>
                <a:off x="6297481" y="3068960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Pineda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14 Grupo"/>
            <p:cNvGrpSpPr/>
            <p:nvPr/>
          </p:nvGrpSpPr>
          <p:grpSpPr>
            <a:xfrm>
              <a:off x="7336694" y="2205524"/>
              <a:ext cx="1381222" cy="413382"/>
              <a:chOff x="7092276" y="2709580"/>
              <a:chExt cx="1381222" cy="413382"/>
            </a:xfrm>
          </p:grpSpPr>
          <p:sp>
            <p:nvSpPr>
              <p:cNvPr id="54" name="53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87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54 CuadroTexto"/>
              <p:cNvSpPr txBox="1"/>
              <p:nvPr/>
            </p:nvSpPr>
            <p:spPr>
              <a:xfrm>
                <a:off x="7583511" y="270958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Chillán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15 Grupo"/>
            <p:cNvGrpSpPr/>
            <p:nvPr/>
          </p:nvGrpSpPr>
          <p:grpSpPr>
            <a:xfrm>
              <a:off x="3406464" y="2579361"/>
              <a:ext cx="4009322" cy="2900415"/>
              <a:chOff x="3406464" y="2579361"/>
              <a:chExt cx="4009322" cy="2900415"/>
            </a:xfrm>
          </p:grpSpPr>
          <p:grpSp>
            <p:nvGrpSpPr>
              <p:cNvPr id="26" name="25 Grupo"/>
              <p:cNvGrpSpPr/>
              <p:nvPr/>
            </p:nvGrpSpPr>
            <p:grpSpPr>
              <a:xfrm>
                <a:off x="3406464" y="2886831"/>
                <a:ext cx="3938949" cy="2592945"/>
                <a:chOff x="3406464" y="2886831"/>
                <a:chExt cx="3938949" cy="2592945"/>
              </a:xfrm>
            </p:grpSpPr>
            <p:cxnSp>
              <p:nvCxnSpPr>
                <p:cNvPr id="28" name="27 Conector recto"/>
                <p:cNvCxnSpPr>
                  <a:stCxn id="64" idx="2"/>
                  <a:endCxn id="20" idx="7"/>
                </p:cNvCxnSpPr>
                <p:nvPr/>
              </p:nvCxnSpPr>
              <p:spPr>
                <a:xfrm flipH="1">
                  <a:off x="6117179" y="3104167"/>
                  <a:ext cx="958202" cy="214243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28 Conector recto"/>
                <p:cNvCxnSpPr>
                  <a:stCxn id="64" idx="4"/>
                  <a:endCxn id="66" idx="0"/>
                </p:cNvCxnSpPr>
                <p:nvPr/>
              </p:nvCxnSpPr>
              <p:spPr>
                <a:xfrm flipH="1">
                  <a:off x="7037158" y="3239183"/>
                  <a:ext cx="308255" cy="597066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29 Conector recto"/>
                <p:cNvCxnSpPr>
                  <a:stCxn id="60" idx="3"/>
                  <a:endCxn id="58" idx="7"/>
                </p:cNvCxnSpPr>
                <p:nvPr/>
              </p:nvCxnSpPr>
              <p:spPr>
                <a:xfrm flipH="1">
                  <a:off x="3406465" y="4137280"/>
                  <a:ext cx="380524" cy="317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30 Conector recto"/>
                <p:cNvCxnSpPr>
                  <a:stCxn id="56" idx="2"/>
                  <a:endCxn id="58" idx="5"/>
                </p:cNvCxnSpPr>
                <p:nvPr/>
              </p:nvCxnSpPr>
              <p:spPr>
                <a:xfrm flipH="1" flipV="1">
                  <a:off x="3406464" y="4645693"/>
                  <a:ext cx="762407" cy="154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31 Conector recto"/>
                <p:cNvCxnSpPr>
                  <a:stCxn id="62" idx="2"/>
                  <a:endCxn id="56" idx="7"/>
                </p:cNvCxnSpPr>
                <p:nvPr/>
              </p:nvCxnSpPr>
              <p:spPr>
                <a:xfrm flipH="1">
                  <a:off x="4786858" y="4314059"/>
                  <a:ext cx="782466" cy="4043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32 Conector recto"/>
                <p:cNvCxnSpPr>
                  <a:stCxn id="68" idx="2"/>
                  <a:endCxn id="56" idx="5"/>
                </p:cNvCxnSpPr>
                <p:nvPr/>
              </p:nvCxnSpPr>
              <p:spPr>
                <a:xfrm flipH="1" flipV="1">
                  <a:off x="4786858" y="4881347"/>
                  <a:ext cx="2018648" cy="5984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33 Conector recto"/>
                <p:cNvCxnSpPr>
                  <a:endCxn id="68" idx="0"/>
                </p:cNvCxnSpPr>
                <p:nvPr/>
              </p:nvCxnSpPr>
              <p:spPr>
                <a:xfrm>
                  <a:off x="7026233" y="4069770"/>
                  <a:ext cx="120123" cy="12674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34 Conector recto"/>
                <p:cNvCxnSpPr>
                  <a:stCxn id="66" idx="3"/>
                  <a:endCxn id="62" idx="7"/>
                </p:cNvCxnSpPr>
                <p:nvPr/>
              </p:nvCxnSpPr>
              <p:spPr>
                <a:xfrm flipH="1">
                  <a:off x="6030295" y="4066735"/>
                  <a:ext cx="815921" cy="151853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35 Conector recto"/>
                <p:cNvCxnSpPr>
                  <a:stCxn id="22" idx="2"/>
                  <a:endCxn id="60" idx="7"/>
                </p:cNvCxnSpPr>
                <p:nvPr/>
              </p:nvCxnSpPr>
              <p:spPr>
                <a:xfrm flipH="1">
                  <a:off x="4168870" y="3719465"/>
                  <a:ext cx="453986" cy="2268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36 Conector recto"/>
                <p:cNvCxnSpPr>
                  <a:stCxn id="24" idx="5"/>
                  <a:endCxn id="22" idx="0"/>
                </p:cNvCxnSpPr>
                <p:nvPr/>
              </p:nvCxnSpPr>
              <p:spPr>
                <a:xfrm flipH="1">
                  <a:off x="4892888" y="2886831"/>
                  <a:ext cx="90192" cy="6976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37 Conector recto"/>
                <p:cNvCxnSpPr>
                  <a:stCxn id="20" idx="1"/>
                  <a:endCxn id="24" idx="5"/>
                </p:cNvCxnSpPr>
                <p:nvPr/>
              </p:nvCxnSpPr>
              <p:spPr>
                <a:xfrm flipH="1" flipV="1">
                  <a:off x="4983080" y="2886831"/>
                  <a:ext cx="752218" cy="4315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38 Conector recto"/>
                <p:cNvCxnSpPr>
                  <a:stCxn id="62" idx="0"/>
                  <a:endCxn id="20" idx="4"/>
                </p:cNvCxnSpPr>
                <p:nvPr/>
              </p:nvCxnSpPr>
              <p:spPr>
                <a:xfrm flipV="1">
                  <a:off x="5839354" y="3548897"/>
                  <a:ext cx="86885" cy="6301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26 Conector recto"/>
              <p:cNvCxnSpPr>
                <a:stCxn id="54" idx="3"/>
                <a:endCxn id="64" idx="0"/>
              </p:cNvCxnSpPr>
              <p:nvPr/>
            </p:nvCxnSpPr>
            <p:spPr>
              <a:xfrm flipH="1">
                <a:off x="7345414" y="2579361"/>
                <a:ext cx="70372" cy="38979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16 Grupo"/>
            <p:cNvGrpSpPr/>
            <p:nvPr/>
          </p:nvGrpSpPr>
          <p:grpSpPr>
            <a:xfrm>
              <a:off x="3404666" y="2577816"/>
              <a:ext cx="1679165" cy="369332"/>
              <a:chOff x="6026672" y="2789194"/>
              <a:chExt cx="1679165" cy="369332"/>
            </a:xfrm>
          </p:grpSpPr>
          <p:sp>
            <p:nvSpPr>
              <p:cNvPr id="24" name="23 Elipse"/>
              <p:cNvSpPr>
                <a:spLocks/>
              </p:cNvSpPr>
              <p:nvPr/>
            </p:nvSpPr>
            <p:spPr>
              <a:xfrm>
                <a:off x="7017869" y="2852935"/>
                <a:ext cx="687968" cy="2873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123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24 CuadroTexto"/>
              <p:cNvSpPr txBox="1"/>
              <p:nvPr/>
            </p:nvSpPr>
            <p:spPr>
              <a:xfrm>
                <a:off x="6026672" y="278919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Coelemu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17 Grupo"/>
            <p:cNvGrpSpPr/>
            <p:nvPr/>
          </p:nvGrpSpPr>
          <p:grpSpPr>
            <a:xfrm>
              <a:off x="4622855" y="3584452"/>
              <a:ext cx="1496604" cy="569418"/>
              <a:chOff x="7092276" y="2852932"/>
              <a:chExt cx="1496604" cy="569418"/>
            </a:xfrm>
          </p:grpSpPr>
          <p:sp>
            <p:nvSpPr>
              <p:cNvPr id="22" name="21 Elipse"/>
              <p:cNvSpPr>
                <a:spLocks/>
              </p:cNvSpPr>
              <p:nvPr/>
            </p:nvSpPr>
            <p:spPr>
              <a:xfrm>
                <a:off x="7092276" y="2852932"/>
                <a:ext cx="540066" cy="27002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94</a:t>
                </a:r>
              </a:p>
            </p:txBody>
          </p:sp>
          <p:sp>
            <p:nvSpPr>
              <p:cNvPr id="23" name="22 CuadroTexto"/>
              <p:cNvSpPr txBox="1"/>
              <p:nvPr/>
            </p:nvSpPr>
            <p:spPr>
              <a:xfrm>
                <a:off x="7301283" y="3053018"/>
                <a:ext cx="1287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A. Amarilla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18 Grupo"/>
            <p:cNvGrpSpPr/>
            <p:nvPr/>
          </p:nvGrpSpPr>
          <p:grpSpPr>
            <a:xfrm>
              <a:off x="5656209" y="3278866"/>
              <a:ext cx="1487411" cy="520759"/>
              <a:chOff x="7092274" y="2852936"/>
              <a:chExt cx="1487411" cy="520759"/>
            </a:xfrm>
          </p:grpSpPr>
          <p:sp>
            <p:nvSpPr>
              <p:cNvPr id="20" name="19 Elipse"/>
              <p:cNvSpPr>
                <a:spLocks/>
              </p:cNvSpPr>
              <p:nvPr/>
            </p:nvSpPr>
            <p:spPr>
              <a:xfrm>
                <a:off x="7092274" y="2852936"/>
                <a:ext cx="540060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90</a:t>
                </a:r>
              </a:p>
            </p:txBody>
          </p:sp>
          <p:sp>
            <p:nvSpPr>
              <p:cNvPr id="21" name="20 CuadroTexto"/>
              <p:cNvSpPr txBox="1"/>
              <p:nvPr/>
            </p:nvSpPr>
            <p:spPr>
              <a:xfrm>
                <a:off x="7522921" y="3004364"/>
                <a:ext cx="105676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N. Aldea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4" name="73 Conector recto"/>
          <p:cNvCxnSpPr>
            <a:stCxn id="20" idx="2"/>
            <a:endCxn id="22" idx="7"/>
          </p:cNvCxnSpPr>
          <p:nvPr/>
        </p:nvCxnSpPr>
        <p:spPr>
          <a:xfrm flipH="1">
            <a:off x="5263183" y="3318574"/>
            <a:ext cx="628331" cy="25626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363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Grafo con A*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grpSp>
        <p:nvGrpSpPr>
          <p:cNvPr id="2" name="6 Grupo"/>
          <p:cNvGrpSpPr/>
          <p:nvPr/>
        </p:nvGrpSpPr>
        <p:grpSpPr>
          <a:xfrm>
            <a:off x="1763688" y="1844824"/>
            <a:ext cx="7488831" cy="4392488"/>
            <a:chOff x="1895966" y="2205524"/>
            <a:chExt cx="6821950" cy="3601489"/>
          </a:xfrm>
        </p:grpSpPr>
        <p:grpSp>
          <p:nvGrpSpPr>
            <p:cNvPr id="3" name="7 Grupo"/>
            <p:cNvGrpSpPr/>
            <p:nvPr/>
          </p:nvGrpSpPr>
          <p:grpSpPr>
            <a:xfrm>
              <a:off x="6805506" y="5337206"/>
              <a:ext cx="1650028" cy="469807"/>
              <a:chOff x="6950639" y="2852930"/>
              <a:chExt cx="1650028" cy="469807"/>
            </a:xfrm>
          </p:grpSpPr>
          <p:sp>
            <p:nvSpPr>
              <p:cNvPr id="68" name="67 Elipse"/>
              <p:cNvSpPr>
                <a:spLocks/>
              </p:cNvSpPr>
              <p:nvPr/>
            </p:nvSpPr>
            <p:spPr>
              <a:xfrm>
                <a:off x="6950639" y="2852930"/>
                <a:ext cx="681701" cy="2851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122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68 CuadroTexto"/>
              <p:cNvSpPr txBox="1"/>
              <p:nvPr/>
            </p:nvSpPr>
            <p:spPr>
              <a:xfrm>
                <a:off x="7582440" y="2953405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Cabrero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8 Grupo"/>
            <p:cNvGrpSpPr/>
            <p:nvPr/>
          </p:nvGrpSpPr>
          <p:grpSpPr>
            <a:xfrm>
              <a:off x="6767124" y="3836248"/>
              <a:ext cx="1426027" cy="435704"/>
              <a:chOff x="7092276" y="2852931"/>
              <a:chExt cx="1426027" cy="435704"/>
            </a:xfrm>
          </p:grpSpPr>
          <p:sp>
            <p:nvSpPr>
              <p:cNvPr id="66" name="65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95</a:t>
                </a:r>
              </a:p>
            </p:txBody>
          </p:sp>
          <p:sp>
            <p:nvSpPr>
              <p:cNvPr id="67" name="66 CuadroTexto"/>
              <p:cNvSpPr txBox="1"/>
              <p:nvPr/>
            </p:nvSpPr>
            <p:spPr>
              <a:xfrm>
                <a:off x="7628316" y="2919303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Bulnes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9 Grupo"/>
            <p:cNvGrpSpPr/>
            <p:nvPr/>
          </p:nvGrpSpPr>
          <p:grpSpPr>
            <a:xfrm>
              <a:off x="7075381" y="2969152"/>
              <a:ext cx="1511344" cy="476228"/>
              <a:chOff x="7092274" y="2852931"/>
              <a:chExt cx="1511344" cy="476228"/>
            </a:xfrm>
          </p:grpSpPr>
          <p:sp>
            <p:nvSpPr>
              <p:cNvPr id="64" name="63 Elipse"/>
              <p:cNvSpPr>
                <a:spLocks/>
              </p:cNvSpPr>
              <p:nvPr/>
            </p:nvSpPr>
            <p:spPr>
              <a:xfrm>
                <a:off x="7092274" y="2852931"/>
                <a:ext cx="540066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88</a:t>
                </a:r>
              </a:p>
            </p:txBody>
          </p:sp>
          <p:sp>
            <p:nvSpPr>
              <p:cNvPr id="65" name="64 CuadroTexto"/>
              <p:cNvSpPr txBox="1"/>
              <p:nvPr/>
            </p:nvSpPr>
            <p:spPr>
              <a:xfrm>
                <a:off x="7623863" y="2959827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Nebuco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" name="10 Grupo"/>
            <p:cNvGrpSpPr/>
            <p:nvPr/>
          </p:nvGrpSpPr>
          <p:grpSpPr>
            <a:xfrm>
              <a:off x="5569324" y="4179043"/>
              <a:ext cx="1246317" cy="565236"/>
              <a:chOff x="7144503" y="2792435"/>
              <a:chExt cx="1246317" cy="565236"/>
            </a:xfrm>
          </p:grpSpPr>
          <p:sp>
            <p:nvSpPr>
              <p:cNvPr id="62" name="61 Elipse"/>
              <p:cNvSpPr>
                <a:spLocks/>
              </p:cNvSpPr>
              <p:nvPr/>
            </p:nvSpPr>
            <p:spPr>
              <a:xfrm>
                <a:off x="7144503" y="2792435"/>
                <a:ext cx="540060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96</a:t>
                </a:r>
              </a:p>
            </p:txBody>
          </p:sp>
          <p:sp>
            <p:nvSpPr>
              <p:cNvPr id="63" name="62 CuadroTexto"/>
              <p:cNvSpPr txBox="1"/>
              <p:nvPr/>
            </p:nvSpPr>
            <p:spPr>
              <a:xfrm>
                <a:off x="7488009" y="2988339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Quillón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11 Grupo"/>
            <p:cNvGrpSpPr/>
            <p:nvPr/>
          </p:nvGrpSpPr>
          <p:grpSpPr>
            <a:xfrm>
              <a:off x="3707899" y="3906794"/>
              <a:ext cx="1336660" cy="542280"/>
              <a:chOff x="7092275" y="2852931"/>
              <a:chExt cx="1336660" cy="542280"/>
            </a:xfrm>
          </p:grpSpPr>
          <p:sp>
            <p:nvSpPr>
              <p:cNvPr id="60" name="59 Elipse"/>
              <p:cNvSpPr>
                <a:spLocks/>
              </p:cNvSpPr>
              <p:nvPr/>
            </p:nvSpPr>
            <p:spPr>
              <a:xfrm>
                <a:off x="7092275" y="2852931"/>
                <a:ext cx="540060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96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60 CuadroTexto"/>
              <p:cNvSpPr txBox="1"/>
              <p:nvPr/>
            </p:nvSpPr>
            <p:spPr>
              <a:xfrm>
                <a:off x="7590244" y="3025879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Penco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12 Grupo"/>
            <p:cNvGrpSpPr/>
            <p:nvPr/>
          </p:nvGrpSpPr>
          <p:grpSpPr>
            <a:xfrm>
              <a:off x="1895966" y="4094830"/>
              <a:ext cx="1589588" cy="590407"/>
              <a:chOff x="5905356" y="2671635"/>
              <a:chExt cx="1589588" cy="590407"/>
            </a:xfrm>
          </p:grpSpPr>
          <p:sp>
            <p:nvSpPr>
              <p:cNvPr id="58" name="57 Elipse"/>
              <p:cNvSpPr>
                <a:spLocks/>
              </p:cNvSpPr>
              <p:nvPr/>
            </p:nvSpPr>
            <p:spPr>
              <a:xfrm>
                <a:off x="6954887" y="2992011"/>
                <a:ext cx="540057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95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58 CuadroTexto"/>
              <p:cNvSpPr txBox="1"/>
              <p:nvPr/>
            </p:nvSpPr>
            <p:spPr>
              <a:xfrm>
                <a:off x="5905356" y="2671635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Concepción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13 Grupo"/>
            <p:cNvGrpSpPr/>
            <p:nvPr/>
          </p:nvGrpSpPr>
          <p:grpSpPr>
            <a:xfrm>
              <a:off x="3459451" y="4684615"/>
              <a:ext cx="1433436" cy="585363"/>
              <a:chOff x="6297481" y="2852929"/>
              <a:chExt cx="1433436" cy="585363"/>
            </a:xfrm>
          </p:grpSpPr>
          <p:sp>
            <p:nvSpPr>
              <p:cNvPr id="56" name="55 Elipse"/>
              <p:cNvSpPr>
                <a:spLocks/>
              </p:cNvSpPr>
              <p:nvPr/>
            </p:nvSpPr>
            <p:spPr>
              <a:xfrm>
                <a:off x="7006900" y="2852929"/>
                <a:ext cx="724017" cy="230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109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56 CuadroTexto"/>
              <p:cNvSpPr txBox="1"/>
              <p:nvPr/>
            </p:nvSpPr>
            <p:spPr>
              <a:xfrm>
                <a:off x="6297481" y="3068960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Pineda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14 Grupo"/>
            <p:cNvGrpSpPr/>
            <p:nvPr/>
          </p:nvGrpSpPr>
          <p:grpSpPr>
            <a:xfrm>
              <a:off x="7336694" y="2205524"/>
              <a:ext cx="1381222" cy="413382"/>
              <a:chOff x="7092276" y="2709580"/>
              <a:chExt cx="1381222" cy="413382"/>
            </a:xfrm>
          </p:grpSpPr>
          <p:sp>
            <p:nvSpPr>
              <p:cNvPr id="54" name="53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87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54 CuadroTexto"/>
              <p:cNvSpPr txBox="1"/>
              <p:nvPr/>
            </p:nvSpPr>
            <p:spPr>
              <a:xfrm>
                <a:off x="7583511" y="270958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Chillán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15 Grupo"/>
            <p:cNvGrpSpPr/>
            <p:nvPr/>
          </p:nvGrpSpPr>
          <p:grpSpPr>
            <a:xfrm>
              <a:off x="3406464" y="2579361"/>
              <a:ext cx="4009322" cy="2900415"/>
              <a:chOff x="3406464" y="2579361"/>
              <a:chExt cx="4009322" cy="2900415"/>
            </a:xfrm>
          </p:grpSpPr>
          <p:grpSp>
            <p:nvGrpSpPr>
              <p:cNvPr id="14" name="25 Grupo"/>
              <p:cNvGrpSpPr/>
              <p:nvPr/>
            </p:nvGrpSpPr>
            <p:grpSpPr>
              <a:xfrm>
                <a:off x="3406464" y="2886831"/>
                <a:ext cx="3938949" cy="2592945"/>
                <a:chOff x="3406464" y="2886831"/>
                <a:chExt cx="3938949" cy="2592945"/>
              </a:xfrm>
            </p:grpSpPr>
            <p:cxnSp>
              <p:nvCxnSpPr>
                <p:cNvPr id="28" name="27 Conector recto"/>
                <p:cNvCxnSpPr>
                  <a:stCxn id="64" idx="2"/>
                  <a:endCxn id="20" idx="7"/>
                </p:cNvCxnSpPr>
                <p:nvPr/>
              </p:nvCxnSpPr>
              <p:spPr>
                <a:xfrm flipH="1">
                  <a:off x="6117179" y="3104167"/>
                  <a:ext cx="958202" cy="214243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28 Conector recto"/>
                <p:cNvCxnSpPr>
                  <a:stCxn id="64" idx="4"/>
                  <a:endCxn id="66" idx="0"/>
                </p:cNvCxnSpPr>
                <p:nvPr/>
              </p:nvCxnSpPr>
              <p:spPr>
                <a:xfrm flipH="1">
                  <a:off x="7037158" y="3239183"/>
                  <a:ext cx="308255" cy="597066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29 Conector recto"/>
                <p:cNvCxnSpPr>
                  <a:stCxn id="60" idx="3"/>
                  <a:endCxn id="58" idx="7"/>
                </p:cNvCxnSpPr>
                <p:nvPr/>
              </p:nvCxnSpPr>
              <p:spPr>
                <a:xfrm flipH="1">
                  <a:off x="3406465" y="4137280"/>
                  <a:ext cx="380524" cy="317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30 Conector recto"/>
                <p:cNvCxnSpPr>
                  <a:stCxn id="56" idx="2"/>
                  <a:endCxn id="58" idx="5"/>
                </p:cNvCxnSpPr>
                <p:nvPr/>
              </p:nvCxnSpPr>
              <p:spPr>
                <a:xfrm flipH="1" flipV="1">
                  <a:off x="3406464" y="4645693"/>
                  <a:ext cx="762407" cy="154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31 Conector recto"/>
                <p:cNvCxnSpPr>
                  <a:stCxn id="62" idx="2"/>
                  <a:endCxn id="56" idx="7"/>
                </p:cNvCxnSpPr>
                <p:nvPr/>
              </p:nvCxnSpPr>
              <p:spPr>
                <a:xfrm flipH="1">
                  <a:off x="4786858" y="4314059"/>
                  <a:ext cx="782466" cy="4043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32 Conector recto"/>
                <p:cNvCxnSpPr>
                  <a:stCxn id="68" idx="2"/>
                  <a:endCxn id="56" idx="5"/>
                </p:cNvCxnSpPr>
                <p:nvPr/>
              </p:nvCxnSpPr>
              <p:spPr>
                <a:xfrm flipH="1" flipV="1">
                  <a:off x="4786858" y="4881347"/>
                  <a:ext cx="2018648" cy="5984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33 Conector recto"/>
                <p:cNvCxnSpPr>
                  <a:endCxn id="68" idx="0"/>
                </p:cNvCxnSpPr>
                <p:nvPr/>
              </p:nvCxnSpPr>
              <p:spPr>
                <a:xfrm>
                  <a:off x="7026233" y="4069770"/>
                  <a:ext cx="120123" cy="12674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34 Conector recto"/>
                <p:cNvCxnSpPr>
                  <a:stCxn id="66" idx="3"/>
                  <a:endCxn id="62" idx="7"/>
                </p:cNvCxnSpPr>
                <p:nvPr/>
              </p:nvCxnSpPr>
              <p:spPr>
                <a:xfrm flipH="1">
                  <a:off x="6030295" y="4066735"/>
                  <a:ext cx="815921" cy="151853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35 Conector recto"/>
                <p:cNvCxnSpPr>
                  <a:stCxn id="22" idx="2"/>
                  <a:endCxn id="60" idx="7"/>
                </p:cNvCxnSpPr>
                <p:nvPr/>
              </p:nvCxnSpPr>
              <p:spPr>
                <a:xfrm flipH="1">
                  <a:off x="4168870" y="3719465"/>
                  <a:ext cx="453986" cy="226874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36 Conector recto"/>
                <p:cNvCxnSpPr>
                  <a:stCxn id="24" idx="5"/>
                  <a:endCxn id="22" idx="0"/>
                </p:cNvCxnSpPr>
                <p:nvPr/>
              </p:nvCxnSpPr>
              <p:spPr>
                <a:xfrm flipH="1">
                  <a:off x="4892888" y="2886831"/>
                  <a:ext cx="90192" cy="6976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37 Conector recto"/>
                <p:cNvCxnSpPr>
                  <a:stCxn id="20" idx="1"/>
                  <a:endCxn id="24" idx="5"/>
                </p:cNvCxnSpPr>
                <p:nvPr/>
              </p:nvCxnSpPr>
              <p:spPr>
                <a:xfrm flipH="1" flipV="1">
                  <a:off x="4983080" y="2886831"/>
                  <a:ext cx="752218" cy="4315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38 Conector recto"/>
                <p:cNvCxnSpPr>
                  <a:stCxn id="62" idx="0"/>
                  <a:endCxn id="20" idx="4"/>
                </p:cNvCxnSpPr>
                <p:nvPr/>
              </p:nvCxnSpPr>
              <p:spPr>
                <a:xfrm flipV="1">
                  <a:off x="5839354" y="3548897"/>
                  <a:ext cx="86885" cy="6301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26 Conector recto"/>
              <p:cNvCxnSpPr>
                <a:stCxn id="54" idx="3"/>
                <a:endCxn id="64" idx="0"/>
              </p:cNvCxnSpPr>
              <p:nvPr/>
            </p:nvCxnSpPr>
            <p:spPr>
              <a:xfrm flipH="1">
                <a:off x="7345414" y="2579361"/>
                <a:ext cx="70372" cy="38979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16 Grupo"/>
            <p:cNvGrpSpPr/>
            <p:nvPr/>
          </p:nvGrpSpPr>
          <p:grpSpPr>
            <a:xfrm>
              <a:off x="3404666" y="2577816"/>
              <a:ext cx="1679165" cy="369332"/>
              <a:chOff x="6026672" y="2789194"/>
              <a:chExt cx="1679165" cy="369332"/>
            </a:xfrm>
          </p:grpSpPr>
          <p:sp>
            <p:nvSpPr>
              <p:cNvPr id="24" name="23 Elipse"/>
              <p:cNvSpPr>
                <a:spLocks/>
              </p:cNvSpPr>
              <p:nvPr/>
            </p:nvSpPr>
            <p:spPr>
              <a:xfrm>
                <a:off x="7017869" y="2852935"/>
                <a:ext cx="687968" cy="2873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123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24 CuadroTexto"/>
              <p:cNvSpPr txBox="1"/>
              <p:nvPr/>
            </p:nvSpPr>
            <p:spPr>
              <a:xfrm>
                <a:off x="6026672" y="278919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Coelemu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17 Grupo"/>
            <p:cNvGrpSpPr/>
            <p:nvPr/>
          </p:nvGrpSpPr>
          <p:grpSpPr>
            <a:xfrm>
              <a:off x="4622855" y="3584452"/>
              <a:ext cx="1496604" cy="569418"/>
              <a:chOff x="7092276" y="2852932"/>
              <a:chExt cx="1496604" cy="569418"/>
            </a:xfrm>
          </p:grpSpPr>
          <p:sp>
            <p:nvSpPr>
              <p:cNvPr id="22" name="21 Elipse"/>
              <p:cNvSpPr>
                <a:spLocks/>
              </p:cNvSpPr>
              <p:nvPr/>
            </p:nvSpPr>
            <p:spPr>
              <a:xfrm>
                <a:off x="7092276" y="2852932"/>
                <a:ext cx="540066" cy="27002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94</a:t>
                </a:r>
              </a:p>
            </p:txBody>
          </p:sp>
          <p:sp>
            <p:nvSpPr>
              <p:cNvPr id="23" name="22 CuadroTexto"/>
              <p:cNvSpPr txBox="1"/>
              <p:nvPr/>
            </p:nvSpPr>
            <p:spPr>
              <a:xfrm>
                <a:off x="7301283" y="3053018"/>
                <a:ext cx="1287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A. Amarilla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18 Grupo"/>
            <p:cNvGrpSpPr/>
            <p:nvPr/>
          </p:nvGrpSpPr>
          <p:grpSpPr>
            <a:xfrm>
              <a:off x="5656209" y="3278866"/>
              <a:ext cx="1487411" cy="520759"/>
              <a:chOff x="7092274" y="2852936"/>
              <a:chExt cx="1487411" cy="520759"/>
            </a:xfrm>
          </p:grpSpPr>
          <p:sp>
            <p:nvSpPr>
              <p:cNvPr id="20" name="19 Elipse"/>
              <p:cNvSpPr>
                <a:spLocks/>
              </p:cNvSpPr>
              <p:nvPr/>
            </p:nvSpPr>
            <p:spPr>
              <a:xfrm>
                <a:off x="7092274" y="2852936"/>
                <a:ext cx="540060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90</a:t>
                </a:r>
              </a:p>
            </p:txBody>
          </p:sp>
          <p:sp>
            <p:nvSpPr>
              <p:cNvPr id="21" name="20 CuadroTexto"/>
              <p:cNvSpPr txBox="1"/>
              <p:nvPr/>
            </p:nvSpPr>
            <p:spPr>
              <a:xfrm>
                <a:off x="7522921" y="3004364"/>
                <a:ext cx="105676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N. Aldea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4" name="73 Conector recto"/>
          <p:cNvCxnSpPr>
            <a:stCxn id="20" idx="2"/>
            <a:endCxn id="22" idx="7"/>
          </p:cNvCxnSpPr>
          <p:nvPr/>
        </p:nvCxnSpPr>
        <p:spPr>
          <a:xfrm flipH="1">
            <a:off x="5263183" y="3318574"/>
            <a:ext cx="628331" cy="25626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3633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Grafo con A*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763688" y="1844824"/>
            <a:ext cx="7488831" cy="4392488"/>
            <a:chOff x="1895966" y="2205524"/>
            <a:chExt cx="6821950" cy="3601489"/>
          </a:xfrm>
        </p:grpSpPr>
        <p:grpSp>
          <p:nvGrpSpPr>
            <p:cNvPr id="8" name="7 Grupo"/>
            <p:cNvGrpSpPr/>
            <p:nvPr/>
          </p:nvGrpSpPr>
          <p:grpSpPr>
            <a:xfrm>
              <a:off x="6805506" y="5337206"/>
              <a:ext cx="1650028" cy="469807"/>
              <a:chOff x="6950639" y="2852930"/>
              <a:chExt cx="1650028" cy="469807"/>
            </a:xfrm>
          </p:grpSpPr>
          <p:sp>
            <p:nvSpPr>
              <p:cNvPr id="68" name="67 Elipse"/>
              <p:cNvSpPr>
                <a:spLocks/>
              </p:cNvSpPr>
              <p:nvPr/>
            </p:nvSpPr>
            <p:spPr>
              <a:xfrm>
                <a:off x="6950639" y="2852930"/>
                <a:ext cx="681701" cy="2851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122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68 CuadroTexto"/>
              <p:cNvSpPr txBox="1"/>
              <p:nvPr/>
            </p:nvSpPr>
            <p:spPr>
              <a:xfrm>
                <a:off x="7582440" y="2953405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Cabrero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8 Grupo"/>
            <p:cNvGrpSpPr/>
            <p:nvPr/>
          </p:nvGrpSpPr>
          <p:grpSpPr>
            <a:xfrm>
              <a:off x="6767124" y="3836248"/>
              <a:ext cx="1426027" cy="435704"/>
              <a:chOff x="7092276" y="2852931"/>
              <a:chExt cx="1426027" cy="435704"/>
            </a:xfrm>
          </p:grpSpPr>
          <p:sp>
            <p:nvSpPr>
              <p:cNvPr id="66" name="65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95</a:t>
                </a:r>
              </a:p>
            </p:txBody>
          </p:sp>
          <p:sp>
            <p:nvSpPr>
              <p:cNvPr id="67" name="66 CuadroTexto"/>
              <p:cNvSpPr txBox="1"/>
              <p:nvPr/>
            </p:nvSpPr>
            <p:spPr>
              <a:xfrm>
                <a:off x="7628316" y="2919303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Bulnes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9 Grupo"/>
            <p:cNvGrpSpPr/>
            <p:nvPr/>
          </p:nvGrpSpPr>
          <p:grpSpPr>
            <a:xfrm>
              <a:off x="7075381" y="2969152"/>
              <a:ext cx="1511344" cy="476228"/>
              <a:chOff x="7092274" y="2852931"/>
              <a:chExt cx="1511344" cy="476228"/>
            </a:xfrm>
          </p:grpSpPr>
          <p:sp>
            <p:nvSpPr>
              <p:cNvPr id="64" name="63 Elipse"/>
              <p:cNvSpPr>
                <a:spLocks/>
              </p:cNvSpPr>
              <p:nvPr/>
            </p:nvSpPr>
            <p:spPr>
              <a:xfrm>
                <a:off x="7092274" y="2852931"/>
                <a:ext cx="540066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88</a:t>
                </a:r>
              </a:p>
            </p:txBody>
          </p:sp>
          <p:sp>
            <p:nvSpPr>
              <p:cNvPr id="65" name="64 CuadroTexto"/>
              <p:cNvSpPr txBox="1"/>
              <p:nvPr/>
            </p:nvSpPr>
            <p:spPr>
              <a:xfrm>
                <a:off x="7623863" y="2959827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Nebuco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10 Grupo"/>
            <p:cNvGrpSpPr/>
            <p:nvPr/>
          </p:nvGrpSpPr>
          <p:grpSpPr>
            <a:xfrm>
              <a:off x="5569324" y="4179043"/>
              <a:ext cx="1246317" cy="565236"/>
              <a:chOff x="7144503" y="2792435"/>
              <a:chExt cx="1246317" cy="565236"/>
            </a:xfrm>
          </p:grpSpPr>
          <p:sp>
            <p:nvSpPr>
              <p:cNvPr id="62" name="61 Elipse"/>
              <p:cNvSpPr>
                <a:spLocks/>
              </p:cNvSpPr>
              <p:nvPr/>
            </p:nvSpPr>
            <p:spPr>
              <a:xfrm>
                <a:off x="7144503" y="2792435"/>
                <a:ext cx="540060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96</a:t>
                </a:r>
              </a:p>
            </p:txBody>
          </p:sp>
          <p:sp>
            <p:nvSpPr>
              <p:cNvPr id="63" name="62 CuadroTexto"/>
              <p:cNvSpPr txBox="1"/>
              <p:nvPr/>
            </p:nvSpPr>
            <p:spPr>
              <a:xfrm>
                <a:off x="7488009" y="2988339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Quillón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11 Grupo"/>
            <p:cNvGrpSpPr/>
            <p:nvPr/>
          </p:nvGrpSpPr>
          <p:grpSpPr>
            <a:xfrm>
              <a:off x="3707899" y="3906794"/>
              <a:ext cx="1336660" cy="542280"/>
              <a:chOff x="7092275" y="2852931"/>
              <a:chExt cx="1336660" cy="542280"/>
            </a:xfrm>
          </p:grpSpPr>
          <p:sp>
            <p:nvSpPr>
              <p:cNvPr id="60" name="59 Elipse"/>
              <p:cNvSpPr>
                <a:spLocks/>
              </p:cNvSpPr>
              <p:nvPr/>
            </p:nvSpPr>
            <p:spPr>
              <a:xfrm>
                <a:off x="7092275" y="2852931"/>
                <a:ext cx="540060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96</a:t>
                </a:r>
              </a:p>
            </p:txBody>
          </p:sp>
          <p:sp>
            <p:nvSpPr>
              <p:cNvPr id="61" name="60 CuadroTexto"/>
              <p:cNvSpPr txBox="1"/>
              <p:nvPr/>
            </p:nvSpPr>
            <p:spPr>
              <a:xfrm>
                <a:off x="7590244" y="3025879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Penco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12 Grupo"/>
            <p:cNvGrpSpPr/>
            <p:nvPr/>
          </p:nvGrpSpPr>
          <p:grpSpPr>
            <a:xfrm>
              <a:off x="1895966" y="4094830"/>
              <a:ext cx="1589588" cy="590407"/>
              <a:chOff x="5905356" y="2671635"/>
              <a:chExt cx="1589588" cy="590407"/>
            </a:xfrm>
          </p:grpSpPr>
          <p:sp>
            <p:nvSpPr>
              <p:cNvPr id="58" name="57 Elipse"/>
              <p:cNvSpPr>
                <a:spLocks/>
              </p:cNvSpPr>
              <p:nvPr/>
            </p:nvSpPr>
            <p:spPr>
              <a:xfrm>
                <a:off x="6954887" y="2992011"/>
                <a:ext cx="540057" cy="270031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95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58 CuadroTexto"/>
              <p:cNvSpPr txBox="1"/>
              <p:nvPr/>
            </p:nvSpPr>
            <p:spPr>
              <a:xfrm>
                <a:off x="5905356" y="2671635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Concepción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13 Grupo"/>
            <p:cNvGrpSpPr/>
            <p:nvPr/>
          </p:nvGrpSpPr>
          <p:grpSpPr>
            <a:xfrm>
              <a:off x="3459451" y="4684615"/>
              <a:ext cx="1433436" cy="585363"/>
              <a:chOff x="6297481" y="2852929"/>
              <a:chExt cx="1433436" cy="585363"/>
            </a:xfrm>
          </p:grpSpPr>
          <p:sp>
            <p:nvSpPr>
              <p:cNvPr id="56" name="55 Elipse"/>
              <p:cNvSpPr>
                <a:spLocks/>
              </p:cNvSpPr>
              <p:nvPr/>
            </p:nvSpPr>
            <p:spPr>
              <a:xfrm>
                <a:off x="7006900" y="2852929"/>
                <a:ext cx="724017" cy="23048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109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56 CuadroTexto"/>
              <p:cNvSpPr txBox="1"/>
              <p:nvPr/>
            </p:nvSpPr>
            <p:spPr>
              <a:xfrm>
                <a:off x="6297481" y="3068960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Pineda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14 Grupo"/>
            <p:cNvGrpSpPr/>
            <p:nvPr/>
          </p:nvGrpSpPr>
          <p:grpSpPr>
            <a:xfrm>
              <a:off x="7336694" y="2205524"/>
              <a:ext cx="1381222" cy="413382"/>
              <a:chOff x="7092276" y="2709580"/>
              <a:chExt cx="1381222" cy="413382"/>
            </a:xfrm>
          </p:grpSpPr>
          <p:sp>
            <p:nvSpPr>
              <p:cNvPr id="54" name="53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87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54 CuadroTexto"/>
              <p:cNvSpPr txBox="1"/>
              <p:nvPr/>
            </p:nvSpPr>
            <p:spPr>
              <a:xfrm>
                <a:off x="7583511" y="270958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Chillán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15 Grupo"/>
            <p:cNvGrpSpPr/>
            <p:nvPr/>
          </p:nvGrpSpPr>
          <p:grpSpPr>
            <a:xfrm>
              <a:off x="3406464" y="2579361"/>
              <a:ext cx="4009322" cy="2900415"/>
              <a:chOff x="3406464" y="2579361"/>
              <a:chExt cx="4009322" cy="2900415"/>
            </a:xfrm>
          </p:grpSpPr>
          <p:grpSp>
            <p:nvGrpSpPr>
              <p:cNvPr id="26" name="25 Grupo"/>
              <p:cNvGrpSpPr/>
              <p:nvPr/>
            </p:nvGrpSpPr>
            <p:grpSpPr>
              <a:xfrm>
                <a:off x="3406464" y="2886831"/>
                <a:ext cx="3938949" cy="2592945"/>
                <a:chOff x="3406464" y="2886831"/>
                <a:chExt cx="3938949" cy="2592945"/>
              </a:xfrm>
            </p:grpSpPr>
            <p:cxnSp>
              <p:nvCxnSpPr>
                <p:cNvPr id="28" name="27 Conector recto"/>
                <p:cNvCxnSpPr>
                  <a:stCxn id="64" idx="2"/>
                  <a:endCxn id="20" idx="7"/>
                </p:cNvCxnSpPr>
                <p:nvPr/>
              </p:nvCxnSpPr>
              <p:spPr>
                <a:xfrm flipH="1">
                  <a:off x="6117179" y="3104167"/>
                  <a:ext cx="958202" cy="214243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28 Conector recto"/>
                <p:cNvCxnSpPr>
                  <a:stCxn id="64" idx="4"/>
                  <a:endCxn id="66" idx="0"/>
                </p:cNvCxnSpPr>
                <p:nvPr/>
              </p:nvCxnSpPr>
              <p:spPr>
                <a:xfrm flipH="1">
                  <a:off x="7037158" y="3239183"/>
                  <a:ext cx="308255" cy="597066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29 Conector recto"/>
                <p:cNvCxnSpPr>
                  <a:stCxn id="60" idx="3"/>
                  <a:endCxn id="58" idx="7"/>
                </p:cNvCxnSpPr>
                <p:nvPr/>
              </p:nvCxnSpPr>
              <p:spPr>
                <a:xfrm flipH="1">
                  <a:off x="3406465" y="4137280"/>
                  <a:ext cx="380524" cy="31747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30 Conector recto"/>
                <p:cNvCxnSpPr>
                  <a:stCxn id="56" idx="2"/>
                  <a:endCxn id="58" idx="5"/>
                </p:cNvCxnSpPr>
                <p:nvPr/>
              </p:nvCxnSpPr>
              <p:spPr>
                <a:xfrm flipH="1" flipV="1">
                  <a:off x="3406464" y="4645693"/>
                  <a:ext cx="762407" cy="15416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31 Conector recto"/>
                <p:cNvCxnSpPr>
                  <a:stCxn id="62" idx="2"/>
                  <a:endCxn id="56" idx="7"/>
                </p:cNvCxnSpPr>
                <p:nvPr/>
              </p:nvCxnSpPr>
              <p:spPr>
                <a:xfrm flipH="1">
                  <a:off x="4786858" y="4314059"/>
                  <a:ext cx="782466" cy="40431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32 Conector recto"/>
                <p:cNvCxnSpPr>
                  <a:stCxn id="68" idx="2"/>
                  <a:endCxn id="56" idx="5"/>
                </p:cNvCxnSpPr>
                <p:nvPr/>
              </p:nvCxnSpPr>
              <p:spPr>
                <a:xfrm flipH="1" flipV="1">
                  <a:off x="4786858" y="4881347"/>
                  <a:ext cx="2018648" cy="59842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33 Conector recto"/>
                <p:cNvCxnSpPr>
                  <a:endCxn id="68" idx="0"/>
                </p:cNvCxnSpPr>
                <p:nvPr/>
              </p:nvCxnSpPr>
              <p:spPr>
                <a:xfrm>
                  <a:off x="7026233" y="4069770"/>
                  <a:ext cx="120123" cy="12674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34 Conector recto"/>
                <p:cNvCxnSpPr>
                  <a:stCxn id="66" idx="3"/>
                  <a:endCxn id="62" idx="7"/>
                </p:cNvCxnSpPr>
                <p:nvPr/>
              </p:nvCxnSpPr>
              <p:spPr>
                <a:xfrm flipH="1">
                  <a:off x="6030295" y="4066735"/>
                  <a:ext cx="815921" cy="151853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35 Conector recto"/>
                <p:cNvCxnSpPr>
                  <a:stCxn id="22" idx="2"/>
                  <a:endCxn id="60" idx="7"/>
                </p:cNvCxnSpPr>
                <p:nvPr/>
              </p:nvCxnSpPr>
              <p:spPr>
                <a:xfrm flipH="1">
                  <a:off x="4168870" y="3719465"/>
                  <a:ext cx="453986" cy="226874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36 Conector recto"/>
                <p:cNvCxnSpPr>
                  <a:stCxn id="24" idx="5"/>
                  <a:endCxn id="22" idx="0"/>
                </p:cNvCxnSpPr>
                <p:nvPr/>
              </p:nvCxnSpPr>
              <p:spPr>
                <a:xfrm flipH="1">
                  <a:off x="4892888" y="2886831"/>
                  <a:ext cx="90192" cy="6976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37 Conector recto"/>
                <p:cNvCxnSpPr>
                  <a:stCxn id="20" idx="1"/>
                  <a:endCxn id="24" idx="5"/>
                </p:cNvCxnSpPr>
                <p:nvPr/>
              </p:nvCxnSpPr>
              <p:spPr>
                <a:xfrm flipH="1" flipV="1">
                  <a:off x="4983080" y="2886831"/>
                  <a:ext cx="752218" cy="4315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38 Conector recto"/>
                <p:cNvCxnSpPr>
                  <a:stCxn id="62" idx="0"/>
                  <a:endCxn id="20" idx="4"/>
                </p:cNvCxnSpPr>
                <p:nvPr/>
              </p:nvCxnSpPr>
              <p:spPr>
                <a:xfrm flipV="1">
                  <a:off x="5839354" y="3548897"/>
                  <a:ext cx="86885" cy="6301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26 Conector recto"/>
              <p:cNvCxnSpPr>
                <a:stCxn id="54" idx="3"/>
                <a:endCxn id="64" idx="0"/>
              </p:cNvCxnSpPr>
              <p:nvPr/>
            </p:nvCxnSpPr>
            <p:spPr>
              <a:xfrm flipH="1">
                <a:off x="7345414" y="2579361"/>
                <a:ext cx="70372" cy="38979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16 Grupo"/>
            <p:cNvGrpSpPr/>
            <p:nvPr/>
          </p:nvGrpSpPr>
          <p:grpSpPr>
            <a:xfrm>
              <a:off x="3404666" y="2577816"/>
              <a:ext cx="1679165" cy="369332"/>
              <a:chOff x="6026672" y="2789194"/>
              <a:chExt cx="1679165" cy="369332"/>
            </a:xfrm>
          </p:grpSpPr>
          <p:sp>
            <p:nvSpPr>
              <p:cNvPr id="24" name="23 Elipse"/>
              <p:cNvSpPr>
                <a:spLocks/>
              </p:cNvSpPr>
              <p:nvPr/>
            </p:nvSpPr>
            <p:spPr>
              <a:xfrm>
                <a:off x="7017869" y="2852935"/>
                <a:ext cx="687968" cy="2873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123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24 CuadroTexto"/>
              <p:cNvSpPr txBox="1"/>
              <p:nvPr/>
            </p:nvSpPr>
            <p:spPr>
              <a:xfrm>
                <a:off x="6026672" y="278919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Coelemu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17 Grupo"/>
            <p:cNvGrpSpPr/>
            <p:nvPr/>
          </p:nvGrpSpPr>
          <p:grpSpPr>
            <a:xfrm>
              <a:off x="4622855" y="3584452"/>
              <a:ext cx="1496604" cy="569418"/>
              <a:chOff x="7092276" y="2852932"/>
              <a:chExt cx="1496604" cy="569418"/>
            </a:xfrm>
          </p:grpSpPr>
          <p:sp>
            <p:nvSpPr>
              <p:cNvPr id="22" name="21 Elipse"/>
              <p:cNvSpPr>
                <a:spLocks/>
              </p:cNvSpPr>
              <p:nvPr/>
            </p:nvSpPr>
            <p:spPr>
              <a:xfrm>
                <a:off x="7092276" y="2852932"/>
                <a:ext cx="540066" cy="270025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94</a:t>
                </a:r>
              </a:p>
            </p:txBody>
          </p:sp>
          <p:sp>
            <p:nvSpPr>
              <p:cNvPr id="23" name="22 CuadroTexto"/>
              <p:cNvSpPr txBox="1"/>
              <p:nvPr/>
            </p:nvSpPr>
            <p:spPr>
              <a:xfrm>
                <a:off x="7301283" y="3053018"/>
                <a:ext cx="1287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A. Amarilla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18 Grupo"/>
            <p:cNvGrpSpPr/>
            <p:nvPr/>
          </p:nvGrpSpPr>
          <p:grpSpPr>
            <a:xfrm>
              <a:off x="5656209" y="3278866"/>
              <a:ext cx="1487411" cy="520759"/>
              <a:chOff x="7092274" y="2852936"/>
              <a:chExt cx="1487411" cy="520759"/>
            </a:xfrm>
          </p:grpSpPr>
          <p:sp>
            <p:nvSpPr>
              <p:cNvPr id="20" name="19 Elipse"/>
              <p:cNvSpPr>
                <a:spLocks/>
              </p:cNvSpPr>
              <p:nvPr/>
            </p:nvSpPr>
            <p:spPr>
              <a:xfrm>
                <a:off x="7092274" y="2852936"/>
                <a:ext cx="540060" cy="27003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90</a:t>
                </a:r>
              </a:p>
            </p:txBody>
          </p:sp>
          <p:sp>
            <p:nvSpPr>
              <p:cNvPr id="21" name="20 CuadroTexto"/>
              <p:cNvSpPr txBox="1"/>
              <p:nvPr/>
            </p:nvSpPr>
            <p:spPr>
              <a:xfrm>
                <a:off x="7522921" y="3004364"/>
                <a:ext cx="105676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N. Aldea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4" name="73 Conector recto"/>
          <p:cNvCxnSpPr>
            <a:stCxn id="20" idx="2"/>
            <a:endCxn id="22" idx="7"/>
          </p:cNvCxnSpPr>
          <p:nvPr/>
        </p:nvCxnSpPr>
        <p:spPr>
          <a:xfrm flipH="1">
            <a:off x="5263183" y="3318574"/>
            <a:ext cx="628331" cy="25626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742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Rendimiento A*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0"/>
                <a:ext cx="6552728" cy="4781127"/>
              </a:xfrm>
            </p:spPr>
            <p:txBody>
              <a:bodyPr>
                <a:normAutofit/>
              </a:bodyPr>
              <a:lstStyle/>
              <a:p>
                <a:r>
                  <a:rPr lang="es-ES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Completo.</a:t>
                </a:r>
                <a:endParaRPr lang="es-ES" sz="3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Ó</a:t>
                </a:r>
                <a:r>
                  <a:rPr lang="es-ES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ptimo.</a:t>
                </a:r>
                <a:endParaRPr lang="es-ES" sz="3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Si, si heurística es admisible. Incluir costo ayuda a este hecho.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Complejidad </a:t>
                </a:r>
                <a:r>
                  <a:rPr lang="es-ES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Temporal.</a:t>
                </a:r>
                <a:endParaRPr lang="es-ES" sz="3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Depende de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s-ES" sz="3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Complejidad Espacial</a:t>
                </a:r>
                <a:r>
                  <a:rPr lang="es-ES" sz="3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2"/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Depende de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puede ser exponencial.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0"/>
                <a:ext cx="6552728" cy="4781127"/>
              </a:xfrm>
              <a:blipFill rotWithShape="1">
                <a:blip r:embed="rId4" cstate="print"/>
                <a:stretch>
                  <a:fillRect l="-1953" t="-1658" b="-8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783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problema que nos surge ahora es el uso de memoria (exponencial nunca es bueno).</a:t>
            </a:r>
          </a:p>
          <a:p>
            <a:pPr marL="0" indent="0" algn="just">
              <a:buNone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Para ello, existen varias alternativas: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BRPM.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A* PI.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A* MS.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‘Mejorar’ A*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374139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1"/>
                <a:ext cx="6552728" cy="4925143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Búsqueda Recursiva Primero el Mejor.</a:t>
                </a:r>
                <a:endParaRPr lang="es-E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 igual a Primero el Mejor, pero sólo mantiene un tamaño lineal de elementos en memoria.</a:t>
                </a: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Almacena el valor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del mejor hijo de cada nodo, de manera de expandirlo si llegamos a un punto que tengamos un peor valor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1"/>
                <a:ext cx="6552728" cy="4925143"/>
              </a:xfrm>
              <a:blipFill rotWithShape="1">
                <a:blip r:embed="rId3" cstate="print"/>
                <a:stretch>
                  <a:fillRect l="-2140" t="-2602" r="-23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BRPM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9687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339752" y="1600201"/>
            <a:ext cx="6552728" cy="4925143"/>
          </a:xfrm>
          <a:blipFill rotWithShape="1">
            <a:blip r:embed="rId3" cstate="print"/>
            <a:stretch>
              <a:fillRect l="-2140" t="-1611" r="-2326"/>
            </a:stretch>
          </a:blipFill>
        </p:spPr>
        <p:txBody>
          <a:bodyPr/>
          <a:lstStyle/>
          <a:p>
            <a:r>
              <a:rPr lang="es-ES" dirty="0">
                <a:noFill/>
              </a:rPr>
              <a:t> </a:t>
            </a:r>
            <a:r>
              <a:rPr lang="es-ES" dirty="0" smtClean="0">
                <a:noFill/>
              </a:rPr>
              <a:t>h</a:t>
            </a:r>
            <a:endParaRPr lang="es-ES" dirty="0">
              <a:noFill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A* PI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422053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 búsqueda no informada trata ciegamente de encontrar una solución.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 habla de búsqueda informada cuando aplicamos conocimiento a la búsqueda de manera de reducir los recursos usados.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Este conocimiento está dado por una función de bondad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 le denomina Heurística (de Eureka).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Información!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28068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925143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A* con memoria simplificada.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 A*, pero si la expansión del nodo es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poco prometedora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, lo cierra.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Una vez descartado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todas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las otras posibilidades, ahí recién vuelve a buscar la expansión de dicho nodo.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A*MS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6904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339752" y="1600201"/>
                <a:ext cx="6552728" cy="4925143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 valor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de un nodo al expandirse es </a:t>
                </a:r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actualizado para reflejar los cambios en esta estimación cuando sus hijos se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expanden.</a:t>
                </a: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Un </a:t>
                </a:r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nodo completamente expandido tendrá un valor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por lo menos tan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alto </a:t>
                </a:r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como la de sus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sucesores.</a:t>
                </a: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Además</a:t>
                </a:r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, el nodo almacena el valor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del sucesor mejor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olvidado.</a:t>
                </a:r>
              </a:p>
              <a:p>
                <a:pPr algn="just"/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Este </a:t>
                </a:r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valor se restablece si el sucesor </a:t>
                </a:r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resulta ser el mejor actual.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9752" y="1600201"/>
                <a:ext cx="6552728" cy="4925143"/>
              </a:xfrm>
              <a:blipFill rotWithShape="1">
                <a:blip r:embed="rId3" cstate="print"/>
                <a:stretch>
                  <a:fillRect l="-1953" t="-2602" r="-2140" b="-309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A*MS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169680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92514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Otra forma de trabajar es a través de búsquedas locales.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La idea es partir desde una solución (generalmente al azar) y luego moverse entre vecinos en busca de mejores soluciones.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Los algoritmos paran cuando un criterio es alcanzado: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Solución es suficientemente buena.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Máximo local.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Tiempo/memoria.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Búsqueda local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6904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925143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Subida o ascensión de colina (Hill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Climbing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 trata de simplemente ascender hasta encontrar un máximo.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En cierto sentido, es igual a Voraz, salvo que no generamos una solución, sino que de una solución generada, buscamos el máximo local más cercano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Subida de Colina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6904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Subida de Colina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1026" name="Picture 2" descr="https://upload.wikimedia.org/wikipedia/commons/0/05/Hill_clim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1844824"/>
            <a:ext cx="3924300" cy="1905000"/>
          </a:xfrm>
          <a:prstGeom prst="rect">
            <a:avLst/>
          </a:prstGeom>
          <a:noFill/>
        </p:spPr>
      </p:pic>
      <p:pic>
        <p:nvPicPr>
          <p:cNvPr id="1034" name="Picture 10" descr="https://upload.wikimedia.org/wikipedia/commons/7/7e/Local_maximu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4293096"/>
            <a:ext cx="3800475" cy="1933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904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925143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Supongamos el problema de la mochila.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Una mochila tiene cierta capacidad y queremos llenarla de manera de llevar cosas de mayor valor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 de Hill </a:t>
            </a:r>
            <a:r>
              <a:rPr lang="es-ES" sz="3600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Climbing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233474" name="Picture 2" descr="https://upload.wikimedia.org/wikipedia/commons/thumb/f/fd/Knapsack.svg/486px-Knapsack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5458" y="4156390"/>
            <a:ext cx="2900958" cy="2512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904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925143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La solución voraz es elegir la caja de mayor valor cada vez que nos quede espacio.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La solución por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hill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climbing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es, teniendo una solución al azar, generar vecinos (cambiar una caja por otra) y elegir el mejor vecino, incluyendo la solución actual y repetir.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 de Hill </a:t>
            </a:r>
            <a:r>
              <a:rPr lang="es-ES" sz="3600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Climbing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6904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925143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Hill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Climbing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puede entramparse en malas soluciones si la solución inicial es mala.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Para ello, existen distintos enfoques: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Estocástica: Elige un vecino al azar según su mejora.</a:t>
            </a:r>
          </a:p>
          <a:p>
            <a:pPr lvl="1" algn="just"/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Resetear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: Recomenzamos guardando la mejor solución conocida.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Mejoras al Hill </a:t>
            </a:r>
            <a:r>
              <a:rPr lang="es-ES" sz="3600" b="1" dirty="0" err="1" smtClean="0">
                <a:solidFill>
                  <a:prstClr val="white"/>
                </a:solidFill>
                <a:latin typeface="Arial Black" panose="020B0A04020102020204" pitchFamily="34" charset="0"/>
              </a:rPr>
              <a:t>Climbing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6904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925143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Debe el nombre (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Simulated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Annealing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) a la técnica de donde se crean cristales de menor energía al enfriar metales.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metal se calienta y luego se enfría lentamente, de manera que permita la reconfiguración atómica y luego permita la formación de cristales de baja energía.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Enfriamiento Simulado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6904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92514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Comenzamos con una temperatura que disminuye con cada paso.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En cada paso, se eligen los vecinos de la siguiente manera: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Si el vecino mejora la solución (tiene menor energía), se elige con probabilidad 1.</a:t>
            </a:r>
          </a:p>
          <a:p>
            <a:pPr lvl="1"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Sino, se elige un vecino que pueda empeorar la solución (mayor energía), con probabilidad directamente proporcional a T.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La disminución de T implica que tan rápido es el algoritmo.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Enfriamiento </a:t>
            </a:r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Simulado: Pasos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6904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Bajo el concepto de búsqueda informada, tenemos 2 interpretaciones generales: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Fuerte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Se usa heurística para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tratar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resolver el problema lo mejor posible, pero no se asegura la solución.</a:t>
            </a:r>
          </a:p>
          <a:p>
            <a:pPr algn="just"/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Débil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Heurística se conjuga con un método riguroso para llegar a la mejor solución. Muchas veces sigue siendo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infactible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de resolver en el peor caso.</a:t>
            </a:r>
            <a:endParaRPr lang="es-E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Interpretaciones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24393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925143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La disminución de T más usada es la exponencial.</a:t>
            </a: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Mientras más baja la temperatura, menor la probabilidad de elegir estados con mayor energía.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Una vez la energía llega a 0, sólo se aceptarán estados que disminuyan la energía.</a:t>
            </a: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Enfriamiento </a:t>
            </a:r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Simulado: Pasos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6904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Enfriamiento Simulado: </a:t>
            </a:r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235522" name="Picture 2" descr="https://upload.wikimedia.org/wikipedia/commons/d/d5/Hill_Climbing_with_Simulated_Annealing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83664" y="2708920"/>
            <a:ext cx="6708816" cy="2160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904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Meme de la Clase</a:t>
            </a:r>
            <a:endParaRPr lang="es-ES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pic>
        <p:nvPicPr>
          <p:cNvPr id="17412" name="Picture 4" descr="http://www.jeremysaid.com/wp-content/uploads/2015/09/cartoon-representation-of-what-is-heuristic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2204864"/>
            <a:ext cx="7029450" cy="3067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4514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Heurística para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shortest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s-E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Distancia en línea recta a la meta.</a:t>
            </a:r>
          </a:p>
          <a:p>
            <a:pPr marL="0" indent="0" algn="just">
              <a:buNone/>
            </a:pPr>
            <a:endParaRPr lang="es-E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Heurística para 8-puzzle: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Número de piezas fuera de su lugar.</a:t>
            </a:r>
          </a:p>
          <a:p>
            <a:pPr marL="0" indent="0" algn="just">
              <a:buNone/>
            </a:pP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Heurística para N-reinas:</a:t>
            </a:r>
          </a:p>
          <a:p>
            <a:pPr lvl="1"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Número de reinas siendo atacadas.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Ejemplos de Heurísticas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118280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Primero el mejor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Voraz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*.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Hijos de A*.</a:t>
            </a:r>
          </a:p>
          <a:p>
            <a:pPr algn="just">
              <a:lnSpc>
                <a:spcPct val="150000"/>
              </a:lnSpc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Búsqueda local.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Búsquedas Informadas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227618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39752" y="1600201"/>
            <a:ext cx="6552728" cy="4709119"/>
          </a:xfrm>
        </p:spPr>
        <p:txBody>
          <a:bodyPr>
            <a:normAutofit/>
          </a:bodyPr>
          <a:lstStyle/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Este algoritmo es parecido a la búsqueda de costo uniforme, salvo que el primer nodo que se expande no es el de menor costo actual, sino el de mejor heurística.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Para este caso, es bueno usar una lista llamada </a:t>
            </a:r>
            <a:r>
              <a:rPr lang="es-E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CERRADOS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que incluye los nodos analizados.</a:t>
            </a:r>
          </a:p>
          <a:p>
            <a:pPr algn="just"/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Analicemos este algoritmo con el mapa provisto en la clase anterior.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Primero el mejor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</p:spTree>
    <p:extLst>
      <p:ext uri="{BB962C8B-B14F-4D97-AF65-F5344CB8AC3E}">
        <p14:creationId xmlns:p14="http://schemas.microsoft.com/office/powerpoint/2010/main" xmlns="" val="173379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Primero el mejor: Aplicado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763688" y="1844824"/>
            <a:ext cx="7488831" cy="4392488"/>
            <a:chOff x="1895966" y="2205524"/>
            <a:chExt cx="6821950" cy="3601489"/>
          </a:xfrm>
        </p:grpSpPr>
        <p:grpSp>
          <p:nvGrpSpPr>
            <p:cNvPr id="8" name="7 Grupo"/>
            <p:cNvGrpSpPr/>
            <p:nvPr/>
          </p:nvGrpSpPr>
          <p:grpSpPr>
            <a:xfrm>
              <a:off x="6947143" y="5337207"/>
              <a:ext cx="1508391" cy="469806"/>
              <a:chOff x="7092276" y="2852931"/>
              <a:chExt cx="1508391" cy="469806"/>
            </a:xfrm>
          </p:grpSpPr>
          <p:sp>
            <p:nvSpPr>
              <p:cNvPr id="68" name="67 Elipse"/>
              <p:cNvSpPr>
                <a:spLocks/>
              </p:cNvSpPr>
              <p:nvPr/>
            </p:nvSpPr>
            <p:spPr>
              <a:xfrm>
                <a:off x="7092276" y="2852931"/>
                <a:ext cx="540064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62</a:t>
                </a:r>
                <a:endParaRPr lang="es-E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68 CuadroTexto"/>
              <p:cNvSpPr txBox="1"/>
              <p:nvPr/>
            </p:nvSpPr>
            <p:spPr>
              <a:xfrm>
                <a:off x="7582440" y="2953405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Cabrero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8 Grupo"/>
            <p:cNvGrpSpPr/>
            <p:nvPr/>
          </p:nvGrpSpPr>
          <p:grpSpPr>
            <a:xfrm>
              <a:off x="6767124" y="3836248"/>
              <a:ext cx="1426027" cy="435704"/>
              <a:chOff x="7092276" y="2852931"/>
              <a:chExt cx="1426027" cy="435704"/>
            </a:xfrm>
          </p:grpSpPr>
          <p:sp>
            <p:nvSpPr>
              <p:cNvPr id="66" name="65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68</a:t>
                </a:r>
                <a:endParaRPr lang="es-E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66 CuadroTexto"/>
              <p:cNvSpPr txBox="1"/>
              <p:nvPr/>
            </p:nvSpPr>
            <p:spPr>
              <a:xfrm>
                <a:off x="7628316" y="2919303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Bulnes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9 Grupo"/>
            <p:cNvGrpSpPr/>
            <p:nvPr/>
          </p:nvGrpSpPr>
          <p:grpSpPr>
            <a:xfrm>
              <a:off x="7075381" y="2969152"/>
              <a:ext cx="1511344" cy="476228"/>
              <a:chOff x="7092274" y="2852931"/>
              <a:chExt cx="1511344" cy="476228"/>
            </a:xfrm>
          </p:grpSpPr>
          <p:sp>
            <p:nvSpPr>
              <p:cNvPr id="64" name="63 Elipse"/>
              <p:cNvSpPr>
                <a:spLocks/>
              </p:cNvSpPr>
              <p:nvPr/>
            </p:nvSpPr>
            <p:spPr>
              <a:xfrm>
                <a:off x="7092274" y="2852931"/>
                <a:ext cx="540066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74</a:t>
                </a:r>
                <a:endParaRPr lang="es-E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64 CuadroTexto"/>
              <p:cNvSpPr txBox="1"/>
              <p:nvPr/>
            </p:nvSpPr>
            <p:spPr>
              <a:xfrm>
                <a:off x="7623863" y="2959827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Nebuco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10 Grupo"/>
            <p:cNvGrpSpPr/>
            <p:nvPr/>
          </p:nvGrpSpPr>
          <p:grpSpPr>
            <a:xfrm>
              <a:off x="5569324" y="4179043"/>
              <a:ext cx="1246317" cy="565236"/>
              <a:chOff x="7144503" y="2792435"/>
              <a:chExt cx="1246317" cy="565236"/>
            </a:xfrm>
          </p:grpSpPr>
          <p:sp>
            <p:nvSpPr>
              <p:cNvPr id="62" name="61 Elipse"/>
              <p:cNvSpPr>
                <a:spLocks/>
              </p:cNvSpPr>
              <p:nvPr/>
            </p:nvSpPr>
            <p:spPr>
              <a:xfrm>
                <a:off x="7144503" y="2792435"/>
                <a:ext cx="540060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53</a:t>
                </a:r>
                <a:endParaRPr lang="es-E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62 CuadroTexto"/>
              <p:cNvSpPr txBox="1"/>
              <p:nvPr/>
            </p:nvSpPr>
            <p:spPr>
              <a:xfrm>
                <a:off x="7488009" y="2988339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Quillón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11 Grupo"/>
            <p:cNvGrpSpPr/>
            <p:nvPr/>
          </p:nvGrpSpPr>
          <p:grpSpPr>
            <a:xfrm>
              <a:off x="3707899" y="3906794"/>
              <a:ext cx="1336660" cy="542280"/>
              <a:chOff x="7092275" y="2852931"/>
              <a:chExt cx="1336660" cy="542280"/>
            </a:xfrm>
          </p:grpSpPr>
          <p:sp>
            <p:nvSpPr>
              <p:cNvPr id="60" name="59 Elipse"/>
              <p:cNvSpPr>
                <a:spLocks/>
              </p:cNvSpPr>
              <p:nvPr/>
            </p:nvSpPr>
            <p:spPr>
              <a:xfrm>
                <a:off x="7092275" y="2852931"/>
                <a:ext cx="540060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s-E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60 CuadroTexto"/>
              <p:cNvSpPr txBox="1"/>
              <p:nvPr/>
            </p:nvSpPr>
            <p:spPr>
              <a:xfrm>
                <a:off x="7590244" y="3025879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Penco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12 Grupo"/>
            <p:cNvGrpSpPr/>
            <p:nvPr/>
          </p:nvGrpSpPr>
          <p:grpSpPr>
            <a:xfrm>
              <a:off x="1895966" y="4213448"/>
              <a:ext cx="1589588" cy="471789"/>
              <a:chOff x="5905356" y="2790253"/>
              <a:chExt cx="1589588" cy="471789"/>
            </a:xfrm>
          </p:grpSpPr>
          <p:sp>
            <p:nvSpPr>
              <p:cNvPr id="58" name="57 Elipse"/>
              <p:cNvSpPr>
                <a:spLocks/>
              </p:cNvSpPr>
              <p:nvPr/>
            </p:nvSpPr>
            <p:spPr>
              <a:xfrm>
                <a:off x="6954887" y="2992011"/>
                <a:ext cx="540057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s-E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58 CuadroTexto"/>
              <p:cNvSpPr txBox="1"/>
              <p:nvPr/>
            </p:nvSpPr>
            <p:spPr>
              <a:xfrm>
                <a:off x="5905356" y="2790253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Concepción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13 Grupo"/>
            <p:cNvGrpSpPr/>
            <p:nvPr/>
          </p:nvGrpSpPr>
          <p:grpSpPr>
            <a:xfrm>
              <a:off x="3459451" y="4684615"/>
              <a:ext cx="1334855" cy="585363"/>
              <a:chOff x="6297481" y="2852929"/>
              <a:chExt cx="1334855" cy="585363"/>
            </a:xfrm>
          </p:grpSpPr>
          <p:sp>
            <p:nvSpPr>
              <p:cNvPr id="56" name="55 Elipse"/>
              <p:cNvSpPr>
                <a:spLocks/>
              </p:cNvSpPr>
              <p:nvPr/>
            </p:nvSpPr>
            <p:spPr>
              <a:xfrm>
                <a:off x="7092274" y="2852929"/>
                <a:ext cx="540062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s-E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56 CuadroTexto"/>
              <p:cNvSpPr txBox="1"/>
              <p:nvPr/>
            </p:nvSpPr>
            <p:spPr>
              <a:xfrm>
                <a:off x="6297481" y="3068960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Pineda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14 Grupo"/>
            <p:cNvGrpSpPr/>
            <p:nvPr/>
          </p:nvGrpSpPr>
          <p:grpSpPr>
            <a:xfrm>
              <a:off x="7336694" y="2205524"/>
              <a:ext cx="1381222" cy="413382"/>
              <a:chOff x="7092276" y="2709580"/>
              <a:chExt cx="1381222" cy="413382"/>
            </a:xfrm>
          </p:grpSpPr>
          <p:sp>
            <p:nvSpPr>
              <p:cNvPr id="54" name="53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87</a:t>
                </a:r>
                <a:endParaRPr lang="es-E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54 CuadroTexto"/>
              <p:cNvSpPr txBox="1"/>
              <p:nvPr/>
            </p:nvSpPr>
            <p:spPr>
              <a:xfrm>
                <a:off x="7583511" y="270958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Chillán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15 Grupo"/>
            <p:cNvGrpSpPr/>
            <p:nvPr/>
          </p:nvGrpSpPr>
          <p:grpSpPr>
            <a:xfrm>
              <a:off x="3356858" y="2579361"/>
              <a:ext cx="4253778" cy="2892862"/>
              <a:chOff x="3356858" y="2579361"/>
              <a:chExt cx="4253778" cy="2892862"/>
            </a:xfrm>
          </p:grpSpPr>
          <p:grpSp>
            <p:nvGrpSpPr>
              <p:cNvPr id="26" name="25 Grupo"/>
              <p:cNvGrpSpPr/>
              <p:nvPr/>
            </p:nvGrpSpPr>
            <p:grpSpPr>
              <a:xfrm>
                <a:off x="3356858" y="2587683"/>
                <a:ext cx="4253778" cy="2884540"/>
                <a:chOff x="3356858" y="2587683"/>
                <a:chExt cx="4253778" cy="2884540"/>
              </a:xfrm>
            </p:grpSpPr>
            <p:cxnSp>
              <p:nvCxnSpPr>
                <p:cNvPr id="28" name="27 Conector recto"/>
                <p:cNvCxnSpPr>
                  <a:stCxn id="64" idx="2"/>
                  <a:endCxn id="22" idx="7"/>
                </p:cNvCxnSpPr>
                <p:nvPr/>
              </p:nvCxnSpPr>
              <p:spPr>
                <a:xfrm flipH="1">
                  <a:off x="5083830" y="3104168"/>
                  <a:ext cx="1991551" cy="5198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28 Conector recto"/>
                <p:cNvCxnSpPr>
                  <a:stCxn id="64" idx="4"/>
                  <a:endCxn id="66" idx="0"/>
                </p:cNvCxnSpPr>
                <p:nvPr/>
              </p:nvCxnSpPr>
              <p:spPr>
                <a:xfrm flipH="1">
                  <a:off x="7037158" y="3239183"/>
                  <a:ext cx="308255" cy="5970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29 Conector recto"/>
                <p:cNvCxnSpPr>
                  <a:stCxn id="60" idx="3"/>
                  <a:endCxn id="58" idx="7"/>
                </p:cNvCxnSpPr>
                <p:nvPr/>
              </p:nvCxnSpPr>
              <p:spPr>
                <a:xfrm flipH="1">
                  <a:off x="3406465" y="4137280"/>
                  <a:ext cx="380524" cy="3174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30 Conector recto"/>
                <p:cNvCxnSpPr>
                  <a:stCxn id="56" idx="2"/>
                  <a:endCxn id="58" idx="5"/>
                </p:cNvCxnSpPr>
                <p:nvPr/>
              </p:nvCxnSpPr>
              <p:spPr>
                <a:xfrm flipH="1" flipV="1">
                  <a:off x="3406465" y="4645693"/>
                  <a:ext cx="847779" cy="1739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31 Conector recto"/>
                <p:cNvCxnSpPr>
                  <a:stCxn id="62" idx="2"/>
                  <a:endCxn id="56" idx="7"/>
                </p:cNvCxnSpPr>
                <p:nvPr/>
              </p:nvCxnSpPr>
              <p:spPr>
                <a:xfrm flipH="1">
                  <a:off x="4715215" y="4314059"/>
                  <a:ext cx="854108" cy="4101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32 Conector recto"/>
                <p:cNvCxnSpPr>
                  <a:stCxn id="68" idx="2"/>
                  <a:endCxn id="56" idx="5"/>
                </p:cNvCxnSpPr>
                <p:nvPr/>
              </p:nvCxnSpPr>
              <p:spPr>
                <a:xfrm flipH="1" flipV="1">
                  <a:off x="4715215" y="4915101"/>
                  <a:ext cx="2231927" cy="5571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33 Conector recto"/>
                <p:cNvCxnSpPr>
                  <a:endCxn id="68" idx="0"/>
                </p:cNvCxnSpPr>
                <p:nvPr/>
              </p:nvCxnSpPr>
              <p:spPr>
                <a:xfrm>
                  <a:off x="7026233" y="4069770"/>
                  <a:ext cx="190941" cy="12674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34 Conector recto"/>
                <p:cNvCxnSpPr>
                  <a:stCxn id="66" idx="3"/>
                  <a:endCxn id="62" idx="7"/>
                </p:cNvCxnSpPr>
                <p:nvPr/>
              </p:nvCxnSpPr>
              <p:spPr>
                <a:xfrm flipH="1">
                  <a:off x="6030295" y="4066735"/>
                  <a:ext cx="815921" cy="1518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35 Conector recto"/>
                <p:cNvCxnSpPr>
                  <a:stCxn id="22" idx="2"/>
                  <a:endCxn id="60" idx="7"/>
                </p:cNvCxnSpPr>
                <p:nvPr/>
              </p:nvCxnSpPr>
              <p:spPr>
                <a:xfrm flipH="1">
                  <a:off x="4168870" y="3719465"/>
                  <a:ext cx="453986" cy="2268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36 Conector recto"/>
                <p:cNvCxnSpPr>
                  <a:stCxn id="24" idx="5"/>
                  <a:endCxn id="22" idx="0"/>
                </p:cNvCxnSpPr>
                <p:nvPr/>
              </p:nvCxnSpPr>
              <p:spPr>
                <a:xfrm flipH="1">
                  <a:off x="4892888" y="2872044"/>
                  <a:ext cx="38362" cy="71240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37 Conector recto"/>
                <p:cNvCxnSpPr>
                  <a:stCxn id="20" idx="1"/>
                  <a:endCxn id="24" idx="5"/>
                </p:cNvCxnSpPr>
                <p:nvPr/>
              </p:nvCxnSpPr>
              <p:spPr>
                <a:xfrm flipH="1" flipV="1">
                  <a:off x="4931250" y="2872044"/>
                  <a:ext cx="804049" cy="4463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38 Conector recto"/>
                <p:cNvCxnSpPr>
                  <a:stCxn id="62" idx="0"/>
                  <a:endCxn id="20" idx="4"/>
                </p:cNvCxnSpPr>
                <p:nvPr/>
              </p:nvCxnSpPr>
              <p:spPr>
                <a:xfrm flipV="1">
                  <a:off x="5839354" y="3548897"/>
                  <a:ext cx="86885" cy="63014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39 CuadroTexto"/>
                <p:cNvSpPr txBox="1"/>
                <p:nvPr/>
              </p:nvSpPr>
              <p:spPr>
                <a:xfrm>
                  <a:off x="7227198" y="2587683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14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40 CuadroTexto"/>
                <p:cNvSpPr txBox="1"/>
                <p:nvPr/>
              </p:nvSpPr>
              <p:spPr>
                <a:xfrm>
                  <a:off x="6296436" y="2959692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20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41 CuadroTexto"/>
                <p:cNvSpPr txBox="1"/>
                <p:nvPr/>
              </p:nvSpPr>
              <p:spPr>
                <a:xfrm>
                  <a:off x="5073759" y="2775026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40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42 CuadroTexto"/>
                <p:cNvSpPr txBox="1"/>
                <p:nvPr/>
              </p:nvSpPr>
              <p:spPr>
                <a:xfrm>
                  <a:off x="4351522" y="3065656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35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43 CuadroTexto"/>
                <p:cNvSpPr txBox="1"/>
                <p:nvPr/>
              </p:nvSpPr>
              <p:spPr>
                <a:xfrm>
                  <a:off x="4081416" y="3528476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44 CuadroTexto"/>
                <p:cNvSpPr txBox="1"/>
                <p:nvPr/>
              </p:nvSpPr>
              <p:spPr>
                <a:xfrm>
                  <a:off x="3356858" y="3968934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45 CuadroTexto"/>
                <p:cNvSpPr txBox="1"/>
                <p:nvPr/>
              </p:nvSpPr>
              <p:spPr>
                <a:xfrm>
                  <a:off x="5907438" y="3740585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46 CuadroTexto"/>
                <p:cNvSpPr txBox="1"/>
                <p:nvPr/>
              </p:nvSpPr>
              <p:spPr>
                <a:xfrm>
                  <a:off x="4997351" y="3244737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39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47 CuadroTexto"/>
                <p:cNvSpPr txBox="1"/>
                <p:nvPr/>
              </p:nvSpPr>
              <p:spPr>
                <a:xfrm>
                  <a:off x="7143620" y="3432808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48 CuadroTexto"/>
                <p:cNvSpPr txBox="1"/>
                <p:nvPr/>
              </p:nvSpPr>
              <p:spPr>
                <a:xfrm>
                  <a:off x="6422068" y="4141298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16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49 CuadroTexto"/>
                <p:cNvSpPr txBox="1"/>
                <p:nvPr/>
              </p:nvSpPr>
              <p:spPr>
                <a:xfrm>
                  <a:off x="4734960" y="4347556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53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50 CuadroTexto"/>
                <p:cNvSpPr txBox="1"/>
                <p:nvPr/>
              </p:nvSpPr>
              <p:spPr>
                <a:xfrm>
                  <a:off x="3751724" y="4347556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51 CuadroTexto"/>
                <p:cNvSpPr txBox="1"/>
                <p:nvPr/>
              </p:nvSpPr>
              <p:spPr>
                <a:xfrm>
                  <a:off x="7088161" y="4586876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33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52 CuadroTexto"/>
                <p:cNvSpPr txBox="1"/>
                <p:nvPr/>
              </p:nvSpPr>
              <p:spPr>
                <a:xfrm>
                  <a:off x="5475660" y="5106669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60</a:t>
                  </a:r>
                  <a:endParaRPr lang="es-E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7" name="26 Conector recto"/>
              <p:cNvCxnSpPr>
                <a:stCxn id="54" idx="3"/>
                <a:endCxn id="64" idx="0"/>
              </p:cNvCxnSpPr>
              <p:nvPr/>
            </p:nvCxnSpPr>
            <p:spPr>
              <a:xfrm flipH="1">
                <a:off x="7345414" y="2579361"/>
                <a:ext cx="70372" cy="3897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16 Grupo"/>
            <p:cNvGrpSpPr/>
            <p:nvPr/>
          </p:nvGrpSpPr>
          <p:grpSpPr>
            <a:xfrm>
              <a:off x="3542988" y="2577816"/>
              <a:ext cx="1467353" cy="369332"/>
              <a:chOff x="6164994" y="2789194"/>
              <a:chExt cx="1467353" cy="369332"/>
            </a:xfrm>
          </p:grpSpPr>
          <p:sp>
            <p:nvSpPr>
              <p:cNvPr id="24" name="23 Elipse"/>
              <p:cNvSpPr>
                <a:spLocks/>
              </p:cNvSpPr>
              <p:nvPr/>
            </p:nvSpPr>
            <p:spPr>
              <a:xfrm>
                <a:off x="7092276" y="2852935"/>
                <a:ext cx="540071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49</a:t>
                </a:r>
                <a:endParaRPr lang="es-E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24 CuadroTexto"/>
              <p:cNvSpPr txBox="1"/>
              <p:nvPr/>
            </p:nvSpPr>
            <p:spPr>
              <a:xfrm>
                <a:off x="6164994" y="278919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Coelemu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17 Grupo"/>
            <p:cNvGrpSpPr/>
            <p:nvPr/>
          </p:nvGrpSpPr>
          <p:grpSpPr>
            <a:xfrm>
              <a:off x="4622855" y="3584452"/>
              <a:ext cx="1496604" cy="569418"/>
              <a:chOff x="7092276" y="2852932"/>
              <a:chExt cx="1496604" cy="569418"/>
            </a:xfrm>
          </p:grpSpPr>
          <p:sp>
            <p:nvSpPr>
              <p:cNvPr id="22" name="21 Elipse"/>
              <p:cNvSpPr>
                <a:spLocks/>
              </p:cNvSpPr>
              <p:nvPr/>
            </p:nvSpPr>
            <p:spPr>
              <a:xfrm>
                <a:off x="7092276" y="2852932"/>
                <a:ext cx="540066" cy="2700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21</a:t>
                </a:r>
                <a:endParaRPr lang="es-E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22 CuadroTexto"/>
              <p:cNvSpPr txBox="1"/>
              <p:nvPr/>
            </p:nvSpPr>
            <p:spPr>
              <a:xfrm>
                <a:off x="7301283" y="3053018"/>
                <a:ext cx="1287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A. Amarilla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18 Grupo"/>
            <p:cNvGrpSpPr/>
            <p:nvPr/>
          </p:nvGrpSpPr>
          <p:grpSpPr>
            <a:xfrm>
              <a:off x="5656209" y="3278866"/>
              <a:ext cx="1487411" cy="520759"/>
              <a:chOff x="7092274" y="2852936"/>
              <a:chExt cx="1487411" cy="520759"/>
            </a:xfrm>
          </p:grpSpPr>
          <p:sp>
            <p:nvSpPr>
              <p:cNvPr id="20" name="19 Elipse"/>
              <p:cNvSpPr>
                <a:spLocks/>
              </p:cNvSpPr>
              <p:nvPr/>
            </p:nvSpPr>
            <p:spPr>
              <a:xfrm>
                <a:off x="7092274" y="2852936"/>
                <a:ext cx="540060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56</a:t>
                </a:r>
                <a:endParaRPr lang="es-E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20 CuadroTexto"/>
              <p:cNvSpPr txBox="1"/>
              <p:nvPr/>
            </p:nvSpPr>
            <p:spPr>
              <a:xfrm>
                <a:off x="7522921" y="3004364"/>
                <a:ext cx="105676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N. Aldea</a:t>
                </a:r>
                <a:endParaRPr lang="es-E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745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biobio.cl/mcc/images/logosimbologi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855" y="5445224"/>
            <a:ext cx="955817" cy="143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283969" y="44624"/>
            <a:ext cx="4854786" cy="16586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Primero el mejor: Aplicado</a:t>
            </a:r>
            <a:endParaRPr lang="es-ES" sz="3600" b="1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339752" y="6633089"/>
            <a:ext cx="6799003" cy="324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Inteligencia Artificial. PhD Rodrigo Torres Avilés. </a:t>
            </a:r>
            <a:r>
              <a:rPr lang="es-ES" sz="2000" b="1" dirty="0" err="1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r>
              <a:rPr lang="es-ES" sz="2000" b="1" dirty="0">
                <a:solidFill>
                  <a:srgbClr val="4F81BD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de Cs. Empresariales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1763688" y="1844824"/>
            <a:ext cx="7488831" cy="4392488"/>
            <a:chOff x="1895966" y="2205524"/>
            <a:chExt cx="6821950" cy="3601489"/>
          </a:xfrm>
        </p:grpSpPr>
        <p:grpSp>
          <p:nvGrpSpPr>
            <p:cNvPr id="8" name="7 Grupo"/>
            <p:cNvGrpSpPr/>
            <p:nvPr/>
          </p:nvGrpSpPr>
          <p:grpSpPr>
            <a:xfrm>
              <a:off x="6947143" y="5337207"/>
              <a:ext cx="1508391" cy="469806"/>
              <a:chOff x="7092276" y="2852931"/>
              <a:chExt cx="1508391" cy="469806"/>
            </a:xfrm>
          </p:grpSpPr>
          <p:sp>
            <p:nvSpPr>
              <p:cNvPr id="68" name="67 Elipse"/>
              <p:cNvSpPr>
                <a:spLocks/>
              </p:cNvSpPr>
              <p:nvPr/>
            </p:nvSpPr>
            <p:spPr>
              <a:xfrm>
                <a:off x="7092276" y="2852931"/>
                <a:ext cx="540064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62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68 CuadroTexto"/>
              <p:cNvSpPr txBox="1"/>
              <p:nvPr/>
            </p:nvSpPr>
            <p:spPr>
              <a:xfrm>
                <a:off x="7582440" y="2953405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Cabrero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8 Grupo"/>
            <p:cNvGrpSpPr/>
            <p:nvPr/>
          </p:nvGrpSpPr>
          <p:grpSpPr>
            <a:xfrm>
              <a:off x="6767124" y="3836248"/>
              <a:ext cx="1426027" cy="435704"/>
              <a:chOff x="7092276" y="2852931"/>
              <a:chExt cx="1426027" cy="435704"/>
            </a:xfrm>
          </p:grpSpPr>
          <p:sp>
            <p:nvSpPr>
              <p:cNvPr id="66" name="65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68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66 CuadroTexto"/>
              <p:cNvSpPr txBox="1"/>
              <p:nvPr/>
            </p:nvSpPr>
            <p:spPr>
              <a:xfrm>
                <a:off x="7628316" y="2919303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Bulnes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9 Grupo"/>
            <p:cNvGrpSpPr/>
            <p:nvPr/>
          </p:nvGrpSpPr>
          <p:grpSpPr>
            <a:xfrm>
              <a:off x="7075381" y="2969152"/>
              <a:ext cx="1511344" cy="476228"/>
              <a:chOff x="7092274" y="2852931"/>
              <a:chExt cx="1511344" cy="476228"/>
            </a:xfrm>
          </p:grpSpPr>
          <p:sp>
            <p:nvSpPr>
              <p:cNvPr id="64" name="63 Elipse"/>
              <p:cNvSpPr>
                <a:spLocks/>
              </p:cNvSpPr>
              <p:nvPr/>
            </p:nvSpPr>
            <p:spPr>
              <a:xfrm>
                <a:off x="7092274" y="2852931"/>
                <a:ext cx="540066" cy="270031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74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64 CuadroTexto"/>
              <p:cNvSpPr txBox="1"/>
              <p:nvPr/>
            </p:nvSpPr>
            <p:spPr>
              <a:xfrm>
                <a:off x="7623863" y="2959827"/>
                <a:ext cx="97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Nebuco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10 Grupo"/>
            <p:cNvGrpSpPr/>
            <p:nvPr/>
          </p:nvGrpSpPr>
          <p:grpSpPr>
            <a:xfrm>
              <a:off x="5569324" y="4179043"/>
              <a:ext cx="1246317" cy="565236"/>
              <a:chOff x="7144503" y="2792435"/>
              <a:chExt cx="1246317" cy="565236"/>
            </a:xfrm>
          </p:grpSpPr>
          <p:sp>
            <p:nvSpPr>
              <p:cNvPr id="62" name="61 Elipse"/>
              <p:cNvSpPr>
                <a:spLocks/>
              </p:cNvSpPr>
              <p:nvPr/>
            </p:nvSpPr>
            <p:spPr>
              <a:xfrm>
                <a:off x="7144503" y="2792435"/>
                <a:ext cx="540060" cy="270031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53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62 CuadroTexto"/>
              <p:cNvSpPr txBox="1"/>
              <p:nvPr/>
            </p:nvSpPr>
            <p:spPr>
              <a:xfrm>
                <a:off x="7488009" y="2988339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Quillón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11 Grupo"/>
            <p:cNvGrpSpPr/>
            <p:nvPr/>
          </p:nvGrpSpPr>
          <p:grpSpPr>
            <a:xfrm>
              <a:off x="3707899" y="3906794"/>
              <a:ext cx="1336660" cy="542280"/>
              <a:chOff x="7092275" y="2852931"/>
              <a:chExt cx="1336660" cy="542280"/>
            </a:xfrm>
          </p:grpSpPr>
          <p:sp>
            <p:nvSpPr>
              <p:cNvPr id="60" name="59 Elipse"/>
              <p:cNvSpPr>
                <a:spLocks/>
              </p:cNvSpPr>
              <p:nvPr/>
            </p:nvSpPr>
            <p:spPr>
              <a:xfrm>
                <a:off x="7092275" y="2852931"/>
                <a:ext cx="540060" cy="270031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60 CuadroTexto"/>
              <p:cNvSpPr txBox="1"/>
              <p:nvPr/>
            </p:nvSpPr>
            <p:spPr>
              <a:xfrm>
                <a:off x="7590244" y="3025879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Penco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12 Grupo"/>
            <p:cNvGrpSpPr/>
            <p:nvPr/>
          </p:nvGrpSpPr>
          <p:grpSpPr>
            <a:xfrm>
              <a:off x="1895966" y="4213448"/>
              <a:ext cx="1589588" cy="471789"/>
              <a:chOff x="5905356" y="2790253"/>
              <a:chExt cx="1589588" cy="471789"/>
            </a:xfrm>
          </p:grpSpPr>
          <p:sp>
            <p:nvSpPr>
              <p:cNvPr id="58" name="57 Elipse"/>
              <p:cNvSpPr>
                <a:spLocks/>
              </p:cNvSpPr>
              <p:nvPr/>
            </p:nvSpPr>
            <p:spPr>
              <a:xfrm>
                <a:off x="6954887" y="2992011"/>
                <a:ext cx="540057" cy="270031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58 CuadroTexto"/>
              <p:cNvSpPr txBox="1"/>
              <p:nvPr/>
            </p:nvSpPr>
            <p:spPr>
              <a:xfrm>
                <a:off x="5905356" y="2790253"/>
                <a:ext cx="1402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Concepción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13 Grupo"/>
            <p:cNvGrpSpPr/>
            <p:nvPr/>
          </p:nvGrpSpPr>
          <p:grpSpPr>
            <a:xfrm>
              <a:off x="3459451" y="4684615"/>
              <a:ext cx="1334855" cy="585363"/>
              <a:chOff x="6297481" y="2852929"/>
              <a:chExt cx="1334855" cy="585363"/>
            </a:xfrm>
          </p:grpSpPr>
          <p:sp>
            <p:nvSpPr>
              <p:cNvPr id="56" name="55 Elipse"/>
              <p:cNvSpPr>
                <a:spLocks/>
              </p:cNvSpPr>
              <p:nvPr/>
            </p:nvSpPr>
            <p:spPr>
              <a:xfrm>
                <a:off x="7092274" y="2852929"/>
                <a:ext cx="540062" cy="270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56 CuadroTexto"/>
              <p:cNvSpPr txBox="1"/>
              <p:nvPr/>
            </p:nvSpPr>
            <p:spPr>
              <a:xfrm>
                <a:off x="6297481" y="3068960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Pineda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14 Grupo"/>
            <p:cNvGrpSpPr/>
            <p:nvPr/>
          </p:nvGrpSpPr>
          <p:grpSpPr>
            <a:xfrm>
              <a:off x="7336694" y="2205524"/>
              <a:ext cx="1381222" cy="413382"/>
              <a:chOff x="7092276" y="2709580"/>
              <a:chExt cx="1381222" cy="413382"/>
            </a:xfrm>
          </p:grpSpPr>
          <p:sp>
            <p:nvSpPr>
              <p:cNvPr id="54" name="53 Elipse"/>
              <p:cNvSpPr>
                <a:spLocks/>
              </p:cNvSpPr>
              <p:nvPr/>
            </p:nvSpPr>
            <p:spPr>
              <a:xfrm>
                <a:off x="7092276" y="2852931"/>
                <a:ext cx="540068" cy="270031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87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54 CuadroTexto"/>
              <p:cNvSpPr txBox="1"/>
              <p:nvPr/>
            </p:nvSpPr>
            <p:spPr>
              <a:xfrm>
                <a:off x="7583511" y="270958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Chillán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15 Grupo"/>
            <p:cNvGrpSpPr/>
            <p:nvPr/>
          </p:nvGrpSpPr>
          <p:grpSpPr>
            <a:xfrm>
              <a:off x="3356858" y="2579361"/>
              <a:ext cx="4253778" cy="2892862"/>
              <a:chOff x="3356858" y="2579361"/>
              <a:chExt cx="4253778" cy="2892862"/>
            </a:xfrm>
          </p:grpSpPr>
          <p:grpSp>
            <p:nvGrpSpPr>
              <p:cNvPr id="26" name="25 Grupo"/>
              <p:cNvGrpSpPr/>
              <p:nvPr/>
            </p:nvGrpSpPr>
            <p:grpSpPr>
              <a:xfrm>
                <a:off x="3356858" y="2587683"/>
                <a:ext cx="4253778" cy="2884540"/>
                <a:chOff x="3356858" y="2587683"/>
                <a:chExt cx="4253778" cy="2884540"/>
              </a:xfrm>
            </p:grpSpPr>
            <p:cxnSp>
              <p:nvCxnSpPr>
                <p:cNvPr id="28" name="27 Conector recto"/>
                <p:cNvCxnSpPr>
                  <a:stCxn id="64" idx="2"/>
                  <a:endCxn id="22" idx="7"/>
                </p:cNvCxnSpPr>
                <p:nvPr/>
              </p:nvCxnSpPr>
              <p:spPr>
                <a:xfrm flipH="1">
                  <a:off x="5083830" y="3104168"/>
                  <a:ext cx="1991551" cy="519828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28 Conector recto"/>
                <p:cNvCxnSpPr>
                  <a:stCxn id="64" idx="4"/>
                  <a:endCxn id="66" idx="0"/>
                </p:cNvCxnSpPr>
                <p:nvPr/>
              </p:nvCxnSpPr>
              <p:spPr>
                <a:xfrm flipH="1">
                  <a:off x="7037158" y="3239183"/>
                  <a:ext cx="308255" cy="597066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29 Conector recto"/>
                <p:cNvCxnSpPr>
                  <a:stCxn id="60" idx="3"/>
                  <a:endCxn id="58" idx="7"/>
                </p:cNvCxnSpPr>
                <p:nvPr/>
              </p:nvCxnSpPr>
              <p:spPr>
                <a:xfrm flipH="1">
                  <a:off x="3406465" y="4137280"/>
                  <a:ext cx="380524" cy="317471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30 Conector recto"/>
                <p:cNvCxnSpPr>
                  <a:stCxn id="56" idx="2"/>
                  <a:endCxn id="58" idx="5"/>
                </p:cNvCxnSpPr>
                <p:nvPr/>
              </p:nvCxnSpPr>
              <p:spPr>
                <a:xfrm flipH="1" flipV="1">
                  <a:off x="3406465" y="4645693"/>
                  <a:ext cx="847779" cy="1739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31 Conector recto"/>
                <p:cNvCxnSpPr>
                  <a:stCxn id="62" idx="2"/>
                  <a:endCxn id="56" idx="7"/>
                </p:cNvCxnSpPr>
                <p:nvPr/>
              </p:nvCxnSpPr>
              <p:spPr>
                <a:xfrm flipH="1">
                  <a:off x="4715215" y="4314059"/>
                  <a:ext cx="854108" cy="41010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32 Conector recto"/>
                <p:cNvCxnSpPr>
                  <a:stCxn id="68" idx="2"/>
                  <a:endCxn id="56" idx="5"/>
                </p:cNvCxnSpPr>
                <p:nvPr/>
              </p:nvCxnSpPr>
              <p:spPr>
                <a:xfrm flipH="1" flipV="1">
                  <a:off x="4715215" y="4915101"/>
                  <a:ext cx="2231927" cy="55712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33 Conector recto"/>
                <p:cNvCxnSpPr>
                  <a:endCxn id="68" idx="0"/>
                </p:cNvCxnSpPr>
                <p:nvPr/>
              </p:nvCxnSpPr>
              <p:spPr>
                <a:xfrm>
                  <a:off x="7026233" y="4069770"/>
                  <a:ext cx="190941" cy="126743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34 Conector recto"/>
                <p:cNvCxnSpPr>
                  <a:stCxn id="66" idx="3"/>
                  <a:endCxn id="62" idx="7"/>
                </p:cNvCxnSpPr>
                <p:nvPr/>
              </p:nvCxnSpPr>
              <p:spPr>
                <a:xfrm flipH="1">
                  <a:off x="6030295" y="4066735"/>
                  <a:ext cx="815921" cy="15185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35 Conector recto"/>
                <p:cNvCxnSpPr>
                  <a:stCxn id="22" idx="2"/>
                  <a:endCxn id="60" idx="7"/>
                </p:cNvCxnSpPr>
                <p:nvPr/>
              </p:nvCxnSpPr>
              <p:spPr>
                <a:xfrm flipH="1">
                  <a:off x="4168870" y="3719465"/>
                  <a:ext cx="453986" cy="226874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36 Conector recto"/>
                <p:cNvCxnSpPr>
                  <a:stCxn id="24" idx="5"/>
                  <a:endCxn id="22" idx="0"/>
                </p:cNvCxnSpPr>
                <p:nvPr/>
              </p:nvCxnSpPr>
              <p:spPr>
                <a:xfrm flipH="1">
                  <a:off x="4892888" y="2872044"/>
                  <a:ext cx="38362" cy="71240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37 Conector recto"/>
                <p:cNvCxnSpPr>
                  <a:stCxn id="20" idx="1"/>
                  <a:endCxn id="24" idx="5"/>
                </p:cNvCxnSpPr>
                <p:nvPr/>
              </p:nvCxnSpPr>
              <p:spPr>
                <a:xfrm flipH="1" flipV="1">
                  <a:off x="4931250" y="2872044"/>
                  <a:ext cx="804049" cy="446369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38 Conector recto"/>
                <p:cNvCxnSpPr>
                  <a:stCxn id="62" idx="0"/>
                  <a:endCxn id="20" idx="4"/>
                </p:cNvCxnSpPr>
                <p:nvPr/>
              </p:nvCxnSpPr>
              <p:spPr>
                <a:xfrm flipV="1">
                  <a:off x="5839354" y="3548897"/>
                  <a:ext cx="86885" cy="630146"/>
                </a:xfrm>
                <a:prstGeom prst="line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39 CuadroTexto"/>
                <p:cNvSpPr txBox="1"/>
                <p:nvPr/>
              </p:nvSpPr>
              <p:spPr>
                <a:xfrm>
                  <a:off x="7227198" y="2587683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14</a:t>
                  </a:r>
                  <a:endParaRPr lang="es-E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40 CuadroTexto"/>
                <p:cNvSpPr txBox="1"/>
                <p:nvPr/>
              </p:nvSpPr>
              <p:spPr>
                <a:xfrm>
                  <a:off x="6296436" y="2959692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20</a:t>
                  </a:r>
                  <a:endParaRPr lang="es-E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41 CuadroTexto"/>
                <p:cNvSpPr txBox="1"/>
                <p:nvPr/>
              </p:nvSpPr>
              <p:spPr>
                <a:xfrm>
                  <a:off x="5073759" y="2775026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40</a:t>
                  </a:r>
                  <a:endParaRPr lang="es-E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42 CuadroTexto"/>
                <p:cNvSpPr txBox="1"/>
                <p:nvPr/>
              </p:nvSpPr>
              <p:spPr>
                <a:xfrm>
                  <a:off x="4351522" y="3065656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35</a:t>
                  </a:r>
                  <a:endParaRPr lang="es-E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43 CuadroTexto"/>
                <p:cNvSpPr txBox="1"/>
                <p:nvPr/>
              </p:nvSpPr>
              <p:spPr>
                <a:xfrm>
                  <a:off x="4081416" y="3528476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  <a:endParaRPr lang="es-E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44 CuadroTexto"/>
                <p:cNvSpPr txBox="1"/>
                <p:nvPr/>
              </p:nvSpPr>
              <p:spPr>
                <a:xfrm>
                  <a:off x="3356858" y="3968934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</a:t>
                  </a:r>
                  <a:endParaRPr lang="es-E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45 CuadroTexto"/>
                <p:cNvSpPr txBox="1"/>
                <p:nvPr/>
              </p:nvSpPr>
              <p:spPr>
                <a:xfrm>
                  <a:off x="5907438" y="3740585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  <a:endParaRPr lang="es-E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46 CuadroTexto"/>
                <p:cNvSpPr txBox="1"/>
                <p:nvPr/>
              </p:nvSpPr>
              <p:spPr>
                <a:xfrm>
                  <a:off x="4997351" y="3244737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39</a:t>
                  </a:r>
                  <a:endParaRPr lang="es-E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47 CuadroTexto"/>
                <p:cNvSpPr txBox="1"/>
                <p:nvPr/>
              </p:nvSpPr>
              <p:spPr>
                <a:xfrm>
                  <a:off x="7143620" y="3432808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13</a:t>
                  </a:r>
                  <a:endParaRPr lang="es-E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48 CuadroTexto"/>
                <p:cNvSpPr txBox="1"/>
                <p:nvPr/>
              </p:nvSpPr>
              <p:spPr>
                <a:xfrm>
                  <a:off x="6422068" y="4141298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16</a:t>
                  </a:r>
                  <a:endParaRPr lang="es-E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49 CuadroTexto"/>
                <p:cNvSpPr txBox="1"/>
                <p:nvPr/>
              </p:nvSpPr>
              <p:spPr>
                <a:xfrm>
                  <a:off x="4734960" y="4347556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53</a:t>
                  </a:r>
                  <a:endParaRPr lang="es-E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50 CuadroTexto"/>
                <p:cNvSpPr txBox="1"/>
                <p:nvPr/>
              </p:nvSpPr>
              <p:spPr>
                <a:xfrm>
                  <a:off x="3751724" y="4347556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15</a:t>
                  </a:r>
                  <a:endParaRPr lang="es-E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51 CuadroTexto"/>
                <p:cNvSpPr txBox="1"/>
                <p:nvPr/>
              </p:nvSpPr>
              <p:spPr>
                <a:xfrm>
                  <a:off x="7088161" y="4586876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33</a:t>
                  </a:r>
                  <a:endParaRPr lang="es-E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52 CuadroTexto"/>
                <p:cNvSpPr txBox="1"/>
                <p:nvPr/>
              </p:nvSpPr>
              <p:spPr>
                <a:xfrm>
                  <a:off x="5475660" y="5106669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1400" dirty="0" smtClean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60</a:t>
                  </a:r>
                  <a:endParaRPr lang="es-E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7" name="26 Conector recto"/>
              <p:cNvCxnSpPr>
                <a:stCxn id="54" idx="3"/>
                <a:endCxn id="64" idx="0"/>
              </p:cNvCxnSpPr>
              <p:nvPr/>
            </p:nvCxnSpPr>
            <p:spPr>
              <a:xfrm flipH="1">
                <a:off x="7345414" y="2579361"/>
                <a:ext cx="70372" cy="389791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16 Grupo"/>
            <p:cNvGrpSpPr/>
            <p:nvPr/>
          </p:nvGrpSpPr>
          <p:grpSpPr>
            <a:xfrm>
              <a:off x="3542988" y="2577816"/>
              <a:ext cx="1467353" cy="369332"/>
              <a:chOff x="6164994" y="2789194"/>
              <a:chExt cx="1467353" cy="369332"/>
            </a:xfrm>
          </p:grpSpPr>
          <p:sp>
            <p:nvSpPr>
              <p:cNvPr id="24" name="23 Elipse"/>
              <p:cNvSpPr>
                <a:spLocks/>
              </p:cNvSpPr>
              <p:nvPr/>
            </p:nvSpPr>
            <p:spPr>
              <a:xfrm>
                <a:off x="7092276" y="2852935"/>
                <a:ext cx="540071" cy="270031"/>
              </a:xfrm>
              <a:prstGeom prst="ellipse">
                <a:avLst/>
              </a:prstGeom>
              <a:solidFill>
                <a:srgbClr val="FFC000"/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49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24 CuadroTexto"/>
              <p:cNvSpPr txBox="1"/>
              <p:nvPr/>
            </p:nvSpPr>
            <p:spPr>
              <a:xfrm>
                <a:off x="6164994" y="278919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Coelemu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17 Grupo"/>
            <p:cNvGrpSpPr/>
            <p:nvPr/>
          </p:nvGrpSpPr>
          <p:grpSpPr>
            <a:xfrm>
              <a:off x="4622855" y="3584452"/>
              <a:ext cx="1496604" cy="569418"/>
              <a:chOff x="7092276" y="2852932"/>
              <a:chExt cx="1496604" cy="569418"/>
            </a:xfrm>
          </p:grpSpPr>
          <p:sp>
            <p:nvSpPr>
              <p:cNvPr id="22" name="21 Elipse"/>
              <p:cNvSpPr>
                <a:spLocks/>
              </p:cNvSpPr>
              <p:nvPr/>
            </p:nvSpPr>
            <p:spPr>
              <a:xfrm>
                <a:off x="7092276" y="2852932"/>
                <a:ext cx="540066" cy="270025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21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22 CuadroTexto"/>
              <p:cNvSpPr txBox="1"/>
              <p:nvPr/>
            </p:nvSpPr>
            <p:spPr>
              <a:xfrm>
                <a:off x="7301283" y="3053018"/>
                <a:ext cx="1287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A. Amarilla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18 Grupo"/>
            <p:cNvGrpSpPr/>
            <p:nvPr/>
          </p:nvGrpSpPr>
          <p:grpSpPr>
            <a:xfrm>
              <a:off x="5656209" y="3278866"/>
              <a:ext cx="1487411" cy="520759"/>
              <a:chOff x="7092274" y="2852936"/>
              <a:chExt cx="1487411" cy="520759"/>
            </a:xfrm>
          </p:grpSpPr>
          <p:sp>
            <p:nvSpPr>
              <p:cNvPr id="20" name="19 Elipse"/>
              <p:cNvSpPr>
                <a:spLocks/>
              </p:cNvSpPr>
              <p:nvPr/>
            </p:nvSpPr>
            <p:spPr>
              <a:xfrm>
                <a:off x="7092274" y="2852936"/>
                <a:ext cx="540060" cy="270031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b="1" dirty="0" smtClea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56</a:t>
                </a:r>
                <a:endParaRPr lang="es-ES" sz="160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20 CuadroTexto"/>
              <p:cNvSpPr txBox="1"/>
              <p:nvPr/>
            </p:nvSpPr>
            <p:spPr>
              <a:xfrm>
                <a:off x="7522921" y="3004364"/>
                <a:ext cx="1056764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N. Aldea</a:t>
                </a:r>
                <a:endParaRPr lang="es-E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3943794"/>
              </p:ext>
            </p:extLst>
          </p:nvPr>
        </p:nvGraphicFramePr>
        <p:xfrm>
          <a:off x="1990962" y="5793824"/>
          <a:ext cx="317728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644"/>
                <a:gridCol w="1588644"/>
              </a:tblGrid>
              <a:tr h="34692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ES" sz="18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memoria</a:t>
                      </a:r>
                      <a:endParaRPr lang="es-E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4692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Solución</a:t>
                      </a:r>
                      <a:endParaRPr lang="es-E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427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5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6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7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8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2407</TotalTime>
  <Words>1840</Words>
  <Application>Microsoft Office PowerPoint</Application>
  <PresentationFormat>Presentación en pantalla (4:3)</PresentationFormat>
  <Paragraphs>423</Paragraphs>
  <Slides>42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19</vt:i4>
      </vt:variant>
      <vt:variant>
        <vt:lpstr>Títulos de diapositiva</vt:lpstr>
      </vt:variant>
      <vt:variant>
        <vt:i4>42</vt:i4>
      </vt:variant>
    </vt:vector>
  </HeadingPairs>
  <TitlesOfParts>
    <vt:vector size="61" baseType="lpstr">
      <vt:lpstr>Tema de Office</vt:lpstr>
      <vt:lpstr>2_Tema de Office</vt:lpstr>
      <vt:lpstr>1_Tema de Office</vt:lpstr>
      <vt:lpstr>3_Tema de Office</vt:lpstr>
      <vt:lpstr>4_Tema de Office</vt:lpstr>
      <vt:lpstr>5_Tema de Office</vt:lpstr>
      <vt:lpstr>6_Tema de Office</vt:lpstr>
      <vt:lpstr>7_Tema de Office</vt:lpstr>
      <vt:lpstr>8_Tema de Office</vt:lpstr>
      <vt:lpstr>9_Tema de Office</vt:lpstr>
      <vt:lpstr>10_Tema de Office</vt:lpstr>
      <vt:lpstr>11_Tema de Office</vt:lpstr>
      <vt:lpstr>12_Tema de Office</vt:lpstr>
      <vt:lpstr>13_Tema de Office</vt:lpstr>
      <vt:lpstr>14_Tema de Office</vt:lpstr>
      <vt:lpstr>15_Tema de Office</vt:lpstr>
      <vt:lpstr>16_Tema de Office</vt:lpstr>
      <vt:lpstr>17_Tema de Office</vt:lpstr>
      <vt:lpstr>18_Tema de Office</vt:lpstr>
      <vt:lpstr>Inteligencia Artificial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ProBook 4420s</dc:creator>
  <cp:lastModifiedBy>Rodrigo</cp:lastModifiedBy>
  <cp:revision>203</cp:revision>
  <dcterms:created xsi:type="dcterms:W3CDTF">2016-08-05T13:07:15Z</dcterms:created>
  <dcterms:modified xsi:type="dcterms:W3CDTF">2016-09-23T04:04:13Z</dcterms:modified>
</cp:coreProperties>
</file>