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20" r:id="rId2"/>
    <p:sldMasterId id="2147484032" r:id="rId3"/>
    <p:sldMasterId id="2147484044" r:id="rId4"/>
    <p:sldMasterId id="2147484056" r:id="rId5"/>
    <p:sldMasterId id="2147484068" r:id="rId6"/>
    <p:sldMasterId id="2147484080" r:id="rId7"/>
    <p:sldMasterId id="2147484092" r:id="rId8"/>
    <p:sldMasterId id="2147484104" r:id="rId9"/>
    <p:sldMasterId id="2147484116" r:id="rId10"/>
  </p:sldMasterIdLst>
  <p:sldIdLst>
    <p:sldId id="256" r:id="rId11"/>
    <p:sldId id="257" r:id="rId12"/>
    <p:sldId id="259" r:id="rId13"/>
    <p:sldId id="291" r:id="rId14"/>
    <p:sldId id="292" r:id="rId15"/>
    <p:sldId id="293" r:id="rId16"/>
    <p:sldId id="294" r:id="rId17"/>
    <p:sldId id="299" r:id="rId18"/>
    <p:sldId id="295" r:id="rId19"/>
    <p:sldId id="296" r:id="rId20"/>
    <p:sldId id="297" r:id="rId21"/>
    <p:sldId id="298" r:id="rId22"/>
    <p:sldId id="301" r:id="rId23"/>
    <p:sldId id="300" r:id="rId24"/>
    <p:sldId id="302" r:id="rId25"/>
    <p:sldId id="303" r:id="rId26"/>
    <p:sldId id="304" r:id="rId27"/>
    <p:sldId id="305" r:id="rId28"/>
    <p:sldId id="306" r:id="rId29"/>
    <p:sldId id="307" r:id="rId30"/>
    <p:sldId id="309" r:id="rId31"/>
    <p:sldId id="310" r:id="rId32"/>
    <p:sldId id="311" r:id="rId33"/>
    <p:sldId id="312" r:id="rId34"/>
    <p:sldId id="313" r:id="rId35"/>
    <p:sldId id="290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24" y="-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heme" Target="theme/theme1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16/10/2016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16/10/2016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114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0105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781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860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520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64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4387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20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4051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1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16/10/2016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23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80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0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89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21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59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16/10/2016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3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73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52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18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98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43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94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68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28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4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16/10/2016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917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34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7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09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77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4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46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76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758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1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16/10/2016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645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647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492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089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703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62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183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34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778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8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16/10/2016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082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934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005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686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349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225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387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676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434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16/10/2016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796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332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643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521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596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467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723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906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084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16/10/2016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86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155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072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860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174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721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517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096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153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2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16/10/2016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2477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064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875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2627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4268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350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1066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9375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728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1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16/10/2016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2915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2477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0645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8757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2627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426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350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106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9375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7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pPr/>
              <a:t>16/10/2016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4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2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6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3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5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16/10/2016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5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439025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Inteligencia</a:t>
            </a:r>
            <a:b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Artificial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924944"/>
            <a:ext cx="3744416" cy="1368152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7: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 del 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Conocimiento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376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32802" y="6309320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Conocimiento representado mediante grafos o árboles.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prstClr val="white"/>
                </a:solidFill>
                <a:latin typeface="Arial Black" panose="020B0A04020102020204" pitchFamily="34" charset="0"/>
              </a:rPr>
              <a:t>Declarativo </a:t>
            </a:r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Heredable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34354"/>
            <a:ext cx="6840760" cy="406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29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1: No existe estándar para los arcos; aún así, suelen usarse:</a:t>
            </a:r>
            <a:endParaRPr lang="es-E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Es-Un: Utilizado para expresar relación entre 2 clases.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Un-Tipo-De: relaciona individuo con clase.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Tiene-Un: relaciona Clase y Subclase.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2: Explosión combinatoria.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 embargo, el cerebro funciona con 10</a:t>
            </a:r>
            <a:r>
              <a:rPr lang="es-E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neuronas y 10</a:t>
            </a:r>
            <a:r>
              <a:rPr lang="es-E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conexiones… algo estamos haciendo mal.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Declarativo Heredable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59951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conocimiento se expresa en lógica de primer orden y se utiliza como motor de inferencia teoremas de resolución estándar.</a:t>
            </a: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400" dirty="0" smtClean="0"/>
              <a:t>∀</a:t>
            </a:r>
            <a:r>
              <a:rPr lang="es-ES" sz="2400" dirty="0"/>
              <a:t>x, y : persona(x) ∧ ¬menor(x) ∧ ¬</a:t>
            </a:r>
            <a:r>
              <a:rPr lang="es-ES" sz="2400" dirty="0" err="1"/>
              <a:t>ocupacion</a:t>
            </a:r>
            <a:r>
              <a:rPr lang="es-ES" sz="2400" dirty="0"/>
              <a:t>(x, y) </a:t>
            </a:r>
            <a:r>
              <a:rPr lang="es-ES" sz="2400" dirty="0" smtClean="0"/>
              <a:t>			→ cesante(x</a:t>
            </a:r>
            <a:r>
              <a:rPr lang="es-ES" sz="2400" dirty="0"/>
              <a:t>) 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Declarativo </a:t>
            </a:r>
            <a:r>
              <a:rPr lang="es-ES" sz="3600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Inferible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39468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1"/>
                <a:ext cx="6552728" cy="519503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 lógica proposicional podemos representar </a:t>
                </a:r>
                <a:r>
                  <a:rPr lang="es-ES" sz="2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hechos.</a:t>
                </a:r>
                <a:endParaRPr lang="es-ES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Juan es alumno de IA y Juan es estudioso, entonces Juan aprobará IA.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000" b="0" i="1" dirty="0" smtClean="0">
                        <a:latin typeface="Cambria Math"/>
                        <a:cs typeface="Arial" panose="020B0604020202020204" pitchFamily="34" charset="0"/>
                      </a:rPr>
                      <m:t>𝐴𝑙𝑢𝑚𝑛𝑜</m:t>
                    </m:r>
                    <m:r>
                      <a:rPr lang="es-ES" sz="2000" i="1" dirty="0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000" i="1" dirty="0" err="1" smtClean="0">
                        <a:latin typeface="Cambria Math"/>
                        <a:cs typeface="Arial" panose="020B0604020202020204" pitchFamily="34" charset="0"/>
                      </a:rPr>
                      <m:t>𝐽𝑢𝑎𝑛</m:t>
                    </m:r>
                    <m:r>
                      <a:rPr lang="es-ES" sz="2000" i="1" dirty="0" err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000" i="1" dirty="0" err="1" smtClean="0">
                        <a:latin typeface="Cambria Math"/>
                        <a:cs typeface="Arial" panose="020B0604020202020204" pitchFamily="34" charset="0"/>
                      </a:rPr>
                      <m:t>𝐼𝐴</m:t>
                    </m:r>
                    <m:r>
                      <a:rPr lang="es-ES" sz="2000" i="1" dirty="0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  <m:r>
                      <a:rPr lang="es-ES" sz="20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∧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𝐸𝑠𝑡𝑢𝑑𝑖𝑜𝑠𝑜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𝐽𝑢𝑎𝑛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)→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𝐴𝑝𝑟𝑢𝑒𝑏𝑎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𝐽𝑢𝑎𝑛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𝐼𝐴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¿Pero que hacemos si queremos representar otro hecho?</a:t>
                </a:r>
              </a:p>
              <a:p>
                <a:pPr lvl="1" algn="just"/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Todos los alumnos de IA que son estudiosos aprobarán IA.</a:t>
                </a:r>
              </a:p>
              <a:p>
                <a:pPr lvl="1" algn="just"/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Esto se puede representar con lógica de primer orden.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CL" sz="2000" i="1" dirty="0">
                        <a:latin typeface="Cambria Math"/>
                        <a:cs typeface="Arial" panose="020B0604020202020204" pitchFamily="34" charset="0"/>
                      </a:rPr>
                      <m:t>𝐴𝑙𝑢𝑚𝑛𝑜</m:t>
                    </m:r>
                    <m:r>
                      <a:rPr lang="es-ES" sz="2000" i="1" dirty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CL" sz="2000" b="0" i="1" dirty="0" smtClean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s-ES" sz="2000" i="1" dirty="0" err="1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000" i="1" dirty="0" err="1">
                        <a:latin typeface="Cambria Math"/>
                        <a:cs typeface="Arial" panose="020B0604020202020204" pitchFamily="34" charset="0"/>
                      </a:rPr>
                      <m:t>𝐼𝐴</m:t>
                    </m:r>
                    <m:r>
                      <a:rPr lang="es-ES" sz="2000" i="1" dirty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  <m:r>
                      <a:rPr lang="es-ES" sz="20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∧</m:t>
                    </m:r>
                    <m:r>
                      <a:rPr lang="es-CL" sz="20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𝐸𝑠𝑡𝑢𝑑𝑖𝑜𝑠𝑜</m:t>
                    </m:r>
                    <m:r>
                      <a:rPr lang="es-CL" sz="20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s-CL" sz="20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)→</m:t>
                    </m:r>
                    <m:r>
                      <a:rPr lang="es-CL" sz="20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𝐴𝑝𝑟𝑢𝑒𝑏𝑎</m:t>
                    </m:r>
                    <m:r>
                      <a:rPr lang="es-CL" sz="20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s-CL" sz="20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0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𝐼𝐴</m:t>
                    </m:r>
                    <m:r>
                      <a:rPr lang="es-CL" sz="20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1"/>
                <a:ext cx="6552728" cy="5195039"/>
              </a:xfrm>
              <a:blipFill rotWithShape="1">
                <a:blip r:embed="rId3"/>
                <a:stretch>
                  <a:fillRect l="-1302" t="-822" r="-139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Recordemos el colegio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8635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1"/>
                <a:ext cx="6552728" cy="470911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 lógica de primer orden es un lenguaje declarativo lógico, que nos permite expresar prácticamente toda la matemática. Está compuesta por:</a:t>
                </a:r>
                <a:endParaRPr lang="es-E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Predicados: Básicamente funciones con resultado booleano. 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Ej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Planeta(Marte).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Constantes. 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Ej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Marte.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Variables. 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Ej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x.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Cuantificadores. Ej: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∃</m:t>
                    </m:r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s-ES" sz="24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Conectores. 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Ej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,↔,∧,∨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1"/>
                <a:ext cx="6552728" cy="4709119"/>
              </a:xfrm>
              <a:blipFill rotWithShape="1">
                <a:blip r:embed="rId3"/>
                <a:stretch>
                  <a:fillRect l="-1674" t="-1295" r="-18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Lógica de Primer Orden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5969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1"/>
                <a:ext cx="6552728" cy="519503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 todas las aves pueden volar.</a:t>
                </a:r>
                <a:endParaRPr lang="es-E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000" b="0" i="1" dirty="0" smtClean="0">
                        <a:latin typeface="Cambria Math"/>
                        <a:cs typeface="Arial" panose="020B0604020202020204" pitchFamily="34" charset="0"/>
                      </a:rPr>
                      <m:t>¬(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CL" sz="2000" b="0" i="1" dirty="0" smtClean="0">
                        <a:latin typeface="Cambria Math"/>
                        <a:cs typeface="Arial" panose="020B0604020202020204" pitchFamily="34" charset="0"/>
                      </a:rPr>
                      <m:t>𝐴𝑣𝑒</m:t>
                    </m:r>
                    <m:d>
                      <m:dPr>
                        <m:ctrlPr>
                          <a:rPr lang="es-ES" sz="20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20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𝑉𝑢𝑒𝑙𝑎</m:t>
                    </m:r>
                    <m:d>
                      <m:dPr>
                        <m:ctrlPr>
                          <a:rPr lang="es-CL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 algn="just">
                  <a:buNone/>
                </a:pPr>
                <a:endParaRPr lang="es-E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Existe gente que gusta de gente de su mismo sexo.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∃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𝑦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𝐺𝑢𝑠𝑡𝑎</m:t>
                    </m:r>
                    <m:d>
                      <m:dPr>
                        <m:ctrlPr>
                          <a:rPr lang="es-ES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20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s-ES" sz="2000" i="1" dirty="0" err="1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20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s-ES" sz="20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∧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𝐼𝑔𝑢𝑎𝑙</m:t>
                    </m:r>
                    <m:d>
                      <m:dPr>
                        <m:ctrlPr>
                          <a:rPr lang="es-CL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𝑆𝑒𝑥𝑜</m:t>
                        </m:r>
                        <m:d>
                          <m:dPr>
                            <m:ctrlPr>
                              <a:rPr lang="es-CL" sz="20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CL" sz="20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s-CL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𝑆𝑒𝑥𝑜</m:t>
                        </m:r>
                        <m:d>
                          <m:dPr>
                            <m:ctrlPr>
                              <a:rPr lang="es-CL" sz="20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CL" sz="20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s-CL" sz="20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457200" lvl="1" indent="0" algn="just">
                  <a:buNone/>
                </a:pPr>
                <a:endParaRPr lang="es-CL" sz="20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Todos los que estudian con el profesor Rodrigo, aprueban.</a:t>
                </a: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s-CL" sz="20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s-CL" sz="20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𝐸𝑠𝑡𝑢𝑑𝑖𝑎𝑟</m:t>
                    </m:r>
                    <m:d>
                      <m:dPr>
                        <m:ctrlPr>
                          <a:rPr lang="es-ES" sz="2000" b="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2000" i="1" dirty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s-ES" sz="2000" i="1" dirty="0" err="1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20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𝑅𝑜𝑑𝑟𝑖𝑔𝑜</m:t>
                        </m:r>
                      </m:e>
                    </m:d>
                    <m:r>
                      <a:rPr lang="es-ES" sz="20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0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𝐴𝑝𝑟𝑢𝑒𝑏𝑎</m:t>
                    </m:r>
                    <m:d>
                      <m:dPr>
                        <m:ctrlPr>
                          <a:rPr lang="es-CL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s-CL" sz="200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457200" lvl="1" indent="0" algn="just">
                  <a:buNone/>
                </a:pPr>
                <a:endParaRPr lang="es-E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1"/>
                <a:ext cx="6552728" cy="5195039"/>
              </a:xfrm>
              <a:blipFill rotWithShape="1">
                <a:blip r:embed="rId3"/>
                <a:stretch>
                  <a:fillRect l="-1302" t="-822" r="-139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16713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Todos los estudiantes que cursaron Chino pasaron.</a:t>
            </a:r>
            <a:endParaRPr lang="es-E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Únicamente un estudiante cursó inglés en el verano.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Toda persona que compra un político es inteligente.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mejor nota de IA es siempre mayor a la mejor nota de ADA.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Hay un barbero en la ciudad quien afeita a todos los hombres que no pueden afeitarse solos.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Ejercicios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59722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Prolog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Desarrollado a partir de trabajos en demostración automática de teoremas</a:t>
            </a: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Aplicado inicialmente en problemas de Procesamiento del Lenguaje Natural</a:t>
            </a: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Permite un 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prototipado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más rápido que con muchos lenguajes porque es mucho más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próximo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 la especificación lógica del programa.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¿Qué es PROLOG?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46900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Declarar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hechos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sobre objetos y sus relaciones.</a:t>
            </a:r>
          </a:p>
          <a:p>
            <a:pPr marL="0" indent="0" algn="just">
              <a:buNone/>
            </a:pPr>
            <a:endParaRPr lang="es-E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Declarar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reglas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sobre objetos y sus relaciones.</a:t>
            </a: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Finalmente, realizar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preguntas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sobre los objetos y sus relaciones.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¿Cómo programar en PROLOG?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0255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Raquel es hija de Teresa.</a:t>
            </a:r>
          </a:p>
          <a:p>
            <a:pPr lvl="1" algn="just"/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hija(</a:t>
            </a:r>
            <a:r>
              <a:rPr lang="es-E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raquel,teresa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E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Objetos:</a:t>
            </a:r>
          </a:p>
          <a:p>
            <a:pPr lvl="1" algn="just"/>
            <a:r>
              <a:rPr lang="es-E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raquel,teresa</a:t>
            </a:r>
            <a:endParaRPr lang="es-E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Sintaxis:</a:t>
            </a: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Ocupar sólo minúsculas.</a:t>
            </a: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Poner punto final.</a:t>
            </a: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con Mayúscula.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Hechos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72276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representación</a:t>
            </a: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Declarativo Relacional</a:t>
            </a: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Declarativo Heredable</a:t>
            </a: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Declarativo </a:t>
            </a:r>
            <a:r>
              <a:rPr lang="es-E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Inferible</a:t>
            </a:r>
            <a:endParaRPr lang="es-E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Procedimental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Lógica de Primer Orden</a:t>
            </a:r>
          </a:p>
          <a:p>
            <a:pPr algn="just"/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Prolog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Temario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Clausulas:</a:t>
            </a:r>
          </a:p>
          <a:p>
            <a:pPr marL="361950" lvl="1" indent="-276225" algn="just">
              <a:lnSpc>
                <a:spcPct val="150000"/>
              </a:lnSpc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progenitor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(pedro, teresa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lvl="1" indent="-276225" algn="just">
              <a:lnSpc>
                <a:spcPct val="150000"/>
              </a:lnSpc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progenitor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teresa).</a:t>
            </a:r>
          </a:p>
          <a:p>
            <a:pPr marL="361950" lvl="1" indent="-276225" algn="just">
              <a:lnSpc>
                <a:spcPct val="150000"/>
              </a:lnSpc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progenitor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elena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61950" lvl="1" indent="-276225" algn="just">
              <a:lnSpc>
                <a:spcPct val="150000"/>
              </a:lnSpc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progenitor (teresa,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jorge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61950" lvl="1" indent="-276225" algn="just">
              <a:lnSpc>
                <a:spcPct val="150000"/>
              </a:lnSpc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progenitor (teresa,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raquel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61950" lvl="1" indent="-276225" algn="just">
              <a:lnSpc>
                <a:spcPct val="150000"/>
              </a:lnSpc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progenitor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raquel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miguel).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34" name="33 Grupo"/>
          <p:cNvGrpSpPr/>
          <p:nvPr/>
        </p:nvGrpSpPr>
        <p:grpSpPr>
          <a:xfrm>
            <a:off x="6020313" y="1772816"/>
            <a:ext cx="3016183" cy="4767326"/>
            <a:chOff x="4800600" y="228600"/>
            <a:chExt cx="3759198" cy="5715000"/>
          </a:xfrm>
        </p:grpSpPr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4953000" y="2286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CL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pedro</a:t>
              </a: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6705600" y="2286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CL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maria</a:t>
              </a: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791200" y="19812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CL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teresa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7492998" y="1981200"/>
              <a:ext cx="1066800" cy="990601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CL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elena</a:t>
              </a:r>
            </a:p>
          </p:txBody>
        </p:sp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4800600" y="35052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CL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jorge</a:t>
              </a:r>
            </a:p>
          </p:txBody>
        </p:sp>
        <p:sp>
          <p:nvSpPr>
            <p:cNvPr id="40" name="Oval 9"/>
            <p:cNvSpPr>
              <a:spLocks noChangeArrowheads="1"/>
            </p:cNvSpPr>
            <p:nvPr/>
          </p:nvSpPr>
          <p:spPr bwMode="auto">
            <a:xfrm>
              <a:off x="6781800" y="35052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CL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raquel</a:t>
              </a:r>
            </a:p>
          </p:txBody>
        </p:sp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5867400" y="49530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CL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miguel</a:t>
              </a:r>
            </a:p>
          </p:txBody>
        </p:sp>
        <p:cxnSp>
          <p:nvCxnSpPr>
            <p:cNvPr id="42" name="AutoShape 11"/>
            <p:cNvCxnSpPr>
              <a:cxnSpLocks noChangeShapeType="1"/>
              <a:stCxn id="35" idx="4"/>
              <a:endCxn id="37" idx="0"/>
            </p:cNvCxnSpPr>
            <p:nvPr/>
          </p:nvCxnSpPr>
          <p:spPr bwMode="auto">
            <a:xfrm>
              <a:off x="5486400" y="1219200"/>
              <a:ext cx="838200" cy="7620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AutoShape 12"/>
            <p:cNvCxnSpPr>
              <a:cxnSpLocks noChangeShapeType="1"/>
              <a:stCxn id="36" idx="4"/>
              <a:endCxn id="37" idx="0"/>
            </p:cNvCxnSpPr>
            <p:nvPr/>
          </p:nvCxnSpPr>
          <p:spPr bwMode="auto">
            <a:xfrm flipH="1">
              <a:off x="6324600" y="1219200"/>
              <a:ext cx="914400" cy="7620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AutoShape 13"/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>
              <a:off x="7239000" y="1219201"/>
              <a:ext cx="787398" cy="761999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AutoShape 14"/>
            <p:cNvCxnSpPr>
              <a:cxnSpLocks noChangeShapeType="1"/>
              <a:stCxn id="37" idx="4"/>
              <a:endCxn id="39" idx="0"/>
            </p:cNvCxnSpPr>
            <p:nvPr/>
          </p:nvCxnSpPr>
          <p:spPr bwMode="auto">
            <a:xfrm flipH="1">
              <a:off x="5334000" y="2971800"/>
              <a:ext cx="990600" cy="5334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6" name="AutoShape 15"/>
            <p:cNvCxnSpPr>
              <a:cxnSpLocks noChangeShapeType="1"/>
              <a:stCxn id="37" idx="4"/>
              <a:endCxn id="40" idx="0"/>
            </p:cNvCxnSpPr>
            <p:nvPr/>
          </p:nvCxnSpPr>
          <p:spPr bwMode="auto">
            <a:xfrm>
              <a:off x="6324600" y="2971800"/>
              <a:ext cx="990600" cy="5334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7" name="AutoShape 16"/>
            <p:cNvCxnSpPr>
              <a:cxnSpLocks noChangeShapeType="1"/>
              <a:stCxn id="40" idx="4"/>
              <a:endCxn id="41" idx="0"/>
            </p:cNvCxnSpPr>
            <p:nvPr/>
          </p:nvCxnSpPr>
          <p:spPr bwMode="auto">
            <a:xfrm flipH="1">
              <a:off x="6400800" y="4495800"/>
              <a:ext cx="914400" cy="4572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255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CL" sz="2400" dirty="0" smtClean="0">
                <a:solidFill>
                  <a:srgbClr val="000000"/>
                </a:solidFill>
              </a:rPr>
              <a:t>progenitor(teresa</a:t>
            </a:r>
            <a:r>
              <a:rPr lang="es-ES_tradnl" altLang="es-CL" sz="2400" dirty="0">
                <a:solidFill>
                  <a:srgbClr val="000000"/>
                </a:solidFill>
              </a:rPr>
              <a:t>, </a:t>
            </a:r>
            <a:r>
              <a:rPr lang="es-ES_tradnl" altLang="es-CL" sz="2400" dirty="0" err="1">
                <a:solidFill>
                  <a:srgbClr val="000000"/>
                </a:solidFill>
              </a:rPr>
              <a:t>raquel</a:t>
            </a:r>
            <a:r>
              <a:rPr lang="es-ES_tradnl" altLang="es-CL" sz="2400" dirty="0">
                <a:solidFill>
                  <a:srgbClr val="000000"/>
                </a:solidFill>
              </a:rPr>
              <a:t>)</a:t>
            </a:r>
            <a:r>
              <a:rPr lang="es-ES_tradnl" altLang="es-CL" sz="2800" dirty="0">
                <a:solidFill>
                  <a:srgbClr val="000000"/>
                </a:solidFill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CL" sz="2400" dirty="0" smtClean="0">
                <a:solidFill>
                  <a:srgbClr val="000000"/>
                </a:solidFill>
              </a:rPr>
              <a:t>Yes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CL" sz="2400" dirty="0" smtClean="0">
                <a:solidFill>
                  <a:srgbClr val="000000"/>
                </a:solidFill>
              </a:rPr>
              <a:t>progenitor(</a:t>
            </a:r>
            <a:r>
              <a:rPr lang="es-ES_tradnl" altLang="es-CL" sz="2400" dirty="0" err="1" smtClean="0">
                <a:solidFill>
                  <a:srgbClr val="000000"/>
                </a:solidFill>
              </a:rPr>
              <a:t>jorge</a:t>
            </a:r>
            <a:r>
              <a:rPr lang="es-ES_tradnl" altLang="es-CL" sz="2400" dirty="0" smtClean="0">
                <a:solidFill>
                  <a:srgbClr val="000000"/>
                </a:solidFill>
              </a:rPr>
              <a:t>, miguel)</a:t>
            </a:r>
            <a:r>
              <a:rPr lang="es-ES_tradnl" altLang="es-CL" sz="2800" dirty="0" smtClean="0">
                <a:solidFill>
                  <a:srgbClr val="000000"/>
                </a:solidFill>
              </a:rPr>
              <a:t>.</a:t>
            </a:r>
            <a:endParaRPr lang="es-ES_tradnl" altLang="es-CL" sz="2800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CL" sz="2400" dirty="0" smtClean="0">
                <a:solidFill>
                  <a:srgbClr val="000000"/>
                </a:solidFill>
              </a:rPr>
              <a:t>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CL" sz="2400" dirty="0" smtClean="0">
                <a:solidFill>
                  <a:srgbClr val="000000"/>
                </a:solidFill>
              </a:rPr>
              <a:t>progenitor(X, </a:t>
            </a:r>
            <a:r>
              <a:rPr lang="es-ES_tradnl" altLang="es-CL" sz="2400" dirty="0" err="1">
                <a:solidFill>
                  <a:srgbClr val="000000"/>
                </a:solidFill>
              </a:rPr>
              <a:t>raquel</a:t>
            </a:r>
            <a:r>
              <a:rPr lang="es-ES_tradnl" altLang="es-CL" sz="2400" dirty="0">
                <a:solidFill>
                  <a:srgbClr val="000000"/>
                </a:solidFill>
              </a:rPr>
              <a:t>)</a:t>
            </a:r>
            <a:r>
              <a:rPr lang="es-ES_tradnl" altLang="es-CL" sz="2800" dirty="0">
                <a:solidFill>
                  <a:srgbClr val="000000"/>
                </a:solidFill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CL" sz="2400" dirty="0" smtClean="0">
                <a:solidFill>
                  <a:srgbClr val="000000"/>
                </a:solidFill>
              </a:rPr>
              <a:t>X=teresa 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CL" sz="2400" dirty="0" smtClean="0">
                <a:solidFill>
                  <a:srgbClr val="000000"/>
                </a:solidFill>
              </a:rPr>
              <a:t>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CL" sz="2400" dirty="0">
                <a:solidFill>
                  <a:srgbClr val="000000"/>
                </a:solidFill>
              </a:rPr>
              <a:t>progenitor(teresa, </a:t>
            </a:r>
            <a:r>
              <a:rPr lang="es-ES_tradnl" altLang="es-CL" sz="2400" dirty="0" smtClean="0">
                <a:solidFill>
                  <a:srgbClr val="000000"/>
                </a:solidFill>
              </a:rPr>
              <a:t>Y)</a:t>
            </a:r>
            <a:r>
              <a:rPr lang="es-ES_tradnl" altLang="es-CL" sz="2800" dirty="0" smtClean="0">
                <a:solidFill>
                  <a:srgbClr val="000000"/>
                </a:solidFill>
              </a:rPr>
              <a:t>.</a:t>
            </a:r>
            <a:endParaRPr lang="es-ES_tradnl" altLang="es-CL" sz="2800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CL" sz="2400" dirty="0" smtClean="0">
                <a:solidFill>
                  <a:srgbClr val="000000"/>
                </a:solidFill>
              </a:rPr>
              <a:t>Y=</a:t>
            </a:r>
            <a:r>
              <a:rPr lang="es-ES_tradnl" altLang="es-CL" sz="2400" dirty="0" err="1" smtClean="0">
                <a:solidFill>
                  <a:srgbClr val="000000"/>
                </a:solidFill>
              </a:rPr>
              <a:t>jorge</a:t>
            </a:r>
            <a:r>
              <a:rPr lang="es-ES_tradnl" altLang="es-CL" sz="2400" dirty="0">
                <a:solidFill>
                  <a:srgbClr val="000000"/>
                </a:solidFill>
              </a:rPr>
              <a:t> </a:t>
            </a:r>
            <a:r>
              <a:rPr lang="es-ES_tradnl" altLang="es-CL" sz="2400" dirty="0" smtClean="0">
                <a:solidFill>
                  <a:srgbClr val="000000"/>
                </a:solidFill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CL" sz="2400" dirty="0" smtClean="0">
                <a:solidFill>
                  <a:srgbClr val="000000"/>
                </a:solidFill>
              </a:rPr>
              <a:t>Y=</a:t>
            </a:r>
            <a:r>
              <a:rPr lang="es-ES_tradnl" altLang="es-CL" sz="2400" dirty="0" err="1" smtClean="0">
                <a:solidFill>
                  <a:srgbClr val="000000"/>
                </a:solidFill>
              </a:rPr>
              <a:t>raquel</a:t>
            </a:r>
            <a:r>
              <a:rPr lang="es-ES_tradnl" altLang="es-CL" sz="2400" dirty="0" smtClean="0">
                <a:solidFill>
                  <a:srgbClr val="000000"/>
                </a:solidFill>
              </a:rPr>
              <a:t> 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CL" sz="2400" dirty="0" smtClean="0">
                <a:solidFill>
                  <a:srgbClr val="000000"/>
                </a:solidFill>
              </a:rPr>
              <a:t>No</a:t>
            </a:r>
            <a:endParaRPr lang="es-ES_tradnl" altLang="es-CL" sz="2400" dirty="0">
              <a:solidFill>
                <a:srgbClr val="FFFF66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s-CL" sz="2400" dirty="0">
              <a:solidFill>
                <a:srgbClr val="FFFF66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s-CL" sz="2400" dirty="0">
              <a:solidFill>
                <a:srgbClr val="FFFF66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s-CL" sz="2400" dirty="0">
              <a:solidFill>
                <a:srgbClr val="FFFF66"/>
              </a:solidFill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Preguntas al sistema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34" name="33 Grupo"/>
          <p:cNvGrpSpPr/>
          <p:nvPr/>
        </p:nvGrpSpPr>
        <p:grpSpPr>
          <a:xfrm>
            <a:off x="6020313" y="1772816"/>
            <a:ext cx="3016183" cy="4767326"/>
            <a:chOff x="4800600" y="228600"/>
            <a:chExt cx="3759198" cy="5715000"/>
          </a:xfrm>
        </p:grpSpPr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4953000" y="2286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pedro</a:t>
              </a: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6705600" y="2286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maria</a:t>
              </a: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791200" y="19812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teresa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7492998" y="1981200"/>
              <a:ext cx="1066800" cy="990601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elena</a:t>
              </a:r>
            </a:p>
          </p:txBody>
        </p:sp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4800600" y="35052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jorge</a:t>
              </a:r>
            </a:p>
          </p:txBody>
        </p:sp>
        <p:sp>
          <p:nvSpPr>
            <p:cNvPr id="40" name="Oval 9"/>
            <p:cNvSpPr>
              <a:spLocks noChangeArrowheads="1"/>
            </p:cNvSpPr>
            <p:nvPr/>
          </p:nvSpPr>
          <p:spPr bwMode="auto">
            <a:xfrm>
              <a:off x="6781800" y="35052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raquel</a:t>
              </a:r>
            </a:p>
          </p:txBody>
        </p:sp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5867400" y="49530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miguel</a:t>
              </a:r>
            </a:p>
          </p:txBody>
        </p:sp>
        <p:cxnSp>
          <p:nvCxnSpPr>
            <p:cNvPr id="42" name="AutoShape 11"/>
            <p:cNvCxnSpPr>
              <a:cxnSpLocks noChangeShapeType="1"/>
              <a:stCxn id="35" idx="4"/>
              <a:endCxn id="37" idx="0"/>
            </p:cNvCxnSpPr>
            <p:nvPr/>
          </p:nvCxnSpPr>
          <p:spPr bwMode="auto">
            <a:xfrm>
              <a:off x="5486400" y="1219200"/>
              <a:ext cx="838200" cy="7620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AutoShape 12"/>
            <p:cNvCxnSpPr>
              <a:cxnSpLocks noChangeShapeType="1"/>
              <a:stCxn id="36" idx="4"/>
              <a:endCxn id="37" idx="0"/>
            </p:cNvCxnSpPr>
            <p:nvPr/>
          </p:nvCxnSpPr>
          <p:spPr bwMode="auto">
            <a:xfrm flipH="1">
              <a:off x="6324600" y="1219200"/>
              <a:ext cx="914400" cy="7620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AutoShape 13"/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>
              <a:off x="7239000" y="1219201"/>
              <a:ext cx="787398" cy="761999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AutoShape 14"/>
            <p:cNvCxnSpPr>
              <a:cxnSpLocks noChangeShapeType="1"/>
              <a:stCxn id="37" idx="4"/>
              <a:endCxn id="39" idx="0"/>
            </p:cNvCxnSpPr>
            <p:nvPr/>
          </p:nvCxnSpPr>
          <p:spPr bwMode="auto">
            <a:xfrm flipH="1">
              <a:off x="5334000" y="2971800"/>
              <a:ext cx="990600" cy="5334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6" name="AutoShape 15"/>
            <p:cNvCxnSpPr>
              <a:cxnSpLocks noChangeShapeType="1"/>
              <a:stCxn id="37" idx="4"/>
              <a:endCxn id="40" idx="0"/>
            </p:cNvCxnSpPr>
            <p:nvPr/>
          </p:nvCxnSpPr>
          <p:spPr bwMode="auto">
            <a:xfrm>
              <a:off x="6324600" y="2971800"/>
              <a:ext cx="990600" cy="5334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7" name="AutoShape 16"/>
            <p:cNvCxnSpPr>
              <a:cxnSpLocks noChangeShapeType="1"/>
              <a:stCxn id="40" idx="4"/>
              <a:endCxn id="41" idx="0"/>
            </p:cNvCxnSpPr>
            <p:nvPr/>
          </p:nvCxnSpPr>
          <p:spPr bwMode="auto">
            <a:xfrm flipH="1">
              <a:off x="6400800" y="4495800"/>
              <a:ext cx="914400" cy="4572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520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rogenitor(X,Y)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altLang="es-CL" sz="2000" dirty="0">
                <a:solidFill>
                  <a:srgbClr val="000000"/>
                </a:solidFill>
              </a:rPr>
              <a:t>X = pedro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altLang="es-CL" sz="2000" dirty="0">
                <a:solidFill>
                  <a:srgbClr val="000000"/>
                </a:solidFill>
              </a:rPr>
              <a:t>Y = teresa ;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altLang="es-CL" sz="2000" dirty="0">
                <a:solidFill>
                  <a:srgbClr val="000000"/>
                </a:solidFill>
              </a:rPr>
              <a:t>X = </a:t>
            </a:r>
            <a:r>
              <a:rPr lang="es-ES_tradnl" altLang="es-CL" sz="2000" dirty="0" err="1">
                <a:solidFill>
                  <a:srgbClr val="000000"/>
                </a:solidFill>
              </a:rPr>
              <a:t>maria</a:t>
            </a:r>
            <a:endParaRPr lang="es-ES_tradnl" altLang="es-CL" sz="2000" dirty="0">
              <a:solidFill>
                <a:srgbClr val="000000"/>
              </a:solidFill>
            </a:endParaRP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altLang="es-CL" sz="2000" dirty="0">
                <a:solidFill>
                  <a:srgbClr val="000000"/>
                </a:solidFill>
              </a:rPr>
              <a:t>Y = teresa ;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altLang="es-CL" sz="2000" dirty="0">
                <a:solidFill>
                  <a:srgbClr val="000000"/>
                </a:solidFill>
              </a:rPr>
              <a:t>X = </a:t>
            </a:r>
            <a:r>
              <a:rPr lang="es-ES_tradnl" altLang="es-CL" sz="2000" dirty="0" err="1">
                <a:solidFill>
                  <a:srgbClr val="000000"/>
                </a:solidFill>
              </a:rPr>
              <a:t>maria</a:t>
            </a:r>
            <a:endParaRPr lang="es-ES_tradnl" altLang="es-CL" sz="2000" dirty="0">
              <a:solidFill>
                <a:srgbClr val="000000"/>
              </a:solidFill>
            </a:endParaRP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altLang="es-CL" sz="2000" dirty="0">
                <a:solidFill>
                  <a:srgbClr val="000000"/>
                </a:solidFill>
              </a:rPr>
              <a:t>Y = </a:t>
            </a:r>
            <a:r>
              <a:rPr lang="es-ES_tradnl" altLang="es-CL" sz="2000" dirty="0" err="1">
                <a:solidFill>
                  <a:srgbClr val="000000"/>
                </a:solidFill>
              </a:rPr>
              <a:t>elena</a:t>
            </a:r>
            <a:r>
              <a:rPr lang="es-ES_tradnl" altLang="es-CL" sz="2000" dirty="0">
                <a:solidFill>
                  <a:srgbClr val="000000"/>
                </a:solidFill>
              </a:rPr>
              <a:t> ;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altLang="es-CL" sz="2000" dirty="0">
                <a:solidFill>
                  <a:srgbClr val="000000"/>
                </a:solidFill>
              </a:rPr>
              <a:t>X = teresa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altLang="es-CL" sz="2000" dirty="0">
                <a:solidFill>
                  <a:srgbClr val="000000"/>
                </a:solidFill>
              </a:rPr>
              <a:t>Y = </a:t>
            </a:r>
            <a:r>
              <a:rPr lang="es-ES_tradnl" altLang="es-CL" sz="2000" dirty="0" err="1">
                <a:solidFill>
                  <a:srgbClr val="000000"/>
                </a:solidFill>
              </a:rPr>
              <a:t>jorge</a:t>
            </a:r>
            <a:r>
              <a:rPr lang="es-ES_tradnl" altLang="es-CL" sz="2000" dirty="0">
                <a:solidFill>
                  <a:srgbClr val="000000"/>
                </a:solidFill>
              </a:rPr>
              <a:t> ;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altLang="es-CL" sz="2000" dirty="0">
                <a:solidFill>
                  <a:srgbClr val="000000"/>
                </a:solidFill>
              </a:rPr>
              <a:t>X = teresa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altLang="es-CL" sz="2000" dirty="0">
                <a:solidFill>
                  <a:srgbClr val="000000"/>
                </a:solidFill>
              </a:rPr>
              <a:t>Y = </a:t>
            </a:r>
            <a:r>
              <a:rPr lang="es-ES_tradnl" altLang="es-CL" sz="2000" dirty="0" err="1">
                <a:solidFill>
                  <a:srgbClr val="000000"/>
                </a:solidFill>
              </a:rPr>
              <a:t>raquel</a:t>
            </a:r>
            <a:r>
              <a:rPr lang="es-ES_tradnl" altLang="es-CL" sz="2000" dirty="0">
                <a:solidFill>
                  <a:srgbClr val="000000"/>
                </a:solidFill>
              </a:rPr>
              <a:t> ;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altLang="es-CL" sz="2000" dirty="0">
                <a:solidFill>
                  <a:srgbClr val="000000"/>
                </a:solidFill>
              </a:rPr>
              <a:t>X = </a:t>
            </a:r>
            <a:r>
              <a:rPr lang="es-ES_tradnl" altLang="es-CL" sz="2000" dirty="0" err="1">
                <a:solidFill>
                  <a:srgbClr val="000000"/>
                </a:solidFill>
              </a:rPr>
              <a:t>raquel</a:t>
            </a:r>
            <a:endParaRPr lang="es-ES_tradnl" altLang="es-CL" sz="2000" dirty="0">
              <a:solidFill>
                <a:srgbClr val="000000"/>
              </a:solidFill>
            </a:endParaRP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altLang="es-CL" sz="2000" dirty="0">
                <a:solidFill>
                  <a:srgbClr val="000000"/>
                </a:solidFill>
              </a:rPr>
              <a:t>Y = miguel 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CL" sz="2000" dirty="0">
                <a:solidFill>
                  <a:srgbClr val="000000"/>
                </a:solidFill>
              </a:rPr>
              <a:t>No</a:t>
            </a:r>
            <a:endParaRPr lang="es-ES_tradnl" altLang="es-CL" sz="2000" dirty="0">
              <a:solidFill>
                <a:srgbClr val="FFFF66"/>
              </a:solidFill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Preguntas al sistema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34" name="33 Grupo"/>
          <p:cNvGrpSpPr/>
          <p:nvPr/>
        </p:nvGrpSpPr>
        <p:grpSpPr>
          <a:xfrm>
            <a:off x="6020313" y="1772816"/>
            <a:ext cx="3016183" cy="4767326"/>
            <a:chOff x="4800600" y="228600"/>
            <a:chExt cx="3759198" cy="5715000"/>
          </a:xfrm>
        </p:grpSpPr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4953000" y="2286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pedro</a:t>
              </a: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6705600" y="2286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maria</a:t>
              </a: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791200" y="19812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teresa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7492998" y="1981200"/>
              <a:ext cx="1066800" cy="990601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elena</a:t>
              </a:r>
            </a:p>
          </p:txBody>
        </p:sp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4800600" y="35052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jorge</a:t>
              </a:r>
            </a:p>
          </p:txBody>
        </p:sp>
        <p:sp>
          <p:nvSpPr>
            <p:cNvPr id="40" name="Oval 9"/>
            <p:cNvSpPr>
              <a:spLocks noChangeArrowheads="1"/>
            </p:cNvSpPr>
            <p:nvPr/>
          </p:nvSpPr>
          <p:spPr bwMode="auto">
            <a:xfrm>
              <a:off x="6781800" y="35052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raquel</a:t>
              </a:r>
            </a:p>
          </p:txBody>
        </p:sp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5867400" y="49530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miguel</a:t>
              </a:r>
            </a:p>
          </p:txBody>
        </p:sp>
        <p:cxnSp>
          <p:nvCxnSpPr>
            <p:cNvPr id="42" name="AutoShape 11"/>
            <p:cNvCxnSpPr>
              <a:cxnSpLocks noChangeShapeType="1"/>
              <a:stCxn id="35" idx="4"/>
              <a:endCxn id="37" idx="0"/>
            </p:cNvCxnSpPr>
            <p:nvPr/>
          </p:nvCxnSpPr>
          <p:spPr bwMode="auto">
            <a:xfrm>
              <a:off x="5486400" y="1219200"/>
              <a:ext cx="838200" cy="7620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AutoShape 12"/>
            <p:cNvCxnSpPr>
              <a:cxnSpLocks noChangeShapeType="1"/>
              <a:stCxn id="36" idx="4"/>
              <a:endCxn id="37" idx="0"/>
            </p:cNvCxnSpPr>
            <p:nvPr/>
          </p:nvCxnSpPr>
          <p:spPr bwMode="auto">
            <a:xfrm flipH="1">
              <a:off x="6324600" y="1219200"/>
              <a:ext cx="914400" cy="7620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AutoShape 13"/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>
              <a:off x="7239000" y="1219201"/>
              <a:ext cx="787398" cy="761999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AutoShape 14"/>
            <p:cNvCxnSpPr>
              <a:cxnSpLocks noChangeShapeType="1"/>
              <a:stCxn id="37" idx="4"/>
              <a:endCxn id="39" idx="0"/>
            </p:cNvCxnSpPr>
            <p:nvPr/>
          </p:nvCxnSpPr>
          <p:spPr bwMode="auto">
            <a:xfrm flipH="1">
              <a:off x="5334000" y="2971800"/>
              <a:ext cx="990600" cy="5334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6" name="AutoShape 15"/>
            <p:cNvCxnSpPr>
              <a:cxnSpLocks noChangeShapeType="1"/>
              <a:stCxn id="37" idx="4"/>
              <a:endCxn id="40" idx="0"/>
            </p:cNvCxnSpPr>
            <p:nvPr/>
          </p:nvCxnSpPr>
          <p:spPr bwMode="auto">
            <a:xfrm>
              <a:off x="6324600" y="2971800"/>
              <a:ext cx="990600" cy="5334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7" name="AutoShape 16"/>
            <p:cNvCxnSpPr>
              <a:cxnSpLocks noChangeShapeType="1"/>
              <a:stCxn id="40" idx="4"/>
              <a:endCxn id="41" idx="0"/>
            </p:cNvCxnSpPr>
            <p:nvPr/>
          </p:nvCxnSpPr>
          <p:spPr bwMode="auto">
            <a:xfrm flipH="1">
              <a:off x="6400800" y="4495800"/>
              <a:ext cx="914400" cy="4572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04803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progenitor(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X,jorge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indent="0" algn="just">
              <a:buNone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progenitor(Y,X).</a:t>
            </a:r>
          </a:p>
          <a:p>
            <a:pPr marL="361950" lvl="1" indent="-276225" algn="just">
              <a:lnSpc>
                <a:spcPct val="150000"/>
              </a:lnSpc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X=teresa.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lvl="1" indent="-276225" algn="just">
              <a:lnSpc>
                <a:spcPct val="150000"/>
              </a:lnSpc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Y=pedro ;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lvl="1" indent="-276225" algn="just">
              <a:lnSpc>
                <a:spcPct val="150000"/>
              </a:lnSpc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X=teresa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lvl="1" indent="-276225" algn="just">
              <a:lnSpc>
                <a:spcPct val="150000"/>
              </a:lnSpc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Y=</a:t>
            </a:r>
            <a:r>
              <a:rPr 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lvl="1" indent="-276225" algn="just">
              <a:lnSpc>
                <a:spcPct val="150000"/>
              </a:lnSpc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pPr marL="0" indent="-314325" algn="just">
              <a:lnSpc>
                <a:spcPct val="15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¿Cómo preguntar por nieto?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¿Quién es el abuelo de Jorge?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34" name="33 Grupo"/>
          <p:cNvGrpSpPr/>
          <p:nvPr/>
        </p:nvGrpSpPr>
        <p:grpSpPr>
          <a:xfrm>
            <a:off x="6020313" y="1772816"/>
            <a:ext cx="3016183" cy="4767326"/>
            <a:chOff x="4800600" y="228600"/>
            <a:chExt cx="3759198" cy="5715000"/>
          </a:xfrm>
        </p:grpSpPr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4953000" y="2286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pedro</a:t>
              </a: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6705600" y="2286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maria</a:t>
              </a: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791200" y="19812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teresa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7492998" y="1981200"/>
              <a:ext cx="1066800" cy="990601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elena</a:t>
              </a:r>
            </a:p>
          </p:txBody>
        </p:sp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4800600" y="35052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jorge</a:t>
              </a:r>
            </a:p>
          </p:txBody>
        </p:sp>
        <p:sp>
          <p:nvSpPr>
            <p:cNvPr id="40" name="Oval 9"/>
            <p:cNvSpPr>
              <a:spLocks noChangeArrowheads="1"/>
            </p:cNvSpPr>
            <p:nvPr/>
          </p:nvSpPr>
          <p:spPr bwMode="auto">
            <a:xfrm>
              <a:off x="6781800" y="35052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raquel</a:t>
              </a:r>
            </a:p>
          </p:txBody>
        </p:sp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5867400" y="4953000"/>
              <a:ext cx="1066800" cy="9906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es-CL" sz="2000" kern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miguel</a:t>
              </a:r>
            </a:p>
          </p:txBody>
        </p:sp>
        <p:cxnSp>
          <p:nvCxnSpPr>
            <p:cNvPr id="42" name="AutoShape 11"/>
            <p:cNvCxnSpPr>
              <a:cxnSpLocks noChangeShapeType="1"/>
              <a:stCxn id="35" idx="4"/>
              <a:endCxn id="37" idx="0"/>
            </p:cNvCxnSpPr>
            <p:nvPr/>
          </p:nvCxnSpPr>
          <p:spPr bwMode="auto">
            <a:xfrm>
              <a:off x="5486400" y="1219200"/>
              <a:ext cx="838200" cy="7620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AutoShape 12"/>
            <p:cNvCxnSpPr>
              <a:cxnSpLocks noChangeShapeType="1"/>
              <a:stCxn id="36" idx="4"/>
              <a:endCxn id="37" idx="0"/>
            </p:cNvCxnSpPr>
            <p:nvPr/>
          </p:nvCxnSpPr>
          <p:spPr bwMode="auto">
            <a:xfrm flipH="1">
              <a:off x="6324600" y="1219200"/>
              <a:ext cx="914400" cy="7620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AutoShape 13"/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>
              <a:off x="7239000" y="1219201"/>
              <a:ext cx="787398" cy="761999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AutoShape 14"/>
            <p:cNvCxnSpPr>
              <a:cxnSpLocks noChangeShapeType="1"/>
              <a:stCxn id="37" idx="4"/>
              <a:endCxn id="39" idx="0"/>
            </p:cNvCxnSpPr>
            <p:nvPr/>
          </p:nvCxnSpPr>
          <p:spPr bwMode="auto">
            <a:xfrm flipH="1">
              <a:off x="5334000" y="2971800"/>
              <a:ext cx="990600" cy="5334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6" name="AutoShape 15"/>
            <p:cNvCxnSpPr>
              <a:cxnSpLocks noChangeShapeType="1"/>
              <a:stCxn id="37" idx="4"/>
              <a:endCxn id="40" idx="0"/>
            </p:cNvCxnSpPr>
            <p:nvPr/>
          </p:nvCxnSpPr>
          <p:spPr bwMode="auto">
            <a:xfrm>
              <a:off x="6324600" y="2971800"/>
              <a:ext cx="990600" cy="5334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7" name="AutoShape 16"/>
            <p:cNvCxnSpPr>
              <a:cxnSpLocks noChangeShapeType="1"/>
              <a:stCxn id="40" idx="4"/>
              <a:endCxn id="41" idx="0"/>
            </p:cNvCxnSpPr>
            <p:nvPr/>
          </p:nvCxnSpPr>
          <p:spPr bwMode="auto">
            <a:xfrm flipH="1">
              <a:off x="6400800" y="4495800"/>
              <a:ext cx="914400" cy="45720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11114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Descendiente.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escendiente(X,Y) :- progenitor(Y,X)</a:t>
            </a:r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Madre.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madre(X,W) :- progenitor(X,W),mujer(X).</a:t>
            </a:r>
            <a:endParaRPr lang="es-E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Abuelo: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abuelo(X,Z) :- progenitor(X,W),</a:t>
            </a:r>
          </a:p>
          <a:p>
            <a:pPr marL="457200" lvl="1" indent="0" algn="just">
              <a:buNone/>
            </a:pPr>
            <a:r>
              <a:rPr lang="es-ES" sz="2400" i="1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progenitor(W,Z),</a:t>
            </a:r>
          </a:p>
          <a:p>
            <a:pPr marL="457200" lvl="1" indent="0" algn="just">
              <a:buNone/>
            </a:pPr>
            <a:r>
              <a:rPr lang="es-ES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400" i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hombre(X).</a:t>
            </a:r>
            <a:endParaRPr lang="es-E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prstClr val="white"/>
                </a:solidFill>
                <a:latin typeface="Arial Black" panose="020B0A04020102020204" pitchFamily="34" charset="0"/>
              </a:rPr>
              <a:t>¡</a:t>
            </a:r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Incluyamos Reglas!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6688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Añadiendo los hechos: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mujer(</a:t>
            </a:r>
            <a:r>
              <a:rPr lang="es-CL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r>
              <a:rPr 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just"/>
            <a:r>
              <a:rPr 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mujer(</a:t>
            </a:r>
            <a:r>
              <a:rPr lang="es-CL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elena</a:t>
            </a:r>
            <a:r>
              <a:rPr 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just"/>
            <a:r>
              <a:rPr 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mujer(</a:t>
            </a:r>
            <a:r>
              <a:rPr lang="es-CL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raquel</a:t>
            </a:r>
            <a:r>
              <a:rPr 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just"/>
            <a:r>
              <a:rPr 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mujer(teresa).</a:t>
            </a:r>
          </a:p>
          <a:p>
            <a:pPr lvl="1" algn="just"/>
            <a:r>
              <a:rPr 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hombre(pedro).</a:t>
            </a:r>
          </a:p>
          <a:p>
            <a:pPr lvl="1" algn="just"/>
            <a:r>
              <a:rPr 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hombre(</a:t>
            </a:r>
            <a:r>
              <a:rPr lang="es-CL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jorge</a:t>
            </a:r>
            <a:r>
              <a:rPr 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just"/>
            <a:r>
              <a:rPr 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hombre(miguel).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¿Cómo definimos hermana?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¿Cómo definimos antepasado?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Caso de Estudio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594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1026" name="Picture 2" descr="http://s2.quickmeme.com/img/d8/d8162e232fdebf2f7287c715515570e0f53d0ac64a9199f256906ea3d0ad0d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66" y="1703239"/>
            <a:ext cx="523875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Platón: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Aquello necesariamente verdadero.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Varios autores coinciden que es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algo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obtenible a base de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experiencia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Llamaremos conocimiento al conjunto de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representaciones abstractas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que se desglosa en datos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interrelacionados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¿Qué es Conocimiento?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Dato:</a:t>
            </a:r>
          </a:p>
          <a:p>
            <a:pPr lvl="1" algn="just"/>
            <a:r>
              <a:rPr lang="es-E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Niv_NO</a:t>
            </a:r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300.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concentración de monóxido de nitrógeno es de 300 ppm.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Conocimiento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 el día está soleado, es permisible hasta 250ppm. En caso contrario, 320.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concentración es muy alta, por lo que hay que tomar medidas.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No confundir con Información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0473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La información es simplemente los datos básicos en alto nivel.</a:t>
            </a:r>
          </a:p>
          <a:p>
            <a:pPr marL="0" indent="0"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conocimiento es el conjunto en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primer orden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que modela estructuradamente la experiencia en un cierto ámbito o dominio, o que surgen de interpretar la información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Información vs Conocimiento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55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Conocimiento Procedimental</a:t>
            </a:r>
            <a:endParaRPr lang="es-E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Aquel que alude a aquello que sabemos hacer: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Montar una bicicleta.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Conocimiento Declarativo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Alude a los hechos, saber que algo es verdadero o falso.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Si toco una tetera hirviendo, me quemaré.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Conocimiento tácito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Referente a cognición, como comprensión lectora, resolución de problemas.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Tipos de Conocimiento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65585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624736" cy="4709119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conocimiento tácito no es un consenso y es difícil de representar computacionalmente, por lo que nos centraremos en los otros 2:</a:t>
            </a:r>
          </a:p>
          <a:p>
            <a:pPr lvl="1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Procedimental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Declarativo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Relacional</a:t>
            </a:r>
          </a:p>
          <a:p>
            <a:pPr lvl="1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Declarativo Heredable</a:t>
            </a:r>
          </a:p>
          <a:p>
            <a:pPr lvl="1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Declarativo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Inferible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Tipos de Representación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85244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624736" cy="4709119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Almacenamos procesos de uso de información: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Programas: Funciones que obtienen conocimiento a partir de información (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función edad)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Reglas de inducción: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If-Else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Eficiente, pero de inferencia compleja.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Procedimental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69696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Una forma sencilla de representar hechos declarativos es a través de un modelo relacional (tablas, base de datos).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Adicionalmente se le debe alimentar con un motor de inferencia.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prstClr val="white"/>
                </a:solidFill>
                <a:latin typeface="Arial Black" panose="020B0A04020102020204" pitchFamily="34" charset="0"/>
              </a:rPr>
              <a:t>Declarativo Relacional</a:t>
            </a: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645024"/>
            <a:ext cx="5373396" cy="141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6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</TotalTime>
  <Words>1438</Words>
  <Application>Microsoft Office PowerPoint</Application>
  <PresentationFormat>Presentación en pantalla (4:3)</PresentationFormat>
  <Paragraphs>239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10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Tema de Office</vt:lpstr>
      <vt:lpstr>2_Tema de Office</vt:lpstr>
      <vt:lpstr>1_Tema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9_Tema de Office</vt:lpstr>
      <vt:lpstr>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</cp:lastModifiedBy>
  <cp:revision>239</cp:revision>
  <dcterms:created xsi:type="dcterms:W3CDTF">2016-08-05T13:07:15Z</dcterms:created>
  <dcterms:modified xsi:type="dcterms:W3CDTF">2016-10-17T03:29:53Z</dcterms:modified>
</cp:coreProperties>
</file>