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032" r:id="rId3"/>
    <p:sldMasterId id="2147484044" r:id="rId4"/>
    <p:sldMasterId id="2147484056" r:id="rId5"/>
    <p:sldMasterId id="2147484068" r:id="rId6"/>
    <p:sldMasterId id="2147484080" r:id="rId7"/>
    <p:sldMasterId id="2147484092" r:id="rId8"/>
  </p:sldMasterIdLst>
  <p:sldIdLst>
    <p:sldId id="256" r:id="rId9"/>
    <p:sldId id="259" r:id="rId10"/>
    <p:sldId id="291" r:id="rId11"/>
    <p:sldId id="292" r:id="rId12"/>
    <p:sldId id="293" r:id="rId13"/>
    <p:sldId id="294" r:id="rId14"/>
    <p:sldId id="298" r:id="rId15"/>
    <p:sldId id="299" r:id="rId16"/>
    <p:sldId id="297" r:id="rId17"/>
    <p:sldId id="295" r:id="rId18"/>
    <p:sldId id="300" r:id="rId19"/>
    <p:sldId id="296" r:id="rId20"/>
    <p:sldId id="301" r:id="rId21"/>
    <p:sldId id="302" r:id="rId22"/>
    <p:sldId id="303" r:id="rId23"/>
    <p:sldId id="290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7B00"/>
    <a:srgbClr val="008000"/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430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8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8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52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4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59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32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5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200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5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07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94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06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1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551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35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696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992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252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54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86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9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114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593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1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170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183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250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869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072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34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9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0042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965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5128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450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404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767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108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506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7840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048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053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439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188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361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816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000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7447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723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4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593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4064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394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004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097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74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38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100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9066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632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660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8407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989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9267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606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059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076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9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pPr/>
              <a:t>07/11/2016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63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6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07/11/2016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1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3744416" cy="1368152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8: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Difusa</a:t>
            </a: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reglas de inferencia difusa son del tipo ‘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afirmación_difusa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acción_difusa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lógica difusa no existe el ‘</a:t>
            </a: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’, ya que no necesariamente lo observado cae en una sola categoría difusa.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¿Qué acción tomar entonces? El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centroide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del(los) conjunto(s) de salida.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Acción denominada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Defuzzy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Reglas difusas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60752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Regla: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servicio es excelente OR comida deliciosa THEN propina generosa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Asumamos que el servicio fue horrible (0.0), pero la comida fue bastante buena (0.8).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Asumamos también que propina generosa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 entre 4.000 y 6.000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CLP.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Aplicamos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(0.0,0.8)=0.8, por lo que la propina sería 0.8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*{4.000,…,6.000}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CLP.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sea, 4.000 CLP.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1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72145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Supongamos que tenemos el siguiente caso: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conjunto de reglas es el siguiente: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hace frio THEN subir mucho la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T°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está cálido THEN mantener la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T°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está caliente THEN bajar mucho la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T°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¿Qué acción se tomaría?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2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1470"/>
              </p:ext>
            </p:extLst>
          </p:nvPr>
        </p:nvGraphicFramePr>
        <p:xfrm>
          <a:off x="6228185" y="2467432"/>
          <a:ext cx="2808311" cy="1537632"/>
        </p:xfrm>
        <a:graphic>
          <a:graphicData uri="http://schemas.openxmlformats.org/drawingml/2006/table">
            <a:tbl>
              <a:tblPr/>
              <a:tblGrid>
                <a:gridCol w="1743090"/>
                <a:gridCol w="1065221"/>
              </a:tblGrid>
              <a:tr h="38440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Acción Difusa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Centroide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</a:tr>
              <a:tr h="38440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Subir Mucho la T°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+10 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38440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Mantener la T°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+0 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4408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Bajar Mucho la </a:t>
                      </a: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T°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-10 °C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pSp>
        <p:nvGrpSpPr>
          <p:cNvPr id="11" name="10 Grupo"/>
          <p:cNvGrpSpPr/>
          <p:nvPr/>
        </p:nvGrpSpPr>
        <p:grpSpPr>
          <a:xfrm>
            <a:off x="2411761" y="2539440"/>
            <a:ext cx="3744416" cy="1537632"/>
            <a:chOff x="2411761" y="2539440"/>
            <a:chExt cx="3744416" cy="1537632"/>
          </a:xfrm>
        </p:grpSpPr>
        <p:grpSp>
          <p:nvGrpSpPr>
            <p:cNvPr id="10" name="9 Grupo"/>
            <p:cNvGrpSpPr/>
            <p:nvPr/>
          </p:nvGrpSpPr>
          <p:grpSpPr>
            <a:xfrm>
              <a:off x="2411761" y="2539440"/>
              <a:ext cx="3744416" cy="1537631"/>
              <a:chOff x="2411761" y="2539440"/>
              <a:chExt cx="3744416" cy="1537631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1761" y="2539440"/>
                <a:ext cx="3744416" cy="153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8 CuadroTexto"/>
              <p:cNvSpPr txBox="1"/>
              <p:nvPr/>
            </p:nvSpPr>
            <p:spPr>
              <a:xfrm>
                <a:off x="2771800" y="335699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A27B00"/>
                    </a:solidFill>
                  </a:rPr>
                  <a:t>0.2</a:t>
                </a:r>
                <a:endParaRPr lang="es-ES" b="1" dirty="0">
                  <a:solidFill>
                    <a:srgbClr val="A27B00"/>
                  </a:solidFill>
                </a:endParaRPr>
              </a:p>
            </p:txBody>
          </p:sp>
          <p:sp>
            <p:nvSpPr>
              <p:cNvPr id="12" name="11 CuadroTexto"/>
              <p:cNvSpPr txBox="1"/>
              <p:nvPr/>
            </p:nvSpPr>
            <p:spPr>
              <a:xfrm>
                <a:off x="2771800" y="284364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smtClean="0">
                    <a:solidFill>
                      <a:srgbClr val="002060"/>
                    </a:solidFill>
                  </a:rPr>
                  <a:t>0.8</a:t>
                </a:r>
                <a:endParaRPr lang="es-ES" b="1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4" name="13 CuadroTexto"/>
            <p:cNvSpPr txBox="1"/>
            <p:nvPr/>
          </p:nvSpPr>
          <p:spPr>
            <a:xfrm>
              <a:off x="2771800" y="370774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>
                  <a:solidFill>
                    <a:srgbClr val="C00000"/>
                  </a:solidFill>
                </a:rPr>
                <a:t>0.0</a:t>
              </a:r>
              <a:endParaRPr lang="es-E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56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Ahora, el ejemplo 1 más complejo: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3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1266" name="Picture 2" descr="http://radio.feld.cvut.cz/matlab/toolbox/fuzzy/aggrega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84654"/>
            <a:ext cx="72580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3 Conector recto de flecha"/>
          <p:cNvCxnSpPr/>
          <p:nvPr/>
        </p:nvCxnSpPr>
        <p:spPr>
          <a:xfrm flipH="1">
            <a:off x="6351322" y="5805575"/>
            <a:ext cx="720080" cy="427778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2792304" y="5904590"/>
            <a:ext cx="355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rgbClr val="002060"/>
                </a:solidFill>
              </a:rPr>
              <a:t>Defuzzy</a:t>
            </a:r>
            <a:r>
              <a:rPr lang="es-ES" b="1" dirty="0" smtClean="0">
                <a:solidFill>
                  <a:srgbClr val="002060"/>
                </a:solidFill>
              </a:rPr>
              <a:t> </a:t>
            </a:r>
            <a:r>
              <a:rPr lang="es-ES" b="1" dirty="0" smtClean="0">
                <a:solidFill>
                  <a:srgbClr val="002060"/>
                </a:solidFill>
              </a:rPr>
              <a:t>este </a:t>
            </a:r>
            <a:r>
              <a:rPr lang="es-ES" b="1" dirty="0" smtClean="0">
                <a:solidFill>
                  <a:srgbClr val="002060"/>
                </a:solidFill>
              </a:rPr>
              <a:t>área, con un resultado de 16.7% de la propina.</a:t>
            </a:r>
            <a:endParaRPr lang="es-E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0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Usar en problemas muy complejos donde decisiones lógicas comunes o matemáticas no tienen respuesta.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Ejemplo: Sistema de aire prende a los 30°C, y la temperatura oscila entre 29-30°C.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Las reglas difusas son dadas por expertos o bien por redes neuronales.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¿Cuándo aplicar lógica difusa?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07539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Autofit/>
          </a:bodyPr>
          <a:lstStyle/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Sistemas de control de acondicionadores de aire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Sistemas de foco automático en cámaras fotográficas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Electrodomésticos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familiares</a:t>
            </a:r>
          </a:p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de sistemas de control industriales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Sistemas de escritura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Mejora en la eficiencia del uso de combustible en motores</a:t>
            </a:r>
          </a:p>
          <a:p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Sistemas expertos del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Bases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de datos difusas: Almacenar y consultar información </a:t>
            </a:r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imprecisa (FSQL)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Aplicaciones conocidas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4664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Enemigo de la Lógica Difusa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2" name="Picture 2" descr="http://3.bp.blogspot.com/-c9QNkV_j_qw/Ui4fOvSROxI/AAAAAAAAAKs/lfYuoeTA2hI/s1600/goodbye-me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278" y="1959517"/>
            <a:ext cx="61912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Afirmación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Las aves vuelan!</a:t>
            </a:r>
            <a:endParaRPr lang="es-ES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afirmación es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falsa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porque los pingüinos son aves y no vuelan.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Pero también es verdadera, porque los patos son aves,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vuelan.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Quizá sería más correcto decir que la afirmación es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 tanto verdadera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Suponga lo siguiente: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 lógica difusa (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fuzzy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admite valores de verdad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0 y 1, no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exactamente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 o 1 como en lógica tradicional.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idea de lógica difusa es representar el concepto de verdad parcial.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situación se puede juzgar con cualquier grado de verdad, desde completamente falsa hasta completamente verdadera.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Lógica Difusa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2691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evalúa usted el llenado de este vaso: Vacío o Lleno?</a:t>
            </a: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términos de lógica difusa, se puede emplear los conceptos 0.2 lleno, 0.8 vacío, o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casi vacío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Verdad difusa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49" y="2132856"/>
            <a:ext cx="1440699" cy="268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8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término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Fuzzy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fue por primera vez propuesto y trabajado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Lotfi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Zadeh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en 1965.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Sin embargo, la teoría existe desde ‘20, como lógica infinitamente valuada por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Lukasiewicz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Tarsi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entre otros.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mayoría de sus primeros usos fueron realizados en Japón. El más notable en el tren de alta velocidad en Sendai.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Un poco de historia… </a:t>
            </a:r>
            <a:r>
              <a:rPr lang="es-ES" sz="3600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again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0696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lógica difusa permitió una mejora en economía,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 previsión de la conducción sobre los rieles.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es usada por reconocimiento de caracteres escritos a mano.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Otros usos incluyen sistema de ayuda para helicópteros, de parada, consumo de combustible, aire acondicionado, lavadoras, etc.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Un poco de historia… </a:t>
            </a:r>
            <a:r>
              <a:rPr lang="es-ES" sz="3600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again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737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Generalmente clasificamos el Invierno, Verano, Otoño y Primavera por meses.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Pero en términos de cómo está el tiempo, ¿no sería mejor usar una clasificación difusa?.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Conjuntos Difusos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9218" name="Picture 2" descr="http://radio.feld.cvut.cz/matlab/toolbox/fuzzy/season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02446"/>
            <a:ext cx="7560840" cy="223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5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Los conjuntos difusos suelen describir conceptos vagos.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Corredores rápidos.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Tiempo Cálido.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Meses de estaciones.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lógica difusa podemos tener pertenencia parcial.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Viernes es un tanto fin de semana, pero también es casi un día laboral.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tiempo está bastante cálido.</a:t>
            </a:r>
          </a:p>
          <a:p>
            <a:pPr algn="just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 puede cuantificar la pertenencia a un conjunto difuso, en un grado desde 0 a 1.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Viernes es 0.8 día laboral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Membresía Difusa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2149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NOT, OR y AND también funcionan en los ambientes difusos.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 x : 1-x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 AND y: min(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 OR y: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Algunos autores también ocupan la multiplicación</a:t>
            </a:r>
            <a:endParaRPr lang="es-E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 AND y: x*y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sería el OR?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Operadores Difusos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3672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</TotalTime>
  <Words>991</Words>
  <Application>Microsoft Office PowerPoint</Application>
  <PresentationFormat>Presentación en pantalla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Tema de Office</vt:lpstr>
      <vt:lpstr>2_Tema de Office</vt:lpstr>
      <vt:lpstr>1_Tema de Office</vt:lpstr>
      <vt:lpstr>3_Tema de Office</vt:lpstr>
      <vt:lpstr>4_Tema de Office</vt:lpstr>
      <vt:lpstr>5_Tema de Office</vt:lpstr>
      <vt:lpstr>6_Tema de Office</vt:lpstr>
      <vt:lpstr>7_Tema de Office</vt:lpstr>
      <vt:lpstr>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ProBook 4420s</cp:lastModifiedBy>
  <cp:revision>247</cp:revision>
  <dcterms:created xsi:type="dcterms:W3CDTF">2016-08-05T13:07:15Z</dcterms:created>
  <dcterms:modified xsi:type="dcterms:W3CDTF">2016-11-07T12:22:29Z</dcterms:modified>
</cp:coreProperties>
</file>