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89" r:id="rId19"/>
    <p:sldId id="290"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F3701-E9A4-4BB9-B3CD-89D9DFBA0D83}" v="4" dt="2018-10-02T12:03:34.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579" autoAdjust="0"/>
  </p:normalViewPr>
  <p:slideViewPr>
    <p:cSldViewPr>
      <p:cViewPr varScale="1">
        <p:scale>
          <a:sx n="68" d="100"/>
          <a:sy n="68" d="100"/>
        </p:scale>
        <p:origin x="145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7A847CFC-816F-41D0-AAC0-9BF4FEBC753E}" type="datetimeFigureOut">
              <a:rPr lang="es-ES" smtClean="0"/>
              <a:pPr/>
              <a:t>25/04/2019</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25/04/2019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25/04/2019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4"/>
          </p:nvPr>
        </p:nvSpPr>
        <p:spPr/>
        <p:txBody>
          <a:bodyPr rtlCol="0"/>
          <a:lstStyle/>
          <a:p>
            <a:fld id="{7A847CFC-816F-41D0-AAC0-9BF4FEBC753E}" type="datetimeFigureOut">
              <a:rPr lang="es-ES" smtClean="0"/>
              <a:pPr/>
              <a:t>25/04/2019</a:t>
            </a:fld>
            <a:endParaRPr lang="es-ES"/>
          </a:p>
        </p:txBody>
      </p:sp>
      <p:sp>
        <p:nvSpPr>
          <p:cNvPr id="9" name="8 Marcador de número de diapositiva"/>
          <p:cNvSpPr>
            <a:spLocks noGrp="1"/>
          </p:cNvSpPr>
          <p:nvPr>
            <p:ph type="sldNum" sz="quarter" idx="15"/>
          </p:nvPr>
        </p:nvSpPr>
        <p:spPr/>
        <p:txBody>
          <a:bodyPr rtlCol="0"/>
          <a:lstStyle/>
          <a:p>
            <a:fld id="{132FADFE-3B8F-471C-ABF0-DBC7717ECBBC}"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7A847CFC-816F-41D0-AAC0-9BF4FEBC753E}" type="datetimeFigureOut">
              <a:rPr lang="es-ES" smtClean="0"/>
              <a:pPr/>
              <a:t>25/04/2019</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25/04/2019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25/04/2019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7A847CFC-816F-41D0-AAC0-9BF4FEBC753E}" type="datetimeFigureOut">
              <a:rPr lang="es-ES" smtClean="0"/>
              <a:pPr/>
              <a:t>25/04/2019</a:t>
            </a:fld>
            <a:endParaRPr lang="es-ES"/>
          </a:p>
        </p:txBody>
      </p:sp>
      <p:sp>
        <p:nvSpPr>
          <p:cNvPr id="7" name="6 Marcador de número de diapositiva"/>
          <p:cNvSpPr>
            <a:spLocks noGrp="1"/>
          </p:cNvSpPr>
          <p:nvPr>
            <p:ph type="sldNum" sz="quarter" idx="11"/>
          </p:nvPr>
        </p:nvSpPr>
        <p:spPr/>
        <p:txBody>
          <a:bodyPr rtlCol="0"/>
          <a:lstStyle/>
          <a:p>
            <a:fld id="{132FADFE-3B8F-471C-ABF0-DBC7717ECBBC}"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25/04/2019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4"/>
          </p:nvPr>
        </p:nvSpPr>
        <p:spPr/>
        <p:txBody>
          <a:bodyPr rtlCol="0"/>
          <a:lstStyle/>
          <a:p>
            <a:fld id="{7A847CFC-816F-41D0-AAC0-9BF4FEBC753E}" type="datetimeFigureOut">
              <a:rPr lang="es-ES" smtClean="0"/>
              <a:pPr/>
              <a:t>25/04/2019</a:t>
            </a:fld>
            <a:endParaRPr lang="es-ES"/>
          </a:p>
        </p:txBody>
      </p:sp>
      <p:sp>
        <p:nvSpPr>
          <p:cNvPr id="22" name="21 Marcador de número de diapositiva"/>
          <p:cNvSpPr>
            <a:spLocks noGrp="1"/>
          </p:cNvSpPr>
          <p:nvPr>
            <p:ph type="sldNum" sz="quarter" idx="15"/>
          </p:nvPr>
        </p:nvSpPr>
        <p:spPr/>
        <p:txBody>
          <a:bodyPr rtlCol="0"/>
          <a:lstStyle/>
          <a:p>
            <a:fld id="{132FADFE-3B8F-471C-ABF0-DBC7717ECBBC}"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7A847CFC-816F-41D0-AAC0-9BF4FEBC753E}" type="datetimeFigureOut">
              <a:rPr lang="es-ES" smtClean="0"/>
              <a:pPr/>
              <a:t>25/04/2019</a:t>
            </a:fld>
            <a:endParaRPr lang="es-ES"/>
          </a:p>
        </p:txBody>
      </p:sp>
      <p:sp>
        <p:nvSpPr>
          <p:cNvPr id="18" name="17 Marcador de número de diapositiva"/>
          <p:cNvSpPr>
            <a:spLocks noGrp="1"/>
          </p:cNvSpPr>
          <p:nvPr>
            <p:ph type="sldNum" sz="quarter" idx="11"/>
          </p:nvPr>
        </p:nvSpPr>
        <p:spPr/>
        <p:txBody>
          <a:bodyPr rtlCol="0"/>
          <a:lstStyle/>
          <a:p>
            <a:fld id="{132FADFE-3B8F-471C-ABF0-DBC7717ECBBC}"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A847CFC-816F-41D0-AAC0-9BF4FEBC753E}" type="datetimeFigureOut">
              <a:rPr lang="es-ES" smtClean="0"/>
              <a:pPr/>
              <a:t>25/04/2019</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L" dirty="0"/>
              <a:t>INVESTIGACIÓN PRELIMINAR.</a:t>
            </a:r>
            <a:br>
              <a:rPr lang="es-CL" dirty="0"/>
            </a:br>
            <a:endParaRPr lang="es-CL" dirty="0"/>
          </a:p>
        </p:txBody>
      </p:sp>
      <p:sp>
        <p:nvSpPr>
          <p:cNvPr id="3" name="2 Subtítulo"/>
          <p:cNvSpPr>
            <a:spLocks noGrp="1"/>
          </p:cNvSpPr>
          <p:nvPr>
            <p:ph type="subTitle" idx="1"/>
          </p:nvPr>
        </p:nvSpPr>
        <p:spPr/>
        <p:txBody>
          <a:bodyPr/>
          <a:lstStyle/>
          <a:p>
            <a:endParaRPr lang="es-C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Factibilidad económica</a:t>
            </a:r>
          </a:p>
        </p:txBody>
      </p:sp>
      <p:sp>
        <p:nvSpPr>
          <p:cNvPr id="3" name="2 Marcador de contenido"/>
          <p:cNvSpPr>
            <a:spLocks noGrp="1"/>
          </p:cNvSpPr>
          <p:nvPr>
            <p:ph sz="quarter" idx="1"/>
          </p:nvPr>
        </p:nvSpPr>
        <p:spPr/>
        <p:txBody>
          <a:bodyPr/>
          <a:lstStyle/>
          <a:p>
            <a:pPr algn="just"/>
            <a:r>
              <a:rPr lang="es-CL" dirty="0"/>
              <a:t>Se refiere a los recursos económicos y financieros necesarios para desarrollar o llevar a cabo las actividades o procesos y/o para obtener los recursos básicos que deben considerarse son el costo del tiempo, el costo de la realización y el costo de adquirir nuevos recursos. </a:t>
            </a:r>
          </a:p>
          <a:p>
            <a:pPr algn="just"/>
            <a:r>
              <a:rPr lang="es-CL" dirty="0"/>
              <a:t>Generalmente la factibilidad económica es el elemento más importante ya que a través de él se solventan las demás carencias de otros recursos, es lo más difícil de conseguir y requiere de actividades adicionales cuando no se posee.</a:t>
            </a:r>
          </a:p>
          <a:p>
            <a:endParaRPr lang="es-C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Factibilidad económica</a:t>
            </a:r>
          </a:p>
        </p:txBody>
      </p:sp>
      <p:sp>
        <p:nvSpPr>
          <p:cNvPr id="3" name="2 Marcador de contenido"/>
          <p:cNvSpPr>
            <a:spLocks noGrp="1"/>
          </p:cNvSpPr>
          <p:nvPr>
            <p:ph sz="quarter" idx="1"/>
          </p:nvPr>
        </p:nvSpPr>
        <p:spPr/>
        <p:txBody>
          <a:bodyPr/>
          <a:lstStyle/>
          <a:p>
            <a:r>
              <a:rPr lang="es-CL" dirty="0"/>
              <a:t>La viabilidad económica es la segunda parte de la determinación de recursos.</a:t>
            </a:r>
          </a:p>
          <a:p>
            <a:r>
              <a:rPr lang="es-CL" dirty="0"/>
              <a:t>Deben considerar:</a:t>
            </a:r>
          </a:p>
          <a:p>
            <a:pPr lvl="1"/>
            <a:r>
              <a:rPr lang="es-CL" dirty="0"/>
              <a:t>Costo de hardware.</a:t>
            </a:r>
          </a:p>
          <a:p>
            <a:pPr lvl="1"/>
            <a:r>
              <a:rPr lang="es-CL" dirty="0"/>
              <a:t>Costo de Software. (comercial o desarrollo)</a:t>
            </a:r>
          </a:p>
          <a:p>
            <a:pPr lvl="1"/>
            <a:r>
              <a:rPr lang="es-CL" dirty="0"/>
              <a:t>Costo de recursos humanos (Equipo Informático)</a:t>
            </a:r>
          </a:p>
          <a:p>
            <a:pPr lvl="1"/>
            <a:r>
              <a:rPr lang="es-CL" dirty="0"/>
              <a:t>Costo de tiempo de estudio.</a:t>
            </a:r>
          </a:p>
          <a:p>
            <a:pPr lvl="1"/>
            <a:r>
              <a:rPr lang="es-CL" dirty="0"/>
              <a:t>Costo de empleados de la empresa.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Factibilidad operacional</a:t>
            </a:r>
          </a:p>
        </p:txBody>
      </p:sp>
      <p:sp>
        <p:nvSpPr>
          <p:cNvPr id="3" name="2 Marcador de contenido"/>
          <p:cNvSpPr>
            <a:spLocks noGrp="1"/>
          </p:cNvSpPr>
          <p:nvPr>
            <p:ph sz="quarter" idx="1"/>
          </p:nvPr>
        </p:nvSpPr>
        <p:spPr/>
        <p:txBody>
          <a:bodyPr/>
          <a:lstStyle/>
          <a:p>
            <a:pPr algn="just"/>
            <a:r>
              <a:rPr lang="es-CL" dirty="0"/>
              <a:t>Se refiere a todos aquellos recursos donde interviene algún tipo de actividad (Procesos), depende de los recursos humanos que participen durante la operación del proyecto. Durante esta etapa se identifican todas aquellas actividades que son necesarias para</a:t>
            </a:r>
          </a:p>
          <a:p>
            <a:pPr algn="just"/>
            <a:r>
              <a:rPr lang="es-CL" dirty="0"/>
              <a:t>lograr el objetivo y se evalúa y determina todo lo necesario para llevarla a cabo.</a:t>
            </a:r>
          </a:p>
          <a:p>
            <a:r>
              <a:rPr lang="es-CL" dirty="0"/>
              <a:t>Se debe preguntar, si se desarrolla e implanta ¿será utilizado el sistema? ¿ Existirá cierta resistencia al cambio?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Aprobación de la solicitud</a:t>
            </a:r>
          </a:p>
        </p:txBody>
      </p:sp>
      <p:sp>
        <p:nvSpPr>
          <p:cNvPr id="3" name="2 Marcador de contenido"/>
          <p:cNvSpPr>
            <a:spLocks noGrp="1"/>
          </p:cNvSpPr>
          <p:nvPr>
            <p:ph sz="quarter" idx="1"/>
          </p:nvPr>
        </p:nvSpPr>
        <p:spPr/>
        <p:txBody>
          <a:bodyPr/>
          <a:lstStyle/>
          <a:p>
            <a:pPr algn="just"/>
            <a:r>
              <a:rPr lang="es-ES" b="1" dirty="0"/>
              <a:t>Aprobación de la solicitud: </a:t>
            </a:r>
            <a:r>
              <a:rPr lang="es-ES" dirty="0"/>
              <a:t>no todos los proyectos solicitados son deseables o factibles. Algunas organizaciones reciben tantas solicitudes de sus funcionarios que solo son posibles atender unas cuantas. Sin embargo, aquellos proyectos que son deseables y factibles deben incorporarse en los planes de estratégicos de la Empresa.</a:t>
            </a:r>
          </a:p>
          <a:p>
            <a:endParaRPr lang="es-C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 Qué proyectos debo seleccionar?</a:t>
            </a:r>
          </a:p>
        </p:txBody>
      </p:sp>
      <p:sp>
        <p:nvSpPr>
          <p:cNvPr id="3" name="2 Marcador de contenido"/>
          <p:cNvSpPr>
            <a:spLocks noGrp="1"/>
          </p:cNvSpPr>
          <p:nvPr>
            <p:ph sz="quarter" idx="1"/>
          </p:nvPr>
        </p:nvSpPr>
        <p:spPr/>
        <p:txBody>
          <a:bodyPr/>
          <a:lstStyle/>
          <a:p>
            <a:r>
              <a:rPr lang="es-CL" dirty="0"/>
              <a:t>Existen cinco criterios específicos en la selección de proyectos.</a:t>
            </a:r>
          </a:p>
          <a:p>
            <a:pPr lvl="1" algn="just"/>
            <a:r>
              <a:rPr lang="es-CL" dirty="0"/>
              <a:t>El respaldo de los directivos de la organización.</a:t>
            </a:r>
          </a:p>
          <a:p>
            <a:pPr lvl="1" algn="just"/>
            <a:r>
              <a:rPr lang="es-CL" dirty="0"/>
              <a:t>Un periodo adecuado de compromiso para terminar el proyecto.</a:t>
            </a:r>
          </a:p>
          <a:p>
            <a:pPr lvl="1" algn="just"/>
            <a:r>
              <a:rPr lang="es-CL" dirty="0"/>
              <a:t>La posibilidad de mejorar la consecución de las metas organizacionales.</a:t>
            </a:r>
          </a:p>
          <a:p>
            <a:pPr lvl="1" algn="just"/>
            <a:r>
              <a:rPr lang="es-CL" dirty="0"/>
              <a:t>Factibilidad en cuanto a recursos para el analista de sistemas y la organización.</a:t>
            </a:r>
          </a:p>
          <a:p>
            <a:pPr lvl="1" algn="just"/>
            <a:r>
              <a:rPr lang="es-CL" dirty="0"/>
              <a:t>La rentabilidad del proyecto en comparación con otras formas en que la organización podría invertir sus recursos. </a:t>
            </a:r>
          </a:p>
          <a:p>
            <a:pPr>
              <a:buNone/>
            </a:pPr>
            <a:endParaRPr lang="es-C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L"/>
          </a:p>
        </p:txBody>
      </p:sp>
      <p:sp>
        <p:nvSpPr>
          <p:cNvPr id="3" name="2 Marcador de contenido"/>
          <p:cNvSpPr>
            <a:spLocks noGrp="1"/>
          </p:cNvSpPr>
          <p:nvPr>
            <p:ph sz="quarter" idx="1"/>
          </p:nvPr>
        </p:nvSpPr>
        <p:spPr/>
        <p:txBody>
          <a:bodyPr/>
          <a:lstStyle/>
          <a:p>
            <a:pPr algn="just"/>
            <a:r>
              <a:rPr lang="es-CL" b="1" u="sng" dirty="0"/>
              <a:t>Selección de los Directivos:</a:t>
            </a:r>
            <a:r>
              <a:rPr lang="es-CL" dirty="0"/>
              <a:t>  Es el principal criterio, nada se puede realizar si ellos no están de acuerdo.</a:t>
            </a:r>
          </a:p>
          <a:p>
            <a:pPr algn="just"/>
            <a:r>
              <a:rPr lang="es-CL" b="1" u="sng" dirty="0"/>
              <a:t>Establecer un periodo adecuado de terminación tanto para el analista como para la organización : </a:t>
            </a:r>
            <a:r>
              <a:rPr lang="es-CL" dirty="0"/>
              <a:t>Cuestionarse y cuestionar si el negocio cuenta con la capacidad de establecer un compromiso de tiempo para instalar nuevos sistemas.</a:t>
            </a:r>
          </a:p>
          <a:p>
            <a:endParaRPr lang="es-C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L"/>
          </a:p>
        </p:txBody>
      </p:sp>
      <p:sp>
        <p:nvSpPr>
          <p:cNvPr id="3" name="2 Marcador de contenido"/>
          <p:cNvSpPr>
            <a:spLocks noGrp="1"/>
          </p:cNvSpPr>
          <p:nvPr>
            <p:ph sz="quarter" idx="1"/>
          </p:nvPr>
        </p:nvSpPr>
        <p:spPr>
          <a:xfrm>
            <a:off x="457200" y="1600200"/>
            <a:ext cx="8003232" cy="4565104"/>
          </a:xfrm>
        </p:spPr>
        <p:txBody>
          <a:bodyPr/>
          <a:lstStyle/>
          <a:p>
            <a:pPr algn="just"/>
            <a:r>
              <a:rPr lang="es-CL" b="1" u="sng" dirty="0"/>
              <a:t>Mejorar metas organizacionales:</a:t>
            </a:r>
            <a:r>
              <a:rPr lang="es-CL" dirty="0"/>
              <a:t>  el proyecto debe contribuir a la mejora en la organización no a darle mas problemas.</a:t>
            </a:r>
          </a:p>
          <a:p>
            <a:pPr algn="just"/>
            <a:r>
              <a:rPr lang="es-CL" b="1" u="sng" dirty="0"/>
              <a:t>Seleccionar un proyecto Factible de acuerdo con los recursos y capacidades con que cuenten tanto el analista como la </a:t>
            </a:r>
            <a:r>
              <a:rPr lang="es-CL" b="1" u="sng" dirty="0" err="1"/>
              <a:t>orgaización</a:t>
            </a:r>
            <a:r>
              <a:rPr lang="es-CL" b="1" u="sng" dirty="0"/>
              <a:t>: </a:t>
            </a:r>
            <a:r>
              <a:rPr lang="es-CL" dirty="0"/>
              <a:t>Algunos proyectos estarán fuera del alcance de los conocimientos y se debe ser capaz de reconocerlo.</a:t>
            </a:r>
          </a:p>
          <a:p>
            <a:endParaRPr lang="es-C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L"/>
          </a:p>
        </p:txBody>
      </p:sp>
      <p:sp>
        <p:nvSpPr>
          <p:cNvPr id="3" name="2 Marcador de contenido"/>
          <p:cNvSpPr>
            <a:spLocks noGrp="1"/>
          </p:cNvSpPr>
          <p:nvPr>
            <p:ph sz="quarter" idx="1"/>
          </p:nvPr>
        </p:nvSpPr>
        <p:spPr/>
        <p:txBody>
          <a:bodyPr/>
          <a:lstStyle/>
          <a:p>
            <a:r>
              <a:rPr lang="es-CL" b="1" u="sng" dirty="0"/>
              <a:t>Se necesita determinar de manera conjunta la valía del proyecto de sistemas en comparación de cualquier otro proyecto alternativo: </a:t>
            </a:r>
            <a:r>
              <a:rPr lang="es-CL" dirty="0"/>
              <a:t>Debemos tener presente que cuando se comienza con un proyecto informático le dedica recursos y cualquier otro proyecto quedará afuera.</a:t>
            </a:r>
          </a:p>
          <a:p>
            <a:endParaRPr lang="es-C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a:t>Factibilidad Económica</a:t>
            </a:r>
            <a:endParaRPr lang="es-CL"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482832"/>
            <a:ext cx="8520564" cy="4682472"/>
          </a:xfrm>
          <a:prstGeom prst="rect">
            <a:avLst/>
          </a:prstGeom>
          <a:noFill/>
          <a:ln w="9525">
            <a:noFill/>
            <a:miter lim="800000"/>
            <a:headEnd/>
            <a:tailEnd/>
          </a:ln>
        </p:spPr>
      </p:pic>
    </p:spTree>
    <p:extLst>
      <p:ext uri="{BB962C8B-B14F-4D97-AF65-F5344CB8AC3E}">
        <p14:creationId xmlns:p14="http://schemas.microsoft.com/office/powerpoint/2010/main" val="2179621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7467600" cy="706090"/>
          </a:xfrm>
        </p:spPr>
        <p:txBody>
          <a:bodyPr/>
          <a:lstStyle/>
          <a:p>
            <a:r>
              <a:rPr lang="es-CL" dirty="0"/>
              <a:t>CRITERIO DE SELECCIÓN</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09485" y="1268760"/>
            <a:ext cx="8629553" cy="4896544"/>
          </a:xfrm>
          <a:prstGeom prst="rect">
            <a:avLst/>
          </a:prstGeom>
          <a:noFill/>
          <a:ln w="9525">
            <a:noFill/>
            <a:miter lim="800000"/>
            <a:headEnd/>
            <a:tailEnd/>
          </a:ln>
        </p:spPr>
      </p:pic>
    </p:spTree>
    <p:extLst>
      <p:ext uri="{BB962C8B-B14F-4D97-AF65-F5344CB8AC3E}">
        <p14:creationId xmlns:p14="http://schemas.microsoft.com/office/powerpoint/2010/main" val="3112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06090"/>
          </a:xfrm>
        </p:spPr>
        <p:txBody>
          <a:bodyPr/>
          <a:lstStyle/>
          <a:p>
            <a:pPr algn="ctr"/>
            <a:r>
              <a:rPr lang="es-CL" dirty="0"/>
              <a:t>INTRODUCCIÓN.</a:t>
            </a:r>
          </a:p>
        </p:txBody>
      </p:sp>
      <p:sp>
        <p:nvSpPr>
          <p:cNvPr id="3" name="2 Marcador de contenido"/>
          <p:cNvSpPr>
            <a:spLocks noGrp="1"/>
          </p:cNvSpPr>
          <p:nvPr>
            <p:ph sz="quarter" idx="1"/>
          </p:nvPr>
        </p:nvSpPr>
        <p:spPr>
          <a:xfrm>
            <a:off x="457200" y="1124744"/>
            <a:ext cx="8003232" cy="5349208"/>
          </a:xfrm>
        </p:spPr>
        <p:txBody>
          <a:bodyPr>
            <a:normAutofit/>
          </a:bodyPr>
          <a:lstStyle/>
          <a:p>
            <a:pPr algn="just"/>
            <a:r>
              <a:rPr lang="es-CL" dirty="0"/>
              <a:t>Para que el inicio de un sistema tome vida, es necesario establecer los diferentes parámetros por los cuales el sistema solicitado va a desarrollarse. Para esto debemos conocer de manera directa cuales serán los beneficios, el porqué de la solicitud del nuevo proyecto, si los analistas determinan si el nuevo proyecto es factible o no realizarlo. Todas estas preguntas deben ser analizadas y tomadas en cuenta para su trabajo de manera directa conjuntamente con los administrativos, usuarios y analistas quienes serán los encargados de verificar las solicitudes que lleguen hasta sus dependencias para determinar la viabilidad o no de determinado sistema.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L"/>
          </a:p>
        </p:txBody>
      </p:sp>
      <p:sp>
        <p:nvSpPr>
          <p:cNvPr id="3" name="2 Marcador de contenido"/>
          <p:cNvSpPr>
            <a:spLocks noGrp="1"/>
          </p:cNvSpPr>
          <p:nvPr>
            <p:ph sz="quarter" idx="1"/>
          </p:nvPr>
        </p:nvSpPr>
        <p:spPr/>
        <p:txBody>
          <a:bodyPr>
            <a:normAutofit lnSpcReduction="10000"/>
          </a:bodyPr>
          <a:lstStyle/>
          <a:p>
            <a:r>
              <a:rPr lang="es-ES" dirty="0"/>
              <a:t>Es esta etapa se contempla el estudio en general de la empresa, que contempla lo siguiente:</a:t>
            </a:r>
          </a:p>
          <a:p>
            <a:pPr lvl="1"/>
            <a:r>
              <a:rPr lang="es-ES" dirty="0"/>
              <a:t>El Giro</a:t>
            </a:r>
          </a:p>
          <a:p>
            <a:pPr lvl="1"/>
            <a:r>
              <a:rPr lang="es-ES" dirty="0"/>
              <a:t>Consideración de la competencia </a:t>
            </a:r>
          </a:p>
          <a:p>
            <a:pPr lvl="1"/>
            <a:r>
              <a:rPr lang="es-ES" dirty="0"/>
              <a:t>Los valores inmersos como la misión, visión y objetivos </a:t>
            </a:r>
          </a:p>
          <a:p>
            <a:pPr lvl="1"/>
            <a:r>
              <a:rPr lang="es-ES" dirty="0"/>
              <a:t>Plan estratégico a nivel de empresa y áreas.</a:t>
            </a:r>
          </a:p>
          <a:p>
            <a:pPr lvl="1"/>
            <a:r>
              <a:rPr lang="es-ES" dirty="0"/>
              <a:t>Recursos económicos disponibles</a:t>
            </a:r>
          </a:p>
          <a:p>
            <a:pPr lvl="1"/>
            <a:r>
              <a:rPr lang="es-ES" dirty="0"/>
              <a:t>Formas de trabajar, metodologías y políticas </a:t>
            </a:r>
          </a:p>
          <a:p>
            <a:pPr lvl="1"/>
            <a:r>
              <a:rPr lang="es-ES" dirty="0"/>
              <a:t>Tipo de personal contratado </a:t>
            </a:r>
          </a:p>
          <a:p>
            <a:pPr lvl="1"/>
            <a:r>
              <a:rPr lang="es-ES" dirty="0"/>
              <a:t>Calidad del servicio </a:t>
            </a:r>
          </a:p>
          <a:p>
            <a:pPr lvl="1"/>
            <a:r>
              <a:rPr lang="es-ES" dirty="0"/>
              <a:t>Experiencias anteriores</a:t>
            </a:r>
            <a:br>
              <a:rPr lang="es-ES" dirty="0"/>
            </a:br>
            <a:endParaRPr lang="es-C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L"/>
          </a:p>
        </p:txBody>
      </p:sp>
      <p:sp>
        <p:nvSpPr>
          <p:cNvPr id="3" name="2 Marcador de contenido"/>
          <p:cNvSpPr>
            <a:spLocks noGrp="1"/>
          </p:cNvSpPr>
          <p:nvPr>
            <p:ph sz="quarter" idx="1"/>
          </p:nvPr>
        </p:nvSpPr>
        <p:spPr/>
        <p:txBody>
          <a:bodyPr/>
          <a:lstStyle/>
          <a:p>
            <a:pPr algn="just"/>
            <a:r>
              <a:rPr lang="es-CL" dirty="0"/>
              <a:t>Esta etapa comienza con un pedido escrito llamado “</a:t>
            </a:r>
            <a:r>
              <a:rPr lang="es-CL" dirty="0" err="1"/>
              <a:t>system</a:t>
            </a:r>
            <a:r>
              <a:rPr lang="es-CL" dirty="0"/>
              <a:t> </a:t>
            </a:r>
            <a:r>
              <a:rPr lang="es-CL" dirty="0" err="1"/>
              <a:t>request</a:t>
            </a:r>
            <a:r>
              <a:rPr lang="es-CL" dirty="0"/>
              <a:t>”, que identifica el sistema de información y los cambios deseados. Pueden ser cambios mayores (un nuevo sistema) o cambios menores (un reporte). El propósito de la fase es identificar claramente la naturaleza y el alcance del problema.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L"/>
          </a:p>
        </p:txBody>
      </p:sp>
      <p:sp>
        <p:nvSpPr>
          <p:cNvPr id="3" name="2 Marcador de contenido"/>
          <p:cNvSpPr>
            <a:spLocks noGrp="1"/>
          </p:cNvSpPr>
          <p:nvPr>
            <p:ph sz="quarter" idx="1"/>
          </p:nvPr>
        </p:nvSpPr>
        <p:spPr/>
        <p:txBody>
          <a:bodyPr/>
          <a:lstStyle/>
          <a:p>
            <a:r>
              <a:rPr lang="es-CL" dirty="0"/>
              <a:t>La Investigación Preliminar Consta de tres etapas:</a:t>
            </a:r>
          </a:p>
          <a:p>
            <a:pPr lvl="1"/>
            <a:r>
              <a:rPr lang="es-CL" dirty="0"/>
              <a:t>Aclaración de la Solicitud.</a:t>
            </a:r>
          </a:p>
          <a:p>
            <a:pPr lvl="1"/>
            <a:r>
              <a:rPr lang="es-CL" dirty="0"/>
              <a:t>Estudio de Factibilidad </a:t>
            </a:r>
          </a:p>
          <a:p>
            <a:pPr lvl="1"/>
            <a:r>
              <a:rPr lang="es-CL" dirty="0"/>
              <a:t>Aprobación de la solicitud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Aclaración de la solicitud.</a:t>
            </a:r>
          </a:p>
        </p:txBody>
      </p:sp>
      <p:sp>
        <p:nvSpPr>
          <p:cNvPr id="3" name="2 Marcador de contenido"/>
          <p:cNvSpPr>
            <a:spLocks noGrp="1"/>
          </p:cNvSpPr>
          <p:nvPr>
            <p:ph sz="quarter" idx="1"/>
          </p:nvPr>
        </p:nvSpPr>
        <p:spPr>
          <a:xfrm>
            <a:off x="457200" y="1600200"/>
            <a:ext cx="8075240" cy="3845024"/>
          </a:xfrm>
        </p:spPr>
        <p:txBody>
          <a:bodyPr/>
          <a:lstStyle/>
          <a:p>
            <a:pPr algn="just"/>
            <a:r>
              <a:rPr lang="es-CL" dirty="0"/>
              <a:t>Antes de considerar cualquier investigación de sistemas, la solicitud de proyecto debe examinarse para determinar con precisión lo que el solicitante desea; ya que muchas solicitudes que provienen de empleados y usuarios no están formuladas de manera clara. Además de determinar el tamaño del proyecto hasta donde se abarcará en esta solución.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Estudio de factibilidad </a:t>
            </a:r>
          </a:p>
        </p:txBody>
      </p:sp>
      <p:sp>
        <p:nvSpPr>
          <p:cNvPr id="3" name="2 Marcador de contenido"/>
          <p:cNvSpPr>
            <a:spLocks noGrp="1"/>
          </p:cNvSpPr>
          <p:nvPr>
            <p:ph sz="quarter" idx="1"/>
          </p:nvPr>
        </p:nvSpPr>
        <p:spPr/>
        <p:txBody>
          <a:bodyPr/>
          <a:lstStyle/>
          <a:p>
            <a:pPr algn="just"/>
            <a:r>
              <a:rPr lang="es-CL" dirty="0"/>
              <a:t>Factibilidad: se refiere a la disponibilidad de los recursos necesarios para llevar a cabo los objetivos o metas señalados, la factibilidad se apoya en 3 aspectos básicos: </a:t>
            </a:r>
          </a:p>
          <a:p>
            <a:pPr lvl="2" algn="just"/>
            <a:r>
              <a:rPr lang="es-CL" dirty="0"/>
              <a:t>Operativo. </a:t>
            </a:r>
          </a:p>
          <a:p>
            <a:pPr lvl="2" algn="just"/>
            <a:r>
              <a:rPr lang="es-CL" dirty="0"/>
              <a:t>Técnico. </a:t>
            </a:r>
          </a:p>
          <a:p>
            <a:pPr lvl="2" algn="just"/>
            <a:r>
              <a:rPr lang="es-CL" dirty="0"/>
              <a:t>Económico. </a:t>
            </a:r>
          </a:p>
          <a:p>
            <a:pPr algn="just"/>
            <a:r>
              <a:rPr lang="es-CL" dirty="0"/>
              <a:t>El éxito de un proyecto está determinado por el grado de factibilidad que se presente en cada una de los tres aspectos anteriores. </a:t>
            </a:r>
          </a:p>
          <a:p>
            <a:endParaRPr lang="es-C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Estudio de factibilidad</a:t>
            </a:r>
          </a:p>
        </p:txBody>
      </p:sp>
      <p:sp>
        <p:nvSpPr>
          <p:cNvPr id="3" name="2 Marcador de contenido"/>
          <p:cNvSpPr>
            <a:spLocks noGrp="1"/>
          </p:cNvSpPr>
          <p:nvPr>
            <p:ph sz="quarter" idx="1"/>
          </p:nvPr>
        </p:nvSpPr>
        <p:spPr/>
        <p:txBody>
          <a:bodyPr/>
          <a:lstStyle/>
          <a:p>
            <a:pPr algn="just"/>
            <a:r>
              <a:rPr lang="es-CL" dirty="0"/>
              <a:t>Sirve para recopilar datos relevantes sobre el desarrollo de un proyecto y en base a ello tomar la mejor decisión, si procede su estudio, desarrollo o implementación. </a:t>
            </a:r>
          </a:p>
          <a:p>
            <a:r>
              <a:rPr lang="es-CL" dirty="0"/>
              <a:t>Objetivos de un Estudio de Factibilidad. </a:t>
            </a:r>
          </a:p>
          <a:p>
            <a:pPr lvl="1"/>
            <a:r>
              <a:rPr lang="es-CL" dirty="0"/>
              <a:t> Auxiliar a una organización a lograr sus objetivos. </a:t>
            </a:r>
          </a:p>
          <a:p>
            <a:pPr lvl="1"/>
            <a:r>
              <a:rPr lang="es-CL" dirty="0"/>
              <a:t>Cubrir las metas con los recursos actuales en las áreas técnicas, económicas y operativas. </a:t>
            </a:r>
          </a:p>
          <a:p>
            <a:endParaRPr lang="es-C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Factibilidad Técnica</a:t>
            </a:r>
          </a:p>
        </p:txBody>
      </p:sp>
      <p:sp>
        <p:nvSpPr>
          <p:cNvPr id="3" name="2 Marcador de contenido"/>
          <p:cNvSpPr>
            <a:spLocks noGrp="1"/>
          </p:cNvSpPr>
          <p:nvPr>
            <p:ph sz="quarter" idx="1"/>
          </p:nvPr>
        </p:nvSpPr>
        <p:spPr/>
        <p:txBody>
          <a:bodyPr>
            <a:normAutofit fontScale="92500"/>
          </a:bodyPr>
          <a:lstStyle/>
          <a:p>
            <a:pPr algn="just"/>
            <a:r>
              <a:rPr lang="es-CL" dirty="0"/>
              <a:t>Se refiere a los recursos necesarios como herramientas, conocimientos, habilidades, experiencia, etc., que son necesarios para efectuar las actividades o procesos que requiere el proyecto. Generalmente nos referimos a elementos tangibles ( medibles ). </a:t>
            </a:r>
          </a:p>
          <a:p>
            <a:pPr algn="just"/>
            <a:r>
              <a:rPr lang="es-CL" dirty="0"/>
              <a:t>El proyecto debe considerar si los recursos técnicos actuales son suficientes o deben complementarse. </a:t>
            </a:r>
          </a:p>
          <a:p>
            <a:pPr algn="just"/>
            <a:r>
              <a:rPr lang="es-CL" dirty="0"/>
              <a:t>Determinar si es posible utilizar los recursos actuales para cumplir con los objetivos.</a:t>
            </a:r>
          </a:p>
          <a:p>
            <a:pPr algn="just"/>
            <a:r>
              <a:rPr lang="es-CL" dirty="0"/>
              <a:t>De lo contrario es necesario incrementar recursos.</a:t>
            </a:r>
          </a:p>
          <a:p>
            <a:r>
              <a:rPr lang="es-CL" dirty="0"/>
              <a:t>Existe la tecnología necesaria para el sistema.</a:t>
            </a:r>
          </a:p>
          <a:p>
            <a:pPr>
              <a:buNone/>
            </a:pPr>
            <a:endParaRPr lang="es-CL" dirty="0"/>
          </a:p>
          <a:p>
            <a:endParaRPr lang="es-CL"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86</TotalTime>
  <Words>998</Words>
  <Application>Microsoft Office PowerPoint</Application>
  <PresentationFormat>Presentación en pantalla (4:3)</PresentationFormat>
  <Paragraphs>68</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Century Schoolbook</vt:lpstr>
      <vt:lpstr>Wingdings</vt:lpstr>
      <vt:lpstr>Wingdings 2</vt:lpstr>
      <vt:lpstr>Mirador</vt:lpstr>
      <vt:lpstr>INVESTIGACIÓN PRELIMINAR. </vt:lpstr>
      <vt:lpstr>INTRODUCCIÓN.</vt:lpstr>
      <vt:lpstr>Presentación de PowerPoint</vt:lpstr>
      <vt:lpstr>Presentación de PowerPoint</vt:lpstr>
      <vt:lpstr>Presentación de PowerPoint</vt:lpstr>
      <vt:lpstr>Aclaración de la solicitud.</vt:lpstr>
      <vt:lpstr>Estudio de factibilidad </vt:lpstr>
      <vt:lpstr>Estudio de factibilidad</vt:lpstr>
      <vt:lpstr>Factibilidad Técnica</vt:lpstr>
      <vt:lpstr>Factibilidad económica</vt:lpstr>
      <vt:lpstr>Factibilidad económica</vt:lpstr>
      <vt:lpstr>Factibilidad operacional</vt:lpstr>
      <vt:lpstr>Aprobación de la solicitud</vt:lpstr>
      <vt:lpstr>¿ Qué proyectos debo seleccionar?</vt:lpstr>
      <vt:lpstr>Presentación de PowerPoint</vt:lpstr>
      <vt:lpstr>Presentación de PowerPoint</vt:lpstr>
      <vt:lpstr>Presentación de PowerPoint</vt:lpstr>
      <vt:lpstr>Factibilidad Económica</vt:lpstr>
      <vt:lpstr>CRITERIO DE SELECCIÓN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dell</dc:creator>
  <cp:lastModifiedBy>Karen Muñoz Ramírez</cp:lastModifiedBy>
  <cp:revision>7</cp:revision>
  <dcterms:created xsi:type="dcterms:W3CDTF">2017-03-28T19:56:14Z</dcterms:created>
  <dcterms:modified xsi:type="dcterms:W3CDTF">2019-04-26T01:54:47Z</dcterms:modified>
</cp:coreProperties>
</file>