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08" r:id="rId2"/>
    <p:sldMasterId id="2147484020" r:id="rId3"/>
  </p:sldMasterIdLst>
  <p:sldIdLst>
    <p:sldId id="256" r:id="rId4"/>
    <p:sldId id="257" r:id="rId5"/>
    <p:sldId id="258" r:id="rId6"/>
    <p:sldId id="272" r:id="rId7"/>
    <p:sldId id="271" r:id="rId8"/>
    <p:sldId id="273" r:id="rId9"/>
    <p:sldId id="276" r:id="rId10"/>
    <p:sldId id="274" r:id="rId11"/>
    <p:sldId id="275" r:id="rId12"/>
    <p:sldId id="277" r:id="rId13"/>
    <p:sldId id="278" r:id="rId14"/>
    <p:sldId id="280" r:id="rId15"/>
    <p:sldId id="279" r:id="rId16"/>
    <p:sldId id="284" r:id="rId17"/>
    <p:sldId id="282" r:id="rId18"/>
    <p:sldId id="283" r:id="rId19"/>
    <p:sldId id="285" r:id="rId20"/>
    <p:sldId id="286" r:id="rId21"/>
    <p:sldId id="287" r:id="rId22"/>
    <p:sldId id="288" r:id="rId23"/>
    <p:sldId id="270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5186" autoAdjust="0"/>
  </p:normalViewPr>
  <p:slideViewPr>
    <p:cSldViewPr>
      <p:cViewPr>
        <p:scale>
          <a:sx n="66" d="100"/>
          <a:sy n="66" d="100"/>
        </p:scale>
        <p:origin x="-3210" y="-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8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92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7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0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15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12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35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08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94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2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33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78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31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8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2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1:</a:t>
            </a:r>
          </a:p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Dinámica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046440" cy="4572242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Piense un sistema que no pueda explicarse plenamente desde sus partes constituyentes.</a:t>
            </a:r>
          </a:p>
        </p:txBody>
      </p:sp>
      <p:pic>
        <p:nvPicPr>
          <p:cNvPr id="4098" name="Picture 2" descr="http://ignaciosantiago.com/wp-content/uploads/2012/10/15-preguntas-trampa-a-tener-en-cuenta-en-una-entrevista-de-trabajo-que-sabes-de-una-empre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87384"/>
            <a:ext cx="2609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5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_flHrbvM5JkE/S3tBrdrCkkI/AAAAAAAAAAM/PwZEI9dAnvk/s320/bertalanff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36" y="2084374"/>
            <a:ext cx="1470528" cy="19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046440" cy="457224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Nociones previas</a:t>
            </a:r>
          </a:p>
          <a:p>
            <a:pPr marL="452438"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 formalización.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1928, Ludwig von Bertalanffy:</a:t>
            </a:r>
          </a:p>
          <a:p>
            <a:pPr marL="449263" lvl="1" indent="-254000" algn="just"/>
            <a:r>
              <a:rPr lang="es-E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Kritische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s-E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Formbildung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Formalizado en 1930 y posteriormente clasificado como “Teoría de Teorías”.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Otros nombres destacables:</a:t>
            </a:r>
          </a:p>
          <a:p>
            <a:pPr marL="452438"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Boulding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Ross,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Rapoport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Maturana, Varela.</a:t>
            </a:r>
          </a:p>
        </p:txBody>
      </p:sp>
    </p:spTree>
    <p:extLst>
      <p:ext uri="{BB962C8B-B14F-4D97-AF65-F5344CB8AC3E}">
        <p14:creationId xmlns:p14="http://schemas.microsoft.com/office/powerpoint/2010/main" val="18854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Pregunta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046440" cy="4572242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¿Qué caracteriza a un ser vivo?</a:t>
            </a:r>
          </a:p>
        </p:txBody>
      </p:sp>
      <p:pic>
        <p:nvPicPr>
          <p:cNvPr id="2050" name="Picture 2" descr="File:3D-SIM-4 Anaphase 3 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56992"/>
            <a:ext cx="3762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9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Chile Lindo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046440" cy="4464498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Maturana y Varela en 1972 proponen noción trascendente.</a:t>
            </a:r>
          </a:p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Autopoiesis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9263" lvl="1" indent="-254000" algn="just"/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Capacidad de producirse a si mismo.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Pensado en la biología, pero posteriormente usado en muchos campos.</a:t>
            </a:r>
          </a:p>
          <a:p>
            <a:pPr marL="452438"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Notable el caso de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Luhman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 sociología.</a:t>
            </a:r>
          </a:p>
        </p:txBody>
      </p:sp>
      <p:pic>
        <p:nvPicPr>
          <p:cNvPr id="1026" name="Picture 2" descr="http://cdn.countryflags.com/thumbs/chile/flag-3d-round-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44" y="410461"/>
            <a:ext cx="1358988" cy="13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1:</a:t>
            </a:r>
          </a:p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32627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Programa: Competencias Disciplinarias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046440" cy="4572242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TGS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contribuye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a:</a:t>
            </a:r>
          </a:p>
          <a:p>
            <a:pPr lvl="1" algn="just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Analizar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 problemática organizacional en el contexto de las tecnologías de información y comunicaciones.</a:t>
            </a:r>
          </a:p>
          <a:p>
            <a:pPr lvl="1" algn="just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Aplicar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conocimientos de las ciencias básicas y de la ingeniería para resolver problemas usando pensamiento lógico racional y capacidades analíticas y de abstracción.</a:t>
            </a:r>
          </a:p>
          <a:p>
            <a:pPr lvl="1" algn="just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procesos de desarrollo de software mediante la realización de actividades de planificación, estimación de recursos, seguimiento, control de calidad y administración de riesgos utilizando prácticas y estándares de la ingeniería de software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Programa: Competencias Genéricas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046440" cy="4572242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TGS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contribuye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a:</a:t>
            </a:r>
          </a:p>
          <a:p>
            <a:pPr lvl="1" algn="just"/>
            <a:r>
              <a:rPr lang="es-ES" dirty="0"/>
              <a:t>Establecer relaciones dialogantes para el intercambio de aportes constructivos con otras disciplinas y actúa éticamente en su profesión, trabajando de manera asociativa en la consecución de objetivos.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Metas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1953102"/>
            <a:ext cx="6580747" cy="4572242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alumno debe ser capaz de:</a:t>
            </a:r>
          </a:p>
          <a:p>
            <a:pPr lvl="1" algn="just"/>
            <a:r>
              <a:rPr lang="es-ES" sz="2400" dirty="0" smtClean="0"/>
              <a:t>Explicar </a:t>
            </a:r>
            <a:r>
              <a:rPr lang="es-ES" sz="2400" dirty="0"/>
              <a:t>los conceptos que definen la teoría de sistemas para la resolución de problemas de mediana complejidad.</a:t>
            </a:r>
          </a:p>
          <a:p>
            <a:pPr lvl="1" algn="just"/>
            <a:r>
              <a:rPr lang="es-AR" sz="2400" dirty="0" smtClean="0"/>
              <a:t>Determinar </a:t>
            </a:r>
            <a:r>
              <a:rPr lang="es-AR" sz="2400" dirty="0"/>
              <a:t>las teorías, técnicas y metodologías aplicables al análisis, estudio y </a:t>
            </a:r>
            <a:r>
              <a:rPr lang="es-AR" sz="2400" dirty="0" smtClean="0"/>
              <a:t>desarrollar </a:t>
            </a:r>
            <a:r>
              <a:rPr lang="es-AR" sz="2400" dirty="0"/>
              <a:t>de sistemas para el análisis de sistemas dentro de la organización.</a:t>
            </a:r>
            <a:endParaRPr lang="es-ES" sz="2400" dirty="0"/>
          </a:p>
          <a:p>
            <a:pPr lvl="1" algn="just"/>
            <a:r>
              <a:rPr lang="es-ES" sz="2400" dirty="0" smtClean="0"/>
              <a:t>Utilizar </a:t>
            </a:r>
            <a:r>
              <a:rPr lang="es-ES" sz="2400" dirty="0"/>
              <a:t>un lenguaje sistémico para representar y comprender situaciones complejas existentes en la realidad.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.freepik.com/foto-gratis/cara-de-reloj-imprimible_121-42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97" y="3933056"/>
            <a:ext cx="2672703" cy="26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Horario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1953102"/>
            <a:ext cx="6580747" cy="4572242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Horario Teórico:</a:t>
            </a:r>
          </a:p>
          <a:p>
            <a:pPr lvl="1" algn="just"/>
            <a:r>
              <a:rPr lang="es-ES" sz="2400" dirty="0" smtClean="0"/>
              <a:t>Jueves: 10:20 a 12:30 - GT1.</a:t>
            </a:r>
          </a:p>
          <a:p>
            <a:pPr lvl="1" algn="just"/>
            <a:endParaRPr lang="es-ES" sz="2400" dirty="0"/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Horario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Práctico: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/>
              <a:t>Viernes: 10:20 </a:t>
            </a:r>
            <a:r>
              <a:rPr lang="es-ES" sz="2400" dirty="0"/>
              <a:t>a </a:t>
            </a:r>
            <a:r>
              <a:rPr lang="es-ES" sz="2400" dirty="0" smtClean="0"/>
              <a:t>11:50 – B3.</a:t>
            </a:r>
          </a:p>
          <a:p>
            <a:pPr lvl="1" algn="just"/>
            <a:endParaRPr lang="es-ES" sz="2400" dirty="0"/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Horario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Laboratorio: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/>
              <a:t>No hay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9872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businessreviewamericalatina.com/public/uploads/large/large_article_im314_Performance_Review_-_Evaluacion_labor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782"/>
          <a:stretch/>
        </p:blipFill>
        <p:spPr bwMode="auto">
          <a:xfrm>
            <a:off x="4738104" y="3334469"/>
            <a:ext cx="43704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Evaluaciones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1953102"/>
            <a:ext cx="6580747" cy="2988066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Controles (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Certámenes):</a:t>
            </a:r>
          </a:p>
          <a:p>
            <a:pPr lvl="1" algn="just"/>
            <a:r>
              <a:rPr lang="es-ES" sz="2400" dirty="0" smtClean="0"/>
              <a:t>60%. Serán 2 evaluaciones.</a:t>
            </a:r>
          </a:p>
          <a:p>
            <a:pPr lvl="1" algn="just"/>
            <a:endParaRPr lang="es-ES" sz="2400" dirty="0"/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/>
              <a:t>40%.</a:t>
            </a:r>
          </a:p>
        </p:txBody>
      </p:sp>
    </p:spTree>
    <p:extLst>
      <p:ext uri="{BB962C8B-B14F-4D97-AF65-F5344CB8AC3E}">
        <p14:creationId xmlns:p14="http://schemas.microsoft.com/office/powerpoint/2010/main" val="39050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Evaluaciones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Objetivos Para Hoy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42" name="Picture 2" descr="https://ampalesxanes.files.wordpress.com/2015/05/admitidos_gr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7056"/>
            <a:ext cx="2000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Bibliografía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34211"/>
              </p:ext>
            </p:extLst>
          </p:nvPr>
        </p:nvGraphicFramePr>
        <p:xfrm>
          <a:off x="2485389" y="2060848"/>
          <a:ext cx="6509350" cy="4352445"/>
        </p:xfrm>
        <a:graphic>
          <a:graphicData uri="http://schemas.openxmlformats.org/drawingml/2006/table">
            <a:tbl>
              <a:tblPr/>
              <a:tblGrid>
                <a:gridCol w="6509350"/>
              </a:tblGrid>
              <a:tr h="15121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2400300" algn="l"/>
                          <a:tab pos="2514600" algn="l"/>
                          <a:tab pos="33147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Fundamental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- Von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Bertalanffy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, L. (1976). </a:t>
                      </a:r>
                      <a:r>
                        <a:rPr lang="en-US" sz="1800" i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General Systems Theory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: Editorial George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Braziller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18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ES" sz="1800" dirty="0" err="1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Johansen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, O. (2006). </a:t>
                      </a:r>
                      <a:r>
                        <a:rPr lang="es-ES" sz="1800" i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Introducción a la Teoría General de Sistemas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ES" sz="18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Editoral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Limusa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18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ES" sz="1800" dirty="0" err="1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Arancil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, J. (1995). </a:t>
                      </a:r>
                      <a:r>
                        <a:rPr lang="es-ES" sz="1800" i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Dinámica de Sistemas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: Editorial </a:t>
                      </a:r>
                      <a:r>
                        <a:rPr lang="es-ES" sz="18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Isdefe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057400" algn="l"/>
                          <a:tab pos="2171700" algn="l"/>
                        </a:tabLst>
                      </a:pPr>
                      <a:r>
                        <a:rPr lang="es-ES_tradnl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9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00300" algn="l"/>
                          <a:tab pos="2514600" algn="l"/>
                          <a:tab pos="2700655" algn="l"/>
                        </a:tabLst>
                      </a:pPr>
                      <a:r>
                        <a:rPr lang="es-ES_tradnl" sz="18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Complementaria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18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ES" sz="1800" dirty="0" err="1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Franks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, L. E. (1975). </a:t>
                      </a:r>
                      <a:r>
                        <a:rPr lang="es-ES" sz="1800" i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Teoría de la señal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: Editorial </a:t>
                      </a:r>
                      <a:r>
                        <a:rPr lang="es-ES" sz="18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Reverté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18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- Martínez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, S. y </a:t>
                      </a:r>
                      <a:r>
                        <a:rPr lang="es-ES" sz="18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Requeda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, A. (1986). </a:t>
                      </a:r>
                      <a:r>
                        <a:rPr lang="es-ES" sz="1800" i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Simulación Dinámica por Ordenador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: Editorial Alianza.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3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generadormemes.com/media/created/ldxhk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29000"/>
            <a:ext cx="6459898" cy="46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Profesor: Rodrigo Torres Avilés.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Ingeniero Civil Informático –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UdeC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Doctor en Ciencias Aplicadas –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UdeC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 años.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Docente UBB desde 2016-2.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Alumnos: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 timidez!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Pregunta: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Barco de Teseo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413992" y="260648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Presentación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4614" y="4373982"/>
            <a:ext cx="12477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6850108" y="59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Sonrisa </a:t>
            </a:r>
            <a:r>
              <a:rPr lang="es-C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Pepsodent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7082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amazonaws.com/piktochartv2-dev/v2/uploads/03179730-1f4f-4330-8145-ddaaa9c78978/a0a1d75dcf5c45c6d632372eb149940dbaef5be9_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1846" y="2516007"/>
            <a:ext cx="6836657" cy="32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25 Grupo"/>
          <p:cNvGrpSpPr/>
          <p:nvPr/>
        </p:nvGrpSpPr>
        <p:grpSpPr>
          <a:xfrm>
            <a:off x="2699793" y="1916832"/>
            <a:ext cx="5760640" cy="3441576"/>
            <a:chOff x="2483768" y="1844824"/>
            <a:chExt cx="5760640" cy="3672408"/>
          </a:xfrm>
        </p:grpSpPr>
        <p:sp>
          <p:nvSpPr>
            <p:cNvPr id="4" name="3 CuadroTexto"/>
            <p:cNvSpPr txBox="1"/>
            <p:nvPr/>
          </p:nvSpPr>
          <p:spPr>
            <a:xfrm>
              <a:off x="3779912" y="1844824"/>
              <a:ext cx="3384376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Dendritas (Conectores)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7 Conector curvado"/>
            <p:cNvCxnSpPr>
              <a:stCxn id="4" idx="1"/>
            </p:cNvCxnSpPr>
            <p:nvPr/>
          </p:nvCxnSpPr>
          <p:spPr>
            <a:xfrm rot="10800000" flipV="1">
              <a:off x="2483768" y="2075656"/>
              <a:ext cx="1296144" cy="1353343"/>
            </a:xfrm>
            <a:prstGeom prst="curved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curvado"/>
            <p:cNvCxnSpPr>
              <a:stCxn id="4" idx="3"/>
            </p:cNvCxnSpPr>
            <p:nvPr/>
          </p:nvCxnSpPr>
          <p:spPr>
            <a:xfrm>
              <a:off x="7164288" y="2075657"/>
              <a:ext cx="1080120" cy="1209327"/>
            </a:xfrm>
            <a:prstGeom prst="curved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curvado"/>
            <p:cNvCxnSpPr>
              <a:stCxn id="4" idx="3"/>
            </p:cNvCxnSpPr>
            <p:nvPr/>
          </p:nvCxnSpPr>
          <p:spPr>
            <a:xfrm>
              <a:off x="7164288" y="2075657"/>
              <a:ext cx="1080120" cy="3441575"/>
            </a:xfrm>
            <a:prstGeom prst="curved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23 Grupo"/>
          <p:cNvGrpSpPr/>
          <p:nvPr/>
        </p:nvGrpSpPr>
        <p:grpSpPr>
          <a:xfrm>
            <a:off x="2456149" y="4182250"/>
            <a:ext cx="3556012" cy="2069871"/>
            <a:chOff x="2240124" y="4202244"/>
            <a:chExt cx="3556012" cy="2208701"/>
          </a:xfrm>
        </p:grpSpPr>
        <p:sp>
          <p:nvSpPr>
            <p:cNvPr id="18" name="17 CuadroTexto"/>
            <p:cNvSpPr txBox="1"/>
            <p:nvPr/>
          </p:nvSpPr>
          <p:spPr>
            <a:xfrm>
              <a:off x="2240124" y="5949280"/>
              <a:ext cx="3556012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Soma (Procesamiento)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18 Conector curvado"/>
            <p:cNvCxnSpPr>
              <a:stCxn id="18" idx="0"/>
            </p:cNvCxnSpPr>
            <p:nvPr/>
          </p:nvCxnSpPr>
          <p:spPr>
            <a:xfrm rot="16200000" flipV="1">
              <a:off x="3144611" y="5075761"/>
              <a:ext cx="1747036" cy="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5322428" y="4112835"/>
            <a:ext cx="2511896" cy="1034934"/>
            <a:chOff x="5106403" y="4202244"/>
            <a:chExt cx="2511896" cy="1104349"/>
          </a:xfrm>
        </p:grpSpPr>
        <p:sp>
          <p:nvSpPr>
            <p:cNvPr id="22" name="21 CuadroTexto"/>
            <p:cNvSpPr txBox="1"/>
            <p:nvPr/>
          </p:nvSpPr>
          <p:spPr>
            <a:xfrm>
              <a:off x="5106403" y="4844928"/>
              <a:ext cx="2511896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Axón (Potencial)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22 Conector curvado"/>
            <p:cNvCxnSpPr>
              <a:stCxn id="22" idx="0"/>
            </p:cNvCxnSpPr>
            <p:nvPr/>
          </p:nvCxnSpPr>
          <p:spPr>
            <a:xfrm rot="5400000" flipH="1" flipV="1">
              <a:off x="6333965" y="4230630"/>
              <a:ext cx="642685" cy="58591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¿Qué es la teoría general de sistemas?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2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319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Señales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724128" y="2767568"/>
            <a:ext cx="3168352" cy="26776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Umbral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umbral es un máximo potencial eléctrico con el que la neurona no envía la señal a sus sistemas conectados.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s://upload.wikimedia.org/wikipedia/commons/thumb/4/4d/Potencial_accion_svg.svg/422px-Potencial_accion_sv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45" y="1988840"/>
            <a:ext cx="3138275" cy="44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Funciones del Cerebro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40" y="3184425"/>
            <a:ext cx="3124895" cy="312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046440" cy="4572242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Resolución de Problemas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Estrategia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Emociones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Movimiento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Abstracción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Visuales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7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Subsistemas del cerebro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3074" name="Picture 2" descr="https://iristenics.wikispaces.com/file/view/A1.jpg/338928948/440x352/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04864"/>
            <a:ext cx="5328592" cy="42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2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No es un sistema cerrado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6" name="Picture 2" descr="http://nuestromedio.mx/nuestromedio/imagenes/articulos/20111008/general/familia/20111008-marketing-sensorial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89" y="3309850"/>
            <a:ext cx="318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2.wp.com/blogthinkbig.com/wp-content/uploads/2013/06/interfaz-cerebr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75" y="2132856"/>
            <a:ext cx="4380421" cy="2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No es perfecto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2052" name="Picture 4" descr="http://neurologoneurologia.com/wp-content/uploads/2015/09/TEMBLOR-MANO_mb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33" y="2132856"/>
            <a:ext cx="3393877" cy="254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doctorcastello.com/wp-content/themes/PortableStudio-WP/images/paralisisfaci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20951"/>
            <a:ext cx="16668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mg.yasalud.com/2009/11/epilepsi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12" y="2001107"/>
            <a:ext cx="1885108" cy="25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862</Words>
  <Application>Microsoft Office PowerPoint</Application>
  <PresentationFormat>Presentación en pantalla (4:3)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Tema de Office</vt:lpstr>
      <vt:lpstr>1_Tema de Office</vt:lpstr>
      <vt:lpstr>2_Tema de Office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111</cp:revision>
  <dcterms:created xsi:type="dcterms:W3CDTF">2016-08-05T13:07:15Z</dcterms:created>
  <dcterms:modified xsi:type="dcterms:W3CDTF">2018-03-15T12:11:22Z</dcterms:modified>
</cp:coreProperties>
</file>