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323"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320" r:id="rId20"/>
    <p:sldId id="275" r:id="rId21"/>
    <p:sldId id="321" r:id="rId22"/>
    <p:sldId id="276" r:id="rId23"/>
    <p:sldId id="419" r:id="rId24"/>
    <p:sldId id="277" r:id="rId25"/>
    <p:sldId id="278" r:id="rId26"/>
    <p:sldId id="279" r:id="rId27"/>
    <p:sldId id="280" r:id="rId28"/>
    <p:sldId id="281" r:id="rId29"/>
    <p:sldId id="337" r:id="rId30"/>
    <p:sldId id="282" r:id="rId31"/>
    <p:sldId id="283" r:id="rId32"/>
    <p:sldId id="284" r:id="rId33"/>
    <p:sldId id="285" r:id="rId34"/>
    <p:sldId id="286" r:id="rId35"/>
    <p:sldId id="287" r:id="rId36"/>
    <p:sldId id="288" r:id="rId37"/>
    <p:sldId id="418" r:id="rId38"/>
    <p:sldId id="289" r:id="rId39"/>
    <p:sldId id="324" r:id="rId40"/>
    <p:sldId id="290" r:id="rId41"/>
    <p:sldId id="291" r:id="rId42"/>
    <p:sldId id="292" r:id="rId43"/>
    <p:sldId id="322" r:id="rId44"/>
    <p:sldId id="293" r:id="rId45"/>
    <p:sldId id="325" r:id="rId46"/>
    <p:sldId id="326" r:id="rId47"/>
    <p:sldId id="327" r:id="rId48"/>
    <p:sldId id="328" r:id="rId49"/>
    <p:sldId id="329" r:id="rId50"/>
    <p:sldId id="330" r:id="rId51"/>
    <p:sldId id="331" r:id="rId52"/>
    <p:sldId id="332" r:id="rId53"/>
    <p:sldId id="333" r:id="rId54"/>
    <p:sldId id="420" r:id="rId55"/>
    <p:sldId id="334" r:id="rId56"/>
    <p:sldId id="335" r:id="rId57"/>
    <p:sldId id="336" r:id="rId58"/>
    <p:sldId id="338" r:id="rId59"/>
    <p:sldId id="339" r:id="rId60"/>
    <p:sldId id="340" r:id="rId61"/>
    <p:sldId id="341" r:id="rId62"/>
    <p:sldId id="342" r:id="rId63"/>
    <p:sldId id="343" r:id="rId64"/>
    <p:sldId id="344" r:id="rId65"/>
    <p:sldId id="345" r:id="rId66"/>
    <p:sldId id="357" r:id="rId67"/>
    <p:sldId id="358" r:id="rId68"/>
    <p:sldId id="359" r:id="rId69"/>
    <p:sldId id="360" r:id="rId70"/>
    <p:sldId id="361" r:id="rId71"/>
    <p:sldId id="362" r:id="rId72"/>
    <p:sldId id="363" r:id="rId73"/>
    <p:sldId id="364" r:id="rId74"/>
    <p:sldId id="365" r:id="rId75"/>
    <p:sldId id="366" r:id="rId76"/>
    <p:sldId id="367" r:id="rId77"/>
    <p:sldId id="368" r:id="rId78"/>
    <p:sldId id="369" r:id="rId79"/>
    <p:sldId id="370" r:id="rId80"/>
    <p:sldId id="371" r:id="rId81"/>
    <p:sldId id="372" r:id="rId82"/>
    <p:sldId id="373" r:id="rId83"/>
    <p:sldId id="374" r:id="rId84"/>
    <p:sldId id="375" r:id="rId85"/>
    <p:sldId id="376" r:id="rId86"/>
    <p:sldId id="377" r:id="rId87"/>
    <p:sldId id="378" r:id="rId88"/>
    <p:sldId id="379" r:id="rId89"/>
    <p:sldId id="380" r:id="rId90"/>
    <p:sldId id="381" r:id="rId91"/>
    <p:sldId id="382" r:id="rId92"/>
    <p:sldId id="383" r:id="rId93"/>
    <p:sldId id="384" r:id="rId94"/>
    <p:sldId id="385" r:id="rId95"/>
    <p:sldId id="386" r:id="rId96"/>
    <p:sldId id="387" r:id="rId97"/>
    <p:sldId id="388" r:id="rId98"/>
    <p:sldId id="389" r:id="rId99"/>
    <p:sldId id="390" r:id="rId100"/>
    <p:sldId id="391" r:id="rId101"/>
    <p:sldId id="392" r:id="rId102"/>
    <p:sldId id="393" r:id="rId103"/>
    <p:sldId id="394" r:id="rId104"/>
    <p:sldId id="395" r:id="rId105"/>
    <p:sldId id="400" r:id="rId106"/>
    <p:sldId id="401" r:id="rId107"/>
    <p:sldId id="402" r:id="rId108"/>
    <p:sldId id="403" r:id="rId109"/>
    <p:sldId id="404" r:id="rId110"/>
    <p:sldId id="405" r:id="rId111"/>
    <p:sldId id="406" r:id="rId112"/>
    <p:sldId id="407" r:id="rId113"/>
    <p:sldId id="417" r:id="rId114"/>
    <p:sldId id="408" r:id="rId115"/>
    <p:sldId id="409" r:id="rId116"/>
    <p:sldId id="410" r:id="rId117"/>
    <p:sldId id="411" r:id="rId118"/>
    <p:sldId id="412" r:id="rId119"/>
    <p:sldId id="413" r:id="rId120"/>
    <p:sldId id="414" r:id="rId121"/>
  </p:sldIdLst>
  <p:sldSz cx="9144000" cy="6858000" type="screen4x3"/>
  <p:notesSz cx="6858000" cy="9144000"/>
  <p:defaultTextStyle>
    <a:defPPr>
      <a:defRPr lang="zh-CN"/>
    </a:defPPr>
    <a:lvl1pPr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00FF"/>
    <a:srgbClr val="CC3300"/>
    <a:srgbClr val="006600"/>
    <a:srgbClr val="008000"/>
    <a:srgbClr val="0033CC"/>
    <a:srgbClr val="DDDDDD"/>
    <a:srgbClr val="006666"/>
    <a:srgbClr val="FF0000"/>
    <a:srgbClr val="FF9900"/>
  </p:clrMru>
</p:presentationPr>
</file>

<file path=ppt/tableStyles.xml><?xml version="1.0" encoding="utf-8"?>
<a:tblStyleLst xmlns:a="http://schemas.openxmlformats.org/drawingml/2006/main" def="{5C22544A-7EE6-4342-B048-85BDC9FD1C3A}">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74" y="1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endParaRPr lang="en-US" altLang="zh-CN"/>
          </a:p>
        </p:txBody>
      </p:sp>
      <p:sp>
        <p:nvSpPr>
          <p:cNvPr id="2" name="页脚占位符 1"/>
          <p:cNvSpPr>
            <a:spLocks noGrp="1"/>
          </p:cNvSpPr>
          <p:nvPr>
            <p:ph type="ftr" sz="quarter" idx="11"/>
          </p:nvPr>
        </p:nvSpPr>
        <p:spPr/>
        <p:txBody>
          <a:bodyPr/>
          <a:lstStyle/>
          <a:p>
            <a:endParaRPr lang="en-US" altLang="zh-CN"/>
          </a:p>
        </p:txBody>
      </p:sp>
      <p:sp>
        <p:nvSpPr>
          <p:cNvPr id="15" name="灯片编号占位符 14"/>
          <p:cNvSpPr>
            <a:spLocks noGrp="1"/>
          </p:cNvSpPr>
          <p:nvPr>
            <p:ph type="sldNum" sz="quarter" idx="12"/>
          </p:nvPr>
        </p:nvSpPr>
        <p:spPr>
          <a:xfrm>
            <a:off x="8229600" y="6473952"/>
            <a:ext cx="758952" cy="246888"/>
          </a:xfrm>
        </p:spPr>
        <p:txBody>
          <a:bodyPr/>
          <a:lstStyle/>
          <a:p>
            <a:fld id="{2D144C32-927F-4180-9294-88B94A00587D}" type="slidenum">
              <a:rPr lang="en-US" altLang="zh-CN" smtClean="0"/>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8EF4EEA2-76B7-4448-BD5F-8B64CC964607}"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2C416C84-7E79-45C1-9440-C3B753F5A6DD}" type="slidenum">
              <a:rPr lang="en-US" altLang="zh-CN" smtClean="0"/>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endParaRPr lang="en-US" altLang="zh-CN"/>
          </a:p>
        </p:txBody>
      </p:sp>
      <p:sp>
        <p:nvSpPr>
          <p:cNvPr id="19" name="页脚占位符 18"/>
          <p:cNvSpPr>
            <a:spLocks noGrp="1"/>
          </p:cNvSpPr>
          <p:nvPr>
            <p:ph type="ftr" sz="quarter" idx="11"/>
          </p:nvPr>
        </p:nvSpPr>
        <p:spPr>
          <a:xfrm>
            <a:off x="3581400" y="76200"/>
            <a:ext cx="2895600" cy="288925"/>
          </a:xfrm>
        </p:spPr>
        <p:txBody>
          <a:bodyPr/>
          <a:lstStyle/>
          <a:p>
            <a:endParaRPr lang="en-US" altLang="zh-CN"/>
          </a:p>
        </p:txBody>
      </p:sp>
      <p:sp>
        <p:nvSpPr>
          <p:cNvPr id="16" name="灯片编号占位符 15"/>
          <p:cNvSpPr>
            <a:spLocks noGrp="1"/>
          </p:cNvSpPr>
          <p:nvPr>
            <p:ph type="sldNum" sz="quarter" idx="12"/>
          </p:nvPr>
        </p:nvSpPr>
        <p:spPr>
          <a:xfrm>
            <a:off x="8229600" y="6473952"/>
            <a:ext cx="758952" cy="246888"/>
          </a:xfrm>
        </p:spPr>
        <p:txBody>
          <a:bodyPr/>
          <a:lstStyle/>
          <a:p>
            <a:fld id="{816E1AE2-1FF3-4140-B1E2-6A093B6A483C}"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19" name="日期占位符 18"/>
          <p:cNvSpPr>
            <a:spLocks noGrp="1"/>
          </p:cNvSpPr>
          <p:nvPr>
            <p:ph type="dt" sz="half" idx="10"/>
          </p:nvPr>
        </p:nvSpPr>
        <p:spPr/>
        <p:txBody>
          <a:bodyPr/>
          <a:lstStyle/>
          <a:p>
            <a:endParaRPr lang="en-US" altLang="zh-CN"/>
          </a:p>
        </p:txBody>
      </p:sp>
      <p:sp>
        <p:nvSpPr>
          <p:cNvPr id="11" name="页脚占位符 10"/>
          <p:cNvSpPr>
            <a:spLocks noGrp="1"/>
          </p:cNvSpPr>
          <p:nvPr>
            <p:ph type="ftr" sz="quarter" idx="11"/>
          </p:nvPr>
        </p:nvSpPr>
        <p:spPr/>
        <p:txBody>
          <a:bodyPr/>
          <a:lstStyle/>
          <a:p>
            <a:endParaRPr lang="en-US" altLang="zh-CN"/>
          </a:p>
        </p:txBody>
      </p:sp>
      <p:sp>
        <p:nvSpPr>
          <p:cNvPr id="16" name="灯片编号占位符 15"/>
          <p:cNvSpPr>
            <a:spLocks noGrp="1"/>
          </p:cNvSpPr>
          <p:nvPr>
            <p:ph type="sldNum" sz="quarter" idx="12"/>
          </p:nvPr>
        </p:nvSpPr>
        <p:spPr/>
        <p:txBody>
          <a:bodyPr/>
          <a:lstStyle/>
          <a:p>
            <a:fld id="{D4D8B537-0F04-4291-A2BF-9FB11C394A39}" type="slidenum">
              <a:rPr lang="en-US" altLang="zh-CN" smtClean="0"/>
              <a:pPr/>
              <a:t>‹#›</a:t>
            </a:fld>
            <a:endParaRPr lang="en-US" altLang="zh-CN"/>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endParaRPr lang="en-US" altLang="zh-CN"/>
          </a:p>
        </p:txBody>
      </p:sp>
      <p:sp>
        <p:nvSpPr>
          <p:cNvPr id="10" name="页脚占位符 9"/>
          <p:cNvSpPr>
            <a:spLocks noGrp="1"/>
          </p:cNvSpPr>
          <p:nvPr>
            <p:ph type="ftr" sz="quarter" idx="11"/>
          </p:nvPr>
        </p:nvSpPr>
        <p:spPr/>
        <p:txBody>
          <a:bodyPr/>
          <a:lstStyle/>
          <a:p>
            <a:endParaRPr lang="en-US" altLang="zh-CN"/>
          </a:p>
        </p:txBody>
      </p:sp>
      <p:sp>
        <p:nvSpPr>
          <p:cNvPr id="31" name="灯片编号占位符 30"/>
          <p:cNvSpPr>
            <a:spLocks noGrp="1"/>
          </p:cNvSpPr>
          <p:nvPr>
            <p:ph type="sldNum" sz="quarter" idx="12"/>
          </p:nvPr>
        </p:nvSpPr>
        <p:spPr/>
        <p:txBody>
          <a:bodyPr/>
          <a:lstStyle/>
          <a:p>
            <a:fld id="{C23C37BD-115D-4EA8-9FFF-E0D34C15907D}"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a:xfrm>
            <a:off x="8229600" y="6477000"/>
            <a:ext cx="762000" cy="246888"/>
          </a:xfrm>
        </p:spPr>
        <p:txBody>
          <a:bodyPr/>
          <a:lstStyle/>
          <a:p>
            <a:fld id="{B4354116-C1ED-4704-8B7C-3CD8FCC6B710}" type="slidenum">
              <a:rPr lang="en-US" altLang="zh-CN" smtClean="0"/>
              <a:pPr/>
              <a:t>‹#›</a:t>
            </a:fld>
            <a:endParaRPr lang="en-US" altLang="zh-CN"/>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endParaRPr lang="en-US" altLang="zh-CN"/>
          </a:p>
        </p:txBody>
      </p:sp>
      <p:sp>
        <p:nvSpPr>
          <p:cNvPr id="21" name="页脚占位符 20"/>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F7DFCAB6-6380-4650-BC87-7786769E4506}"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en-US" altLang="zh-CN"/>
          </a:p>
        </p:txBody>
      </p:sp>
      <p:sp>
        <p:nvSpPr>
          <p:cNvPr id="24" name="页脚占位符 23"/>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A534E84C-3113-4352-BB42-D00F22998753}" type="slidenum">
              <a:rPr lang="en-US" altLang="zh-CN"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endParaRPr lang="en-US" altLang="zh-CN"/>
          </a:p>
        </p:txBody>
      </p:sp>
      <p:sp>
        <p:nvSpPr>
          <p:cNvPr id="29" name="页脚占位符 28"/>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078189A0-D642-4B62-A433-D1A035BE63C7}"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a:p>
        </p:txBody>
      </p:sp>
      <p:sp>
        <p:nvSpPr>
          <p:cNvPr id="7" name="日期占位符 6"/>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31" name="灯片编号占位符 30"/>
          <p:cNvSpPr>
            <a:spLocks noGrp="1"/>
          </p:cNvSpPr>
          <p:nvPr>
            <p:ph type="sldNum" sz="quarter" idx="12"/>
          </p:nvPr>
        </p:nvSpPr>
        <p:spPr/>
        <p:txBody>
          <a:bodyPr/>
          <a:lstStyle/>
          <a:p>
            <a:fld id="{BA635B0F-B73A-4B5D-9B48-0F16FCCF7B54}" type="slidenum">
              <a:rPr lang="en-US" altLang="zh-CN" smtClean="0"/>
              <a:pPr/>
              <a:t>‹#›</a:t>
            </a:fld>
            <a:endParaRPr lang="en-US" altLang="zh-CN"/>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endParaRPr lang="en-US" altLang="zh-CN"/>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ltLang="zh-CN"/>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DFBBFC48-F0C3-4F85-995B-BDC8CBEB075E}" type="slidenum">
              <a:rPr lang="en-US" altLang="zh-CN" smtClean="0"/>
              <a:pPr/>
              <a:t>‹#›</a:t>
            </a:fld>
            <a:endParaRPr lang="en-US" altLang="zh-CN"/>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hyperlink" Target="http://www.so.com/s?q=%E5%B8%B8%E6%88%90%E5%91%98%E5%87%BD%E6%95%B0&amp;ie=utf-8&amp;src=internal_wenda_recommend_textn" TargetMode="External"/><Relationship Id="rId2" Type="http://schemas.openxmlformats.org/officeDocument/2006/relationships/hyperlink" Target="http://www.so.com/s?q=%E6%9C%AB%E5%B0%BE&amp;ie=utf-8&amp;src=internal_wenda_recommend_textn" TargetMode="External"/><Relationship Id="rId1" Type="http://schemas.openxmlformats.org/officeDocument/2006/relationships/slideLayout" Target="../slideLayouts/slideLayout7.xml"/><Relationship Id="rId5" Type="http://schemas.openxmlformats.org/officeDocument/2006/relationships/hyperlink" Target="http://www.so.com/s?q=%E6%88%90%E5%91%98%E5%87%BD%E6%95%B0&amp;ie=utf-8&amp;src=internal_wenda_recommend_textn" TargetMode="External"/><Relationship Id="rId4" Type="http://schemas.openxmlformats.org/officeDocument/2006/relationships/hyperlink" Target="http://www.so.com/s?q=%E6%95%B0%E6%8D%AE%E6%88%90%E5%91%98&amp;ie=utf-8&amp;src=internal_wenda_recommend_textn" TargetMode="Externa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4.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oleObject" Target="../embeddings/oleObject7.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descr="信纸"/>
          <p:cNvSpPr txBox="1">
            <a:spLocks noChangeArrowheads="1"/>
          </p:cNvSpPr>
          <p:nvPr/>
        </p:nvSpPr>
        <p:spPr bwMode="auto">
          <a:xfrm>
            <a:off x="2843262" y="260648"/>
            <a:ext cx="3384922" cy="701675"/>
          </a:xfrm>
          <a:prstGeom prst="rect">
            <a:avLst/>
          </a:prstGeom>
          <a:blipFill dpi="0" rotWithShape="1">
            <a:blip r:embed="rId2" cstate="print"/>
            <a:srcRect/>
            <a:tile tx="0" ty="0" sx="100000" sy="100000" flip="none" algn="tl"/>
          </a:blipFill>
          <a:ln w="9525">
            <a:noFill/>
            <a:miter lim="800000"/>
            <a:headEnd/>
            <a:tailEnd/>
          </a:ln>
          <a:effectLst/>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zh-CN" altLang="en-US" sz="4000">
                <a:ln w="11430"/>
                <a:solidFill>
                  <a:srgbClr val="FF0000"/>
                </a:solidFill>
                <a:effectLst>
                  <a:outerShdw blurRad="50800" dist="39000" dir="5460000" algn="tl">
                    <a:srgbClr val="000000">
                      <a:alpha val="38000"/>
                    </a:srgbClr>
                  </a:outerShdw>
                </a:effectLst>
                <a:ea typeface="隶书" pitchFamily="49" charset="-122"/>
              </a:rPr>
              <a:t>第</a:t>
            </a:r>
            <a:r>
              <a:rPr lang="en-US" altLang="zh-CN" sz="4000">
                <a:ln w="11430"/>
                <a:solidFill>
                  <a:srgbClr val="FF0000"/>
                </a:solidFill>
                <a:effectLst>
                  <a:outerShdw blurRad="50800" dist="39000" dir="5460000" algn="tl">
                    <a:srgbClr val="000000">
                      <a:alpha val="38000"/>
                    </a:srgbClr>
                  </a:outerShdw>
                </a:effectLst>
                <a:ea typeface="隶书" pitchFamily="49" charset="-122"/>
              </a:rPr>
              <a:t>1</a:t>
            </a:r>
            <a:r>
              <a:rPr lang="zh-CN" altLang="en-US" sz="4000">
                <a:ln w="11430"/>
                <a:solidFill>
                  <a:srgbClr val="FF0000"/>
                </a:solidFill>
                <a:effectLst>
                  <a:outerShdw blurRad="50800" dist="39000" dir="5460000" algn="tl">
                    <a:srgbClr val="000000">
                      <a:alpha val="38000"/>
                    </a:srgbClr>
                  </a:outerShdw>
                </a:effectLst>
                <a:ea typeface="隶书" pitchFamily="49" charset="-122"/>
              </a:rPr>
              <a:t>章 概述 </a:t>
            </a:r>
          </a:p>
        </p:txBody>
      </p:sp>
      <p:sp>
        <p:nvSpPr>
          <p:cNvPr id="3075" name="Text Box 3"/>
          <p:cNvSpPr txBox="1">
            <a:spLocks noChangeArrowheads="1"/>
          </p:cNvSpPr>
          <p:nvPr/>
        </p:nvSpPr>
        <p:spPr bwMode="auto">
          <a:xfrm>
            <a:off x="2267744" y="1772816"/>
            <a:ext cx="4680520" cy="579438"/>
          </a:xfrm>
          <a:prstGeom prst="rect">
            <a:avLst/>
          </a:prstGeom>
          <a:solidFill>
            <a:srgbClr val="00B0F0"/>
          </a:solid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pc="50" smtClean="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1.1  </a:t>
            </a:r>
            <a:r>
              <a:rPr lang="zh-CN" altLang="en-US" sz="3200" spc="5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算法的概念 </a:t>
            </a:r>
          </a:p>
        </p:txBody>
      </p:sp>
      <p:sp>
        <p:nvSpPr>
          <p:cNvPr id="12" name="Text Box 3"/>
          <p:cNvSpPr txBox="1">
            <a:spLocks noChangeArrowheads="1"/>
          </p:cNvSpPr>
          <p:nvPr/>
        </p:nvSpPr>
        <p:spPr bwMode="auto">
          <a:xfrm>
            <a:off x="2267744" y="2852936"/>
            <a:ext cx="4680520" cy="584775"/>
          </a:xfrm>
          <a:prstGeom prst="rect">
            <a:avLst/>
          </a:prstGeom>
          <a:solidFill>
            <a:srgbClr val="00B0F0"/>
          </a:solid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pc="50" smtClean="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1.2  </a:t>
            </a:r>
            <a:r>
              <a:rPr lang="zh-CN" altLang="en-US" sz="3200" spc="5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算</a:t>
            </a:r>
            <a:r>
              <a:rPr lang="zh-CN" altLang="en-US" sz="3200" spc="50" smtClean="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法分析 </a:t>
            </a:r>
            <a:endParaRPr lang="zh-CN" altLang="en-US" sz="3200" spc="5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endParaRPr>
          </a:p>
        </p:txBody>
      </p:sp>
      <p:sp>
        <p:nvSpPr>
          <p:cNvPr id="13" name="Text Box 3"/>
          <p:cNvSpPr txBox="1">
            <a:spLocks noChangeArrowheads="1"/>
          </p:cNvSpPr>
          <p:nvPr/>
        </p:nvSpPr>
        <p:spPr bwMode="auto">
          <a:xfrm>
            <a:off x="2267744" y="3933056"/>
            <a:ext cx="4680520" cy="584775"/>
          </a:xfrm>
          <a:prstGeom prst="rect">
            <a:avLst/>
          </a:prstGeom>
          <a:solidFill>
            <a:srgbClr val="00B0F0"/>
          </a:solid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pc="50" smtClean="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1.3 </a:t>
            </a:r>
            <a:r>
              <a:rPr lang="zh-CN" altLang="zh-CN" sz="3200" smtClean="0">
                <a:solidFill>
                  <a:srgbClr val="006600"/>
                </a:solidFill>
                <a:latin typeface="Consolas" pitchFamily="49" charset="0"/>
                <a:ea typeface="叶根友毛笔行书2.0版" pitchFamily="2" charset="-122"/>
                <a:cs typeface="Consolas" pitchFamily="49" charset="0"/>
              </a:rPr>
              <a:t>算法设计工具―</a:t>
            </a:r>
            <a:r>
              <a:rPr lang="pt-BR" altLang="zh-CN" sz="3200" smtClean="0">
                <a:solidFill>
                  <a:srgbClr val="006600"/>
                </a:solidFill>
                <a:latin typeface="Consolas" pitchFamily="49" charset="0"/>
                <a:ea typeface="叶根友毛笔行书2.0版" pitchFamily="2" charset="-122"/>
                <a:cs typeface="Consolas" pitchFamily="49" charset="0"/>
              </a:rPr>
              <a:t>STL</a:t>
            </a:r>
            <a:r>
              <a:rPr lang="zh-CN" altLang="en-US" sz="3200" spc="50" smtClean="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 </a:t>
            </a:r>
            <a:endParaRPr lang="zh-CN" altLang="en-US" sz="3200" spc="5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ext Box 2"/>
          <p:cNvSpPr txBox="1">
            <a:spLocks noChangeArrowheads="1"/>
          </p:cNvSpPr>
          <p:nvPr/>
        </p:nvSpPr>
        <p:spPr bwMode="auto">
          <a:xfrm>
            <a:off x="468313" y="571480"/>
            <a:ext cx="8064500" cy="769441"/>
          </a:xfrm>
          <a:prstGeom prst="rect">
            <a:avLst/>
          </a:prstGeom>
          <a:solidFill>
            <a:schemeClr val="accent1">
              <a:lumMod val="20000"/>
              <a:lumOff val="80000"/>
            </a:schemeClr>
          </a:solidFill>
          <a:ln w="9525">
            <a:noFill/>
            <a:miter lim="800000"/>
            <a:headEnd/>
            <a:tailEnd/>
          </a:ln>
          <a:effectLst/>
        </p:spPr>
        <p:txBody>
          <a:bodyPr>
            <a:spAutoFit/>
          </a:bodyPr>
          <a:lstStyle/>
          <a:p>
            <a:pPr>
              <a:spcBef>
                <a:spcPct val="50000"/>
              </a:spcBef>
            </a:pPr>
            <a:r>
              <a:rPr lang="zh-CN" altLang="en-US" sz="2200" dirty="0">
                <a:latin typeface="Consolas" pitchFamily="49" charset="0"/>
                <a:ea typeface="楷体" pitchFamily="49" charset="-122"/>
                <a:cs typeface="Consolas" pitchFamily="49" charset="0"/>
              </a:rPr>
              <a:t>　</a:t>
            </a:r>
            <a:r>
              <a:rPr lang="zh-CN" altLang="en-US" sz="2200" dirty="0">
                <a:solidFill>
                  <a:schemeClr val="tx1"/>
                </a:solidFill>
                <a:latin typeface="Consolas" pitchFamily="49" charset="0"/>
                <a:ea typeface="楷体" pitchFamily="49" charset="-122"/>
                <a:cs typeface="Consolas" pitchFamily="49" charset="0"/>
              </a:rPr>
              <a:t>　</a:t>
            </a:r>
            <a:r>
              <a:rPr lang="en-US" altLang="zh-CN" sz="2200" dirty="0" smtClean="0">
                <a:solidFill>
                  <a:schemeClr val="tx1"/>
                </a:solidFill>
                <a:latin typeface="Consolas" pitchFamily="49" charset="0"/>
                <a:ea typeface="楷体" pitchFamily="49" charset="-122"/>
                <a:cs typeface="Consolas" pitchFamily="49" charset="0"/>
              </a:rPr>
              <a:t>C</a:t>
            </a:r>
            <a:r>
              <a:rPr lang="zh-CN" altLang="en-US" sz="2200" dirty="0">
                <a:solidFill>
                  <a:schemeClr val="tx1"/>
                </a:solidFill>
                <a:latin typeface="Consolas" pitchFamily="49" charset="0"/>
                <a:ea typeface="楷体" pitchFamily="49" charset="-122"/>
                <a:cs typeface="Consolas" pitchFamily="49" charset="0"/>
              </a:rPr>
              <a:t>语言</a:t>
            </a:r>
            <a:r>
              <a:rPr lang="zh-CN" altLang="en-US" sz="2200" dirty="0" smtClean="0">
                <a:solidFill>
                  <a:schemeClr val="tx1"/>
                </a:solidFill>
                <a:latin typeface="Consolas" pitchFamily="49" charset="0"/>
                <a:ea typeface="楷体" pitchFamily="49" charset="-122"/>
                <a:cs typeface="Consolas" pitchFamily="49" charset="0"/>
              </a:rPr>
              <a:t>中只有</a:t>
            </a:r>
            <a:r>
              <a:rPr lang="zh-CN" altLang="en-US" sz="2200" dirty="0">
                <a:solidFill>
                  <a:srgbClr val="FF0000"/>
                </a:solidFill>
                <a:latin typeface="Consolas" pitchFamily="49" charset="0"/>
                <a:ea typeface="楷体" pitchFamily="49" charset="-122"/>
                <a:cs typeface="Consolas" pitchFamily="49" charset="0"/>
              </a:rPr>
              <a:t>从实参到形参的单向值传递</a:t>
            </a:r>
            <a:r>
              <a:rPr lang="zh-CN" altLang="en-US" sz="2200" dirty="0" smtClean="0">
                <a:solidFill>
                  <a:schemeClr val="tx1"/>
                </a:solidFill>
                <a:latin typeface="Consolas" pitchFamily="49" charset="0"/>
                <a:ea typeface="楷体" pitchFamily="49" charset="-122"/>
                <a:cs typeface="Consolas" pitchFamily="49" charset="0"/>
              </a:rPr>
              <a:t>，若改变形参</a:t>
            </a:r>
            <a:r>
              <a:rPr lang="zh-CN" altLang="en-US" sz="2200" dirty="0">
                <a:solidFill>
                  <a:schemeClr val="tx1"/>
                </a:solidFill>
                <a:latin typeface="Consolas" pitchFamily="49" charset="0"/>
                <a:ea typeface="楷体" pitchFamily="49" charset="-122"/>
                <a:cs typeface="Consolas" pitchFamily="49" charset="0"/>
              </a:rPr>
              <a:t>而对应的实参不会同步改变。 </a:t>
            </a:r>
          </a:p>
        </p:txBody>
      </p:sp>
      <p:sp>
        <p:nvSpPr>
          <p:cNvPr id="199683" name="Text Box 3"/>
          <p:cNvSpPr txBox="1">
            <a:spLocks noChangeArrowheads="1"/>
          </p:cNvSpPr>
          <p:nvPr/>
        </p:nvSpPr>
        <p:spPr bwMode="auto">
          <a:xfrm>
            <a:off x="684213" y="1500174"/>
            <a:ext cx="7488237" cy="430887"/>
          </a:xfrm>
          <a:prstGeom prst="rect">
            <a:avLst/>
          </a:prstGeom>
          <a:noFill/>
          <a:ln w="9525">
            <a:noFill/>
            <a:miter lim="800000"/>
            <a:headEnd/>
            <a:tailEnd/>
          </a:ln>
          <a:effectLst/>
        </p:spPr>
        <p:txBody>
          <a:bodyPr>
            <a:spAutoFit/>
          </a:bodyPr>
          <a:lstStyle/>
          <a:p>
            <a:pPr>
              <a:spcBef>
                <a:spcPct val="50000"/>
              </a:spcBef>
            </a:pPr>
            <a:r>
              <a:rPr lang="zh-CN" altLang="en-US" sz="2200" dirty="0">
                <a:solidFill>
                  <a:schemeClr val="tx1"/>
                </a:solidFill>
                <a:latin typeface="Consolas" pitchFamily="49" charset="0"/>
                <a:ea typeface="楷体" pitchFamily="49" charset="-122"/>
                <a:cs typeface="Consolas" pitchFamily="49" charset="0"/>
              </a:rPr>
              <a:t>例如，设计以下主函数调用上面的</a:t>
            </a:r>
            <a:r>
              <a:rPr lang="en-US" altLang="zh-CN" sz="2200" dirty="0">
                <a:solidFill>
                  <a:schemeClr val="tx1"/>
                </a:solidFill>
                <a:latin typeface="Consolas" pitchFamily="49" charset="0"/>
                <a:ea typeface="楷体" pitchFamily="49" charset="-122"/>
                <a:cs typeface="Consolas" pitchFamily="49" charset="0"/>
              </a:rPr>
              <a:t>fun</a:t>
            </a:r>
            <a:r>
              <a:rPr lang="zh-CN" altLang="en-US" sz="2200" dirty="0">
                <a:solidFill>
                  <a:schemeClr val="tx1"/>
                </a:solidFill>
                <a:latin typeface="Consolas" pitchFamily="49" charset="0"/>
                <a:ea typeface="楷体" pitchFamily="49" charset="-122"/>
                <a:cs typeface="Consolas" pitchFamily="49" charset="0"/>
              </a:rPr>
              <a:t>函数： </a:t>
            </a:r>
          </a:p>
        </p:txBody>
      </p:sp>
      <p:sp>
        <p:nvSpPr>
          <p:cNvPr id="199684" name="Text Box 4"/>
          <p:cNvSpPr txBox="1">
            <a:spLocks noChangeArrowheads="1"/>
          </p:cNvSpPr>
          <p:nvPr/>
        </p:nvSpPr>
        <p:spPr bwMode="auto">
          <a:xfrm>
            <a:off x="1357290" y="2169157"/>
            <a:ext cx="4530730" cy="1675807"/>
          </a:xfrm>
          <a:prstGeom prst="rect">
            <a:avLst/>
          </a:prstGeom>
          <a:solidFill>
            <a:schemeClr val="bg1"/>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144000" tIns="144000" bIns="144000">
            <a:spAutoFit/>
          </a:bodyPr>
          <a:lstStyle/>
          <a:p>
            <a:r>
              <a:rPr lang="en-US" altLang="zh-CN" sz="1800" dirty="0">
                <a:solidFill>
                  <a:schemeClr val="tx1"/>
                </a:solidFill>
                <a:latin typeface="Consolas" pitchFamily="49" charset="0"/>
                <a:ea typeface="楷体" pitchFamily="49" charset="-122"/>
                <a:cs typeface="Consolas" pitchFamily="49" charset="0"/>
              </a:rPr>
              <a:t>void main()</a:t>
            </a:r>
          </a:p>
          <a:p>
            <a:r>
              <a:rPr lang="en-US" altLang="zh-CN" sz="1800" dirty="0">
                <a:solidFill>
                  <a:schemeClr val="tx1"/>
                </a:solidFill>
                <a:latin typeface="Consolas" pitchFamily="49" charset="0"/>
                <a:ea typeface="楷体" pitchFamily="49" charset="-122"/>
                <a:cs typeface="Consolas" pitchFamily="49" charset="0"/>
              </a:rPr>
              <a:t>{  </a:t>
            </a:r>
            <a:r>
              <a:rPr lang="en-US" altLang="zh-CN" sz="1800" dirty="0" smtClean="0">
                <a:solidFill>
                  <a:schemeClr val="tx1"/>
                </a:solidFill>
                <a:latin typeface="Consolas" pitchFamily="49" charset="0"/>
                <a:ea typeface="楷体" pitchFamily="49" charset="-122"/>
                <a:cs typeface="Consolas" pitchFamily="49" charset="0"/>
              </a:rPr>
              <a:t> </a:t>
            </a:r>
            <a:r>
              <a:rPr lang="en-US" altLang="zh-CN" sz="1800" dirty="0" err="1" smtClean="0">
                <a:solidFill>
                  <a:schemeClr val="tx1"/>
                </a:solidFill>
                <a:latin typeface="Consolas" pitchFamily="49" charset="0"/>
                <a:ea typeface="楷体" pitchFamily="49" charset="-122"/>
                <a:cs typeface="Consolas" pitchFamily="49" charset="0"/>
              </a:rPr>
              <a:t>int</a:t>
            </a:r>
            <a:r>
              <a:rPr lang="en-US" altLang="zh-CN" sz="1800" dirty="0" smtClean="0">
                <a:solidFill>
                  <a:schemeClr val="tx1"/>
                </a:solidFill>
                <a:latin typeface="Consolas" pitchFamily="49" charset="0"/>
                <a:ea typeface="楷体" pitchFamily="49" charset="-122"/>
                <a:cs typeface="Consolas" pitchFamily="49" charset="0"/>
              </a:rPr>
              <a:t> </a:t>
            </a:r>
            <a:r>
              <a:rPr lang="en-US" altLang="zh-CN" sz="1800" dirty="0">
                <a:solidFill>
                  <a:schemeClr val="tx1"/>
                </a:solidFill>
                <a:latin typeface="Consolas" pitchFamily="49" charset="0"/>
                <a:ea typeface="楷体" pitchFamily="49" charset="-122"/>
                <a:cs typeface="Consolas" pitchFamily="49" charset="0"/>
              </a:rPr>
              <a:t>a=10,b=0;</a:t>
            </a:r>
          </a:p>
          <a:p>
            <a:r>
              <a:rPr lang="zh-CN" altLang="en-US" sz="1800" dirty="0">
                <a:solidFill>
                  <a:schemeClr val="tx1"/>
                </a:solidFill>
                <a:latin typeface="Consolas" pitchFamily="49" charset="0"/>
                <a:ea typeface="楷体" pitchFamily="49" charset="-122"/>
                <a:cs typeface="Consolas" pitchFamily="49" charset="0"/>
              </a:rPr>
              <a:t>　　</a:t>
            </a:r>
            <a:r>
              <a:rPr lang="en-US" altLang="zh-CN" sz="1800" dirty="0">
                <a:solidFill>
                  <a:schemeClr val="tx1"/>
                </a:solidFill>
                <a:latin typeface="Consolas" pitchFamily="49" charset="0"/>
                <a:ea typeface="楷体" pitchFamily="49" charset="-122"/>
                <a:cs typeface="Consolas" pitchFamily="49" charset="0"/>
              </a:rPr>
              <a:t>if (</a:t>
            </a:r>
            <a:r>
              <a:rPr lang="en-US" altLang="zh-CN" sz="1800" dirty="0">
                <a:solidFill>
                  <a:srgbClr val="C00000"/>
                </a:solidFill>
                <a:latin typeface="Consolas" pitchFamily="49" charset="0"/>
                <a:ea typeface="楷体" pitchFamily="49" charset="-122"/>
                <a:cs typeface="Consolas" pitchFamily="49" charset="0"/>
              </a:rPr>
              <a:t>fun(</a:t>
            </a:r>
            <a:r>
              <a:rPr lang="en-US" altLang="zh-CN" sz="1800" dirty="0" err="1">
                <a:solidFill>
                  <a:srgbClr val="C00000"/>
                </a:solidFill>
                <a:latin typeface="Consolas" pitchFamily="49" charset="0"/>
                <a:ea typeface="楷体" pitchFamily="49" charset="-122"/>
                <a:cs typeface="Consolas" pitchFamily="49" charset="0"/>
              </a:rPr>
              <a:t>a,b</a:t>
            </a:r>
            <a:r>
              <a:rPr lang="en-US" altLang="zh-CN" sz="1800" dirty="0">
                <a:solidFill>
                  <a:srgbClr val="C00000"/>
                </a:solidFill>
                <a:latin typeface="Consolas" pitchFamily="49" charset="0"/>
                <a:ea typeface="楷体" pitchFamily="49" charset="-122"/>
                <a:cs typeface="Consolas" pitchFamily="49" charset="0"/>
              </a:rPr>
              <a:t>)</a:t>
            </a:r>
            <a:r>
              <a:rPr lang="en-US" altLang="zh-CN" sz="1800" dirty="0">
                <a:latin typeface="Consolas" pitchFamily="49" charset="0"/>
                <a:ea typeface="楷体" pitchFamily="49" charset="-122"/>
                <a:cs typeface="Consolas" pitchFamily="49" charset="0"/>
              </a:rPr>
              <a:t>) </a:t>
            </a:r>
            <a:r>
              <a:rPr lang="en-US" altLang="zh-CN" sz="1800" dirty="0" err="1">
                <a:solidFill>
                  <a:schemeClr val="tx1"/>
                </a:solidFill>
                <a:latin typeface="Consolas" pitchFamily="49" charset="0"/>
                <a:ea typeface="楷体" pitchFamily="49" charset="-122"/>
                <a:cs typeface="Consolas" pitchFamily="49" charset="0"/>
              </a:rPr>
              <a:t>printf</a:t>
            </a:r>
            <a:r>
              <a:rPr lang="en-US" altLang="zh-CN" sz="1800" dirty="0">
                <a:solidFill>
                  <a:schemeClr val="tx1"/>
                </a:solidFill>
                <a:latin typeface="Consolas" pitchFamily="49" charset="0"/>
                <a:ea typeface="楷体" pitchFamily="49" charset="-122"/>
                <a:cs typeface="Consolas" pitchFamily="49" charset="0"/>
              </a:rPr>
              <a:t>("%d\</a:t>
            </a:r>
            <a:r>
              <a:rPr lang="en-US" altLang="zh-CN" sz="1800" dirty="0" err="1">
                <a:solidFill>
                  <a:schemeClr val="tx1"/>
                </a:solidFill>
                <a:latin typeface="Consolas" pitchFamily="49" charset="0"/>
                <a:ea typeface="楷体" pitchFamily="49" charset="-122"/>
                <a:cs typeface="Consolas" pitchFamily="49" charset="0"/>
              </a:rPr>
              <a:t>n",b</a:t>
            </a:r>
            <a:r>
              <a:rPr lang="en-US" altLang="zh-CN" sz="1800" dirty="0">
                <a:solidFill>
                  <a:schemeClr val="tx1"/>
                </a:solidFill>
                <a:latin typeface="Consolas" pitchFamily="49" charset="0"/>
                <a:ea typeface="楷体" pitchFamily="49" charset="-122"/>
                <a:cs typeface="Consolas" pitchFamily="49" charset="0"/>
              </a:rPr>
              <a:t>);</a:t>
            </a:r>
          </a:p>
          <a:p>
            <a:r>
              <a:rPr lang="zh-CN" altLang="en-US" sz="1800" dirty="0">
                <a:latin typeface="Consolas" pitchFamily="49" charset="0"/>
                <a:ea typeface="楷体" pitchFamily="49" charset="-122"/>
                <a:cs typeface="Consolas" pitchFamily="49" charset="0"/>
              </a:rPr>
              <a:t>　</a:t>
            </a:r>
            <a:r>
              <a:rPr lang="zh-CN" altLang="en-US" sz="1800" dirty="0">
                <a:solidFill>
                  <a:schemeClr val="tx1"/>
                </a:solidFill>
                <a:latin typeface="Consolas" pitchFamily="49" charset="0"/>
                <a:ea typeface="楷体" pitchFamily="49" charset="-122"/>
                <a:cs typeface="Consolas" pitchFamily="49" charset="0"/>
              </a:rPr>
              <a:t>　</a:t>
            </a:r>
            <a:r>
              <a:rPr lang="en-US" altLang="zh-CN" sz="1800" dirty="0">
                <a:solidFill>
                  <a:schemeClr val="tx1"/>
                </a:solidFill>
                <a:latin typeface="Consolas" pitchFamily="49" charset="0"/>
                <a:ea typeface="楷体" pitchFamily="49" charset="-122"/>
                <a:cs typeface="Consolas" pitchFamily="49" charset="0"/>
              </a:rPr>
              <a:t>else </a:t>
            </a:r>
            <a:r>
              <a:rPr lang="en-US" altLang="zh-CN" sz="1800" dirty="0" err="1">
                <a:solidFill>
                  <a:schemeClr val="tx1"/>
                </a:solidFill>
                <a:latin typeface="Consolas" pitchFamily="49" charset="0"/>
                <a:ea typeface="楷体" pitchFamily="49" charset="-122"/>
                <a:cs typeface="Consolas" pitchFamily="49" charset="0"/>
              </a:rPr>
              <a:t>printf</a:t>
            </a:r>
            <a:r>
              <a:rPr lang="en-US" altLang="zh-CN" sz="1800" dirty="0">
                <a:solidFill>
                  <a:schemeClr val="tx1"/>
                </a:solidFill>
                <a:latin typeface="Consolas" pitchFamily="49" charset="0"/>
                <a:ea typeface="楷体" pitchFamily="49" charset="-122"/>
                <a:cs typeface="Consolas" pitchFamily="49" charset="0"/>
              </a:rPr>
              <a:t>("</a:t>
            </a:r>
            <a:r>
              <a:rPr lang="zh-CN" altLang="en-US" sz="1800" dirty="0">
                <a:solidFill>
                  <a:schemeClr val="tx1"/>
                </a:solidFill>
                <a:latin typeface="Consolas" pitchFamily="49" charset="0"/>
                <a:ea typeface="楷体" pitchFamily="49" charset="-122"/>
                <a:cs typeface="Consolas" pitchFamily="49" charset="0"/>
              </a:rPr>
              <a:t>参数错误</a:t>
            </a:r>
            <a:r>
              <a:rPr lang="en-US" altLang="zh-CN" sz="1800" dirty="0">
                <a:solidFill>
                  <a:schemeClr val="tx1"/>
                </a:solidFill>
                <a:latin typeface="Consolas" pitchFamily="49" charset="0"/>
                <a:ea typeface="楷体" pitchFamily="49" charset="-122"/>
                <a:cs typeface="Consolas" pitchFamily="49" charset="0"/>
              </a:rPr>
              <a:t>\n");</a:t>
            </a:r>
          </a:p>
          <a:p>
            <a:r>
              <a:rPr lang="en-US" altLang="zh-CN" sz="1800" dirty="0">
                <a:solidFill>
                  <a:schemeClr val="tx1"/>
                </a:solidFill>
                <a:latin typeface="Consolas" pitchFamily="49" charset="0"/>
                <a:ea typeface="楷体" pitchFamily="49" charset="-122"/>
                <a:cs typeface="Consolas" pitchFamily="49" charset="0"/>
              </a:rPr>
              <a:t>}</a:t>
            </a:r>
          </a:p>
        </p:txBody>
      </p:sp>
      <p:sp>
        <p:nvSpPr>
          <p:cNvPr id="199685" name="Text Box 5"/>
          <p:cNvSpPr txBox="1">
            <a:spLocks noChangeArrowheads="1"/>
          </p:cNvSpPr>
          <p:nvPr/>
        </p:nvSpPr>
        <p:spPr bwMode="auto">
          <a:xfrm>
            <a:off x="571473" y="4029569"/>
            <a:ext cx="7600978" cy="707886"/>
          </a:xfrm>
          <a:prstGeom prst="rect">
            <a:avLst/>
          </a:prstGeom>
          <a:noFill/>
          <a:ln w="9525">
            <a:noFill/>
            <a:miter lim="800000"/>
            <a:headEnd/>
            <a:tailEnd/>
          </a:ln>
          <a:effectLst/>
        </p:spPr>
        <p:txBody>
          <a:bodyPr wrap="square">
            <a:spAutoFit/>
          </a:bodyPr>
          <a:lstStyle/>
          <a:p>
            <a:pPr>
              <a:spcBef>
                <a:spcPct val="5000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000" dirty="0">
                <a:solidFill>
                  <a:schemeClr val="tx1"/>
                </a:solidFill>
                <a:latin typeface="Consolas" pitchFamily="49" charset="0"/>
                <a:ea typeface="楷体" pitchFamily="49" charset="-122"/>
                <a:cs typeface="Consolas" pitchFamily="49" charset="0"/>
              </a:rPr>
              <a:t>执行时发现输出结果为</a:t>
            </a:r>
            <a:r>
              <a:rPr lang="en-US" altLang="zh-CN" sz="2000" dirty="0">
                <a:solidFill>
                  <a:srgbClr val="FF0000"/>
                </a:solidFill>
                <a:latin typeface="Consolas" pitchFamily="49" charset="0"/>
                <a:ea typeface="楷体" pitchFamily="49" charset="-122"/>
                <a:cs typeface="Consolas" pitchFamily="49" charset="0"/>
              </a:rPr>
              <a:t>0</a:t>
            </a:r>
            <a:r>
              <a:rPr lang="zh-CN" altLang="en-US" sz="2000" dirty="0">
                <a:solidFill>
                  <a:schemeClr val="tx1"/>
                </a:solidFill>
                <a:latin typeface="Consolas" pitchFamily="49" charset="0"/>
                <a:ea typeface="楷体" pitchFamily="49" charset="-122"/>
                <a:cs typeface="Consolas" pitchFamily="49" charset="0"/>
              </a:rPr>
              <a:t>，因为</a:t>
            </a:r>
            <a:r>
              <a:rPr lang="en-US" altLang="zh-CN" sz="2000" dirty="0">
                <a:solidFill>
                  <a:schemeClr val="tx1"/>
                </a:solidFill>
                <a:latin typeface="Consolas" pitchFamily="49" charset="0"/>
                <a:ea typeface="楷体" pitchFamily="49" charset="-122"/>
                <a:cs typeface="Consolas" pitchFamily="49" charset="0"/>
              </a:rPr>
              <a:t>b</a:t>
            </a:r>
            <a:r>
              <a:rPr lang="zh-CN" altLang="en-US" sz="2000" dirty="0">
                <a:solidFill>
                  <a:schemeClr val="tx1"/>
                </a:solidFill>
                <a:latin typeface="Consolas" pitchFamily="49" charset="0"/>
                <a:ea typeface="楷体" pitchFamily="49" charset="-122"/>
                <a:cs typeface="Consolas" pitchFamily="49" charset="0"/>
              </a:rPr>
              <a:t>对应的形参为</a:t>
            </a:r>
            <a:r>
              <a:rPr lang="en-US" altLang="zh-CN" sz="2000" dirty="0">
                <a:solidFill>
                  <a:schemeClr val="tx1"/>
                </a:solidFill>
                <a:latin typeface="Consolas" pitchFamily="49" charset="0"/>
                <a:ea typeface="楷体" pitchFamily="49" charset="-122"/>
                <a:cs typeface="Consolas" pitchFamily="49" charset="0"/>
              </a:rPr>
              <a:t>s</a:t>
            </a:r>
            <a:r>
              <a:rPr lang="zh-CN" altLang="en-US" sz="2000" dirty="0">
                <a:solidFill>
                  <a:schemeClr val="tx1"/>
                </a:solidFill>
                <a:latin typeface="Consolas" pitchFamily="49" charset="0"/>
                <a:ea typeface="楷体" pitchFamily="49" charset="-122"/>
                <a:cs typeface="Consolas" pitchFamily="49" charset="0"/>
              </a:rPr>
              <a:t>，</a:t>
            </a:r>
            <a:r>
              <a:rPr lang="en-US" altLang="zh-CN" sz="2000" dirty="0">
                <a:solidFill>
                  <a:schemeClr val="tx1"/>
                </a:solidFill>
                <a:latin typeface="Consolas" pitchFamily="49" charset="0"/>
                <a:ea typeface="楷体" pitchFamily="49" charset="-122"/>
                <a:cs typeface="Consolas" pitchFamily="49" charset="0"/>
              </a:rPr>
              <a:t>fun</a:t>
            </a:r>
            <a:r>
              <a:rPr lang="zh-CN" altLang="en-US" sz="2000" dirty="0">
                <a:solidFill>
                  <a:schemeClr val="tx1"/>
                </a:solidFill>
                <a:latin typeface="Consolas" pitchFamily="49" charset="0"/>
                <a:ea typeface="楷体" pitchFamily="49" charset="-122"/>
                <a:cs typeface="Consolas" pitchFamily="49" charset="0"/>
              </a:rPr>
              <a:t>执行后</a:t>
            </a:r>
            <a:r>
              <a:rPr lang="en-US" altLang="zh-CN" sz="2000" dirty="0">
                <a:solidFill>
                  <a:schemeClr val="tx1"/>
                </a:solidFill>
                <a:latin typeface="Consolas" pitchFamily="49" charset="0"/>
                <a:ea typeface="楷体" pitchFamily="49" charset="-122"/>
                <a:cs typeface="Consolas" pitchFamily="49" charset="0"/>
              </a:rPr>
              <a:t>s=55</a:t>
            </a:r>
            <a:r>
              <a:rPr lang="zh-CN" altLang="en-US" sz="2000" dirty="0">
                <a:solidFill>
                  <a:schemeClr val="tx1"/>
                </a:solidFill>
                <a:latin typeface="Consolas" pitchFamily="49" charset="0"/>
                <a:ea typeface="楷体" pitchFamily="49" charset="-122"/>
                <a:cs typeface="Consolas" pitchFamily="49" charset="0"/>
              </a:rPr>
              <a:t>，但</a:t>
            </a:r>
            <a:r>
              <a:rPr lang="en-US" altLang="zh-CN" sz="2000" dirty="0">
                <a:solidFill>
                  <a:schemeClr val="tx1"/>
                </a:solidFill>
                <a:latin typeface="Consolas" pitchFamily="49" charset="0"/>
                <a:ea typeface="楷体" pitchFamily="49" charset="-122"/>
                <a:cs typeface="Consolas" pitchFamily="49" charset="0"/>
              </a:rPr>
              <a:t>s</a:t>
            </a:r>
            <a:r>
              <a:rPr lang="zh-CN" altLang="en-US" sz="2000" dirty="0">
                <a:solidFill>
                  <a:srgbClr val="FF0000"/>
                </a:solidFill>
                <a:latin typeface="Consolas" pitchFamily="49" charset="0"/>
                <a:ea typeface="楷体" pitchFamily="49" charset="-122"/>
                <a:cs typeface="Consolas" pitchFamily="49" charset="0"/>
              </a:rPr>
              <a:t>并没有</a:t>
            </a:r>
            <a:r>
              <a:rPr lang="zh-CN" altLang="en-US" sz="2000" dirty="0">
                <a:solidFill>
                  <a:schemeClr val="tx1"/>
                </a:solidFill>
                <a:latin typeface="Consolas" pitchFamily="49" charset="0"/>
                <a:ea typeface="楷体" pitchFamily="49" charset="-122"/>
                <a:cs typeface="Consolas" pitchFamily="49" charset="0"/>
              </a:rPr>
              <a:t>回传给</a:t>
            </a:r>
            <a:r>
              <a:rPr lang="en-US" altLang="zh-CN" sz="2000" dirty="0">
                <a:solidFill>
                  <a:schemeClr val="tx1"/>
                </a:solidFill>
                <a:latin typeface="Consolas" pitchFamily="49" charset="0"/>
                <a:ea typeface="楷体" pitchFamily="49" charset="-122"/>
                <a:cs typeface="Consolas" pitchFamily="49" charset="0"/>
              </a:rPr>
              <a:t>b</a:t>
            </a:r>
            <a:r>
              <a:rPr lang="zh-CN" altLang="en-US" sz="2000" dirty="0">
                <a:solidFill>
                  <a:schemeClr val="tx1"/>
                </a:solidFill>
                <a:latin typeface="Consolas" pitchFamily="49" charset="0"/>
                <a:ea typeface="楷体" pitchFamily="49" charset="-122"/>
                <a:cs typeface="Consolas" pitchFamily="49" charset="0"/>
              </a:rPr>
              <a:t>。 </a:t>
            </a:r>
          </a:p>
        </p:txBody>
      </p:sp>
      <p:sp>
        <p:nvSpPr>
          <p:cNvPr id="6" name="Text Box 2"/>
          <p:cNvSpPr txBox="1">
            <a:spLocks noChangeArrowheads="1"/>
          </p:cNvSpPr>
          <p:nvPr/>
        </p:nvSpPr>
        <p:spPr bwMode="auto">
          <a:xfrm>
            <a:off x="538132" y="4945575"/>
            <a:ext cx="7748644" cy="400110"/>
          </a:xfrm>
          <a:prstGeom prst="rect">
            <a:avLst/>
          </a:prstGeom>
          <a:noFill/>
          <a:ln w="9525">
            <a:noFill/>
            <a:miter lim="800000"/>
            <a:headEnd/>
            <a:tailEnd/>
          </a:ln>
          <a:effectLst/>
        </p:spPr>
        <p:txBody>
          <a:bodyPr wrap="square">
            <a:spAutoFit/>
          </a:bodyPr>
          <a:lstStyle/>
          <a:p>
            <a:pPr>
              <a:spcBef>
                <a:spcPct val="5000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000" dirty="0" smtClean="0">
                <a:solidFill>
                  <a:schemeClr val="tx1"/>
                </a:solidFill>
                <a:latin typeface="Consolas" pitchFamily="49" charset="0"/>
                <a:ea typeface="楷体" pitchFamily="49" charset="-122"/>
                <a:cs typeface="Consolas" pitchFamily="49" charset="0"/>
              </a:rPr>
              <a:t>可以</a:t>
            </a:r>
            <a:r>
              <a:rPr lang="zh-CN" altLang="en-US" sz="2000" dirty="0">
                <a:solidFill>
                  <a:schemeClr val="tx1"/>
                </a:solidFill>
                <a:latin typeface="Consolas" pitchFamily="49" charset="0"/>
                <a:ea typeface="楷体" pitchFamily="49" charset="-122"/>
                <a:cs typeface="Consolas" pitchFamily="49" charset="0"/>
              </a:rPr>
              <a:t>用</a:t>
            </a:r>
            <a:r>
              <a:rPr lang="zh-CN" altLang="en-US" sz="2000" dirty="0">
                <a:solidFill>
                  <a:srgbClr val="FF0000"/>
                </a:solidFill>
                <a:latin typeface="Consolas" pitchFamily="49" charset="0"/>
                <a:ea typeface="楷体" pitchFamily="49" charset="-122"/>
                <a:cs typeface="Consolas" pitchFamily="49" charset="0"/>
              </a:rPr>
              <a:t>传指针</a:t>
            </a:r>
            <a:r>
              <a:rPr lang="zh-CN" altLang="en-US" sz="2000" dirty="0" smtClean="0">
                <a:solidFill>
                  <a:srgbClr val="FF0000"/>
                </a:solidFill>
                <a:latin typeface="Consolas" pitchFamily="49" charset="0"/>
                <a:ea typeface="楷体" pitchFamily="49" charset="-122"/>
                <a:cs typeface="Consolas" pitchFamily="49" charset="0"/>
              </a:rPr>
              <a:t>方式</a:t>
            </a:r>
            <a:r>
              <a:rPr lang="zh-CN" altLang="en-US" sz="2000" dirty="0" smtClean="0">
                <a:solidFill>
                  <a:schemeClr val="tx1"/>
                </a:solidFill>
                <a:latin typeface="Consolas" pitchFamily="49" charset="0"/>
                <a:ea typeface="楷体" pitchFamily="49" charset="-122"/>
                <a:cs typeface="Consolas" pitchFamily="49" charset="0"/>
              </a:rPr>
              <a:t>实现</a:t>
            </a:r>
            <a:r>
              <a:rPr lang="zh-CN" altLang="en-US" sz="2000" dirty="0">
                <a:solidFill>
                  <a:schemeClr val="tx1"/>
                </a:solidFill>
                <a:latin typeface="Consolas" pitchFamily="49" charset="0"/>
                <a:ea typeface="楷体" pitchFamily="49" charset="-122"/>
                <a:cs typeface="Consolas" pitchFamily="49" charset="0"/>
              </a:rPr>
              <a:t>形参的回传，但增加了函数的复杂性</a:t>
            </a:r>
            <a:r>
              <a:rPr lang="zh-CN" altLang="en-US" sz="2000" dirty="0" smtClean="0">
                <a:solidFill>
                  <a:schemeClr val="tx1"/>
                </a:solidFill>
                <a:latin typeface="Consolas" pitchFamily="49" charset="0"/>
                <a:ea typeface="楷体" pitchFamily="49" charset="-122"/>
                <a:cs typeface="Consolas" pitchFamily="49" charset="0"/>
              </a:rPr>
              <a:t>。</a:t>
            </a:r>
            <a:r>
              <a:rPr lang="zh-CN" altLang="en-US" sz="2000" dirty="0">
                <a:solidFill>
                  <a:schemeClr val="tx1"/>
                </a:solidFill>
                <a:latin typeface="Consolas" pitchFamily="49" charset="0"/>
                <a:ea typeface="楷体" pitchFamily="49" charset="-122"/>
                <a:cs typeface="Consolas" pitchFamily="49" charset="0"/>
              </a:rPr>
              <a:t>　　</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00042"/>
            <a:ext cx="8001056" cy="4933998"/>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dirty="0" smtClean="0">
                <a:solidFill>
                  <a:schemeClr val="tx1"/>
                </a:solidFill>
                <a:latin typeface="Consolas" pitchFamily="49" charset="0"/>
                <a:ea typeface="仿宋" pitchFamily="49" charset="-122"/>
                <a:cs typeface="Consolas" pitchFamily="49" charset="0"/>
              </a:rPr>
              <a:t>#include &lt;</a:t>
            </a:r>
            <a:r>
              <a:rPr lang="en-US" altLang="zh-CN" sz="1800" dirty="0" err="1" smtClean="0">
                <a:solidFill>
                  <a:schemeClr val="tx1"/>
                </a:solidFill>
                <a:latin typeface="Consolas" pitchFamily="49" charset="0"/>
                <a:ea typeface="仿宋" pitchFamily="49" charset="-122"/>
                <a:cs typeface="Consolas" pitchFamily="49" charset="0"/>
              </a:rPr>
              <a:t>iostream</a:t>
            </a:r>
            <a:r>
              <a:rPr lang="en-US" altLang="zh-CN" sz="1800" dirty="0" smtClean="0">
                <a:solidFill>
                  <a:schemeClr val="tx1"/>
                </a:solidFill>
                <a:latin typeface="Consolas" pitchFamily="49" charset="0"/>
                <a:ea typeface="仿宋" pitchFamily="49" charset="-122"/>
                <a:cs typeface="Consolas" pitchFamily="49" charset="0"/>
              </a:rPr>
              <a:t>&gt;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#include &lt;stack&gt;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#include &lt;string&gt;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using namespace std;</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err="1" smtClean="0">
                <a:solidFill>
                  <a:schemeClr val="tx1"/>
                </a:solidFill>
                <a:latin typeface="Consolas" pitchFamily="49" charset="0"/>
                <a:ea typeface="仿宋" pitchFamily="49" charset="-122"/>
                <a:cs typeface="Consolas" pitchFamily="49" charset="0"/>
              </a:rPr>
              <a:t>bool</a:t>
            </a:r>
            <a:r>
              <a:rPr lang="en-US" altLang="zh-CN" sz="1800" dirty="0" smtClean="0">
                <a:solidFill>
                  <a:schemeClr val="tx1"/>
                </a:solidFill>
                <a:latin typeface="Consolas" pitchFamily="49" charset="0"/>
                <a:ea typeface="仿宋" pitchFamily="49" charset="-122"/>
                <a:cs typeface="Consolas" pitchFamily="49" charset="0"/>
              </a:rPr>
              <a:t> solve(string </a:t>
            </a:r>
            <a:r>
              <a:rPr lang="en-US" altLang="zh-CN" sz="1800" dirty="0" err="1" smtClean="0">
                <a:solidFill>
                  <a:schemeClr val="tx1"/>
                </a:solidFill>
                <a:latin typeface="Consolas" pitchFamily="49" charset="0"/>
                <a:ea typeface="仿宋" pitchFamily="49" charset="-122"/>
                <a:cs typeface="Consolas" pitchFamily="49" charset="0"/>
              </a:rPr>
              <a:t>str</a:t>
            </a:r>
            <a:r>
              <a:rPr lang="en-US" altLang="zh-CN" sz="1800" dirty="0" smtClean="0">
                <a:solidFill>
                  <a:schemeClr val="tx1"/>
                </a:solidFill>
                <a:latin typeface="Consolas" pitchFamily="49" charset="0"/>
                <a:ea typeface="仿宋" pitchFamily="49" charset="-122"/>
                <a:cs typeface="Consolas" pitchFamily="49" charset="0"/>
              </a:rPr>
              <a:t>)	    //</a:t>
            </a:r>
            <a:r>
              <a:rPr lang="zh-CN" altLang="zh-CN" sz="1800" dirty="0" smtClean="0">
                <a:solidFill>
                  <a:schemeClr val="tx1"/>
                </a:solidFill>
                <a:latin typeface="Consolas" pitchFamily="49" charset="0"/>
                <a:ea typeface="仿宋" pitchFamily="49" charset="-122"/>
                <a:cs typeface="Consolas" pitchFamily="49" charset="0"/>
              </a:rPr>
              <a:t>判断</a:t>
            </a:r>
            <a:r>
              <a:rPr lang="en-US" altLang="zh-CN" sz="1800" dirty="0" err="1" smtClean="0">
                <a:solidFill>
                  <a:schemeClr val="tx1"/>
                </a:solidFill>
                <a:latin typeface="Consolas" pitchFamily="49" charset="0"/>
                <a:ea typeface="仿宋" pitchFamily="49" charset="-122"/>
                <a:cs typeface="Consolas" pitchFamily="49" charset="0"/>
              </a:rPr>
              <a:t>str</a:t>
            </a:r>
            <a:r>
              <a:rPr lang="zh-CN" altLang="zh-CN" sz="1800" dirty="0" smtClean="0">
                <a:solidFill>
                  <a:schemeClr val="tx1"/>
                </a:solidFill>
                <a:latin typeface="Consolas" pitchFamily="49" charset="0"/>
                <a:ea typeface="仿宋" pitchFamily="49" charset="-122"/>
                <a:cs typeface="Consolas" pitchFamily="49" charset="0"/>
              </a:rPr>
              <a:t>中括号是否匹配</a:t>
            </a:r>
          </a:p>
          <a:p>
            <a:r>
              <a:rPr lang="en-US" altLang="zh-CN" sz="1800" dirty="0" smtClean="0">
                <a:solidFill>
                  <a:schemeClr val="tx1"/>
                </a:solidFill>
                <a:latin typeface="Consolas" pitchFamily="49" charset="0"/>
                <a:ea typeface="仿宋" pitchFamily="49" charset="-122"/>
                <a:cs typeface="Consolas" pitchFamily="49" charset="0"/>
              </a:rPr>
              <a:t>{  stack&lt;char&gt; </a:t>
            </a:r>
            <a:r>
              <a:rPr lang="en-US" altLang="zh-CN" sz="1800" dirty="0" err="1" smtClean="0">
                <a:solidFill>
                  <a:schemeClr val="tx1"/>
                </a:solidFill>
                <a:latin typeface="Consolas" pitchFamily="49" charset="0"/>
                <a:ea typeface="仿宋" pitchFamily="49" charset="-122"/>
                <a:cs typeface="Consolas" pitchFamily="49" charset="0"/>
              </a:rPr>
              <a:t>st</a:t>
            </a:r>
            <a:r>
              <a:rPr lang="en-US" altLang="zh-CN" sz="1800" dirty="0" smtClean="0">
                <a:solidFill>
                  <a:schemeClr val="tx1"/>
                </a:solidFill>
                <a:latin typeface="Consolas" pitchFamily="49" charset="0"/>
                <a:ea typeface="仿宋" pitchFamily="49" charset="-122"/>
                <a:cs typeface="Consolas" pitchFamily="49" charset="0"/>
              </a:rPr>
              <a: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=0;</a:t>
            </a:r>
            <a:endParaRPr lang="zh-CN" altLang="zh-CN" sz="1800" dirty="0" smtClean="0">
              <a:solidFill>
                <a:schemeClr val="tx1"/>
              </a:solidFill>
              <a:latin typeface="Consolas" pitchFamily="49" charset="0"/>
              <a:ea typeface="仿宋" pitchFamily="49" charset="-122"/>
              <a:cs typeface="Consolas" pitchFamily="49" charset="0"/>
            </a:endParaRPr>
          </a:p>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   while (</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&lt;</a:t>
            </a:r>
            <a:r>
              <a:rPr lang="en-US" altLang="zh-CN" sz="1800" dirty="0" err="1" smtClean="0">
                <a:solidFill>
                  <a:schemeClr val="tx1"/>
                </a:solidFill>
                <a:latin typeface="Consolas" pitchFamily="49" charset="0"/>
                <a:ea typeface="仿宋" pitchFamily="49" charset="-122"/>
                <a:cs typeface="Consolas" pitchFamily="49" charset="0"/>
              </a:rPr>
              <a:t>str.length</a:t>
            </a:r>
            <a:r>
              <a:rPr lang="en-US" altLang="zh-CN" sz="1800" dirty="0" smtClean="0">
                <a:solidFill>
                  <a:schemeClr val="tx1"/>
                </a:solidFill>
                <a:latin typeface="Consolas" pitchFamily="49" charset="0"/>
                <a:ea typeface="仿宋" pitchFamily="49" charset="-122"/>
                <a:cs typeface="Consolas" pitchFamily="49" charset="0"/>
              </a:rPr>
              <a:t>())	    //</a:t>
            </a:r>
            <a:r>
              <a:rPr lang="zh-CN" altLang="zh-CN" sz="1800" dirty="0" smtClean="0">
                <a:solidFill>
                  <a:schemeClr val="tx1"/>
                </a:solidFill>
                <a:latin typeface="Consolas" pitchFamily="49" charset="0"/>
                <a:ea typeface="仿宋" pitchFamily="49" charset="-122"/>
                <a:cs typeface="Consolas" pitchFamily="49" charset="0"/>
              </a:rPr>
              <a:t>扫描</a:t>
            </a:r>
            <a:r>
              <a:rPr lang="en-US" altLang="zh-CN" sz="1800" dirty="0" err="1" smtClean="0">
                <a:solidFill>
                  <a:schemeClr val="tx1"/>
                </a:solidFill>
                <a:latin typeface="Consolas" pitchFamily="49" charset="0"/>
                <a:ea typeface="仿宋" pitchFamily="49" charset="-122"/>
                <a:cs typeface="Consolas" pitchFamily="49" charset="0"/>
              </a:rPr>
              <a:t>str</a:t>
            </a:r>
            <a:r>
              <a:rPr lang="zh-CN" altLang="zh-CN" sz="1800" dirty="0" smtClean="0">
                <a:solidFill>
                  <a:schemeClr val="tx1"/>
                </a:solidFill>
                <a:latin typeface="Consolas" pitchFamily="49" charset="0"/>
                <a:ea typeface="仿宋" pitchFamily="49" charset="-122"/>
                <a:cs typeface="Consolas" pitchFamily="49" charset="0"/>
              </a:rPr>
              <a:t>的所有字符</a:t>
            </a:r>
          </a:p>
          <a:p>
            <a:r>
              <a:rPr lang="en-US" altLang="zh-CN" sz="1800" dirty="0" smtClean="0">
                <a:solidFill>
                  <a:schemeClr val="tx1"/>
                </a:solidFill>
                <a:latin typeface="Consolas" pitchFamily="49" charset="0"/>
                <a:ea typeface="仿宋" pitchFamily="49" charset="-122"/>
                <a:cs typeface="Consolas" pitchFamily="49" charset="0"/>
              </a:rPr>
              <a:t>   {	if (</a:t>
            </a:r>
            <a:r>
              <a:rPr lang="en-US" altLang="zh-CN" sz="1800" dirty="0" err="1" smtClean="0">
                <a:solidFill>
                  <a:schemeClr val="tx1"/>
                </a:solidFill>
                <a:latin typeface="Consolas" pitchFamily="49" charset="0"/>
                <a:ea typeface="仿宋" pitchFamily="49" charset="-122"/>
                <a:cs typeface="Consolas" pitchFamily="49" charset="0"/>
              </a:rPr>
              <a:t>str</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 || </a:t>
            </a:r>
            <a:r>
              <a:rPr lang="en-US" altLang="zh-CN" sz="1800" dirty="0" err="1" smtClean="0">
                <a:solidFill>
                  <a:schemeClr val="tx1"/>
                </a:solidFill>
                <a:latin typeface="Consolas" pitchFamily="49" charset="0"/>
                <a:ea typeface="仿宋" pitchFamily="49" charset="-122"/>
                <a:cs typeface="Consolas" pitchFamily="49" charset="0"/>
              </a:rPr>
              <a:t>str</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 || </a:t>
            </a:r>
            <a:r>
              <a:rPr lang="en-US" altLang="zh-CN" sz="1800" dirty="0" err="1" smtClean="0">
                <a:solidFill>
                  <a:schemeClr val="tx1"/>
                </a:solidFill>
                <a:latin typeface="Consolas" pitchFamily="49" charset="0"/>
                <a:ea typeface="仿宋" pitchFamily="49" charset="-122"/>
                <a:cs typeface="Consolas" pitchFamily="49" charset="0"/>
              </a:rPr>
              <a:t>str</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st.push</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str</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	    //</a:t>
            </a:r>
            <a:r>
              <a:rPr lang="zh-CN" altLang="zh-CN" sz="1800" dirty="0" smtClean="0">
                <a:solidFill>
                  <a:schemeClr val="tx1"/>
                </a:solidFill>
                <a:latin typeface="Consolas" pitchFamily="49" charset="0"/>
                <a:ea typeface="仿宋" pitchFamily="49" charset="-122"/>
                <a:cs typeface="Consolas" pitchFamily="49" charset="0"/>
              </a:rPr>
              <a:t>所有左括号进栈</a:t>
            </a:r>
          </a:p>
          <a:p>
            <a:r>
              <a:rPr lang="en-US" altLang="zh-CN" sz="1800" dirty="0" smtClean="0">
                <a:solidFill>
                  <a:schemeClr val="tx1"/>
                </a:solidFill>
                <a:latin typeface="Consolas" pitchFamily="49" charset="0"/>
                <a:ea typeface="仿宋" pitchFamily="49" charset="-122"/>
                <a:cs typeface="Consolas" pitchFamily="49" charset="0"/>
              </a:rPr>
              <a:t>	else if (</a:t>
            </a:r>
            <a:r>
              <a:rPr lang="en-US" altLang="zh-CN" sz="1800" dirty="0" err="1" smtClean="0">
                <a:solidFill>
                  <a:schemeClr val="tx1"/>
                </a:solidFill>
                <a:latin typeface="Consolas" pitchFamily="49" charset="0"/>
                <a:ea typeface="仿宋" pitchFamily="49" charset="-122"/>
                <a:cs typeface="Consolas" pitchFamily="49" charset="0"/>
              </a:rPr>
              <a:t>str</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	    //</a:t>
            </a:r>
            <a:r>
              <a:rPr lang="zh-CN" altLang="zh-CN" sz="1800" dirty="0" smtClean="0">
                <a:solidFill>
                  <a:schemeClr val="tx1"/>
                </a:solidFill>
                <a:latin typeface="Consolas" pitchFamily="49" charset="0"/>
                <a:ea typeface="仿宋" pitchFamily="49" charset="-122"/>
                <a:cs typeface="Consolas" pitchFamily="49" charset="0"/>
              </a:rPr>
              <a:t>当前字符为</a:t>
            </a:r>
            <a:r>
              <a:rPr lang="en-US" altLang="zh-CN" sz="1800" dirty="0" smtClean="0">
                <a:solidFill>
                  <a:schemeClr val="tx1"/>
                </a:solidFill>
                <a:latin typeface="Consolas" pitchFamily="49" charset="0"/>
                <a:ea typeface="仿宋" pitchFamily="49" charset="-122"/>
                <a:cs typeface="Consolas" pitchFamily="49" charset="0"/>
              </a:rPr>
              <a: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   if (</a:t>
            </a:r>
            <a:r>
              <a:rPr lang="en-US" altLang="zh-CN" sz="1800" dirty="0" err="1" smtClean="0">
                <a:solidFill>
                  <a:schemeClr val="tx1"/>
                </a:solidFill>
                <a:latin typeface="Consolas" pitchFamily="49" charset="0"/>
                <a:ea typeface="仿宋" pitchFamily="49" charset="-122"/>
                <a:cs typeface="Consolas" pitchFamily="49" charset="0"/>
              </a:rPr>
              <a:t>st.top</a:t>
            </a:r>
            <a:r>
              <a:rPr lang="en-US" altLang="zh-CN" sz="1800" dirty="0" smtClean="0">
                <a:solidFill>
                  <a:schemeClr val="tx1"/>
                </a:solidFill>
                <a:latin typeface="Consolas" pitchFamily="49" charset="0"/>
                <a:ea typeface="仿宋" pitchFamily="49" charset="-122"/>
                <a:cs typeface="Consolas" pitchFamily="49" charset="0"/>
              </a:rPr>
              <a:t>()!='(')    //</a:t>
            </a:r>
            <a:r>
              <a:rPr lang="zh-CN" altLang="zh-CN" sz="1800" dirty="0" smtClean="0">
                <a:solidFill>
                  <a:schemeClr val="tx1"/>
                </a:solidFill>
                <a:latin typeface="Consolas" pitchFamily="49" charset="0"/>
                <a:ea typeface="仿宋" pitchFamily="49" charset="-122"/>
                <a:cs typeface="Consolas" pitchFamily="49" charset="0"/>
              </a:rPr>
              <a:t>若栈顶不是匹配的</a:t>
            </a:r>
            <a:r>
              <a:rPr lang="en-US" altLang="zh-CN" sz="1800" dirty="0" smtClean="0">
                <a:solidFill>
                  <a:schemeClr val="tx1"/>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，返回假</a:t>
            </a:r>
          </a:p>
          <a:p>
            <a:r>
              <a:rPr lang="en-US" altLang="zh-CN" sz="1800" dirty="0" smtClean="0">
                <a:solidFill>
                  <a:schemeClr val="tx1"/>
                </a:solidFill>
                <a:latin typeface="Consolas" pitchFamily="49" charset="0"/>
                <a:ea typeface="仿宋" pitchFamily="49" charset="-122"/>
                <a:cs typeface="Consolas" pitchFamily="49" charset="0"/>
              </a:rPr>
              <a:t>		return false;</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else		    //</a:t>
            </a:r>
            <a:r>
              <a:rPr lang="zh-CN" altLang="zh-CN" sz="1800" dirty="0" smtClean="0">
                <a:solidFill>
                  <a:schemeClr val="tx1"/>
                </a:solidFill>
                <a:latin typeface="Consolas" pitchFamily="49" charset="0"/>
                <a:ea typeface="仿宋" pitchFamily="49" charset="-122"/>
                <a:cs typeface="Consolas" pitchFamily="49" charset="0"/>
              </a:rPr>
              <a:t>若栈顶是匹配的</a:t>
            </a:r>
            <a:r>
              <a:rPr lang="en-US" altLang="zh-CN" sz="1800" dirty="0" smtClean="0">
                <a:solidFill>
                  <a:schemeClr val="tx1"/>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，退栈</a:t>
            </a:r>
          </a:p>
          <a:p>
            <a:r>
              <a:rPr lang="en-US" altLang="zh-CN" sz="1800" dirty="0" smtClean="0">
                <a:solidFill>
                  <a:schemeClr val="tx1"/>
                </a:solidFill>
                <a:latin typeface="Consolas" pitchFamily="49" charset="0"/>
                <a:ea typeface="仿宋" pitchFamily="49" charset="-122"/>
                <a:cs typeface="Consolas" pitchFamily="49" charset="0"/>
              </a:rPr>
              <a:t>		st.pop();</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endParaRPr lang="zh-CN" altLang="zh-CN" sz="1800" dirty="0" smtClean="0">
              <a:solidFill>
                <a:schemeClr val="tx1"/>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642918"/>
            <a:ext cx="8429684" cy="5764994"/>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44000" tIns="180000" bIns="180000" rtlCol="0">
            <a:spAutoFit/>
          </a:bodyPr>
          <a:lstStyle/>
          <a:p>
            <a:r>
              <a:rPr lang="en-US" altLang="zh-CN" sz="1800" dirty="0" smtClean="0">
                <a:solidFill>
                  <a:schemeClr val="tx1"/>
                </a:solidFill>
                <a:latin typeface="Consolas" pitchFamily="49" charset="0"/>
                <a:ea typeface="仿宋" pitchFamily="49" charset="-122"/>
                <a:cs typeface="Consolas" pitchFamily="49" charset="0"/>
              </a:rPr>
              <a:t>	else if (</a:t>
            </a:r>
            <a:r>
              <a:rPr lang="en-US" altLang="zh-CN" sz="1800" dirty="0" err="1" smtClean="0">
                <a:solidFill>
                  <a:schemeClr val="tx1"/>
                </a:solidFill>
                <a:latin typeface="Consolas" pitchFamily="49" charset="0"/>
                <a:ea typeface="仿宋" pitchFamily="49" charset="-122"/>
                <a:cs typeface="Consolas" pitchFamily="49" charset="0"/>
              </a:rPr>
              <a:t>str</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		//</a:t>
            </a:r>
            <a:r>
              <a:rPr lang="zh-CN" altLang="zh-CN" sz="1800" dirty="0" smtClean="0">
                <a:solidFill>
                  <a:schemeClr val="tx1"/>
                </a:solidFill>
                <a:latin typeface="Consolas" pitchFamily="49" charset="0"/>
                <a:ea typeface="仿宋" pitchFamily="49" charset="-122"/>
                <a:cs typeface="Consolas" pitchFamily="49" charset="0"/>
              </a:rPr>
              <a:t>当前字符为</a:t>
            </a:r>
            <a:r>
              <a:rPr lang="en-US" altLang="zh-CN" sz="1800" dirty="0" smtClean="0">
                <a:solidFill>
                  <a:schemeClr val="tx1"/>
                </a:solidFill>
                <a:latin typeface="Consolas" pitchFamily="49" charset="0"/>
                <a:ea typeface="仿宋" pitchFamily="49" charset="-122"/>
                <a:cs typeface="Consolas" pitchFamily="49" charset="0"/>
              </a:rPr>
              <a: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  if (</a:t>
            </a:r>
            <a:r>
              <a:rPr lang="en-US" altLang="zh-CN" sz="1800" dirty="0" err="1" smtClean="0">
                <a:solidFill>
                  <a:schemeClr val="tx1"/>
                </a:solidFill>
                <a:latin typeface="Consolas" pitchFamily="49" charset="0"/>
                <a:ea typeface="仿宋" pitchFamily="49" charset="-122"/>
                <a:cs typeface="Consolas" pitchFamily="49" charset="0"/>
              </a:rPr>
              <a:t>st.top</a:t>
            </a:r>
            <a:r>
              <a:rPr lang="en-US" altLang="zh-CN" sz="1800" dirty="0" smtClean="0">
                <a:solidFill>
                  <a:schemeClr val="tx1"/>
                </a:solidFill>
                <a:latin typeface="Consolas" pitchFamily="49" charset="0"/>
                <a:ea typeface="仿宋" pitchFamily="49" charset="-122"/>
                <a:cs typeface="Consolas" pitchFamily="49" charset="0"/>
              </a:rPr>
              <a:t>()!='[')		//</a:t>
            </a:r>
            <a:r>
              <a:rPr lang="zh-CN" altLang="zh-CN" sz="1800" dirty="0" smtClean="0">
                <a:solidFill>
                  <a:schemeClr val="tx1"/>
                </a:solidFill>
                <a:latin typeface="Consolas" pitchFamily="49" charset="0"/>
                <a:ea typeface="仿宋" pitchFamily="49" charset="-122"/>
                <a:cs typeface="Consolas" pitchFamily="49" charset="0"/>
              </a:rPr>
              <a:t>若栈顶不是匹配的</a:t>
            </a:r>
            <a:r>
              <a:rPr lang="en-US" altLang="zh-CN" sz="1800" dirty="0" smtClean="0">
                <a:solidFill>
                  <a:schemeClr val="tx1"/>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，返回假</a:t>
            </a:r>
          </a:p>
          <a:p>
            <a:r>
              <a:rPr lang="en-US" altLang="zh-CN" sz="1800" dirty="0" smtClean="0">
                <a:solidFill>
                  <a:schemeClr val="tx1"/>
                </a:solidFill>
                <a:latin typeface="Consolas" pitchFamily="49" charset="0"/>
                <a:ea typeface="仿宋" pitchFamily="49" charset="-122"/>
                <a:cs typeface="Consolas" pitchFamily="49" charset="0"/>
              </a:rPr>
              <a:t>		return false;</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else				//</a:t>
            </a:r>
            <a:r>
              <a:rPr lang="zh-CN" altLang="zh-CN" sz="1800" dirty="0" smtClean="0">
                <a:solidFill>
                  <a:schemeClr val="tx1"/>
                </a:solidFill>
                <a:latin typeface="Consolas" pitchFamily="49" charset="0"/>
                <a:ea typeface="仿宋" pitchFamily="49" charset="-122"/>
                <a:cs typeface="Consolas" pitchFamily="49" charset="0"/>
              </a:rPr>
              <a:t>若栈顶是匹配的</a:t>
            </a:r>
            <a:r>
              <a:rPr lang="en-US" altLang="zh-CN" sz="1800" dirty="0" smtClean="0">
                <a:solidFill>
                  <a:schemeClr val="tx1"/>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，退栈</a:t>
            </a:r>
          </a:p>
          <a:p>
            <a:r>
              <a:rPr lang="en-US" altLang="zh-CN" sz="1800" dirty="0" smtClean="0">
                <a:solidFill>
                  <a:schemeClr val="tx1"/>
                </a:solidFill>
                <a:latin typeface="Consolas" pitchFamily="49" charset="0"/>
                <a:ea typeface="仿宋" pitchFamily="49" charset="-122"/>
                <a:cs typeface="Consolas" pitchFamily="49" charset="0"/>
              </a:rPr>
              <a:t>		st.pop();</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else if (</a:t>
            </a:r>
            <a:r>
              <a:rPr lang="en-US" altLang="zh-CN" sz="1800" dirty="0" err="1" smtClean="0">
                <a:solidFill>
                  <a:schemeClr val="tx1"/>
                </a:solidFill>
                <a:latin typeface="Consolas" pitchFamily="49" charset="0"/>
                <a:ea typeface="仿宋" pitchFamily="49" charset="-122"/>
                <a:cs typeface="Consolas" pitchFamily="49" charset="0"/>
              </a:rPr>
              <a:t>str</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		//</a:t>
            </a:r>
            <a:r>
              <a:rPr lang="zh-CN" altLang="zh-CN" sz="1800" dirty="0" smtClean="0">
                <a:solidFill>
                  <a:schemeClr val="tx1"/>
                </a:solidFill>
                <a:latin typeface="Consolas" pitchFamily="49" charset="0"/>
                <a:ea typeface="仿宋" pitchFamily="49" charset="-122"/>
                <a:cs typeface="Consolas" pitchFamily="49" charset="0"/>
              </a:rPr>
              <a:t>当前字符为</a:t>
            </a:r>
            <a:r>
              <a:rPr lang="en-US" altLang="zh-CN" sz="1800" dirty="0" smtClean="0">
                <a:solidFill>
                  <a:schemeClr val="tx1"/>
                </a:solidFill>
                <a:latin typeface="Consolas" pitchFamily="49" charset="0"/>
                <a:ea typeface="仿宋" pitchFamily="49" charset="-122"/>
                <a:cs typeface="Consolas" pitchFamily="49" charset="0"/>
              </a:rPr>
              <a: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   if (</a:t>
            </a:r>
            <a:r>
              <a:rPr lang="en-US" altLang="zh-CN" sz="1800" dirty="0" err="1" smtClean="0">
                <a:solidFill>
                  <a:schemeClr val="tx1"/>
                </a:solidFill>
                <a:latin typeface="Consolas" pitchFamily="49" charset="0"/>
                <a:ea typeface="仿宋" pitchFamily="49" charset="-122"/>
                <a:cs typeface="Consolas" pitchFamily="49" charset="0"/>
              </a:rPr>
              <a:t>st.top</a:t>
            </a:r>
            <a:r>
              <a:rPr lang="en-US" altLang="zh-CN" sz="1800" dirty="0" smtClean="0">
                <a:solidFill>
                  <a:schemeClr val="tx1"/>
                </a:solidFill>
                <a:latin typeface="Consolas" pitchFamily="49" charset="0"/>
                <a:ea typeface="仿宋" pitchFamily="49" charset="-122"/>
                <a:cs typeface="Consolas" pitchFamily="49" charset="0"/>
              </a:rPr>
              <a:t>()!='{')	//</a:t>
            </a:r>
            <a:r>
              <a:rPr lang="zh-CN" altLang="zh-CN" sz="1800" dirty="0" smtClean="0">
                <a:solidFill>
                  <a:schemeClr val="tx1"/>
                </a:solidFill>
                <a:latin typeface="Consolas" pitchFamily="49" charset="0"/>
                <a:ea typeface="仿宋" pitchFamily="49" charset="-122"/>
                <a:cs typeface="Consolas" pitchFamily="49" charset="0"/>
              </a:rPr>
              <a:t>若栈顶不是匹配的</a:t>
            </a:r>
            <a:r>
              <a:rPr lang="en-US" altLang="zh-CN" sz="1800" dirty="0" smtClean="0">
                <a:solidFill>
                  <a:schemeClr val="tx1"/>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，返回假</a:t>
            </a:r>
          </a:p>
          <a:p>
            <a:r>
              <a:rPr lang="en-US" altLang="zh-CN" sz="1800" dirty="0" smtClean="0">
                <a:solidFill>
                  <a:schemeClr val="tx1"/>
                </a:solidFill>
                <a:latin typeface="Consolas" pitchFamily="49" charset="0"/>
                <a:ea typeface="仿宋" pitchFamily="49" charset="-122"/>
                <a:cs typeface="Consolas" pitchFamily="49" charset="0"/>
              </a:rPr>
              <a:t>		return false;</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else			//</a:t>
            </a:r>
            <a:r>
              <a:rPr lang="zh-CN" altLang="zh-CN" sz="1800" dirty="0" smtClean="0">
                <a:solidFill>
                  <a:schemeClr val="tx1"/>
                </a:solidFill>
                <a:latin typeface="Consolas" pitchFamily="49" charset="0"/>
                <a:ea typeface="仿宋" pitchFamily="49" charset="-122"/>
                <a:cs typeface="Consolas" pitchFamily="49" charset="0"/>
              </a:rPr>
              <a:t>若栈顶是匹配的</a:t>
            </a:r>
            <a:r>
              <a:rPr lang="en-US" altLang="zh-CN" sz="1800" dirty="0" smtClean="0">
                <a:solidFill>
                  <a:schemeClr val="tx1"/>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，退栈</a:t>
            </a:r>
          </a:p>
          <a:p>
            <a:r>
              <a:rPr lang="en-US" altLang="zh-CN" sz="1800" dirty="0" smtClean="0">
                <a:solidFill>
                  <a:schemeClr val="tx1"/>
                </a:solidFill>
                <a:latin typeface="Consolas" pitchFamily="49" charset="0"/>
                <a:ea typeface="仿宋" pitchFamily="49" charset="-122"/>
                <a:cs typeface="Consolas" pitchFamily="49" charset="0"/>
              </a:rPr>
              <a:t>		st.pop();</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endParaRPr lang="zh-CN" altLang="zh-CN" sz="1800" dirty="0" smtClean="0">
              <a:solidFill>
                <a:schemeClr val="tx1"/>
              </a:solidFill>
              <a:latin typeface="Consolas" pitchFamily="49" charset="0"/>
              <a:ea typeface="仿宋" pitchFamily="49" charset="-122"/>
              <a:cs typeface="Consolas" pitchFamily="49" charset="0"/>
            </a:endParaRPr>
          </a:p>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    if (</a:t>
            </a:r>
            <a:r>
              <a:rPr lang="en-US" altLang="zh-CN" sz="1800" dirty="0" err="1" smtClean="0">
                <a:solidFill>
                  <a:schemeClr val="tx1"/>
                </a:solidFill>
                <a:latin typeface="Consolas" pitchFamily="49" charset="0"/>
                <a:ea typeface="仿宋" pitchFamily="49" charset="-122"/>
                <a:cs typeface="Consolas" pitchFamily="49" charset="0"/>
              </a:rPr>
              <a:t>st.empty</a:t>
            </a:r>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str</a:t>
            </a:r>
            <a:r>
              <a:rPr lang="zh-CN" altLang="zh-CN" sz="1800" dirty="0" smtClean="0">
                <a:solidFill>
                  <a:schemeClr val="tx1"/>
                </a:solidFill>
                <a:latin typeface="Consolas" pitchFamily="49" charset="0"/>
                <a:ea typeface="仿宋" pitchFamily="49" charset="-122"/>
                <a:cs typeface="Consolas" pitchFamily="49" charset="0"/>
              </a:rPr>
              <a:t>处理完毕并且栈空返回真</a:t>
            </a:r>
          </a:p>
          <a:p>
            <a:r>
              <a:rPr lang="en-US" altLang="zh-CN" sz="1800" dirty="0" smtClean="0">
                <a:solidFill>
                  <a:schemeClr val="tx1"/>
                </a:solidFill>
                <a:latin typeface="Consolas" pitchFamily="49" charset="0"/>
                <a:ea typeface="仿宋" pitchFamily="49" charset="-122"/>
                <a:cs typeface="Consolas" pitchFamily="49" charset="0"/>
              </a:rPr>
              <a:t>	return true;</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else</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return false;			//</a:t>
            </a:r>
            <a:r>
              <a:rPr lang="zh-CN" altLang="zh-CN" sz="1800" dirty="0" smtClean="0">
                <a:solidFill>
                  <a:schemeClr val="tx1"/>
                </a:solidFill>
                <a:latin typeface="Consolas" pitchFamily="49" charset="0"/>
                <a:ea typeface="仿宋" pitchFamily="49" charset="-122"/>
                <a:cs typeface="Consolas" pitchFamily="49" charset="0"/>
              </a:rPr>
              <a:t>否则返回假</a:t>
            </a:r>
          </a:p>
          <a:p>
            <a:r>
              <a:rPr lang="en-US" altLang="zh-CN" sz="1800" dirty="0" smtClean="0">
                <a:solidFill>
                  <a:schemeClr val="tx1"/>
                </a:solidFill>
                <a:latin typeface="Consolas" pitchFamily="49" charset="0"/>
                <a:ea typeface="仿宋" pitchFamily="49" charset="-122"/>
                <a:cs typeface="Consolas" pitchFamily="49" charset="0"/>
              </a:rPr>
              <a:t>}</a:t>
            </a:r>
            <a:endParaRPr lang="zh-CN" altLang="zh-CN" sz="1800" dirty="0" smtClean="0">
              <a:solidFill>
                <a:schemeClr val="tx1"/>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4" end="1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5" end="1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6" end="1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428604"/>
            <a:ext cx="8072494" cy="4482148"/>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44000" rtlCol="0">
            <a:spAutoFit/>
          </a:bodyPr>
          <a:lstStyle/>
          <a:p>
            <a:pPr>
              <a:lnSpc>
                <a:spcPct val="150000"/>
              </a:lnSpc>
            </a:pP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main() </a:t>
            </a:r>
          </a:p>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cout</a:t>
            </a:r>
            <a:r>
              <a:rPr lang="en-US" altLang="zh-CN" sz="1800" dirty="0" smtClean="0">
                <a:solidFill>
                  <a:schemeClr val="tx1"/>
                </a:solidFill>
                <a:latin typeface="Consolas" pitchFamily="49" charset="0"/>
                <a:ea typeface="仿宋" pitchFamily="49" charset="-122"/>
                <a:cs typeface="Consolas" pitchFamily="49" charset="0"/>
              </a:rPr>
              <a:t> &lt;&lt; "</a:t>
            </a:r>
            <a:r>
              <a:rPr lang="zh-CN" altLang="en-US" sz="1800" dirty="0" smtClean="0">
                <a:solidFill>
                  <a:schemeClr val="tx1"/>
                </a:solidFill>
                <a:latin typeface="Consolas" pitchFamily="49" charset="0"/>
                <a:ea typeface="仿宋" pitchFamily="49" charset="-122"/>
                <a:cs typeface="Consolas" pitchFamily="49" charset="0"/>
              </a:rPr>
              <a:t>求解结果</a:t>
            </a:r>
            <a:r>
              <a:rPr lang="en-US" altLang="zh-CN" sz="1800" dirty="0" smtClean="0">
                <a:solidFill>
                  <a:schemeClr val="tx1"/>
                </a:solidFill>
                <a:latin typeface="Consolas" pitchFamily="49" charset="0"/>
                <a:ea typeface="仿宋" pitchFamily="49" charset="-122"/>
                <a:cs typeface="Consolas" pitchFamily="49" charset="0"/>
              </a:rPr>
              <a:t>:" &lt;&lt; </a:t>
            </a:r>
            <a:r>
              <a:rPr lang="en-US" altLang="zh-CN" sz="1800" dirty="0" err="1" smtClean="0">
                <a:solidFill>
                  <a:schemeClr val="tx1"/>
                </a:solidFill>
                <a:latin typeface="Consolas" pitchFamily="49" charset="0"/>
                <a:ea typeface="仿宋" pitchFamily="49" charset="-122"/>
                <a:cs typeface="Consolas" pitchFamily="49" charset="0"/>
              </a:rPr>
              <a:t>endl</a:t>
            </a:r>
            <a:r>
              <a:rPr lang="en-US" altLang="zh-CN" sz="1800" dirty="0" smtClean="0">
                <a:solidFill>
                  <a:schemeClr val="tx1"/>
                </a:solidFill>
                <a:latin typeface="Consolas" pitchFamily="49" charset="0"/>
                <a:ea typeface="仿宋" pitchFamily="49" charset="-122"/>
                <a:cs typeface="Consolas" pitchFamily="49" charset="0"/>
              </a:rPr>
              <a:t>;</a:t>
            </a:r>
          </a:p>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   string </a:t>
            </a:r>
            <a:r>
              <a:rPr lang="en-US" altLang="zh-CN" sz="1800" dirty="0" err="1" smtClean="0">
                <a:solidFill>
                  <a:schemeClr val="tx1"/>
                </a:solidFill>
                <a:latin typeface="Consolas" pitchFamily="49" charset="0"/>
                <a:ea typeface="仿宋" pitchFamily="49" charset="-122"/>
                <a:cs typeface="Consolas" pitchFamily="49" charset="0"/>
              </a:rPr>
              <a:t>str</a:t>
            </a:r>
            <a:r>
              <a:rPr lang="en-US" altLang="zh-CN" sz="1800" dirty="0" smtClean="0">
                <a:solidFill>
                  <a:schemeClr val="tx1"/>
                </a:solidFill>
                <a:latin typeface="Consolas" pitchFamily="49" charset="0"/>
                <a:ea typeface="仿宋" pitchFamily="49" charset="-122"/>
                <a:cs typeface="Consolas" pitchFamily="49" charset="0"/>
              </a:rPr>
              <a:t>="(a+[b-c]+d)";</a:t>
            </a:r>
          </a:p>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cout</a:t>
            </a:r>
            <a:r>
              <a:rPr lang="en-US" altLang="zh-CN" sz="1800" dirty="0" smtClean="0">
                <a:solidFill>
                  <a:schemeClr val="tx1"/>
                </a:solidFill>
                <a:latin typeface="Consolas" pitchFamily="49" charset="0"/>
                <a:ea typeface="仿宋" pitchFamily="49" charset="-122"/>
                <a:cs typeface="Consolas" pitchFamily="49" charset="0"/>
              </a:rPr>
              <a:t> &lt;&lt; "  " &lt;&lt; </a:t>
            </a:r>
            <a:r>
              <a:rPr lang="en-US" altLang="zh-CN" sz="1800" dirty="0" err="1" smtClean="0">
                <a:solidFill>
                  <a:schemeClr val="tx1"/>
                </a:solidFill>
                <a:latin typeface="Consolas" pitchFamily="49" charset="0"/>
                <a:ea typeface="仿宋" pitchFamily="49" charset="-122"/>
                <a:cs typeface="Consolas" pitchFamily="49" charset="0"/>
              </a:rPr>
              <a:t>str</a:t>
            </a:r>
            <a:r>
              <a:rPr lang="en-US" altLang="zh-CN" sz="1800" dirty="0" smtClean="0">
                <a:solidFill>
                  <a:schemeClr val="tx1"/>
                </a:solidFill>
                <a:latin typeface="Consolas" pitchFamily="49" charset="0"/>
                <a:ea typeface="仿宋" pitchFamily="49" charset="-122"/>
                <a:cs typeface="Consolas" pitchFamily="49" charset="0"/>
              </a:rPr>
              <a:t> &lt;&lt; </a:t>
            </a:r>
          </a:p>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        (solve(</a:t>
            </a:r>
            <a:r>
              <a:rPr lang="en-US" altLang="zh-CN" sz="1800" dirty="0" err="1" smtClean="0">
                <a:solidFill>
                  <a:schemeClr val="tx1"/>
                </a:solidFill>
                <a:latin typeface="Consolas" pitchFamily="49" charset="0"/>
                <a:ea typeface="仿宋" pitchFamily="49" charset="-122"/>
                <a:cs typeface="Consolas" pitchFamily="49" charset="0"/>
              </a:rPr>
              <a:t>str</a:t>
            </a:r>
            <a:r>
              <a:rPr lang="en-US" altLang="zh-CN" sz="1800" dirty="0" smtClean="0">
                <a:solidFill>
                  <a:schemeClr val="tx1"/>
                </a:solidFill>
                <a:latin typeface="Consolas" pitchFamily="49" charset="0"/>
                <a:ea typeface="仿宋" pitchFamily="49" charset="-122"/>
                <a:cs typeface="Consolas" pitchFamily="49" charset="0"/>
              </a:rPr>
              <a:t>)?"</a:t>
            </a:r>
            <a:r>
              <a:rPr lang="zh-CN" altLang="en-US" sz="1800" dirty="0" smtClean="0">
                <a:solidFill>
                  <a:schemeClr val="tx1"/>
                </a:solidFill>
                <a:latin typeface="Consolas" pitchFamily="49" charset="0"/>
                <a:ea typeface="仿宋" pitchFamily="49" charset="-122"/>
                <a:cs typeface="Consolas" pitchFamily="49" charset="0"/>
              </a:rPr>
              <a:t>中括号匹配</a:t>
            </a:r>
            <a:r>
              <a:rPr lang="en-US" altLang="zh-CN" sz="1800" dirty="0" smtClean="0">
                <a:solidFill>
                  <a:schemeClr val="tx1"/>
                </a:solidFill>
                <a:latin typeface="Consolas" pitchFamily="49" charset="0"/>
                <a:ea typeface="仿宋" pitchFamily="49" charset="-122"/>
                <a:cs typeface="Consolas" pitchFamily="49" charset="0"/>
              </a:rPr>
              <a:t>":"</a:t>
            </a:r>
            <a:r>
              <a:rPr lang="zh-CN" altLang="en-US" sz="1800" dirty="0" smtClean="0">
                <a:solidFill>
                  <a:schemeClr val="tx1"/>
                </a:solidFill>
                <a:latin typeface="Consolas" pitchFamily="49" charset="0"/>
                <a:ea typeface="仿宋" pitchFamily="49" charset="-122"/>
                <a:cs typeface="Consolas" pitchFamily="49" charset="0"/>
              </a:rPr>
              <a:t>中括号不匹配</a:t>
            </a:r>
            <a:r>
              <a:rPr lang="en-US" altLang="zh-CN" sz="1800" dirty="0" smtClean="0">
                <a:solidFill>
                  <a:schemeClr val="tx1"/>
                </a:solidFill>
                <a:latin typeface="Consolas" pitchFamily="49" charset="0"/>
                <a:ea typeface="仿宋" pitchFamily="49" charset="-122"/>
                <a:cs typeface="Consolas" pitchFamily="49" charset="0"/>
              </a:rPr>
              <a:t>") &lt;&lt; </a:t>
            </a:r>
            <a:r>
              <a:rPr lang="en-US" altLang="zh-CN" sz="1800" dirty="0" err="1" smtClean="0">
                <a:solidFill>
                  <a:schemeClr val="tx1"/>
                </a:solidFill>
                <a:latin typeface="Consolas" pitchFamily="49" charset="0"/>
                <a:ea typeface="仿宋" pitchFamily="49" charset="-122"/>
                <a:cs typeface="Consolas" pitchFamily="49" charset="0"/>
              </a:rPr>
              <a:t>endl</a:t>
            </a:r>
            <a:r>
              <a:rPr lang="en-US" altLang="zh-CN" sz="1800" dirty="0" smtClean="0">
                <a:solidFill>
                  <a:schemeClr val="tx1"/>
                </a:solidFill>
                <a:latin typeface="Consolas" pitchFamily="49" charset="0"/>
                <a:ea typeface="仿宋" pitchFamily="49" charset="-122"/>
                <a:cs typeface="Consolas" pitchFamily="49" charset="0"/>
              </a:rPr>
              <a:t>;</a:t>
            </a:r>
          </a:p>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str</a:t>
            </a:r>
            <a:r>
              <a:rPr lang="en-US" altLang="zh-CN" sz="1800" dirty="0" smtClean="0">
                <a:solidFill>
                  <a:schemeClr val="tx1"/>
                </a:solidFill>
                <a:latin typeface="Consolas" pitchFamily="49" charset="0"/>
                <a:ea typeface="仿宋" pitchFamily="49" charset="-122"/>
                <a:cs typeface="Consolas" pitchFamily="49" charset="0"/>
              </a:rPr>
              <a:t>="(a+[b-c}+d)";</a:t>
            </a:r>
          </a:p>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cout</a:t>
            </a:r>
            <a:r>
              <a:rPr lang="en-US" altLang="zh-CN" sz="1800" dirty="0" smtClean="0">
                <a:solidFill>
                  <a:schemeClr val="tx1"/>
                </a:solidFill>
                <a:latin typeface="Consolas" pitchFamily="49" charset="0"/>
                <a:ea typeface="仿宋" pitchFamily="49" charset="-122"/>
                <a:cs typeface="Consolas" pitchFamily="49" charset="0"/>
              </a:rPr>
              <a:t> &lt;&lt; "  " &lt;&lt; </a:t>
            </a:r>
            <a:r>
              <a:rPr lang="en-US" altLang="zh-CN" sz="1800" dirty="0" err="1" smtClean="0">
                <a:solidFill>
                  <a:schemeClr val="tx1"/>
                </a:solidFill>
                <a:latin typeface="Consolas" pitchFamily="49" charset="0"/>
                <a:ea typeface="仿宋" pitchFamily="49" charset="-122"/>
                <a:cs typeface="Consolas" pitchFamily="49" charset="0"/>
              </a:rPr>
              <a:t>str</a:t>
            </a:r>
            <a:r>
              <a:rPr lang="en-US" altLang="zh-CN" sz="1800" dirty="0" smtClean="0">
                <a:solidFill>
                  <a:schemeClr val="tx1"/>
                </a:solidFill>
                <a:latin typeface="Consolas" pitchFamily="49" charset="0"/>
                <a:ea typeface="仿宋" pitchFamily="49" charset="-122"/>
                <a:cs typeface="Consolas" pitchFamily="49" charset="0"/>
              </a:rPr>
              <a:t> &lt;&lt; </a:t>
            </a:r>
          </a:p>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        (solve(</a:t>
            </a:r>
            <a:r>
              <a:rPr lang="en-US" altLang="zh-CN" sz="1800" dirty="0" err="1" smtClean="0">
                <a:solidFill>
                  <a:schemeClr val="tx1"/>
                </a:solidFill>
                <a:latin typeface="Consolas" pitchFamily="49" charset="0"/>
                <a:ea typeface="仿宋" pitchFamily="49" charset="-122"/>
                <a:cs typeface="Consolas" pitchFamily="49" charset="0"/>
              </a:rPr>
              <a:t>str</a:t>
            </a:r>
            <a:r>
              <a:rPr lang="en-US" altLang="zh-CN" sz="1800" dirty="0" smtClean="0">
                <a:solidFill>
                  <a:schemeClr val="tx1"/>
                </a:solidFill>
                <a:latin typeface="Consolas" pitchFamily="49" charset="0"/>
                <a:ea typeface="仿宋" pitchFamily="49" charset="-122"/>
                <a:cs typeface="Consolas" pitchFamily="49" charset="0"/>
              </a:rPr>
              <a:t>)?"</a:t>
            </a:r>
            <a:r>
              <a:rPr lang="zh-CN" altLang="en-US" sz="1800" dirty="0" smtClean="0">
                <a:solidFill>
                  <a:schemeClr val="tx1"/>
                </a:solidFill>
                <a:latin typeface="Consolas" pitchFamily="49" charset="0"/>
                <a:ea typeface="仿宋" pitchFamily="49" charset="-122"/>
                <a:cs typeface="Consolas" pitchFamily="49" charset="0"/>
              </a:rPr>
              <a:t>中括号匹配</a:t>
            </a:r>
            <a:r>
              <a:rPr lang="en-US" altLang="zh-CN" sz="1800" dirty="0" smtClean="0">
                <a:solidFill>
                  <a:schemeClr val="tx1"/>
                </a:solidFill>
                <a:latin typeface="Consolas" pitchFamily="49" charset="0"/>
                <a:ea typeface="仿宋" pitchFamily="49" charset="-122"/>
                <a:cs typeface="Consolas" pitchFamily="49" charset="0"/>
              </a:rPr>
              <a:t>":"</a:t>
            </a:r>
            <a:r>
              <a:rPr lang="zh-CN" altLang="en-US" sz="1800" dirty="0" smtClean="0">
                <a:solidFill>
                  <a:schemeClr val="tx1"/>
                </a:solidFill>
                <a:latin typeface="Consolas" pitchFamily="49" charset="0"/>
                <a:ea typeface="仿宋" pitchFamily="49" charset="-122"/>
                <a:cs typeface="Consolas" pitchFamily="49" charset="0"/>
              </a:rPr>
              <a:t>中括号不匹配</a:t>
            </a:r>
            <a:r>
              <a:rPr lang="en-US" altLang="zh-CN" sz="1800" dirty="0" smtClean="0">
                <a:solidFill>
                  <a:schemeClr val="tx1"/>
                </a:solidFill>
                <a:latin typeface="Consolas" pitchFamily="49" charset="0"/>
                <a:ea typeface="仿宋" pitchFamily="49" charset="-122"/>
                <a:cs typeface="Consolas" pitchFamily="49" charset="0"/>
              </a:rPr>
              <a:t>") &lt;&lt; </a:t>
            </a:r>
            <a:r>
              <a:rPr lang="en-US" altLang="zh-CN" sz="1800" dirty="0" err="1" smtClean="0">
                <a:solidFill>
                  <a:schemeClr val="tx1"/>
                </a:solidFill>
                <a:latin typeface="Consolas" pitchFamily="49" charset="0"/>
                <a:ea typeface="仿宋" pitchFamily="49" charset="-122"/>
                <a:cs typeface="Consolas" pitchFamily="49" charset="0"/>
              </a:rPr>
              <a:t>endl</a:t>
            </a:r>
            <a:r>
              <a:rPr lang="en-US" altLang="zh-CN" sz="1800" dirty="0" smtClean="0">
                <a:solidFill>
                  <a:schemeClr val="tx1"/>
                </a:solidFill>
                <a:latin typeface="Consolas" pitchFamily="49" charset="0"/>
                <a:ea typeface="仿宋" pitchFamily="49" charset="-122"/>
                <a:cs typeface="Consolas" pitchFamily="49" charset="0"/>
              </a:rPr>
              <a:t>;</a:t>
            </a:r>
          </a:p>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   return 0;</a:t>
            </a:r>
          </a:p>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 //</a:t>
            </a:r>
            <a:r>
              <a:rPr lang="zh-CN" altLang="en-US" sz="1800" dirty="0" smtClean="0">
                <a:solidFill>
                  <a:schemeClr val="tx1"/>
                </a:solidFill>
                <a:latin typeface="Consolas" pitchFamily="49" charset="0"/>
                <a:ea typeface="楷体" pitchFamily="49" charset="-122"/>
                <a:cs typeface="Consolas" pitchFamily="49" charset="0"/>
              </a:rPr>
              <a:t>本例题见程序</a:t>
            </a:r>
            <a:r>
              <a:rPr lang="en-US" altLang="zh-CN" sz="1800" smtClean="0">
                <a:solidFill>
                  <a:schemeClr val="tx1"/>
                </a:solidFill>
                <a:latin typeface="Consolas" pitchFamily="49" charset="0"/>
                <a:ea typeface="楷体" pitchFamily="49" charset="-122"/>
                <a:cs typeface="Consolas" pitchFamily="49" charset="0"/>
              </a:rPr>
              <a:t>Exam1-12</a:t>
            </a:r>
            <a:endParaRPr lang="zh-CN" altLang="zh-CN" sz="1800" dirty="0" smtClean="0">
              <a:solidFill>
                <a:schemeClr val="tx1"/>
              </a:solidFill>
              <a:latin typeface="Consolas" pitchFamily="49" charset="0"/>
              <a:ea typeface="仿宋" pitchFamily="49" charset="-122"/>
              <a:cs typeface="Consolas" pitchFamily="49" charset="0"/>
            </a:endParaRPr>
          </a:p>
        </p:txBody>
      </p:sp>
      <p:sp>
        <p:nvSpPr>
          <p:cNvPr id="3" name="TextBox 2"/>
          <p:cNvSpPr txBox="1"/>
          <p:nvPr/>
        </p:nvSpPr>
        <p:spPr>
          <a:xfrm>
            <a:off x="2000232" y="5078568"/>
            <a:ext cx="35719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800" smtClean="0">
                <a:solidFill>
                  <a:srgbClr val="0000FF"/>
                </a:solidFill>
                <a:latin typeface="Consolas" pitchFamily="49" charset="0"/>
                <a:ea typeface="楷体" pitchFamily="49" charset="-122"/>
                <a:cs typeface="Consolas" pitchFamily="49" charset="0"/>
              </a:rPr>
              <a:t>(a+[b-c]+d) </a:t>
            </a:r>
            <a:r>
              <a:rPr lang="zh-CN" altLang="zh-CN" sz="1800" smtClean="0">
                <a:solidFill>
                  <a:srgbClr val="0000FF"/>
                </a:solidFill>
                <a:latin typeface="Consolas" pitchFamily="49" charset="0"/>
                <a:ea typeface="楷体" pitchFamily="49" charset="-122"/>
                <a:cs typeface="Consolas" pitchFamily="49" charset="0"/>
              </a:rPr>
              <a:t>中括号匹配</a:t>
            </a:r>
          </a:p>
          <a:p>
            <a:r>
              <a:rPr lang="en-US" altLang="zh-CN" sz="1800" smtClean="0">
                <a:solidFill>
                  <a:srgbClr val="0000FF"/>
                </a:solidFill>
                <a:latin typeface="Consolas" pitchFamily="49" charset="0"/>
                <a:ea typeface="楷体" pitchFamily="49" charset="-122"/>
                <a:cs typeface="Consolas" pitchFamily="49" charset="0"/>
              </a:rPr>
              <a:t>(a+[b-c}+d) </a:t>
            </a:r>
            <a:r>
              <a:rPr lang="zh-CN" altLang="zh-CN" sz="1800" smtClean="0">
                <a:solidFill>
                  <a:srgbClr val="0000FF"/>
                </a:solidFill>
                <a:latin typeface="Consolas" pitchFamily="49" charset="0"/>
                <a:ea typeface="楷体" pitchFamily="49" charset="-122"/>
                <a:cs typeface="Consolas" pitchFamily="49" charset="0"/>
              </a:rPr>
              <a:t>中括号不匹配</a:t>
            </a:r>
          </a:p>
        </p:txBody>
      </p:sp>
      <p:sp>
        <p:nvSpPr>
          <p:cNvPr id="4" name="下箭头 3"/>
          <p:cNvSpPr/>
          <p:nvPr/>
        </p:nvSpPr>
        <p:spPr>
          <a:xfrm>
            <a:off x="3571868" y="4578502"/>
            <a:ext cx="214314"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1857364"/>
            <a:ext cx="7429552" cy="1048620"/>
          </a:xfrm>
          <a:prstGeom prst="rect">
            <a:avLst/>
          </a:prstGeom>
          <a:noFill/>
        </p:spPr>
        <p:txBody>
          <a:bodyPr wrap="square" rtlCol="0">
            <a:spAutoFit/>
          </a:bodyPr>
          <a:lstStyle/>
          <a:p>
            <a:pPr>
              <a:lnSpc>
                <a:spcPct val="150000"/>
              </a:lnSpc>
            </a:pPr>
            <a:r>
              <a:rPr lang="en-US" altLang="zh-CN" sz="2200" dirty="0" smtClean="0">
                <a:solidFill>
                  <a:srgbClr val="0000FF"/>
                </a:solidFill>
                <a:latin typeface="Consolas" pitchFamily="49" charset="0"/>
                <a:ea typeface="楷体" pitchFamily="49" charset="-122"/>
                <a:cs typeface="Consolas" pitchFamily="49" charset="0"/>
              </a:rPr>
              <a:t>    </a:t>
            </a:r>
            <a:r>
              <a:rPr lang="zh-CN" altLang="zh-CN" sz="2200" dirty="0" smtClean="0">
                <a:solidFill>
                  <a:schemeClr val="tx1"/>
                </a:solidFill>
                <a:latin typeface="Consolas" pitchFamily="49" charset="0"/>
                <a:ea typeface="楷体" pitchFamily="49" charset="-122"/>
                <a:cs typeface="Consolas" pitchFamily="49" charset="0"/>
              </a:rPr>
              <a:t>可以使用</a:t>
            </a:r>
            <a:r>
              <a:rPr lang="en-US" altLang="zh-CN" sz="2200" dirty="0" smtClean="0">
                <a:solidFill>
                  <a:schemeClr val="tx1"/>
                </a:solidFill>
                <a:latin typeface="Consolas" pitchFamily="49" charset="0"/>
                <a:ea typeface="楷体" pitchFamily="49" charset="-122"/>
                <a:cs typeface="Consolas" pitchFamily="49" charset="0"/>
              </a:rPr>
              <a:t>map</a:t>
            </a:r>
            <a:r>
              <a:rPr lang="zh-CN" altLang="zh-CN" sz="2200" dirty="0" smtClean="0">
                <a:solidFill>
                  <a:schemeClr val="tx1"/>
                </a:solidFill>
                <a:latin typeface="Consolas" pitchFamily="49" charset="0"/>
                <a:ea typeface="楷体" pitchFamily="49" charset="-122"/>
                <a:cs typeface="Consolas" pitchFamily="49" charset="0"/>
              </a:rPr>
              <a:t>容器或者哈希表容器检测数据元素是否唯一</a:t>
            </a:r>
            <a:r>
              <a:rPr lang="zh-CN" altLang="en-US" sz="2200" dirty="0" smtClean="0">
                <a:solidFill>
                  <a:schemeClr val="tx1"/>
                </a:solidFill>
                <a:latin typeface="Consolas" pitchFamily="49" charset="0"/>
                <a:ea typeface="楷体" pitchFamily="49" charset="-122"/>
                <a:cs typeface="Consolas" pitchFamily="49" charset="0"/>
              </a:rPr>
              <a:t>或者存放累计个数</a:t>
            </a:r>
            <a:r>
              <a:rPr lang="zh-CN" altLang="zh-CN" sz="2200" dirty="0" smtClean="0">
                <a:solidFill>
                  <a:schemeClr val="tx1"/>
                </a:solidFill>
                <a:latin typeface="Consolas" pitchFamily="49" charset="0"/>
                <a:ea typeface="楷体" pitchFamily="49" charset="-122"/>
                <a:cs typeface="Consolas" pitchFamily="49" charset="0"/>
              </a:rPr>
              <a:t>。</a:t>
            </a:r>
          </a:p>
        </p:txBody>
      </p:sp>
      <p:sp>
        <p:nvSpPr>
          <p:cNvPr id="3" name="TextBox 2"/>
          <p:cNvSpPr txBox="1"/>
          <p:nvPr/>
        </p:nvSpPr>
        <p:spPr>
          <a:xfrm>
            <a:off x="1071538" y="1071546"/>
            <a:ext cx="4071966"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CN" dirty="0" smtClean="0">
                <a:solidFill>
                  <a:srgbClr val="FF0000"/>
                </a:solidFill>
                <a:latin typeface="Consolas" pitchFamily="49" charset="0"/>
                <a:ea typeface="华文中宋" pitchFamily="2" charset="-122"/>
                <a:cs typeface="Consolas" pitchFamily="49" charset="0"/>
              </a:rPr>
              <a:t>3. </a:t>
            </a:r>
            <a:r>
              <a:rPr lang="zh-CN" altLang="zh-CN" dirty="0" smtClean="0">
                <a:solidFill>
                  <a:srgbClr val="FF0000"/>
                </a:solidFill>
                <a:latin typeface="Consolas" pitchFamily="49" charset="0"/>
                <a:ea typeface="华文中宋" pitchFamily="2" charset="-122"/>
                <a:cs typeface="Consolas" pitchFamily="49" charset="0"/>
              </a:rPr>
              <a:t>检测数据元素的唯一性</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131404"/>
            <a:ext cx="7929618" cy="3970318"/>
          </a:xfrm>
          <a:prstGeom prst="rect">
            <a:avLst/>
          </a:prstGeom>
          <a:noFill/>
        </p:spPr>
        <p:txBody>
          <a:bodyPr wrap="square" rtlCol="0">
            <a:spAutoFit/>
          </a:bodyPr>
          <a:lstStyle/>
          <a:p>
            <a:pPr>
              <a:lnSpc>
                <a:spcPct val="150000"/>
              </a:lnSpc>
            </a:pPr>
            <a:r>
              <a:rPr lang="en-US" altLang="zh-CN" sz="2200" dirty="0" smtClean="0">
                <a:latin typeface="Consolas" pitchFamily="49" charset="0"/>
                <a:ea typeface="楷体" pitchFamily="49" charset="-122"/>
                <a:cs typeface="Consolas" pitchFamily="49" charset="0"/>
              </a:rPr>
              <a:t>   </a:t>
            </a:r>
            <a:r>
              <a:rPr lang="zh-CN" altLang="zh-CN" sz="2200" dirty="0" smtClean="0">
                <a:solidFill>
                  <a:srgbClr val="FF0000"/>
                </a:solidFill>
                <a:latin typeface="Consolas" pitchFamily="49" charset="0"/>
                <a:ea typeface="楷体" pitchFamily="49" charset="-122"/>
                <a:cs typeface="Consolas" pitchFamily="49" charset="0"/>
              </a:rPr>
              <a:t>【例</a:t>
            </a:r>
            <a:r>
              <a:rPr lang="en-US" altLang="zh-CN" sz="2200" dirty="0" smtClean="0">
                <a:solidFill>
                  <a:srgbClr val="FF0000"/>
                </a:solidFill>
                <a:latin typeface="Consolas" pitchFamily="49" charset="0"/>
                <a:ea typeface="楷体" pitchFamily="49" charset="-122"/>
                <a:cs typeface="Consolas" pitchFamily="49" charset="0"/>
              </a:rPr>
              <a:t>1.13</a:t>
            </a:r>
            <a:r>
              <a:rPr lang="zh-CN" altLang="zh-CN" sz="2200" dirty="0" smtClean="0">
                <a:solidFill>
                  <a:srgbClr val="FF0000"/>
                </a:solidFill>
                <a:latin typeface="Consolas" pitchFamily="49" charset="0"/>
                <a:ea typeface="楷体" pitchFamily="49" charset="-122"/>
                <a:cs typeface="Consolas" pitchFamily="49" charset="0"/>
              </a:rPr>
              <a:t>】</a:t>
            </a:r>
            <a:r>
              <a:rPr lang="zh-CN" altLang="zh-CN" sz="2200" dirty="0" smtClean="0">
                <a:solidFill>
                  <a:schemeClr val="tx1"/>
                </a:solidFill>
                <a:latin typeface="Consolas" pitchFamily="49" charset="0"/>
                <a:ea typeface="楷体" pitchFamily="49" charset="-122"/>
                <a:cs typeface="Consolas" pitchFamily="49" charset="0"/>
              </a:rPr>
              <a:t>设计一个算法判断字符串</a:t>
            </a:r>
            <a:r>
              <a:rPr lang="en-US" altLang="zh-CN" sz="2200" dirty="0" err="1" smtClean="0">
                <a:solidFill>
                  <a:schemeClr val="tx1"/>
                </a:solidFill>
                <a:latin typeface="Consolas" pitchFamily="49" charset="0"/>
                <a:ea typeface="楷体" pitchFamily="49" charset="-122"/>
                <a:cs typeface="Consolas" pitchFamily="49" charset="0"/>
              </a:rPr>
              <a:t>str</a:t>
            </a:r>
            <a:r>
              <a:rPr lang="zh-CN" altLang="zh-CN" sz="2200" dirty="0" smtClean="0">
                <a:solidFill>
                  <a:schemeClr val="tx1"/>
                </a:solidFill>
                <a:latin typeface="Consolas" pitchFamily="49" charset="0"/>
                <a:ea typeface="楷体" pitchFamily="49" charset="-122"/>
                <a:cs typeface="Consolas" pitchFamily="49" charset="0"/>
              </a:rPr>
              <a:t>中每个字符是否唯一。如，</a:t>
            </a:r>
            <a:r>
              <a:rPr lang="en-US" altLang="zh-CN" sz="2200" dirty="0" smtClean="0">
                <a:solidFill>
                  <a:schemeClr val="tx1"/>
                </a:solidFill>
                <a:latin typeface="Consolas" pitchFamily="49" charset="0"/>
                <a:ea typeface="楷体" pitchFamily="49" charset="-122"/>
                <a:cs typeface="Consolas" pitchFamily="49" charset="0"/>
              </a:rPr>
              <a:t>"</a:t>
            </a:r>
            <a:r>
              <a:rPr lang="en-US" altLang="zh-CN" sz="2200" dirty="0" err="1" smtClean="0">
                <a:solidFill>
                  <a:schemeClr val="tx1"/>
                </a:solidFill>
                <a:latin typeface="Consolas" pitchFamily="49" charset="0"/>
                <a:ea typeface="楷体" pitchFamily="49" charset="-122"/>
                <a:cs typeface="Consolas" pitchFamily="49" charset="0"/>
              </a:rPr>
              <a:t>abc</a:t>
            </a:r>
            <a:r>
              <a:rPr lang="en-US" altLang="zh-CN" sz="2200" dirty="0" smtClean="0">
                <a:solidFill>
                  <a:schemeClr val="tx1"/>
                </a:solidFill>
                <a:latin typeface="Consolas" pitchFamily="49" charset="0"/>
                <a:ea typeface="楷体" pitchFamily="49" charset="-122"/>
                <a:cs typeface="Consolas" pitchFamily="49" charset="0"/>
              </a:rPr>
              <a:t>"</a:t>
            </a:r>
            <a:r>
              <a:rPr lang="zh-CN" altLang="zh-CN" sz="2200" dirty="0" smtClean="0">
                <a:solidFill>
                  <a:schemeClr val="tx1"/>
                </a:solidFill>
                <a:latin typeface="Consolas" pitchFamily="49" charset="0"/>
                <a:ea typeface="楷体" pitchFamily="49" charset="-122"/>
                <a:cs typeface="Consolas" pitchFamily="49" charset="0"/>
              </a:rPr>
              <a:t>的每个字符是唯一的，算法返回</a:t>
            </a:r>
            <a:r>
              <a:rPr lang="en-US" altLang="zh-CN" sz="2200" dirty="0" smtClean="0">
                <a:solidFill>
                  <a:schemeClr val="tx1"/>
                </a:solidFill>
                <a:latin typeface="Consolas" pitchFamily="49" charset="0"/>
                <a:ea typeface="楷体" pitchFamily="49" charset="-122"/>
                <a:cs typeface="Consolas" pitchFamily="49" charset="0"/>
              </a:rPr>
              <a:t>true</a:t>
            </a:r>
            <a:r>
              <a:rPr lang="zh-CN" altLang="zh-CN" sz="2200" dirty="0" smtClean="0">
                <a:solidFill>
                  <a:schemeClr val="tx1"/>
                </a:solidFill>
                <a:latin typeface="Consolas" pitchFamily="49" charset="0"/>
                <a:ea typeface="楷体" pitchFamily="49" charset="-122"/>
                <a:cs typeface="Consolas" pitchFamily="49" charset="0"/>
              </a:rPr>
              <a:t>，而</a:t>
            </a:r>
            <a:r>
              <a:rPr lang="en-US" altLang="zh-CN" sz="2200" dirty="0" smtClean="0">
                <a:solidFill>
                  <a:schemeClr val="tx1"/>
                </a:solidFill>
                <a:latin typeface="Consolas" pitchFamily="49" charset="0"/>
                <a:ea typeface="楷体" pitchFamily="49" charset="-122"/>
                <a:cs typeface="Consolas" pitchFamily="49" charset="0"/>
              </a:rPr>
              <a:t>"</a:t>
            </a:r>
            <a:r>
              <a:rPr lang="en-US" altLang="zh-CN" sz="2200" dirty="0" err="1" smtClean="0">
                <a:solidFill>
                  <a:schemeClr val="tx1"/>
                </a:solidFill>
                <a:latin typeface="Consolas" pitchFamily="49" charset="0"/>
                <a:ea typeface="楷体" pitchFamily="49" charset="-122"/>
                <a:cs typeface="Consolas" pitchFamily="49" charset="0"/>
              </a:rPr>
              <a:t>accb</a:t>
            </a:r>
            <a:r>
              <a:rPr lang="en-US" altLang="zh-CN" sz="2200" dirty="0" smtClean="0">
                <a:solidFill>
                  <a:schemeClr val="tx1"/>
                </a:solidFill>
                <a:latin typeface="Consolas" pitchFamily="49" charset="0"/>
                <a:ea typeface="楷体" pitchFamily="49" charset="-122"/>
                <a:cs typeface="Consolas" pitchFamily="49" charset="0"/>
              </a:rPr>
              <a:t>"</a:t>
            </a:r>
            <a:r>
              <a:rPr lang="zh-CN" altLang="zh-CN" sz="2200" dirty="0" smtClean="0">
                <a:solidFill>
                  <a:schemeClr val="tx1"/>
                </a:solidFill>
                <a:latin typeface="Consolas" pitchFamily="49" charset="0"/>
                <a:ea typeface="楷体" pitchFamily="49" charset="-122"/>
                <a:cs typeface="Consolas" pitchFamily="49" charset="0"/>
              </a:rPr>
              <a:t>的中字符</a:t>
            </a:r>
            <a:r>
              <a:rPr lang="en-US" altLang="zh-CN" sz="2200" dirty="0" smtClean="0">
                <a:solidFill>
                  <a:schemeClr val="tx1"/>
                </a:solidFill>
                <a:latin typeface="Consolas" pitchFamily="49" charset="0"/>
                <a:ea typeface="楷体" pitchFamily="49" charset="-122"/>
                <a:cs typeface="Consolas" pitchFamily="49" charset="0"/>
              </a:rPr>
              <a:t>'c'</a:t>
            </a:r>
            <a:r>
              <a:rPr lang="zh-CN" altLang="zh-CN" sz="2200" dirty="0" smtClean="0">
                <a:solidFill>
                  <a:schemeClr val="tx1"/>
                </a:solidFill>
                <a:latin typeface="Consolas" pitchFamily="49" charset="0"/>
                <a:ea typeface="楷体" pitchFamily="49" charset="-122"/>
                <a:cs typeface="Consolas" pitchFamily="49" charset="0"/>
              </a:rPr>
              <a:t>不是唯一的，算法返回</a:t>
            </a:r>
            <a:r>
              <a:rPr lang="en-US" altLang="zh-CN" sz="2200" dirty="0" smtClean="0">
                <a:solidFill>
                  <a:schemeClr val="tx1"/>
                </a:solidFill>
                <a:latin typeface="Consolas" pitchFamily="49" charset="0"/>
                <a:ea typeface="楷体" pitchFamily="49" charset="-122"/>
                <a:cs typeface="Consolas" pitchFamily="49" charset="0"/>
              </a:rPr>
              <a:t>false</a:t>
            </a:r>
            <a:r>
              <a:rPr lang="zh-CN" altLang="zh-CN" sz="2200" dirty="0" smtClean="0">
                <a:solidFill>
                  <a:schemeClr val="tx1"/>
                </a:solidFill>
                <a:latin typeface="Consolas" pitchFamily="49" charset="0"/>
                <a:ea typeface="楷体" pitchFamily="49" charset="-122"/>
                <a:cs typeface="Consolas" pitchFamily="49" charset="0"/>
              </a:rPr>
              <a:t>。</a:t>
            </a:r>
          </a:p>
          <a:p>
            <a:pPr>
              <a:lnSpc>
                <a:spcPct val="150000"/>
              </a:lnSpc>
            </a:pPr>
            <a:r>
              <a:rPr lang="en-US" altLang="zh-CN" sz="2200" dirty="0" smtClean="0">
                <a:latin typeface="微软雅黑" pitchFamily="34" charset="-122"/>
                <a:ea typeface="微软雅黑" pitchFamily="34" charset="-122"/>
                <a:cs typeface="Consolas" pitchFamily="49" charset="0"/>
              </a:rPr>
              <a:t>    </a:t>
            </a:r>
            <a:r>
              <a:rPr lang="zh-CN" altLang="zh-CN" sz="2200" dirty="0" smtClean="0">
                <a:solidFill>
                  <a:srgbClr val="FF0000"/>
                </a:solidFill>
                <a:latin typeface="微软雅黑" pitchFamily="34" charset="-122"/>
                <a:ea typeface="微软雅黑" pitchFamily="34" charset="-122"/>
                <a:cs typeface="Consolas" pitchFamily="49" charset="0"/>
              </a:rPr>
              <a:t>解：</a:t>
            </a:r>
            <a:r>
              <a:rPr lang="zh-CN" altLang="zh-CN" sz="2000" dirty="0" smtClean="0">
                <a:solidFill>
                  <a:schemeClr val="tx1"/>
                </a:solidFill>
                <a:latin typeface="Consolas" pitchFamily="49" charset="0"/>
                <a:ea typeface="楷体" pitchFamily="49" charset="-122"/>
                <a:cs typeface="Consolas" pitchFamily="49" charset="0"/>
              </a:rPr>
              <a:t>设计</a:t>
            </a:r>
            <a:r>
              <a:rPr lang="en-US" altLang="zh-CN" sz="2000" dirty="0" smtClean="0">
                <a:solidFill>
                  <a:schemeClr val="tx1"/>
                </a:solidFill>
                <a:latin typeface="Consolas" pitchFamily="49" charset="0"/>
                <a:ea typeface="楷体" pitchFamily="49" charset="-122"/>
                <a:cs typeface="Consolas" pitchFamily="49" charset="0"/>
              </a:rPr>
              <a:t>map&lt;char</a:t>
            </a:r>
            <a:r>
              <a:rPr lang="zh-CN" altLang="zh-CN" sz="2000" dirty="0" smtClean="0">
                <a:solidFill>
                  <a:schemeClr val="tx1"/>
                </a:solidFill>
                <a:latin typeface="Consolas" pitchFamily="49" charset="0"/>
                <a:ea typeface="楷体" pitchFamily="49" charset="-122"/>
                <a:cs typeface="Consolas" pitchFamily="49" charset="0"/>
              </a:rPr>
              <a:t>，</a:t>
            </a:r>
            <a:r>
              <a:rPr lang="en-US" altLang="zh-CN" sz="2000" dirty="0" err="1" smtClean="0">
                <a:solidFill>
                  <a:schemeClr val="tx1"/>
                </a:solidFill>
                <a:latin typeface="Consolas" pitchFamily="49" charset="0"/>
                <a:ea typeface="楷体" pitchFamily="49" charset="-122"/>
                <a:cs typeface="Consolas" pitchFamily="49" charset="0"/>
              </a:rPr>
              <a:t>int</a:t>
            </a:r>
            <a:r>
              <a:rPr lang="en-US" altLang="zh-CN" sz="2000" dirty="0" smtClean="0">
                <a:solidFill>
                  <a:schemeClr val="tx1"/>
                </a:solidFill>
                <a:latin typeface="Consolas" pitchFamily="49" charset="0"/>
                <a:ea typeface="楷体" pitchFamily="49" charset="-122"/>
                <a:cs typeface="Consolas" pitchFamily="49" charset="0"/>
              </a:rPr>
              <a:t>&gt;</a:t>
            </a:r>
            <a:r>
              <a:rPr lang="zh-CN" altLang="zh-CN" sz="2000" dirty="0" smtClean="0">
                <a:solidFill>
                  <a:schemeClr val="tx1"/>
                </a:solidFill>
                <a:latin typeface="Consolas" pitchFamily="49" charset="0"/>
                <a:ea typeface="楷体" pitchFamily="49" charset="-122"/>
                <a:cs typeface="Consolas" pitchFamily="49" charset="0"/>
              </a:rPr>
              <a:t>容器</a:t>
            </a:r>
            <a:r>
              <a:rPr lang="en-US" altLang="zh-CN" sz="2000" dirty="0" err="1" smtClean="0">
                <a:solidFill>
                  <a:schemeClr val="tx1"/>
                </a:solidFill>
                <a:latin typeface="Consolas" pitchFamily="49" charset="0"/>
                <a:ea typeface="楷体" pitchFamily="49" charset="-122"/>
                <a:cs typeface="Consolas" pitchFamily="49" charset="0"/>
              </a:rPr>
              <a:t>mymap</a:t>
            </a:r>
            <a:r>
              <a:rPr lang="zh-CN" altLang="zh-CN" sz="2000" dirty="0" smtClean="0">
                <a:solidFill>
                  <a:schemeClr val="tx1"/>
                </a:solidFill>
                <a:latin typeface="Consolas" pitchFamily="49" charset="0"/>
                <a:ea typeface="楷体" pitchFamily="49" charset="-122"/>
                <a:cs typeface="Consolas" pitchFamily="49" charset="0"/>
              </a:rPr>
              <a:t>，第一个分量</a:t>
            </a:r>
            <a:r>
              <a:rPr lang="en-US" altLang="zh-CN" sz="2000" dirty="0" smtClean="0">
                <a:solidFill>
                  <a:schemeClr val="tx1"/>
                </a:solidFill>
                <a:latin typeface="Consolas" pitchFamily="49" charset="0"/>
                <a:ea typeface="楷体" pitchFamily="49" charset="-122"/>
                <a:cs typeface="Consolas" pitchFamily="49" charset="0"/>
              </a:rPr>
              <a:t>key</a:t>
            </a:r>
            <a:r>
              <a:rPr lang="zh-CN" altLang="zh-CN" sz="2000" dirty="0" smtClean="0">
                <a:solidFill>
                  <a:schemeClr val="tx1"/>
                </a:solidFill>
                <a:latin typeface="Consolas" pitchFamily="49" charset="0"/>
                <a:ea typeface="楷体" pitchFamily="49" charset="-122"/>
                <a:cs typeface="Consolas" pitchFamily="49" charset="0"/>
              </a:rPr>
              <a:t>的类型为</a:t>
            </a:r>
            <a:r>
              <a:rPr lang="en-US" altLang="zh-CN" sz="2000" dirty="0" smtClean="0">
                <a:solidFill>
                  <a:schemeClr val="tx1"/>
                </a:solidFill>
                <a:latin typeface="Consolas" pitchFamily="49" charset="0"/>
                <a:ea typeface="楷体" pitchFamily="49" charset="-122"/>
                <a:cs typeface="Consolas" pitchFamily="49" charset="0"/>
              </a:rPr>
              <a:t>char</a:t>
            </a:r>
            <a:r>
              <a:rPr lang="zh-CN" altLang="zh-CN" sz="2000" dirty="0" smtClean="0">
                <a:solidFill>
                  <a:schemeClr val="tx1"/>
                </a:solidFill>
                <a:latin typeface="Consolas" pitchFamily="49" charset="0"/>
                <a:ea typeface="楷体" pitchFamily="49" charset="-122"/>
                <a:cs typeface="Consolas" pitchFamily="49" charset="0"/>
              </a:rPr>
              <a:t>，第二个分量</a:t>
            </a:r>
            <a:r>
              <a:rPr lang="en-US" altLang="zh-CN" sz="2000" dirty="0" smtClean="0">
                <a:solidFill>
                  <a:schemeClr val="tx1"/>
                </a:solidFill>
                <a:latin typeface="Consolas" pitchFamily="49" charset="0"/>
                <a:ea typeface="楷体" pitchFamily="49" charset="-122"/>
                <a:cs typeface="Consolas" pitchFamily="49" charset="0"/>
              </a:rPr>
              <a:t>value</a:t>
            </a:r>
            <a:r>
              <a:rPr lang="zh-CN" altLang="zh-CN" sz="2000" dirty="0" smtClean="0">
                <a:solidFill>
                  <a:schemeClr val="tx1"/>
                </a:solidFill>
                <a:latin typeface="Consolas" pitchFamily="49" charset="0"/>
                <a:ea typeface="楷体" pitchFamily="49" charset="-122"/>
                <a:cs typeface="Consolas" pitchFamily="49" charset="0"/>
              </a:rPr>
              <a:t>的类型为</a:t>
            </a:r>
            <a:r>
              <a:rPr lang="en-US" altLang="zh-CN" sz="2000" dirty="0" err="1" smtClean="0">
                <a:solidFill>
                  <a:schemeClr val="tx1"/>
                </a:solidFill>
                <a:latin typeface="Consolas" pitchFamily="49" charset="0"/>
                <a:ea typeface="楷体" pitchFamily="49" charset="-122"/>
                <a:cs typeface="Consolas" pitchFamily="49" charset="0"/>
              </a:rPr>
              <a:t>int</a:t>
            </a:r>
            <a:r>
              <a:rPr lang="zh-CN" altLang="zh-CN" sz="2000" dirty="0" smtClean="0">
                <a:solidFill>
                  <a:schemeClr val="tx1"/>
                </a:solidFill>
                <a:latin typeface="Consolas" pitchFamily="49" charset="0"/>
                <a:ea typeface="楷体" pitchFamily="49" charset="-122"/>
                <a:cs typeface="Consolas" pitchFamily="49" charset="0"/>
              </a:rPr>
              <a:t>，表示对应关键字出现的次数。</a:t>
            </a:r>
            <a:endParaRPr lang="en-US" altLang="zh-CN" sz="2000" dirty="0" smtClean="0">
              <a:solidFill>
                <a:schemeClr val="tx1"/>
              </a:solidFill>
              <a:latin typeface="Consolas" pitchFamily="49" charset="0"/>
              <a:ea typeface="楷体" pitchFamily="49" charset="-122"/>
              <a:cs typeface="Consolas" pitchFamily="49" charset="0"/>
            </a:endParaRPr>
          </a:p>
          <a:p>
            <a:pPr>
              <a:lnSpc>
                <a:spcPct val="150000"/>
              </a:lnSpc>
            </a:pPr>
            <a:r>
              <a:rPr lang="en-US" altLang="zh-CN" sz="2000" dirty="0" smtClean="0">
                <a:solidFill>
                  <a:schemeClr val="tx1"/>
                </a:solidFill>
                <a:latin typeface="Consolas" pitchFamily="49" charset="0"/>
                <a:ea typeface="楷体" pitchFamily="49" charset="-122"/>
                <a:cs typeface="Consolas" pitchFamily="49" charset="0"/>
              </a:rPr>
              <a:t>    </a:t>
            </a:r>
            <a:r>
              <a:rPr lang="zh-CN" altLang="zh-CN" sz="2000" dirty="0" smtClean="0">
                <a:solidFill>
                  <a:schemeClr val="tx1"/>
                </a:solidFill>
                <a:latin typeface="Consolas" pitchFamily="49" charset="0"/>
                <a:ea typeface="楷体" pitchFamily="49" charset="-122"/>
                <a:cs typeface="Consolas" pitchFamily="49" charset="0"/>
              </a:rPr>
              <a:t>将字符串</a:t>
            </a:r>
            <a:r>
              <a:rPr lang="en-US" altLang="zh-CN" sz="2000" dirty="0" err="1" smtClean="0">
                <a:solidFill>
                  <a:schemeClr val="tx1"/>
                </a:solidFill>
                <a:latin typeface="Consolas" pitchFamily="49" charset="0"/>
                <a:ea typeface="楷体" pitchFamily="49" charset="-122"/>
                <a:cs typeface="Consolas" pitchFamily="49" charset="0"/>
              </a:rPr>
              <a:t>str</a:t>
            </a:r>
            <a:r>
              <a:rPr lang="zh-CN" altLang="zh-CN" sz="2000" dirty="0" smtClean="0">
                <a:solidFill>
                  <a:schemeClr val="tx1"/>
                </a:solidFill>
                <a:latin typeface="Consolas" pitchFamily="49" charset="0"/>
                <a:ea typeface="楷体" pitchFamily="49" charset="-122"/>
                <a:cs typeface="Consolas" pitchFamily="49" charset="0"/>
              </a:rPr>
              <a:t>中每个字符作为关键字插入到</a:t>
            </a:r>
            <a:r>
              <a:rPr lang="en-US" altLang="zh-CN" sz="2000" dirty="0" smtClean="0">
                <a:solidFill>
                  <a:schemeClr val="tx1"/>
                </a:solidFill>
                <a:latin typeface="Consolas" pitchFamily="49" charset="0"/>
                <a:ea typeface="楷体" pitchFamily="49" charset="-122"/>
                <a:cs typeface="Consolas" pitchFamily="49" charset="0"/>
              </a:rPr>
              <a:t>map</a:t>
            </a:r>
            <a:r>
              <a:rPr lang="zh-CN" altLang="zh-CN" sz="2000" dirty="0" smtClean="0">
                <a:solidFill>
                  <a:schemeClr val="tx1"/>
                </a:solidFill>
                <a:latin typeface="Consolas" pitchFamily="49" charset="0"/>
                <a:ea typeface="楷体" pitchFamily="49" charset="-122"/>
                <a:cs typeface="Consolas" pitchFamily="49" charset="0"/>
              </a:rPr>
              <a:t>容器中，插入后对应出现次数增</a:t>
            </a:r>
            <a:r>
              <a:rPr lang="en-US" altLang="zh-CN" sz="2000" dirty="0" smtClean="0">
                <a:solidFill>
                  <a:schemeClr val="tx1"/>
                </a:solidFill>
                <a:latin typeface="Consolas" pitchFamily="49" charset="0"/>
                <a:ea typeface="楷体" pitchFamily="49" charset="-122"/>
                <a:cs typeface="Consolas" pitchFamily="49" charset="0"/>
              </a:rPr>
              <a:t>1</a:t>
            </a:r>
            <a:r>
              <a:rPr lang="zh-CN" altLang="zh-CN" sz="2000" dirty="0" smtClean="0">
                <a:solidFill>
                  <a:schemeClr val="tx1"/>
                </a:solidFill>
                <a:latin typeface="Consolas" pitchFamily="49" charset="0"/>
                <a:ea typeface="楷体" pitchFamily="49" charset="-122"/>
                <a:cs typeface="Consolas" pitchFamily="49" charset="0"/>
              </a:rPr>
              <a:t>。如果某个字符的出现次数大于</a:t>
            </a:r>
            <a:r>
              <a:rPr lang="en-US" altLang="zh-CN" sz="2000" dirty="0" smtClean="0">
                <a:solidFill>
                  <a:schemeClr val="tx1"/>
                </a:solidFill>
                <a:latin typeface="Consolas" pitchFamily="49" charset="0"/>
                <a:ea typeface="楷体" pitchFamily="49" charset="-122"/>
                <a:cs typeface="Consolas" pitchFamily="49" charset="0"/>
              </a:rPr>
              <a:t>1</a:t>
            </a:r>
            <a:r>
              <a:rPr lang="zh-CN" altLang="zh-CN" sz="2000" dirty="0" smtClean="0">
                <a:solidFill>
                  <a:schemeClr val="tx1"/>
                </a:solidFill>
                <a:latin typeface="Consolas" pitchFamily="49" charset="0"/>
                <a:ea typeface="楷体" pitchFamily="49" charset="-122"/>
                <a:cs typeface="Consolas" pitchFamily="49" charset="0"/>
              </a:rPr>
              <a:t>，表示不唯一，返回</a:t>
            </a:r>
            <a:r>
              <a:rPr lang="en-US" altLang="zh-CN" sz="2000" dirty="0" smtClean="0">
                <a:solidFill>
                  <a:schemeClr val="tx1"/>
                </a:solidFill>
                <a:latin typeface="Consolas" pitchFamily="49" charset="0"/>
                <a:ea typeface="楷体" pitchFamily="49" charset="-122"/>
                <a:cs typeface="Consolas" pitchFamily="49" charset="0"/>
              </a:rPr>
              <a:t>false</a:t>
            </a:r>
            <a:r>
              <a:rPr lang="zh-CN" altLang="zh-CN" sz="2000" dirty="0" smtClean="0">
                <a:solidFill>
                  <a:schemeClr val="tx1"/>
                </a:solidFill>
                <a:latin typeface="Consolas" pitchFamily="49" charset="0"/>
                <a:ea typeface="楷体" pitchFamily="49" charset="-122"/>
                <a:cs typeface="Consolas" pitchFamily="49" charset="0"/>
              </a:rPr>
              <a:t>；如果所有字符唯一，返回</a:t>
            </a:r>
            <a:r>
              <a:rPr lang="en-US" altLang="zh-CN" sz="2000" dirty="0" smtClean="0">
                <a:solidFill>
                  <a:schemeClr val="tx1"/>
                </a:solidFill>
                <a:latin typeface="Consolas" pitchFamily="49" charset="0"/>
                <a:ea typeface="楷体" pitchFamily="49" charset="-122"/>
                <a:cs typeface="Consolas" pitchFamily="49" charset="0"/>
              </a:rPr>
              <a:t>true</a:t>
            </a:r>
            <a:r>
              <a:rPr lang="zh-CN" altLang="zh-CN" sz="2000" dirty="0" smtClean="0">
                <a:solidFill>
                  <a:schemeClr val="tx1"/>
                </a:solidFill>
                <a:latin typeface="Consolas" pitchFamily="49" charset="0"/>
                <a:ea typeface="楷体" pitchFamily="49" charset="-122"/>
                <a:cs typeface="Consolas" pitchFamily="49" charset="0"/>
              </a:rPr>
              <a:t>。</a:t>
            </a:r>
            <a:endParaRPr lang="zh-CN" altLang="en-US" sz="2000" dirty="0" smtClean="0">
              <a:solidFill>
                <a:schemeClr val="tx1"/>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2000240"/>
            <a:ext cx="8072494" cy="1477328"/>
          </a:xfrm>
          <a:prstGeom prst="rect">
            <a:avLst/>
          </a:prstGeom>
          <a:noFill/>
        </p:spPr>
        <p:txBody>
          <a:bodyPr wrap="square" rtlCol="0">
            <a:spAutoFit/>
          </a:bodyPr>
          <a:lstStyle/>
          <a:p>
            <a:pPr>
              <a:lnSpc>
                <a:spcPct val="150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chemeClr val="tx1"/>
                </a:solidFill>
                <a:latin typeface="Consolas" pitchFamily="49" charset="0"/>
                <a:ea typeface="楷体" pitchFamily="49" charset="-122"/>
                <a:cs typeface="Consolas" pitchFamily="49" charset="0"/>
              </a:rPr>
              <a:t>对于</a:t>
            </a:r>
            <a:r>
              <a:rPr lang="en-US" altLang="zh-CN" sz="2000" dirty="0" smtClean="0">
                <a:solidFill>
                  <a:schemeClr val="tx1"/>
                </a:solidFill>
                <a:latin typeface="Consolas" pitchFamily="49" charset="0"/>
                <a:ea typeface="楷体" pitchFamily="49" charset="-122"/>
                <a:cs typeface="Consolas" pitchFamily="49" charset="0"/>
              </a:rPr>
              <a:t>list</a:t>
            </a:r>
            <a:r>
              <a:rPr lang="zh-CN" altLang="zh-CN" sz="2000" dirty="0" smtClean="0">
                <a:solidFill>
                  <a:schemeClr val="tx1"/>
                </a:solidFill>
                <a:latin typeface="Consolas" pitchFamily="49" charset="0"/>
                <a:ea typeface="楷体" pitchFamily="49" charset="-122"/>
                <a:cs typeface="Consolas" pitchFamily="49" charset="0"/>
              </a:rPr>
              <a:t>容器的元素排序可以使用其成员函数</a:t>
            </a:r>
            <a:r>
              <a:rPr lang="en-US" altLang="zh-CN" sz="2000" dirty="0" smtClean="0">
                <a:solidFill>
                  <a:schemeClr val="tx1"/>
                </a:solidFill>
                <a:latin typeface="Consolas" pitchFamily="49" charset="0"/>
                <a:ea typeface="楷体" pitchFamily="49" charset="-122"/>
                <a:cs typeface="Consolas" pitchFamily="49" charset="0"/>
              </a:rPr>
              <a:t>sort()</a:t>
            </a:r>
            <a:r>
              <a:rPr lang="zh-CN" altLang="zh-CN" sz="2000" dirty="0" smtClean="0">
                <a:solidFill>
                  <a:schemeClr val="tx1"/>
                </a:solidFill>
                <a:latin typeface="Consolas" pitchFamily="49" charset="0"/>
                <a:ea typeface="楷体" pitchFamily="49" charset="-122"/>
                <a:cs typeface="Consolas" pitchFamily="49" charset="0"/>
              </a:rPr>
              <a:t>，对于数组或者</a:t>
            </a:r>
            <a:r>
              <a:rPr lang="en-US" altLang="zh-CN" sz="2000" dirty="0" smtClean="0">
                <a:solidFill>
                  <a:schemeClr val="tx1"/>
                </a:solidFill>
                <a:latin typeface="Consolas" pitchFamily="49" charset="0"/>
                <a:ea typeface="楷体" pitchFamily="49" charset="-122"/>
                <a:cs typeface="Consolas" pitchFamily="49" charset="0"/>
              </a:rPr>
              <a:t>vector</a:t>
            </a:r>
            <a:r>
              <a:rPr lang="zh-CN" altLang="zh-CN" sz="2000" dirty="0" smtClean="0">
                <a:solidFill>
                  <a:schemeClr val="tx1"/>
                </a:solidFill>
                <a:latin typeface="Consolas" pitchFamily="49" charset="0"/>
                <a:ea typeface="楷体" pitchFamily="49" charset="-122"/>
                <a:cs typeface="Consolas" pitchFamily="49" charset="0"/>
              </a:rPr>
              <a:t>等具有随机访问特性的容器，可以使用</a:t>
            </a:r>
            <a:r>
              <a:rPr lang="en-US" altLang="zh-CN" sz="2000" dirty="0" smtClean="0">
                <a:solidFill>
                  <a:schemeClr val="tx1"/>
                </a:solidFill>
                <a:latin typeface="Consolas" pitchFamily="49" charset="0"/>
                <a:ea typeface="楷体" pitchFamily="49" charset="-122"/>
                <a:cs typeface="Consolas" pitchFamily="49" charset="0"/>
              </a:rPr>
              <a:t>STL</a:t>
            </a:r>
            <a:r>
              <a:rPr lang="zh-CN" altLang="zh-CN" sz="2000" dirty="0" smtClean="0">
                <a:solidFill>
                  <a:schemeClr val="tx1"/>
                </a:solidFill>
                <a:latin typeface="Consolas" pitchFamily="49" charset="0"/>
                <a:ea typeface="楷体" pitchFamily="49" charset="-122"/>
                <a:cs typeface="Consolas" pitchFamily="49" charset="0"/>
              </a:rPr>
              <a:t>算法</a:t>
            </a:r>
            <a:r>
              <a:rPr lang="en-US" altLang="zh-CN" sz="2000" dirty="0" smtClean="0">
                <a:solidFill>
                  <a:schemeClr val="tx1"/>
                </a:solidFill>
                <a:latin typeface="Consolas" pitchFamily="49" charset="0"/>
                <a:ea typeface="楷体" pitchFamily="49" charset="-122"/>
                <a:cs typeface="Consolas" pitchFamily="49" charset="0"/>
              </a:rPr>
              <a:t>sort()</a:t>
            </a:r>
            <a:r>
              <a:rPr lang="zh-CN" altLang="zh-CN" sz="2000" dirty="0" smtClean="0">
                <a:solidFill>
                  <a:schemeClr val="tx1"/>
                </a:solidFill>
                <a:latin typeface="Consolas" pitchFamily="49" charset="0"/>
                <a:ea typeface="楷体" pitchFamily="49" charset="-122"/>
                <a:cs typeface="Consolas" pitchFamily="49" charset="0"/>
              </a:rPr>
              <a:t>。</a:t>
            </a:r>
            <a:endParaRPr lang="en-US" altLang="zh-CN" sz="2000" dirty="0" smtClean="0">
              <a:solidFill>
                <a:schemeClr val="tx1"/>
              </a:solidFill>
              <a:latin typeface="Consolas" pitchFamily="49" charset="0"/>
              <a:ea typeface="楷体" pitchFamily="49" charset="-122"/>
              <a:cs typeface="Consolas" pitchFamily="49" charset="0"/>
            </a:endParaRPr>
          </a:p>
          <a:p>
            <a:pPr>
              <a:lnSpc>
                <a:spcPct val="150000"/>
              </a:lnSpc>
            </a:pPr>
            <a:r>
              <a:rPr lang="en-US" altLang="zh-CN" sz="2000" dirty="0" smtClean="0">
                <a:solidFill>
                  <a:schemeClr val="tx1"/>
                </a:solidFill>
                <a:latin typeface="Consolas" pitchFamily="49" charset="0"/>
                <a:ea typeface="楷体" pitchFamily="49" charset="-122"/>
                <a:cs typeface="Consolas" pitchFamily="49" charset="0"/>
              </a:rPr>
              <a:t>    </a:t>
            </a:r>
            <a:r>
              <a:rPr lang="zh-CN" altLang="zh-CN" sz="2000" dirty="0" smtClean="0">
                <a:solidFill>
                  <a:schemeClr val="tx1"/>
                </a:solidFill>
                <a:latin typeface="Consolas" pitchFamily="49" charset="0"/>
                <a:ea typeface="楷体" pitchFamily="49" charset="-122"/>
                <a:cs typeface="Consolas" pitchFamily="49" charset="0"/>
              </a:rPr>
              <a:t>下面以</a:t>
            </a:r>
            <a:r>
              <a:rPr lang="en-US" altLang="zh-CN" sz="2000" dirty="0" smtClean="0">
                <a:solidFill>
                  <a:schemeClr val="tx1"/>
                </a:solidFill>
                <a:latin typeface="Consolas" pitchFamily="49" charset="0"/>
                <a:ea typeface="楷体" pitchFamily="49" charset="-122"/>
                <a:cs typeface="Consolas" pitchFamily="49" charset="0"/>
              </a:rPr>
              <a:t>STL</a:t>
            </a:r>
            <a:r>
              <a:rPr lang="zh-CN" altLang="zh-CN" sz="2000" dirty="0" smtClean="0">
                <a:solidFill>
                  <a:schemeClr val="tx1"/>
                </a:solidFill>
                <a:latin typeface="Consolas" pitchFamily="49" charset="0"/>
                <a:ea typeface="楷体" pitchFamily="49" charset="-122"/>
                <a:cs typeface="Consolas" pitchFamily="49" charset="0"/>
              </a:rPr>
              <a:t>算法</a:t>
            </a:r>
            <a:r>
              <a:rPr lang="en-US" altLang="zh-CN" sz="2000" dirty="0" smtClean="0">
                <a:solidFill>
                  <a:schemeClr val="tx1"/>
                </a:solidFill>
                <a:latin typeface="Consolas" pitchFamily="49" charset="0"/>
                <a:ea typeface="楷体" pitchFamily="49" charset="-122"/>
                <a:cs typeface="Consolas" pitchFamily="49" charset="0"/>
              </a:rPr>
              <a:t>sort</a:t>
            </a:r>
            <a:r>
              <a:rPr lang="en-US" altLang="zh-CN" sz="2000" dirty="0" smtClean="0">
                <a:solidFill>
                  <a:srgbClr val="C00000"/>
                </a:solidFill>
                <a:latin typeface="Consolas" pitchFamily="49" charset="0"/>
                <a:ea typeface="楷体" pitchFamily="49" charset="-122"/>
                <a:cs typeface="Consolas" pitchFamily="49" charset="0"/>
              </a:rPr>
              <a:t>()</a:t>
            </a:r>
            <a:r>
              <a:rPr lang="zh-CN" altLang="zh-CN" sz="2000" dirty="0" smtClean="0">
                <a:solidFill>
                  <a:schemeClr val="tx1"/>
                </a:solidFill>
                <a:latin typeface="Consolas" pitchFamily="49" charset="0"/>
                <a:ea typeface="楷体" pitchFamily="49" charset="-122"/>
                <a:cs typeface="Consolas" pitchFamily="49" charset="0"/>
              </a:rPr>
              <a:t>为例讨论。</a:t>
            </a:r>
          </a:p>
        </p:txBody>
      </p:sp>
      <p:sp>
        <p:nvSpPr>
          <p:cNvPr id="3" name="TextBox 2"/>
          <p:cNvSpPr txBox="1"/>
          <p:nvPr/>
        </p:nvSpPr>
        <p:spPr>
          <a:xfrm>
            <a:off x="1071538" y="1285860"/>
            <a:ext cx="2571768"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华文中宋" pitchFamily="2" charset="-122"/>
                <a:cs typeface="Consolas" pitchFamily="49" charset="0"/>
              </a:rPr>
              <a:t>4. </a:t>
            </a:r>
            <a:r>
              <a:rPr lang="zh-CN" altLang="zh-CN" smtClean="0">
                <a:solidFill>
                  <a:srgbClr val="FF0000"/>
                </a:solidFill>
                <a:latin typeface="Consolas" pitchFamily="49" charset="0"/>
                <a:ea typeface="华文中宋" pitchFamily="2" charset="-122"/>
                <a:cs typeface="Consolas" pitchFamily="49" charset="0"/>
              </a:rPr>
              <a:t>数据排序</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114886"/>
            <a:ext cx="7929618" cy="4385816"/>
          </a:xfrm>
          <a:prstGeom prst="rect">
            <a:avLst/>
          </a:prstGeom>
          <a:noFill/>
        </p:spPr>
        <p:txBody>
          <a:bodyPr wrap="square" rtlCol="0">
            <a:spAutoFit/>
          </a:bodyPr>
          <a:lstStyle/>
          <a:p>
            <a:pPr>
              <a:lnSpc>
                <a:spcPct val="150000"/>
              </a:lnSpc>
            </a:pPr>
            <a:r>
              <a:rPr lang="en-US" altLang="zh-CN"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1</a:t>
            </a:r>
            <a:r>
              <a:rPr lang="zh-CN" altLang="zh-CN"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）内置数据类型的排序</a:t>
            </a:r>
          </a:p>
          <a:p>
            <a:pPr>
              <a:lnSpc>
                <a:spcPct val="150000"/>
              </a:lnSpc>
            </a:pPr>
            <a:r>
              <a:rPr lang="en-US" altLang="zh-CN" sz="2200" dirty="0" smtClean="0">
                <a:latin typeface="Consolas" pitchFamily="49" charset="0"/>
                <a:ea typeface="楷体" pitchFamily="49" charset="-122"/>
                <a:cs typeface="Consolas" pitchFamily="49" charset="0"/>
              </a:rPr>
              <a:t>    </a:t>
            </a:r>
            <a:r>
              <a:rPr lang="zh-CN" altLang="zh-CN" sz="2000" dirty="0" smtClean="0">
                <a:solidFill>
                  <a:schemeClr val="tx1"/>
                </a:solidFill>
                <a:latin typeface="Consolas" pitchFamily="49" charset="0"/>
                <a:ea typeface="楷体" pitchFamily="49" charset="-122"/>
                <a:cs typeface="Consolas" pitchFamily="49" charset="0"/>
              </a:rPr>
              <a:t>对于内置数据类型的数据，</a:t>
            </a:r>
            <a:r>
              <a:rPr lang="en-US" altLang="zh-CN" sz="2000" dirty="0" smtClean="0">
                <a:solidFill>
                  <a:schemeClr val="tx1"/>
                </a:solidFill>
                <a:latin typeface="Consolas" pitchFamily="49" charset="0"/>
                <a:ea typeface="楷体" pitchFamily="49" charset="-122"/>
                <a:cs typeface="Consolas" pitchFamily="49" charset="0"/>
              </a:rPr>
              <a:t>sort()</a:t>
            </a:r>
            <a:r>
              <a:rPr lang="zh-CN" altLang="zh-CN" sz="2000" dirty="0" smtClean="0">
                <a:solidFill>
                  <a:schemeClr val="tx1"/>
                </a:solidFill>
                <a:latin typeface="Consolas" pitchFamily="49" charset="0"/>
                <a:ea typeface="楷体" pitchFamily="49" charset="-122"/>
                <a:cs typeface="Consolas" pitchFamily="49" charset="0"/>
              </a:rPr>
              <a:t>默认是以</a:t>
            </a:r>
            <a:r>
              <a:rPr lang="en-US" altLang="zh-CN" sz="2000" dirty="0" smtClean="0">
                <a:solidFill>
                  <a:schemeClr val="tx1"/>
                </a:solidFill>
                <a:latin typeface="Consolas" pitchFamily="49" charset="0"/>
                <a:ea typeface="楷体" pitchFamily="49" charset="-122"/>
                <a:cs typeface="Consolas" pitchFamily="49" charset="0"/>
              </a:rPr>
              <a:t>less&lt;T&gt;</a:t>
            </a:r>
            <a:r>
              <a:rPr lang="zh-CN" altLang="zh-CN" sz="2000" dirty="0" smtClean="0">
                <a:solidFill>
                  <a:schemeClr val="tx1"/>
                </a:solidFill>
                <a:latin typeface="Consolas" pitchFamily="49" charset="0"/>
                <a:ea typeface="楷体" pitchFamily="49" charset="-122"/>
                <a:cs typeface="Consolas" pitchFamily="49" charset="0"/>
              </a:rPr>
              <a:t>（小于关系函数）作为关系函数实现递增排序</a:t>
            </a:r>
            <a:r>
              <a:rPr lang="zh-CN" altLang="en-US" sz="2000" dirty="0" smtClean="0">
                <a:solidFill>
                  <a:schemeClr val="tx1"/>
                </a:solidFill>
                <a:latin typeface="Consolas" pitchFamily="49" charset="0"/>
                <a:ea typeface="楷体" pitchFamily="49" charset="-122"/>
                <a:cs typeface="Consolas" pitchFamily="49" charset="0"/>
              </a:rPr>
              <a:t>。</a:t>
            </a:r>
            <a:endParaRPr lang="en-US" altLang="zh-CN" sz="2000" dirty="0" smtClean="0">
              <a:solidFill>
                <a:schemeClr val="tx1"/>
              </a:solidFill>
              <a:latin typeface="Consolas" pitchFamily="49" charset="0"/>
              <a:ea typeface="楷体" pitchFamily="49" charset="-122"/>
              <a:cs typeface="Consolas" pitchFamily="49" charset="0"/>
            </a:endParaRPr>
          </a:p>
          <a:p>
            <a:pPr>
              <a:lnSpc>
                <a:spcPct val="150000"/>
              </a:lnSpc>
            </a:pPr>
            <a:r>
              <a:rPr lang="en-US" altLang="zh-CN" sz="2000" dirty="0" smtClean="0">
                <a:solidFill>
                  <a:schemeClr val="tx1"/>
                </a:solidFill>
                <a:latin typeface="Consolas" pitchFamily="49" charset="0"/>
                <a:ea typeface="楷体" pitchFamily="49" charset="-122"/>
                <a:cs typeface="Consolas" pitchFamily="49" charset="0"/>
              </a:rPr>
              <a:t>    </a:t>
            </a:r>
            <a:r>
              <a:rPr lang="zh-CN" altLang="zh-CN" sz="2000" dirty="0" smtClean="0">
                <a:solidFill>
                  <a:schemeClr val="tx1"/>
                </a:solidFill>
                <a:latin typeface="Consolas" pitchFamily="49" charset="0"/>
                <a:ea typeface="楷体" pitchFamily="49" charset="-122"/>
                <a:cs typeface="Consolas" pitchFamily="49" charset="0"/>
              </a:rPr>
              <a:t>为了实现递减排序，需要调用</a:t>
            </a:r>
            <a:r>
              <a:rPr lang="en-US" altLang="zh-CN" sz="2000" dirty="0" smtClean="0">
                <a:solidFill>
                  <a:schemeClr val="tx1"/>
                </a:solidFill>
                <a:latin typeface="Consolas" pitchFamily="49" charset="0"/>
                <a:ea typeface="楷体" pitchFamily="49" charset="-122"/>
                <a:cs typeface="Consolas" pitchFamily="49" charset="0"/>
              </a:rPr>
              <a:t>&lt;functional&gt;</a:t>
            </a:r>
            <a:r>
              <a:rPr lang="zh-CN" altLang="zh-CN" sz="2000" dirty="0" smtClean="0">
                <a:solidFill>
                  <a:schemeClr val="tx1"/>
                </a:solidFill>
                <a:latin typeface="Consolas" pitchFamily="49" charset="0"/>
                <a:ea typeface="楷体" pitchFamily="49" charset="-122"/>
                <a:cs typeface="Consolas" pitchFamily="49" charset="0"/>
              </a:rPr>
              <a:t>头文件中定义的</a:t>
            </a:r>
            <a:r>
              <a:rPr lang="en-US" altLang="zh-CN" sz="2000" dirty="0" smtClean="0">
                <a:solidFill>
                  <a:srgbClr val="008000"/>
                </a:solidFill>
                <a:latin typeface="Consolas" pitchFamily="49" charset="0"/>
                <a:ea typeface="楷体" pitchFamily="49" charset="-122"/>
                <a:cs typeface="Consolas" pitchFamily="49" charset="0"/>
              </a:rPr>
              <a:t>greater</a:t>
            </a:r>
            <a:r>
              <a:rPr lang="zh-CN" altLang="zh-CN" sz="2000" dirty="0" smtClean="0">
                <a:solidFill>
                  <a:schemeClr val="tx1"/>
                </a:solidFill>
                <a:latin typeface="Consolas" pitchFamily="49" charset="0"/>
                <a:ea typeface="楷体" pitchFamily="49" charset="-122"/>
                <a:cs typeface="Consolas" pitchFamily="49" charset="0"/>
              </a:rPr>
              <a:t>类模板。</a:t>
            </a:r>
            <a:endParaRPr lang="en-US" altLang="zh-CN" sz="2000" dirty="0" smtClean="0">
              <a:solidFill>
                <a:schemeClr val="tx1"/>
              </a:solidFill>
              <a:latin typeface="Consolas" pitchFamily="49" charset="0"/>
              <a:ea typeface="楷体" pitchFamily="49" charset="-122"/>
              <a:cs typeface="Consolas" pitchFamily="49" charset="0"/>
            </a:endParaRPr>
          </a:p>
          <a:p>
            <a:pPr>
              <a:lnSpc>
                <a:spcPct val="150000"/>
              </a:lnSpc>
            </a:pPr>
            <a:r>
              <a:rPr lang="en-US" altLang="zh-CN" sz="2000" dirty="0" smtClean="0">
                <a:solidFill>
                  <a:schemeClr val="tx1"/>
                </a:solidFill>
                <a:latin typeface="Consolas" pitchFamily="49" charset="0"/>
                <a:ea typeface="楷体" pitchFamily="49" charset="-122"/>
                <a:cs typeface="Consolas" pitchFamily="49" charset="0"/>
              </a:rPr>
              <a:t>    </a:t>
            </a:r>
            <a:r>
              <a:rPr lang="zh-CN" altLang="zh-CN" sz="2000" dirty="0" smtClean="0">
                <a:solidFill>
                  <a:schemeClr val="tx1"/>
                </a:solidFill>
                <a:latin typeface="Consolas" pitchFamily="49" charset="0"/>
                <a:ea typeface="楷体" pitchFamily="49" charset="-122"/>
                <a:cs typeface="Consolas" pitchFamily="49" charset="0"/>
              </a:rPr>
              <a:t>例如，以下程序使用</a:t>
            </a:r>
            <a:r>
              <a:rPr lang="en-US" altLang="zh-CN" sz="2000" dirty="0" smtClean="0">
                <a:solidFill>
                  <a:schemeClr val="tx1"/>
                </a:solidFill>
                <a:latin typeface="Consolas" pitchFamily="49" charset="0"/>
                <a:ea typeface="楷体" pitchFamily="49" charset="-122"/>
                <a:cs typeface="Consolas" pitchFamily="49" charset="0"/>
              </a:rPr>
              <a:t>greater&lt;</a:t>
            </a:r>
            <a:r>
              <a:rPr lang="en-US" altLang="zh-CN" sz="2000" dirty="0" err="1" smtClean="0">
                <a:solidFill>
                  <a:schemeClr val="tx1"/>
                </a:solidFill>
                <a:latin typeface="Consolas" pitchFamily="49" charset="0"/>
                <a:ea typeface="楷体" pitchFamily="49" charset="-122"/>
                <a:cs typeface="Consolas" pitchFamily="49" charset="0"/>
              </a:rPr>
              <a:t>int</a:t>
            </a:r>
            <a:r>
              <a:rPr lang="en-US" altLang="zh-CN" sz="2000" dirty="0" smtClean="0">
                <a:solidFill>
                  <a:schemeClr val="tx1"/>
                </a:solidFill>
                <a:latin typeface="Consolas" pitchFamily="49" charset="0"/>
                <a:ea typeface="楷体" pitchFamily="49" charset="-122"/>
                <a:cs typeface="Consolas" pitchFamily="49" charset="0"/>
              </a:rPr>
              <a:t>&gt;()</a:t>
            </a:r>
            <a:r>
              <a:rPr lang="zh-CN" altLang="zh-CN" sz="2000" dirty="0" smtClean="0">
                <a:solidFill>
                  <a:schemeClr val="tx1"/>
                </a:solidFill>
                <a:latin typeface="Consolas" pitchFamily="49" charset="0"/>
                <a:ea typeface="楷体" pitchFamily="49" charset="-122"/>
                <a:cs typeface="Consolas" pitchFamily="49" charset="0"/>
              </a:rPr>
              <a:t>实现</a:t>
            </a:r>
            <a:r>
              <a:rPr lang="en-US" altLang="zh-CN" sz="2000" dirty="0" smtClean="0">
                <a:solidFill>
                  <a:schemeClr val="tx1"/>
                </a:solidFill>
                <a:latin typeface="Consolas" pitchFamily="49" charset="0"/>
                <a:ea typeface="楷体" pitchFamily="49" charset="-122"/>
                <a:cs typeface="Consolas" pitchFamily="49" charset="0"/>
              </a:rPr>
              <a:t>vector&lt;</a:t>
            </a:r>
            <a:r>
              <a:rPr lang="en-US" altLang="zh-CN" sz="2000" dirty="0" err="1" smtClean="0">
                <a:solidFill>
                  <a:schemeClr val="tx1"/>
                </a:solidFill>
                <a:latin typeface="Consolas" pitchFamily="49" charset="0"/>
                <a:ea typeface="楷体" pitchFamily="49" charset="-122"/>
                <a:cs typeface="Consolas" pitchFamily="49" charset="0"/>
              </a:rPr>
              <a:t>int</a:t>
            </a:r>
            <a:r>
              <a:rPr lang="en-US" altLang="zh-CN" sz="2000" dirty="0" smtClean="0">
                <a:solidFill>
                  <a:schemeClr val="tx1"/>
                </a:solidFill>
                <a:latin typeface="Consolas" pitchFamily="49" charset="0"/>
                <a:ea typeface="楷体" pitchFamily="49" charset="-122"/>
                <a:cs typeface="Consolas" pitchFamily="49" charset="0"/>
              </a:rPr>
              <a:t>&gt;</a:t>
            </a:r>
            <a:r>
              <a:rPr lang="zh-CN" altLang="zh-CN" sz="2000" dirty="0" smtClean="0">
                <a:solidFill>
                  <a:schemeClr val="tx1"/>
                </a:solidFill>
                <a:latin typeface="Consolas" pitchFamily="49" charset="0"/>
                <a:ea typeface="楷体" pitchFamily="49" charset="-122"/>
                <a:cs typeface="Consolas" pitchFamily="49" charset="0"/>
              </a:rPr>
              <a:t>容器元素的递减排序（其中</a:t>
            </a:r>
            <a:r>
              <a:rPr lang="en-US" altLang="zh-CN" sz="2000" dirty="0" smtClean="0">
                <a:solidFill>
                  <a:schemeClr val="tx1"/>
                </a:solidFill>
                <a:latin typeface="Consolas" pitchFamily="49" charset="0"/>
                <a:ea typeface="楷体" pitchFamily="49" charset="-122"/>
                <a:cs typeface="Consolas" pitchFamily="49" charset="0"/>
              </a:rPr>
              <a:t>sort(</a:t>
            </a:r>
            <a:r>
              <a:rPr lang="en-US" altLang="zh-CN" sz="2000" dirty="0" err="1" smtClean="0">
                <a:solidFill>
                  <a:schemeClr val="tx1"/>
                </a:solidFill>
                <a:latin typeface="Consolas" pitchFamily="49" charset="0"/>
                <a:ea typeface="楷体" pitchFamily="49" charset="-122"/>
                <a:cs typeface="Consolas" pitchFamily="49" charset="0"/>
              </a:rPr>
              <a:t>myv.begin</a:t>
            </a:r>
            <a:r>
              <a:rPr lang="en-US" altLang="zh-CN" sz="2000" dirty="0" smtClean="0">
                <a:solidFill>
                  <a:schemeClr val="tx1"/>
                </a:solidFill>
                <a:latin typeface="Consolas" pitchFamily="49" charset="0"/>
                <a:ea typeface="楷体" pitchFamily="49" charset="-122"/>
                <a:cs typeface="Consolas" pitchFamily="49" charset="0"/>
              </a:rPr>
              <a:t>(),</a:t>
            </a:r>
            <a:r>
              <a:rPr lang="en-US" altLang="zh-CN" sz="2000" dirty="0" err="1" smtClean="0">
                <a:solidFill>
                  <a:schemeClr val="tx1"/>
                </a:solidFill>
                <a:latin typeface="Consolas" pitchFamily="49" charset="0"/>
                <a:ea typeface="楷体" pitchFamily="49" charset="-122"/>
                <a:cs typeface="Consolas" pitchFamily="49" charset="0"/>
              </a:rPr>
              <a:t>myv.end</a:t>
            </a:r>
            <a:r>
              <a:rPr lang="en-US" altLang="zh-CN" sz="2000" dirty="0" smtClean="0">
                <a:solidFill>
                  <a:schemeClr val="tx1"/>
                </a:solidFill>
                <a:latin typeface="Consolas" pitchFamily="49" charset="0"/>
                <a:ea typeface="楷体" pitchFamily="49" charset="-122"/>
                <a:cs typeface="Consolas" pitchFamily="49" charset="0"/>
              </a:rPr>
              <a:t>(),less&lt;</a:t>
            </a:r>
            <a:r>
              <a:rPr lang="en-US" altLang="zh-CN" sz="2000" dirty="0" err="1" smtClean="0">
                <a:solidFill>
                  <a:schemeClr val="tx1"/>
                </a:solidFill>
                <a:latin typeface="Consolas" pitchFamily="49" charset="0"/>
                <a:ea typeface="楷体" pitchFamily="49" charset="-122"/>
                <a:cs typeface="Consolas" pitchFamily="49" charset="0"/>
              </a:rPr>
              <a:t>int</a:t>
            </a:r>
            <a:r>
              <a:rPr lang="en-US" altLang="zh-CN" sz="2000" dirty="0" smtClean="0">
                <a:solidFill>
                  <a:schemeClr val="tx1"/>
                </a:solidFill>
                <a:latin typeface="Consolas" pitchFamily="49" charset="0"/>
                <a:ea typeface="楷体" pitchFamily="49" charset="-122"/>
                <a:cs typeface="Consolas" pitchFamily="49" charset="0"/>
              </a:rPr>
              <a:t>&gt;())</a:t>
            </a:r>
            <a:r>
              <a:rPr lang="zh-CN" altLang="zh-CN" sz="2000" dirty="0" smtClean="0">
                <a:solidFill>
                  <a:schemeClr val="tx1"/>
                </a:solidFill>
                <a:latin typeface="Consolas" pitchFamily="49" charset="0"/>
                <a:ea typeface="楷体" pitchFamily="49" charset="-122"/>
                <a:cs typeface="Consolas" pitchFamily="49" charset="0"/>
              </a:rPr>
              <a:t>语句等同于</a:t>
            </a:r>
            <a:r>
              <a:rPr lang="en-US" altLang="zh-CN" sz="2000" dirty="0" smtClean="0">
                <a:solidFill>
                  <a:schemeClr val="tx1"/>
                </a:solidFill>
                <a:latin typeface="Consolas" pitchFamily="49" charset="0"/>
                <a:ea typeface="楷体" pitchFamily="49" charset="-122"/>
                <a:cs typeface="Consolas" pitchFamily="49" charset="0"/>
              </a:rPr>
              <a:t>sort(</a:t>
            </a:r>
            <a:r>
              <a:rPr lang="en-US" altLang="zh-CN" sz="2000" dirty="0" err="1" smtClean="0">
                <a:solidFill>
                  <a:schemeClr val="tx1"/>
                </a:solidFill>
                <a:latin typeface="Consolas" pitchFamily="49" charset="0"/>
                <a:ea typeface="楷体" pitchFamily="49" charset="-122"/>
                <a:cs typeface="Consolas" pitchFamily="49" charset="0"/>
              </a:rPr>
              <a:t>myv.begin</a:t>
            </a:r>
            <a:r>
              <a:rPr lang="en-US" altLang="zh-CN" sz="2000" dirty="0" smtClean="0">
                <a:solidFill>
                  <a:schemeClr val="tx1"/>
                </a:solidFill>
                <a:latin typeface="Consolas" pitchFamily="49" charset="0"/>
                <a:ea typeface="楷体" pitchFamily="49" charset="-122"/>
                <a:cs typeface="Consolas" pitchFamily="49" charset="0"/>
              </a:rPr>
              <a:t>(),</a:t>
            </a:r>
            <a:r>
              <a:rPr lang="en-US" altLang="zh-CN" sz="2000" dirty="0" err="1" smtClean="0">
                <a:solidFill>
                  <a:schemeClr val="tx1"/>
                </a:solidFill>
                <a:latin typeface="Consolas" pitchFamily="49" charset="0"/>
                <a:ea typeface="楷体" pitchFamily="49" charset="-122"/>
                <a:cs typeface="Consolas" pitchFamily="49" charset="0"/>
              </a:rPr>
              <a:t>myv.end</a:t>
            </a:r>
            <a:r>
              <a:rPr lang="en-US" altLang="zh-CN" sz="2000" dirty="0" smtClean="0">
                <a:solidFill>
                  <a:schemeClr val="tx1"/>
                </a:solidFill>
                <a:latin typeface="Consolas" pitchFamily="49" charset="0"/>
                <a:ea typeface="楷体" pitchFamily="49" charset="-122"/>
                <a:cs typeface="Consolas" pitchFamily="49" charset="0"/>
              </a:rPr>
              <a:t>())</a:t>
            </a:r>
            <a:r>
              <a:rPr lang="zh-CN" altLang="zh-CN" sz="2000" dirty="0" smtClean="0">
                <a:solidFill>
                  <a:schemeClr val="tx1"/>
                </a:solidFill>
                <a:latin typeface="Consolas" pitchFamily="49" charset="0"/>
                <a:ea typeface="楷体" pitchFamily="49" charset="-122"/>
                <a:cs typeface="Consolas" pitchFamily="49" charset="0"/>
              </a:rPr>
              <a:t>，实现默认的递增排序）：</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1538" y="214290"/>
            <a:ext cx="7572428" cy="6457492"/>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dirty="0" smtClean="0">
                <a:solidFill>
                  <a:schemeClr val="tx1"/>
                </a:solidFill>
                <a:latin typeface="Consolas" pitchFamily="49" charset="0"/>
                <a:ea typeface="仿宋" pitchFamily="49" charset="-122"/>
                <a:cs typeface="Consolas" pitchFamily="49" charset="0"/>
              </a:rPr>
              <a:t>#include &lt;</a:t>
            </a:r>
            <a:r>
              <a:rPr lang="en-US" altLang="zh-CN" sz="1800" dirty="0" err="1" smtClean="0">
                <a:solidFill>
                  <a:schemeClr val="tx1"/>
                </a:solidFill>
                <a:latin typeface="Consolas" pitchFamily="49" charset="0"/>
                <a:ea typeface="仿宋" pitchFamily="49" charset="-122"/>
                <a:cs typeface="Consolas" pitchFamily="49" charset="0"/>
              </a:rPr>
              <a:t>iostream</a:t>
            </a:r>
            <a:r>
              <a:rPr lang="en-US" altLang="zh-CN" sz="1800" dirty="0" smtClean="0">
                <a:solidFill>
                  <a:schemeClr val="tx1"/>
                </a:solidFill>
                <a:latin typeface="Consolas" pitchFamily="49" charset="0"/>
                <a:ea typeface="仿宋" pitchFamily="49" charset="-122"/>
                <a:cs typeface="Consolas" pitchFamily="49" charset="0"/>
              </a:rPr>
              <a:t>&gt;</a:t>
            </a:r>
          </a:p>
          <a:p>
            <a:r>
              <a:rPr lang="en-US" altLang="zh-CN" sz="1800" dirty="0" smtClean="0">
                <a:solidFill>
                  <a:schemeClr val="tx1"/>
                </a:solidFill>
                <a:latin typeface="Consolas" pitchFamily="49" charset="0"/>
                <a:ea typeface="仿宋" pitchFamily="49" charset="-122"/>
                <a:cs typeface="Consolas" pitchFamily="49" charset="0"/>
              </a:rPr>
              <a:t>#include &lt;algorithm&gt;</a:t>
            </a:r>
          </a:p>
          <a:p>
            <a:r>
              <a:rPr lang="en-US" altLang="zh-CN" sz="1800" dirty="0" smtClean="0">
                <a:solidFill>
                  <a:schemeClr val="tx1"/>
                </a:solidFill>
                <a:latin typeface="Consolas" pitchFamily="49" charset="0"/>
                <a:ea typeface="仿宋" pitchFamily="49" charset="-122"/>
                <a:cs typeface="Consolas" pitchFamily="49" charset="0"/>
              </a:rPr>
              <a:t>#include &lt;vector&gt;</a:t>
            </a:r>
          </a:p>
          <a:p>
            <a:r>
              <a:rPr lang="en-US" altLang="zh-CN" sz="1800" dirty="0" smtClean="0">
                <a:solidFill>
                  <a:schemeClr val="tx1"/>
                </a:solidFill>
                <a:latin typeface="Consolas" pitchFamily="49" charset="0"/>
                <a:ea typeface="仿宋" pitchFamily="49" charset="-122"/>
                <a:cs typeface="Consolas" pitchFamily="49" charset="0"/>
              </a:rPr>
              <a:t>#include &lt;functional&gt;			//</a:t>
            </a:r>
            <a:r>
              <a:rPr lang="zh-CN" altLang="en-US" sz="1800" dirty="0" smtClean="0">
                <a:solidFill>
                  <a:schemeClr val="tx1"/>
                </a:solidFill>
                <a:latin typeface="Consolas" pitchFamily="49" charset="0"/>
                <a:ea typeface="仿宋" pitchFamily="49" charset="-122"/>
                <a:cs typeface="Consolas" pitchFamily="49" charset="0"/>
              </a:rPr>
              <a:t>包含</a:t>
            </a:r>
            <a:r>
              <a:rPr lang="en-US" altLang="zh-CN" sz="1800" dirty="0" smtClean="0">
                <a:solidFill>
                  <a:schemeClr val="tx1"/>
                </a:solidFill>
                <a:latin typeface="Consolas" pitchFamily="49" charset="0"/>
                <a:ea typeface="仿宋" pitchFamily="49" charset="-122"/>
                <a:cs typeface="Consolas" pitchFamily="49" charset="0"/>
              </a:rPr>
              <a:t>less</a:t>
            </a:r>
            <a:r>
              <a:rPr lang="zh-CN" altLang="en-US" sz="1800" dirty="0" smtClean="0">
                <a:solidFill>
                  <a:schemeClr val="tx1"/>
                </a:solidFill>
                <a:latin typeface="Consolas" pitchFamily="49" charset="0"/>
                <a:ea typeface="仿宋" pitchFamily="49" charset="-122"/>
                <a:cs typeface="Consolas" pitchFamily="49" charset="0"/>
              </a:rPr>
              <a:t>、</a:t>
            </a:r>
            <a:r>
              <a:rPr lang="en-US" altLang="zh-CN" sz="1800" dirty="0" smtClean="0">
                <a:solidFill>
                  <a:schemeClr val="tx1"/>
                </a:solidFill>
                <a:latin typeface="Consolas" pitchFamily="49" charset="0"/>
                <a:ea typeface="仿宋" pitchFamily="49" charset="-122"/>
                <a:cs typeface="Consolas" pitchFamily="49" charset="0"/>
              </a:rPr>
              <a:t>greater</a:t>
            </a:r>
            <a:r>
              <a:rPr lang="zh-CN" altLang="en-US" sz="1800" dirty="0" smtClean="0">
                <a:solidFill>
                  <a:schemeClr val="tx1"/>
                </a:solidFill>
                <a:latin typeface="Consolas" pitchFamily="49" charset="0"/>
                <a:ea typeface="仿宋" pitchFamily="49" charset="-122"/>
                <a:cs typeface="Consolas" pitchFamily="49" charset="0"/>
              </a:rPr>
              <a:t>等</a:t>
            </a:r>
          </a:p>
          <a:p>
            <a:r>
              <a:rPr lang="en-US" altLang="zh-CN" sz="1800" dirty="0" smtClean="0">
                <a:solidFill>
                  <a:schemeClr val="tx1"/>
                </a:solidFill>
                <a:latin typeface="Consolas" pitchFamily="49" charset="0"/>
                <a:ea typeface="仿宋" pitchFamily="49" charset="-122"/>
                <a:cs typeface="Consolas" pitchFamily="49" charset="0"/>
              </a:rPr>
              <a:t>using namespace std;</a:t>
            </a:r>
          </a:p>
          <a:p>
            <a:r>
              <a:rPr lang="en-US" altLang="zh-CN" sz="1800" dirty="0" smtClean="0">
                <a:solidFill>
                  <a:schemeClr val="tx1"/>
                </a:solidFill>
                <a:latin typeface="Consolas" pitchFamily="49" charset="0"/>
                <a:ea typeface="仿宋" pitchFamily="49" charset="-122"/>
                <a:cs typeface="Consolas" pitchFamily="49" charset="0"/>
              </a:rPr>
              <a:t>void </a:t>
            </a:r>
            <a:r>
              <a:rPr lang="en-US" altLang="zh-CN" sz="1800" dirty="0" err="1" smtClean="0">
                <a:solidFill>
                  <a:schemeClr val="tx1"/>
                </a:solidFill>
                <a:latin typeface="Consolas" pitchFamily="49" charset="0"/>
                <a:ea typeface="仿宋" pitchFamily="49" charset="-122"/>
                <a:cs typeface="Consolas" pitchFamily="49" charset="0"/>
              </a:rPr>
              <a:t>Disp</a:t>
            </a:r>
            <a:r>
              <a:rPr lang="en-US" altLang="zh-CN" sz="1800" dirty="0" smtClean="0">
                <a:solidFill>
                  <a:schemeClr val="tx1"/>
                </a:solidFill>
                <a:latin typeface="Consolas" pitchFamily="49" charset="0"/>
                <a:ea typeface="仿宋" pitchFamily="49" charset="-122"/>
                <a:cs typeface="Consolas" pitchFamily="49" charset="0"/>
              </a:rPr>
              <a:t>(vector&lt;</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&gt; &amp;</a:t>
            </a:r>
            <a:r>
              <a:rPr lang="en-US" altLang="zh-CN" sz="1800" dirty="0" err="1" smtClean="0">
                <a:solidFill>
                  <a:schemeClr val="tx1"/>
                </a:solidFill>
                <a:latin typeface="Consolas" pitchFamily="49" charset="0"/>
                <a:ea typeface="仿宋" pitchFamily="49" charset="-122"/>
                <a:cs typeface="Consolas" pitchFamily="49" charset="0"/>
              </a:rPr>
              <a:t>myv</a:t>
            </a:r>
            <a:r>
              <a:rPr lang="en-US" altLang="zh-CN" sz="1800" dirty="0" smtClean="0">
                <a:solidFill>
                  <a:schemeClr val="tx1"/>
                </a:solidFill>
                <a:latin typeface="Consolas" pitchFamily="49" charset="0"/>
                <a:ea typeface="仿宋" pitchFamily="49" charset="-122"/>
                <a:cs typeface="Consolas" pitchFamily="49" charset="0"/>
              </a:rPr>
              <a:t>)		//</a:t>
            </a:r>
            <a:r>
              <a:rPr lang="zh-CN" altLang="en-US" sz="1800" dirty="0" smtClean="0">
                <a:solidFill>
                  <a:schemeClr val="tx1"/>
                </a:solidFill>
                <a:latin typeface="Consolas" pitchFamily="49" charset="0"/>
                <a:ea typeface="仿宋" pitchFamily="49" charset="-122"/>
                <a:cs typeface="Consolas" pitchFamily="49" charset="0"/>
              </a:rPr>
              <a:t>输出</a:t>
            </a:r>
            <a:r>
              <a:rPr lang="en-US" altLang="zh-CN" sz="1800" dirty="0" smtClean="0">
                <a:solidFill>
                  <a:schemeClr val="tx1"/>
                </a:solidFill>
                <a:latin typeface="Consolas" pitchFamily="49" charset="0"/>
                <a:ea typeface="仿宋" pitchFamily="49" charset="-122"/>
                <a:cs typeface="Consolas" pitchFamily="49" charset="0"/>
              </a:rPr>
              <a:t>vector</a:t>
            </a:r>
            <a:r>
              <a:rPr lang="zh-CN" altLang="en-US" sz="1800" dirty="0" smtClean="0">
                <a:solidFill>
                  <a:schemeClr val="tx1"/>
                </a:solidFill>
                <a:latin typeface="Consolas" pitchFamily="49" charset="0"/>
                <a:ea typeface="仿宋" pitchFamily="49" charset="-122"/>
                <a:cs typeface="Consolas" pitchFamily="49" charset="0"/>
              </a:rPr>
              <a:t>的元素</a:t>
            </a:r>
          </a:p>
          <a:p>
            <a:r>
              <a:rPr lang="en-US" altLang="zh-CN" sz="1800" dirty="0" smtClean="0">
                <a:solidFill>
                  <a:schemeClr val="tx1"/>
                </a:solidFill>
                <a:latin typeface="Consolas" pitchFamily="49" charset="0"/>
                <a:ea typeface="仿宋" pitchFamily="49" charset="-122"/>
                <a:cs typeface="Consolas" pitchFamily="49" charset="0"/>
              </a:rPr>
              <a:t>{  vector&lt;</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&gt;::</a:t>
            </a:r>
            <a:r>
              <a:rPr lang="en-US" altLang="zh-CN" sz="1800" dirty="0" err="1" smtClean="0">
                <a:solidFill>
                  <a:schemeClr val="tx1"/>
                </a:solidFill>
                <a:latin typeface="Consolas" pitchFamily="49" charset="0"/>
                <a:ea typeface="仿宋" pitchFamily="49" charset="-122"/>
                <a:cs typeface="Consolas" pitchFamily="49" charset="0"/>
              </a:rPr>
              <a:t>iterator</a:t>
            </a:r>
            <a:r>
              <a:rPr lang="en-US" altLang="zh-CN" sz="1800" dirty="0" smtClean="0">
                <a:solidFill>
                  <a:schemeClr val="tx1"/>
                </a:solidFill>
                <a:latin typeface="Consolas" pitchFamily="49" charset="0"/>
                <a:ea typeface="仿宋" pitchFamily="49" charset="-122"/>
                <a:cs typeface="Consolas" pitchFamily="49" charset="0"/>
              </a:rPr>
              <a:t> it;</a:t>
            </a:r>
          </a:p>
          <a:p>
            <a:r>
              <a:rPr lang="en-US" altLang="zh-CN" sz="1800" dirty="0" smtClean="0">
                <a:solidFill>
                  <a:schemeClr val="tx1"/>
                </a:solidFill>
                <a:latin typeface="Consolas" pitchFamily="49" charset="0"/>
                <a:ea typeface="仿宋" pitchFamily="49" charset="-122"/>
                <a:cs typeface="Consolas" pitchFamily="49" charset="0"/>
              </a:rPr>
              <a:t>   for(it = </a:t>
            </a:r>
            <a:r>
              <a:rPr lang="en-US" altLang="zh-CN" sz="1800" dirty="0" err="1" smtClean="0">
                <a:solidFill>
                  <a:schemeClr val="tx1"/>
                </a:solidFill>
                <a:latin typeface="Consolas" pitchFamily="49" charset="0"/>
                <a:ea typeface="仿宋" pitchFamily="49" charset="-122"/>
                <a:cs typeface="Consolas" pitchFamily="49" charset="0"/>
              </a:rPr>
              <a:t>myv.begin</a:t>
            </a:r>
            <a:r>
              <a:rPr lang="en-US" altLang="zh-CN" sz="1800" dirty="0" smtClean="0">
                <a:solidFill>
                  <a:schemeClr val="tx1"/>
                </a:solidFill>
                <a:latin typeface="Consolas" pitchFamily="49" charset="0"/>
                <a:ea typeface="仿宋" pitchFamily="49" charset="-122"/>
                <a:cs typeface="Consolas" pitchFamily="49" charset="0"/>
              </a:rPr>
              <a:t>();it!=</a:t>
            </a:r>
            <a:r>
              <a:rPr lang="en-US" altLang="zh-CN" sz="1800" dirty="0" err="1" smtClean="0">
                <a:solidFill>
                  <a:schemeClr val="tx1"/>
                </a:solidFill>
                <a:latin typeface="Consolas" pitchFamily="49" charset="0"/>
                <a:ea typeface="仿宋" pitchFamily="49" charset="-122"/>
                <a:cs typeface="Consolas" pitchFamily="49" charset="0"/>
              </a:rPr>
              <a:t>myv.end</a:t>
            </a:r>
            <a:r>
              <a:rPr lang="en-US" altLang="zh-CN" sz="1800" dirty="0" smtClean="0">
                <a:solidFill>
                  <a:schemeClr val="tx1"/>
                </a:solidFill>
                <a:latin typeface="Consolas" pitchFamily="49" charset="0"/>
                <a:ea typeface="仿宋" pitchFamily="49" charset="-122"/>
                <a:cs typeface="Consolas" pitchFamily="49" charset="0"/>
              </a:rPr>
              <a:t>();it++)</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cout</a:t>
            </a:r>
            <a:r>
              <a:rPr lang="en-US" altLang="zh-CN" sz="1800" dirty="0" smtClean="0">
                <a:solidFill>
                  <a:schemeClr val="tx1"/>
                </a:solidFill>
                <a:latin typeface="Consolas" pitchFamily="49" charset="0"/>
                <a:ea typeface="仿宋" pitchFamily="49" charset="-122"/>
                <a:cs typeface="Consolas" pitchFamily="49" charset="0"/>
              </a:rPr>
              <a:t> &lt;&lt; *it &lt;&lt; " ";</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cout</a:t>
            </a:r>
            <a:r>
              <a:rPr lang="en-US" altLang="zh-CN" sz="1800" dirty="0" smtClean="0">
                <a:solidFill>
                  <a:schemeClr val="tx1"/>
                </a:solidFill>
                <a:latin typeface="Consolas" pitchFamily="49" charset="0"/>
                <a:ea typeface="仿宋" pitchFamily="49" charset="-122"/>
                <a:cs typeface="Consolas" pitchFamily="49" charset="0"/>
              </a:rPr>
              <a:t> &lt;&lt; </a:t>
            </a:r>
            <a:r>
              <a:rPr lang="en-US" altLang="zh-CN" sz="1800" dirty="0" err="1" smtClean="0">
                <a:solidFill>
                  <a:schemeClr val="tx1"/>
                </a:solidFill>
                <a:latin typeface="Consolas" pitchFamily="49" charset="0"/>
                <a:ea typeface="仿宋" pitchFamily="49" charset="-122"/>
                <a:cs typeface="Consolas" pitchFamily="49" charset="0"/>
              </a:rPr>
              <a:t>endl</a:t>
            </a:r>
            <a:r>
              <a:rPr lang="en-US" altLang="zh-CN" sz="1800" dirty="0" smtClean="0">
                <a:solidFill>
                  <a:schemeClr val="tx1"/>
                </a:solidFill>
                <a:latin typeface="Consolas" pitchFamily="49" charset="0"/>
                <a:ea typeface="仿宋" pitchFamily="49" charset="-122"/>
                <a:cs typeface="Consolas" pitchFamily="49" charset="0"/>
              </a:rPr>
              <a:t>;</a:t>
            </a:r>
          </a:p>
          <a:p>
            <a:r>
              <a:rPr lang="en-US" altLang="zh-CN" sz="1800" dirty="0" smtClean="0">
                <a:solidFill>
                  <a:schemeClr val="tx1"/>
                </a:solidFill>
                <a:latin typeface="Consolas" pitchFamily="49" charset="0"/>
                <a:ea typeface="仿宋" pitchFamily="49" charset="-122"/>
                <a:cs typeface="Consolas" pitchFamily="49" charset="0"/>
              </a:rPr>
              <a:t>}</a:t>
            </a:r>
          </a:p>
          <a:p>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main()</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a[]={2,1,5,4,3};</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n=</a:t>
            </a:r>
            <a:r>
              <a:rPr lang="en-US" altLang="zh-CN" sz="1800" dirty="0" err="1" smtClean="0">
                <a:solidFill>
                  <a:schemeClr val="tx1"/>
                </a:solidFill>
                <a:latin typeface="Consolas" pitchFamily="49" charset="0"/>
                <a:ea typeface="仿宋" pitchFamily="49" charset="-122"/>
                <a:cs typeface="Consolas" pitchFamily="49" charset="0"/>
              </a:rPr>
              <a:t>sizeof</a:t>
            </a:r>
            <a:r>
              <a:rPr lang="en-US" altLang="zh-CN" sz="1800" dirty="0" smtClean="0">
                <a:solidFill>
                  <a:schemeClr val="tx1"/>
                </a:solidFill>
                <a:latin typeface="Consolas" pitchFamily="49" charset="0"/>
                <a:ea typeface="仿宋" pitchFamily="49" charset="-122"/>
                <a:cs typeface="Consolas" pitchFamily="49" charset="0"/>
              </a:rPr>
              <a:t>(a)/</a:t>
            </a:r>
            <a:r>
              <a:rPr lang="en-US" altLang="zh-CN" sz="1800" dirty="0" err="1" smtClean="0">
                <a:solidFill>
                  <a:schemeClr val="tx1"/>
                </a:solidFill>
                <a:latin typeface="Consolas" pitchFamily="49" charset="0"/>
                <a:ea typeface="仿宋" pitchFamily="49" charset="-122"/>
                <a:cs typeface="Consolas" pitchFamily="49" charset="0"/>
              </a:rPr>
              <a:t>sizeof</a:t>
            </a:r>
            <a:r>
              <a:rPr lang="en-US" altLang="zh-CN" sz="1800" dirty="0" smtClean="0">
                <a:solidFill>
                  <a:schemeClr val="tx1"/>
                </a:solidFill>
                <a:latin typeface="Consolas" pitchFamily="49" charset="0"/>
                <a:ea typeface="仿宋" pitchFamily="49" charset="-122"/>
                <a:cs typeface="Consolas" pitchFamily="49" charset="0"/>
              </a:rPr>
              <a:t>(a[0]);</a:t>
            </a:r>
          </a:p>
          <a:p>
            <a:r>
              <a:rPr lang="en-US" altLang="zh-CN" sz="1800" dirty="0" smtClean="0">
                <a:solidFill>
                  <a:schemeClr val="tx1"/>
                </a:solidFill>
                <a:latin typeface="Consolas" pitchFamily="49" charset="0"/>
                <a:ea typeface="仿宋" pitchFamily="49" charset="-122"/>
                <a:cs typeface="Consolas" pitchFamily="49" charset="0"/>
              </a:rPr>
              <a:t>   vector&lt;</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&gt; </a:t>
            </a:r>
            <a:r>
              <a:rPr lang="en-US" altLang="zh-CN" sz="1800" dirty="0" err="1" smtClean="0">
                <a:solidFill>
                  <a:schemeClr val="tx1"/>
                </a:solidFill>
                <a:latin typeface="Consolas" pitchFamily="49" charset="0"/>
                <a:ea typeface="仿宋" pitchFamily="49" charset="-122"/>
                <a:cs typeface="Consolas" pitchFamily="49" charset="0"/>
              </a:rPr>
              <a:t>myv</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a,a+n</a:t>
            </a:r>
            <a:r>
              <a:rPr lang="en-US" altLang="zh-CN" sz="1800" dirty="0" smtClean="0">
                <a:solidFill>
                  <a:schemeClr val="tx1"/>
                </a:solidFill>
                <a:latin typeface="Consolas" pitchFamily="49" charset="0"/>
                <a:ea typeface="仿宋" pitchFamily="49" charset="-122"/>
                <a:cs typeface="Consolas" pitchFamily="49" charset="0"/>
              </a:rPr>
              <a:t>);</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cout</a:t>
            </a:r>
            <a:r>
              <a:rPr lang="en-US" altLang="zh-CN" sz="1800" dirty="0" smtClean="0">
                <a:solidFill>
                  <a:schemeClr val="tx1"/>
                </a:solidFill>
                <a:latin typeface="Consolas" pitchFamily="49" charset="0"/>
                <a:ea typeface="仿宋" pitchFamily="49" charset="-122"/>
                <a:cs typeface="Consolas" pitchFamily="49" charset="0"/>
              </a:rPr>
              <a:t> &lt;&lt; "</a:t>
            </a:r>
            <a:r>
              <a:rPr lang="zh-CN" altLang="en-US" sz="1800" dirty="0" smtClean="0">
                <a:solidFill>
                  <a:schemeClr val="tx1"/>
                </a:solidFill>
                <a:latin typeface="Consolas" pitchFamily="49" charset="0"/>
                <a:ea typeface="仿宋" pitchFamily="49" charset="-122"/>
                <a:cs typeface="Consolas" pitchFamily="49" charset="0"/>
              </a:rPr>
              <a:t>初始</a:t>
            </a:r>
            <a:r>
              <a:rPr lang="en-US" altLang="zh-CN" sz="1800" dirty="0" err="1" smtClean="0">
                <a:solidFill>
                  <a:schemeClr val="tx1"/>
                </a:solidFill>
                <a:latin typeface="Consolas" pitchFamily="49" charset="0"/>
                <a:ea typeface="仿宋" pitchFamily="49" charset="-122"/>
                <a:cs typeface="Consolas" pitchFamily="49" charset="0"/>
              </a:rPr>
              <a:t>myv</a:t>
            </a:r>
            <a:r>
              <a:rPr lang="en-US" altLang="zh-CN" sz="1800" dirty="0" smtClean="0">
                <a:solidFill>
                  <a:schemeClr val="tx1"/>
                </a:solidFill>
                <a:latin typeface="Consolas" pitchFamily="49" charset="0"/>
                <a:ea typeface="仿宋" pitchFamily="49" charset="-122"/>
                <a:cs typeface="Consolas" pitchFamily="49" charset="0"/>
              </a:rPr>
              <a:t>:  "; </a:t>
            </a:r>
            <a:r>
              <a:rPr lang="en-US" altLang="zh-CN" sz="1800" dirty="0" err="1" smtClean="0">
                <a:solidFill>
                  <a:schemeClr val="tx1"/>
                </a:solidFill>
                <a:latin typeface="Consolas" pitchFamily="49" charset="0"/>
                <a:ea typeface="仿宋" pitchFamily="49" charset="-122"/>
                <a:cs typeface="Consolas" pitchFamily="49" charset="0"/>
              </a:rPr>
              <a:t>Disp</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myv</a:t>
            </a:r>
            <a:r>
              <a:rPr lang="en-US" altLang="zh-CN" sz="1800" dirty="0" smtClean="0">
                <a:solidFill>
                  <a:schemeClr val="tx1"/>
                </a:solidFill>
                <a:latin typeface="Consolas" pitchFamily="49" charset="0"/>
                <a:ea typeface="仿宋" pitchFamily="49" charset="-122"/>
                <a:cs typeface="Consolas" pitchFamily="49" charset="0"/>
              </a:rPr>
              <a:t>);	//</a:t>
            </a:r>
            <a:r>
              <a:rPr lang="zh-CN" altLang="en-US" sz="1800" dirty="0" smtClean="0">
                <a:solidFill>
                  <a:schemeClr val="tx1"/>
                </a:solidFill>
                <a:latin typeface="Consolas" pitchFamily="49" charset="0"/>
                <a:ea typeface="仿宋" pitchFamily="49" charset="-122"/>
                <a:cs typeface="Consolas" pitchFamily="49" charset="0"/>
              </a:rPr>
              <a:t>输出：</a:t>
            </a:r>
            <a:r>
              <a:rPr lang="en-US" altLang="zh-CN" sz="1800" dirty="0" smtClean="0">
                <a:solidFill>
                  <a:schemeClr val="tx1"/>
                </a:solidFill>
                <a:latin typeface="Consolas" pitchFamily="49" charset="0"/>
                <a:ea typeface="仿宋" pitchFamily="49" charset="-122"/>
                <a:cs typeface="Consolas" pitchFamily="49" charset="0"/>
              </a:rPr>
              <a:t>2 1 5 4 3</a:t>
            </a:r>
          </a:p>
          <a:p>
            <a:r>
              <a:rPr lang="en-US" altLang="zh-CN" sz="1800" dirty="0" smtClean="0">
                <a:solidFill>
                  <a:schemeClr val="tx1"/>
                </a:solidFill>
                <a:latin typeface="Consolas" pitchFamily="49" charset="0"/>
                <a:ea typeface="仿宋" pitchFamily="49" charset="-122"/>
                <a:cs typeface="Consolas" pitchFamily="49" charset="0"/>
              </a:rPr>
              <a:t>   sort(</a:t>
            </a:r>
            <a:r>
              <a:rPr lang="en-US" altLang="zh-CN" sz="1800" dirty="0" err="1" smtClean="0">
                <a:solidFill>
                  <a:schemeClr val="tx1"/>
                </a:solidFill>
                <a:latin typeface="Consolas" pitchFamily="49" charset="0"/>
                <a:ea typeface="仿宋" pitchFamily="49" charset="-122"/>
                <a:cs typeface="Consolas" pitchFamily="49" charset="0"/>
              </a:rPr>
              <a:t>myv.begin</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myv.end</a:t>
            </a:r>
            <a:r>
              <a:rPr lang="en-US" altLang="zh-CN" sz="1800" dirty="0" smtClean="0">
                <a:solidFill>
                  <a:schemeClr val="tx1"/>
                </a:solidFill>
                <a:latin typeface="Consolas" pitchFamily="49" charset="0"/>
                <a:ea typeface="仿宋" pitchFamily="49" charset="-122"/>
                <a:cs typeface="Consolas" pitchFamily="49" charset="0"/>
              </a:rPr>
              <a:t>(),less&lt;</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&gt;());</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cout</a:t>
            </a:r>
            <a:r>
              <a:rPr lang="en-US" altLang="zh-CN" sz="1800" dirty="0" smtClean="0">
                <a:solidFill>
                  <a:schemeClr val="tx1"/>
                </a:solidFill>
                <a:latin typeface="Consolas" pitchFamily="49" charset="0"/>
                <a:ea typeface="仿宋" pitchFamily="49" charset="-122"/>
                <a:cs typeface="Consolas" pitchFamily="49" charset="0"/>
              </a:rPr>
              <a:t> &lt;&lt; "</a:t>
            </a:r>
            <a:r>
              <a:rPr lang="zh-CN" altLang="en-US" sz="1800" dirty="0" smtClean="0">
                <a:solidFill>
                  <a:schemeClr val="tx1"/>
                </a:solidFill>
                <a:latin typeface="Consolas" pitchFamily="49" charset="0"/>
                <a:ea typeface="仿宋" pitchFamily="49" charset="-122"/>
                <a:cs typeface="Consolas" pitchFamily="49" charset="0"/>
              </a:rPr>
              <a:t>递增排序</a:t>
            </a:r>
            <a:r>
              <a:rPr lang="en-US" altLang="zh-CN" sz="1800" dirty="0" smtClean="0">
                <a:solidFill>
                  <a:schemeClr val="tx1"/>
                </a:solidFill>
                <a:latin typeface="Consolas" pitchFamily="49" charset="0"/>
                <a:ea typeface="仿宋" pitchFamily="49" charset="-122"/>
                <a:cs typeface="Consolas" pitchFamily="49" charset="0"/>
              </a:rPr>
              <a:t>: "; </a:t>
            </a:r>
            <a:r>
              <a:rPr lang="en-US" altLang="zh-CN" sz="1800" dirty="0" err="1" smtClean="0">
                <a:solidFill>
                  <a:schemeClr val="tx1"/>
                </a:solidFill>
                <a:latin typeface="Consolas" pitchFamily="49" charset="0"/>
                <a:ea typeface="仿宋" pitchFamily="49" charset="-122"/>
                <a:cs typeface="Consolas" pitchFamily="49" charset="0"/>
              </a:rPr>
              <a:t>Disp</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myv</a:t>
            </a:r>
            <a:r>
              <a:rPr lang="en-US" altLang="zh-CN" sz="1800" dirty="0" smtClean="0">
                <a:solidFill>
                  <a:schemeClr val="tx1"/>
                </a:solidFill>
                <a:latin typeface="Consolas" pitchFamily="49" charset="0"/>
                <a:ea typeface="仿宋" pitchFamily="49" charset="-122"/>
                <a:cs typeface="Consolas" pitchFamily="49" charset="0"/>
              </a:rPr>
              <a:t>);	//</a:t>
            </a:r>
            <a:r>
              <a:rPr lang="zh-CN" altLang="en-US" sz="1800" dirty="0" smtClean="0">
                <a:solidFill>
                  <a:schemeClr val="tx1"/>
                </a:solidFill>
                <a:latin typeface="Consolas" pitchFamily="49" charset="0"/>
                <a:ea typeface="仿宋" pitchFamily="49" charset="-122"/>
                <a:cs typeface="Consolas" pitchFamily="49" charset="0"/>
              </a:rPr>
              <a:t>输出：</a:t>
            </a:r>
            <a:r>
              <a:rPr lang="en-US" altLang="zh-CN" sz="1800" dirty="0" smtClean="0">
                <a:solidFill>
                  <a:schemeClr val="tx1"/>
                </a:solidFill>
                <a:latin typeface="Consolas" pitchFamily="49" charset="0"/>
                <a:ea typeface="仿宋" pitchFamily="49" charset="-122"/>
                <a:cs typeface="Consolas" pitchFamily="49" charset="0"/>
              </a:rPr>
              <a:t>1 2 3 4 5</a:t>
            </a:r>
          </a:p>
          <a:p>
            <a:r>
              <a:rPr lang="en-US" altLang="zh-CN" sz="1800" dirty="0" smtClean="0">
                <a:solidFill>
                  <a:schemeClr val="tx1"/>
                </a:solidFill>
                <a:latin typeface="Consolas" pitchFamily="49" charset="0"/>
                <a:ea typeface="仿宋" pitchFamily="49" charset="-122"/>
                <a:cs typeface="Consolas" pitchFamily="49" charset="0"/>
              </a:rPr>
              <a:t>   sort(</a:t>
            </a:r>
            <a:r>
              <a:rPr lang="en-US" altLang="zh-CN" sz="1800" dirty="0" err="1" smtClean="0">
                <a:solidFill>
                  <a:schemeClr val="tx1"/>
                </a:solidFill>
                <a:latin typeface="Consolas" pitchFamily="49" charset="0"/>
                <a:ea typeface="仿宋" pitchFamily="49" charset="-122"/>
                <a:cs typeface="Consolas" pitchFamily="49" charset="0"/>
              </a:rPr>
              <a:t>myv.begin</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myv.end</a:t>
            </a:r>
            <a:r>
              <a:rPr lang="en-US" altLang="zh-CN" sz="1800" dirty="0" smtClean="0">
                <a:solidFill>
                  <a:schemeClr val="tx1"/>
                </a:solidFill>
                <a:latin typeface="Consolas" pitchFamily="49" charset="0"/>
                <a:ea typeface="仿宋" pitchFamily="49" charset="-122"/>
                <a:cs typeface="Consolas" pitchFamily="49" charset="0"/>
              </a:rPr>
              <a:t>(),greater&lt;</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&gt;());</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cout</a:t>
            </a:r>
            <a:r>
              <a:rPr lang="en-US" altLang="zh-CN" sz="1800" dirty="0" smtClean="0">
                <a:solidFill>
                  <a:schemeClr val="tx1"/>
                </a:solidFill>
                <a:latin typeface="Consolas" pitchFamily="49" charset="0"/>
                <a:ea typeface="仿宋" pitchFamily="49" charset="-122"/>
                <a:cs typeface="Consolas" pitchFamily="49" charset="0"/>
              </a:rPr>
              <a:t> &lt;&lt; "</a:t>
            </a:r>
            <a:r>
              <a:rPr lang="zh-CN" altLang="en-US" sz="1800" dirty="0" smtClean="0">
                <a:solidFill>
                  <a:schemeClr val="tx1"/>
                </a:solidFill>
                <a:latin typeface="Consolas" pitchFamily="49" charset="0"/>
                <a:ea typeface="仿宋" pitchFamily="49" charset="-122"/>
                <a:cs typeface="Consolas" pitchFamily="49" charset="0"/>
              </a:rPr>
              <a:t>递减排序</a:t>
            </a:r>
            <a:r>
              <a:rPr lang="en-US" altLang="zh-CN" sz="1800" dirty="0" smtClean="0">
                <a:solidFill>
                  <a:schemeClr val="tx1"/>
                </a:solidFill>
                <a:latin typeface="Consolas" pitchFamily="49" charset="0"/>
                <a:ea typeface="仿宋" pitchFamily="49" charset="-122"/>
                <a:cs typeface="Consolas" pitchFamily="49" charset="0"/>
              </a:rPr>
              <a:t>: "; </a:t>
            </a:r>
            <a:r>
              <a:rPr lang="en-US" altLang="zh-CN" sz="1800" dirty="0" err="1" smtClean="0">
                <a:solidFill>
                  <a:schemeClr val="tx1"/>
                </a:solidFill>
                <a:latin typeface="Consolas" pitchFamily="49" charset="0"/>
                <a:ea typeface="仿宋" pitchFamily="49" charset="-122"/>
                <a:cs typeface="Consolas" pitchFamily="49" charset="0"/>
              </a:rPr>
              <a:t>Disp</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myv</a:t>
            </a:r>
            <a:r>
              <a:rPr lang="en-US" altLang="zh-CN" sz="1800" dirty="0" smtClean="0">
                <a:solidFill>
                  <a:schemeClr val="tx1"/>
                </a:solidFill>
                <a:latin typeface="Consolas" pitchFamily="49" charset="0"/>
                <a:ea typeface="仿宋" pitchFamily="49" charset="-122"/>
                <a:cs typeface="Consolas" pitchFamily="49" charset="0"/>
              </a:rPr>
              <a:t>);	//</a:t>
            </a:r>
            <a:r>
              <a:rPr lang="zh-CN" altLang="en-US" sz="1800" dirty="0" smtClean="0">
                <a:solidFill>
                  <a:schemeClr val="tx1"/>
                </a:solidFill>
                <a:latin typeface="Consolas" pitchFamily="49" charset="0"/>
                <a:ea typeface="仿宋" pitchFamily="49" charset="-122"/>
                <a:cs typeface="Consolas" pitchFamily="49" charset="0"/>
              </a:rPr>
              <a:t>输出：</a:t>
            </a:r>
            <a:r>
              <a:rPr lang="en-US" altLang="zh-CN" sz="1800" dirty="0" smtClean="0">
                <a:solidFill>
                  <a:schemeClr val="tx1"/>
                </a:solidFill>
                <a:latin typeface="Consolas" pitchFamily="49" charset="0"/>
                <a:ea typeface="仿宋" pitchFamily="49" charset="-122"/>
                <a:cs typeface="Consolas" pitchFamily="49" charset="0"/>
              </a:rPr>
              <a:t>5 4 3 2 1</a:t>
            </a:r>
          </a:p>
          <a:p>
            <a:r>
              <a:rPr lang="en-US" altLang="zh-CN" sz="1800" dirty="0" smtClean="0">
                <a:solidFill>
                  <a:schemeClr val="tx1"/>
                </a:solidFill>
                <a:latin typeface="Consolas" pitchFamily="49" charset="0"/>
                <a:ea typeface="仿宋" pitchFamily="49" charset="-122"/>
                <a:cs typeface="Consolas" pitchFamily="49" charset="0"/>
              </a:rPr>
              <a:t>   return 0;</a:t>
            </a:r>
          </a:p>
          <a:p>
            <a:r>
              <a:rPr lang="en-US" altLang="zh-CN" sz="1800" dirty="0" smtClean="0">
                <a:solidFill>
                  <a:schemeClr val="tx1"/>
                </a:solidFill>
                <a:latin typeface="Consolas" pitchFamily="49" charset="0"/>
                <a:ea typeface="仿宋" pitchFamily="49" charset="-122"/>
                <a:cs typeface="Consolas" pitchFamily="49" charset="0"/>
              </a:rPr>
              <a:t>}</a:t>
            </a:r>
          </a:p>
        </p:txBody>
      </p:sp>
      <p:grpSp>
        <p:nvGrpSpPr>
          <p:cNvPr id="3" name="组合 2"/>
          <p:cNvGrpSpPr/>
          <p:nvPr/>
        </p:nvGrpSpPr>
        <p:grpSpPr>
          <a:xfrm>
            <a:off x="168266" y="82535"/>
            <a:ext cx="903272" cy="846135"/>
            <a:chOff x="1454150" y="-60341"/>
            <a:chExt cx="903272" cy="846135"/>
          </a:xfrm>
        </p:grpSpPr>
        <p:sp>
          <p:nvSpPr>
            <p:cNvPr id="4"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5"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smtClean="0">
                  <a:solidFill>
                    <a:srgbClr val="FF0000"/>
                  </a:solidFill>
                  <a:latin typeface="微软雅黑" pitchFamily="34" charset="-122"/>
                  <a:ea typeface="微软雅黑" pitchFamily="34" charset="-122"/>
                </a:rPr>
                <a:t>示例</a:t>
              </a:r>
              <a:endParaRPr lang="en-US" altLang="zh-CN" sz="2000">
                <a:solidFill>
                  <a:srgbClr val="FF0000"/>
                </a:solidFill>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445827"/>
            <a:ext cx="8215370" cy="2554545"/>
          </a:xfrm>
          <a:prstGeom prst="rect">
            <a:avLst/>
          </a:prstGeom>
          <a:solidFill>
            <a:schemeClr val="accent1">
              <a:lumMod val="20000"/>
              <a:lumOff val="80000"/>
            </a:schemeClr>
          </a:solidFill>
        </p:spPr>
        <p:txBody>
          <a:bodyPr wrap="square" rtlCol="0">
            <a:spAutoFit/>
          </a:bodyPr>
          <a:lstStyle/>
          <a:p>
            <a:pPr>
              <a:lnSpc>
                <a:spcPts val="3200"/>
              </a:lnSpc>
            </a:pPr>
            <a:r>
              <a:rPr lang="en-US" altLang="zh-CN" dirty="0" smtClean="0">
                <a:solidFill>
                  <a:srgbClr val="FF0000"/>
                </a:solidFill>
                <a:latin typeface="Consolas" pitchFamily="49" charset="0"/>
                <a:ea typeface="楷体" pitchFamily="49" charset="-122"/>
                <a:cs typeface="Consolas" pitchFamily="49" charset="0"/>
              </a:rPr>
              <a:t>2</a:t>
            </a:r>
            <a:r>
              <a:rPr lang="zh-CN" altLang="zh-CN" dirty="0" smtClean="0">
                <a:solidFill>
                  <a:srgbClr val="FF0000"/>
                </a:solidFill>
                <a:latin typeface="Consolas" pitchFamily="49" charset="0"/>
                <a:ea typeface="楷体" pitchFamily="49" charset="-122"/>
                <a:cs typeface="Consolas" pitchFamily="49" charset="0"/>
              </a:rPr>
              <a:t>）自定义数据类型的排序</a:t>
            </a:r>
          </a:p>
          <a:p>
            <a:pPr>
              <a:lnSpc>
                <a:spcPts val="3200"/>
              </a:lnSpc>
            </a:pPr>
            <a:r>
              <a:rPr lang="en-US" altLang="zh-CN" sz="2200" dirty="0" smtClean="0">
                <a:solidFill>
                  <a:srgbClr val="0000FF"/>
                </a:solidFill>
                <a:latin typeface="Consolas" pitchFamily="49" charset="0"/>
                <a:ea typeface="楷体" pitchFamily="49" charset="-122"/>
                <a:cs typeface="Consolas" pitchFamily="49" charset="0"/>
              </a:rPr>
              <a:t>   </a:t>
            </a:r>
            <a:r>
              <a:rPr lang="zh-CN" altLang="zh-CN" sz="2000" dirty="0" smtClean="0">
                <a:solidFill>
                  <a:schemeClr val="tx1"/>
                </a:solidFill>
                <a:latin typeface="Consolas" pitchFamily="49" charset="0"/>
                <a:ea typeface="楷体" pitchFamily="49" charset="-122"/>
                <a:cs typeface="Consolas" pitchFamily="49" charset="0"/>
              </a:rPr>
              <a:t>对于自定义数据类型如结构体数据，同样默认是</a:t>
            </a:r>
            <a:r>
              <a:rPr lang="en-US" altLang="zh-CN" sz="2000" dirty="0" smtClean="0">
                <a:solidFill>
                  <a:schemeClr val="tx1"/>
                </a:solidFill>
                <a:latin typeface="Consolas" pitchFamily="49" charset="0"/>
                <a:ea typeface="楷体" pitchFamily="49" charset="-122"/>
                <a:cs typeface="Consolas" pitchFamily="49" charset="0"/>
              </a:rPr>
              <a:t>less&lt;T&gt;</a:t>
            </a:r>
            <a:r>
              <a:rPr lang="zh-CN" altLang="zh-CN" sz="2000" dirty="0" smtClean="0">
                <a:solidFill>
                  <a:schemeClr val="tx1"/>
                </a:solidFill>
                <a:latin typeface="Consolas" pitchFamily="49" charset="0"/>
                <a:ea typeface="楷体" pitchFamily="49" charset="-122"/>
                <a:cs typeface="Consolas" pitchFamily="49" charset="0"/>
              </a:rPr>
              <a:t>（即小于关系函数）作为关系函数，但需要重载该函数。另外还可以自己定义关系函数</a:t>
            </a:r>
            <a:r>
              <a:rPr lang="en-US" altLang="zh-CN" sz="2000" dirty="0" smtClean="0">
                <a:solidFill>
                  <a:schemeClr val="tx1"/>
                </a:solidFill>
                <a:latin typeface="Consolas" pitchFamily="49" charset="0"/>
                <a:ea typeface="楷体" pitchFamily="49" charset="-122"/>
                <a:cs typeface="Consolas" pitchFamily="49" charset="0"/>
              </a:rPr>
              <a:t>()</a:t>
            </a:r>
            <a:r>
              <a:rPr lang="zh-CN" altLang="zh-CN" sz="2000" dirty="0" smtClean="0">
                <a:solidFill>
                  <a:schemeClr val="tx1"/>
                </a:solidFill>
                <a:latin typeface="Consolas" pitchFamily="49" charset="0"/>
                <a:ea typeface="楷体" pitchFamily="49" charset="-122"/>
                <a:cs typeface="Consolas" pitchFamily="49" charset="0"/>
              </a:rPr>
              <a:t>。在这些重载函数或者关系函数中指定数据的排序顺序（按哪些结构体成员排序，是递增还是递减）。</a:t>
            </a:r>
          </a:p>
          <a:p>
            <a:pPr>
              <a:lnSpc>
                <a:spcPts val="3200"/>
              </a:lnSpc>
            </a:pPr>
            <a:r>
              <a:rPr lang="en-US" altLang="zh-CN" sz="2000" dirty="0" smtClean="0">
                <a:solidFill>
                  <a:schemeClr val="tx1"/>
                </a:solidFill>
                <a:latin typeface="Consolas" pitchFamily="49" charset="0"/>
                <a:ea typeface="楷体" pitchFamily="49" charset="-122"/>
                <a:cs typeface="Consolas" pitchFamily="49" charset="0"/>
              </a:rPr>
              <a:t>   </a:t>
            </a:r>
            <a:r>
              <a:rPr lang="zh-CN" altLang="zh-CN" sz="2000" dirty="0" smtClean="0">
                <a:solidFill>
                  <a:schemeClr val="tx1"/>
                </a:solidFill>
                <a:latin typeface="Consolas" pitchFamily="49" charset="0"/>
                <a:ea typeface="楷体" pitchFamily="49" charset="-122"/>
                <a:cs typeface="Consolas" pitchFamily="49" charset="0"/>
              </a:rPr>
              <a:t>归纳起来，实现排序时主要有两种方式：</a:t>
            </a:r>
          </a:p>
        </p:txBody>
      </p:sp>
      <p:sp>
        <p:nvSpPr>
          <p:cNvPr id="3" name="TextBox 2"/>
          <p:cNvSpPr txBox="1"/>
          <p:nvPr/>
        </p:nvSpPr>
        <p:spPr>
          <a:xfrm>
            <a:off x="1000100" y="3071810"/>
            <a:ext cx="7500990" cy="2585323"/>
          </a:xfrm>
          <a:prstGeom prst="rect">
            <a:avLst/>
          </a:prstGeom>
          <a:noFill/>
        </p:spPr>
        <p:txBody>
          <a:bodyPr wrap="square" rtlCol="0">
            <a:spAutoFit/>
          </a:bodyPr>
          <a:lstStyle/>
          <a:p>
            <a:pPr marL="342900" indent="-342900">
              <a:lnSpc>
                <a:spcPct val="150000"/>
              </a:lnSpc>
              <a:buFont typeface="Wingdings" pitchFamily="2" charset="2"/>
              <a:buChar char="n"/>
            </a:pPr>
            <a:r>
              <a:rPr lang="zh-CN" altLang="zh-CN" sz="1800" dirty="0" smtClean="0">
                <a:solidFill>
                  <a:srgbClr val="FF0000"/>
                </a:solidFill>
                <a:latin typeface="Consolas" pitchFamily="49" charset="0"/>
                <a:ea typeface="仿宋" pitchFamily="49" charset="-122"/>
                <a:cs typeface="Consolas" pitchFamily="49" charset="0"/>
              </a:rPr>
              <a:t>方式</a:t>
            </a:r>
            <a:r>
              <a:rPr lang="en-US" altLang="zh-CN" sz="1800" dirty="0" smtClean="0">
                <a:solidFill>
                  <a:srgbClr val="FF0000"/>
                </a:solidFill>
                <a:latin typeface="Consolas" pitchFamily="49" charset="0"/>
                <a:ea typeface="仿宋" pitchFamily="49" charset="-122"/>
                <a:cs typeface="Consolas" pitchFamily="49" charset="0"/>
              </a:rPr>
              <a:t>1</a:t>
            </a:r>
            <a:r>
              <a:rPr lang="zh-CN" altLang="zh-CN" sz="1800" dirty="0" smtClean="0">
                <a:solidFill>
                  <a:srgbClr val="FF0000"/>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在声明结构体类型中</a:t>
            </a:r>
            <a:r>
              <a:rPr lang="zh-CN" altLang="zh-CN" sz="1800" dirty="0" smtClean="0">
                <a:solidFill>
                  <a:srgbClr val="C00000"/>
                </a:solidFill>
                <a:latin typeface="Consolas" pitchFamily="49" charset="0"/>
                <a:ea typeface="仿宋" pitchFamily="49" charset="-122"/>
                <a:cs typeface="Consolas" pitchFamily="49" charset="0"/>
              </a:rPr>
              <a:t>重载</a:t>
            </a:r>
            <a:r>
              <a:rPr lang="en-US" altLang="zh-CN" sz="1800" dirty="0" smtClean="0">
                <a:solidFill>
                  <a:srgbClr val="C00000"/>
                </a:solidFill>
                <a:latin typeface="Consolas" pitchFamily="49" charset="0"/>
                <a:ea typeface="仿宋" pitchFamily="49" charset="-122"/>
                <a:cs typeface="Consolas" pitchFamily="49" charset="0"/>
              </a:rPr>
              <a:t>&lt;</a:t>
            </a:r>
            <a:r>
              <a:rPr lang="zh-CN" altLang="zh-CN" sz="1800" dirty="0" smtClean="0">
                <a:solidFill>
                  <a:srgbClr val="C00000"/>
                </a:solidFill>
                <a:latin typeface="Consolas" pitchFamily="49" charset="0"/>
                <a:ea typeface="仿宋" pitchFamily="49" charset="-122"/>
                <a:cs typeface="Consolas" pitchFamily="49" charset="0"/>
              </a:rPr>
              <a:t>运算符</a:t>
            </a:r>
            <a:r>
              <a:rPr lang="zh-CN" altLang="zh-CN" sz="1800" dirty="0" smtClean="0">
                <a:solidFill>
                  <a:schemeClr val="tx1"/>
                </a:solidFill>
                <a:latin typeface="Consolas" pitchFamily="49" charset="0"/>
                <a:ea typeface="仿宋" pitchFamily="49" charset="-122"/>
                <a:cs typeface="Consolas" pitchFamily="49" charset="0"/>
              </a:rPr>
              <a:t>，以实现按指定成员的递增或者递减排序。如</a:t>
            </a:r>
            <a:r>
              <a:rPr lang="en-US" altLang="zh-CN" sz="1800" dirty="0" smtClean="0">
                <a:solidFill>
                  <a:schemeClr val="tx1"/>
                </a:solidFill>
                <a:latin typeface="Consolas" pitchFamily="49" charset="0"/>
                <a:ea typeface="仿宋" pitchFamily="49" charset="-122"/>
                <a:cs typeface="Consolas" pitchFamily="49" charset="0"/>
              </a:rPr>
              <a:t>sort(</a:t>
            </a:r>
            <a:r>
              <a:rPr lang="en-US" altLang="zh-CN" sz="1800" dirty="0" err="1" smtClean="0">
                <a:solidFill>
                  <a:schemeClr val="tx1"/>
                </a:solidFill>
                <a:latin typeface="Consolas" pitchFamily="49" charset="0"/>
                <a:ea typeface="仿宋" pitchFamily="49" charset="-122"/>
                <a:cs typeface="Consolas" pitchFamily="49" charset="0"/>
              </a:rPr>
              <a:t>myv.begin</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myv.end</a:t>
            </a:r>
            <a:r>
              <a:rPr lang="en-US" altLang="zh-CN" sz="1800" dirty="0" smtClean="0">
                <a:solidFill>
                  <a:schemeClr val="tx1"/>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调用默认</a:t>
            </a:r>
            <a:r>
              <a:rPr lang="en-US" altLang="zh-CN" sz="1800" dirty="0" smtClean="0">
                <a:solidFill>
                  <a:schemeClr val="tx1"/>
                </a:solidFill>
                <a:latin typeface="Consolas" pitchFamily="49" charset="0"/>
                <a:ea typeface="仿宋" pitchFamily="49" charset="-122"/>
                <a:cs typeface="Consolas" pitchFamily="49" charset="0"/>
              </a:rPr>
              <a:t>&lt;</a:t>
            </a:r>
            <a:r>
              <a:rPr lang="zh-CN" altLang="zh-CN" sz="1800" dirty="0" smtClean="0">
                <a:solidFill>
                  <a:schemeClr val="tx1"/>
                </a:solidFill>
                <a:latin typeface="Consolas" pitchFamily="49" charset="0"/>
                <a:ea typeface="仿宋" pitchFamily="49" charset="-122"/>
                <a:cs typeface="Consolas" pitchFamily="49" charset="0"/>
              </a:rPr>
              <a:t>运算符对</a:t>
            </a:r>
            <a:r>
              <a:rPr lang="en-US" altLang="zh-CN" sz="1800" dirty="0" err="1" smtClean="0">
                <a:solidFill>
                  <a:schemeClr val="tx1"/>
                </a:solidFill>
                <a:latin typeface="Consolas" pitchFamily="49" charset="0"/>
                <a:ea typeface="仿宋" pitchFamily="49" charset="-122"/>
                <a:cs typeface="Consolas" pitchFamily="49" charset="0"/>
              </a:rPr>
              <a:t>myv</a:t>
            </a:r>
            <a:r>
              <a:rPr lang="zh-CN" altLang="zh-CN" sz="1800" dirty="0" smtClean="0">
                <a:solidFill>
                  <a:schemeClr val="tx1"/>
                </a:solidFill>
                <a:latin typeface="Consolas" pitchFamily="49" charset="0"/>
                <a:ea typeface="仿宋" pitchFamily="49" charset="-122"/>
                <a:cs typeface="Consolas" pitchFamily="49" charset="0"/>
              </a:rPr>
              <a:t>容器的所有元素实现排序。</a:t>
            </a:r>
          </a:p>
          <a:p>
            <a:pPr marL="342900" indent="-342900">
              <a:lnSpc>
                <a:spcPct val="150000"/>
              </a:lnSpc>
              <a:buFont typeface="Wingdings" pitchFamily="2" charset="2"/>
              <a:buChar char="n"/>
            </a:pPr>
            <a:r>
              <a:rPr lang="zh-CN" altLang="zh-CN" sz="1800" dirty="0" smtClean="0">
                <a:solidFill>
                  <a:srgbClr val="FF0000"/>
                </a:solidFill>
                <a:latin typeface="Consolas" pitchFamily="49" charset="0"/>
                <a:ea typeface="仿宋" pitchFamily="49" charset="-122"/>
                <a:cs typeface="Consolas" pitchFamily="49" charset="0"/>
              </a:rPr>
              <a:t>方式</a:t>
            </a:r>
            <a:r>
              <a:rPr lang="en-US" altLang="zh-CN" sz="1800" dirty="0" smtClean="0">
                <a:solidFill>
                  <a:srgbClr val="FF0000"/>
                </a:solidFill>
                <a:latin typeface="Consolas" pitchFamily="49" charset="0"/>
                <a:ea typeface="仿宋" pitchFamily="49" charset="-122"/>
                <a:cs typeface="Consolas" pitchFamily="49" charset="0"/>
              </a:rPr>
              <a:t>2</a:t>
            </a:r>
            <a:r>
              <a:rPr lang="zh-CN" altLang="zh-CN" sz="1800" dirty="0" smtClean="0">
                <a:solidFill>
                  <a:srgbClr val="FF0000"/>
                </a:solidFill>
                <a:latin typeface="Consolas" pitchFamily="49" charset="0"/>
                <a:ea typeface="仿宋" pitchFamily="49" charset="-122"/>
                <a:cs typeface="Consolas" pitchFamily="49" charset="0"/>
              </a:rPr>
              <a:t>：</a:t>
            </a:r>
            <a:r>
              <a:rPr lang="zh-CN" altLang="zh-CN" sz="1800" dirty="0" smtClean="0">
                <a:solidFill>
                  <a:srgbClr val="006600"/>
                </a:solidFill>
                <a:latin typeface="Consolas" pitchFamily="49" charset="0"/>
                <a:ea typeface="仿宋" pitchFamily="49" charset="-122"/>
                <a:cs typeface="Consolas" pitchFamily="49" charset="0"/>
              </a:rPr>
              <a:t>自己</a:t>
            </a:r>
            <a:r>
              <a:rPr lang="zh-CN" altLang="zh-CN" sz="1800" dirty="0" smtClean="0">
                <a:solidFill>
                  <a:srgbClr val="C00000"/>
                </a:solidFill>
                <a:latin typeface="Consolas" pitchFamily="49" charset="0"/>
                <a:ea typeface="仿宋" pitchFamily="49" charset="-122"/>
                <a:cs typeface="Consolas" pitchFamily="49" charset="0"/>
              </a:rPr>
              <a:t>定义关系函数</a:t>
            </a:r>
            <a:r>
              <a:rPr lang="en-US"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006600"/>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以实现按指定成员的递增或者递减排序。如</a:t>
            </a:r>
            <a:r>
              <a:rPr lang="en-US" altLang="zh-CN" sz="1800" dirty="0" smtClean="0">
                <a:solidFill>
                  <a:schemeClr val="tx1"/>
                </a:solidFill>
                <a:latin typeface="Consolas" pitchFamily="49" charset="0"/>
                <a:ea typeface="仿宋" pitchFamily="49" charset="-122"/>
                <a:cs typeface="Consolas" pitchFamily="49" charset="0"/>
              </a:rPr>
              <a:t>sort(</a:t>
            </a:r>
            <a:r>
              <a:rPr lang="en-US" altLang="zh-CN" sz="1800" dirty="0" err="1" smtClean="0">
                <a:solidFill>
                  <a:schemeClr val="tx1"/>
                </a:solidFill>
                <a:latin typeface="Consolas" pitchFamily="49" charset="0"/>
                <a:ea typeface="仿宋" pitchFamily="49" charset="-122"/>
                <a:cs typeface="Consolas" pitchFamily="49" charset="0"/>
              </a:rPr>
              <a:t>myv.begin</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myv.end</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Cmp</a:t>
            </a:r>
            <a:r>
              <a:rPr lang="en-US" altLang="zh-CN" sz="1800" dirty="0" smtClean="0">
                <a:solidFill>
                  <a:schemeClr val="tx1"/>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调用</a:t>
            </a:r>
            <a:r>
              <a:rPr lang="en-US" altLang="zh-CN" sz="1800" dirty="0" err="1" smtClean="0">
                <a:solidFill>
                  <a:schemeClr val="tx1"/>
                </a:solidFill>
                <a:latin typeface="Consolas" pitchFamily="49" charset="0"/>
                <a:ea typeface="仿宋" pitchFamily="49" charset="-122"/>
                <a:cs typeface="Consolas" pitchFamily="49" charset="0"/>
              </a:rPr>
              <a:t>Cmp</a:t>
            </a:r>
            <a:r>
              <a:rPr lang="zh-CN" altLang="zh-CN" sz="1800" dirty="0" smtClean="0">
                <a:solidFill>
                  <a:schemeClr val="tx1"/>
                </a:solidFill>
                <a:latin typeface="Consolas" pitchFamily="49" charset="0"/>
                <a:ea typeface="仿宋" pitchFamily="49" charset="-122"/>
                <a:cs typeface="Consolas" pitchFamily="49" charset="0"/>
              </a:rPr>
              <a:t>的</a:t>
            </a:r>
            <a:r>
              <a:rPr lang="en-US" altLang="zh-CN" sz="1800" dirty="0" smtClean="0">
                <a:solidFill>
                  <a:schemeClr val="tx1"/>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运算符对</a:t>
            </a:r>
            <a:r>
              <a:rPr lang="en-US" altLang="zh-CN" sz="1800" dirty="0" err="1" smtClean="0">
                <a:solidFill>
                  <a:schemeClr val="tx1"/>
                </a:solidFill>
                <a:latin typeface="Consolas" pitchFamily="49" charset="0"/>
                <a:ea typeface="仿宋" pitchFamily="49" charset="-122"/>
                <a:cs typeface="Consolas" pitchFamily="49" charset="0"/>
              </a:rPr>
              <a:t>myv</a:t>
            </a:r>
            <a:r>
              <a:rPr lang="zh-CN" altLang="zh-CN" sz="1800" dirty="0" smtClean="0">
                <a:solidFill>
                  <a:schemeClr val="tx1"/>
                </a:solidFill>
                <a:latin typeface="Consolas" pitchFamily="49" charset="0"/>
                <a:ea typeface="仿宋" pitchFamily="49" charset="-122"/>
                <a:cs typeface="Consolas" pitchFamily="49" charset="0"/>
              </a:rPr>
              <a:t>容器的所有元素实现排序。</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1008462"/>
            <a:ext cx="8643998" cy="5349496"/>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dirty="0" smtClean="0">
                <a:solidFill>
                  <a:schemeClr val="tx1"/>
                </a:solidFill>
                <a:latin typeface="Consolas" pitchFamily="49" charset="0"/>
                <a:ea typeface="仿宋" pitchFamily="49" charset="-122"/>
                <a:cs typeface="Consolas" pitchFamily="49" charset="0"/>
              </a:rPr>
              <a:t>#include &lt;</a:t>
            </a:r>
            <a:r>
              <a:rPr lang="en-US" altLang="zh-CN" sz="1800" dirty="0" err="1" smtClean="0">
                <a:solidFill>
                  <a:schemeClr val="tx1"/>
                </a:solidFill>
                <a:latin typeface="Consolas" pitchFamily="49" charset="0"/>
                <a:ea typeface="仿宋" pitchFamily="49" charset="-122"/>
                <a:cs typeface="Consolas" pitchFamily="49" charset="0"/>
              </a:rPr>
              <a:t>iostream</a:t>
            </a:r>
            <a:r>
              <a:rPr lang="en-US" altLang="zh-CN" sz="1800" dirty="0" smtClean="0">
                <a:solidFill>
                  <a:schemeClr val="tx1"/>
                </a:solidFill>
                <a:latin typeface="Consolas" pitchFamily="49" charset="0"/>
                <a:ea typeface="仿宋" pitchFamily="49" charset="-122"/>
                <a:cs typeface="Consolas" pitchFamily="49" charset="0"/>
              </a:rPr>
              <a:t>&gt;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#include &lt;algorithm&gt;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#include &lt;vector&gt;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#include &lt;string&gt;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using namespace std;</a:t>
            </a:r>
            <a:endParaRPr lang="zh-CN" altLang="zh-CN" sz="1800" dirty="0" smtClean="0">
              <a:solidFill>
                <a:schemeClr val="tx1"/>
              </a:solidFill>
              <a:latin typeface="Consolas" pitchFamily="49" charset="0"/>
              <a:ea typeface="仿宋" pitchFamily="49" charset="-122"/>
              <a:cs typeface="Consolas" pitchFamily="49" charset="0"/>
            </a:endParaRPr>
          </a:p>
          <a:p>
            <a:pPr>
              <a:lnSpc>
                <a:spcPct val="200000"/>
              </a:lnSpc>
            </a:pPr>
            <a:r>
              <a:rPr lang="en-US" altLang="zh-CN" sz="1800" dirty="0" err="1" smtClean="0">
                <a:solidFill>
                  <a:schemeClr val="tx1"/>
                </a:solidFill>
                <a:latin typeface="Consolas" pitchFamily="49" charset="0"/>
                <a:ea typeface="仿宋" pitchFamily="49" charset="-122"/>
                <a:cs typeface="Consolas" pitchFamily="49" charset="0"/>
              </a:rPr>
              <a:t>struct</a:t>
            </a:r>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smtClean="0">
                <a:solidFill>
                  <a:srgbClr val="C00000"/>
                </a:solidFill>
                <a:latin typeface="Consolas" pitchFamily="49" charset="0"/>
                <a:ea typeface="仿宋" pitchFamily="49" charset="-122"/>
                <a:cs typeface="Consolas" pitchFamily="49" charset="0"/>
              </a:rPr>
              <a:t>Stud</a:t>
            </a:r>
            <a:endParaRPr lang="zh-CN" altLang="zh-CN" sz="1800" dirty="0" smtClean="0">
              <a:solidFill>
                <a:srgbClr val="C00000"/>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no;</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string name;</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Stud(</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no1,string name1)	//</a:t>
            </a:r>
            <a:r>
              <a:rPr lang="zh-CN" altLang="zh-CN" sz="1800" dirty="0" smtClean="0">
                <a:solidFill>
                  <a:schemeClr val="tx1"/>
                </a:solidFill>
                <a:latin typeface="Consolas" pitchFamily="49" charset="0"/>
                <a:ea typeface="仿宋" pitchFamily="49" charset="-122"/>
                <a:cs typeface="Consolas" pitchFamily="49" charset="0"/>
              </a:rPr>
              <a:t>构造函数</a:t>
            </a:r>
          </a:p>
          <a:p>
            <a:r>
              <a:rPr lang="en-US" altLang="zh-CN" sz="1800" dirty="0" smtClean="0">
                <a:solidFill>
                  <a:schemeClr val="tx1"/>
                </a:solidFill>
                <a:latin typeface="Consolas" pitchFamily="49" charset="0"/>
                <a:ea typeface="仿宋" pitchFamily="49" charset="-122"/>
                <a:cs typeface="Consolas" pitchFamily="49" charset="0"/>
              </a:rPr>
              <a:t>   {	no=no1;</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name=name1;</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bool</a:t>
            </a:r>
            <a:r>
              <a:rPr lang="en-US" altLang="zh-CN" sz="1800" dirty="0" smtClean="0">
                <a:solidFill>
                  <a:schemeClr val="tx1"/>
                </a:solidFill>
                <a:latin typeface="Consolas" pitchFamily="49" charset="0"/>
                <a:ea typeface="仿宋" pitchFamily="49" charset="-122"/>
                <a:cs typeface="Consolas" pitchFamily="49" charset="0"/>
              </a:rPr>
              <a:t> operator&lt;(const Stud &amp;s) const	//</a:t>
            </a:r>
            <a:r>
              <a:rPr lang="zh-CN" altLang="zh-CN" sz="1800" dirty="0" smtClean="0">
                <a:solidFill>
                  <a:schemeClr val="tx1"/>
                </a:solidFill>
                <a:latin typeface="Consolas" pitchFamily="49" charset="0"/>
                <a:ea typeface="仿宋" pitchFamily="49" charset="-122"/>
                <a:cs typeface="Consolas" pitchFamily="49" charset="0"/>
              </a:rPr>
              <a:t>方式</a:t>
            </a:r>
            <a:r>
              <a:rPr lang="en-US" altLang="zh-CN" sz="1800" dirty="0" smtClean="0">
                <a:solidFill>
                  <a:schemeClr val="tx1"/>
                </a:solidFill>
                <a:latin typeface="Consolas" pitchFamily="49" charset="0"/>
                <a:ea typeface="仿宋" pitchFamily="49" charset="-122"/>
                <a:cs typeface="Consolas" pitchFamily="49" charset="0"/>
              </a:rPr>
              <a:t>1</a:t>
            </a:r>
            <a:r>
              <a:rPr lang="zh-CN" altLang="zh-CN" sz="1800" dirty="0" smtClean="0">
                <a:solidFill>
                  <a:schemeClr val="tx1"/>
                </a:solidFill>
                <a:latin typeface="Consolas" pitchFamily="49" charset="0"/>
                <a:ea typeface="仿宋" pitchFamily="49" charset="-122"/>
                <a:cs typeface="Consolas" pitchFamily="49" charset="0"/>
              </a:rPr>
              <a:t>：重载</a:t>
            </a:r>
            <a:r>
              <a:rPr lang="en-US" altLang="zh-CN" sz="1800" dirty="0" smtClean="0">
                <a:solidFill>
                  <a:schemeClr val="tx1"/>
                </a:solidFill>
                <a:latin typeface="Consolas" pitchFamily="49" charset="0"/>
                <a:ea typeface="仿宋" pitchFamily="49" charset="-122"/>
                <a:cs typeface="Consolas" pitchFamily="49" charset="0"/>
              </a:rPr>
              <a:t>&lt;</a:t>
            </a:r>
            <a:r>
              <a:rPr lang="zh-CN" altLang="zh-CN" sz="1800" dirty="0" smtClean="0">
                <a:solidFill>
                  <a:schemeClr val="tx1"/>
                </a:solidFill>
                <a:latin typeface="Consolas" pitchFamily="49" charset="0"/>
                <a:ea typeface="仿宋" pitchFamily="49" charset="-122"/>
                <a:cs typeface="Consolas" pitchFamily="49" charset="0"/>
              </a:rPr>
              <a:t>运算符</a:t>
            </a:r>
          </a:p>
          <a:p>
            <a:r>
              <a:rPr lang="en-US" altLang="zh-CN" sz="1800" dirty="0" smtClean="0">
                <a:solidFill>
                  <a:schemeClr val="tx1"/>
                </a:solidFill>
                <a:latin typeface="Consolas" pitchFamily="49" charset="0"/>
                <a:ea typeface="仿宋" pitchFamily="49" charset="-122"/>
                <a:cs typeface="Consolas" pitchFamily="49" charset="0"/>
              </a:rPr>
              <a:t>   {</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return </a:t>
            </a:r>
            <a:r>
              <a:rPr lang="en-US" altLang="zh-CN" sz="1800" dirty="0" err="1" smtClean="0">
                <a:solidFill>
                  <a:schemeClr val="tx1"/>
                </a:solidFill>
                <a:latin typeface="Consolas" pitchFamily="49" charset="0"/>
                <a:ea typeface="仿宋" pitchFamily="49" charset="-122"/>
                <a:cs typeface="Consolas" pitchFamily="49" charset="0"/>
              </a:rPr>
              <a:t>s.no</a:t>
            </a:r>
            <a:r>
              <a:rPr lang="en-US" altLang="zh-CN" sz="1800" dirty="0" smtClean="0">
                <a:solidFill>
                  <a:schemeClr val="tx1"/>
                </a:solidFill>
                <a:latin typeface="Consolas" pitchFamily="49" charset="0"/>
                <a:ea typeface="仿宋" pitchFamily="49" charset="-122"/>
                <a:cs typeface="Consolas" pitchFamily="49" charset="0"/>
              </a:rPr>
              <a:t>&lt;no;   //</a:t>
            </a:r>
            <a:r>
              <a:rPr lang="zh-CN" altLang="zh-CN" sz="1800" dirty="0" smtClean="0">
                <a:solidFill>
                  <a:schemeClr val="tx1"/>
                </a:solidFill>
                <a:latin typeface="Consolas" pitchFamily="49" charset="0"/>
                <a:ea typeface="仿宋" pitchFamily="49" charset="-122"/>
                <a:cs typeface="Consolas" pitchFamily="49" charset="0"/>
              </a:rPr>
              <a:t>用于按</a:t>
            </a:r>
            <a:r>
              <a:rPr lang="en-US" altLang="zh-CN" sz="1800" dirty="0" smtClean="0">
                <a:solidFill>
                  <a:schemeClr val="tx1"/>
                </a:solidFill>
                <a:latin typeface="Consolas" pitchFamily="49" charset="0"/>
                <a:ea typeface="仿宋" pitchFamily="49" charset="-122"/>
                <a:cs typeface="Consolas" pitchFamily="49" charset="0"/>
              </a:rPr>
              <a:t>no</a:t>
            </a:r>
            <a:r>
              <a:rPr lang="zh-CN" altLang="zh-CN" sz="1800" dirty="0" smtClean="0">
                <a:solidFill>
                  <a:schemeClr val="tx1"/>
                </a:solidFill>
                <a:latin typeface="Consolas" pitchFamily="49" charset="0"/>
                <a:ea typeface="仿宋" pitchFamily="49" charset="-122"/>
                <a:cs typeface="Consolas" pitchFamily="49" charset="0"/>
              </a:rPr>
              <a:t>递减排序，将</a:t>
            </a:r>
            <a:r>
              <a:rPr lang="en-US" altLang="zh-CN" sz="1800" dirty="0" smtClean="0">
                <a:solidFill>
                  <a:schemeClr val="tx1"/>
                </a:solidFill>
                <a:latin typeface="Consolas" pitchFamily="49" charset="0"/>
                <a:ea typeface="仿宋" pitchFamily="49" charset="-122"/>
                <a:cs typeface="Consolas" pitchFamily="49" charset="0"/>
              </a:rPr>
              <a:t>&lt;</a:t>
            </a:r>
            <a:r>
              <a:rPr lang="zh-CN" altLang="zh-CN" sz="1800" dirty="0" smtClean="0">
                <a:solidFill>
                  <a:schemeClr val="tx1"/>
                </a:solidFill>
                <a:latin typeface="Consolas" pitchFamily="49" charset="0"/>
                <a:ea typeface="仿宋" pitchFamily="49" charset="-122"/>
                <a:cs typeface="Consolas" pitchFamily="49" charset="0"/>
              </a:rPr>
              <a:t>改为</a:t>
            </a:r>
            <a:r>
              <a:rPr lang="en-US" altLang="zh-CN" sz="1800" dirty="0" smtClean="0">
                <a:solidFill>
                  <a:schemeClr val="tx1"/>
                </a:solidFill>
                <a:latin typeface="Consolas" pitchFamily="49" charset="0"/>
                <a:ea typeface="仿宋" pitchFamily="49" charset="-122"/>
                <a:cs typeface="Consolas" pitchFamily="49" charset="0"/>
              </a:rPr>
              <a:t>&gt;</a:t>
            </a:r>
            <a:r>
              <a:rPr lang="zh-CN" altLang="zh-CN" sz="1800" dirty="0" smtClean="0">
                <a:solidFill>
                  <a:schemeClr val="tx1"/>
                </a:solidFill>
                <a:latin typeface="Consolas" pitchFamily="49" charset="0"/>
                <a:ea typeface="仿宋" pitchFamily="49" charset="-122"/>
                <a:cs typeface="Consolas" pitchFamily="49" charset="0"/>
              </a:rPr>
              <a:t>则按</a:t>
            </a:r>
            <a:r>
              <a:rPr lang="en-US" altLang="zh-CN" sz="1800" dirty="0" smtClean="0">
                <a:solidFill>
                  <a:schemeClr val="tx1"/>
                </a:solidFill>
                <a:latin typeface="Consolas" pitchFamily="49" charset="0"/>
                <a:ea typeface="仿宋" pitchFamily="49" charset="-122"/>
                <a:cs typeface="Consolas" pitchFamily="49" charset="0"/>
              </a:rPr>
              <a:t>no</a:t>
            </a:r>
            <a:r>
              <a:rPr lang="zh-CN" altLang="zh-CN" sz="1800" dirty="0" smtClean="0">
                <a:solidFill>
                  <a:schemeClr val="tx1"/>
                </a:solidFill>
                <a:latin typeface="Consolas" pitchFamily="49" charset="0"/>
                <a:ea typeface="仿宋" pitchFamily="49" charset="-122"/>
                <a:cs typeface="Consolas" pitchFamily="49" charset="0"/>
              </a:rPr>
              <a:t>递增排序</a:t>
            </a:r>
          </a:p>
          <a:p>
            <a:r>
              <a:rPr lang="en-US" altLang="zh-CN" sz="1800" dirty="0" smtClean="0">
                <a:solidFill>
                  <a:schemeClr val="tx1"/>
                </a:solidFill>
                <a:latin typeface="Consolas" pitchFamily="49" charset="0"/>
                <a:ea typeface="仿宋" pitchFamily="49" charset="-122"/>
                <a:cs typeface="Consolas" pitchFamily="49" charset="0"/>
              </a:rPr>
              <a:t>   }</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a:t>
            </a:r>
            <a:endParaRPr lang="zh-CN" altLang="zh-CN" sz="1800" dirty="0" smtClean="0">
              <a:solidFill>
                <a:schemeClr val="tx1"/>
              </a:solidFill>
              <a:latin typeface="Consolas" pitchFamily="49" charset="0"/>
              <a:ea typeface="仿宋" pitchFamily="49" charset="-122"/>
              <a:cs typeface="Consolas" pitchFamily="49" charset="0"/>
            </a:endParaRPr>
          </a:p>
        </p:txBody>
      </p:sp>
      <p:grpSp>
        <p:nvGrpSpPr>
          <p:cNvPr id="3" name="组合 2"/>
          <p:cNvGrpSpPr/>
          <p:nvPr/>
        </p:nvGrpSpPr>
        <p:grpSpPr>
          <a:xfrm>
            <a:off x="642910" y="82535"/>
            <a:ext cx="903272" cy="846135"/>
            <a:chOff x="1454150" y="-60341"/>
            <a:chExt cx="903272" cy="846135"/>
          </a:xfrm>
        </p:grpSpPr>
        <p:sp>
          <p:nvSpPr>
            <p:cNvPr id="4"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5"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smtClean="0">
                  <a:solidFill>
                    <a:srgbClr val="FF0000"/>
                  </a:solidFill>
                  <a:latin typeface="微软雅黑" pitchFamily="34" charset="-122"/>
                  <a:ea typeface="微软雅黑" pitchFamily="34" charset="-122"/>
                </a:rPr>
                <a:t>示例</a:t>
              </a:r>
              <a:endParaRPr lang="en-US" altLang="zh-CN" sz="2000">
                <a:solidFill>
                  <a:srgbClr val="FF0000"/>
                </a:solidFill>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323850" y="1228539"/>
            <a:ext cx="8605868" cy="769441"/>
          </a:xfrm>
          <a:prstGeom prst="rect">
            <a:avLst/>
          </a:prstGeom>
          <a:noFill/>
          <a:ln w="9525">
            <a:noFill/>
            <a:miter lim="800000"/>
            <a:headEnd/>
            <a:tailEnd/>
          </a:ln>
          <a:effectLst/>
        </p:spPr>
        <p:txBody>
          <a:bodyPr wrap="square">
            <a:spAutoFit/>
          </a:bodyPr>
          <a:lstStyle/>
          <a:p>
            <a:pPr>
              <a:spcBef>
                <a:spcPct val="50000"/>
              </a:spcBef>
            </a:pPr>
            <a:r>
              <a:rPr lang="zh-CN" altLang="en-US" sz="2200" dirty="0">
                <a:latin typeface="Consolas" pitchFamily="49" charset="0"/>
                <a:ea typeface="楷体" pitchFamily="49" charset="-122"/>
                <a:cs typeface="Consolas" pitchFamily="49" charset="0"/>
              </a:rPr>
              <a:t>　</a:t>
            </a:r>
            <a:r>
              <a:rPr lang="zh-CN" altLang="en-US" sz="2200" dirty="0" smtClean="0">
                <a:latin typeface="Consolas" pitchFamily="49" charset="0"/>
                <a:ea typeface="楷体" pitchFamily="49" charset="-122"/>
                <a:cs typeface="Consolas" pitchFamily="49" charset="0"/>
              </a:rPr>
              <a:t>  </a:t>
            </a:r>
            <a:r>
              <a:rPr lang="en-US" altLang="zh-CN" sz="2200" dirty="0" smtClean="0">
                <a:solidFill>
                  <a:schemeClr val="tx1"/>
                </a:solidFill>
                <a:latin typeface="Consolas" pitchFamily="49" charset="0"/>
                <a:ea typeface="楷体" pitchFamily="49" charset="-122"/>
                <a:cs typeface="Consolas" pitchFamily="49" charset="0"/>
              </a:rPr>
              <a:t>C</a:t>
            </a:r>
            <a:r>
              <a:rPr lang="en-US" altLang="zh-CN" sz="2200" dirty="0">
                <a:solidFill>
                  <a:schemeClr val="tx1"/>
                </a:solidFill>
                <a:latin typeface="Consolas" pitchFamily="49" charset="0"/>
                <a:ea typeface="楷体" pitchFamily="49" charset="-122"/>
                <a:cs typeface="Consolas" pitchFamily="49" charset="0"/>
              </a:rPr>
              <a:t>++</a:t>
            </a:r>
            <a:r>
              <a:rPr lang="zh-CN" altLang="en-US" sz="2200" dirty="0">
                <a:solidFill>
                  <a:schemeClr val="tx1"/>
                </a:solidFill>
                <a:latin typeface="Consolas" pitchFamily="49" charset="0"/>
                <a:ea typeface="楷体" pitchFamily="49" charset="-122"/>
                <a:cs typeface="Consolas" pitchFamily="49" charset="0"/>
              </a:rPr>
              <a:t>语言中增加了</a:t>
            </a:r>
            <a:r>
              <a:rPr lang="zh-CN" altLang="en-US" sz="2200" dirty="0">
                <a:solidFill>
                  <a:srgbClr val="FF0000"/>
                </a:solidFill>
                <a:latin typeface="Consolas" pitchFamily="49" charset="0"/>
                <a:ea typeface="楷体" pitchFamily="49" charset="-122"/>
                <a:cs typeface="Consolas" pitchFamily="49" charset="0"/>
              </a:rPr>
              <a:t>引用型</a:t>
            </a:r>
            <a:r>
              <a:rPr lang="zh-CN" altLang="en-US" sz="2200" dirty="0" smtClean="0">
                <a:solidFill>
                  <a:srgbClr val="FF0000"/>
                </a:solidFill>
                <a:latin typeface="Consolas" pitchFamily="49" charset="0"/>
                <a:ea typeface="楷体" pitchFamily="49" charset="-122"/>
                <a:cs typeface="Consolas" pitchFamily="49" charset="0"/>
              </a:rPr>
              <a:t>参数</a:t>
            </a:r>
            <a:r>
              <a:rPr lang="zh-CN" altLang="en-US" sz="2200" dirty="0" smtClean="0">
                <a:solidFill>
                  <a:schemeClr val="tx1"/>
                </a:solidFill>
                <a:latin typeface="Consolas" pitchFamily="49" charset="0"/>
                <a:ea typeface="楷体" pitchFamily="49" charset="-122"/>
                <a:cs typeface="Consolas" pitchFamily="49" charset="0"/>
              </a:rPr>
              <a:t>，参数</a:t>
            </a:r>
            <a:r>
              <a:rPr lang="zh-CN" altLang="en-US" sz="2200" dirty="0">
                <a:solidFill>
                  <a:schemeClr val="tx1"/>
                </a:solidFill>
                <a:latin typeface="Consolas" pitchFamily="49" charset="0"/>
                <a:ea typeface="楷体" pitchFamily="49" charset="-122"/>
                <a:cs typeface="Consolas" pitchFamily="49" charset="0"/>
              </a:rPr>
              <a:t>名前需加上</a:t>
            </a:r>
            <a:r>
              <a:rPr lang="en-US" altLang="zh-CN" sz="2200" dirty="0">
                <a:solidFill>
                  <a:srgbClr val="FF0000"/>
                </a:solidFill>
                <a:latin typeface="Consolas" pitchFamily="49" charset="0"/>
                <a:ea typeface="楷体" pitchFamily="49" charset="-122"/>
                <a:cs typeface="Consolas" pitchFamily="49" charset="0"/>
              </a:rPr>
              <a:t>&amp;</a:t>
            </a:r>
            <a:r>
              <a:rPr lang="zh-CN" altLang="en-US" sz="2200" dirty="0" smtClean="0">
                <a:solidFill>
                  <a:schemeClr val="tx1"/>
                </a:solidFill>
                <a:latin typeface="Consolas" pitchFamily="49" charset="0"/>
                <a:ea typeface="楷体" pitchFamily="49" charset="-122"/>
                <a:cs typeface="Consolas" pitchFamily="49" charset="0"/>
              </a:rPr>
              <a:t>，形参</a:t>
            </a:r>
            <a:r>
              <a:rPr lang="zh-CN" altLang="en-US" sz="2200" dirty="0">
                <a:solidFill>
                  <a:schemeClr val="tx1"/>
                </a:solidFill>
                <a:latin typeface="Consolas" pitchFamily="49" charset="0"/>
                <a:ea typeface="楷体" pitchFamily="49" charset="-122"/>
                <a:cs typeface="Consolas" pitchFamily="49" charset="0"/>
              </a:rPr>
              <a:t>在执行后会将结果回传给对应的实参。上例采用</a:t>
            </a:r>
            <a:r>
              <a:rPr lang="en-US" altLang="zh-CN" sz="2200" dirty="0">
                <a:solidFill>
                  <a:schemeClr val="tx1"/>
                </a:solidFill>
                <a:latin typeface="Consolas" pitchFamily="49" charset="0"/>
                <a:ea typeface="楷体" pitchFamily="49" charset="-122"/>
                <a:cs typeface="Consolas" pitchFamily="49" charset="0"/>
              </a:rPr>
              <a:t>C++</a:t>
            </a:r>
            <a:r>
              <a:rPr lang="zh-CN" altLang="en-US" sz="2200" dirty="0">
                <a:solidFill>
                  <a:schemeClr val="tx1"/>
                </a:solidFill>
                <a:latin typeface="Consolas" pitchFamily="49" charset="0"/>
                <a:ea typeface="楷体" pitchFamily="49" charset="-122"/>
                <a:cs typeface="Consolas" pitchFamily="49" charset="0"/>
              </a:rPr>
              <a:t>语言描述算法如</a:t>
            </a:r>
            <a:r>
              <a:rPr lang="zh-CN" altLang="en-US" sz="2200" dirty="0" smtClean="0">
                <a:solidFill>
                  <a:schemeClr val="tx1"/>
                </a:solidFill>
                <a:latin typeface="Consolas" pitchFamily="49" charset="0"/>
                <a:ea typeface="楷体" pitchFamily="49" charset="-122"/>
                <a:cs typeface="Consolas" pitchFamily="49" charset="0"/>
              </a:rPr>
              <a:t>下所</a:t>
            </a:r>
            <a:r>
              <a:rPr lang="zh-CN" altLang="en-US" sz="2200" dirty="0">
                <a:solidFill>
                  <a:schemeClr val="tx1"/>
                </a:solidFill>
                <a:latin typeface="Consolas" pitchFamily="49" charset="0"/>
                <a:ea typeface="楷体" pitchFamily="49" charset="-122"/>
                <a:cs typeface="Consolas" pitchFamily="49" charset="0"/>
              </a:rPr>
              <a:t>示。 </a:t>
            </a:r>
          </a:p>
        </p:txBody>
      </p:sp>
      <p:sp>
        <p:nvSpPr>
          <p:cNvPr id="198660" name="Rectangle 4"/>
          <p:cNvSpPr>
            <a:spLocks noChangeArrowheads="1"/>
          </p:cNvSpPr>
          <p:nvPr/>
        </p:nvSpPr>
        <p:spPr bwMode="auto">
          <a:xfrm>
            <a:off x="0" y="27003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98661" name="Text Box 5"/>
          <p:cNvSpPr txBox="1">
            <a:spLocks noChangeArrowheads="1"/>
          </p:cNvSpPr>
          <p:nvPr/>
        </p:nvSpPr>
        <p:spPr bwMode="auto">
          <a:xfrm>
            <a:off x="357158" y="5572140"/>
            <a:ext cx="8208963" cy="769441"/>
          </a:xfrm>
          <a:prstGeom prst="rect">
            <a:avLst/>
          </a:prstGeom>
          <a:noFill/>
          <a:ln w="9525">
            <a:noFill/>
            <a:miter lim="800000"/>
            <a:headEnd/>
            <a:tailEnd/>
          </a:ln>
          <a:effectLst/>
        </p:spPr>
        <p:txBody>
          <a:bodyPr>
            <a:spAutoFit/>
          </a:bodyPr>
          <a:lstStyle/>
          <a:p>
            <a:pPr>
              <a:spcBef>
                <a:spcPct val="50000"/>
              </a:spcBef>
            </a:pPr>
            <a:r>
              <a:rPr lang="zh-CN" altLang="nb-NO" sz="2200" dirty="0">
                <a:solidFill>
                  <a:schemeClr val="tx1"/>
                </a:solidFill>
                <a:latin typeface="Consolas" pitchFamily="49" charset="0"/>
                <a:ea typeface="楷体" pitchFamily="49" charset="-122"/>
                <a:cs typeface="Consolas" pitchFamily="49" charset="0"/>
              </a:rPr>
              <a:t>　　</a:t>
            </a:r>
            <a:r>
              <a:rPr lang="zh-CN" altLang="nb-NO" sz="2200" dirty="0" smtClean="0">
                <a:solidFill>
                  <a:schemeClr val="tx1"/>
                </a:solidFill>
                <a:latin typeface="Consolas" pitchFamily="49" charset="0"/>
                <a:ea typeface="楷体" pitchFamily="49" charset="-122"/>
                <a:cs typeface="Consolas" pitchFamily="49" charset="0"/>
              </a:rPr>
              <a:t>当形参</a:t>
            </a:r>
            <a:r>
              <a:rPr lang="nb-NO" altLang="zh-CN" sz="2200" dirty="0">
                <a:solidFill>
                  <a:schemeClr val="tx1"/>
                </a:solidFill>
                <a:latin typeface="Consolas" pitchFamily="49" charset="0"/>
                <a:ea typeface="楷体" pitchFamily="49" charset="-122"/>
                <a:cs typeface="Consolas" pitchFamily="49" charset="0"/>
              </a:rPr>
              <a:t>s</a:t>
            </a:r>
            <a:r>
              <a:rPr lang="zh-CN" altLang="nb-NO" sz="2200" dirty="0">
                <a:solidFill>
                  <a:schemeClr val="tx1"/>
                </a:solidFill>
                <a:latin typeface="Consolas" pitchFamily="49" charset="0"/>
                <a:ea typeface="楷体" pitchFamily="49" charset="-122"/>
                <a:cs typeface="Consolas" pitchFamily="49" charset="0"/>
              </a:rPr>
              <a:t>改为引用类型的参数后，</a:t>
            </a:r>
            <a:r>
              <a:rPr lang="zh-CN" altLang="nb-NO" sz="2200" dirty="0" smtClean="0">
                <a:solidFill>
                  <a:schemeClr val="tx1"/>
                </a:solidFill>
                <a:latin typeface="Consolas" pitchFamily="49" charset="0"/>
                <a:ea typeface="楷体" pitchFamily="49" charset="-122"/>
                <a:cs typeface="Consolas" pitchFamily="49" charset="0"/>
              </a:rPr>
              <a:t>执行</a:t>
            </a:r>
            <a:r>
              <a:rPr lang="nb-NO" altLang="zh-CN" sz="2200" dirty="0" smtClean="0">
                <a:solidFill>
                  <a:schemeClr val="tx1"/>
                </a:solidFill>
                <a:latin typeface="Consolas" pitchFamily="49" charset="0"/>
                <a:ea typeface="楷体" pitchFamily="49" charset="-122"/>
                <a:cs typeface="Consolas" pitchFamily="49" charset="0"/>
              </a:rPr>
              <a:t>main</a:t>
            </a:r>
            <a:r>
              <a:rPr lang="zh-CN" altLang="nb-NO" sz="2200" dirty="0">
                <a:solidFill>
                  <a:schemeClr val="tx1"/>
                </a:solidFill>
                <a:latin typeface="Consolas" pitchFamily="49" charset="0"/>
                <a:ea typeface="楷体" pitchFamily="49" charset="-122"/>
                <a:cs typeface="Consolas" pitchFamily="49" charset="0"/>
              </a:rPr>
              <a:t>函数的输出结果</a:t>
            </a:r>
            <a:r>
              <a:rPr lang="zh-CN" altLang="nb-NO" sz="2200" dirty="0" smtClean="0">
                <a:solidFill>
                  <a:schemeClr val="tx1"/>
                </a:solidFill>
                <a:latin typeface="Consolas" pitchFamily="49" charset="0"/>
                <a:ea typeface="楷体" pitchFamily="49" charset="-122"/>
                <a:cs typeface="Consolas" pitchFamily="49" charset="0"/>
              </a:rPr>
              <a:t>就输出</a:t>
            </a:r>
            <a:r>
              <a:rPr lang="nb-NO" altLang="zh-CN" sz="2200" dirty="0">
                <a:solidFill>
                  <a:srgbClr val="FF0000"/>
                </a:solidFill>
                <a:latin typeface="Consolas" pitchFamily="49" charset="0"/>
                <a:ea typeface="楷体" pitchFamily="49" charset="-122"/>
                <a:cs typeface="Consolas" pitchFamily="49" charset="0"/>
              </a:rPr>
              <a:t>55</a:t>
            </a:r>
            <a:r>
              <a:rPr lang="zh-CN" altLang="nb-NO" sz="2200" dirty="0">
                <a:solidFill>
                  <a:schemeClr val="tx1"/>
                </a:solidFill>
                <a:latin typeface="Consolas" pitchFamily="49" charset="0"/>
                <a:ea typeface="楷体" pitchFamily="49" charset="-122"/>
                <a:cs typeface="Consolas" pitchFamily="49" charset="0"/>
              </a:rPr>
              <a:t>。 </a:t>
            </a:r>
            <a:endParaRPr lang="zh-CN" altLang="en-US" sz="2200" dirty="0">
              <a:solidFill>
                <a:schemeClr val="tx1"/>
              </a:solidFill>
              <a:latin typeface="Consolas" pitchFamily="49" charset="0"/>
              <a:ea typeface="楷体" pitchFamily="49" charset="-122"/>
              <a:cs typeface="Consolas" pitchFamily="49" charset="0"/>
            </a:endParaRPr>
          </a:p>
        </p:txBody>
      </p:sp>
      <p:sp>
        <p:nvSpPr>
          <p:cNvPr id="2"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Box 6"/>
          <p:cNvSpPr txBox="1"/>
          <p:nvPr/>
        </p:nvSpPr>
        <p:spPr>
          <a:xfrm>
            <a:off x="1785918" y="2643182"/>
            <a:ext cx="4000528" cy="257950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1003">
            <a:schemeClr val="lt2"/>
          </a:fillRef>
          <a:effectRef idx="0">
            <a:scrgbClr r="0" g="0" b="0"/>
          </a:effectRef>
          <a:fontRef idx="major"/>
        </p:style>
        <p:txBody>
          <a:bodyPr wrap="square" lIns="216000" tIns="180000" bIns="180000" rtlCol="0">
            <a:spAutoFit/>
          </a:bodyPr>
          <a:lstStyle/>
          <a:p>
            <a:r>
              <a:rPr lang="en-US" altLang="zh-CN" sz="1800" dirty="0" err="1" smtClean="0">
                <a:solidFill>
                  <a:schemeClr val="tx1"/>
                </a:solidFill>
                <a:latin typeface="Consolas" pitchFamily="49" charset="0"/>
                <a:cs typeface="Consolas" pitchFamily="49" charset="0"/>
              </a:rPr>
              <a:t>bool</a:t>
            </a:r>
            <a:r>
              <a:rPr lang="en-US" altLang="zh-CN" sz="1800" dirty="0" smtClean="0">
                <a:solidFill>
                  <a:schemeClr val="tx1"/>
                </a:solidFill>
                <a:latin typeface="Consolas" pitchFamily="49" charset="0"/>
                <a:cs typeface="Consolas" pitchFamily="49" charset="0"/>
              </a:rPr>
              <a:t> fun(</a:t>
            </a:r>
            <a:r>
              <a:rPr lang="en-US" altLang="zh-CN" sz="1800" dirty="0" err="1" smtClean="0">
                <a:solidFill>
                  <a:schemeClr val="tx1"/>
                </a:solidFill>
                <a:latin typeface="Consolas" pitchFamily="49" charset="0"/>
                <a:cs typeface="Consolas" pitchFamily="49" charset="0"/>
              </a:rPr>
              <a:t>int</a:t>
            </a:r>
            <a:r>
              <a:rPr lang="en-US" altLang="zh-CN" sz="1800" dirty="0" smtClean="0">
                <a:solidFill>
                  <a:schemeClr val="tx1"/>
                </a:solidFill>
                <a:latin typeface="Consolas" pitchFamily="49" charset="0"/>
                <a:cs typeface="Consolas" pitchFamily="49" charset="0"/>
              </a:rPr>
              <a:t> </a:t>
            </a:r>
            <a:r>
              <a:rPr lang="en-US" altLang="zh-CN" sz="1800" dirty="0" err="1" smtClean="0">
                <a:solidFill>
                  <a:schemeClr val="tx1"/>
                </a:solidFill>
                <a:latin typeface="Consolas" pitchFamily="49" charset="0"/>
                <a:cs typeface="Consolas" pitchFamily="49" charset="0"/>
              </a:rPr>
              <a:t>n,</a:t>
            </a:r>
            <a:r>
              <a:rPr lang="en-US" altLang="zh-CN" sz="1800" u="sng" dirty="0" err="1" smtClean="0">
                <a:solidFill>
                  <a:schemeClr val="tx1"/>
                </a:solidFill>
                <a:latin typeface="Consolas" pitchFamily="49" charset="0"/>
                <a:cs typeface="Consolas" pitchFamily="49" charset="0"/>
              </a:rPr>
              <a:t>int</a:t>
            </a:r>
            <a:r>
              <a:rPr lang="en-US" altLang="zh-CN" sz="1800" u="sng" dirty="0" smtClean="0">
                <a:solidFill>
                  <a:schemeClr val="tx1"/>
                </a:solidFill>
                <a:latin typeface="Consolas" pitchFamily="49" charset="0"/>
                <a:cs typeface="Consolas" pitchFamily="49" charset="0"/>
              </a:rPr>
              <a:t> </a:t>
            </a:r>
            <a:r>
              <a:rPr lang="en-US" altLang="zh-CN" sz="1800" u="sng" dirty="0" smtClean="0">
                <a:solidFill>
                  <a:srgbClr val="FF0000"/>
                </a:solidFill>
                <a:latin typeface="Consolas" pitchFamily="49" charset="0"/>
                <a:cs typeface="Consolas" pitchFamily="49" charset="0"/>
              </a:rPr>
              <a:t>&amp;</a:t>
            </a:r>
            <a:r>
              <a:rPr lang="en-US" altLang="zh-CN" sz="1800" u="sng" dirty="0" smtClean="0">
                <a:solidFill>
                  <a:schemeClr val="tx1"/>
                </a:solidFill>
                <a:latin typeface="Consolas" pitchFamily="49" charset="0"/>
                <a:cs typeface="Consolas" pitchFamily="49" charset="0"/>
              </a:rPr>
              <a:t>s)</a:t>
            </a:r>
          </a:p>
          <a:p>
            <a:r>
              <a:rPr lang="en-US" altLang="zh-CN" sz="1800" dirty="0" smtClean="0">
                <a:solidFill>
                  <a:schemeClr val="tx1"/>
                </a:solidFill>
                <a:latin typeface="Consolas" pitchFamily="49" charset="0"/>
                <a:cs typeface="Consolas" pitchFamily="49" charset="0"/>
              </a:rPr>
              <a:t>{</a:t>
            </a:r>
          </a:p>
          <a:p>
            <a:r>
              <a:rPr lang="en-US" altLang="zh-CN" sz="1800" dirty="0" smtClean="0">
                <a:solidFill>
                  <a:schemeClr val="tx1"/>
                </a:solidFill>
                <a:latin typeface="Consolas" pitchFamily="49" charset="0"/>
                <a:cs typeface="Consolas" pitchFamily="49" charset="0"/>
              </a:rPr>
              <a:t>   if (n&lt;0) return false;</a:t>
            </a:r>
          </a:p>
          <a:p>
            <a:r>
              <a:rPr lang="en-US" altLang="zh-CN" sz="1800" dirty="0" smtClean="0">
                <a:solidFill>
                  <a:schemeClr val="tx1"/>
                </a:solidFill>
                <a:latin typeface="Consolas" pitchFamily="49" charset="0"/>
                <a:cs typeface="Consolas" pitchFamily="49" charset="0"/>
              </a:rPr>
              <a:t>   s=0;</a:t>
            </a:r>
          </a:p>
          <a:p>
            <a:r>
              <a:rPr lang="en-US" altLang="zh-CN" sz="1800" dirty="0" smtClean="0">
                <a:solidFill>
                  <a:schemeClr val="tx1"/>
                </a:solidFill>
                <a:latin typeface="Consolas" pitchFamily="49" charset="0"/>
                <a:cs typeface="Consolas" pitchFamily="49" charset="0"/>
              </a:rPr>
              <a:t>   for (</a:t>
            </a:r>
            <a:r>
              <a:rPr lang="en-US" altLang="zh-CN" sz="1800" dirty="0" err="1" smtClean="0">
                <a:solidFill>
                  <a:schemeClr val="tx1"/>
                </a:solidFill>
                <a:latin typeface="Consolas" pitchFamily="49" charset="0"/>
                <a:cs typeface="Consolas" pitchFamily="49" charset="0"/>
              </a:rPr>
              <a:t>int</a:t>
            </a:r>
            <a:r>
              <a:rPr lang="en-US" altLang="zh-CN" sz="1800" dirty="0" smtClean="0">
                <a:solidFill>
                  <a:schemeClr val="tx1"/>
                </a:solidFill>
                <a:latin typeface="Consolas" pitchFamily="49" charset="0"/>
                <a:cs typeface="Consolas" pitchFamily="49" charset="0"/>
              </a:rPr>
              <a:t> </a:t>
            </a:r>
            <a:r>
              <a:rPr lang="en-US" altLang="zh-CN" sz="1800" dirty="0" err="1" smtClean="0">
                <a:solidFill>
                  <a:schemeClr val="tx1"/>
                </a:solidFill>
                <a:latin typeface="Consolas" pitchFamily="49" charset="0"/>
                <a:cs typeface="Consolas" pitchFamily="49" charset="0"/>
              </a:rPr>
              <a:t>i</a:t>
            </a:r>
            <a:r>
              <a:rPr lang="en-US" altLang="zh-CN" sz="1800" dirty="0" smtClean="0">
                <a:solidFill>
                  <a:schemeClr val="tx1"/>
                </a:solidFill>
                <a:latin typeface="Consolas" pitchFamily="49" charset="0"/>
                <a:cs typeface="Consolas" pitchFamily="49" charset="0"/>
              </a:rPr>
              <a:t>=1;i&lt;=</a:t>
            </a:r>
            <a:r>
              <a:rPr lang="en-US" altLang="zh-CN" sz="1800" dirty="0" err="1" smtClean="0">
                <a:solidFill>
                  <a:schemeClr val="tx1"/>
                </a:solidFill>
                <a:latin typeface="Consolas" pitchFamily="49" charset="0"/>
                <a:cs typeface="Consolas" pitchFamily="49" charset="0"/>
              </a:rPr>
              <a:t>n;i</a:t>
            </a:r>
            <a:r>
              <a:rPr lang="en-US" altLang="zh-CN" sz="1800" dirty="0" smtClean="0">
                <a:solidFill>
                  <a:schemeClr val="tx1"/>
                </a:solidFill>
                <a:latin typeface="Consolas" pitchFamily="49" charset="0"/>
                <a:cs typeface="Consolas" pitchFamily="49" charset="0"/>
              </a:rPr>
              <a:t>++)</a:t>
            </a:r>
          </a:p>
          <a:p>
            <a:r>
              <a:rPr lang="en-US" altLang="zh-CN" sz="1800" dirty="0" smtClean="0">
                <a:solidFill>
                  <a:schemeClr val="tx1"/>
                </a:solidFill>
                <a:latin typeface="Consolas" pitchFamily="49" charset="0"/>
                <a:cs typeface="Consolas" pitchFamily="49" charset="0"/>
              </a:rPr>
              <a:t>      s+=</a:t>
            </a:r>
            <a:r>
              <a:rPr lang="en-US" altLang="zh-CN" sz="1800" dirty="0" err="1" smtClean="0">
                <a:solidFill>
                  <a:schemeClr val="tx1"/>
                </a:solidFill>
                <a:latin typeface="Consolas" pitchFamily="49" charset="0"/>
                <a:cs typeface="Consolas" pitchFamily="49" charset="0"/>
              </a:rPr>
              <a:t>i</a:t>
            </a:r>
            <a:r>
              <a:rPr lang="en-US" altLang="zh-CN" sz="1800" dirty="0" smtClean="0">
                <a:solidFill>
                  <a:schemeClr val="tx1"/>
                </a:solidFill>
                <a:latin typeface="Consolas" pitchFamily="49" charset="0"/>
                <a:cs typeface="Consolas" pitchFamily="49" charset="0"/>
              </a:rPr>
              <a:t>;</a:t>
            </a:r>
          </a:p>
          <a:p>
            <a:r>
              <a:rPr lang="en-US" altLang="zh-CN" sz="1800" dirty="0" smtClean="0">
                <a:solidFill>
                  <a:schemeClr val="tx1"/>
                </a:solidFill>
                <a:latin typeface="Consolas" pitchFamily="49" charset="0"/>
                <a:cs typeface="Consolas" pitchFamily="49" charset="0"/>
              </a:rPr>
              <a:t>   return true;</a:t>
            </a:r>
          </a:p>
          <a:p>
            <a:r>
              <a:rPr lang="en-US" altLang="zh-CN" sz="1800" dirty="0" smtClean="0">
                <a:solidFill>
                  <a:schemeClr val="tx1"/>
                </a:solidFill>
                <a:latin typeface="Consolas" pitchFamily="49" charset="0"/>
                <a:cs typeface="Consolas" pitchFamily="49" charset="0"/>
              </a:rPr>
              <a:t>}</a:t>
            </a:r>
            <a:endParaRPr lang="zh-CN" altLang="en-US" sz="1800" dirty="0">
              <a:solidFill>
                <a:schemeClr val="tx1"/>
              </a:solidFill>
              <a:latin typeface="Consolas" pitchFamily="49" charset="0"/>
              <a:cs typeface="Consolas" pitchFamily="49" charset="0"/>
            </a:endParaRPr>
          </a:p>
        </p:txBody>
      </p:sp>
      <p:sp>
        <p:nvSpPr>
          <p:cNvPr id="8" name="TextBox 7"/>
          <p:cNvSpPr txBox="1"/>
          <p:nvPr/>
        </p:nvSpPr>
        <p:spPr>
          <a:xfrm>
            <a:off x="6000760" y="3214686"/>
            <a:ext cx="1357322" cy="400110"/>
          </a:xfrm>
          <a:prstGeom prst="rect">
            <a:avLst/>
          </a:prstGeom>
          <a:noFill/>
        </p:spPr>
        <p:txBody>
          <a:bodyPr wrap="square" rtlCol="0">
            <a:spAutoFit/>
          </a:bodyPr>
          <a:lstStyle/>
          <a:p>
            <a:r>
              <a:rPr lang="zh-CN" altLang="en-US" sz="2000" smtClean="0">
                <a:solidFill>
                  <a:srgbClr val="0000FF"/>
                </a:solidFill>
                <a:latin typeface="楷体" pitchFamily="49" charset="-122"/>
                <a:ea typeface="楷体" pitchFamily="49" charset="-122"/>
              </a:rPr>
              <a:t>引用参数</a:t>
            </a:r>
            <a:endParaRPr lang="zh-CN" altLang="en-US" sz="2000">
              <a:solidFill>
                <a:srgbClr val="0000FF"/>
              </a:solidFill>
              <a:latin typeface="楷体" pitchFamily="49" charset="-122"/>
              <a:ea typeface="楷体" pitchFamily="49" charset="-122"/>
            </a:endParaRPr>
          </a:p>
        </p:txBody>
      </p:sp>
      <p:cxnSp>
        <p:nvCxnSpPr>
          <p:cNvPr id="10" name="直接箭头连接符 9"/>
          <p:cNvCxnSpPr>
            <a:stCxn id="8" idx="1"/>
          </p:cNvCxnSpPr>
          <p:nvPr/>
        </p:nvCxnSpPr>
        <p:spPr>
          <a:xfrm rot="10800000">
            <a:off x="4643438" y="3143249"/>
            <a:ext cx="1357322" cy="27149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714356"/>
            <a:ext cx="8143932" cy="42415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dirty="0" err="1" smtClean="0">
                <a:solidFill>
                  <a:schemeClr val="tx1"/>
                </a:solidFill>
                <a:latin typeface="Consolas" pitchFamily="49" charset="0"/>
                <a:ea typeface="仿宋" pitchFamily="49" charset="-122"/>
                <a:cs typeface="Consolas" pitchFamily="49" charset="0"/>
              </a:rPr>
              <a:t>struct</a:t>
            </a:r>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Cmp</a:t>
            </a:r>
            <a:r>
              <a:rPr lang="en-US" altLang="zh-CN" sz="1800" dirty="0" smtClean="0">
                <a:solidFill>
                  <a:schemeClr val="tx1"/>
                </a:solidFill>
                <a:latin typeface="Consolas" pitchFamily="49" charset="0"/>
                <a:ea typeface="仿宋" pitchFamily="49" charset="-122"/>
                <a:cs typeface="Consolas" pitchFamily="49" charset="0"/>
              </a:rPr>
              <a:t>			//</a:t>
            </a:r>
            <a:r>
              <a:rPr lang="zh-CN" altLang="zh-CN" sz="1800" dirty="0" smtClean="0">
                <a:solidFill>
                  <a:schemeClr val="tx1"/>
                </a:solidFill>
                <a:latin typeface="Consolas" pitchFamily="49" charset="0"/>
                <a:ea typeface="仿宋" pitchFamily="49" charset="-122"/>
                <a:cs typeface="Consolas" pitchFamily="49" charset="0"/>
              </a:rPr>
              <a:t>方式</a:t>
            </a:r>
            <a:r>
              <a:rPr lang="en-US" altLang="zh-CN" sz="1800" dirty="0" smtClean="0">
                <a:solidFill>
                  <a:schemeClr val="tx1"/>
                </a:solidFill>
                <a:latin typeface="Consolas" pitchFamily="49" charset="0"/>
                <a:ea typeface="仿宋" pitchFamily="49" charset="-122"/>
                <a:cs typeface="Consolas" pitchFamily="49" charset="0"/>
              </a:rPr>
              <a:t>2</a:t>
            </a:r>
            <a:r>
              <a:rPr lang="zh-CN" altLang="zh-CN" sz="1800" dirty="0" smtClean="0">
                <a:solidFill>
                  <a:schemeClr val="tx1"/>
                </a:solidFill>
                <a:latin typeface="Consolas" pitchFamily="49" charset="0"/>
                <a:ea typeface="仿宋" pitchFamily="49" charset="-122"/>
                <a:cs typeface="Consolas" pitchFamily="49" charset="0"/>
              </a:rPr>
              <a:t>：定义关系函数</a:t>
            </a:r>
            <a:r>
              <a:rPr lang="en-US" altLang="zh-CN" sz="1800" dirty="0" smtClean="0">
                <a:solidFill>
                  <a:schemeClr val="tx1"/>
                </a:solidFill>
                <a:latin typeface="Consolas" pitchFamily="49" charset="0"/>
                <a:ea typeface="仿宋" pitchFamily="49" charset="-122"/>
                <a:cs typeface="Consolas" pitchFamily="49" charset="0"/>
              </a:rPr>
              <a: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bool</a:t>
            </a:r>
            <a:r>
              <a:rPr lang="en-US" altLang="zh-CN" sz="1800" dirty="0" smtClean="0">
                <a:solidFill>
                  <a:schemeClr val="tx1"/>
                </a:solidFill>
                <a:latin typeface="Consolas" pitchFamily="49" charset="0"/>
                <a:ea typeface="仿宋" pitchFamily="49" charset="-122"/>
                <a:cs typeface="Consolas" pitchFamily="49" charset="0"/>
              </a:rPr>
              <a:t> operator()(const Stud &amp;</a:t>
            </a:r>
            <a:r>
              <a:rPr lang="en-US" altLang="zh-CN" sz="1800" dirty="0" err="1" smtClean="0">
                <a:solidFill>
                  <a:schemeClr val="tx1"/>
                </a:solidFill>
                <a:latin typeface="Consolas" pitchFamily="49" charset="0"/>
                <a:ea typeface="仿宋" pitchFamily="49" charset="-122"/>
                <a:cs typeface="Consolas" pitchFamily="49" charset="0"/>
              </a:rPr>
              <a:t>s,const</a:t>
            </a:r>
            <a:r>
              <a:rPr lang="en-US" altLang="zh-CN" sz="1800" dirty="0" smtClean="0">
                <a:solidFill>
                  <a:schemeClr val="tx1"/>
                </a:solidFill>
                <a:latin typeface="Consolas" pitchFamily="49" charset="0"/>
                <a:ea typeface="仿宋" pitchFamily="49" charset="-122"/>
                <a:cs typeface="Consolas" pitchFamily="49" charset="0"/>
              </a:rPr>
              <a:t> Stud &amp;t) const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return s.name&lt;t.name; </a:t>
            </a:r>
          </a:p>
          <a:p>
            <a:r>
              <a:rPr lang="en-US" altLang="zh-CN" sz="1800" dirty="0" smtClean="0">
                <a:solidFill>
                  <a:schemeClr val="tx1"/>
                </a:solidFill>
                <a:latin typeface="Consolas" pitchFamily="49" charset="0"/>
                <a:ea typeface="仿宋" pitchFamily="49" charset="-122"/>
                <a:cs typeface="Consolas" pitchFamily="49" charset="0"/>
              </a:rPr>
              <a:t>		//</a:t>
            </a:r>
            <a:r>
              <a:rPr lang="zh-CN" altLang="zh-CN" sz="1800" dirty="0" smtClean="0">
                <a:solidFill>
                  <a:schemeClr val="tx1"/>
                </a:solidFill>
                <a:latin typeface="Consolas" pitchFamily="49" charset="0"/>
                <a:ea typeface="仿宋" pitchFamily="49" charset="-122"/>
                <a:cs typeface="Consolas" pitchFamily="49" charset="0"/>
              </a:rPr>
              <a:t>用于按</a:t>
            </a:r>
            <a:r>
              <a:rPr lang="en-US" altLang="zh-CN" sz="1800" dirty="0" smtClean="0">
                <a:solidFill>
                  <a:schemeClr val="tx1"/>
                </a:solidFill>
                <a:latin typeface="Consolas" pitchFamily="49" charset="0"/>
                <a:ea typeface="仿宋" pitchFamily="49" charset="-122"/>
                <a:cs typeface="Consolas" pitchFamily="49" charset="0"/>
              </a:rPr>
              <a:t>name</a:t>
            </a:r>
            <a:r>
              <a:rPr lang="zh-CN" altLang="zh-CN" sz="1800" dirty="0" smtClean="0">
                <a:solidFill>
                  <a:schemeClr val="tx1"/>
                </a:solidFill>
                <a:latin typeface="Consolas" pitchFamily="49" charset="0"/>
                <a:ea typeface="仿宋" pitchFamily="49" charset="-122"/>
                <a:cs typeface="Consolas" pitchFamily="49" charset="0"/>
              </a:rPr>
              <a:t>递增排序，将</a:t>
            </a:r>
            <a:r>
              <a:rPr lang="en-US" altLang="zh-CN" sz="1800" dirty="0" smtClean="0">
                <a:solidFill>
                  <a:schemeClr val="tx1"/>
                </a:solidFill>
                <a:latin typeface="Consolas" pitchFamily="49" charset="0"/>
                <a:ea typeface="仿宋" pitchFamily="49" charset="-122"/>
                <a:cs typeface="Consolas" pitchFamily="49" charset="0"/>
              </a:rPr>
              <a:t>&lt;</a:t>
            </a:r>
            <a:r>
              <a:rPr lang="zh-CN" altLang="zh-CN" sz="1800" dirty="0" smtClean="0">
                <a:solidFill>
                  <a:schemeClr val="tx1"/>
                </a:solidFill>
                <a:latin typeface="Consolas" pitchFamily="49" charset="0"/>
                <a:ea typeface="仿宋" pitchFamily="49" charset="-122"/>
                <a:cs typeface="Consolas" pitchFamily="49" charset="0"/>
              </a:rPr>
              <a:t>改为</a:t>
            </a:r>
            <a:r>
              <a:rPr lang="en-US" altLang="zh-CN" sz="1800" dirty="0" smtClean="0">
                <a:solidFill>
                  <a:schemeClr val="tx1"/>
                </a:solidFill>
                <a:latin typeface="Consolas" pitchFamily="49" charset="0"/>
                <a:ea typeface="仿宋" pitchFamily="49" charset="-122"/>
                <a:cs typeface="Consolas" pitchFamily="49" charset="0"/>
              </a:rPr>
              <a:t>&gt;</a:t>
            </a:r>
            <a:r>
              <a:rPr lang="zh-CN" altLang="zh-CN" sz="1800" dirty="0" smtClean="0">
                <a:solidFill>
                  <a:schemeClr val="tx1"/>
                </a:solidFill>
                <a:latin typeface="Consolas" pitchFamily="49" charset="0"/>
                <a:ea typeface="仿宋" pitchFamily="49" charset="-122"/>
                <a:cs typeface="Consolas" pitchFamily="49" charset="0"/>
              </a:rPr>
              <a:t>则按</a:t>
            </a:r>
            <a:r>
              <a:rPr lang="en-US" altLang="zh-CN" sz="1800" dirty="0" smtClean="0">
                <a:solidFill>
                  <a:schemeClr val="tx1"/>
                </a:solidFill>
                <a:latin typeface="Consolas" pitchFamily="49" charset="0"/>
                <a:ea typeface="仿宋" pitchFamily="49" charset="-122"/>
                <a:cs typeface="Consolas" pitchFamily="49" charset="0"/>
              </a:rPr>
              <a:t>name</a:t>
            </a:r>
            <a:r>
              <a:rPr lang="zh-CN" altLang="zh-CN" sz="1800" dirty="0" smtClean="0">
                <a:solidFill>
                  <a:schemeClr val="tx1"/>
                </a:solidFill>
                <a:latin typeface="Consolas" pitchFamily="49" charset="0"/>
                <a:ea typeface="仿宋" pitchFamily="49" charset="-122"/>
                <a:cs typeface="Consolas" pitchFamily="49" charset="0"/>
              </a:rPr>
              <a:t>递减排序</a:t>
            </a:r>
          </a:p>
          <a:p>
            <a:r>
              <a:rPr lang="en-US" altLang="zh-CN" sz="1800" dirty="0" smtClean="0">
                <a:solidFill>
                  <a:schemeClr val="tx1"/>
                </a:solidFill>
                <a:latin typeface="Consolas" pitchFamily="49" charset="0"/>
                <a:ea typeface="仿宋" pitchFamily="49" charset="-122"/>
                <a:cs typeface="Consolas" pitchFamily="49" charset="0"/>
              </a:rPr>
              <a:t>   }</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a:t>
            </a:r>
            <a:endParaRPr lang="zh-CN" altLang="zh-CN" sz="1800" dirty="0" smtClean="0">
              <a:solidFill>
                <a:schemeClr val="tx1"/>
              </a:solidFill>
              <a:latin typeface="Consolas" pitchFamily="49" charset="0"/>
              <a:ea typeface="仿宋" pitchFamily="49" charset="-122"/>
              <a:cs typeface="Consolas" pitchFamily="49" charset="0"/>
            </a:endParaRPr>
          </a:p>
          <a:p>
            <a:pPr>
              <a:lnSpc>
                <a:spcPct val="200000"/>
              </a:lnSpc>
            </a:pPr>
            <a:r>
              <a:rPr lang="en-US" altLang="zh-CN" sz="1800" dirty="0" smtClean="0">
                <a:solidFill>
                  <a:schemeClr val="tx1"/>
                </a:solidFill>
                <a:latin typeface="Consolas" pitchFamily="49" charset="0"/>
                <a:ea typeface="仿宋" pitchFamily="49" charset="-122"/>
                <a:cs typeface="Consolas" pitchFamily="49" charset="0"/>
              </a:rPr>
              <a:t>void </a:t>
            </a:r>
            <a:r>
              <a:rPr lang="en-US" altLang="zh-CN" sz="1800" dirty="0" err="1" smtClean="0">
                <a:solidFill>
                  <a:schemeClr val="tx1"/>
                </a:solidFill>
                <a:latin typeface="Consolas" pitchFamily="49" charset="0"/>
                <a:ea typeface="仿宋" pitchFamily="49" charset="-122"/>
                <a:cs typeface="Consolas" pitchFamily="49" charset="0"/>
              </a:rPr>
              <a:t>Disp</a:t>
            </a:r>
            <a:r>
              <a:rPr lang="en-US" altLang="zh-CN" sz="1800" dirty="0" smtClean="0">
                <a:solidFill>
                  <a:schemeClr val="tx1"/>
                </a:solidFill>
                <a:latin typeface="Consolas" pitchFamily="49" charset="0"/>
                <a:ea typeface="仿宋" pitchFamily="49" charset="-122"/>
                <a:cs typeface="Consolas" pitchFamily="49" charset="0"/>
              </a:rPr>
              <a:t>(vector&lt;Stud&gt; &amp;</a:t>
            </a:r>
            <a:r>
              <a:rPr lang="en-US" altLang="zh-CN" sz="1800" dirty="0" err="1" smtClean="0">
                <a:solidFill>
                  <a:schemeClr val="tx1"/>
                </a:solidFill>
                <a:latin typeface="Consolas" pitchFamily="49" charset="0"/>
                <a:ea typeface="仿宋" pitchFamily="49" charset="-122"/>
                <a:cs typeface="Consolas" pitchFamily="49" charset="0"/>
              </a:rPr>
              <a:t>myv</a:t>
            </a:r>
            <a:r>
              <a:rPr lang="en-US" altLang="zh-CN" sz="1800" dirty="0" smtClean="0">
                <a:solidFill>
                  <a:schemeClr val="tx1"/>
                </a:solidFill>
                <a:latin typeface="Consolas" pitchFamily="49" charset="0"/>
                <a:ea typeface="仿宋" pitchFamily="49" charset="-122"/>
                <a:cs typeface="Consolas" pitchFamily="49" charset="0"/>
              </a:rPr>
              <a:t>)	//</a:t>
            </a:r>
            <a:r>
              <a:rPr lang="zh-CN" altLang="zh-CN" sz="1800" dirty="0" smtClean="0">
                <a:solidFill>
                  <a:schemeClr val="tx1"/>
                </a:solidFill>
                <a:latin typeface="Consolas" pitchFamily="49" charset="0"/>
                <a:ea typeface="仿宋" pitchFamily="49" charset="-122"/>
                <a:cs typeface="Consolas" pitchFamily="49" charset="0"/>
              </a:rPr>
              <a:t>输出</a:t>
            </a:r>
            <a:r>
              <a:rPr lang="en-US" altLang="zh-CN" sz="1800" dirty="0" smtClean="0">
                <a:solidFill>
                  <a:schemeClr val="tx1"/>
                </a:solidFill>
                <a:latin typeface="Consolas" pitchFamily="49" charset="0"/>
                <a:ea typeface="仿宋" pitchFamily="49" charset="-122"/>
                <a:cs typeface="Consolas" pitchFamily="49" charset="0"/>
              </a:rPr>
              <a:t>vector</a:t>
            </a:r>
            <a:r>
              <a:rPr lang="zh-CN" altLang="zh-CN" sz="1800" dirty="0" smtClean="0">
                <a:solidFill>
                  <a:schemeClr val="tx1"/>
                </a:solidFill>
                <a:latin typeface="Consolas" pitchFamily="49" charset="0"/>
                <a:ea typeface="仿宋" pitchFamily="49" charset="-122"/>
                <a:cs typeface="Consolas" pitchFamily="49" charset="0"/>
              </a:rPr>
              <a:t>的元素</a:t>
            </a:r>
          </a:p>
          <a:p>
            <a:r>
              <a:rPr lang="en-US" altLang="zh-CN" sz="1800" dirty="0" smtClean="0">
                <a:solidFill>
                  <a:schemeClr val="tx1"/>
                </a:solidFill>
                <a:latin typeface="Consolas" pitchFamily="49" charset="0"/>
                <a:ea typeface="仿宋" pitchFamily="49" charset="-122"/>
                <a:cs typeface="Consolas" pitchFamily="49" charset="0"/>
              </a:rPr>
              <a:t>{   vector&lt;Stud&gt;::</a:t>
            </a:r>
            <a:r>
              <a:rPr lang="en-US" altLang="zh-CN" sz="1800" dirty="0" err="1" smtClean="0">
                <a:solidFill>
                  <a:schemeClr val="tx1"/>
                </a:solidFill>
                <a:latin typeface="Consolas" pitchFamily="49" charset="0"/>
                <a:ea typeface="仿宋" pitchFamily="49" charset="-122"/>
                <a:cs typeface="Consolas" pitchFamily="49" charset="0"/>
              </a:rPr>
              <a:t>iterator</a:t>
            </a:r>
            <a:r>
              <a:rPr lang="en-US" altLang="zh-CN" sz="1800" dirty="0" smtClean="0">
                <a:solidFill>
                  <a:schemeClr val="tx1"/>
                </a:solidFill>
                <a:latin typeface="Consolas" pitchFamily="49" charset="0"/>
                <a:ea typeface="仿宋" pitchFamily="49" charset="-122"/>
                <a:cs typeface="Consolas" pitchFamily="49" charset="0"/>
              </a:rPr>
              <a:t> it;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for(it = </a:t>
            </a:r>
            <a:r>
              <a:rPr lang="en-US" altLang="zh-CN" sz="1800" dirty="0" err="1" smtClean="0">
                <a:solidFill>
                  <a:schemeClr val="tx1"/>
                </a:solidFill>
                <a:latin typeface="Consolas" pitchFamily="49" charset="0"/>
                <a:ea typeface="仿宋" pitchFamily="49" charset="-122"/>
                <a:cs typeface="Consolas" pitchFamily="49" charset="0"/>
              </a:rPr>
              <a:t>myv.begin</a:t>
            </a:r>
            <a:r>
              <a:rPr lang="en-US" altLang="zh-CN" sz="1800" dirty="0" smtClean="0">
                <a:solidFill>
                  <a:schemeClr val="tx1"/>
                </a:solidFill>
                <a:latin typeface="Consolas" pitchFamily="49" charset="0"/>
                <a:ea typeface="仿宋" pitchFamily="49" charset="-122"/>
                <a:cs typeface="Consolas" pitchFamily="49" charset="0"/>
              </a:rPr>
              <a:t>();it!=</a:t>
            </a:r>
            <a:r>
              <a:rPr lang="en-US" altLang="zh-CN" sz="1800" dirty="0" err="1" smtClean="0">
                <a:solidFill>
                  <a:schemeClr val="tx1"/>
                </a:solidFill>
                <a:latin typeface="Consolas" pitchFamily="49" charset="0"/>
                <a:ea typeface="仿宋" pitchFamily="49" charset="-122"/>
                <a:cs typeface="Consolas" pitchFamily="49" charset="0"/>
              </a:rPr>
              <a:t>myv.end</a:t>
            </a:r>
            <a:r>
              <a:rPr lang="en-US" altLang="zh-CN" sz="1800" dirty="0" smtClean="0">
                <a:solidFill>
                  <a:schemeClr val="tx1"/>
                </a:solidFill>
                <a:latin typeface="Consolas" pitchFamily="49" charset="0"/>
                <a:ea typeface="仿宋" pitchFamily="49" charset="-122"/>
                <a:cs typeface="Consolas" pitchFamily="49" charset="0"/>
              </a:rPr>
              <a:t>();it++)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cout</a:t>
            </a:r>
            <a:r>
              <a:rPr lang="en-US" altLang="zh-CN" sz="1800" dirty="0" smtClean="0">
                <a:solidFill>
                  <a:schemeClr val="tx1"/>
                </a:solidFill>
                <a:latin typeface="Consolas" pitchFamily="49" charset="0"/>
                <a:ea typeface="仿宋" pitchFamily="49" charset="-122"/>
                <a:cs typeface="Consolas" pitchFamily="49" charset="0"/>
              </a:rPr>
              <a:t> &lt;&lt; it-&gt;no &lt;&lt; "," &lt;&lt; it-&gt;name &lt;&lt; "\t";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cout</a:t>
            </a:r>
            <a:r>
              <a:rPr lang="en-US" altLang="zh-CN" sz="1800" dirty="0" smtClean="0">
                <a:solidFill>
                  <a:schemeClr val="tx1"/>
                </a:solidFill>
                <a:latin typeface="Consolas" pitchFamily="49" charset="0"/>
                <a:ea typeface="仿宋" pitchFamily="49" charset="-122"/>
                <a:cs typeface="Consolas" pitchFamily="49" charset="0"/>
              </a:rPr>
              <a:t> &lt;&lt; </a:t>
            </a:r>
            <a:r>
              <a:rPr lang="en-US" altLang="zh-CN" sz="1800" dirty="0" err="1" smtClean="0">
                <a:solidFill>
                  <a:schemeClr val="tx1"/>
                </a:solidFill>
                <a:latin typeface="Consolas" pitchFamily="49" charset="0"/>
                <a:ea typeface="仿宋" pitchFamily="49" charset="-122"/>
                <a:cs typeface="Consolas" pitchFamily="49" charset="0"/>
              </a:rPr>
              <a:t>endl</a:t>
            </a:r>
            <a:r>
              <a:rPr lang="en-US" altLang="zh-CN" sz="1800" dirty="0" smtClean="0">
                <a:solidFill>
                  <a:schemeClr val="tx1"/>
                </a:solidFill>
                <a:latin typeface="Consolas" pitchFamily="49" charset="0"/>
                <a:ea typeface="仿宋" pitchFamily="49" charset="-122"/>
                <a:cs typeface="Consolas" pitchFamily="49" charset="0"/>
              </a:rPr>
              <a: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a:t>
            </a:r>
            <a:endParaRPr lang="zh-CN" altLang="zh-CN" sz="1800" dirty="0" smtClean="0">
              <a:solidFill>
                <a:schemeClr val="tx1"/>
              </a:solidFill>
              <a:latin typeface="Consolas" pitchFamily="49" charset="0"/>
              <a:ea typeface="仿宋" pitchFamily="49" charset="-122"/>
              <a:cs typeface="Consolas" pitchFamily="49" charset="0"/>
            </a:endParaRPr>
          </a:p>
        </p:txBody>
      </p:sp>
      <p:sp>
        <p:nvSpPr>
          <p:cNvPr id="3" name="TextBox 2"/>
          <p:cNvSpPr txBox="1"/>
          <p:nvPr/>
        </p:nvSpPr>
        <p:spPr>
          <a:xfrm>
            <a:off x="571472" y="5226784"/>
            <a:ext cx="8286808" cy="1015663"/>
          </a:xfrm>
          <a:prstGeom prst="rect">
            <a:avLst/>
          </a:prstGeom>
          <a:noFill/>
        </p:spPr>
        <p:txBody>
          <a:bodyPr wrap="square" rtlCol="0">
            <a:spAutoFit/>
          </a:bodyPr>
          <a:lstStyle/>
          <a:p>
            <a:r>
              <a:rPr lang="zh-CN" altLang="en-US" sz="2000" b="0" dirty="0" smtClean="0">
                <a:solidFill>
                  <a:schemeClr val="tx1"/>
                </a:solidFill>
              </a:rPr>
              <a:t>在函数</a:t>
            </a:r>
            <a:r>
              <a:rPr lang="zh-CN" altLang="en-US" sz="2000" b="0" dirty="0" smtClean="0">
                <a:solidFill>
                  <a:schemeClr val="tx1"/>
                </a:solidFill>
                <a:hlinkClick r:id="rId2"/>
              </a:rPr>
              <a:t>末尾</a:t>
            </a:r>
            <a:r>
              <a:rPr lang="zh-CN" altLang="en-US" sz="2000" b="0" dirty="0" smtClean="0">
                <a:solidFill>
                  <a:schemeClr val="tx1"/>
                </a:solidFill>
              </a:rPr>
              <a:t>加</a:t>
            </a:r>
            <a:r>
              <a:rPr lang="en-US" altLang="zh-CN" sz="2000" b="0" dirty="0" smtClean="0">
                <a:solidFill>
                  <a:schemeClr val="tx1"/>
                </a:solidFill>
              </a:rPr>
              <a:t>CONST</a:t>
            </a:r>
            <a:r>
              <a:rPr lang="zh-CN" altLang="en-US" sz="2000" b="0" dirty="0" smtClean="0">
                <a:solidFill>
                  <a:schemeClr val="tx1"/>
                </a:solidFill>
              </a:rPr>
              <a:t>，这样的函数叫</a:t>
            </a:r>
            <a:r>
              <a:rPr lang="zh-CN" altLang="en-US" sz="2000" b="0" dirty="0" smtClean="0">
                <a:solidFill>
                  <a:schemeClr val="tx1"/>
                </a:solidFill>
                <a:hlinkClick r:id="rId3"/>
              </a:rPr>
              <a:t>常成员函数</a:t>
            </a:r>
            <a:r>
              <a:rPr lang="zh-CN" altLang="en-US" sz="2000" b="0" dirty="0" smtClean="0">
                <a:solidFill>
                  <a:schemeClr val="tx1"/>
                </a:solidFill>
              </a:rPr>
              <a:t>。常成员函数可以理解为是一个“只读”函数，它既不能更改</a:t>
            </a:r>
            <a:r>
              <a:rPr lang="zh-CN" altLang="en-US" sz="2000" b="0" dirty="0" smtClean="0">
                <a:solidFill>
                  <a:schemeClr val="tx1"/>
                </a:solidFill>
                <a:hlinkClick r:id="rId4"/>
              </a:rPr>
              <a:t>数据成员</a:t>
            </a:r>
            <a:r>
              <a:rPr lang="zh-CN" altLang="en-US" sz="2000" b="0" dirty="0" smtClean="0">
                <a:solidFill>
                  <a:schemeClr val="tx1"/>
                </a:solidFill>
              </a:rPr>
              <a:t>的值，也不能调用那些能引起数据成员值变化的</a:t>
            </a:r>
            <a:r>
              <a:rPr lang="zh-CN" altLang="en-US" sz="2000" b="0" dirty="0" smtClean="0">
                <a:solidFill>
                  <a:schemeClr val="tx1"/>
                </a:solidFill>
                <a:hlinkClick r:id="rId5"/>
              </a:rPr>
              <a:t>成员函数</a:t>
            </a:r>
            <a:r>
              <a:rPr lang="zh-CN" altLang="en-US" sz="2000" b="0" dirty="0" smtClean="0">
                <a:solidFill>
                  <a:schemeClr val="tx1"/>
                </a:solidFill>
              </a:rPr>
              <a:t>，只能调用</a:t>
            </a:r>
            <a:r>
              <a:rPr lang="en-US" altLang="zh-CN" sz="2000" b="0" dirty="0" smtClean="0">
                <a:solidFill>
                  <a:schemeClr val="tx1"/>
                </a:solidFill>
              </a:rPr>
              <a:t>const</a:t>
            </a:r>
            <a:r>
              <a:rPr lang="zh-CN" altLang="en-US" sz="2000" b="0" dirty="0" smtClean="0">
                <a:solidFill>
                  <a:schemeClr val="tx1"/>
                </a:solidFill>
              </a:rPr>
              <a:t>成员函数</a:t>
            </a:r>
            <a:endParaRPr lang="zh-CN" altLang="en-US" sz="2000" dirty="0" smtClean="0">
              <a:solidFill>
                <a:schemeClr val="tx1"/>
              </a:solidFill>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642918"/>
            <a:ext cx="8643998" cy="43800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main()</a:t>
            </a:r>
          </a:p>
          <a:p>
            <a:r>
              <a:rPr lang="en-US" altLang="zh-CN" sz="1800" dirty="0" smtClean="0">
                <a:solidFill>
                  <a:schemeClr val="tx1"/>
                </a:solidFill>
                <a:latin typeface="Consolas" pitchFamily="49" charset="0"/>
                <a:ea typeface="仿宋" pitchFamily="49" charset="-122"/>
                <a:cs typeface="Consolas" pitchFamily="49" charset="0"/>
              </a:rPr>
              <a:t>{  Stud a[]={Stud(2,"Mary"),Stud(1,"John"),Stud(5,"Smith")};</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n=</a:t>
            </a:r>
            <a:r>
              <a:rPr lang="en-US" altLang="zh-CN" sz="1800" dirty="0" err="1" smtClean="0">
                <a:solidFill>
                  <a:schemeClr val="tx1"/>
                </a:solidFill>
                <a:latin typeface="Consolas" pitchFamily="49" charset="0"/>
                <a:ea typeface="仿宋" pitchFamily="49" charset="-122"/>
                <a:cs typeface="Consolas" pitchFamily="49" charset="0"/>
              </a:rPr>
              <a:t>sizeof</a:t>
            </a:r>
            <a:r>
              <a:rPr lang="en-US" altLang="zh-CN" sz="1800" dirty="0" smtClean="0">
                <a:solidFill>
                  <a:schemeClr val="tx1"/>
                </a:solidFill>
                <a:latin typeface="Consolas" pitchFamily="49" charset="0"/>
                <a:ea typeface="仿宋" pitchFamily="49" charset="-122"/>
                <a:cs typeface="Consolas" pitchFamily="49" charset="0"/>
              </a:rPr>
              <a:t>(a)/</a:t>
            </a:r>
            <a:r>
              <a:rPr lang="en-US" altLang="zh-CN" sz="1800" dirty="0" err="1" smtClean="0">
                <a:solidFill>
                  <a:schemeClr val="tx1"/>
                </a:solidFill>
                <a:latin typeface="Consolas" pitchFamily="49" charset="0"/>
                <a:ea typeface="仿宋" pitchFamily="49" charset="-122"/>
                <a:cs typeface="Consolas" pitchFamily="49" charset="0"/>
              </a:rPr>
              <a:t>sizeof</a:t>
            </a:r>
            <a:r>
              <a:rPr lang="en-US" altLang="zh-CN" sz="1800" dirty="0" smtClean="0">
                <a:solidFill>
                  <a:schemeClr val="tx1"/>
                </a:solidFill>
                <a:latin typeface="Consolas" pitchFamily="49" charset="0"/>
                <a:ea typeface="仿宋" pitchFamily="49" charset="-122"/>
                <a:cs typeface="Consolas" pitchFamily="49" charset="0"/>
              </a:rPr>
              <a:t>(a[0]);</a:t>
            </a:r>
          </a:p>
          <a:p>
            <a:r>
              <a:rPr lang="en-US" altLang="zh-CN" sz="1800" dirty="0" smtClean="0">
                <a:solidFill>
                  <a:schemeClr val="tx1"/>
                </a:solidFill>
                <a:latin typeface="Consolas" pitchFamily="49" charset="0"/>
                <a:ea typeface="仿宋" pitchFamily="49" charset="-122"/>
                <a:cs typeface="Consolas" pitchFamily="49" charset="0"/>
              </a:rPr>
              <a:t>   vector&lt;Stud&gt; </a:t>
            </a:r>
            <a:r>
              <a:rPr lang="en-US" altLang="zh-CN" sz="1800" dirty="0" err="1" smtClean="0">
                <a:solidFill>
                  <a:schemeClr val="tx1"/>
                </a:solidFill>
                <a:latin typeface="Consolas" pitchFamily="49" charset="0"/>
                <a:ea typeface="仿宋" pitchFamily="49" charset="-122"/>
                <a:cs typeface="Consolas" pitchFamily="49" charset="0"/>
              </a:rPr>
              <a:t>myv</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a,a+n</a:t>
            </a:r>
            <a:r>
              <a:rPr lang="en-US" altLang="zh-CN" sz="1800" dirty="0" smtClean="0">
                <a:solidFill>
                  <a:schemeClr val="tx1"/>
                </a:solidFill>
                <a:latin typeface="Consolas" pitchFamily="49" charset="0"/>
                <a:ea typeface="仿宋" pitchFamily="49" charset="-122"/>
                <a:cs typeface="Consolas" pitchFamily="49" charset="0"/>
              </a:rPr>
              <a:t>);</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cout</a:t>
            </a:r>
            <a:r>
              <a:rPr lang="en-US" altLang="zh-CN" sz="1800" dirty="0" smtClean="0">
                <a:solidFill>
                  <a:schemeClr val="tx1"/>
                </a:solidFill>
                <a:latin typeface="Consolas" pitchFamily="49" charset="0"/>
                <a:ea typeface="仿宋" pitchFamily="49" charset="-122"/>
                <a:cs typeface="Consolas" pitchFamily="49" charset="0"/>
              </a:rPr>
              <a:t> &lt;&lt; "</a:t>
            </a:r>
            <a:r>
              <a:rPr lang="zh-CN" altLang="en-US" sz="1800" dirty="0" smtClean="0">
                <a:solidFill>
                  <a:schemeClr val="tx1"/>
                </a:solidFill>
                <a:latin typeface="Consolas" pitchFamily="49" charset="0"/>
                <a:ea typeface="仿宋" pitchFamily="49" charset="-122"/>
                <a:cs typeface="Consolas" pitchFamily="49" charset="0"/>
              </a:rPr>
              <a:t>初始</a:t>
            </a:r>
            <a:r>
              <a:rPr lang="en-US" altLang="zh-CN" sz="1800" dirty="0" err="1" smtClean="0">
                <a:solidFill>
                  <a:schemeClr val="tx1"/>
                </a:solidFill>
                <a:latin typeface="Consolas" pitchFamily="49" charset="0"/>
                <a:ea typeface="仿宋" pitchFamily="49" charset="-122"/>
                <a:cs typeface="Consolas" pitchFamily="49" charset="0"/>
              </a:rPr>
              <a:t>myv</a:t>
            </a:r>
            <a:r>
              <a:rPr lang="en-US" altLang="zh-CN" sz="1800" dirty="0" smtClean="0">
                <a:solidFill>
                  <a:schemeClr val="tx1"/>
                </a:solidFill>
                <a:latin typeface="Consolas" pitchFamily="49" charset="0"/>
                <a:ea typeface="仿宋" pitchFamily="49" charset="-122"/>
                <a:cs typeface="Consolas" pitchFamily="49" charset="0"/>
              </a:rPr>
              <a:t>:    "; </a:t>
            </a:r>
            <a:r>
              <a:rPr lang="en-US" altLang="zh-CN" sz="1800" dirty="0" err="1" smtClean="0">
                <a:solidFill>
                  <a:schemeClr val="tx1"/>
                </a:solidFill>
                <a:latin typeface="Consolas" pitchFamily="49" charset="0"/>
                <a:ea typeface="仿宋" pitchFamily="49" charset="-122"/>
                <a:cs typeface="Consolas" pitchFamily="49" charset="0"/>
              </a:rPr>
              <a:t>Disp</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myv</a:t>
            </a:r>
            <a:r>
              <a:rPr lang="en-US" altLang="zh-CN" sz="1800" dirty="0" smtClean="0">
                <a:solidFill>
                  <a:schemeClr val="tx1"/>
                </a:solidFill>
                <a:latin typeface="Consolas" pitchFamily="49" charset="0"/>
                <a:ea typeface="仿宋" pitchFamily="49" charset="-122"/>
                <a:cs typeface="Consolas" pitchFamily="49" charset="0"/>
              </a:rPr>
              <a:t>);  </a:t>
            </a:r>
          </a:p>
          <a:p>
            <a:r>
              <a:rPr lang="en-US" altLang="zh-CN" sz="1800" dirty="0" smtClean="0">
                <a:solidFill>
                  <a:schemeClr val="tx1"/>
                </a:solidFill>
                <a:latin typeface="Consolas" pitchFamily="49" charset="0"/>
                <a:ea typeface="仿宋" pitchFamily="49" charset="-122"/>
                <a:cs typeface="Consolas" pitchFamily="49" charset="0"/>
              </a:rPr>
              <a:t>			//</a:t>
            </a:r>
            <a:r>
              <a:rPr lang="zh-CN" altLang="en-US" sz="1800" dirty="0" smtClean="0">
                <a:solidFill>
                  <a:schemeClr val="tx1"/>
                </a:solidFill>
                <a:latin typeface="Consolas" pitchFamily="49" charset="0"/>
                <a:ea typeface="仿宋" pitchFamily="49" charset="-122"/>
                <a:cs typeface="Consolas" pitchFamily="49" charset="0"/>
              </a:rPr>
              <a:t>输出：</a:t>
            </a:r>
            <a:r>
              <a:rPr lang="en-US" altLang="zh-CN" sz="1800" dirty="0" smtClean="0">
                <a:solidFill>
                  <a:schemeClr val="tx1"/>
                </a:solidFill>
                <a:latin typeface="Consolas" pitchFamily="49" charset="0"/>
                <a:ea typeface="仿宋" pitchFamily="49" charset="-122"/>
                <a:cs typeface="Consolas" pitchFamily="49" charset="0"/>
              </a:rPr>
              <a:t>2,Mary   1,John  5,Smith</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smtClean="0">
                <a:solidFill>
                  <a:srgbClr val="FF0000"/>
                </a:solidFill>
                <a:latin typeface="Consolas" pitchFamily="49" charset="0"/>
                <a:ea typeface="仿宋" pitchFamily="49" charset="-122"/>
                <a:cs typeface="Consolas" pitchFamily="49" charset="0"/>
              </a:rPr>
              <a:t>sort(</a:t>
            </a:r>
            <a:r>
              <a:rPr lang="en-US" altLang="zh-CN" sz="1800" dirty="0" err="1" smtClean="0">
                <a:solidFill>
                  <a:srgbClr val="FF0000"/>
                </a:solidFill>
                <a:latin typeface="Consolas" pitchFamily="49" charset="0"/>
                <a:ea typeface="仿宋" pitchFamily="49" charset="-122"/>
                <a:cs typeface="Consolas" pitchFamily="49" charset="0"/>
              </a:rPr>
              <a:t>myv.begin</a:t>
            </a:r>
            <a:r>
              <a:rPr lang="en-US" altLang="zh-CN" sz="1800" dirty="0" smtClean="0">
                <a:solidFill>
                  <a:srgbClr val="FF0000"/>
                </a:solidFill>
                <a:latin typeface="Consolas" pitchFamily="49" charset="0"/>
                <a:ea typeface="仿宋" pitchFamily="49" charset="-122"/>
                <a:cs typeface="Consolas" pitchFamily="49" charset="0"/>
              </a:rPr>
              <a:t>(),</a:t>
            </a:r>
            <a:r>
              <a:rPr lang="en-US" altLang="zh-CN" sz="1800" dirty="0" err="1" smtClean="0">
                <a:solidFill>
                  <a:srgbClr val="FF0000"/>
                </a:solidFill>
                <a:latin typeface="Consolas" pitchFamily="49" charset="0"/>
                <a:ea typeface="仿宋" pitchFamily="49" charset="-122"/>
                <a:cs typeface="Consolas" pitchFamily="49" charset="0"/>
              </a:rPr>
              <a:t>myv.end</a:t>
            </a:r>
            <a:r>
              <a:rPr lang="en-US" altLang="zh-CN" sz="1800" dirty="0" smtClean="0">
                <a:solidFill>
                  <a:srgbClr val="FF0000"/>
                </a:solidFill>
                <a:latin typeface="Consolas" pitchFamily="49" charset="0"/>
                <a:ea typeface="仿宋" pitchFamily="49" charset="-122"/>
                <a:cs typeface="Consolas" pitchFamily="49" charset="0"/>
              </a:rPr>
              <a:t>());</a:t>
            </a:r>
            <a:r>
              <a:rPr lang="en-US" altLang="zh-CN" sz="1800" dirty="0" smtClean="0">
                <a:solidFill>
                  <a:schemeClr val="tx1"/>
                </a:solidFill>
                <a:latin typeface="Consolas" pitchFamily="49" charset="0"/>
                <a:ea typeface="仿宋" pitchFamily="49" charset="-122"/>
                <a:cs typeface="Consolas" pitchFamily="49" charset="0"/>
              </a:rPr>
              <a:t>	  //</a:t>
            </a:r>
            <a:r>
              <a:rPr lang="zh-CN" altLang="en-US" sz="1800" dirty="0" smtClean="0">
                <a:solidFill>
                  <a:schemeClr val="tx1"/>
                </a:solidFill>
                <a:latin typeface="Consolas" pitchFamily="49" charset="0"/>
                <a:ea typeface="仿宋" pitchFamily="49" charset="-122"/>
                <a:cs typeface="Consolas" pitchFamily="49" charset="0"/>
              </a:rPr>
              <a:t>默认使用</a:t>
            </a:r>
            <a:r>
              <a:rPr lang="en-US" altLang="zh-CN" sz="1800" dirty="0" smtClean="0">
                <a:solidFill>
                  <a:schemeClr val="tx1"/>
                </a:solidFill>
                <a:latin typeface="Consolas" pitchFamily="49" charset="0"/>
                <a:ea typeface="仿宋" pitchFamily="49" charset="-122"/>
                <a:cs typeface="Consolas" pitchFamily="49" charset="0"/>
              </a:rPr>
              <a:t>&lt;</a:t>
            </a:r>
            <a:r>
              <a:rPr lang="zh-CN" altLang="en-US" sz="1800" dirty="0" smtClean="0">
                <a:solidFill>
                  <a:schemeClr val="tx1"/>
                </a:solidFill>
                <a:latin typeface="Consolas" pitchFamily="49" charset="0"/>
                <a:ea typeface="仿宋" pitchFamily="49" charset="-122"/>
                <a:cs typeface="Consolas" pitchFamily="49" charset="0"/>
              </a:rPr>
              <a:t>运算符排序</a:t>
            </a:r>
          </a:p>
          <a:p>
            <a:r>
              <a:rPr lang="zh-CN" altLang="en-US"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cout</a:t>
            </a:r>
            <a:r>
              <a:rPr lang="en-US" altLang="zh-CN" sz="1800" dirty="0" smtClean="0">
                <a:solidFill>
                  <a:schemeClr val="tx1"/>
                </a:solidFill>
                <a:latin typeface="Consolas" pitchFamily="49" charset="0"/>
                <a:ea typeface="仿宋" pitchFamily="49" charset="-122"/>
                <a:cs typeface="Consolas" pitchFamily="49" charset="0"/>
              </a:rPr>
              <a:t> &lt;&lt; "</a:t>
            </a:r>
            <a:r>
              <a:rPr lang="zh-CN" altLang="en-US" sz="1800" dirty="0" smtClean="0">
                <a:solidFill>
                  <a:schemeClr val="tx1"/>
                </a:solidFill>
                <a:latin typeface="Consolas" pitchFamily="49" charset="0"/>
                <a:ea typeface="仿宋" pitchFamily="49" charset="-122"/>
                <a:cs typeface="Consolas" pitchFamily="49" charset="0"/>
              </a:rPr>
              <a:t>按</a:t>
            </a:r>
            <a:r>
              <a:rPr lang="en-US" altLang="zh-CN" sz="1800" dirty="0" smtClean="0">
                <a:solidFill>
                  <a:schemeClr val="tx1"/>
                </a:solidFill>
                <a:latin typeface="Consolas" pitchFamily="49" charset="0"/>
                <a:ea typeface="仿宋" pitchFamily="49" charset="-122"/>
                <a:cs typeface="Consolas" pitchFamily="49" charset="0"/>
              </a:rPr>
              <a:t>no</a:t>
            </a:r>
            <a:r>
              <a:rPr lang="zh-CN" altLang="en-US" sz="1800" dirty="0" smtClean="0">
                <a:solidFill>
                  <a:schemeClr val="tx1"/>
                </a:solidFill>
                <a:latin typeface="Consolas" pitchFamily="49" charset="0"/>
                <a:ea typeface="仿宋" pitchFamily="49" charset="-122"/>
                <a:cs typeface="Consolas" pitchFamily="49" charset="0"/>
              </a:rPr>
              <a:t>递减排序</a:t>
            </a:r>
            <a:r>
              <a:rPr lang="en-US" altLang="zh-CN" sz="1800" dirty="0" smtClean="0">
                <a:solidFill>
                  <a:schemeClr val="tx1"/>
                </a:solidFill>
                <a:latin typeface="Consolas" pitchFamily="49" charset="0"/>
                <a:ea typeface="仿宋" pitchFamily="49" charset="-122"/>
                <a:cs typeface="Consolas" pitchFamily="49" charset="0"/>
              </a:rPr>
              <a:t>:   "; </a:t>
            </a:r>
            <a:r>
              <a:rPr lang="en-US" altLang="zh-CN" sz="1800" dirty="0" err="1" smtClean="0">
                <a:solidFill>
                  <a:schemeClr val="tx1"/>
                </a:solidFill>
                <a:latin typeface="Consolas" pitchFamily="49" charset="0"/>
                <a:ea typeface="仿宋" pitchFamily="49" charset="-122"/>
                <a:cs typeface="Consolas" pitchFamily="49" charset="0"/>
              </a:rPr>
              <a:t>Disp</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myv</a:t>
            </a:r>
            <a:r>
              <a:rPr lang="en-US" altLang="zh-CN" sz="1800" dirty="0" smtClean="0">
                <a:solidFill>
                  <a:schemeClr val="tx1"/>
                </a:solidFill>
                <a:latin typeface="Consolas" pitchFamily="49" charset="0"/>
                <a:ea typeface="仿宋" pitchFamily="49" charset="-122"/>
                <a:cs typeface="Consolas" pitchFamily="49" charset="0"/>
              </a:rPr>
              <a:t>);	</a:t>
            </a:r>
          </a:p>
          <a:p>
            <a:r>
              <a:rPr lang="en-US" altLang="zh-CN" sz="1800" dirty="0" smtClean="0">
                <a:solidFill>
                  <a:schemeClr val="tx1"/>
                </a:solidFill>
                <a:latin typeface="Consolas" pitchFamily="49" charset="0"/>
                <a:ea typeface="仿宋" pitchFamily="49" charset="-122"/>
                <a:cs typeface="Consolas" pitchFamily="49" charset="0"/>
              </a:rPr>
              <a:t>			//</a:t>
            </a:r>
            <a:r>
              <a:rPr lang="zh-CN" altLang="en-US" sz="1800" dirty="0" smtClean="0">
                <a:solidFill>
                  <a:schemeClr val="tx1"/>
                </a:solidFill>
                <a:latin typeface="Consolas" pitchFamily="49" charset="0"/>
                <a:ea typeface="仿宋" pitchFamily="49" charset="-122"/>
                <a:cs typeface="Consolas" pitchFamily="49" charset="0"/>
              </a:rPr>
              <a:t>输出：</a:t>
            </a:r>
            <a:r>
              <a:rPr lang="en-US" altLang="zh-CN" sz="1800" dirty="0" smtClean="0">
                <a:solidFill>
                  <a:schemeClr val="tx1"/>
                </a:solidFill>
                <a:latin typeface="Consolas" pitchFamily="49" charset="0"/>
                <a:ea typeface="仿宋" pitchFamily="49" charset="-122"/>
                <a:cs typeface="Consolas" pitchFamily="49" charset="0"/>
              </a:rPr>
              <a:t>5,Smith  2,Mary  1,John</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smtClean="0">
                <a:solidFill>
                  <a:srgbClr val="FF0000"/>
                </a:solidFill>
                <a:latin typeface="Consolas" pitchFamily="49" charset="0"/>
                <a:ea typeface="仿宋" pitchFamily="49" charset="-122"/>
                <a:cs typeface="Consolas" pitchFamily="49" charset="0"/>
              </a:rPr>
              <a:t>sort(</a:t>
            </a:r>
            <a:r>
              <a:rPr lang="en-US" altLang="zh-CN" sz="1800" dirty="0" err="1" smtClean="0">
                <a:solidFill>
                  <a:srgbClr val="FF0000"/>
                </a:solidFill>
                <a:latin typeface="Consolas" pitchFamily="49" charset="0"/>
                <a:ea typeface="仿宋" pitchFamily="49" charset="-122"/>
                <a:cs typeface="Consolas" pitchFamily="49" charset="0"/>
              </a:rPr>
              <a:t>myv.begin</a:t>
            </a:r>
            <a:r>
              <a:rPr lang="en-US" altLang="zh-CN" sz="1800" dirty="0" smtClean="0">
                <a:solidFill>
                  <a:srgbClr val="FF0000"/>
                </a:solidFill>
                <a:latin typeface="Consolas" pitchFamily="49" charset="0"/>
                <a:ea typeface="仿宋" pitchFamily="49" charset="-122"/>
                <a:cs typeface="Consolas" pitchFamily="49" charset="0"/>
              </a:rPr>
              <a:t>(),</a:t>
            </a:r>
            <a:r>
              <a:rPr lang="en-US" altLang="zh-CN" sz="1800" dirty="0" err="1" smtClean="0">
                <a:solidFill>
                  <a:srgbClr val="FF0000"/>
                </a:solidFill>
                <a:latin typeface="Consolas" pitchFamily="49" charset="0"/>
                <a:ea typeface="仿宋" pitchFamily="49" charset="-122"/>
                <a:cs typeface="Consolas" pitchFamily="49" charset="0"/>
              </a:rPr>
              <a:t>myv.end</a:t>
            </a:r>
            <a:r>
              <a:rPr lang="en-US" altLang="zh-CN" sz="1800" dirty="0" smtClean="0">
                <a:solidFill>
                  <a:srgbClr val="FF0000"/>
                </a:solidFill>
                <a:latin typeface="Consolas" pitchFamily="49" charset="0"/>
                <a:ea typeface="仿宋" pitchFamily="49" charset="-122"/>
                <a:cs typeface="Consolas" pitchFamily="49" charset="0"/>
              </a:rPr>
              <a:t>(),</a:t>
            </a:r>
            <a:r>
              <a:rPr lang="en-US" altLang="zh-CN" sz="1800" dirty="0" err="1" smtClean="0">
                <a:solidFill>
                  <a:srgbClr val="FF0000"/>
                </a:solidFill>
                <a:latin typeface="Consolas" pitchFamily="49" charset="0"/>
                <a:ea typeface="仿宋" pitchFamily="49" charset="-122"/>
                <a:cs typeface="Consolas" pitchFamily="49" charset="0"/>
              </a:rPr>
              <a:t>Cmp</a:t>
            </a:r>
            <a:r>
              <a:rPr lang="en-US" altLang="zh-CN" sz="1800" dirty="0" smtClean="0">
                <a:solidFill>
                  <a:srgbClr val="FF0000"/>
                </a:solidFill>
                <a:latin typeface="Consolas" pitchFamily="49" charset="0"/>
                <a:ea typeface="仿宋" pitchFamily="49" charset="-122"/>
                <a:cs typeface="Consolas" pitchFamily="49" charset="0"/>
              </a:rPr>
              <a:t>());  </a:t>
            </a:r>
            <a:r>
              <a:rPr lang="en-US" altLang="zh-CN" sz="1800" dirty="0" smtClean="0">
                <a:solidFill>
                  <a:schemeClr val="tx1"/>
                </a:solidFill>
                <a:latin typeface="Consolas" pitchFamily="49" charset="0"/>
                <a:ea typeface="仿宋" pitchFamily="49" charset="-122"/>
                <a:cs typeface="Consolas" pitchFamily="49" charset="0"/>
              </a:rPr>
              <a:t>//</a:t>
            </a:r>
            <a:r>
              <a:rPr lang="zh-CN" altLang="en-US" sz="1800" dirty="0" smtClean="0">
                <a:solidFill>
                  <a:schemeClr val="tx1"/>
                </a:solidFill>
                <a:latin typeface="Consolas" pitchFamily="49" charset="0"/>
                <a:ea typeface="仿宋" pitchFamily="49" charset="-122"/>
                <a:cs typeface="Consolas" pitchFamily="49" charset="0"/>
              </a:rPr>
              <a:t>使用</a:t>
            </a:r>
            <a:r>
              <a:rPr lang="en-US" altLang="zh-CN" sz="1800" dirty="0" err="1" smtClean="0">
                <a:solidFill>
                  <a:schemeClr val="tx1"/>
                </a:solidFill>
                <a:latin typeface="Consolas" pitchFamily="49" charset="0"/>
                <a:ea typeface="仿宋" pitchFamily="49" charset="-122"/>
                <a:cs typeface="Consolas" pitchFamily="49" charset="0"/>
              </a:rPr>
              <a:t>Cmp</a:t>
            </a:r>
            <a:r>
              <a:rPr lang="zh-CN" altLang="en-US" sz="1800" dirty="0" smtClean="0">
                <a:solidFill>
                  <a:schemeClr val="tx1"/>
                </a:solidFill>
                <a:latin typeface="Consolas" pitchFamily="49" charset="0"/>
                <a:ea typeface="仿宋" pitchFamily="49" charset="-122"/>
                <a:cs typeface="Consolas" pitchFamily="49" charset="0"/>
              </a:rPr>
              <a:t>中的</a:t>
            </a:r>
            <a:r>
              <a:rPr lang="en-US" altLang="zh-CN" sz="1800" dirty="0" smtClean="0">
                <a:solidFill>
                  <a:schemeClr val="tx1"/>
                </a:solidFill>
                <a:latin typeface="Consolas" pitchFamily="49" charset="0"/>
                <a:ea typeface="仿宋" pitchFamily="49" charset="-122"/>
                <a:cs typeface="Consolas" pitchFamily="49" charset="0"/>
              </a:rPr>
              <a:t>()</a:t>
            </a:r>
            <a:r>
              <a:rPr lang="zh-CN" altLang="en-US" sz="1800" dirty="0" smtClean="0">
                <a:solidFill>
                  <a:schemeClr val="tx1"/>
                </a:solidFill>
                <a:latin typeface="Consolas" pitchFamily="49" charset="0"/>
                <a:ea typeface="仿宋" pitchFamily="49" charset="-122"/>
                <a:cs typeface="Consolas" pitchFamily="49" charset="0"/>
              </a:rPr>
              <a:t>运算符进行排序</a:t>
            </a:r>
          </a:p>
          <a:p>
            <a:r>
              <a:rPr lang="zh-CN" altLang="en-US"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cout</a:t>
            </a:r>
            <a:r>
              <a:rPr lang="en-US" altLang="zh-CN" sz="1800" dirty="0" smtClean="0">
                <a:solidFill>
                  <a:schemeClr val="tx1"/>
                </a:solidFill>
                <a:latin typeface="Consolas" pitchFamily="49" charset="0"/>
                <a:ea typeface="仿宋" pitchFamily="49" charset="-122"/>
                <a:cs typeface="Consolas" pitchFamily="49" charset="0"/>
              </a:rPr>
              <a:t> &lt;&lt; "</a:t>
            </a:r>
            <a:r>
              <a:rPr lang="zh-CN" altLang="en-US" sz="1800" dirty="0" smtClean="0">
                <a:solidFill>
                  <a:schemeClr val="tx1"/>
                </a:solidFill>
                <a:latin typeface="Consolas" pitchFamily="49" charset="0"/>
                <a:ea typeface="仿宋" pitchFamily="49" charset="-122"/>
                <a:cs typeface="Consolas" pitchFamily="49" charset="0"/>
              </a:rPr>
              <a:t>按</a:t>
            </a:r>
            <a:r>
              <a:rPr lang="en-US" altLang="zh-CN" sz="1800" dirty="0" smtClean="0">
                <a:solidFill>
                  <a:schemeClr val="tx1"/>
                </a:solidFill>
                <a:latin typeface="Consolas" pitchFamily="49" charset="0"/>
                <a:ea typeface="仿宋" pitchFamily="49" charset="-122"/>
                <a:cs typeface="Consolas" pitchFamily="49" charset="0"/>
              </a:rPr>
              <a:t>name</a:t>
            </a:r>
            <a:r>
              <a:rPr lang="zh-CN" altLang="en-US" sz="1800" dirty="0" smtClean="0">
                <a:solidFill>
                  <a:schemeClr val="tx1"/>
                </a:solidFill>
                <a:latin typeface="Consolas" pitchFamily="49" charset="0"/>
                <a:ea typeface="仿宋" pitchFamily="49" charset="-122"/>
                <a:cs typeface="Consolas" pitchFamily="49" charset="0"/>
              </a:rPr>
              <a:t>递增排序</a:t>
            </a:r>
            <a:r>
              <a:rPr lang="en-US" altLang="zh-CN" sz="1800" dirty="0" smtClean="0">
                <a:solidFill>
                  <a:schemeClr val="tx1"/>
                </a:solidFill>
                <a:latin typeface="Consolas" pitchFamily="49" charset="0"/>
                <a:ea typeface="仿宋" pitchFamily="49" charset="-122"/>
                <a:cs typeface="Consolas" pitchFamily="49" charset="0"/>
              </a:rPr>
              <a:t>: "; </a:t>
            </a:r>
            <a:r>
              <a:rPr lang="en-US" altLang="zh-CN" sz="1800" dirty="0" err="1" smtClean="0">
                <a:solidFill>
                  <a:schemeClr val="tx1"/>
                </a:solidFill>
                <a:latin typeface="Consolas" pitchFamily="49" charset="0"/>
                <a:ea typeface="仿宋" pitchFamily="49" charset="-122"/>
                <a:cs typeface="Consolas" pitchFamily="49" charset="0"/>
              </a:rPr>
              <a:t>Disp</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myv</a:t>
            </a:r>
            <a:r>
              <a:rPr lang="en-US" altLang="zh-CN" sz="1800" dirty="0" smtClean="0">
                <a:solidFill>
                  <a:schemeClr val="tx1"/>
                </a:solidFill>
                <a:latin typeface="Consolas" pitchFamily="49" charset="0"/>
                <a:ea typeface="仿宋" pitchFamily="49" charset="-122"/>
                <a:cs typeface="Consolas" pitchFamily="49" charset="0"/>
              </a:rPr>
              <a:t>);</a:t>
            </a:r>
          </a:p>
          <a:p>
            <a:r>
              <a:rPr lang="en-US" altLang="zh-CN" sz="1800" dirty="0" smtClean="0">
                <a:solidFill>
                  <a:schemeClr val="tx1"/>
                </a:solidFill>
                <a:latin typeface="Consolas" pitchFamily="49" charset="0"/>
                <a:ea typeface="仿宋" pitchFamily="49" charset="-122"/>
                <a:cs typeface="Consolas" pitchFamily="49" charset="0"/>
              </a:rPr>
              <a:t>			//</a:t>
            </a:r>
            <a:r>
              <a:rPr lang="zh-CN" altLang="en-US" sz="1800" dirty="0" smtClean="0">
                <a:solidFill>
                  <a:schemeClr val="tx1"/>
                </a:solidFill>
                <a:latin typeface="Consolas" pitchFamily="49" charset="0"/>
                <a:ea typeface="仿宋" pitchFamily="49" charset="-122"/>
                <a:cs typeface="Consolas" pitchFamily="49" charset="0"/>
              </a:rPr>
              <a:t>输出：</a:t>
            </a:r>
            <a:r>
              <a:rPr lang="en-US" altLang="zh-CN" sz="1800" dirty="0" smtClean="0">
                <a:solidFill>
                  <a:schemeClr val="tx1"/>
                </a:solidFill>
                <a:latin typeface="Consolas" pitchFamily="49" charset="0"/>
                <a:ea typeface="仿宋" pitchFamily="49" charset="-122"/>
                <a:cs typeface="Consolas" pitchFamily="49" charset="0"/>
              </a:rPr>
              <a:t>1,John   2,Mary  5,Smith</a:t>
            </a:r>
          </a:p>
          <a:p>
            <a:r>
              <a:rPr lang="en-US" altLang="zh-CN" sz="1800" dirty="0" smtClean="0">
                <a:solidFill>
                  <a:schemeClr val="tx1"/>
                </a:solidFill>
                <a:latin typeface="Consolas" pitchFamily="49" charset="0"/>
                <a:ea typeface="仿宋" pitchFamily="49" charset="-122"/>
                <a:cs typeface="Consolas" pitchFamily="49" charset="0"/>
              </a:rPr>
              <a:t>   return 0;</a:t>
            </a:r>
          </a:p>
          <a:p>
            <a:r>
              <a:rPr lang="en-US" altLang="zh-CN" sz="1800" dirty="0" smtClean="0">
                <a:solidFill>
                  <a:schemeClr val="tx1"/>
                </a:solidFill>
                <a:latin typeface="Consolas" pitchFamily="49" charset="0"/>
                <a:ea typeface="仿宋" pitchFamily="49" charset="-122"/>
                <a:cs typeface="Consolas" pitchFamily="49" charset="0"/>
              </a:rPr>
              <a:t>}</a:t>
            </a:r>
            <a:endParaRPr lang="zh-CN" altLang="zh-CN" sz="1800" dirty="0" smtClean="0">
              <a:solidFill>
                <a:schemeClr val="tx1"/>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2428868"/>
            <a:ext cx="8143932" cy="1615827"/>
          </a:xfrm>
          <a:prstGeom prst="rect">
            <a:avLst/>
          </a:prstGeom>
          <a:noFill/>
        </p:spPr>
        <p:txBody>
          <a:bodyPr wrap="square" rtlCol="0">
            <a:spAutoFit/>
          </a:bodyPr>
          <a:lstStyle/>
          <a:p>
            <a:pPr>
              <a:lnSpc>
                <a:spcPct val="150000"/>
              </a:lnSpc>
            </a:pPr>
            <a:r>
              <a:rPr lang="en-US" altLang="zh-CN" sz="2200" dirty="0" smtClean="0">
                <a:solidFill>
                  <a:srgbClr val="0000FF"/>
                </a:solidFill>
                <a:latin typeface="Consolas" pitchFamily="49" charset="0"/>
                <a:ea typeface="楷体" pitchFamily="49" charset="-122"/>
                <a:cs typeface="Consolas" pitchFamily="49" charset="0"/>
              </a:rPr>
              <a:t>    </a:t>
            </a:r>
            <a:r>
              <a:rPr lang="zh-CN" altLang="zh-CN" sz="2200" dirty="0" smtClean="0">
                <a:solidFill>
                  <a:schemeClr val="tx1"/>
                </a:solidFill>
                <a:latin typeface="Consolas" pitchFamily="49" charset="0"/>
                <a:ea typeface="楷体" pitchFamily="49" charset="-122"/>
                <a:cs typeface="Consolas" pitchFamily="49" charset="0"/>
              </a:rPr>
              <a:t>在有些算法设计中用到堆，堆采用</a:t>
            </a:r>
            <a:r>
              <a:rPr lang="en-US" altLang="zh-CN" sz="2200" dirty="0" smtClean="0">
                <a:solidFill>
                  <a:schemeClr val="tx1"/>
                </a:solidFill>
                <a:latin typeface="Consolas" pitchFamily="49" charset="0"/>
                <a:ea typeface="楷体" pitchFamily="49" charset="-122"/>
                <a:cs typeface="Consolas" pitchFamily="49" charset="0"/>
              </a:rPr>
              <a:t>STL</a:t>
            </a:r>
            <a:r>
              <a:rPr lang="zh-CN" altLang="zh-CN" sz="2200" dirty="0" smtClean="0">
                <a:solidFill>
                  <a:schemeClr val="tx1"/>
                </a:solidFill>
                <a:latin typeface="Consolas" pitchFamily="49" charset="0"/>
                <a:ea typeface="楷体" pitchFamily="49" charset="-122"/>
                <a:cs typeface="Consolas" pitchFamily="49" charset="0"/>
              </a:rPr>
              <a:t>的优先队列来实现，优先级的高低由队列中数据元素的关系函数（比较运算符）确定，很多情况下需要重载关系函数。</a:t>
            </a:r>
          </a:p>
        </p:txBody>
      </p:sp>
      <p:sp>
        <p:nvSpPr>
          <p:cNvPr id="3" name="TextBox 2"/>
          <p:cNvSpPr txBox="1"/>
          <p:nvPr/>
        </p:nvSpPr>
        <p:spPr>
          <a:xfrm>
            <a:off x="785786" y="1571612"/>
            <a:ext cx="3143272"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mtClean="0">
                <a:solidFill>
                  <a:srgbClr val="FF0000"/>
                </a:solidFill>
                <a:effectLst>
                  <a:outerShdw blurRad="38100" dist="38100" dir="2700000" algn="tl">
                    <a:srgbClr val="000000">
                      <a:alpha val="43137"/>
                    </a:srgbClr>
                  </a:outerShdw>
                </a:effectLst>
                <a:latin typeface="Consolas" pitchFamily="49" charset="0"/>
                <a:ea typeface="华文中宋" pitchFamily="2" charset="-122"/>
                <a:cs typeface="Consolas" pitchFamily="49" charset="0"/>
              </a:rPr>
              <a:t>5. </a:t>
            </a:r>
            <a:r>
              <a:rPr lang="zh-CN" altLang="zh-CN" smtClean="0">
                <a:solidFill>
                  <a:srgbClr val="FF0000"/>
                </a:solidFill>
                <a:effectLst>
                  <a:outerShdw blurRad="38100" dist="38100" dir="2700000" algn="tl">
                    <a:srgbClr val="000000">
                      <a:alpha val="43137"/>
                    </a:srgbClr>
                  </a:outerShdw>
                </a:effectLst>
                <a:latin typeface="Consolas" pitchFamily="49" charset="0"/>
                <a:ea typeface="华文中宋" pitchFamily="2" charset="-122"/>
                <a:cs typeface="Consolas" pitchFamily="49" charset="0"/>
              </a:rPr>
              <a:t>优先队列作为堆</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099838"/>
            <a:ext cx="8286808" cy="2954655"/>
          </a:xfrm>
          <a:prstGeom prst="rect">
            <a:avLst/>
          </a:prstGeom>
          <a:noFill/>
        </p:spPr>
        <p:txBody>
          <a:bodyPr wrap="square" rtlCol="0">
            <a:spAutoFit/>
          </a:bodyPr>
          <a:lstStyle/>
          <a:p>
            <a:pPr>
              <a:lnSpc>
                <a:spcPct val="150000"/>
              </a:lnSpc>
            </a:pPr>
            <a:r>
              <a:rPr lang="en-US"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1</a:t>
            </a:r>
            <a:r>
              <a:rPr lang="zh-CN"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）元素为内置数据类型的堆</a:t>
            </a:r>
          </a:p>
          <a:p>
            <a:pPr>
              <a:lnSpc>
                <a:spcPct val="150000"/>
              </a:lnSpc>
            </a:pPr>
            <a:r>
              <a:rPr lang="en-US" altLang="zh-CN" sz="2200" dirty="0" smtClean="0">
                <a:solidFill>
                  <a:schemeClr val="tx1"/>
                </a:solidFill>
                <a:latin typeface="Consolas" pitchFamily="49" charset="0"/>
                <a:ea typeface="楷体" pitchFamily="49" charset="-122"/>
                <a:cs typeface="Consolas" pitchFamily="49" charset="0"/>
              </a:rPr>
              <a:t>    </a:t>
            </a:r>
            <a:r>
              <a:rPr lang="zh-CN" altLang="zh-CN" sz="2000" dirty="0" smtClean="0">
                <a:solidFill>
                  <a:schemeClr val="tx1"/>
                </a:solidFill>
                <a:latin typeface="Consolas" pitchFamily="49" charset="0"/>
                <a:ea typeface="楷体" pitchFamily="49" charset="-122"/>
                <a:cs typeface="Consolas" pitchFamily="49" charset="0"/>
              </a:rPr>
              <a:t>对于</a:t>
            </a:r>
            <a:r>
              <a:rPr lang="en-US" altLang="zh-CN" sz="2000" dirty="0" smtClean="0">
                <a:solidFill>
                  <a:schemeClr val="tx1"/>
                </a:solidFill>
                <a:latin typeface="Consolas" pitchFamily="49" charset="0"/>
                <a:ea typeface="楷体" pitchFamily="49" charset="-122"/>
                <a:cs typeface="Consolas" pitchFamily="49" charset="0"/>
              </a:rPr>
              <a:t>C/C++</a:t>
            </a:r>
            <a:r>
              <a:rPr lang="zh-CN" altLang="zh-CN" sz="2000" dirty="0" smtClean="0">
                <a:solidFill>
                  <a:schemeClr val="tx1"/>
                </a:solidFill>
                <a:latin typeface="Consolas" pitchFamily="49" charset="0"/>
                <a:ea typeface="楷体" pitchFamily="49" charset="-122"/>
                <a:cs typeface="Consolas" pitchFamily="49" charset="0"/>
              </a:rPr>
              <a:t>内置数据类型，默认是</a:t>
            </a:r>
            <a:r>
              <a:rPr lang="en-US" altLang="zh-CN" sz="2000" dirty="0" smtClean="0">
                <a:solidFill>
                  <a:schemeClr val="tx1"/>
                </a:solidFill>
                <a:latin typeface="Consolas" pitchFamily="49" charset="0"/>
                <a:ea typeface="楷体" pitchFamily="49" charset="-122"/>
                <a:cs typeface="Consolas" pitchFamily="49" charset="0"/>
              </a:rPr>
              <a:t>less&lt;T&gt;</a:t>
            </a:r>
            <a:r>
              <a:rPr lang="zh-CN" altLang="zh-CN" sz="2000" dirty="0" smtClean="0">
                <a:solidFill>
                  <a:schemeClr val="tx1"/>
                </a:solidFill>
                <a:latin typeface="Consolas" pitchFamily="49" charset="0"/>
                <a:ea typeface="楷体" pitchFamily="49" charset="-122"/>
                <a:cs typeface="Consolas" pitchFamily="49" charset="0"/>
              </a:rPr>
              <a:t>（小于关系函数）作为关系函数，值越大优先级的越高（即大根堆），可以改为以</a:t>
            </a:r>
            <a:r>
              <a:rPr lang="en-US" altLang="zh-CN" sz="2000" dirty="0" smtClean="0">
                <a:solidFill>
                  <a:schemeClr val="tx1"/>
                </a:solidFill>
                <a:latin typeface="Consolas" pitchFamily="49" charset="0"/>
                <a:ea typeface="楷体" pitchFamily="49" charset="-122"/>
                <a:cs typeface="Consolas" pitchFamily="49" charset="0"/>
              </a:rPr>
              <a:t>greater&lt;T&gt;</a:t>
            </a:r>
            <a:r>
              <a:rPr lang="zh-CN" altLang="zh-CN" sz="2000" dirty="0" smtClean="0">
                <a:solidFill>
                  <a:schemeClr val="tx1"/>
                </a:solidFill>
                <a:latin typeface="Consolas" pitchFamily="49" charset="0"/>
                <a:ea typeface="楷体" pitchFamily="49" charset="-122"/>
                <a:cs typeface="Consolas" pitchFamily="49" charset="0"/>
              </a:rPr>
              <a:t>作为关系函数，这样值越大优先级的越低（即小根堆）。</a:t>
            </a:r>
          </a:p>
          <a:p>
            <a:pPr>
              <a:lnSpc>
                <a:spcPct val="150000"/>
              </a:lnSpc>
            </a:pPr>
            <a:r>
              <a:rPr lang="en-US" altLang="zh-CN" sz="2000" dirty="0" smtClean="0">
                <a:solidFill>
                  <a:schemeClr val="tx1"/>
                </a:solidFill>
                <a:latin typeface="Consolas" pitchFamily="49" charset="0"/>
                <a:ea typeface="楷体" pitchFamily="49" charset="-122"/>
                <a:cs typeface="Consolas" pitchFamily="49" charset="0"/>
              </a:rPr>
              <a:t>    </a:t>
            </a:r>
            <a:r>
              <a:rPr lang="zh-CN" altLang="zh-CN" sz="2000" dirty="0" smtClean="0">
                <a:solidFill>
                  <a:schemeClr val="tx1"/>
                </a:solidFill>
                <a:latin typeface="Consolas" pitchFamily="49" charset="0"/>
                <a:ea typeface="楷体" pitchFamily="49" charset="-122"/>
                <a:cs typeface="Consolas" pitchFamily="49" charset="0"/>
              </a:rPr>
              <a:t>例如，以下程序中</a:t>
            </a:r>
            <a:r>
              <a:rPr lang="en-US" altLang="zh-CN" sz="2000" dirty="0" smtClean="0">
                <a:solidFill>
                  <a:schemeClr val="tx1"/>
                </a:solidFill>
                <a:latin typeface="Consolas" pitchFamily="49" charset="0"/>
                <a:ea typeface="楷体" pitchFamily="49" charset="-122"/>
                <a:cs typeface="Consolas" pitchFamily="49" charset="0"/>
              </a:rPr>
              <a:t>pq1</a:t>
            </a:r>
            <a:r>
              <a:rPr lang="zh-CN" altLang="zh-CN" sz="2000" dirty="0" smtClean="0">
                <a:solidFill>
                  <a:schemeClr val="tx1"/>
                </a:solidFill>
                <a:latin typeface="Consolas" pitchFamily="49" charset="0"/>
                <a:ea typeface="楷体" pitchFamily="49" charset="-122"/>
                <a:cs typeface="Consolas" pitchFamily="49" charset="0"/>
              </a:rPr>
              <a:t>为大根堆（默认），</a:t>
            </a:r>
            <a:r>
              <a:rPr lang="en-US" altLang="zh-CN" sz="2000" dirty="0" smtClean="0">
                <a:solidFill>
                  <a:schemeClr val="tx1"/>
                </a:solidFill>
                <a:latin typeface="Consolas" pitchFamily="49" charset="0"/>
                <a:ea typeface="楷体" pitchFamily="49" charset="-122"/>
                <a:cs typeface="Consolas" pitchFamily="49" charset="0"/>
              </a:rPr>
              <a:t>pq2</a:t>
            </a:r>
            <a:r>
              <a:rPr lang="zh-CN" altLang="zh-CN" sz="2000" dirty="0" smtClean="0">
                <a:solidFill>
                  <a:schemeClr val="tx1"/>
                </a:solidFill>
                <a:latin typeface="Consolas" pitchFamily="49" charset="0"/>
                <a:ea typeface="楷体" pitchFamily="49" charset="-122"/>
                <a:cs typeface="Consolas" pitchFamily="49" charset="0"/>
              </a:rPr>
              <a:t>为小根堆（通过</a:t>
            </a:r>
            <a:r>
              <a:rPr lang="en-US" altLang="zh-CN" sz="2000" dirty="0" smtClean="0">
                <a:solidFill>
                  <a:schemeClr val="tx1"/>
                </a:solidFill>
                <a:latin typeface="Consolas" pitchFamily="49" charset="0"/>
                <a:ea typeface="楷体" pitchFamily="49" charset="-122"/>
                <a:cs typeface="Consolas" pitchFamily="49" charset="0"/>
              </a:rPr>
              <a:t>greater&lt;</a:t>
            </a:r>
            <a:r>
              <a:rPr lang="en-US" altLang="zh-CN" sz="2000" dirty="0" err="1" smtClean="0">
                <a:solidFill>
                  <a:schemeClr val="tx1"/>
                </a:solidFill>
                <a:latin typeface="Consolas" pitchFamily="49" charset="0"/>
                <a:ea typeface="楷体" pitchFamily="49" charset="-122"/>
                <a:cs typeface="Consolas" pitchFamily="49" charset="0"/>
              </a:rPr>
              <a:t>int</a:t>
            </a:r>
            <a:r>
              <a:rPr lang="en-US" altLang="zh-CN" sz="2000" dirty="0" smtClean="0">
                <a:solidFill>
                  <a:schemeClr val="tx1"/>
                </a:solidFill>
                <a:latin typeface="Consolas" pitchFamily="49" charset="0"/>
                <a:ea typeface="楷体" pitchFamily="49" charset="-122"/>
                <a:cs typeface="Consolas" pitchFamily="49" charset="0"/>
              </a:rPr>
              <a:t>&gt;</a:t>
            </a:r>
            <a:r>
              <a:rPr lang="zh-CN" altLang="zh-CN" sz="2000" dirty="0" smtClean="0">
                <a:solidFill>
                  <a:schemeClr val="tx1"/>
                </a:solidFill>
                <a:latin typeface="Consolas" pitchFamily="49" charset="0"/>
                <a:ea typeface="楷体" pitchFamily="49" charset="-122"/>
                <a:cs typeface="Consolas" pitchFamily="49" charset="0"/>
              </a:rPr>
              <a:t>实现）：</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180402"/>
            <a:ext cx="8501122" cy="6740307"/>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rtlCol="0">
            <a:spAutoFit/>
          </a:bodyPr>
          <a:lstStyle/>
          <a:p>
            <a:r>
              <a:rPr lang="en-US" altLang="zh-CN" sz="1800" dirty="0" smtClean="0">
                <a:solidFill>
                  <a:schemeClr val="tx1"/>
                </a:solidFill>
                <a:latin typeface="Consolas" pitchFamily="49" charset="0"/>
                <a:ea typeface="仿宋" pitchFamily="49" charset="-122"/>
                <a:cs typeface="Consolas" pitchFamily="49" charset="0"/>
              </a:rPr>
              <a:t>#include &lt;</a:t>
            </a:r>
            <a:r>
              <a:rPr lang="en-US" altLang="zh-CN" sz="1800" dirty="0" err="1" smtClean="0">
                <a:solidFill>
                  <a:schemeClr val="tx1"/>
                </a:solidFill>
                <a:latin typeface="Consolas" pitchFamily="49" charset="0"/>
                <a:ea typeface="仿宋" pitchFamily="49" charset="-122"/>
                <a:cs typeface="Consolas" pitchFamily="49" charset="0"/>
              </a:rPr>
              <a:t>iostream</a:t>
            </a:r>
            <a:r>
              <a:rPr lang="en-US" altLang="zh-CN" sz="1800" dirty="0" smtClean="0">
                <a:solidFill>
                  <a:schemeClr val="tx1"/>
                </a:solidFill>
                <a:latin typeface="Consolas" pitchFamily="49" charset="0"/>
                <a:ea typeface="仿宋" pitchFamily="49" charset="-122"/>
                <a:cs typeface="Consolas" pitchFamily="49" charset="0"/>
              </a:rPr>
              <a:t>&gt;</a:t>
            </a:r>
          </a:p>
          <a:p>
            <a:r>
              <a:rPr lang="en-US" altLang="zh-CN" sz="1800" dirty="0" smtClean="0">
                <a:solidFill>
                  <a:schemeClr val="tx1"/>
                </a:solidFill>
                <a:latin typeface="Consolas" pitchFamily="49" charset="0"/>
                <a:ea typeface="仿宋" pitchFamily="49" charset="-122"/>
                <a:cs typeface="Consolas" pitchFamily="49" charset="0"/>
              </a:rPr>
              <a:t>#include &lt;queue&gt;</a:t>
            </a:r>
          </a:p>
          <a:p>
            <a:r>
              <a:rPr lang="en-US" altLang="zh-CN" sz="1800" dirty="0" smtClean="0">
                <a:solidFill>
                  <a:schemeClr val="tx1"/>
                </a:solidFill>
                <a:latin typeface="Consolas" pitchFamily="49" charset="0"/>
                <a:ea typeface="仿宋" pitchFamily="49" charset="-122"/>
                <a:cs typeface="Consolas" pitchFamily="49" charset="0"/>
              </a:rPr>
              <a:t>using namespace std;</a:t>
            </a:r>
          </a:p>
          <a:p>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main()</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a[]={3,6,1,5,4,2};</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n=</a:t>
            </a:r>
            <a:r>
              <a:rPr lang="en-US" altLang="zh-CN" sz="1800" dirty="0" err="1" smtClean="0">
                <a:solidFill>
                  <a:schemeClr val="tx1"/>
                </a:solidFill>
                <a:latin typeface="Consolas" pitchFamily="49" charset="0"/>
                <a:ea typeface="仿宋" pitchFamily="49" charset="-122"/>
                <a:cs typeface="Consolas" pitchFamily="49" charset="0"/>
              </a:rPr>
              <a:t>sizeof</a:t>
            </a:r>
            <a:r>
              <a:rPr lang="en-US" altLang="zh-CN" sz="1800" dirty="0" smtClean="0">
                <a:solidFill>
                  <a:schemeClr val="tx1"/>
                </a:solidFill>
                <a:latin typeface="Consolas" pitchFamily="49" charset="0"/>
                <a:ea typeface="仿宋" pitchFamily="49" charset="-122"/>
                <a:cs typeface="Consolas" pitchFamily="49" charset="0"/>
              </a:rPr>
              <a:t>(a)/</a:t>
            </a:r>
            <a:r>
              <a:rPr lang="en-US" altLang="zh-CN" sz="1800" dirty="0" err="1" smtClean="0">
                <a:solidFill>
                  <a:schemeClr val="tx1"/>
                </a:solidFill>
                <a:latin typeface="Consolas" pitchFamily="49" charset="0"/>
                <a:ea typeface="仿宋" pitchFamily="49" charset="-122"/>
                <a:cs typeface="Consolas" pitchFamily="49" charset="0"/>
              </a:rPr>
              <a:t>sizeof</a:t>
            </a:r>
            <a:r>
              <a:rPr lang="en-US" altLang="zh-CN" sz="1800" dirty="0" smtClean="0">
                <a:solidFill>
                  <a:schemeClr val="tx1"/>
                </a:solidFill>
                <a:latin typeface="Consolas" pitchFamily="49" charset="0"/>
                <a:ea typeface="仿宋" pitchFamily="49" charset="-122"/>
                <a:cs typeface="Consolas" pitchFamily="49" charset="0"/>
              </a:rPr>
              <a:t>(a[0]);</a:t>
            </a:r>
          </a:p>
          <a:p>
            <a:r>
              <a:rPr lang="en-US" altLang="zh-CN" sz="1800" dirty="0" smtClean="0">
                <a:solidFill>
                  <a:schemeClr val="tx1"/>
                </a:solidFill>
                <a:latin typeface="Consolas" pitchFamily="49" charset="0"/>
                <a:ea typeface="仿宋" pitchFamily="49" charset="-122"/>
                <a:cs typeface="Consolas" pitchFamily="49" charset="0"/>
              </a:rPr>
              <a:t>   //(1)</a:t>
            </a:r>
            <a:r>
              <a:rPr lang="zh-CN" altLang="en-US" sz="1800" dirty="0" smtClean="0">
                <a:solidFill>
                  <a:schemeClr val="tx1"/>
                </a:solidFill>
                <a:latin typeface="Consolas" pitchFamily="49" charset="0"/>
                <a:ea typeface="仿宋" pitchFamily="49" charset="-122"/>
                <a:cs typeface="Consolas" pitchFamily="49" charset="0"/>
              </a:rPr>
              <a:t>优先级队列</a:t>
            </a:r>
            <a:r>
              <a:rPr lang="en-US" altLang="zh-CN" sz="1800" dirty="0" smtClean="0">
                <a:solidFill>
                  <a:schemeClr val="tx1"/>
                </a:solidFill>
                <a:latin typeface="Consolas" pitchFamily="49" charset="0"/>
                <a:ea typeface="仿宋" pitchFamily="49" charset="-122"/>
                <a:cs typeface="Consolas" pitchFamily="49" charset="0"/>
              </a:rPr>
              <a:t>pq1</a:t>
            </a:r>
            <a:r>
              <a:rPr lang="zh-CN" altLang="en-US" sz="1800" dirty="0" smtClean="0">
                <a:solidFill>
                  <a:schemeClr val="tx1"/>
                </a:solidFill>
                <a:latin typeface="Consolas" pitchFamily="49" charset="0"/>
                <a:ea typeface="仿宋" pitchFamily="49" charset="-122"/>
                <a:cs typeface="Consolas" pitchFamily="49" charset="0"/>
              </a:rPr>
              <a:t>默认是使用</a:t>
            </a:r>
            <a:r>
              <a:rPr lang="en-US" altLang="zh-CN" sz="1800" dirty="0" smtClean="0">
                <a:solidFill>
                  <a:schemeClr val="tx1"/>
                </a:solidFill>
                <a:latin typeface="Consolas" pitchFamily="49" charset="0"/>
                <a:ea typeface="仿宋" pitchFamily="49" charset="-122"/>
                <a:cs typeface="Consolas" pitchFamily="49" charset="0"/>
              </a:rPr>
              <a:t>vector</a:t>
            </a:r>
            <a:r>
              <a:rPr lang="zh-CN" altLang="en-US" sz="1800" dirty="0" smtClean="0">
                <a:solidFill>
                  <a:schemeClr val="tx1"/>
                </a:solidFill>
                <a:latin typeface="Consolas" pitchFamily="49" charset="0"/>
                <a:ea typeface="仿宋" pitchFamily="49" charset="-122"/>
                <a:cs typeface="Consolas" pitchFamily="49" charset="0"/>
              </a:rPr>
              <a:t>作容器</a:t>
            </a:r>
          </a:p>
          <a:p>
            <a:r>
              <a:rPr lang="zh-CN" altLang="en-US"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priority_queue</a:t>
            </a:r>
            <a:r>
              <a:rPr lang="en-US" altLang="zh-CN" sz="1800" dirty="0" smtClean="0">
                <a:solidFill>
                  <a:schemeClr val="tx1"/>
                </a:solidFill>
                <a:latin typeface="Consolas" pitchFamily="49" charset="0"/>
                <a:ea typeface="仿宋" pitchFamily="49" charset="-122"/>
                <a:cs typeface="Consolas" pitchFamily="49" charset="0"/>
              </a:rPr>
              <a:t>&lt;</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&gt; pq1(</a:t>
            </a:r>
            <a:r>
              <a:rPr lang="en-US" altLang="zh-CN" sz="1800" dirty="0" err="1" smtClean="0">
                <a:solidFill>
                  <a:schemeClr val="tx1"/>
                </a:solidFill>
                <a:latin typeface="Consolas" pitchFamily="49" charset="0"/>
                <a:ea typeface="仿宋" pitchFamily="49" charset="-122"/>
                <a:cs typeface="Consolas" pitchFamily="49" charset="0"/>
              </a:rPr>
              <a:t>a,a+n</a:t>
            </a:r>
            <a:r>
              <a:rPr lang="en-US" altLang="zh-CN" sz="1800" dirty="0" smtClean="0">
                <a:solidFill>
                  <a:schemeClr val="tx1"/>
                </a:solidFill>
                <a:latin typeface="Consolas" pitchFamily="49" charset="0"/>
                <a:ea typeface="仿宋" pitchFamily="49" charset="-122"/>
                <a:cs typeface="Consolas" pitchFamily="49" charset="0"/>
              </a:rPr>
              <a:t>);</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cout</a:t>
            </a:r>
            <a:r>
              <a:rPr lang="en-US" altLang="zh-CN" sz="1800" dirty="0" smtClean="0">
                <a:solidFill>
                  <a:schemeClr val="tx1"/>
                </a:solidFill>
                <a:latin typeface="Consolas" pitchFamily="49" charset="0"/>
                <a:ea typeface="仿宋" pitchFamily="49" charset="-122"/>
                <a:cs typeface="Consolas" pitchFamily="49" charset="0"/>
              </a:rPr>
              <a:t> &lt;&lt; "pq1: ";</a:t>
            </a:r>
          </a:p>
          <a:p>
            <a:r>
              <a:rPr lang="en-US" altLang="zh-CN" sz="1800" dirty="0" smtClean="0">
                <a:solidFill>
                  <a:schemeClr val="tx1"/>
                </a:solidFill>
                <a:latin typeface="Consolas" pitchFamily="49" charset="0"/>
                <a:ea typeface="仿宋" pitchFamily="49" charset="-122"/>
                <a:cs typeface="Consolas" pitchFamily="49" charset="0"/>
              </a:rPr>
              <a:t>   while (!pq1.empty())</a:t>
            </a:r>
          </a:p>
          <a:p>
            <a:r>
              <a:rPr lang="en-US" altLang="zh-CN" sz="1800" dirty="0" smtClean="0">
                <a:solidFill>
                  <a:schemeClr val="tx1"/>
                </a:solidFill>
                <a:latin typeface="Consolas" pitchFamily="49" charset="0"/>
                <a:ea typeface="仿宋" pitchFamily="49" charset="-122"/>
                <a:cs typeface="Consolas" pitchFamily="49" charset="0"/>
              </a:rPr>
              <a:t>   {	</a:t>
            </a:r>
            <a:r>
              <a:rPr lang="en-US" altLang="zh-CN" sz="1800" dirty="0" err="1" smtClean="0">
                <a:solidFill>
                  <a:schemeClr val="tx1"/>
                </a:solidFill>
                <a:latin typeface="Consolas" pitchFamily="49" charset="0"/>
                <a:ea typeface="仿宋" pitchFamily="49" charset="-122"/>
                <a:cs typeface="Consolas" pitchFamily="49" charset="0"/>
              </a:rPr>
              <a:t>cout</a:t>
            </a:r>
            <a:r>
              <a:rPr lang="en-US" altLang="zh-CN" sz="1800" dirty="0" smtClean="0">
                <a:solidFill>
                  <a:schemeClr val="tx1"/>
                </a:solidFill>
                <a:latin typeface="Consolas" pitchFamily="49" charset="0"/>
                <a:ea typeface="仿宋" pitchFamily="49" charset="-122"/>
                <a:cs typeface="Consolas" pitchFamily="49" charset="0"/>
              </a:rPr>
              <a:t> &lt;&lt; pq1.top() &lt;&lt; " ";	//while</a:t>
            </a:r>
            <a:r>
              <a:rPr lang="zh-CN" altLang="en-US" sz="1800" dirty="0" smtClean="0">
                <a:solidFill>
                  <a:schemeClr val="tx1"/>
                </a:solidFill>
                <a:latin typeface="Consolas" pitchFamily="49" charset="0"/>
                <a:ea typeface="仿宋" pitchFamily="49" charset="-122"/>
                <a:cs typeface="Consolas" pitchFamily="49" charset="0"/>
              </a:rPr>
              <a:t>循环输出</a:t>
            </a:r>
            <a:r>
              <a:rPr lang="en-US" altLang="zh-CN" sz="1800" dirty="0" smtClean="0">
                <a:solidFill>
                  <a:schemeClr val="tx1"/>
                </a:solidFill>
                <a:latin typeface="Consolas" pitchFamily="49" charset="0"/>
                <a:ea typeface="仿宋" pitchFamily="49" charset="-122"/>
                <a:cs typeface="Consolas" pitchFamily="49" charset="0"/>
              </a:rPr>
              <a:t>:6 5 4 3 2 1</a:t>
            </a:r>
          </a:p>
          <a:p>
            <a:r>
              <a:rPr lang="en-US" altLang="zh-CN" sz="1800" dirty="0" smtClean="0">
                <a:solidFill>
                  <a:schemeClr val="tx1"/>
                </a:solidFill>
                <a:latin typeface="Consolas" pitchFamily="49" charset="0"/>
                <a:ea typeface="仿宋" pitchFamily="49" charset="-122"/>
                <a:cs typeface="Consolas" pitchFamily="49" charset="0"/>
              </a:rPr>
              <a:t>	pq1.pop();</a:t>
            </a:r>
          </a:p>
          <a:p>
            <a:r>
              <a:rPr lang="en-US" altLang="zh-CN" sz="1800" dirty="0" smtClean="0">
                <a:solidFill>
                  <a:schemeClr val="tx1"/>
                </a:solidFill>
                <a:latin typeface="Consolas" pitchFamily="49" charset="0"/>
                <a:ea typeface="仿宋" pitchFamily="49" charset="-122"/>
                <a:cs typeface="Consolas" pitchFamily="49" charset="0"/>
              </a:rPr>
              <a:t>   }</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cout</a:t>
            </a:r>
            <a:r>
              <a:rPr lang="en-US" altLang="zh-CN" sz="1800" dirty="0" smtClean="0">
                <a:solidFill>
                  <a:schemeClr val="tx1"/>
                </a:solidFill>
                <a:latin typeface="Consolas" pitchFamily="49" charset="0"/>
                <a:ea typeface="仿宋" pitchFamily="49" charset="-122"/>
                <a:cs typeface="Consolas" pitchFamily="49" charset="0"/>
              </a:rPr>
              <a:t> &lt;&lt; </a:t>
            </a:r>
            <a:r>
              <a:rPr lang="en-US" altLang="zh-CN" sz="1800" dirty="0" err="1" smtClean="0">
                <a:solidFill>
                  <a:schemeClr val="tx1"/>
                </a:solidFill>
                <a:latin typeface="Consolas" pitchFamily="49" charset="0"/>
                <a:ea typeface="仿宋" pitchFamily="49" charset="-122"/>
                <a:cs typeface="Consolas" pitchFamily="49" charset="0"/>
              </a:rPr>
              <a:t>endl</a:t>
            </a:r>
            <a:r>
              <a:rPr lang="en-US" altLang="zh-CN" sz="1800" dirty="0" smtClean="0">
                <a:solidFill>
                  <a:schemeClr val="tx1"/>
                </a:solidFill>
                <a:latin typeface="Consolas" pitchFamily="49" charset="0"/>
                <a:ea typeface="仿宋" pitchFamily="49" charset="-122"/>
                <a:cs typeface="Consolas" pitchFamily="49" charset="0"/>
              </a:rPr>
              <a:t>;</a:t>
            </a:r>
          </a:p>
          <a:p>
            <a:r>
              <a:rPr lang="en-US" altLang="zh-CN" sz="1800" dirty="0" smtClean="0">
                <a:solidFill>
                  <a:schemeClr val="tx1"/>
                </a:solidFill>
                <a:latin typeface="Consolas" pitchFamily="49" charset="0"/>
                <a:ea typeface="仿宋" pitchFamily="49" charset="-122"/>
                <a:cs typeface="Consolas" pitchFamily="49" charset="0"/>
              </a:rPr>
              <a:t>   //(2)</a:t>
            </a:r>
            <a:r>
              <a:rPr lang="zh-CN" altLang="en-US" sz="1800" dirty="0" smtClean="0">
                <a:solidFill>
                  <a:schemeClr val="tx1"/>
                </a:solidFill>
                <a:latin typeface="Consolas" pitchFamily="49" charset="0"/>
                <a:ea typeface="仿宋" pitchFamily="49" charset="-122"/>
                <a:cs typeface="Consolas" pitchFamily="49" charset="0"/>
              </a:rPr>
              <a:t>优先级队列</a:t>
            </a:r>
            <a:r>
              <a:rPr lang="en-US" altLang="zh-CN" sz="1800" dirty="0" smtClean="0">
                <a:solidFill>
                  <a:schemeClr val="tx1"/>
                </a:solidFill>
                <a:latin typeface="Consolas" pitchFamily="49" charset="0"/>
                <a:ea typeface="仿宋" pitchFamily="49" charset="-122"/>
                <a:cs typeface="Consolas" pitchFamily="49" charset="0"/>
              </a:rPr>
              <a:t>pq2</a:t>
            </a:r>
            <a:r>
              <a:rPr lang="zh-CN" altLang="en-US" sz="1800" dirty="0" smtClean="0">
                <a:solidFill>
                  <a:schemeClr val="tx1"/>
                </a:solidFill>
                <a:latin typeface="Consolas" pitchFamily="49" charset="0"/>
                <a:ea typeface="仿宋" pitchFamily="49" charset="-122"/>
                <a:cs typeface="Consolas" pitchFamily="49" charset="0"/>
              </a:rPr>
              <a:t>使用</a:t>
            </a:r>
            <a:r>
              <a:rPr lang="en-US" altLang="zh-CN" sz="1800" dirty="0" smtClean="0">
                <a:solidFill>
                  <a:schemeClr val="tx1"/>
                </a:solidFill>
                <a:latin typeface="Consolas" pitchFamily="49" charset="0"/>
                <a:ea typeface="仿宋" pitchFamily="49" charset="-122"/>
                <a:cs typeface="Consolas" pitchFamily="49" charset="0"/>
              </a:rPr>
              <a:t>vector</a:t>
            </a:r>
            <a:r>
              <a:rPr lang="zh-CN" altLang="en-US" sz="1800" dirty="0" smtClean="0">
                <a:solidFill>
                  <a:schemeClr val="tx1"/>
                </a:solidFill>
                <a:latin typeface="Consolas" pitchFamily="49" charset="0"/>
                <a:ea typeface="仿宋" pitchFamily="49" charset="-122"/>
                <a:cs typeface="Consolas" pitchFamily="49" charset="0"/>
              </a:rPr>
              <a:t>作容器</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int</a:t>
            </a:r>
            <a:r>
              <a:rPr lang="zh-CN" altLang="en-US" sz="1800" dirty="0" smtClean="0">
                <a:solidFill>
                  <a:schemeClr val="tx1"/>
                </a:solidFill>
                <a:latin typeface="Consolas" pitchFamily="49" charset="0"/>
                <a:ea typeface="仿宋" pitchFamily="49" charset="-122"/>
                <a:cs typeface="Consolas" pitchFamily="49" charset="0"/>
              </a:rPr>
              <a:t>元素的关系函数改为</a:t>
            </a:r>
            <a:r>
              <a:rPr lang="en-US" altLang="zh-CN" sz="1800" dirty="0" smtClean="0">
                <a:solidFill>
                  <a:schemeClr val="tx1"/>
                </a:solidFill>
                <a:latin typeface="Consolas" pitchFamily="49" charset="0"/>
                <a:ea typeface="仿宋" pitchFamily="49" charset="-122"/>
                <a:cs typeface="Consolas" pitchFamily="49" charset="0"/>
              </a:rPr>
              <a:t>greater</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priority_queue</a:t>
            </a:r>
            <a:r>
              <a:rPr lang="en-US" altLang="zh-CN" sz="1800" dirty="0" smtClean="0">
                <a:solidFill>
                  <a:schemeClr val="tx1"/>
                </a:solidFill>
                <a:latin typeface="Consolas" pitchFamily="49" charset="0"/>
                <a:ea typeface="仿宋" pitchFamily="49" charset="-122"/>
                <a:cs typeface="Consolas" pitchFamily="49" charset="0"/>
              </a:rPr>
              <a:t>&lt;</a:t>
            </a:r>
            <a:r>
              <a:rPr lang="en-US" altLang="zh-CN" sz="1800" dirty="0" err="1" smtClean="0">
                <a:solidFill>
                  <a:schemeClr val="tx1"/>
                </a:solidFill>
                <a:latin typeface="Consolas" pitchFamily="49" charset="0"/>
                <a:ea typeface="仿宋" pitchFamily="49" charset="-122"/>
                <a:cs typeface="Consolas" pitchFamily="49" charset="0"/>
              </a:rPr>
              <a:t>int,vector</a:t>
            </a:r>
            <a:r>
              <a:rPr lang="en-US" altLang="zh-CN" sz="1800" dirty="0" smtClean="0">
                <a:solidFill>
                  <a:schemeClr val="tx1"/>
                </a:solidFill>
                <a:latin typeface="Consolas" pitchFamily="49" charset="0"/>
                <a:ea typeface="仿宋" pitchFamily="49" charset="-122"/>
                <a:cs typeface="Consolas" pitchFamily="49" charset="0"/>
              </a:rPr>
              <a:t>&lt;</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&gt;,greater&lt;</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&gt; &gt; pq2(</a:t>
            </a:r>
            <a:r>
              <a:rPr lang="en-US" altLang="zh-CN" sz="1800" dirty="0" err="1" smtClean="0">
                <a:solidFill>
                  <a:schemeClr val="tx1"/>
                </a:solidFill>
                <a:latin typeface="Consolas" pitchFamily="49" charset="0"/>
                <a:ea typeface="仿宋" pitchFamily="49" charset="-122"/>
                <a:cs typeface="Consolas" pitchFamily="49" charset="0"/>
              </a:rPr>
              <a:t>a,a+n</a:t>
            </a:r>
            <a:r>
              <a:rPr lang="en-US" altLang="zh-CN" sz="1800" dirty="0" smtClean="0">
                <a:solidFill>
                  <a:schemeClr val="tx1"/>
                </a:solidFill>
                <a:latin typeface="Consolas" pitchFamily="49" charset="0"/>
                <a:ea typeface="仿宋" pitchFamily="49" charset="-122"/>
                <a:cs typeface="Consolas" pitchFamily="49" charset="0"/>
              </a:rPr>
              <a:t>);</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cout</a:t>
            </a:r>
            <a:r>
              <a:rPr lang="en-US" altLang="zh-CN" sz="1800" dirty="0" smtClean="0">
                <a:solidFill>
                  <a:schemeClr val="tx1"/>
                </a:solidFill>
                <a:latin typeface="Consolas" pitchFamily="49" charset="0"/>
                <a:ea typeface="仿宋" pitchFamily="49" charset="-122"/>
                <a:cs typeface="Consolas" pitchFamily="49" charset="0"/>
              </a:rPr>
              <a:t> &lt;&lt; "pq2: ";</a:t>
            </a:r>
          </a:p>
          <a:p>
            <a:r>
              <a:rPr lang="en-US" altLang="zh-CN" sz="1800" dirty="0" smtClean="0">
                <a:solidFill>
                  <a:schemeClr val="tx1"/>
                </a:solidFill>
                <a:latin typeface="Consolas" pitchFamily="49" charset="0"/>
                <a:ea typeface="仿宋" pitchFamily="49" charset="-122"/>
                <a:cs typeface="Consolas" pitchFamily="49" charset="0"/>
              </a:rPr>
              <a:t>   while (!pq2.empty())</a:t>
            </a:r>
          </a:p>
          <a:p>
            <a:r>
              <a:rPr lang="en-US" altLang="zh-CN" sz="1800" dirty="0" smtClean="0">
                <a:solidFill>
                  <a:schemeClr val="tx1"/>
                </a:solidFill>
                <a:latin typeface="Consolas" pitchFamily="49" charset="0"/>
                <a:ea typeface="仿宋" pitchFamily="49" charset="-122"/>
                <a:cs typeface="Consolas" pitchFamily="49" charset="0"/>
              </a:rPr>
              <a:t>   {	</a:t>
            </a:r>
            <a:r>
              <a:rPr lang="en-US" altLang="zh-CN" sz="1800" dirty="0" err="1" smtClean="0">
                <a:solidFill>
                  <a:schemeClr val="tx1"/>
                </a:solidFill>
                <a:latin typeface="Consolas" pitchFamily="49" charset="0"/>
                <a:ea typeface="仿宋" pitchFamily="49" charset="-122"/>
                <a:cs typeface="Consolas" pitchFamily="49" charset="0"/>
              </a:rPr>
              <a:t>cout</a:t>
            </a:r>
            <a:r>
              <a:rPr lang="en-US" altLang="zh-CN" sz="1800" dirty="0" smtClean="0">
                <a:solidFill>
                  <a:schemeClr val="tx1"/>
                </a:solidFill>
                <a:latin typeface="Consolas" pitchFamily="49" charset="0"/>
                <a:ea typeface="仿宋" pitchFamily="49" charset="-122"/>
                <a:cs typeface="Consolas" pitchFamily="49" charset="0"/>
              </a:rPr>
              <a:t> &lt;&lt; pq2.top() &lt;&lt; " ";	//while</a:t>
            </a:r>
            <a:r>
              <a:rPr lang="zh-CN" altLang="en-US" sz="1800" dirty="0" smtClean="0">
                <a:solidFill>
                  <a:schemeClr val="tx1"/>
                </a:solidFill>
                <a:latin typeface="Consolas" pitchFamily="49" charset="0"/>
                <a:ea typeface="仿宋" pitchFamily="49" charset="-122"/>
                <a:cs typeface="Consolas" pitchFamily="49" charset="0"/>
              </a:rPr>
              <a:t>循环输出</a:t>
            </a:r>
            <a:r>
              <a:rPr lang="en-US" altLang="zh-CN" sz="1800" dirty="0" smtClean="0">
                <a:solidFill>
                  <a:schemeClr val="tx1"/>
                </a:solidFill>
                <a:latin typeface="Consolas" pitchFamily="49" charset="0"/>
                <a:ea typeface="仿宋" pitchFamily="49" charset="-122"/>
                <a:cs typeface="Consolas" pitchFamily="49" charset="0"/>
              </a:rPr>
              <a:t>:1 2 3 4 5 6</a:t>
            </a:r>
          </a:p>
          <a:p>
            <a:r>
              <a:rPr lang="en-US" altLang="zh-CN" sz="1800" dirty="0" smtClean="0">
                <a:solidFill>
                  <a:schemeClr val="tx1"/>
                </a:solidFill>
                <a:latin typeface="Consolas" pitchFamily="49" charset="0"/>
                <a:ea typeface="仿宋" pitchFamily="49" charset="-122"/>
                <a:cs typeface="Consolas" pitchFamily="49" charset="0"/>
              </a:rPr>
              <a:t>	pq2.pop();</a:t>
            </a:r>
          </a:p>
          <a:p>
            <a:r>
              <a:rPr lang="en-US" altLang="zh-CN" sz="1800" dirty="0" smtClean="0">
                <a:solidFill>
                  <a:schemeClr val="tx1"/>
                </a:solidFill>
                <a:latin typeface="Consolas" pitchFamily="49" charset="0"/>
                <a:ea typeface="仿宋" pitchFamily="49" charset="-122"/>
                <a:cs typeface="Consolas" pitchFamily="49" charset="0"/>
              </a:rPr>
              <a:t>   }</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cout</a:t>
            </a:r>
            <a:r>
              <a:rPr lang="en-US" altLang="zh-CN" sz="1800" dirty="0" smtClean="0">
                <a:solidFill>
                  <a:schemeClr val="tx1"/>
                </a:solidFill>
                <a:latin typeface="Consolas" pitchFamily="49" charset="0"/>
                <a:ea typeface="仿宋" pitchFamily="49" charset="-122"/>
                <a:cs typeface="Consolas" pitchFamily="49" charset="0"/>
              </a:rPr>
              <a:t> &lt;&lt; </a:t>
            </a:r>
            <a:r>
              <a:rPr lang="en-US" altLang="zh-CN" sz="1800" dirty="0" err="1" smtClean="0">
                <a:solidFill>
                  <a:schemeClr val="tx1"/>
                </a:solidFill>
                <a:latin typeface="Consolas" pitchFamily="49" charset="0"/>
                <a:ea typeface="仿宋" pitchFamily="49" charset="-122"/>
                <a:cs typeface="Consolas" pitchFamily="49" charset="0"/>
              </a:rPr>
              <a:t>endl</a:t>
            </a:r>
            <a:r>
              <a:rPr lang="en-US" altLang="zh-CN" sz="1800" dirty="0" smtClean="0">
                <a:solidFill>
                  <a:schemeClr val="tx1"/>
                </a:solidFill>
                <a:latin typeface="Consolas" pitchFamily="49" charset="0"/>
                <a:ea typeface="仿宋" pitchFamily="49" charset="-122"/>
                <a:cs typeface="Consolas" pitchFamily="49" charset="0"/>
              </a:rPr>
              <a:t>;</a:t>
            </a:r>
          </a:p>
          <a:p>
            <a:r>
              <a:rPr lang="en-US" altLang="zh-CN" sz="1800" dirty="0" smtClean="0">
                <a:solidFill>
                  <a:schemeClr val="tx1"/>
                </a:solidFill>
                <a:latin typeface="Consolas" pitchFamily="49" charset="0"/>
                <a:ea typeface="仿宋" pitchFamily="49" charset="-122"/>
                <a:cs typeface="Consolas" pitchFamily="49" charset="0"/>
              </a:rPr>
              <a:t>   return 0;</a:t>
            </a:r>
          </a:p>
          <a:p>
            <a:r>
              <a:rPr lang="en-US" altLang="zh-CN" sz="1800" dirty="0" smtClean="0">
                <a:solidFill>
                  <a:schemeClr val="tx1"/>
                </a:solidFill>
                <a:latin typeface="Consolas" pitchFamily="49" charset="0"/>
                <a:ea typeface="仿宋" pitchFamily="49" charset="-122"/>
                <a:cs typeface="Consolas" pitchFamily="49" charset="0"/>
              </a:rPr>
              <a:t>}</a:t>
            </a:r>
          </a:p>
        </p:txBody>
      </p:sp>
      <p:grpSp>
        <p:nvGrpSpPr>
          <p:cNvPr id="3" name="组合 2"/>
          <p:cNvGrpSpPr/>
          <p:nvPr/>
        </p:nvGrpSpPr>
        <p:grpSpPr>
          <a:xfrm>
            <a:off x="4597422" y="285728"/>
            <a:ext cx="903272" cy="846135"/>
            <a:chOff x="1454150" y="-60341"/>
            <a:chExt cx="903272" cy="846135"/>
          </a:xfrm>
        </p:grpSpPr>
        <p:sp>
          <p:nvSpPr>
            <p:cNvPr id="4"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5"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smtClean="0">
                  <a:solidFill>
                    <a:srgbClr val="FF0000"/>
                  </a:solidFill>
                  <a:latin typeface="微软雅黑" pitchFamily="34" charset="-122"/>
                  <a:ea typeface="微软雅黑" pitchFamily="34" charset="-122"/>
                </a:rPr>
                <a:t>示例</a:t>
              </a:r>
              <a:endParaRPr lang="en-US" altLang="zh-CN" sz="2000">
                <a:solidFill>
                  <a:srgbClr val="FF0000"/>
                </a:solidFill>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071546"/>
            <a:ext cx="7929618" cy="3000821"/>
          </a:xfrm>
          <a:prstGeom prst="rect">
            <a:avLst/>
          </a:prstGeom>
          <a:noFill/>
        </p:spPr>
        <p:txBody>
          <a:bodyPr wrap="square" rtlCol="0">
            <a:spAutoFit/>
          </a:bodyPr>
          <a:lstStyle/>
          <a:p>
            <a:pPr>
              <a:lnSpc>
                <a:spcPct val="150000"/>
              </a:lnSpc>
            </a:pPr>
            <a:r>
              <a:rPr lang="en-US" altLang="zh-CN"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2</a:t>
            </a:r>
            <a:r>
              <a:rPr lang="zh-CN" altLang="zh-CN"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）元素为自定义类型的堆</a:t>
            </a:r>
          </a:p>
          <a:p>
            <a:pPr>
              <a:lnSpc>
                <a:spcPct val="150000"/>
              </a:lnSpc>
            </a:pPr>
            <a:r>
              <a:rPr lang="en-US" altLang="zh-CN" sz="2200" dirty="0" smtClean="0">
                <a:latin typeface="Consolas" pitchFamily="49" charset="0"/>
                <a:ea typeface="楷体" pitchFamily="49" charset="-122"/>
                <a:cs typeface="Consolas" pitchFamily="49" charset="0"/>
              </a:rPr>
              <a:t>    </a:t>
            </a:r>
            <a:r>
              <a:rPr lang="zh-CN" altLang="zh-CN" sz="2000" dirty="0" smtClean="0">
                <a:solidFill>
                  <a:schemeClr val="tx1"/>
                </a:solidFill>
                <a:latin typeface="Consolas" pitchFamily="49" charset="0"/>
                <a:ea typeface="楷体" pitchFamily="49" charset="-122"/>
                <a:cs typeface="Consolas" pitchFamily="49" charset="0"/>
              </a:rPr>
              <a:t>对于自定义数据类型如结构体数据，同样默认是</a:t>
            </a:r>
            <a:r>
              <a:rPr lang="en-US" altLang="zh-CN" sz="2000" dirty="0" smtClean="0">
                <a:solidFill>
                  <a:srgbClr val="C00000"/>
                </a:solidFill>
                <a:latin typeface="Consolas" pitchFamily="49" charset="0"/>
                <a:ea typeface="楷体" pitchFamily="49" charset="-122"/>
                <a:cs typeface="Consolas" pitchFamily="49" charset="0"/>
              </a:rPr>
              <a:t>less&lt;T&gt;</a:t>
            </a:r>
            <a:r>
              <a:rPr lang="zh-CN" altLang="zh-CN" sz="2000" dirty="0" smtClean="0">
                <a:latin typeface="Consolas" pitchFamily="49" charset="0"/>
                <a:ea typeface="楷体" pitchFamily="49" charset="-122"/>
                <a:cs typeface="Consolas" pitchFamily="49" charset="0"/>
              </a:rPr>
              <a:t>（</a:t>
            </a:r>
            <a:r>
              <a:rPr lang="zh-CN" altLang="zh-CN" sz="2000" dirty="0" smtClean="0">
                <a:solidFill>
                  <a:schemeClr val="tx1"/>
                </a:solidFill>
                <a:latin typeface="Consolas" pitchFamily="49" charset="0"/>
                <a:ea typeface="楷体" pitchFamily="49" charset="-122"/>
                <a:cs typeface="Consolas" pitchFamily="49" charset="0"/>
              </a:rPr>
              <a:t>即小于关系函数）作为关系函数，但需要重载该函数。</a:t>
            </a:r>
            <a:endParaRPr lang="en-US" altLang="zh-CN" sz="2000" dirty="0" smtClean="0">
              <a:solidFill>
                <a:schemeClr val="tx1"/>
              </a:solidFill>
              <a:latin typeface="Consolas" pitchFamily="49" charset="0"/>
              <a:ea typeface="楷体" pitchFamily="49" charset="-122"/>
              <a:cs typeface="Consolas" pitchFamily="49" charset="0"/>
            </a:endParaRPr>
          </a:p>
          <a:p>
            <a:pPr>
              <a:lnSpc>
                <a:spcPct val="150000"/>
              </a:lnSpc>
            </a:pPr>
            <a:r>
              <a:rPr lang="en-US" altLang="zh-CN" sz="2000" dirty="0" smtClean="0">
                <a:solidFill>
                  <a:schemeClr val="tx1"/>
                </a:solidFill>
                <a:latin typeface="Consolas" pitchFamily="49" charset="0"/>
                <a:ea typeface="楷体" pitchFamily="49" charset="-122"/>
                <a:cs typeface="Consolas" pitchFamily="49" charset="0"/>
              </a:rPr>
              <a:t>    </a:t>
            </a:r>
            <a:r>
              <a:rPr lang="zh-CN" altLang="zh-CN" sz="2000" dirty="0" smtClean="0">
                <a:solidFill>
                  <a:schemeClr val="tx1"/>
                </a:solidFill>
                <a:latin typeface="Consolas" pitchFamily="49" charset="0"/>
                <a:ea typeface="楷体" pitchFamily="49" charset="-122"/>
                <a:cs typeface="Consolas" pitchFamily="49" charset="0"/>
              </a:rPr>
              <a:t>另外还可以自己定义</a:t>
            </a:r>
            <a:r>
              <a:rPr lang="zh-CN" altLang="zh-CN" sz="2000" dirty="0" smtClean="0">
                <a:solidFill>
                  <a:srgbClr val="C00000"/>
                </a:solidFill>
                <a:latin typeface="Consolas" pitchFamily="49" charset="0"/>
                <a:ea typeface="楷体" pitchFamily="49" charset="-122"/>
                <a:cs typeface="Consolas" pitchFamily="49" charset="0"/>
              </a:rPr>
              <a:t>关系函数</a:t>
            </a:r>
            <a:r>
              <a:rPr lang="en-US" altLang="zh-CN" sz="2000" dirty="0" smtClean="0">
                <a:solidFill>
                  <a:srgbClr val="C00000"/>
                </a:solidFill>
                <a:latin typeface="Consolas" pitchFamily="49" charset="0"/>
                <a:ea typeface="楷体" pitchFamily="49" charset="-122"/>
                <a:cs typeface="Consolas" pitchFamily="49" charset="0"/>
              </a:rPr>
              <a:t>()</a:t>
            </a:r>
            <a:r>
              <a:rPr lang="zh-CN" altLang="zh-CN" sz="2000" dirty="0" smtClean="0">
                <a:solidFill>
                  <a:schemeClr val="tx1"/>
                </a:solidFill>
                <a:latin typeface="Consolas" pitchFamily="49" charset="0"/>
                <a:ea typeface="楷体" pitchFamily="49" charset="-122"/>
                <a:cs typeface="Consolas" pitchFamily="49" charset="0"/>
              </a:rPr>
              <a:t>。在这些重载函数或者关系函数中指定数据的优先级（优先级取决于哪些结构体，是越大越优先还是越小越优先）。</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857232"/>
            <a:ext cx="7858180" cy="4933998"/>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dirty="0" smtClean="0">
                <a:solidFill>
                  <a:schemeClr val="tx1"/>
                </a:solidFill>
                <a:latin typeface="Consolas" pitchFamily="49" charset="0"/>
                <a:ea typeface="仿宋" pitchFamily="49" charset="-122"/>
                <a:cs typeface="Consolas" pitchFamily="49" charset="0"/>
              </a:rPr>
              <a:t>#include &lt;</a:t>
            </a:r>
            <a:r>
              <a:rPr lang="en-US" altLang="zh-CN" sz="1800" dirty="0" err="1" smtClean="0">
                <a:solidFill>
                  <a:schemeClr val="tx1"/>
                </a:solidFill>
                <a:latin typeface="Consolas" pitchFamily="49" charset="0"/>
                <a:ea typeface="仿宋" pitchFamily="49" charset="-122"/>
                <a:cs typeface="Consolas" pitchFamily="49" charset="0"/>
              </a:rPr>
              <a:t>iostream</a:t>
            </a:r>
            <a:r>
              <a:rPr lang="en-US" altLang="zh-CN" sz="1800" dirty="0" smtClean="0">
                <a:solidFill>
                  <a:schemeClr val="tx1"/>
                </a:solidFill>
                <a:latin typeface="Consolas" pitchFamily="49" charset="0"/>
                <a:ea typeface="仿宋" pitchFamily="49" charset="-122"/>
                <a:cs typeface="Consolas" pitchFamily="49" charset="0"/>
              </a:rPr>
              <a:t>&gt;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#include &lt;queue&gt;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#include &lt;string&gt;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using namespace std;</a:t>
            </a:r>
            <a:endParaRPr lang="zh-CN" altLang="zh-CN" sz="1800" dirty="0" smtClean="0">
              <a:solidFill>
                <a:schemeClr val="tx1"/>
              </a:solidFill>
              <a:latin typeface="Consolas" pitchFamily="49" charset="0"/>
              <a:ea typeface="仿宋" pitchFamily="49" charset="-122"/>
              <a:cs typeface="Consolas" pitchFamily="49" charset="0"/>
            </a:endParaRPr>
          </a:p>
          <a:p>
            <a:pPr>
              <a:lnSpc>
                <a:spcPct val="150000"/>
              </a:lnSpc>
            </a:pPr>
            <a:r>
              <a:rPr lang="en-US" altLang="zh-CN" sz="1800" dirty="0" err="1" smtClean="0">
                <a:solidFill>
                  <a:schemeClr val="tx1"/>
                </a:solidFill>
                <a:latin typeface="Consolas" pitchFamily="49" charset="0"/>
                <a:ea typeface="仿宋" pitchFamily="49" charset="-122"/>
                <a:cs typeface="Consolas" pitchFamily="49" charset="0"/>
              </a:rPr>
              <a:t>struct</a:t>
            </a:r>
            <a:r>
              <a:rPr lang="en-US" altLang="zh-CN" sz="1800" dirty="0" smtClean="0">
                <a:solidFill>
                  <a:schemeClr val="tx1"/>
                </a:solidFill>
                <a:latin typeface="Consolas" pitchFamily="49" charset="0"/>
                <a:ea typeface="仿宋" pitchFamily="49" charset="-122"/>
                <a:cs typeface="Consolas" pitchFamily="49" charset="0"/>
              </a:rPr>
              <a:t> Stud					//</a:t>
            </a:r>
            <a:r>
              <a:rPr lang="zh-CN" altLang="zh-CN" sz="1800" dirty="0" smtClean="0">
                <a:solidFill>
                  <a:schemeClr val="tx1"/>
                </a:solidFill>
                <a:latin typeface="Consolas" pitchFamily="49" charset="0"/>
                <a:ea typeface="仿宋" pitchFamily="49" charset="-122"/>
                <a:cs typeface="Consolas" pitchFamily="49" charset="0"/>
              </a:rPr>
              <a:t>声明结构体</a:t>
            </a:r>
            <a:r>
              <a:rPr lang="en-US" altLang="zh-CN" sz="1800" dirty="0" smtClean="0">
                <a:solidFill>
                  <a:schemeClr val="tx1"/>
                </a:solidFill>
                <a:latin typeface="Consolas" pitchFamily="49" charset="0"/>
                <a:ea typeface="仿宋" pitchFamily="49" charset="-122"/>
                <a:cs typeface="Consolas" pitchFamily="49" charset="0"/>
              </a:rPr>
              <a:t>Stud</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no;</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string name;</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Stud(</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n,string</a:t>
            </a:r>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na</a:t>
            </a:r>
            <a:r>
              <a:rPr lang="en-US" altLang="zh-CN" sz="1800" dirty="0" smtClean="0">
                <a:solidFill>
                  <a:schemeClr val="tx1"/>
                </a:solidFill>
                <a:latin typeface="Consolas" pitchFamily="49" charset="0"/>
                <a:ea typeface="仿宋" pitchFamily="49" charset="-122"/>
                <a:cs typeface="Consolas" pitchFamily="49" charset="0"/>
              </a:rPr>
              <a:t>)			//</a:t>
            </a:r>
            <a:r>
              <a:rPr lang="zh-CN" altLang="zh-CN" sz="1800" dirty="0" smtClean="0">
                <a:solidFill>
                  <a:schemeClr val="tx1"/>
                </a:solidFill>
                <a:latin typeface="Consolas" pitchFamily="49" charset="0"/>
                <a:ea typeface="仿宋" pitchFamily="49" charset="-122"/>
                <a:cs typeface="Consolas" pitchFamily="49" charset="0"/>
              </a:rPr>
              <a:t>构造函数</a:t>
            </a:r>
          </a:p>
          <a:p>
            <a:r>
              <a:rPr lang="en-US" altLang="zh-CN" sz="1800" dirty="0" smtClean="0">
                <a:solidFill>
                  <a:schemeClr val="tx1"/>
                </a:solidFill>
                <a:latin typeface="Consolas" pitchFamily="49" charset="0"/>
                <a:ea typeface="仿宋" pitchFamily="49" charset="-122"/>
                <a:cs typeface="Consolas" pitchFamily="49" charset="0"/>
              </a:rPr>
              <a:t>   {	no=n;</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name=</a:t>
            </a:r>
            <a:r>
              <a:rPr lang="en-US" altLang="zh-CN" sz="1800" dirty="0" err="1" smtClean="0">
                <a:solidFill>
                  <a:schemeClr val="tx1"/>
                </a:solidFill>
                <a:latin typeface="Consolas" pitchFamily="49" charset="0"/>
                <a:ea typeface="仿宋" pitchFamily="49" charset="-122"/>
                <a:cs typeface="Consolas" pitchFamily="49" charset="0"/>
              </a:rPr>
              <a:t>na</a:t>
            </a:r>
            <a:r>
              <a:rPr lang="en-US" altLang="zh-CN" sz="1800" dirty="0" smtClean="0">
                <a:solidFill>
                  <a:schemeClr val="tx1"/>
                </a:solidFill>
                <a:latin typeface="Consolas" pitchFamily="49" charset="0"/>
                <a:ea typeface="仿宋" pitchFamily="49" charset="-122"/>
                <a:cs typeface="Consolas" pitchFamily="49" charset="0"/>
              </a:rPr>
              <a: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rgbClr val="C00000"/>
                </a:solidFill>
                <a:latin typeface="Consolas" pitchFamily="49" charset="0"/>
                <a:ea typeface="仿宋" pitchFamily="49" charset="-122"/>
                <a:cs typeface="Consolas" pitchFamily="49" charset="0"/>
              </a:rPr>
              <a:t>   </a:t>
            </a:r>
            <a:r>
              <a:rPr lang="en-US" altLang="zh-CN" sz="1800" dirty="0" err="1" smtClean="0">
                <a:solidFill>
                  <a:srgbClr val="C00000"/>
                </a:solidFill>
                <a:latin typeface="Consolas" pitchFamily="49" charset="0"/>
                <a:ea typeface="仿宋" pitchFamily="49" charset="-122"/>
                <a:cs typeface="Consolas" pitchFamily="49" charset="0"/>
              </a:rPr>
              <a:t>bool</a:t>
            </a:r>
            <a:r>
              <a:rPr lang="en-US" altLang="zh-CN" sz="1800" dirty="0" smtClean="0">
                <a:solidFill>
                  <a:srgbClr val="C00000"/>
                </a:solidFill>
                <a:latin typeface="Consolas" pitchFamily="49" charset="0"/>
                <a:ea typeface="仿宋" pitchFamily="49" charset="-122"/>
                <a:cs typeface="Consolas" pitchFamily="49" charset="0"/>
              </a:rPr>
              <a:t> operator&lt;(const Stud &amp;s) const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重载</a:t>
            </a:r>
            <a:r>
              <a:rPr lang="en-US" altLang="zh-CN" sz="1800" dirty="0" smtClean="0">
                <a:solidFill>
                  <a:srgbClr val="00B0F0"/>
                </a:solidFill>
                <a:latin typeface="Consolas" pitchFamily="49" charset="0"/>
                <a:ea typeface="仿宋" pitchFamily="49" charset="-122"/>
                <a:cs typeface="Consolas" pitchFamily="49" charset="0"/>
              </a:rPr>
              <a:t>&lt;</a:t>
            </a:r>
            <a:r>
              <a:rPr lang="zh-CN" altLang="zh-CN" sz="1800" dirty="0" smtClean="0">
                <a:solidFill>
                  <a:srgbClr val="00B0F0"/>
                </a:solidFill>
                <a:latin typeface="Consolas" pitchFamily="49" charset="0"/>
                <a:ea typeface="仿宋" pitchFamily="49" charset="-122"/>
                <a:cs typeface="Consolas" pitchFamily="49" charset="0"/>
              </a:rPr>
              <a:t>关系函数</a:t>
            </a:r>
          </a:p>
          <a:p>
            <a:r>
              <a:rPr lang="en-US" altLang="zh-CN" sz="1800" dirty="0" smtClean="0">
                <a:solidFill>
                  <a:srgbClr val="C00000"/>
                </a:solidFill>
                <a:latin typeface="Consolas" pitchFamily="49" charset="0"/>
                <a:ea typeface="仿宋" pitchFamily="49" charset="-122"/>
                <a:cs typeface="Consolas" pitchFamily="49" charset="0"/>
              </a:rPr>
              <a:t>   {	return no&lt;</a:t>
            </a:r>
            <a:r>
              <a:rPr lang="en-US" altLang="zh-CN" sz="1800" dirty="0" err="1" smtClean="0">
                <a:solidFill>
                  <a:srgbClr val="C00000"/>
                </a:solidFill>
                <a:latin typeface="Consolas" pitchFamily="49" charset="0"/>
                <a:ea typeface="仿宋" pitchFamily="49" charset="-122"/>
                <a:cs typeface="Consolas" pitchFamily="49" charset="0"/>
              </a:rPr>
              <a:t>s.no</a:t>
            </a:r>
            <a:r>
              <a:rPr lang="en-US" altLang="zh-CN" sz="1800" dirty="0" smtClean="0">
                <a:solidFill>
                  <a:srgbClr val="C00000"/>
                </a:solidFill>
                <a:latin typeface="Consolas" pitchFamily="49" charset="0"/>
                <a:ea typeface="仿宋" pitchFamily="49" charset="-122"/>
                <a:cs typeface="Consolas" pitchFamily="49" charset="0"/>
              </a:rPr>
              <a:t>;  }</a:t>
            </a:r>
            <a:endParaRPr lang="zh-CN" altLang="zh-CN" sz="1800" dirty="0" smtClean="0">
              <a:solidFill>
                <a:srgbClr val="C00000"/>
              </a:solidFill>
              <a:latin typeface="Consolas" pitchFamily="49" charset="0"/>
              <a:ea typeface="仿宋" pitchFamily="49" charset="-122"/>
              <a:cs typeface="Consolas" pitchFamily="49" charset="0"/>
            </a:endParaRPr>
          </a:p>
          <a:p>
            <a:r>
              <a:rPr lang="en-US" altLang="zh-CN" sz="1800" dirty="0" smtClean="0">
                <a:solidFill>
                  <a:srgbClr val="006666"/>
                </a:solidFill>
                <a:latin typeface="Consolas" pitchFamily="49" charset="0"/>
                <a:ea typeface="仿宋" pitchFamily="49" charset="-122"/>
                <a:cs typeface="Consolas" pitchFamily="49" charset="0"/>
              </a:rPr>
              <a:t>   </a:t>
            </a:r>
            <a:r>
              <a:rPr lang="en-US" altLang="zh-CN" sz="1800" dirty="0" err="1" smtClean="0">
                <a:solidFill>
                  <a:srgbClr val="006666"/>
                </a:solidFill>
                <a:latin typeface="Consolas" pitchFamily="49" charset="0"/>
                <a:ea typeface="仿宋" pitchFamily="49" charset="-122"/>
                <a:cs typeface="Consolas" pitchFamily="49" charset="0"/>
              </a:rPr>
              <a:t>bool</a:t>
            </a:r>
            <a:r>
              <a:rPr lang="en-US" altLang="zh-CN" sz="1800" dirty="0" smtClean="0">
                <a:solidFill>
                  <a:srgbClr val="006666"/>
                </a:solidFill>
                <a:latin typeface="Consolas" pitchFamily="49" charset="0"/>
                <a:ea typeface="仿宋" pitchFamily="49" charset="-122"/>
                <a:cs typeface="Consolas" pitchFamily="49" charset="0"/>
              </a:rPr>
              <a:t> operator&gt;(const Stud &amp;s) const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重载</a:t>
            </a:r>
            <a:r>
              <a:rPr lang="en-US" altLang="zh-CN" sz="1800" dirty="0" smtClean="0">
                <a:solidFill>
                  <a:srgbClr val="00B0F0"/>
                </a:solidFill>
                <a:latin typeface="Consolas" pitchFamily="49" charset="0"/>
                <a:ea typeface="仿宋" pitchFamily="49" charset="-122"/>
                <a:cs typeface="Consolas" pitchFamily="49" charset="0"/>
              </a:rPr>
              <a:t>&gt;</a:t>
            </a:r>
            <a:r>
              <a:rPr lang="zh-CN" altLang="zh-CN" sz="1800" dirty="0" smtClean="0">
                <a:solidFill>
                  <a:srgbClr val="00B0F0"/>
                </a:solidFill>
                <a:latin typeface="Consolas" pitchFamily="49" charset="0"/>
                <a:ea typeface="仿宋" pitchFamily="49" charset="-122"/>
                <a:cs typeface="Consolas" pitchFamily="49" charset="0"/>
              </a:rPr>
              <a:t>关系函数</a:t>
            </a:r>
          </a:p>
          <a:p>
            <a:r>
              <a:rPr lang="en-US" altLang="zh-CN" sz="1800" dirty="0" smtClean="0">
                <a:solidFill>
                  <a:srgbClr val="006666"/>
                </a:solidFill>
                <a:latin typeface="Consolas" pitchFamily="49" charset="0"/>
                <a:ea typeface="仿宋" pitchFamily="49" charset="-122"/>
                <a:cs typeface="Consolas" pitchFamily="49" charset="0"/>
              </a:rPr>
              <a:t>   {	return no&gt;</a:t>
            </a:r>
            <a:r>
              <a:rPr lang="en-US" altLang="zh-CN" sz="1800" dirty="0" err="1" smtClean="0">
                <a:solidFill>
                  <a:srgbClr val="006666"/>
                </a:solidFill>
                <a:latin typeface="Consolas" pitchFamily="49" charset="0"/>
                <a:ea typeface="仿宋" pitchFamily="49" charset="-122"/>
                <a:cs typeface="Consolas" pitchFamily="49" charset="0"/>
              </a:rPr>
              <a:t>s.no</a:t>
            </a:r>
            <a:r>
              <a:rPr lang="en-US" altLang="zh-CN" sz="1800" dirty="0" smtClean="0">
                <a:solidFill>
                  <a:srgbClr val="006666"/>
                </a:solidFill>
                <a:latin typeface="Consolas" pitchFamily="49" charset="0"/>
                <a:ea typeface="仿宋" pitchFamily="49" charset="-122"/>
                <a:cs typeface="Consolas" pitchFamily="49" charset="0"/>
              </a:rPr>
              <a:t>;  }</a:t>
            </a:r>
            <a:endParaRPr lang="zh-CN" altLang="zh-CN" sz="1800" dirty="0" smtClean="0">
              <a:solidFill>
                <a:srgbClr val="006666"/>
              </a:solidFill>
              <a:latin typeface="Consolas" pitchFamily="49" charset="0"/>
              <a:ea typeface="仿宋" pitchFamily="49" charset="-122"/>
              <a:cs typeface="Consolas" pitchFamily="49" charset="0"/>
            </a:endParaRPr>
          </a:p>
          <a:p>
            <a:r>
              <a:rPr lang="en-US" altLang="zh-CN" sz="1800" dirty="0" smtClean="0">
                <a:solidFill>
                  <a:srgbClr val="0033CC"/>
                </a:solidFill>
                <a:latin typeface="Consolas" pitchFamily="49" charset="0"/>
                <a:ea typeface="仿宋" pitchFamily="49" charset="-122"/>
                <a:cs typeface="Consolas" pitchFamily="49" charset="0"/>
              </a:rPr>
              <a:t>};</a:t>
            </a:r>
            <a:endParaRPr lang="zh-CN" altLang="zh-CN" sz="1800" dirty="0" smtClean="0">
              <a:solidFill>
                <a:srgbClr val="0033CC"/>
              </a:solidFill>
              <a:latin typeface="Consolas" pitchFamily="49" charset="0"/>
              <a:ea typeface="仿宋" pitchFamily="49" charset="-122"/>
              <a:cs typeface="Consolas" pitchFamily="49" charset="0"/>
            </a:endParaRPr>
          </a:p>
        </p:txBody>
      </p:sp>
      <p:grpSp>
        <p:nvGrpSpPr>
          <p:cNvPr id="3" name="组合 2"/>
          <p:cNvGrpSpPr/>
          <p:nvPr/>
        </p:nvGrpSpPr>
        <p:grpSpPr>
          <a:xfrm>
            <a:off x="642910" y="82535"/>
            <a:ext cx="903272" cy="846135"/>
            <a:chOff x="1454150" y="-60341"/>
            <a:chExt cx="903272" cy="846135"/>
          </a:xfrm>
        </p:grpSpPr>
        <p:sp>
          <p:nvSpPr>
            <p:cNvPr id="4"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5"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smtClean="0">
                  <a:solidFill>
                    <a:srgbClr val="FF0000"/>
                  </a:solidFill>
                  <a:latin typeface="微软雅黑" pitchFamily="34" charset="-122"/>
                  <a:ea typeface="微软雅黑" pitchFamily="34" charset="-122"/>
                </a:rPr>
                <a:t>示例</a:t>
              </a:r>
              <a:endParaRPr lang="en-US" altLang="zh-CN" sz="2000">
                <a:solidFill>
                  <a:srgbClr val="FF0000"/>
                </a:solidFill>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357298"/>
            <a:ext cx="7715304" cy="3000821"/>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结构体的关系函数</a:t>
            </a:r>
            <a:r>
              <a:rPr lang="en-US" altLang="zh-CN" sz="1800" dirty="0" smtClean="0">
                <a:solidFill>
                  <a:schemeClr val="tx1"/>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改写</a:t>
            </a:r>
            <a:r>
              <a:rPr lang="en-US" altLang="zh-CN" sz="1800" dirty="0" smtClean="0">
                <a:solidFill>
                  <a:schemeClr val="tx1"/>
                </a:solidFill>
                <a:latin typeface="Consolas" pitchFamily="49" charset="0"/>
                <a:ea typeface="仿宋" pitchFamily="49" charset="-122"/>
                <a:cs typeface="Consolas" pitchFamily="49" charset="0"/>
              </a:rPr>
              <a:t>operator()</a:t>
            </a:r>
            <a:endParaRPr lang="zh-CN" altLang="zh-CN" sz="1800" dirty="0" smtClean="0">
              <a:solidFill>
                <a:schemeClr val="tx1"/>
              </a:solidFill>
              <a:latin typeface="Consolas" pitchFamily="49" charset="0"/>
              <a:ea typeface="仿宋" pitchFamily="49" charset="-122"/>
              <a:cs typeface="Consolas" pitchFamily="49" charset="0"/>
            </a:endParaRPr>
          </a:p>
          <a:p>
            <a:pPr>
              <a:lnSpc>
                <a:spcPct val="150000"/>
              </a:lnSpc>
            </a:pPr>
            <a:r>
              <a:rPr lang="en-US" altLang="zh-CN" sz="1800" dirty="0" err="1" smtClean="0">
                <a:solidFill>
                  <a:schemeClr val="tx1"/>
                </a:solidFill>
                <a:latin typeface="Consolas" pitchFamily="49" charset="0"/>
                <a:ea typeface="仿宋" pitchFamily="49" charset="-122"/>
                <a:cs typeface="Consolas" pitchFamily="49" charset="0"/>
              </a:rPr>
              <a:t>struct</a:t>
            </a:r>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StudCmp</a:t>
            </a:r>
            <a:endParaRPr lang="zh-CN" altLang="zh-CN" sz="1800" dirty="0" smtClean="0">
              <a:solidFill>
                <a:schemeClr val="tx1"/>
              </a:solidFill>
              <a:latin typeface="Consolas" pitchFamily="49" charset="0"/>
              <a:ea typeface="仿宋" pitchFamily="49" charset="-122"/>
              <a:cs typeface="Consolas" pitchFamily="49" charset="0"/>
            </a:endParaRPr>
          </a:p>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bool</a:t>
            </a:r>
            <a:r>
              <a:rPr lang="en-US" altLang="zh-CN" sz="1800" dirty="0" smtClean="0">
                <a:solidFill>
                  <a:schemeClr val="tx1"/>
                </a:solidFill>
                <a:latin typeface="Consolas" pitchFamily="49" charset="0"/>
                <a:ea typeface="仿宋" pitchFamily="49" charset="-122"/>
                <a:cs typeface="Consolas" pitchFamily="49" charset="0"/>
              </a:rPr>
              <a:t> operator()(const Stud &amp;</a:t>
            </a:r>
            <a:r>
              <a:rPr lang="en-US" altLang="zh-CN" sz="1800" dirty="0" err="1" smtClean="0">
                <a:solidFill>
                  <a:schemeClr val="tx1"/>
                </a:solidFill>
                <a:latin typeface="Consolas" pitchFamily="49" charset="0"/>
                <a:ea typeface="仿宋" pitchFamily="49" charset="-122"/>
                <a:cs typeface="Consolas" pitchFamily="49" charset="0"/>
              </a:rPr>
              <a:t>s,const</a:t>
            </a:r>
            <a:r>
              <a:rPr lang="en-US" altLang="zh-CN" sz="1800" dirty="0" smtClean="0">
                <a:solidFill>
                  <a:schemeClr val="tx1"/>
                </a:solidFill>
                <a:latin typeface="Consolas" pitchFamily="49" charset="0"/>
                <a:ea typeface="仿宋" pitchFamily="49" charset="-122"/>
                <a:cs typeface="Consolas" pitchFamily="49" charset="0"/>
              </a:rPr>
              <a:t> Stud &amp;t) const</a:t>
            </a:r>
            <a:endParaRPr lang="zh-CN" altLang="zh-CN" sz="1800" dirty="0" smtClean="0">
              <a:solidFill>
                <a:schemeClr val="tx1"/>
              </a:solidFill>
              <a:latin typeface="Consolas" pitchFamily="49" charset="0"/>
              <a:ea typeface="仿宋" pitchFamily="49" charset="-122"/>
              <a:cs typeface="Consolas" pitchFamily="49" charset="0"/>
            </a:endParaRPr>
          </a:p>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    {</a:t>
            </a:r>
            <a:endParaRPr lang="zh-CN" altLang="zh-CN" sz="1800" dirty="0" smtClean="0">
              <a:solidFill>
                <a:schemeClr val="tx1"/>
              </a:solidFill>
              <a:latin typeface="Consolas" pitchFamily="49" charset="0"/>
              <a:ea typeface="仿宋" pitchFamily="49" charset="-122"/>
              <a:cs typeface="Consolas" pitchFamily="49" charset="0"/>
            </a:endParaRPr>
          </a:p>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	return s.name&lt;t.name;		//name</a:t>
            </a:r>
            <a:r>
              <a:rPr lang="zh-CN" altLang="zh-CN" sz="1800" dirty="0" smtClean="0">
                <a:solidFill>
                  <a:schemeClr val="tx1"/>
                </a:solidFill>
                <a:latin typeface="Consolas" pitchFamily="49" charset="0"/>
                <a:ea typeface="仿宋" pitchFamily="49" charset="-122"/>
                <a:cs typeface="Consolas" pitchFamily="49" charset="0"/>
              </a:rPr>
              <a:t>越大越优先</a:t>
            </a:r>
          </a:p>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    }</a:t>
            </a:r>
            <a:endParaRPr lang="zh-CN" altLang="zh-CN" sz="1800" dirty="0" smtClean="0">
              <a:solidFill>
                <a:schemeClr val="tx1"/>
              </a:solidFill>
              <a:latin typeface="Consolas" pitchFamily="49" charset="0"/>
              <a:ea typeface="仿宋" pitchFamily="49" charset="-122"/>
              <a:cs typeface="Consolas" pitchFamily="49" charset="0"/>
            </a:endParaRPr>
          </a:p>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a:t>
            </a:r>
            <a:endParaRPr lang="zh-CN" altLang="zh-CN" sz="1800" dirty="0" smtClean="0">
              <a:solidFill>
                <a:schemeClr val="tx1"/>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655622"/>
            <a:ext cx="8215370" cy="3554819"/>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main()</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Stud a[]={Stud(2,"Mary"),Stud(1,"John"),Stud(5,"Smith")};</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n=</a:t>
            </a:r>
            <a:r>
              <a:rPr lang="en-US" altLang="zh-CN" sz="1800" dirty="0" err="1" smtClean="0">
                <a:solidFill>
                  <a:schemeClr val="tx1"/>
                </a:solidFill>
                <a:latin typeface="Consolas" pitchFamily="49" charset="0"/>
                <a:ea typeface="仿宋" pitchFamily="49" charset="-122"/>
                <a:cs typeface="Consolas" pitchFamily="49" charset="0"/>
              </a:rPr>
              <a:t>sizeof</a:t>
            </a:r>
            <a:r>
              <a:rPr lang="en-US" altLang="zh-CN" sz="1800" dirty="0" smtClean="0">
                <a:solidFill>
                  <a:schemeClr val="tx1"/>
                </a:solidFill>
                <a:latin typeface="Consolas" pitchFamily="49" charset="0"/>
                <a:ea typeface="仿宋" pitchFamily="49" charset="-122"/>
                <a:cs typeface="Consolas" pitchFamily="49" charset="0"/>
              </a:rPr>
              <a:t>(a)/</a:t>
            </a:r>
            <a:r>
              <a:rPr lang="en-US" altLang="zh-CN" sz="1800" dirty="0" err="1" smtClean="0">
                <a:solidFill>
                  <a:schemeClr val="tx1"/>
                </a:solidFill>
                <a:latin typeface="Consolas" pitchFamily="49" charset="0"/>
                <a:ea typeface="仿宋" pitchFamily="49" charset="-122"/>
                <a:cs typeface="Consolas" pitchFamily="49" charset="0"/>
              </a:rPr>
              <a:t>sizeof</a:t>
            </a:r>
            <a:r>
              <a:rPr lang="en-US" altLang="zh-CN" sz="1800" dirty="0" smtClean="0">
                <a:solidFill>
                  <a:schemeClr val="tx1"/>
                </a:solidFill>
                <a:latin typeface="Consolas" pitchFamily="49" charset="0"/>
                <a:ea typeface="仿宋" pitchFamily="49" charset="-122"/>
                <a:cs typeface="Consolas" pitchFamily="49" charset="0"/>
              </a:rPr>
              <a:t>(a[0]);</a:t>
            </a:r>
            <a:endParaRPr lang="zh-CN" altLang="zh-CN" sz="1800" dirty="0" smtClean="0">
              <a:solidFill>
                <a:schemeClr val="tx1"/>
              </a:solidFill>
              <a:latin typeface="Consolas" pitchFamily="49" charset="0"/>
              <a:ea typeface="仿宋" pitchFamily="49" charset="-122"/>
              <a:cs typeface="Consolas" pitchFamily="49" charset="0"/>
            </a:endParaRPr>
          </a:p>
          <a:p>
            <a:pPr>
              <a:lnSpc>
                <a:spcPct val="150000"/>
              </a:lnSpc>
            </a:pPr>
            <a:r>
              <a:rPr lang="en-US" altLang="zh-CN" sz="1800" dirty="0" smtClean="0">
                <a:solidFill>
                  <a:srgbClr val="FF0000"/>
                </a:solidFill>
                <a:latin typeface="Consolas" pitchFamily="49" charset="0"/>
                <a:ea typeface="仿宋" pitchFamily="49" charset="-122"/>
                <a:cs typeface="Consolas" pitchFamily="49" charset="0"/>
              </a:rPr>
              <a:t>   //(1)</a:t>
            </a:r>
            <a:r>
              <a:rPr lang="zh-CN" altLang="zh-CN" sz="1800" dirty="0" smtClean="0">
                <a:solidFill>
                  <a:srgbClr val="FF0000"/>
                </a:solidFill>
                <a:latin typeface="Consolas" pitchFamily="49" charset="0"/>
                <a:ea typeface="仿宋" pitchFamily="49" charset="-122"/>
                <a:cs typeface="Consolas" pitchFamily="49" charset="0"/>
              </a:rPr>
              <a:t>使用</a:t>
            </a:r>
            <a:r>
              <a:rPr lang="en-US" altLang="zh-CN" sz="1800" dirty="0" smtClean="0">
                <a:solidFill>
                  <a:srgbClr val="FF0000"/>
                </a:solidFill>
                <a:latin typeface="Consolas" pitchFamily="49" charset="0"/>
                <a:ea typeface="仿宋" pitchFamily="49" charset="-122"/>
                <a:cs typeface="Consolas" pitchFamily="49" charset="0"/>
              </a:rPr>
              <a:t>Stud</a:t>
            </a:r>
            <a:r>
              <a:rPr lang="zh-CN" altLang="zh-CN" sz="1800" dirty="0" smtClean="0">
                <a:solidFill>
                  <a:srgbClr val="FF0000"/>
                </a:solidFill>
                <a:latin typeface="Consolas" pitchFamily="49" charset="0"/>
                <a:ea typeface="仿宋" pitchFamily="49" charset="-122"/>
                <a:cs typeface="Consolas" pitchFamily="49" charset="0"/>
              </a:rPr>
              <a:t>结构体的</a:t>
            </a:r>
            <a:r>
              <a:rPr lang="en-US" altLang="zh-CN" sz="1800" dirty="0" smtClean="0">
                <a:solidFill>
                  <a:srgbClr val="FF0000"/>
                </a:solidFill>
                <a:latin typeface="Consolas" pitchFamily="49" charset="0"/>
                <a:ea typeface="仿宋" pitchFamily="49" charset="-122"/>
                <a:cs typeface="Consolas" pitchFamily="49" charset="0"/>
              </a:rPr>
              <a:t>&lt;</a:t>
            </a:r>
            <a:r>
              <a:rPr lang="zh-CN" altLang="zh-CN" sz="1800" dirty="0" smtClean="0">
                <a:solidFill>
                  <a:srgbClr val="FF0000"/>
                </a:solidFill>
                <a:latin typeface="Consolas" pitchFamily="49" charset="0"/>
                <a:ea typeface="仿宋" pitchFamily="49" charset="-122"/>
                <a:cs typeface="Consolas" pitchFamily="49" charset="0"/>
              </a:rPr>
              <a:t>关系函数定义</a:t>
            </a:r>
            <a:r>
              <a:rPr lang="en-US" altLang="zh-CN" sz="1800" dirty="0" smtClean="0">
                <a:solidFill>
                  <a:srgbClr val="FF0000"/>
                </a:solidFill>
                <a:latin typeface="Consolas" pitchFamily="49" charset="0"/>
                <a:ea typeface="仿宋" pitchFamily="49" charset="-122"/>
                <a:cs typeface="Consolas" pitchFamily="49" charset="0"/>
              </a:rPr>
              <a:t>pq1</a:t>
            </a:r>
            <a:endParaRPr lang="zh-CN" altLang="zh-CN" sz="1800" dirty="0" smtClean="0">
              <a:solidFill>
                <a:srgbClr val="FF0000"/>
              </a:solidFill>
              <a:latin typeface="Consolas" pitchFamily="49" charset="0"/>
              <a:ea typeface="仿宋" pitchFamily="49" charset="-122"/>
              <a:cs typeface="Consolas" pitchFamily="49" charset="0"/>
            </a:endParaRPr>
          </a:p>
          <a:p>
            <a:r>
              <a:rPr lang="en-US" altLang="zh-CN" sz="1800" dirty="0" smtClean="0">
                <a:solidFill>
                  <a:srgbClr val="0033CC"/>
                </a:solidFill>
                <a:latin typeface="Consolas" pitchFamily="49" charset="0"/>
                <a:ea typeface="仿宋" pitchFamily="49" charset="-122"/>
                <a:cs typeface="Consolas" pitchFamily="49" charset="0"/>
              </a:rPr>
              <a:t>   </a:t>
            </a:r>
            <a:r>
              <a:rPr lang="en-US" altLang="zh-CN" sz="1800" dirty="0" err="1" smtClean="0">
                <a:solidFill>
                  <a:srgbClr val="9900FF"/>
                </a:solidFill>
                <a:latin typeface="Consolas" pitchFamily="49" charset="0"/>
                <a:ea typeface="仿宋" pitchFamily="49" charset="-122"/>
                <a:cs typeface="Consolas" pitchFamily="49" charset="0"/>
              </a:rPr>
              <a:t>priority_queue</a:t>
            </a:r>
            <a:r>
              <a:rPr lang="en-US" altLang="zh-CN" sz="1800" dirty="0" smtClean="0">
                <a:solidFill>
                  <a:srgbClr val="9900FF"/>
                </a:solidFill>
                <a:latin typeface="Consolas" pitchFamily="49" charset="0"/>
                <a:ea typeface="仿宋" pitchFamily="49" charset="-122"/>
                <a:cs typeface="Consolas" pitchFamily="49" charset="0"/>
              </a:rPr>
              <a:t>&lt;Stud&gt; pq1(</a:t>
            </a:r>
            <a:r>
              <a:rPr lang="en-US" altLang="zh-CN" sz="1800" dirty="0" err="1" smtClean="0">
                <a:solidFill>
                  <a:srgbClr val="9900FF"/>
                </a:solidFill>
                <a:latin typeface="Consolas" pitchFamily="49" charset="0"/>
                <a:ea typeface="仿宋" pitchFamily="49" charset="-122"/>
                <a:cs typeface="Consolas" pitchFamily="49" charset="0"/>
              </a:rPr>
              <a:t>a,a+n</a:t>
            </a:r>
            <a:r>
              <a:rPr lang="en-US" altLang="zh-CN" sz="1800" dirty="0" smtClean="0">
                <a:solidFill>
                  <a:srgbClr val="9900FF"/>
                </a:solidFill>
                <a:latin typeface="Consolas" pitchFamily="49" charset="0"/>
                <a:ea typeface="仿宋" pitchFamily="49" charset="-122"/>
                <a:cs typeface="Consolas" pitchFamily="49" charset="0"/>
              </a:rPr>
              <a:t>);</a:t>
            </a:r>
            <a:endParaRPr lang="zh-CN" altLang="zh-CN" sz="1800" dirty="0" smtClean="0">
              <a:solidFill>
                <a:srgbClr val="9900FF"/>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cout</a:t>
            </a:r>
            <a:r>
              <a:rPr lang="en-US" altLang="zh-CN" sz="1800" dirty="0" smtClean="0">
                <a:solidFill>
                  <a:schemeClr val="tx1"/>
                </a:solidFill>
                <a:latin typeface="Consolas" pitchFamily="49" charset="0"/>
                <a:ea typeface="仿宋" pitchFamily="49" charset="-122"/>
                <a:cs typeface="Consolas" pitchFamily="49" charset="0"/>
              </a:rPr>
              <a:t> &lt;&lt; "pq1</a:t>
            </a:r>
            <a:r>
              <a:rPr lang="zh-CN" altLang="zh-CN" sz="1800" dirty="0" smtClean="0">
                <a:solidFill>
                  <a:schemeClr val="tx1"/>
                </a:solidFill>
                <a:latin typeface="Consolas" pitchFamily="49" charset="0"/>
                <a:ea typeface="仿宋" pitchFamily="49" charset="-122"/>
                <a:cs typeface="Consolas" pitchFamily="49" charset="0"/>
              </a:rPr>
              <a:t>出队顺序</a:t>
            </a:r>
            <a:r>
              <a:rPr lang="en-US" altLang="zh-CN" sz="1800" dirty="0" smtClean="0">
                <a:solidFill>
                  <a:schemeClr val="tx1"/>
                </a:solidFill>
                <a:latin typeface="Consolas" pitchFamily="49" charset="0"/>
                <a:ea typeface="仿宋" pitchFamily="49" charset="-122"/>
                <a:cs typeface="Consolas" pitchFamily="49" charset="0"/>
              </a:rPr>
              <a:t>: ";</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while (!pq1.empty())		//</a:t>
            </a:r>
            <a:r>
              <a:rPr lang="zh-CN" altLang="zh-CN" sz="1800" dirty="0" smtClean="0">
                <a:solidFill>
                  <a:schemeClr val="tx1"/>
                </a:solidFill>
                <a:latin typeface="Consolas" pitchFamily="49" charset="0"/>
                <a:ea typeface="仿宋" pitchFamily="49" charset="-122"/>
                <a:cs typeface="Consolas" pitchFamily="49" charset="0"/>
              </a:rPr>
              <a:t>按</a:t>
            </a:r>
            <a:r>
              <a:rPr lang="en-US" altLang="zh-CN" sz="1800" dirty="0" smtClean="0">
                <a:solidFill>
                  <a:schemeClr val="tx1"/>
                </a:solidFill>
                <a:latin typeface="Consolas" pitchFamily="49" charset="0"/>
                <a:ea typeface="仿宋" pitchFamily="49" charset="-122"/>
                <a:cs typeface="Consolas" pitchFamily="49" charset="0"/>
              </a:rPr>
              <a:t>no</a:t>
            </a:r>
            <a:r>
              <a:rPr lang="zh-CN" altLang="zh-CN" sz="1800" dirty="0" smtClean="0">
                <a:solidFill>
                  <a:schemeClr val="tx1"/>
                </a:solidFill>
                <a:latin typeface="Consolas" pitchFamily="49" charset="0"/>
                <a:ea typeface="仿宋" pitchFamily="49" charset="-122"/>
                <a:cs typeface="Consolas" pitchFamily="49" charset="0"/>
              </a:rPr>
              <a:t>递减输出</a:t>
            </a:r>
          </a:p>
          <a:p>
            <a:r>
              <a:rPr lang="en-US" altLang="zh-CN" sz="1800" dirty="0" smtClean="0">
                <a:solidFill>
                  <a:schemeClr val="tx1"/>
                </a:solidFill>
                <a:latin typeface="Consolas" pitchFamily="49" charset="0"/>
                <a:ea typeface="仿宋" pitchFamily="49" charset="-122"/>
                <a:cs typeface="Consolas" pitchFamily="49" charset="0"/>
              </a:rPr>
              <a:t>   {	</a:t>
            </a:r>
            <a:r>
              <a:rPr lang="en-US" altLang="zh-CN" sz="1800" dirty="0" err="1" smtClean="0">
                <a:solidFill>
                  <a:schemeClr val="tx1"/>
                </a:solidFill>
                <a:latin typeface="Consolas" pitchFamily="49" charset="0"/>
                <a:ea typeface="仿宋" pitchFamily="49" charset="-122"/>
                <a:cs typeface="Consolas" pitchFamily="49" charset="0"/>
              </a:rPr>
              <a:t>cout</a:t>
            </a:r>
            <a:r>
              <a:rPr lang="en-US" altLang="zh-CN" sz="1800" dirty="0" smtClean="0">
                <a:solidFill>
                  <a:schemeClr val="tx1"/>
                </a:solidFill>
                <a:latin typeface="Consolas" pitchFamily="49" charset="0"/>
                <a:ea typeface="仿宋" pitchFamily="49" charset="-122"/>
                <a:cs typeface="Consolas" pitchFamily="49" charset="0"/>
              </a:rPr>
              <a:t> &lt;&lt; "[" &lt;&lt; pq1.top().no &lt;&lt; "," &lt;&lt; </a:t>
            </a:r>
          </a:p>
          <a:p>
            <a:r>
              <a:rPr lang="en-US" altLang="zh-CN" sz="1800" dirty="0" smtClean="0">
                <a:solidFill>
                  <a:schemeClr val="tx1"/>
                </a:solidFill>
                <a:latin typeface="Consolas" pitchFamily="49" charset="0"/>
                <a:ea typeface="仿宋" pitchFamily="49" charset="-122"/>
                <a:cs typeface="Consolas" pitchFamily="49" charset="0"/>
              </a:rPr>
              <a:t>			pq1.top().name &lt;&lt; "]\t";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pq1.pop();</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cout</a:t>
            </a:r>
            <a:r>
              <a:rPr lang="en-US" altLang="zh-CN" sz="1800" dirty="0" smtClean="0">
                <a:solidFill>
                  <a:schemeClr val="tx1"/>
                </a:solidFill>
                <a:latin typeface="Consolas" pitchFamily="49" charset="0"/>
                <a:ea typeface="仿宋" pitchFamily="49" charset="-122"/>
                <a:cs typeface="Consolas" pitchFamily="49" charset="0"/>
              </a:rPr>
              <a:t> &lt;&lt; </a:t>
            </a:r>
            <a:r>
              <a:rPr lang="en-US" altLang="zh-CN" sz="1800" dirty="0" err="1" smtClean="0">
                <a:solidFill>
                  <a:schemeClr val="tx1"/>
                </a:solidFill>
                <a:latin typeface="Consolas" pitchFamily="49" charset="0"/>
                <a:ea typeface="仿宋" pitchFamily="49" charset="-122"/>
                <a:cs typeface="Consolas" pitchFamily="49" charset="0"/>
              </a:rPr>
              <a:t>endl</a:t>
            </a:r>
            <a:r>
              <a:rPr lang="en-US" altLang="zh-CN" sz="1800" dirty="0" smtClean="0">
                <a:solidFill>
                  <a:schemeClr val="tx1"/>
                </a:solidFill>
                <a:latin typeface="Consolas" pitchFamily="49" charset="0"/>
                <a:ea typeface="仿宋" pitchFamily="49" charset="-122"/>
                <a:cs typeface="Consolas" pitchFamily="49" charset="0"/>
              </a:rPr>
              <a:t>;</a:t>
            </a:r>
            <a:endParaRPr lang="zh-CN" altLang="zh-CN" sz="1800" dirty="0" smtClean="0">
              <a:solidFill>
                <a:schemeClr val="tx1"/>
              </a:solidFill>
              <a:latin typeface="Consolas" pitchFamily="49" charset="0"/>
              <a:ea typeface="仿宋" pitchFamily="49" charset="-122"/>
              <a:cs typeface="Consolas" pitchFamily="49" charset="0"/>
            </a:endParaRPr>
          </a:p>
        </p:txBody>
      </p:sp>
      <p:sp>
        <p:nvSpPr>
          <p:cNvPr id="3" name="TextBox 2"/>
          <p:cNvSpPr txBox="1"/>
          <p:nvPr/>
        </p:nvSpPr>
        <p:spPr>
          <a:xfrm>
            <a:off x="1857356" y="4929198"/>
            <a:ext cx="578647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800" smtClean="0">
                <a:solidFill>
                  <a:srgbClr val="0000FF"/>
                </a:solidFill>
                <a:latin typeface="Consolas" pitchFamily="49" charset="0"/>
                <a:ea typeface="楷体" pitchFamily="49" charset="-122"/>
                <a:cs typeface="Consolas" pitchFamily="49" charset="0"/>
              </a:rPr>
              <a:t>pq1</a:t>
            </a:r>
            <a:r>
              <a:rPr lang="zh-CN" altLang="zh-CN" sz="1800" smtClean="0">
                <a:solidFill>
                  <a:srgbClr val="0000FF"/>
                </a:solidFill>
                <a:latin typeface="Consolas" pitchFamily="49" charset="0"/>
                <a:ea typeface="楷体" pitchFamily="49" charset="-122"/>
                <a:cs typeface="Consolas" pitchFamily="49" charset="0"/>
              </a:rPr>
              <a:t>出队顺序</a:t>
            </a:r>
            <a:r>
              <a:rPr lang="en-US" altLang="zh-CN" sz="1800" smtClean="0">
                <a:solidFill>
                  <a:srgbClr val="0000FF"/>
                </a:solidFill>
                <a:latin typeface="Consolas" pitchFamily="49" charset="0"/>
                <a:ea typeface="楷体" pitchFamily="49" charset="-122"/>
                <a:cs typeface="Consolas" pitchFamily="49" charset="0"/>
              </a:rPr>
              <a:t>: [5,Smith]   [2,Mary]    [1,John]</a:t>
            </a:r>
            <a:endParaRPr lang="zh-CN" altLang="zh-CN" sz="1800" smtClean="0">
              <a:solidFill>
                <a:srgbClr val="0000FF"/>
              </a:solidFill>
              <a:latin typeface="Consolas" pitchFamily="49" charset="0"/>
              <a:ea typeface="楷体" pitchFamily="49" charset="-122"/>
              <a:cs typeface="Consolas" pitchFamily="49" charset="0"/>
            </a:endParaRPr>
          </a:p>
        </p:txBody>
      </p:sp>
      <p:sp>
        <p:nvSpPr>
          <p:cNvPr id="4" name="下箭头 3"/>
          <p:cNvSpPr/>
          <p:nvPr/>
        </p:nvSpPr>
        <p:spPr>
          <a:xfrm>
            <a:off x="4071934" y="4286256"/>
            <a:ext cx="214314" cy="500066"/>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714356"/>
            <a:ext cx="8429684" cy="2783803"/>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tIns="144000" bIns="144000" rtlCol="0">
            <a:spAutoFit/>
          </a:bodyPr>
          <a:lstStyle/>
          <a:p>
            <a:r>
              <a:rPr lang="en-US" altLang="zh-CN" sz="1800" dirty="0" smtClean="0">
                <a:solidFill>
                  <a:srgbClr val="FF0000"/>
                </a:solidFill>
                <a:latin typeface="Consolas" pitchFamily="49" charset="0"/>
                <a:ea typeface="仿宋" pitchFamily="49" charset="-122"/>
                <a:cs typeface="Consolas" pitchFamily="49" charset="0"/>
              </a:rPr>
              <a:t>    //(2)</a:t>
            </a:r>
            <a:r>
              <a:rPr lang="zh-CN" altLang="zh-CN" sz="1800" dirty="0" smtClean="0">
                <a:solidFill>
                  <a:srgbClr val="FF0000"/>
                </a:solidFill>
                <a:latin typeface="Consolas" pitchFamily="49" charset="0"/>
                <a:ea typeface="仿宋" pitchFamily="49" charset="-122"/>
                <a:cs typeface="Consolas" pitchFamily="49" charset="0"/>
              </a:rPr>
              <a:t>使用</a:t>
            </a:r>
            <a:r>
              <a:rPr lang="en-US" altLang="zh-CN" sz="1800" dirty="0" smtClean="0">
                <a:solidFill>
                  <a:srgbClr val="FF0000"/>
                </a:solidFill>
                <a:latin typeface="Consolas" pitchFamily="49" charset="0"/>
                <a:ea typeface="仿宋" pitchFamily="49" charset="-122"/>
                <a:cs typeface="Consolas" pitchFamily="49" charset="0"/>
              </a:rPr>
              <a:t>Stud</a:t>
            </a:r>
            <a:r>
              <a:rPr lang="zh-CN" altLang="zh-CN" sz="1800" dirty="0" smtClean="0">
                <a:solidFill>
                  <a:srgbClr val="FF0000"/>
                </a:solidFill>
                <a:latin typeface="Consolas" pitchFamily="49" charset="0"/>
                <a:ea typeface="仿宋" pitchFamily="49" charset="-122"/>
                <a:cs typeface="Consolas" pitchFamily="49" charset="0"/>
              </a:rPr>
              <a:t>结构体的</a:t>
            </a:r>
            <a:r>
              <a:rPr lang="en-US" altLang="zh-CN" sz="1800" dirty="0" smtClean="0">
                <a:solidFill>
                  <a:srgbClr val="FF0000"/>
                </a:solidFill>
                <a:latin typeface="Consolas" pitchFamily="49" charset="0"/>
                <a:ea typeface="仿宋" pitchFamily="49" charset="-122"/>
                <a:cs typeface="Consolas" pitchFamily="49" charset="0"/>
              </a:rPr>
              <a:t>&gt;</a:t>
            </a:r>
            <a:r>
              <a:rPr lang="zh-CN" altLang="zh-CN" sz="1800" dirty="0" smtClean="0">
                <a:solidFill>
                  <a:srgbClr val="FF0000"/>
                </a:solidFill>
                <a:latin typeface="Consolas" pitchFamily="49" charset="0"/>
                <a:ea typeface="仿宋" pitchFamily="49" charset="-122"/>
                <a:cs typeface="Consolas" pitchFamily="49" charset="0"/>
              </a:rPr>
              <a:t>关系函数定义</a:t>
            </a:r>
            <a:r>
              <a:rPr lang="en-US" altLang="zh-CN" sz="1800" dirty="0" smtClean="0">
                <a:solidFill>
                  <a:srgbClr val="FF0000"/>
                </a:solidFill>
                <a:latin typeface="Consolas" pitchFamily="49" charset="0"/>
                <a:ea typeface="仿宋" pitchFamily="49" charset="-122"/>
                <a:cs typeface="Consolas" pitchFamily="49" charset="0"/>
              </a:rPr>
              <a:t>pq2</a:t>
            </a:r>
            <a:endParaRPr lang="zh-CN" altLang="zh-CN" sz="1800" dirty="0" smtClean="0">
              <a:solidFill>
                <a:srgbClr val="FF0000"/>
              </a:solidFill>
              <a:latin typeface="Consolas" pitchFamily="49" charset="0"/>
              <a:ea typeface="仿宋" pitchFamily="49" charset="-122"/>
              <a:cs typeface="Consolas" pitchFamily="49" charset="0"/>
            </a:endParaRPr>
          </a:p>
          <a:p>
            <a:r>
              <a:rPr lang="en-US" altLang="zh-CN" sz="1800" dirty="0" smtClean="0">
                <a:solidFill>
                  <a:srgbClr val="0033CC"/>
                </a:solidFill>
                <a:latin typeface="Consolas" pitchFamily="49" charset="0"/>
                <a:ea typeface="仿宋" pitchFamily="49" charset="-122"/>
                <a:cs typeface="Consolas" pitchFamily="49" charset="0"/>
              </a:rPr>
              <a:t>    </a:t>
            </a:r>
            <a:r>
              <a:rPr lang="en-US" altLang="zh-CN" sz="1800" dirty="0" err="1" smtClean="0">
                <a:solidFill>
                  <a:srgbClr val="9900FF"/>
                </a:solidFill>
                <a:latin typeface="Consolas" pitchFamily="49" charset="0"/>
                <a:ea typeface="仿宋" pitchFamily="49" charset="-122"/>
                <a:cs typeface="Consolas" pitchFamily="49" charset="0"/>
              </a:rPr>
              <a:t>priority_queue</a:t>
            </a:r>
            <a:r>
              <a:rPr lang="en-US" altLang="zh-CN" sz="1800" dirty="0" smtClean="0">
                <a:solidFill>
                  <a:srgbClr val="9900FF"/>
                </a:solidFill>
                <a:latin typeface="Consolas" pitchFamily="49" charset="0"/>
                <a:ea typeface="仿宋" pitchFamily="49" charset="-122"/>
                <a:cs typeface="Consolas" pitchFamily="49" charset="0"/>
              </a:rPr>
              <a:t>&lt;</a:t>
            </a:r>
            <a:r>
              <a:rPr lang="en-US" altLang="zh-CN" sz="1800" dirty="0" err="1" smtClean="0">
                <a:solidFill>
                  <a:srgbClr val="9900FF"/>
                </a:solidFill>
                <a:latin typeface="Consolas" pitchFamily="49" charset="0"/>
                <a:ea typeface="仿宋" pitchFamily="49" charset="-122"/>
                <a:cs typeface="Consolas" pitchFamily="49" charset="0"/>
              </a:rPr>
              <a:t>Stud,deque</a:t>
            </a:r>
            <a:r>
              <a:rPr lang="en-US" altLang="zh-CN" sz="1800" dirty="0" smtClean="0">
                <a:solidFill>
                  <a:srgbClr val="9900FF"/>
                </a:solidFill>
                <a:latin typeface="Consolas" pitchFamily="49" charset="0"/>
                <a:ea typeface="仿宋" pitchFamily="49" charset="-122"/>
                <a:cs typeface="Consolas" pitchFamily="49" charset="0"/>
              </a:rPr>
              <a:t>&lt;Stud&gt;,greater&lt;Stud&gt; &gt; pq2(</a:t>
            </a:r>
            <a:r>
              <a:rPr lang="en-US" altLang="zh-CN" sz="1800" dirty="0" err="1" smtClean="0">
                <a:solidFill>
                  <a:srgbClr val="9900FF"/>
                </a:solidFill>
                <a:latin typeface="Consolas" pitchFamily="49" charset="0"/>
                <a:ea typeface="仿宋" pitchFamily="49" charset="-122"/>
                <a:cs typeface="Consolas" pitchFamily="49" charset="0"/>
              </a:rPr>
              <a:t>a,a+n</a:t>
            </a:r>
            <a:r>
              <a:rPr lang="en-US" altLang="zh-CN" sz="1800" dirty="0" smtClean="0">
                <a:solidFill>
                  <a:srgbClr val="9900FF"/>
                </a:solidFill>
                <a:latin typeface="Consolas" pitchFamily="49" charset="0"/>
                <a:ea typeface="仿宋" pitchFamily="49" charset="-122"/>
                <a:cs typeface="Consolas" pitchFamily="49" charset="0"/>
              </a:rPr>
              <a:t>);</a:t>
            </a:r>
            <a:endParaRPr lang="zh-CN" altLang="zh-CN" sz="1800" dirty="0" smtClean="0">
              <a:solidFill>
                <a:srgbClr val="9900FF"/>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cout</a:t>
            </a:r>
            <a:r>
              <a:rPr lang="en-US" altLang="zh-CN" sz="1800" dirty="0" smtClean="0">
                <a:solidFill>
                  <a:schemeClr val="tx1"/>
                </a:solidFill>
                <a:latin typeface="Consolas" pitchFamily="49" charset="0"/>
                <a:ea typeface="仿宋" pitchFamily="49" charset="-122"/>
                <a:cs typeface="Consolas" pitchFamily="49" charset="0"/>
              </a:rPr>
              <a:t> &lt;&lt; "pq2</a:t>
            </a:r>
            <a:r>
              <a:rPr lang="zh-CN" altLang="zh-CN" sz="1800" dirty="0" smtClean="0">
                <a:solidFill>
                  <a:schemeClr val="tx1"/>
                </a:solidFill>
                <a:latin typeface="Consolas" pitchFamily="49" charset="0"/>
                <a:ea typeface="仿宋" pitchFamily="49" charset="-122"/>
                <a:cs typeface="Consolas" pitchFamily="49" charset="0"/>
              </a:rPr>
              <a:t>出队顺序</a:t>
            </a:r>
            <a:r>
              <a:rPr lang="en-US" altLang="zh-CN" sz="1800" dirty="0" smtClean="0">
                <a:solidFill>
                  <a:schemeClr val="tx1"/>
                </a:solidFill>
                <a:latin typeface="Consolas" pitchFamily="49" charset="0"/>
                <a:ea typeface="仿宋" pitchFamily="49" charset="-122"/>
                <a:cs typeface="Consolas" pitchFamily="49" charset="0"/>
              </a:rPr>
              <a:t>: ";</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while (!pq2.empty())			//</a:t>
            </a:r>
            <a:r>
              <a:rPr lang="zh-CN" altLang="zh-CN" sz="1800" dirty="0" smtClean="0">
                <a:solidFill>
                  <a:schemeClr val="tx1"/>
                </a:solidFill>
                <a:latin typeface="Consolas" pitchFamily="49" charset="0"/>
                <a:ea typeface="仿宋" pitchFamily="49" charset="-122"/>
                <a:cs typeface="Consolas" pitchFamily="49" charset="0"/>
              </a:rPr>
              <a:t>按</a:t>
            </a:r>
            <a:r>
              <a:rPr lang="en-US" altLang="zh-CN" sz="1800" dirty="0" smtClean="0">
                <a:solidFill>
                  <a:schemeClr val="tx1"/>
                </a:solidFill>
                <a:latin typeface="Consolas" pitchFamily="49" charset="0"/>
                <a:ea typeface="仿宋" pitchFamily="49" charset="-122"/>
                <a:cs typeface="Consolas" pitchFamily="49" charset="0"/>
              </a:rPr>
              <a:t>no</a:t>
            </a:r>
            <a:r>
              <a:rPr lang="zh-CN" altLang="zh-CN" sz="1800" dirty="0" smtClean="0">
                <a:solidFill>
                  <a:schemeClr val="tx1"/>
                </a:solidFill>
                <a:latin typeface="Consolas" pitchFamily="49" charset="0"/>
                <a:ea typeface="仿宋" pitchFamily="49" charset="-122"/>
                <a:cs typeface="Consolas" pitchFamily="49" charset="0"/>
              </a:rPr>
              <a:t>递增输出</a:t>
            </a:r>
          </a:p>
          <a:p>
            <a:r>
              <a:rPr lang="en-US" altLang="zh-CN" sz="1800" dirty="0" smtClean="0">
                <a:solidFill>
                  <a:schemeClr val="tx1"/>
                </a:solidFill>
                <a:latin typeface="Consolas" pitchFamily="49" charset="0"/>
                <a:ea typeface="仿宋" pitchFamily="49" charset="-122"/>
                <a:cs typeface="Consolas" pitchFamily="49" charset="0"/>
              </a:rPr>
              <a:t>    {	</a:t>
            </a:r>
            <a:r>
              <a:rPr lang="en-US" altLang="zh-CN" sz="1800" dirty="0" err="1" smtClean="0">
                <a:solidFill>
                  <a:schemeClr val="tx1"/>
                </a:solidFill>
                <a:latin typeface="Consolas" pitchFamily="49" charset="0"/>
                <a:ea typeface="仿宋" pitchFamily="49" charset="-122"/>
                <a:cs typeface="Consolas" pitchFamily="49" charset="0"/>
              </a:rPr>
              <a:t>cout</a:t>
            </a:r>
            <a:r>
              <a:rPr lang="en-US" altLang="zh-CN" sz="1800" dirty="0" smtClean="0">
                <a:solidFill>
                  <a:schemeClr val="tx1"/>
                </a:solidFill>
                <a:latin typeface="Consolas" pitchFamily="49" charset="0"/>
                <a:ea typeface="仿宋" pitchFamily="49" charset="-122"/>
                <a:cs typeface="Consolas" pitchFamily="49" charset="0"/>
              </a:rPr>
              <a:t> &lt;&lt; "[" &lt;&lt; pq2.top().no &lt;&lt; "," &lt;&lt; </a:t>
            </a:r>
          </a:p>
          <a:p>
            <a:r>
              <a:rPr lang="en-US" altLang="zh-CN" sz="1800" dirty="0" smtClean="0">
                <a:solidFill>
                  <a:schemeClr val="tx1"/>
                </a:solidFill>
                <a:latin typeface="Consolas" pitchFamily="49" charset="0"/>
                <a:ea typeface="仿宋" pitchFamily="49" charset="-122"/>
                <a:cs typeface="Consolas" pitchFamily="49" charset="0"/>
              </a:rPr>
              <a:t>			pq2.top().name &lt;&lt; "]\t";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pq2.pop();</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cout</a:t>
            </a:r>
            <a:r>
              <a:rPr lang="en-US" altLang="zh-CN" sz="1800" dirty="0" smtClean="0">
                <a:solidFill>
                  <a:schemeClr val="tx1"/>
                </a:solidFill>
                <a:latin typeface="Consolas" pitchFamily="49" charset="0"/>
                <a:ea typeface="仿宋" pitchFamily="49" charset="-122"/>
                <a:cs typeface="Consolas" pitchFamily="49" charset="0"/>
              </a:rPr>
              <a:t> &lt;&lt; </a:t>
            </a:r>
            <a:r>
              <a:rPr lang="en-US" altLang="zh-CN" sz="1800" dirty="0" err="1" smtClean="0">
                <a:solidFill>
                  <a:schemeClr val="tx1"/>
                </a:solidFill>
                <a:latin typeface="Consolas" pitchFamily="49" charset="0"/>
                <a:ea typeface="仿宋" pitchFamily="49" charset="-122"/>
                <a:cs typeface="Consolas" pitchFamily="49" charset="0"/>
              </a:rPr>
              <a:t>endl</a:t>
            </a:r>
            <a:r>
              <a:rPr lang="en-US" altLang="zh-CN" sz="1800" dirty="0" smtClean="0">
                <a:solidFill>
                  <a:schemeClr val="tx1"/>
                </a:solidFill>
                <a:latin typeface="Consolas" pitchFamily="49" charset="0"/>
                <a:ea typeface="仿宋" pitchFamily="49" charset="-122"/>
                <a:cs typeface="Consolas" pitchFamily="49" charset="0"/>
              </a:rPr>
              <a:t>;</a:t>
            </a:r>
            <a:endParaRPr lang="zh-CN" altLang="zh-CN" sz="1800" dirty="0" smtClean="0">
              <a:solidFill>
                <a:schemeClr val="tx1"/>
              </a:solidFill>
              <a:latin typeface="Consolas" pitchFamily="49" charset="0"/>
              <a:ea typeface="仿宋" pitchFamily="49" charset="-122"/>
              <a:cs typeface="Consolas" pitchFamily="49" charset="0"/>
            </a:endParaRPr>
          </a:p>
        </p:txBody>
      </p:sp>
      <p:sp>
        <p:nvSpPr>
          <p:cNvPr id="3" name="下箭头 2"/>
          <p:cNvSpPr/>
          <p:nvPr/>
        </p:nvSpPr>
        <p:spPr>
          <a:xfrm>
            <a:off x="4071934" y="3643314"/>
            <a:ext cx="214314" cy="500066"/>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 name="TextBox 3"/>
          <p:cNvSpPr txBox="1"/>
          <p:nvPr/>
        </p:nvSpPr>
        <p:spPr>
          <a:xfrm>
            <a:off x="1714480" y="4214818"/>
            <a:ext cx="578647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800" smtClean="0">
                <a:solidFill>
                  <a:srgbClr val="0000FF"/>
                </a:solidFill>
                <a:latin typeface="Consolas" pitchFamily="49" charset="0"/>
                <a:ea typeface="楷体" pitchFamily="49" charset="-122"/>
                <a:cs typeface="Consolas" pitchFamily="49" charset="0"/>
              </a:rPr>
              <a:t>pq2</a:t>
            </a:r>
            <a:r>
              <a:rPr lang="zh-CN" altLang="zh-CN" sz="1800" smtClean="0">
                <a:solidFill>
                  <a:srgbClr val="0000FF"/>
                </a:solidFill>
                <a:latin typeface="Consolas" pitchFamily="49" charset="0"/>
                <a:ea typeface="楷体" pitchFamily="49" charset="-122"/>
                <a:cs typeface="Consolas" pitchFamily="49" charset="0"/>
              </a:rPr>
              <a:t>出队顺序</a:t>
            </a:r>
            <a:r>
              <a:rPr lang="en-US" altLang="zh-CN" sz="1800" smtClean="0">
                <a:solidFill>
                  <a:srgbClr val="0000FF"/>
                </a:solidFill>
                <a:latin typeface="Consolas" pitchFamily="49" charset="0"/>
                <a:ea typeface="楷体" pitchFamily="49" charset="-122"/>
                <a:cs typeface="Consolas" pitchFamily="49" charset="0"/>
              </a:rPr>
              <a:t>: [1,John]    [2,Mary]    [5,Smith]</a:t>
            </a:r>
            <a:endParaRPr lang="zh-CN" altLang="zh-CN" sz="18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6" name="Rectangle 4"/>
          <p:cNvSpPr>
            <a:spLocks noChangeArrowheads="1"/>
          </p:cNvSpPr>
          <p:nvPr/>
        </p:nvSpPr>
        <p:spPr bwMode="auto">
          <a:xfrm>
            <a:off x="0" y="2210485"/>
            <a:ext cx="184731" cy="646331"/>
          </a:xfrm>
          <a:prstGeom prst="rect">
            <a:avLst/>
          </a:prstGeom>
          <a:noFill/>
          <a:ln w="9525">
            <a:noFill/>
            <a:miter lim="800000"/>
            <a:headEnd/>
            <a:tailEnd/>
          </a:ln>
          <a:effectLst/>
        </p:spPr>
        <p:txBody>
          <a:bodyPr wrap="none" anchor="ctr">
            <a:spAutoFit/>
          </a:bodyPr>
          <a:lstStyle/>
          <a:p>
            <a:pPr>
              <a:lnSpc>
                <a:spcPct val="150000"/>
              </a:lnSpc>
            </a:pPr>
            <a:endParaRPr lang="zh-CN" altLang="en-US"/>
          </a:p>
        </p:txBody>
      </p:sp>
      <p:sp>
        <p:nvSpPr>
          <p:cNvPr id="197637" name="Text Box 5"/>
          <p:cNvSpPr txBox="1">
            <a:spLocks noChangeArrowheads="1"/>
          </p:cNvSpPr>
          <p:nvPr/>
        </p:nvSpPr>
        <p:spPr bwMode="auto">
          <a:xfrm>
            <a:off x="500034" y="1857364"/>
            <a:ext cx="8064500" cy="1154162"/>
          </a:xfrm>
          <a:prstGeom prst="rect">
            <a:avLst/>
          </a:prstGeom>
          <a:noFill/>
          <a:ln w="9525">
            <a:noFill/>
            <a:miter lim="800000"/>
            <a:headEnd/>
            <a:tailEnd/>
          </a:ln>
          <a:effectLst/>
        </p:spPr>
        <p:txBody>
          <a:bodyPr>
            <a:spAutoFit/>
          </a:bodyPr>
          <a:lstStyle/>
          <a:p>
            <a:pPr>
              <a:lnSpc>
                <a:spcPct val="150000"/>
              </a:lnSpc>
              <a:spcBef>
                <a:spcPct val="50000"/>
              </a:spcBef>
            </a:pPr>
            <a:r>
              <a:rPr lang="zh-CN" altLang="nb-NO" dirty="0">
                <a:solidFill>
                  <a:srgbClr val="FF0000"/>
                </a:solidFill>
                <a:latin typeface="楷体" pitchFamily="49" charset="-122"/>
                <a:ea typeface="楷体" pitchFamily="49" charset="-122"/>
              </a:rPr>
              <a:t>　　</a:t>
            </a:r>
            <a:r>
              <a:rPr lang="zh-CN" altLang="nb-NO" dirty="0">
                <a:solidFill>
                  <a:srgbClr val="FF0000"/>
                </a:solidFill>
                <a:latin typeface="黑体" pitchFamily="49" charset="-122"/>
                <a:ea typeface="黑体" pitchFamily="49" charset="-122"/>
              </a:rPr>
              <a:t>结论：</a:t>
            </a:r>
            <a:r>
              <a:rPr lang="zh-CN" altLang="nb-NO" sz="2200" dirty="0">
                <a:solidFill>
                  <a:schemeClr val="tx1"/>
                </a:solidFill>
                <a:latin typeface="楷体" pitchFamily="49" charset="-122"/>
                <a:ea typeface="楷体" pitchFamily="49" charset="-122"/>
              </a:rPr>
              <a:t>在设计算法时，如果某个形参需要将执行结果回传给实参，需要将该形参设计为</a:t>
            </a:r>
            <a:r>
              <a:rPr lang="zh-CN" altLang="nb-NO" sz="2200" dirty="0">
                <a:solidFill>
                  <a:srgbClr val="FF0000"/>
                </a:solidFill>
                <a:latin typeface="楷体" pitchFamily="49" charset="-122"/>
                <a:ea typeface="楷体" pitchFamily="49" charset="-122"/>
              </a:rPr>
              <a:t>引用型参数</a:t>
            </a:r>
            <a:r>
              <a:rPr lang="zh-CN" altLang="nb-NO" sz="2200" dirty="0">
                <a:latin typeface="楷体" pitchFamily="49" charset="-122"/>
                <a:ea typeface="楷体" pitchFamily="49" charset="-122"/>
              </a:rPr>
              <a:t>。 </a:t>
            </a:r>
            <a:endParaRPr lang="zh-CN" altLang="en-US" sz="2200" dirty="0">
              <a:latin typeface="楷体" pitchFamily="49" charset="-122"/>
              <a:ea typeface="楷体" pitchFamily="49" charset="-122"/>
            </a:endParaRPr>
          </a:p>
        </p:txBody>
      </p:sp>
      <p:sp>
        <p:nvSpPr>
          <p:cNvPr id="2" name="Rectangle 5"/>
          <p:cNvSpPr>
            <a:spLocks noChangeArrowheads="1"/>
          </p:cNvSpPr>
          <p:nvPr/>
        </p:nvSpPr>
        <p:spPr bwMode="auto">
          <a:xfrm>
            <a:off x="0" y="-323165"/>
            <a:ext cx="184731"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nSpc>
                <a:spcPct val="150000"/>
              </a:lnSpc>
            </a:pPr>
            <a:endParaRPr lang="zh-CN" altLang="en-US"/>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714356"/>
            <a:ext cx="7858180" cy="3410504"/>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dirty="0" smtClean="0">
                <a:solidFill>
                  <a:srgbClr val="C00000"/>
                </a:solidFill>
                <a:latin typeface="Consolas" pitchFamily="49" charset="0"/>
                <a:ea typeface="仿宋" pitchFamily="49" charset="-122"/>
                <a:cs typeface="Consolas" pitchFamily="49" charset="0"/>
              </a:rPr>
              <a:t>    //(3)</a:t>
            </a:r>
            <a:r>
              <a:rPr lang="zh-CN" altLang="zh-CN" sz="1800" dirty="0" smtClean="0">
                <a:solidFill>
                  <a:srgbClr val="C00000"/>
                </a:solidFill>
                <a:latin typeface="Consolas" pitchFamily="49" charset="0"/>
                <a:ea typeface="仿宋" pitchFamily="49" charset="-122"/>
                <a:cs typeface="Consolas" pitchFamily="49" charset="0"/>
              </a:rPr>
              <a:t>使用结构体</a:t>
            </a:r>
            <a:r>
              <a:rPr lang="en-US" altLang="zh-CN" sz="1800" dirty="0" err="1" smtClean="0">
                <a:solidFill>
                  <a:srgbClr val="C00000"/>
                </a:solidFill>
                <a:latin typeface="Consolas" pitchFamily="49" charset="0"/>
                <a:ea typeface="仿宋" pitchFamily="49" charset="-122"/>
                <a:cs typeface="Consolas" pitchFamily="49" charset="0"/>
              </a:rPr>
              <a:t>StudCmp</a:t>
            </a:r>
            <a:r>
              <a:rPr lang="zh-CN" altLang="zh-CN" sz="1800" dirty="0" smtClean="0">
                <a:solidFill>
                  <a:srgbClr val="C00000"/>
                </a:solidFill>
                <a:latin typeface="Consolas" pitchFamily="49" charset="0"/>
                <a:ea typeface="仿宋" pitchFamily="49" charset="-122"/>
                <a:cs typeface="Consolas" pitchFamily="49" charset="0"/>
              </a:rPr>
              <a:t>的关系函数定义</a:t>
            </a:r>
            <a:r>
              <a:rPr lang="en-US" altLang="zh-CN" sz="1800" dirty="0" smtClean="0">
                <a:solidFill>
                  <a:srgbClr val="C00000"/>
                </a:solidFill>
                <a:latin typeface="Consolas" pitchFamily="49" charset="0"/>
                <a:ea typeface="仿宋" pitchFamily="49" charset="-122"/>
                <a:cs typeface="Consolas" pitchFamily="49" charset="0"/>
              </a:rPr>
              <a:t>pq3</a:t>
            </a:r>
            <a:endParaRPr lang="zh-CN" altLang="zh-CN" sz="1800" dirty="0" smtClean="0">
              <a:solidFill>
                <a:srgbClr val="C00000"/>
              </a:solidFill>
              <a:latin typeface="Consolas" pitchFamily="49" charset="0"/>
              <a:ea typeface="仿宋" pitchFamily="49" charset="-122"/>
              <a:cs typeface="Consolas" pitchFamily="49" charset="0"/>
            </a:endParaRPr>
          </a:p>
          <a:p>
            <a:r>
              <a:rPr lang="en-US" altLang="zh-CN" sz="1800" dirty="0" smtClean="0">
                <a:solidFill>
                  <a:srgbClr val="9900FF"/>
                </a:solidFill>
                <a:latin typeface="Consolas" pitchFamily="49" charset="0"/>
                <a:ea typeface="仿宋" pitchFamily="49" charset="-122"/>
                <a:cs typeface="Consolas" pitchFamily="49" charset="0"/>
              </a:rPr>
              <a:t>   </a:t>
            </a:r>
            <a:r>
              <a:rPr lang="en-US" altLang="zh-CN" sz="1800" dirty="0" err="1" smtClean="0">
                <a:solidFill>
                  <a:srgbClr val="9900FF"/>
                </a:solidFill>
                <a:latin typeface="Consolas" pitchFamily="49" charset="0"/>
                <a:ea typeface="仿宋" pitchFamily="49" charset="-122"/>
                <a:cs typeface="Consolas" pitchFamily="49" charset="0"/>
              </a:rPr>
              <a:t>priority_queue</a:t>
            </a:r>
            <a:r>
              <a:rPr lang="en-US" altLang="zh-CN" sz="1800" dirty="0" smtClean="0">
                <a:solidFill>
                  <a:srgbClr val="9900FF"/>
                </a:solidFill>
                <a:latin typeface="Consolas" pitchFamily="49" charset="0"/>
                <a:ea typeface="仿宋" pitchFamily="49" charset="-122"/>
                <a:cs typeface="Consolas" pitchFamily="49" charset="0"/>
              </a:rPr>
              <a:t>&lt;</a:t>
            </a:r>
            <a:r>
              <a:rPr lang="en-US" altLang="zh-CN" sz="1800" dirty="0" err="1" smtClean="0">
                <a:solidFill>
                  <a:srgbClr val="9900FF"/>
                </a:solidFill>
                <a:latin typeface="Consolas" pitchFamily="49" charset="0"/>
                <a:ea typeface="仿宋" pitchFamily="49" charset="-122"/>
                <a:cs typeface="Consolas" pitchFamily="49" charset="0"/>
              </a:rPr>
              <a:t>Stud,deque</a:t>
            </a:r>
            <a:r>
              <a:rPr lang="en-US" altLang="zh-CN" sz="1800" dirty="0" smtClean="0">
                <a:solidFill>
                  <a:srgbClr val="9900FF"/>
                </a:solidFill>
                <a:latin typeface="Consolas" pitchFamily="49" charset="0"/>
                <a:ea typeface="仿宋" pitchFamily="49" charset="-122"/>
                <a:cs typeface="Consolas" pitchFamily="49" charset="0"/>
              </a:rPr>
              <a:t>&lt;Stud&gt;,</a:t>
            </a:r>
            <a:r>
              <a:rPr lang="en-US" altLang="zh-CN" sz="1800" dirty="0" err="1" smtClean="0">
                <a:solidFill>
                  <a:srgbClr val="9900FF"/>
                </a:solidFill>
                <a:latin typeface="Consolas" pitchFamily="49" charset="0"/>
                <a:ea typeface="仿宋" pitchFamily="49" charset="-122"/>
                <a:cs typeface="Consolas" pitchFamily="49" charset="0"/>
              </a:rPr>
              <a:t>StudCmp</a:t>
            </a:r>
            <a:r>
              <a:rPr lang="en-US" altLang="zh-CN" sz="1800" dirty="0" smtClean="0">
                <a:solidFill>
                  <a:srgbClr val="9900FF"/>
                </a:solidFill>
                <a:latin typeface="Consolas" pitchFamily="49" charset="0"/>
                <a:ea typeface="仿宋" pitchFamily="49" charset="-122"/>
                <a:cs typeface="Consolas" pitchFamily="49" charset="0"/>
              </a:rPr>
              <a:t> &gt; pq3(</a:t>
            </a:r>
            <a:r>
              <a:rPr lang="en-US" altLang="zh-CN" sz="1800" dirty="0" err="1" smtClean="0">
                <a:solidFill>
                  <a:srgbClr val="9900FF"/>
                </a:solidFill>
                <a:latin typeface="Consolas" pitchFamily="49" charset="0"/>
                <a:ea typeface="仿宋" pitchFamily="49" charset="-122"/>
                <a:cs typeface="Consolas" pitchFamily="49" charset="0"/>
              </a:rPr>
              <a:t>a,a+n</a:t>
            </a:r>
            <a:r>
              <a:rPr lang="en-US" altLang="zh-CN" sz="1800" dirty="0" smtClean="0">
                <a:solidFill>
                  <a:srgbClr val="9900FF"/>
                </a:solidFill>
                <a:latin typeface="Consolas" pitchFamily="49" charset="0"/>
                <a:ea typeface="仿宋" pitchFamily="49" charset="-122"/>
                <a:cs typeface="Consolas" pitchFamily="49" charset="0"/>
              </a:rPr>
              <a:t>);</a:t>
            </a:r>
            <a:endParaRPr lang="zh-CN" altLang="zh-CN" sz="1800" dirty="0" smtClean="0">
              <a:solidFill>
                <a:srgbClr val="9900FF"/>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cout</a:t>
            </a:r>
            <a:r>
              <a:rPr lang="en-US" altLang="zh-CN" sz="1800" dirty="0" smtClean="0">
                <a:solidFill>
                  <a:schemeClr val="tx1"/>
                </a:solidFill>
                <a:latin typeface="Consolas" pitchFamily="49" charset="0"/>
                <a:ea typeface="仿宋" pitchFamily="49" charset="-122"/>
                <a:cs typeface="Consolas" pitchFamily="49" charset="0"/>
              </a:rPr>
              <a:t> &lt;&lt; "pq3</a:t>
            </a:r>
            <a:r>
              <a:rPr lang="zh-CN" altLang="zh-CN" sz="1800" dirty="0" smtClean="0">
                <a:solidFill>
                  <a:schemeClr val="tx1"/>
                </a:solidFill>
                <a:latin typeface="Consolas" pitchFamily="49" charset="0"/>
                <a:ea typeface="仿宋" pitchFamily="49" charset="-122"/>
                <a:cs typeface="Consolas" pitchFamily="49" charset="0"/>
              </a:rPr>
              <a:t>出队顺序</a:t>
            </a:r>
            <a:r>
              <a:rPr lang="en-US" altLang="zh-CN" sz="1800" dirty="0" smtClean="0">
                <a:solidFill>
                  <a:schemeClr val="tx1"/>
                </a:solidFill>
                <a:latin typeface="Consolas" pitchFamily="49" charset="0"/>
                <a:ea typeface="仿宋" pitchFamily="49" charset="-122"/>
                <a:cs typeface="Consolas" pitchFamily="49" charset="0"/>
              </a:rPr>
              <a:t>: ";</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while (!pq3.empty())		//</a:t>
            </a:r>
            <a:r>
              <a:rPr lang="zh-CN" altLang="zh-CN" sz="1800" dirty="0" smtClean="0">
                <a:solidFill>
                  <a:schemeClr val="tx1"/>
                </a:solidFill>
                <a:latin typeface="Consolas" pitchFamily="49" charset="0"/>
                <a:ea typeface="仿宋" pitchFamily="49" charset="-122"/>
                <a:cs typeface="Consolas" pitchFamily="49" charset="0"/>
              </a:rPr>
              <a:t>按</a:t>
            </a:r>
            <a:r>
              <a:rPr lang="en-US" altLang="zh-CN" sz="1800" dirty="0" smtClean="0">
                <a:solidFill>
                  <a:schemeClr val="tx1"/>
                </a:solidFill>
                <a:latin typeface="Consolas" pitchFamily="49" charset="0"/>
                <a:ea typeface="仿宋" pitchFamily="49" charset="-122"/>
                <a:cs typeface="Consolas" pitchFamily="49" charset="0"/>
              </a:rPr>
              <a:t>name</a:t>
            </a:r>
            <a:r>
              <a:rPr lang="zh-CN" altLang="zh-CN" sz="1800" dirty="0" smtClean="0">
                <a:solidFill>
                  <a:schemeClr val="tx1"/>
                </a:solidFill>
                <a:latin typeface="Consolas" pitchFamily="49" charset="0"/>
                <a:ea typeface="仿宋" pitchFamily="49" charset="-122"/>
                <a:cs typeface="Consolas" pitchFamily="49" charset="0"/>
              </a:rPr>
              <a:t>递减输出</a:t>
            </a:r>
          </a:p>
          <a:p>
            <a:r>
              <a:rPr lang="en-US" altLang="zh-CN" sz="1800" dirty="0" smtClean="0">
                <a:solidFill>
                  <a:schemeClr val="tx1"/>
                </a:solidFill>
                <a:latin typeface="Consolas" pitchFamily="49" charset="0"/>
                <a:ea typeface="仿宋" pitchFamily="49" charset="-122"/>
                <a:cs typeface="Consolas" pitchFamily="49" charset="0"/>
              </a:rPr>
              <a:t>   {	</a:t>
            </a:r>
            <a:r>
              <a:rPr lang="en-US" altLang="zh-CN" sz="1800" dirty="0" err="1" smtClean="0">
                <a:solidFill>
                  <a:schemeClr val="tx1"/>
                </a:solidFill>
                <a:latin typeface="Consolas" pitchFamily="49" charset="0"/>
                <a:ea typeface="仿宋" pitchFamily="49" charset="-122"/>
                <a:cs typeface="Consolas" pitchFamily="49" charset="0"/>
              </a:rPr>
              <a:t>cout</a:t>
            </a:r>
            <a:r>
              <a:rPr lang="en-US" altLang="zh-CN" sz="1800" dirty="0" smtClean="0">
                <a:solidFill>
                  <a:schemeClr val="tx1"/>
                </a:solidFill>
                <a:latin typeface="Consolas" pitchFamily="49" charset="0"/>
                <a:ea typeface="仿宋" pitchFamily="49" charset="-122"/>
                <a:cs typeface="Consolas" pitchFamily="49" charset="0"/>
              </a:rPr>
              <a:t> &lt;&lt; "[" &lt;&lt; pq3.top().no &lt;&lt; "," </a:t>
            </a:r>
          </a:p>
          <a:p>
            <a:r>
              <a:rPr lang="en-US" altLang="zh-CN" sz="1800" dirty="0" smtClean="0">
                <a:solidFill>
                  <a:schemeClr val="tx1"/>
                </a:solidFill>
                <a:latin typeface="Consolas" pitchFamily="49" charset="0"/>
                <a:ea typeface="仿宋" pitchFamily="49" charset="-122"/>
                <a:cs typeface="Consolas" pitchFamily="49" charset="0"/>
              </a:rPr>
              <a:t>			&lt;&lt; pq3.top().name &lt;&lt; "]\t";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pq3.pop();</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cout</a:t>
            </a:r>
            <a:r>
              <a:rPr lang="en-US" altLang="zh-CN" sz="1800" dirty="0" smtClean="0">
                <a:solidFill>
                  <a:schemeClr val="tx1"/>
                </a:solidFill>
                <a:latin typeface="Consolas" pitchFamily="49" charset="0"/>
                <a:ea typeface="仿宋" pitchFamily="49" charset="-122"/>
                <a:cs typeface="Consolas" pitchFamily="49" charset="0"/>
              </a:rPr>
              <a:t> &lt;&lt; </a:t>
            </a:r>
            <a:r>
              <a:rPr lang="en-US" altLang="zh-CN" sz="1800" dirty="0" err="1" smtClean="0">
                <a:solidFill>
                  <a:schemeClr val="tx1"/>
                </a:solidFill>
                <a:latin typeface="Consolas" pitchFamily="49" charset="0"/>
                <a:ea typeface="仿宋" pitchFamily="49" charset="-122"/>
                <a:cs typeface="Consolas" pitchFamily="49" charset="0"/>
              </a:rPr>
              <a:t>endl</a:t>
            </a:r>
            <a:r>
              <a:rPr lang="en-US" altLang="zh-CN" sz="1800" dirty="0" smtClean="0">
                <a:solidFill>
                  <a:schemeClr val="tx1"/>
                </a:solidFill>
                <a:latin typeface="Consolas" pitchFamily="49" charset="0"/>
                <a:ea typeface="仿宋" pitchFamily="49" charset="-122"/>
                <a:cs typeface="Consolas" pitchFamily="49" charset="0"/>
              </a:rPr>
              <a:t>;</a:t>
            </a:r>
          </a:p>
          <a:p>
            <a:r>
              <a:rPr lang="en-US" altLang="zh-CN" sz="1800" dirty="0" smtClean="0">
                <a:solidFill>
                  <a:schemeClr val="tx1"/>
                </a:solidFill>
                <a:latin typeface="Consolas" pitchFamily="49" charset="0"/>
                <a:ea typeface="仿宋" pitchFamily="49" charset="-122"/>
                <a:cs typeface="Consolas" pitchFamily="49" charset="0"/>
              </a:rPr>
              <a:t>   return 0;</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1357290" y="4572008"/>
            <a:ext cx="5857916"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800" smtClean="0">
                <a:solidFill>
                  <a:srgbClr val="0000FF"/>
                </a:solidFill>
                <a:latin typeface="Consolas" pitchFamily="49" charset="0"/>
                <a:ea typeface="楷体" pitchFamily="49" charset="-122"/>
                <a:cs typeface="Consolas" pitchFamily="49" charset="0"/>
              </a:rPr>
              <a:t>pq3</a:t>
            </a:r>
            <a:r>
              <a:rPr lang="zh-CN" altLang="zh-CN" sz="1800" smtClean="0">
                <a:solidFill>
                  <a:srgbClr val="0000FF"/>
                </a:solidFill>
                <a:latin typeface="Consolas" pitchFamily="49" charset="0"/>
                <a:ea typeface="楷体" pitchFamily="49" charset="-122"/>
                <a:cs typeface="Consolas" pitchFamily="49" charset="0"/>
              </a:rPr>
              <a:t>出队顺序</a:t>
            </a:r>
            <a:r>
              <a:rPr lang="en-US" altLang="zh-CN" sz="1800" smtClean="0">
                <a:solidFill>
                  <a:srgbClr val="0000FF"/>
                </a:solidFill>
                <a:latin typeface="Consolas" pitchFamily="49" charset="0"/>
                <a:ea typeface="楷体" pitchFamily="49" charset="-122"/>
                <a:cs typeface="Consolas" pitchFamily="49" charset="0"/>
              </a:rPr>
              <a:t>: [5,Smith]   [2,Mary]    [1,John]</a:t>
            </a:r>
            <a:endParaRPr lang="zh-CN" altLang="zh-CN" sz="1800" smtClean="0">
              <a:solidFill>
                <a:srgbClr val="0000FF"/>
              </a:solidFill>
              <a:latin typeface="Consolas" pitchFamily="49" charset="0"/>
              <a:ea typeface="楷体" pitchFamily="49" charset="-122"/>
              <a:cs typeface="Consolas" pitchFamily="49" charset="0"/>
            </a:endParaRPr>
          </a:p>
        </p:txBody>
      </p:sp>
      <p:sp>
        <p:nvSpPr>
          <p:cNvPr id="4" name="下箭头 3"/>
          <p:cNvSpPr/>
          <p:nvPr/>
        </p:nvSpPr>
        <p:spPr>
          <a:xfrm>
            <a:off x="4071934" y="3857628"/>
            <a:ext cx="214314" cy="500066"/>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2"/>
          <p:cNvSpPr txBox="1">
            <a:spLocks noChangeArrowheads="1"/>
          </p:cNvSpPr>
          <p:nvPr/>
        </p:nvSpPr>
        <p:spPr bwMode="auto">
          <a:xfrm>
            <a:off x="395288" y="404813"/>
            <a:ext cx="4033836"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1.1.3 </a:t>
            </a:r>
            <a:r>
              <a:rPr lang="zh-CN" altLang="en-US" sz="2800" smtClean="0">
                <a:solidFill>
                  <a:srgbClr val="FF0000"/>
                </a:solidFill>
                <a:latin typeface="Consolas" pitchFamily="49" charset="0"/>
                <a:ea typeface="微软雅黑" pitchFamily="34" charset="-122"/>
                <a:cs typeface="Consolas" pitchFamily="49" charset="0"/>
              </a:rPr>
              <a:t>算法</a:t>
            </a:r>
            <a:r>
              <a:rPr lang="zh-CN" altLang="en-US" sz="2800">
                <a:solidFill>
                  <a:srgbClr val="FF0000"/>
                </a:solidFill>
                <a:latin typeface="Consolas" pitchFamily="49" charset="0"/>
                <a:ea typeface="微软雅黑" pitchFamily="34" charset="-122"/>
                <a:cs typeface="Consolas" pitchFamily="49" charset="0"/>
              </a:rPr>
              <a:t>和数据结构</a:t>
            </a:r>
          </a:p>
        </p:txBody>
      </p:sp>
      <p:sp>
        <p:nvSpPr>
          <p:cNvPr id="196611" name="Text Box 3"/>
          <p:cNvSpPr txBox="1">
            <a:spLocks noChangeArrowheads="1"/>
          </p:cNvSpPr>
          <p:nvPr/>
        </p:nvSpPr>
        <p:spPr bwMode="auto">
          <a:xfrm>
            <a:off x="571472" y="1285860"/>
            <a:ext cx="5473700" cy="430887"/>
          </a:xfrm>
          <a:prstGeom prst="rect">
            <a:avLst/>
          </a:prstGeom>
          <a:noFill/>
          <a:ln w="9525">
            <a:noFill/>
            <a:miter lim="800000"/>
            <a:headEnd/>
            <a:tailEnd/>
          </a:ln>
          <a:effectLst/>
        </p:spPr>
        <p:txBody>
          <a:bodyPr>
            <a:spAutoFit/>
          </a:bodyPr>
          <a:lstStyle/>
          <a:p>
            <a:pPr>
              <a:spcBef>
                <a:spcPct val="50000"/>
              </a:spcBef>
            </a:pPr>
            <a:r>
              <a:rPr lang="zh-CN" altLang="en-US" sz="2200" dirty="0" smtClean="0">
                <a:solidFill>
                  <a:schemeClr val="tx1"/>
                </a:solidFill>
                <a:ea typeface="楷体" pitchFamily="49" charset="-122"/>
                <a:cs typeface="Times New Roman" pitchFamily="18" charset="0"/>
              </a:rPr>
              <a:t>既有</a:t>
            </a:r>
            <a:r>
              <a:rPr lang="zh-CN" altLang="en-US" sz="2200" dirty="0">
                <a:solidFill>
                  <a:schemeClr val="tx1"/>
                </a:solidFill>
                <a:ea typeface="楷体" pitchFamily="49" charset="-122"/>
                <a:cs typeface="Times New Roman" pitchFamily="18" charset="0"/>
              </a:rPr>
              <a:t>联系又有区别。</a:t>
            </a:r>
          </a:p>
        </p:txBody>
      </p:sp>
      <p:sp>
        <p:nvSpPr>
          <p:cNvPr id="196612" name="Text Box 4"/>
          <p:cNvSpPr txBox="1">
            <a:spLocks noChangeArrowheads="1"/>
          </p:cNvSpPr>
          <p:nvPr/>
        </p:nvSpPr>
        <p:spPr bwMode="auto">
          <a:xfrm>
            <a:off x="611188" y="1948374"/>
            <a:ext cx="8351837" cy="1631216"/>
          </a:xfrm>
          <a:prstGeom prst="rect">
            <a:avLst/>
          </a:prstGeom>
          <a:noFill/>
          <a:ln w="9525">
            <a:noFill/>
            <a:miter lim="800000"/>
            <a:headEnd/>
            <a:tailEnd/>
          </a:ln>
          <a:effectLst/>
        </p:spPr>
        <p:txBody>
          <a:bodyPr>
            <a:spAutoFit/>
          </a:bodyPr>
          <a:lstStyle/>
          <a:p>
            <a:pPr>
              <a:lnSpc>
                <a:spcPts val="3000"/>
              </a:lnSpc>
            </a:pPr>
            <a:r>
              <a:rPr lang="zh-CN" altLang="en-US" sz="2200" dirty="0">
                <a:solidFill>
                  <a:srgbClr val="FF0000"/>
                </a:solidFill>
                <a:latin typeface="黑体" pitchFamily="49" charset="-122"/>
                <a:ea typeface="黑体" pitchFamily="49" charset="-122"/>
                <a:cs typeface="Times New Roman" pitchFamily="18" charset="0"/>
              </a:rPr>
              <a:t>联系：</a:t>
            </a:r>
            <a:r>
              <a:rPr lang="zh-CN" altLang="en-US" sz="2000" dirty="0">
                <a:solidFill>
                  <a:schemeClr val="tx1"/>
                </a:solidFill>
                <a:latin typeface="仿宋" pitchFamily="49" charset="-122"/>
                <a:ea typeface="仿宋" pitchFamily="49" charset="-122"/>
                <a:cs typeface="Times New Roman" pitchFamily="18" charset="0"/>
              </a:rPr>
              <a:t>数据结构是算法设计的</a:t>
            </a:r>
            <a:r>
              <a:rPr lang="zh-CN" altLang="en-US" sz="2000" dirty="0">
                <a:solidFill>
                  <a:srgbClr val="FF0000"/>
                </a:solidFill>
                <a:latin typeface="仿宋" pitchFamily="49" charset="-122"/>
                <a:ea typeface="仿宋" pitchFamily="49" charset="-122"/>
                <a:cs typeface="Times New Roman" pitchFamily="18" charset="0"/>
              </a:rPr>
              <a:t>基础</a:t>
            </a:r>
            <a:r>
              <a:rPr lang="zh-CN" altLang="en-US" sz="2000" dirty="0">
                <a:solidFill>
                  <a:schemeClr val="tx1"/>
                </a:solidFill>
                <a:latin typeface="仿宋" pitchFamily="49" charset="-122"/>
                <a:ea typeface="仿宋" pitchFamily="49" charset="-122"/>
                <a:cs typeface="Times New Roman" pitchFamily="18" charset="0"/>
              </a:rPr>
              <a:t>。算法的操作对象是数据结构，在设计算法时</a:t>
            </a:r>
            <a:r>
              <a:rPr lang="zh-CN" altLang="en-US" sz="2000" dirty="0" smtClean="0">
                <a:solidFill>
                  <a:schemeClr val="tx1"/>
                </a:solidFill>
                <a:latin typeface="仿宋" pitchFamily="49" charset="-122"/>
                <a:ea typeface="仿宋" pitchFamily="49" charset="-122"/>
                <a:cs typeface="Times New Roman" pitchFamily="18" charset="0"/>
              </a:rPr>
              <a:t>，要</a:t>
            </a:r>
            <a:r>
              <a:rPr lang="zh-CN" altLang="en-US" sz="2000" dirty="0">
                <a:solidFill>
                  <a:schemeClr val="tx1"/>
                </a:solidFill>
                <a:latin typeface="仿宋" pitchFamily="49" charset="-122"/>
                <a:ea typeface="仿宋" pitchFamily="49" charset="-122"/>
                <a:cs typeface="Times New Roman" pitchFamily="18" charset="0"/>
              </a:rPr>
              <a:t>构建适合这种算法的数据结构。数据结构设计主要是选择数据的存储方式，如确定求解问题中的数据采用</a:t>
            </a:r>
            <a:r>
              <a:rPr lang="zh-CN" altLang="en-US" sz="2000" dirty="0">
                <a:solidFill>
                  <a:srgbClr val="FF0000"/>
                </a:solidFill>
                <a:latin typeface="仿宋" pitchFamily="49" charset="-122"/>
                <a:ea typeface="仿宋" pitchFamily="49" charset="-122"/>
                <a:cs typeface="Times New Roman" pitchFamily="18" charset="0"/>
              </a:rPr>
              <a:t>数组存储</a:t>
            </a:r>
            <a:r>
              <a:rPr lang="zh-CN" altLang="en-US" sz="2000" dirty="0">
                <a:solidFill>
                  <a:schemeClr val="tx1"/>
                </a:solidFill>
                <a:latin typeface="仿宋" pitchFamily="49" charset="-122"/>
                <a:ea typeface="仿宋" pitchFamily="49" charset="-122"/>
                <a:cs typeface="Times New Roman" pitchFamily="18" charset="0"/>
              </a:rPr>
              <a:t>还是采用</a:t>
            </a:r>
            <a:r>
              <a:rPr lang="zh-CN" altLang="en-US" sz="2000" dirty="0">
                <a:solidFill>
                  <a:srgbClr val="FF0000"/>
                </a:solidFill>
                <a:latin typeface="仿宋" pitchFamily="49" charset="-122"/>
                <a:ea typeface="仿宋" pitchFamily="49" charset="-122"/>
                <a:cs typeface="Times New Roman" pitchFamily="18" charset="0"/>
              </a:rPr>
              <a:t>链表存储等</a:t>
            </a:r>
            <a:r>
              <a:rPr lang="zh-CN" altLang="en-US" sz="2000" dirty="0">
                <a:solidFill>
                  <a:schemeClr val="tx1"/>
                </a:solidFill>
                <a:latin typeface="仿宋" pitchFamily="49" charset="-122"/>
                <a:ea typeface="仿宋" pitchFamily="49" charset="-122"/>
                <a:cs typeface="Times New Roman" pitchFamily="18" charset="0"/>
              </a:rPr>
              <a:t>。算法设计就是在选定的存储结构上设计一个满足要求的好算法。</a:t>
            </a:r>
          </a:p>
        </p:txBody>
      </p:sp>
      <p:sp>
        <p:nvSpPr>
          <p:cNvPr id="196613" name="Text Box 5"/>
          <p:cNvSpPr txBox="1">
            <a:spLocks noChangeArrowheads="1"/>
          </p:cNvSpPr>
          <p:nvPr/>
        </p:nvSpPr>
        <p:spPr bwMode="auto">
          <a:xfrm>
            <a:off x="611188" y="4111331"/>
            <a:ext cx="8247092" cy="1246495"/>
          </a:xfrm>
          <a:prstGeom prst="rect">
            <a:avLst/>
          </a:prstGeom>
          <a:noFill/>
          <a:ln w="9525">
            <a:noFill/>
            <a:miter lim="800000"/>
            <a:headEnd/>
            <a:tailEnd/>
          </a:ln>
          <a:effectLst/>
        </p:spPr>
        <p:txBody>
          <a:bodyPr wrap="square">
            <a:spAutoFit/>
          </a:bodyPr>
          <a:lstStyle/>
          <a:p>
            <a:pPr>
              <a:lnSpc>
                <a:spcPts val="3000"/>
              </a:lnSpc>
              <a:spcBef>
                <a:spcPts val="0"/>
              </a:spcBef>
            </a:pPr>
            <a:r>
              <a:rPr lang="zh-CN" altLang="en-US" sz="2200" dirty="0">
                <a:solidFill>
                  <a:srgbClr val="FF0000"/>
                </a:solidFill>
                <a:latin typeface="黑体" pitchFamily="49" charset="-122"/>
                <a:ea typeface="黑体" pitchFamily="49" charset="-122"/>
                <a:cs typeface="Times New Roman" pitchFamily="18" charset="0"/>
              </a:rPr>
              <a:t>区别：</a:t>
            </a:r>
            <a:r>
              <a:rPr lang="zh-CN" altLang="en-US" sz="2000" dirty="0">
                <a:solidFill>
                  <a:schemeClr val="tx1"/>
                </a:solidFill>
                <a:latin typeface="仿宋" pitchFamily="49" charset="-122"/>
                <a:ea typeface="仿宋" pitchFamily="49" charset="-122"/>
                <a:cs typeface="Times New Roman" pitchFamily="18" charset="0"/>
              </a:rPr>
              <a:t>数据结构关注的是数据的逻辑结构、存储结构以及基本操作，而算法更多的是关注如何在数据结构的基础上解决实际问题。算法是编程</a:t>
            </a:r>
            <a:r>
              <a:rPr lang="zh-CN" altLang="en-US" sz="2000" dirty="0">
                <a:solidFill>
                  <a:srgbClr val="FF0000"/>
                </a:solidFill>
                <a:latin typeface="仿宋" pitchFamily="49" charset="-122"/>
                <a:ea typeface="仿宋" pitchFamily="49" charset="-122"/>
                <a:cs typeface="Times New Roman" pitchFamily="18" charset="0"/>
              </a:rPr>
              <a:t>思想</a:t>
            </a:r>
            <a:r>
              <a:rPr lang="zh-CN" altLang="en-US" sz="2000" dirty="0">
                <a:solidFill>
                  <a:schemeClr val="tx1"/>
                </a:solidFill>
                <a:latin typeface="仿宋" pitchFamily="49" charset="-122"/>
                <a:ea typeface="仿宋" pitchFamily="49" charset="-122"/>
                <a:cs typeface="Times New Roman" pitchFamily="18" charset="0"/>
              </a:rPr>
              <a:t>，数据结构则是这些思想的</a:t>
            </a:r>
            <a:r>
              <a:rPr lang="zh-CN" altLang="en-US" sz="2000" dirty="0">
                <a:solidFill>
                  <a:srgbClr val="FF0000"/>
                </a:solidFill>
                <a:latin typeface="仿宋" pitchFamily="49" charset="-122"/>
                <a:ea typeface="仿宋" pitchFamily="49" charset="-122"/>
                <a:cs typeface="Times New Roman" pitchFamily="18" charset="0"/>
              </a:rPr>
              <a:t>逻辑基础</a:t>
            </a:r>
            <a:r>
              <a:rPr lang="zh-CN" altLang="en-US" sz="2000" dirty="0">
                <a:solidFill>
                  <a:schemeClr val="tx1"/>
                </a:solidFill>
                <a:latin typeface="仿宋" pitchFamily="49" charset="-122"/>
                <a:ea typeface="仿宋" pitchFamily="49" charset="-122"/>
                <a:cs typeface="Times New Roman" pitchFamily="18" charset="0"/>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ext Box 2"/>
          <p:cNvSpPr txBox="1">
            <a:spLocks noChangeArrowheads="1"/>
          </p:cNvSpPr>
          <p:nvPr/>
        </p:nvSpPr>
        <p:spPr bwMode="auto">
          <a:xfrm>
            <a:off x="214282" y="357166"/>
            <a:ext cx="4824412" cy="51911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1.1.4 </a:t>
            </a:r>
            <a:r>
              <a:rPr lang="zh-CN" altLang="en-US" sz="2800" smtClean="0">
                <a:solidFill>
                  <a:srgbClr val="FF0000"/>
                </a:solidFill>
                <a:latin typeface="Consolas" pitchFamily="49" charset="0"/>
                <a:ea typeface="微软雅黑" pitchFamily="34" charset="-122"/>
                <a:cs typeface="Consolas" pitchFamily="49" charset="0"/>
              </a:rPr>
              <a:t>算法</a:t>
            </a:r>
            <a:r>
              <a:rPr lang="zh-CN" altLang="en-US" sz="2800">
                <a:solidFill>
                  <a:srgbClr val="FF0000"/>
                </a:solidFill>
                <a:latin typeface="Consolas" pitchFamily="49" charset="0"/>
                <a:ea typeface="微软雅黑" pitchFamily="34" charset="-122"/>
                <a:cs typeface="Consolas" pitchFamily="49" charset="0"/>
              </a:rPr>
              <a:t>设计的基本步骤</a:t>
            </a:r>
          </a:p>
        </p:txBody>
      </p:sp>
      <p:sp>
        <p:nvSpPr>
          <p:cNvPr id="195588" name="Rectangle 4"/>
          <p:cNvSpPr>
            <a:spLocks noChangeArrowheads="1"/>
          </p:cNvSpPr>
          <p:nvPr/>
        </p:nvSpPr>
        <p:spPr bwMode="auto">
          <a:xfrm>
            <a:off x="0" y="26241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9558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圆角矩形 5"/>
          <p:cNvSpPr/>
          <p:nvPr/>
        </p:nvSpPr>
        <p:spPr>
          <a:xfrm>
            <a:off x="1428728" y="1379854"/>
            <a:ext cx="2143140" cy="500066"/>
          </a:xfrm>
          <a:prstGeom prst="round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dirty="0" smtClean="0">
                <a:solidFill>
                  <a:schemeClr val="tx1"/>
                </a:solidFill>
                <a:latin typeface="仿宋" pitchFamily="49" charset="-122"/>
                <a:ea typeface="仿宋" pitchFamily="49" charset="-122"/>
              </a:rPr>
              <a:t>分析求解问题</a:t>
            </a:r>
            <a:endParaRPr lang="zh-CN" altLang="en-US" sz="2000" dirty="0">
              <a:solidFill>
                <a:schemeClr val="tx1"/>
              </a:solidFill>
              <a:latin typeface="仿宋" pitchFamily="49" charset="-122"/>
              <a:ea typeface="仿宋" pitchFamily="49" charset="-122"/>
            </a:endParaRPr>
          </a:p>
        </p:txBody>
      </p:sp>
      <p:sp>
        <p:nvSpPr>
          <p:cNvPr id="7" name="圆角矩形 6"/>
          <p:cNvSpPr/>
          <p:nvPr/>
        </p:nvSpPr>
        <p:spPr>
          <a:xfrm>
            <a:off x="1428728" y="2237110"/>
            <a:ext cx="2143140" cy="785818"/>
          </a:xfrm>
          <a:prstGeom prst="round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dirty="0" smtClean="0">
                <a:solidFill>
                  <a:schemeClr val="tx1"/>
                </a:solidFill>
                <a:latin typeface="仿宋" pitchFamily="49" charset="-122"/>
                <a:ea typeface="仿宋" pitchFamily="49" charset="-122"/>
              </a:rPr>
              <a:t>选择数据结构和算法设计策略</a:t>
            </a:r>
            <a:endParaRPr lang="zh-CN" altLang="en-US" sz="2000" dirty="0">
              <a:solidFill>
                <a:schemeClr val="tx1"/>
              </a:solidFill>
              <a:latin typeface="仿宋" pitchFamily="49" charset="-122"/>
              <a:ea typeface="仿宋" pitchFamily="49" charset="-122"/>
            </a:endParaRPr>
          </a:p>
        </p:txBody>
      </p:sp>
      <p:sp>
        <p:nvSpPr>
          <p:cNvPr id="8" name="圆角矩形 7"/>
          <p:cNvSpPr/>
          <p:nvPr/>
        </p:nvSpPr>
        <p:spPr>
          <a:xfrm>
            <a:off x="1428728" y="3368840"/>
            <a:ext cx="2143140" cy="500066"/>
          </a:xfrm>
          <a:prstGeom prst="round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dirty="0" smtClean="0">
                <a:solidFill>
                  <a:schemeClr val="tx1"/>
                </a:solidFill>
                <a:latin typeface="仿宋" pitchFamily="49" charset="-122"/>
                <a:ea typeface="仿宋" pitchFamily="49" charset="-122"/>
              </a:rPr>
              <a:t>描述算法</a:t>
            </a:r>
            <a:endParaRPr lang="zh-CN" altLang="en-US" sz="2000" dirty="0">
              <a:solidFill>
                <a:schemeClr val="tx1"/>
              </a:solidFill>
              <a:latin typeface="仿宋" pitchFamily="49" charset="-122"/>
              <a:ea typeface="仿宋" pitchFamily="49" charset="-122"/>
            </a:endParaRPr>
          </a:p>
        </p:txBody>
      </p:sp>
      <p:sp>
        <p:nvSpPr>
          <p:cNvPr id="9" name="圆角矩形 8"/>
          <p:cNvSpPr/>
          <p:nvPr/>
        </p:nvSpPr>
        <p:spPr>
          <a:xfrm>
            <a:off x="1428728" y="4226096"/>
            <a:ext cx="2143140" cy="500066"/>
          </a:xfrm>
          <a:prstGeom prst="round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dirty="0" smtClean="0">
                <a:solidFill>
                  <a:schemeClr val="tx1"/>
                </a:solidFill>
                <a:latin typeface="仿宋" pitchFamily="49" charset="-122"/>
                <a:ea typeface="仿宋" pitchFamily="49" charset="-122"/>
              </a:rPr>
              <a:t>证明算法正确性</a:t>
            </a:r>
            <a:endParaRPr lang="zh-CN" altLang="en-US" sz="2000" dirty="0">
              <a:solidFill>
                <a:schemeClr val="tx1"/>
              </a:solidFill>
              <a:latin typeface="仿宋" pitchFamily="49" charset="-122"/>
              <a:ea typeface="仿宋" pitchFamily="49" charset="-122"/>
            </a:endParaRPr>
          </a:p>
        </p:txBody>
      </p:sp>
      <p:sp>
        <p:nvSpPr>
          <p:cNvPr id="10" name="圆角矩形 9"/>
          <p:cNvSpPr/>
          <p:nvPr/>
        </p:nvSpPr>
        <p:spPr>
          <a:xfrm>
            <a:off x="1428728" y="5072074"/>
            <a:ext cx="2143140" cy="500066"/>
          </a:xfrm>
          <a:prstGeom prst="round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dirty="0" smtClean="0">
                <a:solidFill>
                  <a:schemeClr val="tx1"/>
                </a:solidFill>
                <a:latin typeface="仿宋" pitchFamily="49" charset="-122"/>
                <a:ea typeface="仿宋" pitchFamily="49" charset="-122"/>
              </a:rPr>
              <a:t>算法分析</a:t>
            </a:r>
            <a:endParaRPr lang="zh-CN" altLang="en-US" sz="2000" dirty="0">
              <a:solidFill>
                <a:schemeClr val="tx1"/>
              </a:solidFill>
              <a:latin typeface="仿宋" pitchFamily="49" charset="-122"/>
              <a:ea typeface="仿宋" pitchFamily="49" charset="-122"/>
            </a:endParaRPr>
          </a:p>
        </p:txBody>
      </p:sp>
      <p:cxnSp>
        <p:nvCxnSpPr>
          <p:cNvPr id="12" name="直接箭头连接符 11"/>
          <p:cNvCxnSpPr/>
          <p:nvPr/>
        </p:nvCxnSpPr>
        <p:spPr>
          <a:xfrm rot="5400000">
            <a:off x="2321703" y="2058515"/>
            <a:ext cx="3571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p:nvPr/>
        </p:nvCxnSpPr>
        <p:spPr>
          <a:xfrm rot="5400000">
            <a:off x="2321703" y="3200729"/>
            <a:ext cx="3571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p:nvPr/>
        </p:nvCxnSpPr>
        <p:spPr>
          <a:xfrm rot="5400000">
            <a:off x="2321703" y="4046707"/>
            <a:ext cx="3571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p:nvPr/>
        </p:nvCxnSpPr>
        <p:spPr>
          <a:xfrm rot="5400000">
            <a:off x="2321703" y="4903963"/>
            <a:ext cx="3571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Text Box 3"/>
          <p:cNvSpPr txBox="1">
            <a:spLocks noChangeArrowheads="1"/>
          </p:cNvSpPr>
          <p:nvPr/>
        </p:nvSpPr>
        <p:spPr bwMode="auto">
          <a:xfrm>
            <a:off x="539750" y="1412875"/>
            <a:ext cx="7777163" cy="1107996"/>
          </a:xfrm>
          <a:prstGeom prst="rect">
            <a:avLst/>
          </a:prstGeom>
          <a:noFill/>
          <a:ln w="9525">
            <a:noFill/>
            <a:miter lim="800000"/>
            <a:headEnd/>
            <a:tailEnd/>
          </a:ln>
          <a:effectLst/>
        </p:spPr>
        <p:txBody>
          <a:bodyPr>
            <a:spAutoFit/>
          </a:bodyPr>
          <a:lstStyle/>
          <a:p>
            <a:pPr>
              <a:lnSpc>
                <a:spcPct val="150000"/>
              </a:lnSpc>
              <a:spcBef>
                <a:spcPts val="0"/>
              </a:spcBef>
            </a:pPr>
            <a:r>
              <a:rPr lang="zh-CN" altLang="en-US" sz="2200" dirty="0">
                <a:ea typeface="楷体" pitchFamily="49" charset="-122"/>
                <a:cs typeface="Times New Roman" pitchFamily="18" charset="0"/>
              </a:rPr>
              <a:t>　　</a:t>
            </a:r>
            <a:r>
              <a:rPr lang="zh-CN" altLang="en-US" sz="2200" dirty="0">
                <a:solidFill>
                  <a:schemeClr val="tx1"/>
                </a:solidFill>
                <a:ea typeface="楷体" pitchFamily="49" charset="-122"/>
                <a:cs typeface="Times New Roman" pitchFamily="18" charset="0"/>
              </a:rPr>
              <a:t>算法分析是分析算法占用计算机资源的情况。</a:t>
            </a:r>
          </a:p>
          <a:p>
            <a:pPr>
              <a:lnSpc>
                <a:spcPct val="150000"/>
              </a:lnSpc>
              <a:spcBef>
                <a:spcPts val="0"/>
              </a:spcBef>
            </a:pPr>
            <a:r>
              <a:rPr lang="zh-CN" altLang="en-US" sz="2200" dirty="0">
                <a:solidFill>
                  <a:schemeClr val="tx1"/>
                </a:solidFill>
                <a:ea typeface="楷体" pitchFamily="49" charset="-122"/>
                <a:cs typeface="Times New Roman" pitchFamily="18" charset="0"/>
              </a:rPr>
              <a:t>　　</a:t>
            </a:r>
            <a:r>
              <a:rPr lang="zh-CN" altLang="en-US" sz="2200" dirty="0" smtClean="0">
                <a:solidFill>
                  <a:schemeClr val="tx1"/>
                </a:solidFill>
                <a:ea typeface="楷体" pitchFamily="49" charset="-122"/>
                <a:cs typeface="Times New Roman" pitchFamily="18" charset="0"/>
              </a:rPr>
              <a:t>主要是</a:t>
            </a:r>
            <a:r>
              <a:rPr lang="zh-CN" altLang="en-US" sz="2200" dirty="0">
                <a:solidFill>
                  <a:schemeClr val="tx1"/>
                </a:solidFill>
                <a:ea typeface="楷体" pitchFamily="49" charset="-122"/>
                <a:cs typeface="Times New Roman" pitchFamily="18" charset="0"/>
              </a:rPr>
              <a:t>分析算法的</a:t>
            </a:r>
            <a:r>
              <a:rPr lang="zh-CN" altLang="en-US" sz="2200" dirty="0">
                <a:solidFill>
                  <a:srgbClr val="FF0000"/>
                </a:solidFill>
                <a:ea typeface="楷体" pitchFamily="49" charset="-122"/>
                <a:cs typeface="Times New Roman" pitchFamily="18" charset="0"/>
              </a:rPr>
              <a:t>时间复杂度</a:t>
            </a:r>
            <a:r>
              <a:rPr lang="zh-CN" altLang="en-US" sz="2200" dirty="0">
                <a:solidFill>
                  <a:schemeClr val="tx1"/>
                </a:solidFill>
                <a:ea typeface="楷体" pitchFamily="49" charset="-122"/>
                <a:cs typeface="Times New Roman" pitchFamily="18" charset="0"/>
              </a:rPr>
              <a:t>和</a:t>
            </a:r>
            <a:r>
              <a:rPr lang="zh-CN" altLang="en-US" sz="2200" dirty="0">
                <a:solidFill>
                  <a:srgbClr val="FF0000"/>
                </a:solidFill>
                <a:ea typeface="楷体" pitchFamily="49" charset="-122"/>
                <a:cs typeface="Times New Roman" pitchFamily="18" charset="0"/>
              </a:rPr>
              <a:t>空间复杂度</a:t>
            </a:r>
            <a:r>
              <a:rPr lang="zh-CN" altLang="en-US" sz="2200" dirty="0">
                <a:ea typeface="楷体" pitchFamily="49" charset="-122"/>
                <a:cs typeface="Times New Roman" pitchFamily="18" charset="0"/>
              </a:rPr>
              <a:t>。</a:t>
            </a:r>
          </a:p>
        </p:txBody>
      </p:sp>
      <p:sp>
        <p:nvSpPr>
          <p:cNvPr id="5" name="Text Box 3"/>
          <p:cNvSpPr txBox="1">
            <a:spLocks noChangeArrowheads="1"/>
          </p:cNvSpPr>
          <p:nvPr/>
        </p:nvSpPr>
        <p:spPr bwMode="auto">
          <a:xfrm>
            <a:off x="2643174" y="415333"/>
            <a:ext cx="3161512" cy="584775"/>
          </a:xfrm>
          <a:prstGeom prst="rect">
            <a:avLst/>
          </a:prstGeom>
          <a:no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pc="50" smtClean="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1.2 </a:t>
            </a:r>
            <a:r>
              <a:rPr lang="zh-CN" altLang="en-US" sz="3200" spc="50" smtClean="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算法分析 </a:t>
            </a:r>
            <a:endParaRPr lang="zh-CN" altLang="en-US" sz="3200" spc="5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ext Box 2"/>
          <p:cNvSpPr txBox="1">
            <a:spLocks noChangeArrowheads="1"/>
          </p:cNvSpPr>
          <p:nvPr/>
        </p:nvSpPr>
        <p:spPr bwMode="auto">
          <a:xfrm>
            <a:off x="428596" y="285728"/>
            <a:ext cx="4746629" cy="51911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1.2.1 </a:t>
            </a:r>
            <a:r>
              <a:rPr lang="zh-CN" altLang="en-US" sz="2800">
                <a:solidFill>
                  <a:srgbClr val="FF0000"/>
                </a:solidFill>
                <a:latin typeface="Consolas" pitchFamily="49" charset="0"/>
                <a:ea typeface="微软雅黑" pitchFamily="34" charset="-122"/>
                <a:cs typeface="Consolas" pitchFamily="49" charset="0"/>
              </a:rPr>
              <a:t>算法时间复杂度分析</a:t>
            </a:r>
          </a:p>
        </p:txBody>
      </p:sp>
      <p:sp>
        <p:nvSpPr>
          <p:cNvPr id="193539" name="Text Box 3"/>
          <p:cNvSpPr txBox="1">
            <a:spLocks noChangeArrowheads="1"/>
          </p:cNvSpPr>
          <p:nvPr/>
        </p:nvSpPr>
        <p:spPr bwMode="auto">
          <a:xfrm>
            <a:off x="571472" y="1214422"/>
            <a:ext cx="3786214" cy="457200"/>
          </a:xfrm>
          <a:prstGeom prst="rect">
            <a:avLst/>
          </a:prstGeom>
          <a:solidFill>
            <a:srgbClr val="9900FF"/>
          </a:solidFill>
          <a:ln w="9525">
            <a:noFill/>
            <a:miter lim="800000"/>
            <a:headEnd/>
            <a:tailEnd/>
          </a:ln>
          <a:effectLst/>
        </p:spPr>
        <p:txBody>
          <a:bodyPr wrap="square">
            <a:spAutoFit/>
          </a:bodyPr>
          <a:lstStyle/>
          <a:p>
            <a:pPr algn="ctr">
              <a:spcBef>
                <a:spcPct val="50000"/>
              </a:spcBef>
            </a:pPr>
            <a:r>
              <a:rPr lang="en-US" altLang="zh-CN">
                <a:solidFill>
                  <a:schemeClr val="bg1"/>
                </a:solidFill>
                <a:latin typeface="Consolas" pitchFamily="49" charset="0"/>
                <a:ea typeface="华文中宋" pitchFamily="2" charset="-122"/>
                <a:cs typeface="Consolas" pitchFamily="49" charset="0"/>
              </a:rPr>
              <a:t>1. </a:t>
            </a:r>
            <a:r>
              <a:rPr lang="zh-CN" altLang="en-US">
                <a:solidFill>
                  <a:schemeClr val="bg1"/>
                </a:solidFill>
                <a:latin typeface="Consolas" pitchFamily="49" charset="0"/>
                <a:ea typeface="华文中宋" pitchFamily="2" charset="-122"/>
                <a:cs typeface="Consolas" pitchFamily="49" charset="0"/>
              </a:rPr>
              <a:t>时间复杂度分析概述</a:t>
            </a:r>
          </a:p>
        </p:txBody>
      </p:sp>
      <p:sp>
        <p:nvSpPr>
          <p:cNvPr id="193540" name="Text Box 4"/>
          <p:cNvSpPr txBox="1">
            <a:spLocks noChangeArrowheads="1"/>
          </p:cNvSpPr>
          <p:nvPr/>
        </p:nvSpPr>
        <p:spPr bwMode="auto">
          <a:xfrm>
            <a:off x="357158" y="1844675"/>
            <a:ext cx="8536017" cy="1015663"/>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en-US" sz="2000" dirty="0">
                <a:solidFill>
                  <a:srgbClr val="0000FF"/>
                </a:solidFill>
                <a:ea typeface="楷体" pitchFamily="49" charset="-122"/>
                <a:cs typeface="Times New Roman" pitchFamily="18" charset="0"/>
              </a:rPr>
              <a:t>　　</a:t>
            </a:r>
            <a:r>
              <a:rPr lang="zh-CN" altLang="en-US" sz="2000" dirty="0" smtClean="0">
                <a:solidFill>
                  <a:schemeClr val="tx1"/>
                </a:solidFill>
                <a:ea typeface="楷体" pitchFamily="49" charset="-122"/>
                <a:cs typeface="Times New Roman" pitchFamily="18" charset="0"/>
              </a:rPr>
              <a:t>算法</a:t>
            </a:r>
            <a:r>
              <a:rPr lang="zh-CN" altLang="en-US" sz="2000" dirty="0">
                <a:solidFill>
                  <a:schemeClr val="tx1"/>
                </a:solidFill>
                <a:ea typeface="楷体" pitchFamily="49" charset="-122"/>
                <a:cs typeface="Times New Roman" pitchFamily="18" charset="0"/>
              </a:rPr>
              <a:t>是由</a:t>
            </a:r>
            <a:r>
              <a:rPr lang="zh-CN" altLang="en-US" sz="2000" dirty="0">
                <a:solidFill>
                  <a:srgbClr val="FF0000"/>
                </a:solidFill>
                <a:ea typeface="楷体" pitchFamily="49" charset="-122"/>
                <a:cs typeface="Times New Roman" pitchFamily="18" charset="0"/>
              </a:rPr>
              <a:t>控制结构</a:t>
            </a:r>
            <a:r>
              <a:rPr lang="zh-CN" altLang="en-US" sz="2000" dirty="0">
                <a:solidFill>
                  <a:schemeClr val="tx1"/>
                </a:solidFill>
                <a:ea typeface="楷体" pitchFamily="49" charset="-122"/>
                <a:cs typeface="Times New Roman" pitchFamily="18" charset="0"/>
              </a:rPr>
              <a:t>（顺序、分支和循环</a:t>
            </a:r>
            <a:r>
              <a:rPr lang="en-US" altLang="zh-CN" sz="2000" dirty="0">
                <a:solidFill>
                  <a:schemeClr val="tx1"/>
                </a:solidFill>
                <a:ea typeface="楷体" pitchFamily="49" charset="-122"/>
                <a:cs typeface="Times New Roman" pitchFamily="18" charset="0"/>
              </a:rPr>
              <a:t>3</a:t>
            </a:r>
            <a:r>
              <a:rPr lang="zh-CN" altLang="en-US" sz="2000" dirty="0">
                <a:solidFill>
                  <a:schemeClr val="tx1"/>
                </a:solidFill>
                <a:ea typeface="楷体" pitchFamily="49" charset="-122"/>
                <a:cs typeface="Times New Roman" pitchFamily="18" charset="0"/>
              </a:rPr>
              <a:t>种）和</a:t>
            </a:r>
            <a:r>
              <a:rPr lang="zh-CN" altLang="en-US" sz="2000" dirty="0">
                <a:solidFill>
                  <a:srgbClr val="FF0000"/>
                </a:solidFill>
                <a:ea typeface="楷体" pitchFamily="49" charset="-122"/>
                <a:cs typeface="Times New Roman" pitchFamily="18" charset="0"/>
              </a:rPr>
              <a:t>原操作</a:t>
            </a:r>
            <a:r>
              <a:rPr lang="zh-CN" altLang="en-US" sz="2000" dirty="0">
                <a:solidFill>
                  <a:schemeClr val="tx1"/>
                </a:solidFill>
                <a:ea typeface="楷体" pitchFamily="49" charset="-122"/>
                <a:cs typeface="Times New Roman" pitchFamily="18" charset="0"/>
              </a:rPr>
              <a:t>（指固有数据类型的操作）构成的</a:t>
            </a:r>
            <a:r>
              <a:rPr lang="zh-CN" altLang="en-US" sz="2000" dirty="0" smtClean="0">
                <a:solidFill>
                  <a:schemeClr val="tx1"/>
                </a:solidFill>
                <a:ea typeface="楷体" pitchFamily="49" charset="-122"/>
                <a:cs typeface="Times New Roman" pitchFamily="18" charset="0"/>
              </a:rPr>
              <a:t>，运行</a:t>
            </a:r>
            <a:r>
              <a:rPr lang="zh-CN" altLang="en-US" sz="2000" dirty="0" smtClean="0">
                <a:solidFill>
                  <a:srgbClr val="FF0000"/>
                </a:solidFill>
                <a:ea typeface="楷体" pitchFamily="49" charset="-122"/>
                <a:cs typeface="Times New Roman" pitchFamily="18" charset="0"/>
              </a:rPr>
              <a:t>时间</a:t>
            </a:r>
            <a:r>
              <a:rPr lang="zh-CN" altLang="en-US" sz="2000" dirty="0">
                <a:solidFill>
                  <a:schemeClr val="tx1"/>
                </a:solidFill>
                <a:ea typeface="楷体" pitchFamily="49" charset="-122"/>
                <a:cs typeface="Times New Roman" pitchFamily="18" charset="0"/>
              </a:rPr>
              <a:t>取决于</a:t>
            </a:r>
            <a:r>
              <a:rPr lang="zh-CN" altLang="en-US" sz="2000" dirty="0">
                <a:solidFill>
                  <a:srgbClr val="FF0000"/>
                </a:solidFill>
                <a:ea typeface="楷体" pitchFamily="49" charset="-122"/>
                <a:cs typeface="Times New Roman" pitchFamily="18" charset="0"/>
              </a:rPr>
              <a:t>两者</a:t>
            </a:r>
            <a:r>
              <a:rPr lang="zh-CN" altLang="en-US" sz="2000" dirty="0">
                <a:solidFill>
                  <a:schemeClr val="tx1"/>
                </a:solidFill>
                <a:ea typeface="楷体" pitchFamily="49" charset="-122"/>
                <a:cs typeface="Times New Roman" pitchFamily="18" charset="0"/>
              </a:rPr>
              <a:t>的综合效果。 </a:t>
            </a:r>
          </a:p>
        </p:txBody>
      </p:sp>
      <p:sp>
        <p:nvSpPr>
          <p:cNvPr id="193542" name="Rectangle 6"/>
          <p:cNvSpPr>
            <a:spLocks noChangeArrowheads="1"/>
          </p:cNvSpPr>
          <p:nvPr/>
        </p:nvSpPr>
        <p:spPr bwMode="auto">
          <a:xfrm>
            <a:off x="0" y="2524125"/>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93543"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9354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TextBox 8"/>
          <p:cNvSpPr txBox="1"/>
          <p:nvPr/>
        </p:nvSpPr>
        <p:spPr>
          <a:xfrm>
            <a:off x="642910" y="3143248"/>
            <a:ext cx="6786610" cy="3272004"/>
          </a:xfrm>
          <a:prstGeom prst="rect">
            <a:avLst/>
          </a:prstGeom>
          <a:solidFill>
            <a:schemeClr val="accent4">
              <a:lumMod val="40000"/>
              <a:lumOff val="60000"/>
            </a:schemeClr>
          </a:solidFill>
        </p:spPr>
        <p:style>
          <a:lnRef idx="1">
            <a:schemeClr val="accent1"/>
          </a:lnRef>
          <a:fillRef idx="2">
            <a:schemeClr val="accent1"/>
          </a:fillRef>
          <a:effectRef idx="1">
            <a:schemeClr val="accent1"/>
          </a:effectRef>
          <a:fontRef idx="minor">
            <a:schemeClr val="dk1"/>
          </a:fontRef>
        </p:style>
        <p:txBody>
          <a:bodyPr wrap="square" lIns="180000" tIns="180000" bIns="180000" rtlCol="0">
            <a:spAutoFit/>
          </a:bodyPr>
          <a:lstStyle/>
          <a:p>
            <a:r>
              <a:rPr lang="en-US" altLang="zh-CN" sz="1800" dirty="0" err="1" smtClean="0">
                <a:solidFill>
                  <a:schemeClr val="tx1"/>
                </a:solidFill>
                <a:latin typeface="Consolas" pitchFamily="49" charset="0"/>
                <a:ea typeface="楷体" pitchFamily="49" charset="-122"/>
                <a:cs typeface="Consolas" pitchFamily="49" charset="0"/>
              </a:rPr>
              <a:t>bool</a:t>
            </a:r>
            <a:r>
              <a:rPr lang="en-US" altLang="zh-CN" sz="1800" dirty="0" smtClean="0">
                <a:solidFill>
                  <a:schemeClr val="tx1"/>
                </a:solidFill>
                <a:latin typeface="Consolas" pitchFamily="49" charset="0"/>
                <a:ea typeface="楷体" pitchFamily="49" charset="-122"/>
                <a:cs typeface="Consolas" pitchFamily="49" charset="0"/>
              </a:rPr>
              <a:t> Solve(double a[][MAX],</a:t>
            </a:r>
            <a:r>
              <a:rPr lang="en-US" altLang="zh-CN" sz="1800" dirty="0" err="1" smtClean="0">
                <a:solidFill>
                  <a:schemeClr val="tx1"/>
                </a:solidFill>
                <a:latin typeface="Consolas" pitchFamily="49" charset="0"/>
                <a:ea typeface="楷体" pitchFamily="49" charset="-122"/>
                <a:cs typeface="Consolas" pitchFamily="49" charset="0"/>
              </a:rPr>
              <a:t>int</a:t>
            </a:r>
            <a:r>
              <a:rPr lang="en-US" altLang="zh-CN" sz="1800" dirty="0" smtClean="0">
                <a:solidFill>
                  <a:schemeClr val="tx1"/>
                </a:solidFill>
                <a:latin typeface="Consolas" pitchFamily="49" charset="0"/>
                <a:ea typeface="楷体" pitchFamily="49" charset="-122"/>
                <a:cs typeface="Consolas" pitchFamily="49" charset="0"/>
              </a:rPr>
              <a:t> </a:t>
            </a:r>
            <a:r>
              <a:rPr lang="en-US" altLang="zh-CN" sz="1800" dirty="0" err="1" smtClean="0">
                <a:solidFill>
                  <a:schemeClr val="tx1"/>
                </a:solidFill>
                <a:latin typeface="Consolas" pitchFamily="49" charset="0"/>
                <a:ea typeface="楷体" pitchFamily="49" charset="-122"/>
                <a:cs typeface="Consolas" pitchFamily="49" charset="0"/>
              </a:rPr>
              <a:t>m,int</a:t>
            </a:r>
            <a:r>
              <a:rPr lang="en-US" altLang="zh-CN" sz="1800" dirty="0" smtClean="0">
                <a:solidFill>
                  <a:schemeClr val="tx1"/>
                </a:solidFill>
                <a:latin typeface="Consolas" pitchFamily="49" charset="0"/>
                <a:ea typeface="楷体" pitchFamily="49" charset="-122"/>
                <a:cs typeface="Consolas" pitchFamily="49" charset="0"/>
              </a:rPr>
              <a:t> </a:t>
            </a:r>
            <a:r>
              <a:rPr lang="en-US" altLang="zh-CN" sz="1800" dirty="0" err="1" smtClean="0">
                <a:solidFill>
                  <a:schemeClr val="tx1"/>
                </a:solidFill>
                <a:latin typeface="Consolas" pitchFamily="49" charset="0"/>
                <a:ea typeface="楷体" pitchFamily="49" charset="-122"/>
                <a:cs typeface="Consolas" pitchFamily="49" charset="0"/>
              </a:rPr>
              <a:t>n,double</a:t>
            </a:r>
            <a:r>
              <a:rPr lang="en-US" altLang="zh-CN" sz="1800" dirty="0" smtClean="0">
                <a:solidFill>
                  <a:schemeClr val="tx1"/>
                </a:solidFill>
                <a:latin typeface="Consolas" pitchFamily="49" charset="0"/>
                <a:ea typeface="楷体" pitchFamily="49" charset="-122"/>
                <a:cs typeface="Consolas" pitchFamily="49" charset="0"/>
              </a:rPr>
              <a:t> &amp;s)</a:t>
            </a:r>
          </a:p>
          <a:p>
            <a:r>
              <a:rPr lang="en-US" altLang="zh-CN" sz="1800" dirty="0" smtClean="0">
                <a:solidFill>
                  <a:schemeClr val="tx1"/>
                </a:solidFill>
                <a:latin typeface="Consolas" pitchFamily="49" charset="0"/>
                <a:ea typeface="楷体" pitchFamily="49" charset="-122"/>
                <a:cs typeface="Consolas" pitchFamily="49" charset="0"/>
              </a:rPr>
              <a:t>{</a:t>
            </a:r>
          </a:p>
          <a:p>
            <a:r>
              <a:rPr lang="en-US" altLang="zh-CN" sz="1800" dirty="0" smtClean="0">
                <a:solidFill>
                  <a:schemeClr val="tx1"/>
                </a:solidFill>
                <a:latin typeface="Consolas" pitchFamily="49" charset="0"/>
                <a:ea typeface="楷体" pitchFamily="49" charset="-122"/>
                <a:cs typeface="Consolas" pitchFamily="49" charset="0"/>
              </a:rPr>
              <a:t>   </a:t>
            </a:r>
            <a:r>
              <a:rPr lang="en-US" altLang="zh-CN" sz="1800" dirty="0" err="1" smtClean="0">
                <a:solidFill>
                  <a:schemeClr val="tx1"/>
                </a:solidFill>
                <a:latin typeface="Consolas" pitchFamily="49" charset="0"/>
                <a:ea typeface="楷体" pitchFamily="49" charset="-122"/>
                <a:cs typeface="Consolas" pitchFamily="49" charset="0"/>
              </a:rPr>
              <a:t>int</a:t>
            </a:r>
            <a:r>
              <a:rPr lang="en-US" altLang="zh-CN" sz="1800" dirty="0" smtClean="0">
                <a:solidFill>
                  <a:schemeClr val="tx1"/>
                </a:solidFill>
                <a:latin typeface="Consolas" pitchFamily="49" charset="0"/>
                <a:ea typeface="楷体" pitchFamily="49" charset="-122"/>
                <a:cs typeface="Consolas" pitchFamily="49" charset="0"/>
              </a:rPr>
              <a:t> </a:t>
            </a:r>
            <a:r>
              <a:rPr lang="en-US" altLang="zh-CN" sz="1800" dirty="0" err="1" smtClean="0">
                <a:solidFill>
                  <a:schemeClr val="tx1"/>
                </a:solidFill>
                <a:latin typeface="Consolas" pitchFamily="49" charset="0"/>
                <a:ea typeface="楷体" pitchFamily="49" charset="-122"/>
                <a:cs typeface="Consolas" pitchFamily="49" charset="0"/>
              </a:rPr>
              <a:t>i</a:t>
            </a:r>
            <a:r>
              <a:rPr lang="en-US" altLang="zh-CN" sz="1800" dirty="0" smtClean="0">
                <a:solidFill>
                  <a:schemeClr val="tx1"/>
                </a:solidFill>
                <a:latin typeface="Consolas" pitchFamily="49" charset="0"/>
                <a:ea typeface="楷体" pitchFamily="49" charset="-122"/>
                <a:cs typeface="Consolas" pitchFamily="49" charset="0"/>
              </a:rPr>
              <a:t>; s=0;</a:t>
            </a:r>
          </a:p>
          <a:p>
            <a:pPr>
              <a:lnSpc>
                <a:spcPct val="200000"/>
              </a:lnSpc>
            </a:pPr>
            <a:r>
              <a:rPr lang="en-US" altLang="zh-CN" sz="1800" dirty="0" smtClean="0">
                <a:solidFill>
                  <a:schemeClr val="tx1"/>
                </a:solidFill>
                <a:latin typeface="Consolas" pitchFamily="49" charset="0"/>
                <a:ea typeface="楷体" pitchFamily="49" charset="-122"/>
                <a:cs typeface="Consolas" pitchFamily="49" charset="0"/>
              </a:rPr>
              <a:t>   if (m!=n) return false;</a:t>
            </a:r>
          </a:p>
          <a:p>
            <a:pPr>
              <a:lnSpc>
                <a:spcPct val="150000"/>
              </a:lnSpc>
            </a:pPr>
            <a:r>
              <a:rPr lang="en-US" altLang="zh-CN" sz="1800" dirty="0" smtClean="0">
                <a:solidFill>
                  <a:schemeClr val="tx1"/>
                </a:solidFill>
                <a:latin typeface="Consolas" pitchFamily="49" charset="0"/>
                <a:ea typeface="楷体" pitchFamily="49" charset="-122"/>
                <a:cs typeface="Consolas" pitchFamily="49" charset="0"/>
              </a:rPr>
              <a:t>   for (</a:t>
            </a:r>
            <a:r>
              <a:rPr lang="en-US" altLang="zh-CN" sz="1800" dirty="0" err="1" smtClean="0">
                <a:solidFill>
                  <a:schemeClr val="tx1"/>
                </a:solidFill>
                <a:latin typeface="Consolas" pitchFamily="49" charset="0"/>
                <a:ea typeface="楷体" pitchFamily="49" charset="-122"/>
                <a:cs typeface="Consolas" pitchFamily="49" charset="0"/>
              </a:rPr>
              <a:t>i</a:t>
            </a:r>
            <a:r>
              <a:rPr lang="en-US" altLang="zh-CN" sz="1800" dirty="0" smtClean="0">
                <a:solidFill>
                  <a:schemeClr val="tx1"/>
                </a:solidFill>
                <a:latin typeface="Consolas" pitchFamily="49" charset="0"/>
                <a:ea typeface="楷体" pitchFamily="49" charset="-122"/>
                <a:cs typeface="Consolas" pitchFamily="49" charset="0"/>
              </a:rPr>
              <a:t>=0;i&lt;</a:t>
            </a:r>
            <a:r>
              <a:rPr lang="en-US" altLang="zh-CN" sz="1800" dirty="0" err="1" smtClean="0">
                <a:solidFill>
                  <a:schemeClr val="tx1"/>
                </a:solidFill>
                <a:latin typeface="Consolas" pitchFamily="49" charset="0"/>
                <a:ea typeface="楷体" pitchFamily="49" charset="-122"/>
                <a:cs typeface="Consolas" pitchFamily="49" charset="0"/>
              </a:rPr>
              <a:t>m;i</a:t>
            </a:r>
            <a:r>
              <a:rPr lang="en-US" altLang="zh-CN" sz="1800" dirty="0" smtClean="0">
                <a:solidFill>
                  <a:schemeClr val="tx1"/>
                </a:solidFill>
                <a:latin typeface="Consolas" pitchFamily="49" charset="0"/>
                <a:ea typeface="楷体" pitchFamily="49" charset="-122"/>
                <a:cs typeface="Consolas" pitchFamily="49" charset="0"/>
              </a:rPr>
              <a:t>++)</a:t>
            </a:r>
          </a:p>
          <a:p>
            <a:r>
              <a:rPr lang="en-US" altLang="zh-CN" sz="1800" dirty="0" smtClean="0">
                <a:solidFill>
                  <a:schemeClr val="tx1"/>
                </a:solidFill>
                <a:latin typeface="Consolas" pitchFamily="49" charset="0"/>
                <a:ea typeface="楷体" pitchFamily="49" charset="-122"/>
                <a:cs typeface="Consolas" pitchFamily="49" charset="0"/>
              </a:rPr>
              <a:t>     s+=a[</a:t>
            </a:r>
            <a:r>
              <a:rPr lang="en-US" altLang="zh-CN" sz="1800" dirty="0" err="1" smtClean="0">
                <a:solidFill>
                  <a:schemeClr val="tx1"/>
                </a:solidFill>
                <a:latin typeface="Consolas" pitchFamily="49" charset="0"/>
                <a:ea typeface="楷体" pitchFamily="49" charset="-122"/>
                <a:cs typeface="Consolas" pitchFamily="49" charset="0"/>
              </a:rPr>
              <a:t>i</a:t>
            </a:r>
            <a:r>
              <a:rPr lang="en-US" altLang="zh-CN" sz="1800" dirty="0" smtClean="0">
                <a:solidFill>
                  <a:schemeClr val="tx1"/>
                </a:solidFill>
                <a:latin typeface="Consolas" pitchFamily="49" charset="0"/>
                <a:ea typeface="楷体" pitchFamily="49" charset="-122"/>
                <a:cs typeface="Consolas" pitchFamily="49" charset="0"/>
              </a:rPr>
              <a:t>][</a:t>
            </a:r>
            <a:r>
              <a:rPr lang="en-US" altLang="zh-CN" sz="1800" dirty="0" err="1" smtClean="0">
                <a:solidFill>
                  <a:schemeClr val="tx1"/>
                </a:solidFill>
                <a:latin typeface="Consolas" pitchFamily="49" charset="0"/>
                <a:ea typeface="楷体" pitchFamily="49" charset="-122"/>
                <a:cs typeface="Consolas" pitchFamily="49" charset="0"/>
              </a:rPr>
              <a:t>i</a:t>
            </a:r>
            <a:r>
              <a:rPr lang="en-US" altLang="zh-CN" sz="1800" dirty="0" smtClean="0">
                <a:solidFill>
                  <a:schemeClr val="tx1"/>
                </a:solidFill>
                <a:latin typeface="Consolas" pitchFamily="49" charset="0"/>
                <a:ea typeface="楷体" pitchFamily="49" charset="-122"/>
                <a:cs typeface="Consolas" pitchFamily="49" charset="0"/>
              </a:rPr>
              <a:t>];</a:t>
            </a:r>
          </a:p>
          <a:p>
            <a:pPr>
              <a:lnSpc>
                <a:spcPct val="200000"/>
              </a:lnSpc>
            </a:pPr>
            <a:r>
              <a:rPr lang="en-US" altLang="zh-CN" sz="1800" dirty="0" smtClean="0">
                <a:solidFill>
                  <a:schemeClr val="tx1"/>
                </a:solidFill>
                <a:latin typeface="Consolas" pitchFamily="49" charset="0"/>
                <a:ea typeface="楷体" pitchFamily="49" charset="-122"/>
                <a:cs typeface="Consolas" pitchFamily="49" charset="0"/>
              </a:rPr>
              <a:t>   return true;</a:t>
            </a:r>
          </a:p>
          <a:p>
            <a:r>
              <a:rPr lang="en-US" altLang="zh-CN" sz="1800" dirty="0" smtClean="0">
                <a:solidFill>
                  <a:schemeClr val="tx1"/>
                </a:solidFill>
                <a:latin typeface="Consolas" pitchFamily="49" charset="0"/>
                <a:ea typeface="楷体" pitchFamily="49" charset="-122"/>
                <a:cs typeface="Consolas" pitchFamily="49" charset="0"/>
              </a:rPr>
              <a:t>}</a:t>
            </a:r>
            <a:endParaRPr lang="zh-CN" altLang="en-US" sz="1800" dirty="0" smtClean="0">
              <a:solidFill>
                <a:schemeClr val="tx1"/>
              </a:solidFill>
              <a:latin typeface="Consolas" pitchFamily="49" charset="0"/>
              <a:ea typeface="楷体" pitchFamily="49" charset="-122"/>
              <a:cs typeface="Consolas" pitchFamily="49" charset="0"/>
            </a:endParaRPr>
          </a:p>
        </p:txBody>
      </p:sp>
      <p:grpSp>
        <p:nvGrpSpPr>
          <p:cNvPr id="26" name="组合 25"/>
          <p:cNvGrpSpPr/>
          <p:nvPr/>
        </p:nvGrpSpPr>
        <p:grpSpPr>
          <a:xfrm>
            <a:off x="1058475" y="3786190"/>
            <a:ext cx="7871243" cy="428628"/>
            <a:chOff x="1058475" y="3786190"/>
            <a:chExt cx="7871243" cy="428628"/>
          </a:xfrm>
        </p:grpSpPr>
        <p:sp>
          <p:nvSpPr>
            <p:cNvPr id="10" name="TextBox 9"/>
            <p:cNvSpPr txBox="1"/>
            <p:nvPr/>
          </p:nvSpPr>
          <p:spPr>
            <a:xfrm>
              <a:off x="7572396" y="3825379"/>
              <a:ext cx="1357322" cy="338554"/>
            </a:xfrm>
            <a:prstGeom prst="rect">
              <a:avLst/>
            </a:prstGeom>
            <a:noFill/>
          </p:spPr>
          <p:txBody>
            <a:bodyPr wrap="square" rtlCol="0">
              <a:spAutoFit/>
            </a:bodyPr>
            <a:lstStyle/>
            <a:p>
              <a:r>
                <a:rPr lang="zh-CN" altLang="en-US" sz="1600" spc="300" smtClean="0">
                  <a:solidFill>
                    <a:srgbClr val="0000FF"/>
                  </a:solidFill>
                  <a:latin typeface="微软雅黑" pitchFamily="34" charset="-122"/>
                  <a:ea typeface="微软雅黑" pitchFamily="34" charset="-122"/>
                  <a:cs typeface="Times New Roman" pitchFamily="18" charset="0"/>
                </a:rPr>
                <a:t>顺序结构</a:t>
              </a:r>
            </a:p>
          </p:txBody>
        </p:sp>
        <p:sp>
          <p:nvSpPr>
            <p:cNvPr id="14" name="圆角矩形 13"/>
            <p:cNvSpPr/>
            <p:nvPr/>
          </p:nvSpPr>
          <p:spPr>
            <a:xfrm>
              <a:off x="1058475" y="3786190"/>
              <a:ext cx="3214710" cy="428628"/>
            </a:xfrm>
            <a:prstGeom prst="roundRect">
              <a:avLst/>
            </a:prstGeom>
            <a:solidFill>
              <a:schemeClr val="accent1">
                <a:alpha val="0"/>
              </a:schemeClr>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stCxn id="14" idx="3"/>
              <a:endCxn id="10" idx="1"/>
            </p:cNvCxnSpPr>
            <p:nvPr/>
          </p:nvCxnSpPr>
          <p:spPr>
            <a:xfrm flipV="1">
              <a:off x="4273185" y="3994656"/>
              <a:ext cx="3299211" cy="5848"/>
            </a:xfrm>
            <a:prstGeom prst="line">
              <a:avLst/>
            </a:prstGeom>
          </p:spPr>
          <p:style>
            <a:lnRef idx="2">
              <a:schemeClr val="accent3"/>
            </a:lnRef>
            <a:fillRef idx="0">
              <a:schemeClr val="accent3"/>
            </a:fillRef>
            <a:effectRef idx="1">
              <a:schemeClr val="accent3"/>
            </a:effectRef>
            <a:fontRef idx="minor">
              <a:schemeClr val="tx1"/>
            </a:fontRef>
          </p:style>
        </p:cxnSp>
      </p:grpSp>
      <p:grpSp>
        <p:nvGrpSpPr>
          <p:cNvPr id="27" name="组合 26"/>
          <p:cNvGrpSpPr/>
          <p:nvPr/>
        </p:nvGrpSpPr>
        <p:grpSpPr>
          <a:xfrm>
            <a:off x="1058475" y="4286256"/>
            <a:ext cx="7871243" cy="428628"/>
            <a:chOff x="1058475" y="4286256"/>
            <a:chExt cx="7871243" cy="428628"/>
          </a:xfrm>
        </p:grpSpPr>
        <p:sp>
          <p:nvSpPr>
            <p:cNvPr id="11" name="TextBox 10"/>
            <p:cNvSpPr txBox="1"/>
            <p:nvPr/>
          </p:nvSpPr>
          <p:spPr>
            <a:xfrm>
              <a:off x="7572396" y="4325445"/>
              <a:ext cx="1357322" cy="338554"/>
            </a:xfrm>
            <a:prstGeom prst="rect">
              <a:avLst/>
            </a:prstGeom>
            <a:noFill/>
          </p:spPr>
          <p:txBody>
            <a:bodyPr wrap="square" rtlCol="0">
              <a:spAutoFit/>
            </a:bodyPr>
            <a:lstStyle/>
            <a:p>
              <a:r>
                <a:rPr lang="zh-CN" altLang="en-US" sz="1600" spc="300" smtClean="0">
                  <a:solidFill>
                    <a:srgbClr val="0000FF"/>
                  </a:solidFill>
                  <a:latin typeface="微软雅黑" pitchFamily="34" charset="-122"/>
                  <a:ea typeface="微软雅黑" pitchFamily="34" charset="-122"/>
                  <a:cs typeface="Times New Roman" pitchFamily="18" charset="0"/>
                </a:rPr>
                <a:t>分支结构</a:t>
              </a:r>
            </a:p>
          </p:txBody>
        </p:sp>
        <p:sp>
          <p:nvSpPr>
            <p:cNvPr id="15" name="圆角矩形 14"/>
            <p:cNvSpPr/>
            <p:nvPr/>
          </p:nvSpPr>
          <p:spPr>
            <a:xfrm>
              <a:off x="1058475" y="4286256"/>
              <a:ext cx="3214710" cy="428628"/>
            </a:xfrm>
            <a:prstGeom prst="roundRect">
              <a:avLst/>
            </a:prstGeom>
            <a:solidFill>
              <a:schemeClr val="accent1">
                <a:alpha val="0"/>
              </a:schemeClr>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stCxn id="15" idx="3"/>
              <a:endCxn id="11" idx="1"/>
            </p:cNvCxnSpPr>
            <p:nvPr/>
          </p:nvCxnSpPr>
          <p:spPr>
            <a:xfrm flipV="1">
              <a:off x="4273185" y="4494722"/>
              <a:ext cx="3299211" cy="5848"/>
            </a:xfrm>
            <a:prstGeom prst="line">
              <a:avLst/>
            </a:prstGeom>
          </p:spPr>
          <p:style>
            <a:lnRef idx="2">
              <a:schemeClr val="accent4"/>
            </a:lnRef>
            <a:fillRef idx="0">
              <a:schemeClr val="accent4"/>
            </a:fillRef>
            <a:effectRef idx="1">
              <a:schemeClr val="accent4"/>
            </a:effectRef>
            <a:fontRef idx="minor">
              <a:schemeClr val="tx1"/>
            </a:fontRef>
          </p:style>
        </p:cxnSp>
      </p:grpSp>
      <p:grpSp>
        <p:nvGrpSpPr>
          <p:cNvPr id="28" name="组合 27"/>
          <p:cNvGrpSpPr/>
          <p:nvPr/>
        </p:nvGrpSpPr>
        <p:grpSpPr>
          <a:xfrm>
            <a:off x="1058475" y="4786322"/>
            <a:ext cx="7871243" cy="642942"/>
            <a:chOff x="1058475" y="4786322"/>
            <a:chExt cx="7871243" cy="642942"/>
          </a:xfrm>
        </p:grpSpPr>
        <p:sp>
          <p:nvSpPr>
            <p:cNvPr id="12" name="TextBox 11"/>
            <p:cNvSpPr txBox="1"/>
            <p:nvPr/>
          </p:nvSpPr>
          <p:spPr>
            <a:xfrm>
              <a:off x="7572396" y="4910012"/>
              <a:ext cx="1357322" cy="338554"/>
            </a:xfrm>
            <a:prstGeom prst="rect">
              <a:avLst/>
            </a:prstGeom>
            <a:noFill/>
          </p:spPr>
          <p:txBody>
            <a:bodyPr wrap="square" rtlCol="0">
              <a:spAutoFit/>
            </a:bodyPr>
            <a:lstStyle/>
            <a:p>
              <a:r>
                <a:rPr lang="zh-CN" altLang="en-US" sz="1600" spc="300" smtClean="0">
                  <a:solidFill>
                    <a:srgbClr val="0000FF"/>
                  </a:solidFill>
                  <a:latin typeface="微软雅黑" pitchFamily="34" charset="-122"/>
                  <a:ea typeface="微软雅黑" pitchFamily="34" charset="-122"/>
                  <a:cs typeface="Times New Roman" pitchFamily="18" charset="0"/>
                </a:rPr>
                <a:t>循环结构</a:t>
              </a:r>
            </a:p>
          </p:txBody>
        </p:sp>
        <p:sp>
          <p:nvSpPr>
            <p:cNvPr id="16" name="圆角矩形 15"/>
            <p:cNvSpPr/>
            <p:nvPr/>
          </p:nvSpPr>
          <p:spPr>
            <a:xfrm>
              <a:off x="1058475" y="4786322"/>
              <a:ext cx="3214710" cy="642942"/>
            </a:xfrm>
            <a:prstGeom prst="roundRect">
              <a:avLst/>
            </a:prstGeom>
            <a:solidFill>
              <a:schemeClr val="accent1">
                <a:alpha val="0"/>
              </a:schemeClr>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16" idx="3"/>
              <a:endCxn id="12" idx="1"/>
            </p:cNvCxnSpPr>
            <p:nvPr/>
          </p:nvCxnSpPr>
          <p:spPr>
            <a:xfrm flipV="1">
              <a:off x="4273185" y="5079289"/>
              <a:ext cx="3299211" cy="28504"/>
            </a:xfrm>
            <a:prstGeom prst="line">
              <a:avLst/>
            </a:prstGeom>
          </p:spPr>
          <p:style>
            <a:lnRef idx="2">
              <a:schemeClr val="accent3"/>
            </a:lnRef>
            <a:fillRef idx="0">
              <a:schemeClr val="accent3"/>
            </a:fillRef>
            <a:effectRef idx="1">
              <a:schemeClr val="accent3"/>
            </a:effectRef>
            <a:fontRef idx="minor">
              <a:schemeClr val="tx1"/>
            </a:fontRef>
          </p:style>
        </p:cxnSp>
      </p:grpSp>
      <p:grpSp>
        <p:nvGrpSpPr>
          <p:cNvPr id="29" name="组合 28"/>
          <p:cNvGrpSpPr/>
          <p:nvPr/>
        </p:nvGrpSpPr>
        <p:grpSpPr>
          <a:xfrm>
            <a:off x="1058475" y="5487639"/>
            <a:ext cx="7871243" cy="428628"/>
            <a:chOff x="1058475" y="5487639"/>
            <a:chExt cx="7871243" cy="428628"/>
          </a:xfrm>
        </p:grpSpPr>
        <p:sp>
          <p:nvSpPr>
            <p:cNvPr id="13" name="TextBox 12"/>
            <p:cNvSpPr txBox="1"/>
            <p:nvPr/>
          </p:nvSpPr>
          <p:spPr>
            <a:xfrm>
              <a:off x="7572396" y="5507642"/>
              <a:ext cx="1357322" cy="338554"/>
            </a:xfrm>
            <a:prstGeom prst="rect">
              <a:avLst/>
            </a:prstGeom>
            <a:noFill/>
          </p:spPr>
          <p:txBody>
            <a:bodyPr wrap="square" rtlCol="0">
              <a:spAutoFit/>
            </a:bodyPr>
            <a:lstStyle/>
            <a:p>
              <a:r>
                <a:rPr lang="zh-CN" altLang="en-US" sz="1600" spc="300" smtClean="0">
                  <a:solidFill>
                    <a:srgbClr val="0000FF"/>
                  </a:solidFill>
                  <a:latin typeface="微软雅黑" pitchFamily="34" charset="-122"/>
                  <a:ea typeface="微软雅黑" pitchFamily="34" charset="-122"/>
                  <a:cs typeface="Times New Roman" pitchFamily="18" charset="0"/>
                </a:rPr>
                <a:t>顺序结构</a:t>
              </a:r>
            </a:p>
          </p:txBody>
        </p:sp>
        <p:sp>
          <p:nvSpPr>
            <p:cNvPr id="17" name="圆角矩形 16"/>
            <p:cNvSpPr/>
            <p:nvPr/>
          </p:nvSpPr>
          <p:spPr>
            <a:xfrm>
              <a:off x="1058475" y="5487639"/>
              <a:ext cx="3214710" cy="428628"/>
            </a:xfrm>
            <a:prstGeom prst="roundRect">
              <a:avLst/>
            </a:prstGeom>
            <a:solidFill>
              <a:schemeClr val="accent1">
                <a:alpha val="0"/>
              </a:schemeClr>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stCxn id="17" idx="3"/>
              <a:endCxn id="13" idx="1"/>
            </p:cNvCxnSpPr>
            <p:nvPr/>
          </p:nvCxnSpPr>
          <p:spPr>
            <a:xfrm flipV="1">
              <a:off x="4273185" y="5676919"/>
              <a:ext cx="3299211" cy="25034"/>
            </a:xfrm>
            <a:prstGeom prst="line">
              <a:avLst/>
            </a:prstGeom>
          </p:spPr>
          <p:style>
            <a:lnRef idx="2">
              <a:schemeClr val="accent3"/>
            </a:lnRef>
            <a:fillRef idx="0">
              <a:schemeClr val="accent3"/>
            </a:fillRef>
            <a:effectRef idx="1">
              <a:schemeClr val="accent3"/>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ext Box 2"/>
          <p:cNvSpPr txBox="1">
            <a:spLocks noChangeArrowheads="1"/>
          </p:cNvSpPr>
          <p:nvPr/>
        </p:nvSpPr>
        <p:spPr bwMode="auto">
          <a:xfrm>
            <a:off x="285720" y="500042"/>
            <a:ext cx="8496300" cy="76944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spcBef>
                <a:spcPct val="50000"/>
              </a:spcBef>
            </a:pPr>
            <a:r>
              <a:rPr lang="zh-CN" altLang="en-US" sz="2200" dirty="0">
                <a:solidFill>
                  <a:schemeClr val="tx1"/>
                </a:solidFill>
                <a:latin typeface="Consolas" pitchFamily="49" charset="0"/>
                <a:ea typeface="楷体" pitchFamily="49" charset="-122"/>
                <a:cs typeface="Consolas" pitchFamily="49" charset="0"/>
              </a:rPr>
              <a:t>　　设</a:t>
            </a:r>
            <a:r>
              <a:rPr lang="en-US" altLang="zh-CN" sz="2200" i="1" dirty="0">
                <a:solidFill>
                  <a:schemeClr val="tx1"/>
                </a:solidFill>
                <a:latin typeface="Consolas" pitchFamily="49" charset="0"/>
                <a:ea typeface="楷体" pitchFamily="49" charset="-122"/>
                <a:cs typeface="Consolas" pitchFamily="49" charset="0"/>
              </a:rPr>
              <a:t>n</a:t>
            </a:r>
            <a:r>
              <a:rPr lang="zh-CN" altLang="en-US" sz="2200" dirty="0">
                <a:solidFill>
                  <a:schemeClr val="tx1"/>
                </a:solidFill>
                <a:latin typeface="Consolas" pitchFamily="49" charset="0"/>
                <a:ea typeface="楷体" pitchFamily="49" charset="-122"/>
                <a:cs typeface="Consolas" pitchFamily="49" charset="0"/>
              </a:rPr>
              <a:t>为算法中的问题规模，通常用大</a:t>
            </a:r>
            <a:r>
              <a:rPr lang="en-US" altLang="zh-CN" sz="2200" dirty="0">
                <a:solidFill>
                  <a:schemeClr val="tx1"/>
                </a:solidFill>
                <a:latin typeface="Consolas" pitchFamily="49" charset="0"/>
                <a:ea typeface="楷体" pitchFamily="49" charset="-122"/>
                <a:cs typeface="Consolas" pitchFamily="49" charset="0"/>
              </a:rPr>
              <a:t>O</a:t>
            </a:r>
            <a:r>
              <a:rPr lang="zh-CN" altLang="en-US" sz="2200" dirty="0">
                <a:solidFill>
                  <a:schemeClr val="tx1"/>
                </a:solidFill>
                <a:latin typeface="Consolas" pitchFamily="49" charset="0"/>
                <a:ea typeface="楷体" pitchFamily="49" charset="-122"/>
                <a:cs typeface="Consolas" pitchFamily="49" charset="0"/>
              </a:rPr>
              <a:t>、大</a:t>
            </a:r>
            <a:r>
              <a:rPr lang="zh-CN" altLang="en-US" sz="2200" dirty="0">
                <a:solidFill>
                  <a:schemeClr val="tx1"/>
                </a:solidFill>
                <a:latin typeface="Consolas" pitchFamily="49" charset="0"/>
                <a:ea typeface="楷体" pitchFamily="49" charset="-122"/>
                <a:cs typeface="Consolas" pitchFamily="49" charset="0"/>
                <a:sym typeface="Symbol" pitchFamily="18" charset="2"/>
              </a:rPr>
              <a:t></a:t>
            </a:r>
            <a:r>
              <a:rPr lang="zh-CN" altLang="en-US" sz="2200" dirty="0">
                <a:solidFill>
                  <a:schemeClr val="tx1"/>
                </a:solidFill>
                <a:latin typeface="Consolas" pitchFamily="49" charset="0"/>
                <a:ea typeface="楷体" pitchFamily="49" charset="-122"/>
                <a:cs typeface="Consolas" pitchFamily="49" charset="0"/>
              </a:rPr>
              <a:t>和</a:t>
            </a:r>
            <a:r>
              <a:rPr lang="zh-CN" altLang="en-US" sz="2200" dirty="0">
                <a:solidFill>
                  <a:schemeClr val="tx1"/>
                </a:solidFill>
                <a:latin typeface="Consolas" pitchFamily="49" charset="0"/>
                <a:ea typeface="楷体" pitchFamily="49" charset="-122"/>
                <a:cs typeface="Consolas" pitchFamily="49" charset="0"/>
                <a:sym typeface="Symbol" pitchFamily="18" charset="2"/>
              </a:rPr>
              <a:t></a:t>
            </a:r>
            <a:r>
              <a:rPr lang="zh-CN" altLang="en-US" sz="2200" dirty="0">
                <a:solidFill>
                  <a:schemeClr val="tx1"/>
                </a:solidFill>
                <a:latin typeface="Consolas" pitchFamily="49" charset="0"/>
                <a:ea typeface="楷体" pitchFamily="49" charset="-122"/>
                <a:cs typeface="Consolas" pitchFamily="49" charset="0"/>
              </a:rPr>
              <a:t>等三种渐进符号表示算法的执行时间与</a:t>
            </a:r>
            <a:r>
              <a:rPr lang="en-US" altLang="zh-CN" sz="2200" i="1" dirty="0">
                <a:solidFill>
                  <a:schemeClr val="tx1"/>
                </a:solidFill>
                <a:latin typeface="Consolas" pitchFamily="49" charset="0"/>
                <a:ea typeface="楷体" pitchFamily="49" charset="-122"/>
                <a:cs typeface="Consolas" pitchFamily="49" charset="0"/>
              </a:rPr>
              <a:t>n</a:t>
            </a:r>
            <a:r>
              <a:rPr lang="zh-CN" altLang="en-US" sz="2200" dirty="0">
                <a:solidFill>
                  <a:schemeClr val="tx1"/>
                </a:solidFill>
                <a:latin typeface="Consolas" pitchFamily="49" charset="0"/>
                <a:ea typeface="楷体" pitchFamily="49" charset="-122"/>
                <a:cs typeface="Consolas" pitchFamily="49" charset="0"/>
              </a:rPr>
              <a:t>之间的一种增长关系。 </a:t>
            </a:r>
          </a:p>
        </p:txBody>
      </p:sp>
      <p:sp>
        <p:nvSpPr>
          <p:cNvPr id="192515" name="Text Box 3"/>
          <p:cNvSpPr txBox="1">
            <a:spLocks noChangeArrowheads="1"/>
          </p:cNvSpPr>
          <p:nvPr/>
        </p:nvSpPr>
        <p:spPr bwMode="auto">
          <a:xfrm>
            <a:off x="642910" y="1685916"/>
            <a:ext cx="5286412" cy="430887"/>
          </a:xfrm>
          <a:prstGeom prst="rect">
            <a:avLst/>
          </a:prstGeom>
          <a:noFill/>
          <a:ln w="9525">
            <a:noFill/>
            <a:miter lim="800000"/>
            <a:headEnd/>
            <a:tailEnd/>
          </a:ln>
          <a:effectLst/>
        </p:spPr>
        <p:txBody>
          <a:bodyPr wrap="square">
            <a:spAutoFit/>
          </a:bodyPr>
          <a:lstStyle/>
          <a:p>
            <a:pPr>
              <a:spcBef>
                <a:spcPct val="50000"/>
              </a:spcBef>
            </a:pPr>
            <a:r>
              <a:rPr lang="zh-CN" altLang="en-US" sz="2200" dirty="0">
                <a:solidFill>
                  <a:schemeClr val="tx1"/>
                </a:solidFill>
                <a:latin typeface="华文中宋" pitchFamily="2" charset="-122"/>
                <a:ea typeface="华文中宋" pitchFamily="2" charset="-122"/>
                <a:cs typeface="Consolas" pitchFamily="49" charset="0"/>
              </a:rPr>
              <a:t>分析算法时间复杂度的一般步</a:t>
            </a:r>
            <a:r>
              <a:rPr lang="zh-CN" altLang="en-US" sz="2200" dirty="0" smtClean="0">
                <a:solidFill>
                  <a:schemeClr val="tx1"/>
                </a:solidFill>
                <a:latin typeface="华文中宋" pitchFamily="2" charset="-122"/>
                <a:ea typeface="华文中宋" pitchFamily="2" charset="-122"/>
                <a:cs typeface="Consolas" pitchFamily="49" charset="0"/>
              </a:rPr>
              <a:t>骤：</a:t>
            </a:r>
            <a:endParaRPr lang="zh-CN" altLang="en-US" sz="2200" dirty="0">
              <a:solidFill>
                <a:schemeClr val="tx1"/>
              </a:solidFill>
              <a:latin typeface="华文中宋" pitchFamily="2" charset="-122"/>
              <a:ea typeface="华文中宋" pitchFamily="2" charset="-122"/>
              <a:cs typeface="Consolas" pitchFamily="49" charset="0"/>
            </a:endParaRPr>
          </a:p>
        </p:txBody>
      </p:sp>
      <p:sp>
        <p:nvSpPr>
          <p:cNvPr id="192516" name="AutoShape 4"/>
          <p:cNvSpPr>
            <a:spLocks noChangeArrowheads="1"/>
          </p:cNvSpPr>
          <p:nvPr/>
        </p:nvSpPr>
        <p:spPr bwMode="auto">
          <a:xfrm>
            <a:off x="3706813" y="2285992"/>
            <a:ext cx="1225550" cy="593678"/>
          </a:xfrm>
          <a:prstGeom prst="foldedCorner">
            <a:avLst>
              <a:gd name="adj" fmla="val 12500"/>
            </a:avLst>
          </a:prstGeom>
          <a:noFill/>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lnSpc>
                <a:spcPts val="2800"/>
              </a:lnSpc>
            </a:pPr>
            <a:r>
              <a:rPr lang="zh-CN" altLang="en-US" sz="2000" dirty="0">
                <a:solidFill>
                  <a:schemeClr val="tx1"/>
                </a:solidFill>
                <a:latin typeface="Consolas" pitchFamily="49" charset="0"/>
                <a:ea typeface="楷体" pitchFamily="49" charset="-122"/>
                <a:cs typeface="Consolas" pitchFamily="49" charset="0"/>
              </a:rPr>
              <a:t>算法</a:t>
            </a:r>
          </a:p>
        </p:txBody>
      </p:sp>
      <p:sp>
        <p:nvSpPr>
          <p:cNvPr id="192517" name="Text Box 5"/>
          <p:cNvSpPr txBox="1">
            <a:spLocks noChangeArrowheads="1"/>
          </p:cNvSpPr>
          <p:nvPr/>
        </p:nvSpPr>
        <p:spPr bwMode="auto">
          <a:xfrm>
            <a:off x="1979613" y="3570241"/>
            <a:ext cx="4751387" cy="707886"/>
          </a:xfrm>
          <a:prstGeom prst="rect">
            <a:avLst/>
          </a:prstGeom>
          <a:noFill/>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zh-CN" altLang="en-US" sz="2000" dirty="0">
                <a:solidFill>
                  <a:schemeClr val="tx1"/>
                </a:solidFill>
                <a:latin typeface="Consolas" pitchFamily="49" charset="0"/>
                <a:ea typeface="仿宋" pitchFamily="49" charset="-122"/>
                <a:cs typeface="Consolas" pitchFamily="49" charset="0"/>
              </a:rPr>
              <a:t>分析问题规模</a:t>
            </a:r>
            <a:r>
              <a:rPr lang="en-US" altLang="zh-CN" sz="2000" i="1" dirty="0">
                <a:solidFill>
                  <a:schemeClr val="tx1"/>
                </a:solidFill>
                <a:latin typeface="Consolas" pitchFamily="49" charset="0"/>
                <a:ea typeface="仿宋" pitchFamily="49" charset="-122"/>
                <a:cs typeface="Consolas" pitchFamily="49" charset="0"/>
              </a:rPr>
              <a:t>n</a:t>
            </a:r>
            <a:r>
              <a:rPr lang="zh-CN" altLang="en-US" sz="2000" dirty="0">
                <a:solidFill>
                  <a:schemeClr val="tx1"/>
                </a:solidFill>
                <a:latin typeface="Consolas" pitchFamily="49" charset="0"/>
                <a:ea typeface="仿宋" pitchFamily="49" charset="-122"/>
                <a:cs typeface="Consolas" pitchFamily="49" charset="0"/>
              </a:rPr>
              <a:t>，找出基本语句，求出其运行次数</a:t>
            </a:r>
            <a:r>
              <a:rPr lang="en-US" altLang="zh-CN" sz="2000" i="1" dirty="0">
                <a:solidFill>
                  <a:schemeClr val="tx1"/>
                </a:solidFill>
                <a:latin typeface="Consolas" pitchFamily="49" charset="0"/>
                <a:ea typeface="仿宋" pitchFamily="49" charset="-122"/>
                <a:cs typeface="Consolas" pitchFamily="49" charset="0"/>
              </a:rPr>
              <a:t>f</a:t>
            </a:r>
            <a:r>
              <a:rPr lang="en-US" altLang="zh-CN" sz="2000" dirty="0">
                <a:solidFill>
                  <a:schemeClr val="tx1"/>
                </a:solidFill>
                <a:latin typeface="Consolas" pitchFamily="49" charset="0"/>
                <a:ea typeface="仿宋" pitchFamily="49" charset="-122"/>
                <a:cs typeface="Consolas" pitchFamily="49" charset="0"/>
              </a:rPr>
              <a:t>(</a:t>
            </a:r>
            <a:r>
              <a:rPr lang="en-US" altLang="zh-CN" sz="2000" i="1" dirty="0">
                <a:solidFill>
                  <a:schemeClr val="tx1"/>
                </a:solidFill>
                <a:latin typeface="Consolas" pitchFamily="49" charset="0"/>
                <a:ea typeface="仿宋" pitchFamily="49" charset="-122"/>
                <a:cs typeface="Consolas" pitchFamily="49" charset="0"/>
              </a:rPr>
              <a:t>n</a:t>
            </a:r>
            <a:r>
              <a:rPr lang="en-US" altLang="zh-CN" sz="2000" dirty="0">
                <a:solidFill>
                  <a:schemeClr val="tx1"/>
                </a:solidFill>
                <a:latin typeface="Consolas" pitchFamily="49" charset="0"/>
                <a:ea typeface="仿宋" pitchFamily="49" charset="-122"/>
                <a:cs typeface="Consolas" pitchFamily="49" charset="0"/>
              </a:rPr>
              <a:t>)</a:t>
            </a:r>
          </a:p>
        </p:txBody>
      </p:sp>
      <p:sp>
        <p:nvSpPr>
          <p:cNvPr id="192518" name="Text Box 6"/>
          <p:cNvSpPr txBox="1">
            <a:spLocks noChangeArrowheads="1"/>
          </p:cNvSpPr>
          <p:nvPr/>
        </p:nvSpPr>
        <p:spPr bwMode="auto">
          <a:xfrm>
            <a:off x="2843213" y="4957716"/>
            <a:ext cx="3313112" cy="400110"/>
          </a:xfrm>
          <a:prstGeom prst="rect">
            <a:avLst/>
          </a:prstGeom>
          <a:noFill/>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zh-CN" altLang="en-US" sz="2000" dirty="0">
                <a:solidFill>
                  <a:schemeClr val="tx1"/>
                </a:solidFill>
                <a:latin typeface="Consolas" pitchFamily="49" charset="0"/>
                <a:ea typeface="仿宋" pitchFamily="49" charset="-122"/>
                <a:cs typeface="Consolas" pitchFamily="49" charset="0"/>
              </a:rPr>
              <a:t>用</a:t>
            </a:r>
            <a:r>
              <a:rPr lang="en-US" altLang="zh-CN" sz="2000" dirty="0">
                <a:solidFill>
                  <a:schemeClr val="tx1"/>
                </a:solidFill>
                <a:latin typeface="Consolas" pitchFamily="49" charset="0"/>
                <a:ea typeface="仿宋" pitchFamily="49" charset="-122"/>
                <a:cs typeface="Consolas" pitchFamily="49" charset="0"/>
              </a:rPr>
              <a:t>O</a:t>
            </a:r>
            <a:r>
              <a:rPr lang="zh-CN" altLang="en-US" sz="2000" dirty="0">
                <a:solidFill>
                  <a:schemeClr val="tx1"/>
                </a:solidFill>
                <a:latin typeface="Consolas" pitchFamily="49" charset="0"/>
                <a:ea typeface="仿宋" pitchFamily="49" charset="-122"/>
                <a:cs typeface="Consolas" pitchFamily="49" charset="0"/>
              </a:rPr>
              <a:t>、</a:t>
            </a:r>
            <a:r>
              <a:rPr lang="zh-CN" altLang="en-US" sz="2000" dirty="0" smtClean="0">
                <a:solidFill>
                  <a:schemeClr val="tx1"/>
                </a:solidFill>
                <a:latin typeface="Consolas" pitchFamily="49" charset="0"/>
                <a:ea typeface="仿宋" pitchFamily="49" charset="-122"/>
                <a:cs typeface="Consolas" pitchFamily="49" charset="0"/>
                <a:sym typeface="Symbol" pitchFamily="18" charset="2"/>
              </a:rPr>
              <a:t>或</a:t>
            </a:r>
            <a:r>
              <a:rPr lang="zh-CN" altLang="en-US" sz="2000" dirty="0" smtClean="0">
                <a:solidFill>
                  <a:schemeClr val="tx1"/>
                </a:solidFill>
                <a:latin typeface="Consolas" pitchFamily="49" charset="0"/>
                <a:ea typeface="仿宋" pitchFamily="49" charset="-122"/>
                <a:cs typeface="Consolas" pitchFamily="49" charset="0"/>
              </a:rPr>
              <a:t> </a:t>
            </a:r>
            <a:r>
              <a:rPr lang="zh-CN" altLang="en-US" sz="2000" dirty="0">
                <a:solidFill>
                  <a:schemeClr val="tx1"/>
                </a:solidFill>
                <a:latin typeface="Consolas" pitchFamily="49" charset="0"/>
                <a:ea typeface="仿宋" pitchFamily="49" charset="-122"/>
                <a:cs typeface="Consolas" pitchFamily="49" charset="0"/>
              </a:rPr>
              <a:t>表示其阶</a:t>
            </a:r>
          </a:p>
        </p:txBody>
      </p:sp>
      <p:sp>
        <p:nvSpPr>
          <p:cNvPr id="192519" name="AutoShape 7"/>
          <p:cNvSpPr>
            <a:spLocks noChangeArrowheads="1"/>
          </p:cNvSpPr>
          <p:nvPr/>
        </p:nvSpPr>
        <p:spPr bwMode="auto">
          <a:xfrm>
            <a:off x="4140200" y="3095570"/>
            <a:ext cx="360363" cy="288925"/>
          </a:xfrm>
          <a:prstGeom prst="downArrow">
            <a:avLst>
              <a:gd name="adj1" fmla="val 50000"/>
              <a:gd name="adj2" fmla="val 25000"/>
            </a:avLst>
          </a:prstGeom>
          <a:solidFill>
            <a:srgbClr val="FF0000"/>
          </a:solidFill>
          <a:ln>
            <a:headEnd/>
            <a:tailEnd/>
          </a:ln>
        </p:spPr>
        <p:style>
          <a:lnRef idx="1">
            <a:schemeClr val="accent3"/>
          </a:lnRef>
          <a:fillRef idx="2">
            <a:schemeClr val="accent3"/>
          </a:fillRef>
          <a:effectRef idx="1">
            <a:schemeClr val="accent3"/>
          </a:effectRef>
          <a:fontRef idx="minor">
            <a:schemeClr val="dk1"/>
          </a:fontRef>
        </p:style>
        <p:txBody>
          <a:bodyPr vert="eaVert" wrap="none" anchor="ctr"/>
          <a:lstStyle/>
          <a:p>
            <a:endParaRPr lang="zh-CN" altLang="en-US">
              <a:latin typeface="Consolas" pitchFamily="49" charset="0"/>
              <a:cs typeface="Consolas" pitchFamily="49" charset="0"/>
            </a:endParaRPr>
          </a:p>
        </p:txBody>
      </p:sp>
      <p:sp>
        <p:nvSpPr>
          <p:cNvPr id="192520" name="AutoShape 8"/>
          <p:cNvSpPr>
            <a:spLocks noChangeArrowheads="1"/>
          </p:cNvSpPr>
          <p:nvPr/>
        </p:nvSpPr>
        <p:spPr bwMode="auto">
          <a:xfrm>
            <a:off x="4140200" y="4535432"/>
            <a:ext cx="360363" cy="288925"/>
          </a:xfrm>
          <a:prstGeom prst="downArrow">
            <a:avLst>
              <a:gd name="adj1" fmla="val 50000"/>
              <a:gd name="adj2" fmla="val 25000"/>
            </a:avLst>
          </a:prstGeom>
          <a:solidFill>
            <a:srgbClr val="FF0000"/>
          </a:solidFill>
          <a:ln>
            <a:headEnd/>
            <a:tailEnd/>
          </a:ln>
        </p:spPr>
        <p:style>
          <a:lnRef idx="1">
            <a:schemeClr val="accent3"/>
          </a:lnRef>
          <a:fillRef idx="2">
            <a:schemeClr val="accent3"/>
          </a:fillRef>
          <a:effectRef idx="1">
            <a:schemeClr val="accent3"/>
          </a:effectRef>
          <a:fontRef idx="minor">
            <a:schemeClr val="dk1"/>
          </a:fontRef>
        </p:style>
        <p:txBody>
          <a:bodyPr vert="eaVert" wrap="none" anchor="ctr"/>
          <a:lstStyle/>
          <a:p>
            <a:endParaRPr lang="zh-CN" altLang="en-US">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ext Box 2"/>
          <p:cNvSpPr txBox="1">
            <a:spLocks noChangeArrowheads="1"/>
          </p:cNvSpPr>
          <p:nvPr/>
        </p:nvSpPr>
        <p:spPr bwMode="auto">
          <a:xfrm>
            <a:off x="250825" y="476250"/>
            <a:ext cx="3960813" cy="461665"/>
          </a:xfrm>
          <a:prstGeom prst="rect">
            <a:avLst/>
          </a:prstGeom>
          <a:solidFill>
            <a:srgbClr val="9900FF"/>
          </a:solidFill>
          <a:ln w="9525">
            <a:noFill/>
            <a:miter lim="800000"/>
            <a:headEnd/>
            <a:tailEnd/>
          </a:ln>
          <a:effectLst/>
        </p:spPr>
        <p:txBody>
          <a:bodyPr>
            <a:spAutoFit/>
          </a:bodyPr>
          <a:lstStyle/>
          <a:p>
            <a:pPr algn="just">
              <a:spcBef>
                <a:spcPct val="50000"/>
              </a:spcBef>
            </a:pPr>
            <a:r>
              <a:rPr lang="en-US" altLang="zh-CN">
                <a:solidFill>
                  <a:schemeClr val="bg1"/>
                </a:solidFill>
                <a:latin typeface="Consolas" pitchFamily="49" charset="0"/>
                <a:ea typeface="华文中宋" pitchFamily="2" charset="-122"/>
                <a:cs typeface="Consolas" pitchFamily="49" charset="0"/>
              </a:rPr>
              <a:t>2. </a:t>
            </a:r>
            <a:r>
              <a:rPr lang="zh-CN" altLang="en-US" smtClean="0">
                <a:solidFill>
                  <a:schemeClr val="bg1"/>
                </a:solidFill>
                <a:latin typeface="Consolas" pitchFamily="49" charset="0"/>
                <a:ea typeface="华文中宋" pitchFamily="2" charset="-122"/>
                <a:cs typeface="Consolas" pitchFamily="49" charset="0"/>
              </a:rPr>
              <a:t>渐进符号（</a:t>
            </a:r>
            <a:r>
              <a:rPr lang="en-US" altLang="zh-CN">
                <a:solidFill>
                  <a:schemeClr val="bg1"/>
                </a:solidFill>
                <a:latin typeface="Consolas" pitchFamily="49" charset="0"/>
                <a:ea typeface="华文中宋" pitchFamily="2" charset="-122"/>
                <a:cs typeface="Consolas" pitchFamily="49" charset="0"/>
              </a:rPr>
              <a:t>O</a:t>
            </a:r>
            <a:r>
              <a:rPr lang="zh-CN" altLang="en-US">
                <a:solidFill>
                  <a:schemeClr val="bg1"/>
                </a:solidFill>
                <a:latin typeface="Consolas" pitchFamily="49" charset="0"/>
                <a:ea typeface="华文中宋" pitchFamily="2" charset="-122"/>
                <a:cs typeface="Consolas" pitchFamily="49" charset="0"/>
              </a:rPr>
              <a:t>、</a:t>
            </a:r>
            <a:r>
              <a:rPr lang="zh-CN" altLang="en-US">
                <a:solidFill>
                  <a:schemeClr val="bg1"/>
                </a:solidFill>
                <a:latin typeface="Consolas" pitchFamily="49" charset="0"/>
                <a:ea typeface="华文中宋" pitchFamily="2" charset="-122"/>
                <a:cs typeface="Consolas" pitchFamily="49" charset="0"/>
                <a:sym typeface="Symbol" pitchFamily="18" charset="2"/>
              </a:rPr>
              <a:t></a:t>
            </a:r>
            <a:r>
              <a:rPr lang="zh-CN" altLang="en-US">
                <a:solidFill>
                  <a:schemeClr val="bg1"/>
                </a:solidFill>
                <a:latin typeface="Consolas" pitchFamily="49" charset="0"/>
                <a:ea typeface="华文中宋" pitchFamily="2" charset="-122"/>
                <a:cs typeface="Consolas" pitchFamily="49" charset="0"/>
              </a:rPr>
              <a:t>和</a:t>
            </a:r>
            <a:r>
              <a:rPr lang="zh-CN" altLang="en-US">
                <a:solidFill>
                  <a:schemeClr val="bg1"/>
                </a:solidFill>
                <a:latin typeface="Consolas" pitchFamily="49" charset="0"/>
                <a:ea typeface="华文中宋" pitchFamily="2" charset="-122"/>
                <a:cs typeface="Consolas" pitchFamily="49" charset="0"/>
                <a:sym typeface="Symbol" pitchFamily="18" charset="2"/>
              </a:rPr>
              <a:t></a:t>
            </a:r>
            <a:r>
              <a:rPr lang="zh-CN" altLang="en-US">
                <a:solidFill>
                  <a:schemeClr val="bg1"/>
                </a:solidFill>
                <a:latin typeface="Consolas" pitchFamily="49" charset="0"/>
                <a:ea typeface="华文中宋" pitchFamily="2" charset="-122"/>
                <a:cs typeface="Consolas" pitchFamily="49" charset="0"/>
              </a:rPr>
              <a:t>）</a:t>
            </a:r>
          </a:p>
        </p:txBody>
      </p:sp>
      <p:sp>
        <p:nvSpPr>
          <p:cNvPr id="191491" name="Text Box 3"/>
          <p:cNvSpPr txBox="1">
            <a:spLocks noChangeArrowheads="1"/>
          </p:cNvSpPr>
          <p:nvPr/>
        </p:nvSpPr>
        <p:spPr bwMode="auto">
          <a:xfrm>
            <a:off x="431831" y="1313107"/>
            <a:ext cx="8497887" cy="161582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nSpc>
                <a:spcPct val="150000"/>
              </a:lnSpc>
              <a:spcBef>
                <a:spcPct val="50000"/>
              </a:spcBef>
            </a:pPr>
            <a:r>
              <a:rPr lang="zh-CN" altLang="en-US" sz="2200" dirty="0">
                <a:latin typeface="Consolas" pitchFamily="49" charset="0"/>
                <a:ea typeface="楷体" pitchFamily="49" charset="-122"/>
                <a:cs typeface="Consolas" pitchFamily="49" charset="0"/>
              </a:rPr>
              <a:t>　　</a:t>
            </a:r>
            <a:r>
              <a:rPr lang="zh-CN" altLang="en-US" sz="2200" dirty="0">
                <a:solidFill>
                  <a:srgbClr val="FF0000"/>
                </a:solidFill>
                <a:latin typeface="Consolas" pitchFamily="49" charset="0"/>
                <a:ea typeface="黑体" pitchFamily="49" charset="-122"/>
                <a:cs typeface="Consolas" pitchFamily="49" charset="0"/>
              </a:rPr>
              <a:t>定义</a:t>
            </a:r>
            <a:r>
              <a:rPr lang="en-US" altLang="zh-CN" sz="2200" dirty="0">
                <a:solidFill>
                  <a:srgbClr val="FF0000"/>
                </a:solidFill>
                <a:latin typeface="Consolas" pitchFamily="49" charset="0"/>
                <a:ea typeface="黑体" pitchFamily="49" charset="-122"/>
                <a:cs typeface="Consolas" pitchFamily="49" charset="0"/>
              </a:rPr>
              <a:t>1</a:t>
            </a:r>
            <a:r>
              <a:rPr lang="zh-CN" altLang="en-US" sz="2200" dirty="0">
                <a:solidFill>
                  <a:srgbClr val="FF0000"/>
                </a:solidFill>
                <a:latin typeface="Consolas" pitchFamily="49" charset="0"/>
                <a:ea typeface="黑体" pitchFamily="49" charset="-122"/>
                <a:cs typeface="Consolas" pitchFamily="49" charset="0"/>
              </a:rPr>
              <a:t>（大</a:t>
            </a:r>
            <a:r>
              <a:rPr lang="en-US" altLang="zh-CN" sz="2200" dirty="0" smtClean="0">
                <a:solidFill>
                  <a:srgbClr val="FF0000"/>
                </a:solidFill>
                <a:latin typeface="Consolas" pitchFamily="49" charset="0"/>
                <a:ea typeface="黑体" pitchFamily="49" charset="-122"/>
                <a:cs typeface="Consolas" pitchFamily="49" charset="0"/>
              </a:rPr>
              <a:t>O</a:t>
            </a:r>
            <a:r>
              <a:rPr lang="zh-CN" altLang="en-US" sz="2200" dirty="0" smtClean="0">
                <a:solidFill>
                  <a:srgbClr val="FF0000"/>
                </a:solidFill>
                <a:latin typeface="Consolas" pitchFamily="49" charset="0"/>
                <a:ea typeface="黑体" pitchFamily="49" charset="-122"/>
                <a:cs typeface="Consolas" pitchFamily="49" charset="0"/>
              </a:rPr>
              <a:t>符号）</a:t>
            </a:r>
            <a:r>
              <a:rPr lang="zh-CN" altLang="en-US" sz="2200" dirty="0" smtClean="0">
                <a:solidFill>
                  <a:srgbClr val="FF0000"/>
                </a:solidFill>
                <a:latin typeface="Consolas" pitchFamily="49" charset="0"/>
                <a:ea typeface="楷体" pitchFamily="49" charset="-122"/>
                <a:cs typeface="Consolas" pitchFamily="49" charset="0"/>
              </a:rPr>
              <a:t>，</a:t>
            </a:r>
            <a:r>
              <a:rPr lang="en-US" altLang="zh-CN" sz="2200" i="1" dirty="0">
                <a:solidFill>
                  <a:schemeClr val="tx1"/>
                </a:solidFill>
                <a:latin typeface="Consolas" pitchFamily="49" charset="0"/>
                <a:ea typeface="楷体" pitchFamily="49" charset="-122"/>
                <a:cs typeface="Consolas" pitchFamily="49" charset="0"/>
              </a:rPr>
              <a:t>f</a:t>
            </a:r>
            <a:r>
              <a:rPr lang="en-US" altLang="zh-CN" sz="2200" dirty="0">
                <a:solidFill>
                  <a:schemeClr val="tx1"/>
                </a:solidFill>
                <a:latin typeface="Consolas" pitchFamily="49" charset="0"/>
                <a:ea typeface="楷体" pitchFamily="49" charset="-122"/>
                <a:cs typeface="Consolas" pitchFamily="49" charset="0"/>
              </a:rPr>
              <a:t>(</a:t>
            </a:r>
            <a:r>
              <a:rPr lang="en-US" altLang="zh-CN" sz="2200" i="1" dirty="0">
                <a:solidFill>
                  <a:schemeClr val="tx1"/>
                </a:solidFill>
                <a:latin typeface="Consolas" pitchFamily="49" charset="0"/>
                <a:ea typeface="楷体" pitchFamily="49" charset="-122"/>
                <a:cs typeface="Consolas" pitchFamily="49" charset="0"/>
              </a:rPr>
              <a:t>n</a:t>
            </a:r>
            <a:r>
              <a:rPr lang="en-US" altLang="zh-CN" sz="2200" dirty="0">
                <a:solidFill>
                  <a:schemeClr val="tx1"/>
                </a:solidFill>
                <a:latin typeface="Consolas" pitchFamily="49" charset="0"/>
                <a:ea typeface="楷体" pitchFamily="49" charset="-122"/>
                <a:cs typeface="Consolas" pitchFamily="49" charset="0"/>
              </a:rPr>
              <a:t>)=O(</a:t>
            </a:r>
            <a:r>
              <a:rPr lang="en-US" altLang="zh-CN" sz="2200" i="1" dirty="0">
                <a:solidFill>
                  <a:schemeClr val="tx1"/>
                </a:solidFill>
                <a:latin typeface="Consolas" pitchFamily="49" charset="0"/>
                <a:ea typeface="楷体" pitchFamily="49" charset="-122"/>
                <a:cs typeface="Consolas" pitchFamily="49" charset="0"/>
              </a:rPr>
              <a:t>g</a:t>
            </a:r>
            <a:r>
              <a:rPr lang="en-US" altLang="zh-CN" sz="2200" dirty="0">
                <a:solidFill>
                  <a:schemeClr val="tx1"/>
                </a:solidFill>
                <a:latin typeface="Consolas" pitchFamily="49" charset="0"/>
                <a:ea typeface="楷体" pitchFamily="49" charset="-122"/>
                <a:cs typeface="Consolas" pitchFamily="49" charset="0"/>
              </a:rPr>
              <a:t>(</a:t>
            </a:r>
            <a:r>
              <a:rPr lang="en-US" altLang="zh-CN" sz="2200" i="1" dirty="0">
                <a:solidFill>
                  <a:schemeClr val="tx1"/>
                </a:solidFill>
                <a:latin typeface="Consolas" pitchFamily="49" charset="0"/>
                <a:ea typeface="楷体" pitchFamily="49" charset="-122"/>
                <a:cs typeface="Consolas" pitchFamily="49" charset="0"/>
              </a:rPr>
              <a:t>n</a:t>
            </a:r>
            <a:r>
              <a:rPr lang="en-US" altLang="zh-CN" sz="2200" dirty="0">
                <a:solidFill>
                  <a:schemeClr val="tx1"/>
                </a:solidFill>
                <a:latin typeface="Consolas" pitchFamily="49" charset="0"/>
                <a:ea typeface="楷体" pitchFamily="49" charset="-122"/>
                <a:cs typeface="Consolas" pitchFamily="49" charset="0"/>
              </a:rPr>
              <a:t>))</a:t>
            </a:r>
            <a:r>
              <a:rPr lang="zh-CN" altLang="en-US" sz="2200" dirty="0">
                <a:solidFill>
                  <a:schemeClr val="tx1"/>
                </a:solidFill>
                <a:latin typeface="Consolas" pitchFamily="49" charset="0"/>
                <a:ea typeface="楷体" pitchFamily="49" charset="-122"/>
                <a:cs typeface="Consolas" pitchFamily="49" charset="0"/>
              </a:rPr>
              <a:t>（读作“</a:t>
            </a:r>
            <a:r>
              <a:rPr lang="en-US" altLang="zh-CN" sz="2200" i="1" dirty="0">
                <a:solidFill>
                  <a:schemeClr val="tx1"/>
                </a:solidFill>
                <a:latin typeface="Consolas" pitchFamily="49" charset="0"/>
                <a:ea typeface="楷体" pitchFamily="49" charset="-122"/>
                <a:cs typeface="Consolas" pitchFamily="49" charset="0"/>
              </a:rPr>
              <a:t>f</a:t>
            </a:r>
            <a:r>
              <a:rPr lang="en-US" altLang="zh-CN" sz="2200" dirty="0">
                <a:solidFill>
                  <a:schemeClr val="tx1"/>
                </a:solidFill>
                <a:latin typeface="Consolas" pitchFamily="49" charset="0"/>
                <a:ea typeface="楷体" pitchFamily="49" charset="-122"/>
                <a:cs typeface="Consolas" pitchFamily="49" charset="0"/>
              </a:rPr>
              <a:t>(</a:t>
            </a:r>
            <a:r>
              <a:rPr lang="en-US" altLang="zh-CN" sz="2200" i="1" dirty="0">
                <a:solidFill>
                  <a:schemeClr val="tx1"/>
                </a:solidFill>
                <a:latin typeface="Consolas" pitchFamily="49" charset="0"/>
                <a:ea typeface="楷体" pitchFamily="49" charset="-122"/>
                <a:cs typeface="Consolas" pitchFamily="49" charset="0"/>
              </a:rPr>
              <a:t>n</a:t>
            </a:r>
            <a:r>
              <a:rPr lang="en-US" altLang="zh-CN" sz="2200" dirty="0">
                <a:solidFill>
                  <a:schemeClr val="tx1"/>
                </a:solidFill>
                <a:latin typeface="Consolas" pitchFamily="49" charset="0"/>
                <a:ea typeface="楷体" pitchFamily="49" charset="-122"/>
                <a:cs typeface="Consolas" pitchFamily="49" charset="0"/>
              </a:rPr>
              <a:t>)</a:t>
            </a:r>
            <a:r>
              <a:rPr lang="zh-CN" altLang="en-US" sz="2200" dirty="0">
                <a:solidFill>
                  <a:schemeClr val="tx1"/>
                </a:solidFill>
                <a:latin typeface="Consolas" pitchFamily="49" charset="0"/>
                <a:ea typeface="楷体" pitchFamily="49" charset="-122"/>
                <a:cs typeface="Consolas" pitchFamily="49" charset="0"/>
              </a:rPr>
              <a:t>是</a:t>
            </a:r>
            <a:r>
              <a:rPr lang="en-US" altLang="zh-CN" sz="2200" i="1" dirty="0">
                <a:solidFill>
                  <a:schemeClr val="tx1"/>
                </a:solidFill>
                <a:latin typeface="Consolas" pitchFamily="49" charset="0"/>
                <a:ea typeface="楷体" pitchFamily="49" charset="-122"/>
                <a:cs typeface="Consolas" pitchFamily="49" charset="0"/>
              </a:rPr>
              <a:t>g</a:t>
            </a:r>
            <a:r>
              <a:rPr lang="en-US" altLang="zh-CN" sz="2200" dirty="0">
                <a:solidFill>
                  <a:schemeClr val="tx1"/>
                </a:solidFill>
                <a:latin typeface="Consolas" pitchFamily="49" charset="0"/>
                <a:ea typeface="楷体" pitchFamily="49" charset="-122"/>
                <a:cs typeface="Consolas" pitchFamily="49" charset="0"/>
              </a:rPr>
              <a:t>(</a:t>
            </a:r>
            <a:r>
              <a:rPr lang="en-US" altLang="zh-CN" sz="2200" i="1" dirty="0">
                <a:solidFill>
                  <a:schemeClr val="tx1"/>
                </a:solidFill>
                <a:latin typeface="Consolas" pitchFamily="49" charset="0"/>
                <a:ea typeface="楷体" pitchFamily="49" charset="-122"/>
                <a:cs typeface="Consolas" pitchFamily="49" charset="0"/>
              </a:rPr>
              <a:t>n</a:t>
            </a:r>
            <a:r>
              <a:rPr lang="en-US" altLang="zh-CN" sz="2200" dirty="0">
                <a:solidFill>
                  <a:schemeClr val="tx1"/>
                </a:solidFill>
                <a:latin typeface="Consolas" pitchFamily="49" charset="0"/>
                <a:ea typeface="楷体" pitchFamily="49" charset="-122"/>
                <a:cs typeface="Consolas" pitchFamily="49" charset="0"/>
              </a:rPr>
              <a:t>)</a:t>
            </a:r>
            <a:r>
              <a:rPr lang="zh-CN" altLang="en-US" sz="2200" dirty="0">
                <a:solidFill>
                  <a:schemeClr val="tx1"/>
                </a:solidFill>
                <a:latin typeface="Consolas" pitchFamily="49" charset="0"/>
                <a:ea typeface="楷体" pitchFamily="49" charset="-122"/>
                <a:cs typeface="Consolas" pitchFamily="49" charset="0"/>
              </a:rPr>
              <a:t>的大</a:t>
            </a:r>
            <a:r>
              <a:rPr lang="en-US" altLang="zh-CN" sz="2200" dirty="0">
                <a:solidFill>
                  <a:schemeClr val="tx1"/>
                </a:solidFill>
                <a:latin typeface="Consolas" pitchFamily="49" charset="0"/>
                <a:ea typeface="楷体" pitchFamily="49" charset="-122"/>
                <a:cs typeface="Consolas" pitchFamily="49" charset="0"/>
              </a:rPr>
              <a:t>O”</a:t>
            </a:r>
            <a:r>
              <a:rPr lang="zh-CN" altLang="en-US" sz="2200" dirty="0">
                <a:solidFill>
                  <a:schemeClr val="tx1"/>
                </a:solidFill>
                <a:latin typeface="Consolas" pitchFamily="49" charset="0"/>
                <a:ea typeface="楷体" pitchFamily="49" charset="-122"/>
                <a:cs typeface="Consolas" pitchFamily="49" charset="0"/>
              </a:rPr>
              <a:t>）当且仅当存在正常量</a:t>
            </a:r>
            <a:r>
              <a:rPr lang="en-US" altLang="zh-CN" sz="2200" dirty="0">
                <a:solidFill>
                  <a:schemeClr val="tx1"/>
                </a:solidFill>
                <a:latin typeface="Consolas" pitchFamily="49" charset="0"/>
                <a:ea typeface="楷体" pitchFamily="49" charset="-122"/>
                <a:cs typeface="Consolas" pitchFamily="49" charset="0"/>
              </a:rPr>
              <a:t>c</a:t>
            </a:r>
            <a:r>
              <a:rPr lang="zh-CN" altLang="en-US" sz="2200" dirty="0">
                <a:solidFill>
                  <a:schemeClr val="tx1"/>
                </a:solidFill>
                <a:latin typeface="Consolas" pitchFamily="49" charset="0"/>
                <a:ea typeface="楷体" pitchFamily="49" charset="-122"/>
                <a:cs typeface="Consolas" pitchFamily="49" charset="0"/>
              </a:rPr>
              <a:t>和</a:t>
            </a:r>
            <a:r>
              <a:rPr lang="en-US" altLang="zh-CN" sz="2200" i="1" dirty="0">
                <a:solidFill>
                  <a:schemeClr val="tx1"/>
                </a:solidFill>
                <a:latin typeface="Consolas" pitchFamily="49" charset="0"/>
                <a:ea typeface="楷体" pitchFamily="49" charset="-122"/>
                <a:cs typeface="Consolas" pitchFamily="49" charset="0"/>
              </a:rPr>
              <a:t>n</a:t>
            </a:r>
            <a:r>
              <a:rPr lang="en-US" altLang="zh-CN" sz="2200" baseline="-25000" dirty="0">
                <a:solidFill>
                  <a:schemeClr val="tx1"/>
                </a:solidFill>
                <a:latin typeface="Consolas" pitchFamily="49" charset="0"/>
                <a:ea typeface="楷体" pitchFamily="49" charset="-122"/>
                <a:cs typeface="Consolas" pitchFamily="49" charset="0"/>
              </a:rPr>
              <a:t>0</a:t>
            </a:r>
            <a:r>
              <a:rPr lang="zh-CN" altLang="en-US" sz="2200" dirty="0">
                <a:solidFill>
                  <a:schemeClr val="tx1"/>
                </a:solidFill>
                <a:latin typeface="Consolas" pitchFamily="49" charset="0"/>
                <a:ea typeface="楷体" pitchFamily="49" charset="-122"/>
                <a:cs typeface="Consolas" pitchFamily="49" charset="0"/>
              </a:rPr>
              <a:t>，使当</a:t>
            </a:r>
            <a:r>
              <a:rPr lang="en-US" altLang="zh-CN" sz="2200" i="1" dirty="0">
                <a:solidFill>
                  <a:schemeClr val="tx1"/>
                </a:solidFill>
                <a:latin typeface="Consolas" pitchFamily="49" charset="0"/>
                <a:ea typeface="楷体" pitchFamily="49" charset="-122"/>
                <a:cs typeface="Consolas" pitchFamily="49" charset="0"/>
              </a:rPr>
              <a:t>n</a:t>
            </a:r>
            <a:r>
              <a:rPr lang="en-US" altLang="zh-CN" sz="2200" dirty="0">
                <a:solidFill>
                  <a:schemeClr val="tx1"/>
                </a:solidFill>
                <a:latin typeface="Consolas" pitchFamily="49" charset="0"/>
                <a:ea typeface="宋体" pitchFamily="2" charset="-122"/>
                <a:cs typeface="Consolas" pitchFamily="49" charset="0"/>
              </a:rPr>
              <a:t>≥</a:t>
            </a:r>
            <a:r>
              <a:rPr lang="en-US" altLang="zh-CN" sz="2200" i="1" dirty="0">
                <a:solidFill>
                  <a:schemeClr val="tx1"/>
                </a:solidFill>
                <a:latin typeface="Consolas" pitchFamily="49" charset="0"/>
                <a:ea typeface="楷体" pitchFamily="49" charset="-122"/>
                <a:cs typeface="Consolas" pitchFamily="49" charset="0"/>
              </a:rPr>
              <a:t>n</a:t>
            </a:r>
            <a:r>
              <a:rPr lang="en-US" altLang="zh-CN" sz="2200" baseline="-25000" dirty="0">
                <a:solidFill>
                  <a:schemeClr val="tx1"/>
                </a:solidFill>
                <a:latin typeface="Consolas" pitchFamily="49" charset="0"/>
                <a:ea typeface="楷体" pitchFamily="49" charset="-122"/>
                <a:cs typeface="Consolas" pitchFamily="49" charset="0"/>
              </a:rPr>
              <a:t>0</a:t>
            </a:r>
            <a:r>
              <a:rPr lang="zh-CN" altLang="en-US" sz="2200" dirty="0">
                <a:solidFill>
                  <a:schemeClr val="tx1"/>
                </a:solidFill>
                <a:latin typeface="Consolas" pitchFamily="49" charset="0"/>
                <a:ea typeface="楷体" pitchFamily="49" charset="-122"/>
                <a:cs typeface="Consolas" pitchFamily="49" charset="0"/>
              </a:rPr>
              <a:t>时，</a:t>
            </a:r>
            <a:r>
              <a:rPr lang="en-US" altLang="zh-CN" sz="2200" i="1" dirty="0">
                <a:solidFill>
                  <a:schemeClr val="tx1"/>
                </a:solidFill>
                <a:latin typeface="Consolas" pitchFamily="49" charset="0"/>
                <a:ea typeface="楷体" pitchFamily="49" charset="-122"/>
                <a:cs typeface="Consolas" pitchFamily="49" charset="0"/>
              </a:rPr>
              <a:t>f</a:t>
            </a:r>
            <a:r>
              <a:rPr lang="en-US" altLang="zh-CN" sz="2200" dirty="0">
                <a:solidFill>
                  <a:schemeClr val="tx1"/>
                </a:solidFill>
                <a:latin typeface="Consolas" pitchFamily="49" charset="0"/>
                <a:ea typeface="楷体" pitchFamily="49" charset="-122"/>
                <a:cs typeface="Consolas" pitchFamily="49" charset="0"/>
              </a:rPr>
              <a:t>(</a:t>
            </a:r>
            <a:r>
              <a:rPr lang="en-US" altLang="zh-CN" sz="2200" i="1" dirty="0">
                <a:solidFill>
                  <a:schemeClr val="tx1"/>
                </a:solidFill>
                <a:latin typeface="Consolas" pitchFamily="49" charset="0"/>
                <a:ea typeface="楷体" pitchFamily="49" charset="-122"/>
                <a:cs typeface="Consolas" pitchFamily="49" charset="0"/>
              </a:rPr>
              <a:t>n</a:t>
            </a:r>
            <a:r>
              <a:rPr lang="en-US" altLang="zh-CN" sz="2200" dirty="0">
                <a:solidFill>
                  <a:schemeClr val="tx1"/>
                </a:solidFill>
                <a:latin typeface="Consolas" pitchFamily="49" charset="0"/>
                <a:ea typeface="楷体" pitchFamily="49" charset="-122"/>
                <a:cs typeface="Consolas" pitchFamily="49" charset="0"/>
              </a:rPr>
              <a:t>)</a:t>
            </a:r>
            <a:r>
              <a:rPr lang="en-US" altLang="zh-CN" sz="2200" dirty="0">
                <a:solidFill>
                  <a:schemeClr val="tx1"/>
                </a:solidFill>
                <a:latin typeface="Consolas" pitchFamily="49" charset="0"/>
                <a:ea typeface="宋体" pitchFamily="2" charset="-122"/>
                <a:cs typeface="Consolas" pitchFamily="49" charset="0"/>
              </a:rPr>
              <a:t>≤</a:t>
            </a:r>
            <a:r>
              <a:rPr lang="en-US" altLang="zh-CN" sz="2200" dirty="0">
                <a:solidFill>
                  <a:schemeClr val="tx1"/>
                </a:solidFill>
                <a:latin typeface="Consolas" pitchFamily="49" charset="0"/>
                <a:ea typeface="楷体" pitchFamily="49" charset="-122"/>
                <a:cs typeface="Consolas" pitchFamily="49" charset="0"/>
              </a:rPr>
              <a:t>c</a:t>
            </a:r>
            <a:r>
              <a:rPr lang="en-US" altLang="zh-CN" sz="2200" i="1" dirty="0">
                <a:solidFill>
                  <a:schemeClr val="tx1"/>
                </a:solidFill>
                <a:latin typeface="Consolas" pitchFamily="49" charset="0"/>
                <a:ea typeface="楷体" pitchFamily="49" charset="-122"/>
                <a:cs typeface="Consolas" pitchFamily="49" charset="0"/>
              </a:rPr>
              <a:t>g</a:t>
            </a:r>
            <a:r>
              <a:rPr lang="en-US" altLang="zh-CN" sz="2200" dirty="0">
                <a:solidFill>
                  <a:schemeClr val="tx1"/>
                </a:solidFill>
                <a:latin typeface="Consolas" pitchFamily="49" charset="0"/>
                <a:ea typeface="楷体" pitchFamily="49" charset="-122"/>
                <a:cs typeface="Consolas" pitchFamily="49" charset="0"/>
              </a:rPr>
              <a:t>(</a:t>
            </a:r>
            <a:r>
              <a:rPr lang="en-US" altLang="zh-CN" sz="2200" i="1" dirty="0">
                <a:solidFill>
                  <a:schemeClr val="tx1"/>
                </a:solidFill>
                <a:latin typeface="Consolas" pitchFamily="49" charset="0"/>
                <a:ea typeface="楷体" pitchFamily="49" charset="-122"/>
                <a:cs typeface="Consolas" pitchFamily="49" charset="0"/>
              </a:rPr>
              <a:t>n</a:t>
            </a:r>
            <a:r>
              <a:rPr lang="en-US" altLang="zh-CN" sz="2200" dirty="0">
                <a:solidFill>
                  <a:schemeClr val="tx1"/>
                </a:solidFill>
                <a:latin typeface="Consolas" pitchFamily="49" charset="0"/>
                <a:ea typeface="楷体" pitchFamily="49" charset="-122"/>
                <a:cs typeface="Consolas" pitchFamily="49" charset="0"/>
              </a:rPr>
              <a:t>)</a:t>
            </a:r>
            <a:r>
              <a:rPr lang="zh-CN" altLang="en-US" sz="2200" dirty="0">
                <a:solidFill>
                  <a:schemeClr val="tx1"/>
                </a:solidFill>
                <a:latin typeface="Consolas" pitchFamily="49" charset="0"/>
                <a:ea typeface="楷体" pitchFamily="49" charset="-122"/>
                <a:cs typeface="Consolas" pitchFamily="49" charset="0"/>
              </a:rPr>
              <a:t>，即</a:t>
            </a:r>
            <a:r>
              <a:rPr lang="en-US" altLang="zh-CN" sz="2200" i="1" dirty="0">
                <a:solidFill>
                  <a:schemeClr val="tx1"/>
                </a:solidFill>
                <a:latin typeface="Consolas" pitchFamily="49" charset="0"/>
                <a:ea typeface="楷体" pitchFamily="49" charset="-122"/>
                <a:cs typeface="Consolas" pitchFamily="49" charset="0"/>
              </a:rPr>
              <a:t>g</a:t>
            </a:r>
            <a:r>
              <a:rPr lang="en-US" altLang="zh-CN" sz="2200" dirty="0">
                <a:solidFill>
                  <a:schemeClr val="tx1"/>
                </a:solidFill>
                <a:latin typeface="Consolas" pitchFamily="49" charset="0"/>
                <a:ea typeface="楷体" pitchFamily="49" charset="-122"/>
                <a:cs typeface="Consolas" pitchFamily="49" charset="0"/>
              </a:rPr>
              <a:t>(</a:t>
            </a:r>
            <a:r>
              <a:rPr lang="en-US" altLang="zh-CN" sz="2200" i="1" dirty="0">
                <a:solidFill>
                  <a:schemeClr val="tx1"/>
                </a:solidFill>
                <a:latin typeface="Consolas" pitchFamily="49" charset="0"/>
                <a:ea typeface="楷体" pitchFamily="49" charset="-122"/>
                <a:cs typeface="Consolas" pitchFamily="49" charset="0"/>
              </a:rPr>
              <a:t>n</a:t>
            </a:r>
            <a:r>
              <a:rPr lang="en-US" altLang="zh-CN" sz="2200" dirty="0">
                <a:solidFill>
                  <a:schemeClr val="tx1"/>
                </a:solidFill>
                <a:latin typeface="Consolas" pitchFamily="49" charset="0"/>
                <a:ea typeface="楷体" pitchFamily="49" charset="-122"/>
                <a:cs typeface="Consolas" pitchFamily="49" charset="0"/>
              </a:rPr>
              <a:t>)</a:t>
            </a:r>
            <a:r>
              <a:rPr lang="zh-CN" altLang="en-US" sz="2200" dirty="0">
                <a:solidFill>
                  <a:schemeClr val="tx1"/>
                </a:solidFill>
                <a:latin typeface="Consolas" pitchFamily="49" charset="0"/>
                <a:ea typeface="楷体" pitchFamily="49" charset="-122"/>
                <a:cs typeface="Consolas" pitchFamily="49" charset="0"/>
              </a:rPr>
              <a:t>为</a:t>
            </a:r>
            <a:r>
              <a:rPr lang="en-US" altLang="zh-CN" sz="2200" i="1" dirty="0">
                <a:solidFill>
                  <a:schemeClr val="tx1"/>
                </a:solidFill>
                <a:latin typeface="Consolas" pitchFamily="49" charset="0"/>
                <a:ea typeface="楷体" pitchFamily="49" charset="-122"/>
                <a:cs typeface="Consolas" pitchFamily="49" charset="0"/>
              </a:rPr>
              <a:t>f</a:t>
            </a:r>
            <a:r>
              <a:rPr lang="en-US" altLang="zh-CN" sz="2200" dirty="0">
                <a:solidFill>
                  <a:schemeClr val="tx1"/>
                </a:solidFill>
                <a:latin typeface="Consolas" pitchFamily="49" charset="0"/>
                <a:ea typeface="楷体" pitchFamily="49" charset="-122"/>
                <a:cs typeface="Consolas" pitchFamily="49" charset="0"/>
              </a:rPr>
              <a:t>(</a:t>
            </a:r>
            <a:r>
              <a:rPr lang="en-US" altLang="zh-CN" sz="2200" i="1" dirty="0">
                <a:solidFill>
                  <a:schemeClr val="tx1"/>
                </a:solidFill>
                <a:latin typeface="Consolas" pitchFamily="49" charset="0"/>
                <a:ea typeface="楷体" pitchFamily="49" charset="-122"/>
                <a:cs typeface="Consolas" pitchFamily="49" charset="0"/>
              </a:rPr>
              <a:t>n</a:t>
            </a:r>
            <a:r>
              <a:rPr lang="en-US" altLang="zh-CN" sz="2200" dirty="0">
                <a:solidFill>
                  <a:schemeClr val="tx1"/>
                </a:solidFill>
                <a:latin typeface="Consolas" pitchFamily="49" charset="0"/>
                <a:ea typeface="楷体" pitchFamily="49" charset="-122"/>
                <a:cs typeface="Consolas" pitchFamily="49" charset="0"/>
              </a:rPr>
              <a:t>)</a:t>
            </a:r>
            <a:r>
              <a:rPr lang="zh-CN" altLang="en-US" sz="2200" dirty="0">
                <a:solidFill>
                  <a:schemeClr val="tx1"/>
                </a:solidFill>
                <a:latin typeface="Consolas" pitchFamily="49" charset="0"/>
                <a:ea typeface="楷体" pitchFamily="49" charset="-122"/>
                <a:cs typeface="Consolas" pitchFamily="49" charset="0"/>
              </a:rPr>
              <a:t>的</a:t>
            </a:r>
            <a:r>
              <a:rPr lang="zh-CN" altLang="en-US" sz="2200" dirty="0">
                <a:solidFill>
                  <a:schemeClr val="tx1"/>
                </a:solidFill>
                <a:latin typeface="微软雅黑" pitchFamily="34" charset="-122"/>
                <a:ea typeface="微软雅黑" pitchFamily="34" charset="-122"/>
                <a:cs typeface="Consolas" pitchFamily="49" charset="0"/>
              </a:rPr>
              <a:t>上界</a:t>
            </a:r>
            <a:r>
              <a:rPr lang="zh-CN" altLang="en-US" sz="2200" dirty="0">
                <a:solidFill>
                  <a:schemeClr val="tx1"/>
                </a:solidFill>
                <a:latin typeface="Consolas" pitchFamily="49" charset="0"/>
                <a:ea typeface="楷体" pitchFamily="49" charset="-122"/>
                <a:cs typeface="Consolas" pitchFamily="49" charset="0"/>
              </a:rPr>
              <a:t>。</a:t>
            </a:r>
          </a:p>
        </p:txBody>
      </p:sp>
      <p:sp>
        <p:nvSpPr>
          <p:cNvPr id="191492" name="Text Box 4"/>
          <p:cNvSpPr txBox="1">
            <a:spLocks noChangeArrowheads="1"/>
          </p:cNvSpPr>
          <p:nvPr/>
        </p:nvSpPr>
        <p:spPr bwMode="auto">
          <a:xfrm>
            <a:off x="357159" y="3214686"/>
            <a:ext cx="7572428" cy="1048620"/>
          </a:xfrm>
          <a:prstGeom prst="rect">
            <a:avLst/>
          </a:prstGeom>
          <a:noFill/>
          <a:ln w="9525">
            <a:noFill/>
            <a:miter lim="800000"/>
            <a:headEnd/>
            <a:tailEnd/>
          </a:ln>
          <a:effectLst/>
        </p:spPr>
        <p:txBody>
          <a:bodyPr wrap="square">
            <a:spAutoFit/>
          </a:bodyPr>
          <a:lstStyle/>
          <a:p>
            <a:pPr>
              <a:lnSpc>
                <a:spcPct val="150000"/>
              </a:lnSpc>
            </a:pPr>
            <a:r>
              <a:rPr lang="zh-CN" altLang="en-US" sz="2200" dirty="0">
                <a:solidFill>
                  <a:schemeClr val="tx1"/>
                </a:solidFill>
                <a:latin typeface="Consolas" pitchFamily="49" charset="0"/>
                <a:ea typeface="楷体" pitchFamily="49" charset="-122"/>
                <a:cs typeface="Consolas" pitchFamily="49" charset="0"/>
              </a:rPr>
              <a:t>　如</a:t>
            </a:r>
            <a:r>
              <a:rPr lang="en-US" altLang="zh-CN" sz="2200" dirty="0">
                <a:solidFill>
                  <a:schemeClr val="tx1"/>
                </a:solidFill>
                <a:latin typeface="Consolas" pitchFamily="49" charset="0"/>
                <a:ea typeface="楷体" pitchFamily="49" charset="-122"/>
                <a:cs typeface="Consolas" pitchFamily="49" charset="0"/>
              </a:rPr>
              <a:t>3</a:t>
            </a:r>
            <a:r>
              <a:rPr lang="en-US" altLang="zh-CN" sz="2200" i="1" dirty="0">
                <a:solidFill>
                  <a:schemeClr val="tx1"/>
                </a:solidFill>
                <a:latin typeface="Consolas" pitchFamily="49" charset="0"/>
                <a:ea typeface="楷体" pitchFamily="49" charset="-122"/>
                <a:cs typeface="Consolas" pitchFamily="49" charset="0"/>
              </a:rPr>
              <a:t>n</a:t>
            </a:r>
            <a:r>
              <a:rPr lang="en-US" altLang="zh-CN" sz="2200" dirty="0">
                <a:solidFill>
                  <a:schemeClr val="tx1"/>
                </a:solidFill>
                <a:latin typeface="Consolas" pitchFamily="49" charset="0"/>
                <a:ea typeface="楷体" pitchFamily="49" charset="-122"/>
                <a:cs typeface="Consolas" pitchFamily="49" charset="0"/>
              </a:rPr>
              <a:t>+2=O(</a:t>
            </a:r>
            <a:r>
              <a:rPr lang="en-US" altLang="zh-CN" sz="2200" i="1" dirty="0">
                <a:solidFill>
                  <a:schemeClr val="tx1"/>
                </a:solidFill>
                <a:latin typeface="Consolas" pitchFamily="49" charset="0"/>
                <a:ea typeface="楷体" pitchFamily="49" charset="-122"/>
                <a:cs typeface="Consolas" pitchFamily="49" charset="0"/>
              </a:rPr>
              <a:t>n</a:t>
            </a:r>
            <a:r>
              <a:rPr lang="en-US" altLang="zh-CN" sz="2200" dirty="0">
                <a:solidFill>
                  <a:schemeClr val="tx1"/>
                </a:solidFill>
                <a:latin typeface="Consolas" pitchFamily="49" charset="0"/>
                <a:ea typeface="楷体" pitchFamily="49" charset="-122"/>
                <a:cs typeface="Consolas" pitchFamily="49" charset="0"/>
              </a:rPr>
              <a:t>)</a:t>
            </a:r>
            <a:r>
              <a:rPr lang="zh-CN" altLang="en-US" sz="2200" dirty="0">
                <a:solidFill>
                  <a:schemeClr val="tx1"/>
                </a:solidFill>
                <a:latin typeface="Consolas" pitchFamily="49" charset="0"/>
                <a:ea typeface="楷体" pitchFamily="49" charset="-122"/>
                <a:cs typeface="Consolas" pitchFamily="49" charset="0"/>
              </a:rPr>
              <a:t>，因为当</a:t>
            </a:r>
            <a:r>
              <a:rPr lang="en-US" altLang="zh-CN" sz="2200" i="1" dirty="0">
                <a:solidFill>
                  <a:schemeClr val="tx1"/>
                </a:solidFill>
                <a:latin typeface="Consolas" pitchFamily="49" charset="0"/>
                <a:ea typeface="楷体" pitchFamily="49" charset="-122"/>
                <a:cs typeface="Consolas" pitchFamily="49" charset="0"/>
              </a:rPr>
              <a:t>n</a:t>
            </a:r>
            <a:r>
              <a:rPr lang="en-US" altLang="zh-CN" sz="2200" dirty="0">
                <a:solidFill>
                  <a:schemeClr val="tx1"/>
                </a:solidFill>
                <a:latin typeface="Consolas" pitchFamily="49" charset="0"/>
                <a:ea typeface="宋体" pitchFamily="2" charset="-122"/>
                <a:cs typeface="Consolas" pitchFamily="49" charset="0"/>
              </a:rPr>
              <a:t>≥</a:t>
            </a:r>
            <a:r>
              <a:rPr lang="en-US" altLang="zh-CN" sz="2200" dirty="0">
                <a:solidFill>
                  <a:schemeClr val="tx1"/>
                </a:solidFill>
                <a:latin typeface="Consolas" pitchFamily="49" charset="0"/>
                <a:ea typeface="楷体" pitchFamily="49" charset="-122"/>
                <a:cs typeface="Consolas" pitchFamily="49" charset="0"/>
              </a:rPr>
              <a:t>2</a:t>
            </a:r>
            <a:r>
              <a:rPr lang="zh-CN" altLang="en-US" sz="2200" dirty="0">
                <a:solidFill>
                  <a:schemeClr val="tx1"/>
                </a:solidFill>
                <a:latin typeface="Consolas" pitchFamily="49" charset="0"/>
                <a:ea typeface="楷体" pitchFamily="49" charset="-122"/>
                <a:cs typeface="Consolas" pitchFamily="49" charset="0"/>
              </a:rPr>
              <a:t>时，</a:t>
            </a:r>
            <a:r>
              <a:rPr lang="en-US" altLang="zh-CN" sz="2200" dirty="0">
                <a:solidFill>
                  <a:schemeClr val="tx1"/>
                </a:solidFill>
                <a:latin typeface="Consolas" pitchFamily="49" charset="0"/>
                <a:ea typeface="楷体" pitchFamily="49" charset="-122"/>
                <a:cs typeface="Consolas" pitchFamily="49" charset="0"/>
              </a:rPr>
              <a:t>3</a:t>
            </a:r>
            <a:r>
              <a:rPr lang="en-US" altLang="zh-CN" sz="2200" i="1" dirty="0">
                <a:solidFill>
                  <a:schemeClr val="tx1"/>
                </a:solidFill>
                <a:latin typeface="Consolas" pitchFamily="49" charset="0"/>
                <a:ea typeface="楷体" pitchFamily="49" charset="-122"/>
                <a:cs typeface="Consolas" pitchFamily="49" charset="0"/>
              </a:rPr>
              <a:t>n</a:t>
            </a:r>
            <a:r>
              <a:rPr lang="en-US" altLang="zh-CN" sz="2200" dirty="0">
                <a:solidFill>
                  <a:schemeClr val="tx1"/>
                </a:solidFill>
                <a:latin typeface="Consolas" pitchFamily="49" charset="0"/>
                <a:ea typeface="楷体" pitchFamily="49" charset="-122"/>
                <a:cs typeface="Consolas" pitchFamily="49" charset="0"/>
              </a:rPr>
              <a:t>+2</a:t>
            </a:r>
            <a:r>
              <a:rPr lang="en-US" altLang="zh-CN" sz="2200" dirty="0">
                <a:solidFill>
                  <a:schemeClr val="tx1"/>
                </a:solidFill>
                <a:latin typeface="Consolas" pitchFamily="49" charset="0"/>
                <a:ea typeface="宋体" pitchFamily="2" charset="-122"/>
                <a:cs typeface="Consolas" pitchFamily="49" charset="0"/>
              </a:rPr>
              <a:t>≤</a:t>
            </a:r>
            <a:r>
              <a:rPr lang="en-US" altLang="zh-CN" sz="2200" dirty="0">
                <a:solidFill>
                  <a:schemeClr val="tx1"/>
                </a:solidFill>
                <a:latin typeface="Consolas" pitchFamily="49" charset="0"/>
                <a:ea typeface="楷体" pitchFamily="49" charset="-122"/>
                <a:cs typeface="Consolas" pitchFamily="49" charset="0"/>
              </a:rPr>
              <a:t>4</a:t>
            </a:r>
            <a:r>
              <a:rPr lang="en-US" altLang="zh-CN" sz="2200" i="1" dirty="0">
                <a:solidFill>
                  <a:schemeClr val="tx1"/>
                </a:solidFill>
                <a:latin typeface="Consolas" pitchFamily="49" charset="0"/>
                <a:ea typeface="楷体" pitchFamily="49" charset="-122"/>
                <a:cs typeface="Consolas" pitchFamily="49" charset="0"/>
              </a:rPr>
              <a:t>n</a:t>
            </a:r>
            <a:r>
              <a:rPr lang="zh-CN" altLang="en-US" sz="2200" dirty="0">
                <a:solidFill>
                  <a:schemeClr val="tx1"/>
                </a:solidFill>
                <a:latin typeface="Consolas" pitchFamily="49" charset="0"/>
                <a:ea typeface="楷体" pitchFamily="49" charset="-122"/>
                <a:cs typeface="Consolas" pitchFamily="49" charset="0"/>
              </a:rPr>
              <a:t>。</a:t>
            </a:r>
          </a:p>
          <a:p>
            <a:pPr>
              <a:lnSpc>
                <a:spcPct val="150000"/>
              </a:lnSpc>
            </a:pPr>
            <a:r>
              <a:rPr lang="zh-CN" altLang="en-US" sz="2200" dirty="0">
                <a:solidFill>
                  <a:schemeClr val="tx1"/>
                </a:solidFill>
                <a:latin typeface="Consolas" pitchFamily="49" charset="0"/>
                <a:ea typeface="楷体" pitchFamily="49" charset="-122"/>
                <a:cs typeface="Consolas" pitchFamily="49" charset="0"/>
              </a:rPr>
              <a:t>　</a:t>
            </a:r>
            <a:r>
              <a:rPr lang="en-US" altLang="zh-CN" sz="2200" dirty="0">
                <a:solidFill>
                  <a:schemeClr val="tx1"/>
                </a:solidFill>
                <a:latin typeface="Consolas" pitchFamily="49" charset="0"/>
                <a:ea typeface="楷体" pitchFamily="49" charset="-122"/>
                <a:cs typeface="Consolas" pitchFamily="49" charset="0"/>
              </a:rPr>
              <a:t>10</a:t>
            </a:r>
            <a:r>
              <a:rPr lang="en-US" altLang="zh-CN" sz="2200" i="1" dirty="0">
                <a:solidFill>
                  <a:schemeClr val="tx1"/>
                </a:solidFill>
                <a:latin typeface="Consolas" pitchFamily="49" charset="0"/>
                <a:ea typeface="楷体" pitchFamily="49" charset="-122"/>
                <a:cs typeface="Consolas" pitchFamily="49" charset="0"/>
              </a:rPr>
              <a:t>n</a:t>
            </a:r>
            <a:r>
              <a:rPr lang="en-US" altLang="zh-CN" sz="2200" baseline="30000" dirty="0">
                <a:solidFill>
                  <a:schemeClr val="tx1"/>
                </a:solidFill>
                <a:latin typeface="Consolas" pitchFamily="49" charset="0"/>
                <a:ea typeface="楷体" pitchFamily="49" charset="-122"/>
                <a:cs typeface="Consolas" pitchFamily="49" charset="0"/>
              </a:rPr>
              <a:t>2</a:t>
            </a:r>
            <a:r>
              <a:rPr lang="en-US" altLang="zh-CN" sz="2200" dirty="0">
                <a:solidFill>
                  <a:schemeClr val="tx1"/>
                </a:solidFill>
                <a:latin typeface="Consolas" pitchFamily="49" charset="0"/>
                <a:ea typeface="楷体" pitchFamily="49" charset="-122"/>
                <a:cs typeface="Consolas" pitchFamily="49" charset="0"/>
              </a:rPr>
              <a:t>+4</a:t>
            </a:r>
            <a:r>
              <a:rPr lang="en-US" altLang="zh-CN" sz="2200" i="1" dirty="0">
                <a:solidFill>
                  <a:schemeClr val="tx1"/>
                </a:solidFill>
                <a:latin typeface="Consolas" pitchFamily="49" charset="0"/>
                <a:ea typeface="楷体" pitchFamily="49" charset="-122"/>
                <a:cs typeface="Consolas" pitchFamily="49" charset="0"/>
              </a:rPr>
              <a:t>n</a:t>
            </a:r>
            <a:r>
              <a:rPr lang="en-US" altLang="zh-CN" sz="2200" dirty="0">
                <a:solidFill>
                  <a:schemeClr val="tx1"/>
                </a:solidFill>
                <a:latin typeface="Consolas" pitchFamily="49" charset="0"/>
                <a:ea typeface="楷体" pitchFamily="49" charset="-122"/>
                <a:cs typeface="Consolas" pitchFamily="49" charset="0"/>
              </a:rPr>
              <a:t>+2=O(</a:t>
            </a:r>
            <a:r>
              <a:rPr lang="en-US" altLang="zh-CN" sz="2200" i="1" dirty="0">
                <a:solidFill>
                  <a:schemeClr val="tx1"/>
                </a:solidFill>
                <a:latin typeface="Consolas" pitchFamily="49" charset="0"/>
                <a:ea typeface="楷体" pitchFamily="49" charset="-122"/>
                <a:cs typeface="Consolas" pitchFamily="49" charset="0"/>
              </a:rPr>
              <a:t>n</a:t>
            </a:r>
            <a:r>
              <a:rPr lang="en-US" altLang="zh-CN" sz="2200" baseline="30000" dirty="0">
                <a:solidFill>
                  <a:schemeClr val="tx1"/>
                </a:solidFill>
                <a:latin typeface="Consolas" pitchFamily="49" charset="0"/>
                <a:ea typeface="楷体" pitchFamily="49" charset="-122"/>
                <a:cs typeface="Consolas" pitchFamily="49" charset="0"/>
              </a:rPr>
              <a:t>4</a:t>
            </a:r>
            <a:r>
              <a:rPr lang="en-US" altLang="zh-CN" sz="2200" dirty="0">
                <a:solidFill>
                  <a:schemeClr val="tx1"/>
                </a:solidFill>
                <a:latin typeface="Consolas" pitchFamily="49" charset="0"/>
                <a:ea typeface="楷体" pitchFamily="49" charset="-122"/>
                <a:cs typeface="Consolas" pitchFamily="49" charset="0"/>
              </a:rPr>
              <a:t>)</a:t>
            </a:r>
            <a:r>
              <a:rPr lang="zh-CN" altLang="en-US" sz="2200" dirty="0">
                <a:solidFill>
                  <a:schemeClr val="tx1"/>
                </a:solidFill>
                <a:latin typeface="Consolas" pitchFamily="49" charset="0"/>
                <a:ea typeface="楷体" pitchFamily="49" charset="-122"/>
                <a:cs typeface="Consolas" pitchFamily="49" charset="0"/>
              </a:rPr>
              <a:t>，因为当</a:t>
            </a:r>
            <a:r>
              <a:rPr lang="en-US" altLang="zh-CN" sz="2200" i="1" dirty="0">
                <a:solidFill>
                  <a:schemeClr val="tx1"/>
                </a:solidFill>
                <a:latin typeface="Consolas" pitchFamily="49" charset="0"/>
                <a:ea typeface="楷体" pitchFamily="49" charset="-122"/>
                <a:cs typeface="Consolas" pitchFamily="49" charset="0"/>
              </a:rPr>
              <a:t>n</a:t>
            </a:r>
            <a:r>
              <a:rPr lang="en-US" altLang="zh-CN" sz="2200" dirty="0">
                <a:solidFill>
                  <a:schemeClr val="tx1"/>
                </a:solidFill>
                <a:latin typeface="Consolas" pitchFamily="49" charset="0"/>
                <a:ea typeface="宋体" pitchFamily="2" charset="-122"/>
                <a:cs typeface="Consolas" pitchFamily="49" charset="0"/>
              </a:rPr>
              <a:t>≥</a:t>
            </a:r>
            <a:r>
              <a:rPr lang="en-US" altLang="zh-CN" sz="2200" dirty="0">
                <a:solidFill>
                  <a:schemeClr val="tx1"/>
                </a:solidFill>
                <a:latin typeface="Consolas" pitchFamily="49" charset="0"/>
                <a:ea typeface="楷体" pitchFamily="49" charset="-122"/>
                <a:cs typeface="Consolas" pitchFamily="49" charset="0"/>
              </a:rPr>
              <a:t>2</a:t>
            </a:r>
            <a:r>
              <a:rPr lang="zh-CN" altLang="en-US" sz="2200" dirty="0">
                <a:solidFill>
                  <a:schemeClr val="tx1"/>
                </a:solidFill>
                <a:latin typeface="Consolas" pitchFamily="49" charset="0"/>
                <a:ea typeface="楷体" pitchFamily="49" charset="-122"/>
                <a:cs typeface="Consolas" pitchFamily="49" charset="0"/>
              </a:rPr>
              <a:t>时，</a:t>
            </a:r>
            <a:r>
              <a:rPr lang="en-US" altLang="zh-CN" sz="2200" dirty="0">
                <a:solidFill>
                  <a:schemeClr val="tx1"/>
                </a:solidFill>
                <a:latin typeface="Consolas" pitchFamily="49" charset="0"/>
                <a:ea typeface="楷体" pitchFamily="49" charset="-122"/>
                <a:cs typeface="Consolas" pitchFamily="49" charset="0"/>
              </a:rPr>
              <a:t>10</a:t>
            </a:r>
            <a:r>
              <a:rPr lang="en-US" altLang="zh-CN" sz="2200" i="1" dirty="0">
                <a:solidFill>
                  <a:schemeClr val="tx1"/>
                </a:solidFill>
                <a:latin typeface="Consolas" pitchFamily="49" charset="0"/>
                <a:ea typeface="楷体" pitchFamily="49" charset="-122"/>
                <a:cs typeface="Consolas" pitchFamily="49" charset="0"/>
              </a:rPr>
              <a:t>n</a:t>
            </a:r>
            <a:r>
              <a:rPr lang="en-US" altLang="zh-CN" sz="2200" baseline="30000" dirty="0">
                <a:solidFill>
                  <a:schemeClr val="tx1"/>
                </a:solidFill>
                <a:latin typeface="Consolas" pitchFamily="49" charset="0"/>
                <a:ea typeface="楷体" pitchFamily="49" charset="-122"/>
                <a:cs typeface="Consolas" pitchFamily="49" charset="0"/>
              </a:rPr>
              <a:t>2</a:t>
            </a:r>
            <a:r>
              <a:rPr lang="en-US" altLang="zh-CN" sz="2200" dirty="0">
                <a:solidFill>
                  <a:schemeClr val="tx1"/>
                </a:solidFill>
                <a:latin typeface="Consolas" pitchFamily="49" charset="0"/>
                <a:ea typeface="楷体" pitchFamily="49" charset="-122"/>
                <a:cs typeface="Consolas" pitchFamily="49" charset="0"/>
              </a:rPr>
              <a:t>+4</a:t>
            </a:r>
            <a:r>
              <a:rPr lang="en-US" altLang="zh-CN" sz="2200" i="1" dirty="0">
                <a:solidFill>
                  <a:schemeClr val="tx1"/>
                </a:solidFill>
                <a:latin typeface="Consolas" pitchFamily="49" charset="0"/>
                <a:ea typeface="楷体" pitchFamily="49" charset="-122"/>
                <a:cs typeface="Consolas" pitchFamily="49" charset="0"/>
              </a:rPr>
              <a:t>n</a:t>
            </a:r>
            <a:r>
              <a:rPr lang="en-US" altLang="zh-CN" sz="2200" dirty="0">
                <a:solidFill>
                  <a:schemeClr val="tx1"/>
                </a:solidFill>
                <a:latin typeface="Consolas" pitchFamily="49" charset="0"/>
                <a:ea typeface="楷体" pitchFamily="49" charset="-122"/>
                <a:cs typeface="Consolas" pitchFamily="49" charset="0"/>
              </a:rPr>
              <a:t>+2</a:t>
            </a:r>
            <a:r>
              <a:rPr lang="en-US" altLang="zh-CN" sz="2200" dirty="0">
                <a:solidFill>
                  <a:schemeClr val="tx1"/>
                </a:solidFill>
                <a:latin typeface="Consolas" pitchFamily="49" charset="0"/>
                <a:ea typeface="宋体" pitchFamily="2" charset="-122"/>
                <a:cs typeface="Consolas" pitchFamily="49" charset="0"/>
              </a:rPr>
              <a:t>≤</a:t>
            </a:r>
            <a:r>
              <a:rPr lang="en-US" altLang="zh-CN" sz="2200" dirty="0">
                <a:solidFill>
                  <a:schemeClr val="tx1"/>
                </a:solidFill>
                <a:latin typeface="Consolas" pitchFamily="49" charset="0"/>
                <a:ea typeface="楷体" pitchFamily="49" charset="-122"/>
                <a:cs typeface="Consolas" pitchFamily="49" charset="0"/>
              </a:rPr>
              <a:t>10</a:t>
            </a:r>
            <a:r>
              <a:rPr lang="en-US" altLang="zh-CN" sz="2200" i="1" dirty="0">
                <a:solidFill>
                  <a:schemeClr val="tx1"/>
                </a:solidFill>
                <a:latin typeface="Consolas" pitchFamily="49" charset="0"/>
                <a:ea typeface="楷体" pitchFamily="49" charset="-122"/>
                <a:cs typeface="Consolas" pitchFamily="49" charset="0"/>
              </a:rPr>
              <a:t>n</a:t>
            </a:r>
            <a:r>
              <a:rPr lang="en-US" altLang="zh-CN" sz="2200" baseline="30000" dirty="0">
                <a:solidFill>
                  <a:schemeClr val="tx1"/>
                </a:solidFill>
                <a:latin typeface="Consolas" pitchFamily="49" charset="0"/>
                <a:ea typeface="楷体" pitchFamily="49" charset="-122"/>
                <a:cs typeface="Consolas" pitchFamily="49" charset="0"/>
              </a:rPr>
              <a:t>4</a:t>
            </a:r>
            <a:r>
              <a:rPr lang="zh-CN" altLang="en-US" sz="2200" dirty="0" smtClean="0">
                <a:solidFill>
                  <a:schemeClr val="tx1"/>
                </a:solidFill>
                <a:latin typeface="Consolas" pitchFamily="49" charset="0"/>
                <a:ea typeface="楷体" pitchFamily="49" charset="-122"/>
                <a:cs typeface="Consolas" pitchFamily="49" charset="0"/>
              </a:rPr>
              <a:t>。</a:t>
            </a:r>
            <a:endParaRPr lang="en-US" altLang="zh-CN" sz="2200" dirty="0" smtClean="0">
              <a:solidFill>
                <a:schemeClr val="tx1"/>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1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288955" y="1003099"/>
            <a:ext cx="8569325" cy="3410164"/>
          </a:xfrm>
          <a:prstGeom prst="rect">
            <a:avLst/>
          </a:prstGeom>
          <a:noFill/>
          <a:ln w="9525">
            <a:noFill/>
            <a:miter lim="800000"/>
            <a:headEnd/>
            <a:tailEnd/>
          </a:ln>
          <a:effectLst/>
        </p:spPr>
        <p:txBody>
          <a:bodyPr>
            <a:spAutoFit/>
          </a:bodyPr>
          <a:lstStyle/>
          <a:p>
            <a:pPr>
              <a:lnSpc>
                <a:spcPct val="140000"/>
              </a:lnSpc>
            </a:pPr>
            <a:r>
              <a:rPr lang="zh-CN" altLang="en-US" sz="2200" dirty="0">
                <a:latin typeface="Consolas" pitchFamily="49" charset="0"/>
                <a:ea typeface="楷体" pitchFamily="49" charset="-122"/>
                <a:cs typeface="Consolas" pitchFamily="49" charset="0"/>
              </a:rPr>
              <a:t>　</a:t>
            </a:r>
            <a:r>
              <a:rPr lang="zh-CN" altLang="en-US" sz="2200" dirty="0" smtClean="0">
                <a:solidFill>
                  <a:schemeClr val="tx1"/>
                </a:solidFill>
                <a:latin typeface="Consolas" pitchFamily="49" charset="0"/>
                <a:ea typeface="楷体" pitchFamily="49" charset="-122"/>
                <a:cs typeface="Consolas" pitchFamily="49" charset="0"/>
              </a:rPr>
              <a:t>  大</a:t>
            </a:r>
            <a:r>
              <a:rPr lang="en-US" sz="2200" dirty="0" smtClean="0">
                <a:solidFill>
                  <a:schemeClr val="tx1"/>
                </a:solidFill>
                <a:latin typeface="Consolas" pitchFamily="49" charset="0"/>
                <a:ea typeface="楷体" pitchFamily="49" charset="-122"/>
                <a:cs typeface="Consolas" pitchFamily="49" charset="0"/>
              </a:rPr>
              <a:t>O</a:t>
            </a:r>
            <a:r>
              <a:rPr lang="zh-CN" altLang="en-US" sz="2200" dirty="0" smtClean="0">
                <a:solidFill>
                  <a:schemeClr val="tx1"/>
                </a:solidFill>
                <a:latin typeface="Consolas" pitchFamily="49" charset="0"/>
                <a:ea typeface="楷体" pitchFamily="49" charset="-122"/>
                <a:cs typeface="Consolas" pitchFamily="49" charset="0"/>
              </a:rPr>
              <a:t>符号用来描述</a:t>
            </a:r>
            <a:r>
              <a:rPr lang="zh-CN" altLang="en-US" sz="2200" dirty="0" smtClean="0">
                <a:solidFill>
                  <a:srgbClr val="FF0000"/>
                </a:solidFill>
                <a:latin typeface="Consolas" pitchFamily="49" charset="0"/>
                <a:ea typeface="楷体" pitchFamily="49" charset="-122"/>
                <a:cs typeface="Consolas" pitchFamily="49" charset="0"/>
              </a:rPr>
              <a:t>增长率的上界</a:t>
            </a:r>
            <a:r>
              <a:rPr lang="zh-CN" altLang="en-US" sz="2200" dirty="0" smtClean="0">
                <a:solidFill>
                  <a:schemeClr val="tx1"/>
                </a:solidFill>
                <a:latin typeface="Consolas" pitchFamily="49" charset="0"/>
                <a:ea typeface="楷体" pitchFamily="49" charset="-122"/>
                <a:cs typeface="Consolas" pitchFamily="49" charset="0"/>
              </a:rPr>
              <a:t>，表示</a:t>
            </a:r>
            <a:r>
              <a:rPr lang="en-US" sz="2200" i="1" dirty="0" smtClean="0">
                <a:solidFill>
                  <a:schemeClr val="tx1"/>
                </a:solidFill>
                <a:latin typeface="Consolas" pitchFamily="49" charset="0"/>
                <a:ea typeface="楷体" pitchFamily="49" charset="-122"/>
                <a:cs typeface="Consolas" pitchFamily="49" charset="0"/>
              </a:rPr>
              <a:t>f</a:t>
            </a:r>
            <a:r>
              <a:rPr lang="en-US" sz="2200" dirty="0" smtClean="0">
                <a:solidFill>
                  <a:schemeClr val="tx1"/>
                </a:solidFill>
                <a:latin typeface="Consolas" pitchFamily="49" charset="0"/>
                <a:ea typeface="楷体" pitchFamily="49" charset="-122"/>
                <a:cs typeface="Consolas" pitchFamily="49" charset="0"/>
              </a:rPr>
              <a:t>(</a:t>
            </a:r>
            <a:r>
              <a:rPr lang="en-US" sz="2200" i="1" dirty="0" smtClean="0">
                <a:solidFill>
                  <a:schemeClr val="tx1"/>
                </a:solidFill>
                <a:latin typeface="Consolas" pitchFamily="49" charset="0"/>
                <a:ea typeface="楷体" pitchFamily="49" charset="-122"/>
                <a:cs typeface="Consolas" pitchFamily="49" charset="0"/>
              </a:rPr>
              <a:t>n</a:t>
            </a:r>
            <a:r>
              <a:rPr lang="en-US" sz="2200" dirty="0" smtClean="0">
                <a:solidFill>
                  <a:schemeClr val="tx1"/>
                </a:solidFill>
                <a:latin typeface="Consolas" pitchFamily="49" charset="0"/>
                <a:ea typeface="楷体" pitchFamily="49" charset="-122"/>
                <a:cs typeface="Consolas" pitchFamily="49" charset="0"/>
              </a:rPr>
              <a:t>)</a:t>
            </a:r>
            <a:r>
              <a:rPr lang="zh-CN" altLang="en-US" sz="2200" dirty="0" smtClean="0">
                <a:solidFill>
                  <a:schemeClr val="tx1"/>
                </a:solidFill>
                <a:latin typeface="Consolas" pitchFamily="49" charset="0"/>
                <a:ea typeface="楷体" pitchFamily="49" charset="-122"/>
                <a:cs typeface="Consolas" pitchFamily="49" charset="0"/>
              </a:rPr>
              <a:t>的增长最多像</a:t>
            </a:r>
            <a:r>
              <a:rPr lang="en-US" sz="2200" i="1" dirty="0" smtClean="0">
                <a:solidFill>
                  <a:schemeClr val="tx1"/>
                </a:solidFill>
                <a:latin typeface="Consolas" pitchFamily="49" charset="0"/>
                <a:ea typeface="楷体" pitchFamily="49" charset="-122"/>
                <a:cs typeface="Consolas" pitchFamily="49" charset="0"/>
              </a:rPr>
              <a:t>g</a:t>
            </a:r>
            <a:r>
              <a:rPr lang="en-US" sz="2200" dirty="0" smtClean="0">
                <a:solidFill>
                  <a:schemeClr val="tx1"/>
                </a:solidFill>
                <a:latin typeface="Consolas" pitchFamily="49" charset="0"/>
                <a:ea typeface="楷体" pitchFamily="49" charset="-122"/>
                <a:cs typeface="Consolas" pitchFamily="49" charset="0"/>
              </a:rPr>
              <a:t>(</a:t>
            </a:r>
            <a:r>
              <a:rPr lang="en-US" sz="2200" i="1" dirty="0" smtClean="0">
                <a:solidFill>
                  <a:schemeClr val="tx1"/>
                </a:solidFill>
                <a:latin typeface="Consolas" pitchFamily="49" charset="0"/>
                <a:ea typeface="楷体" pitchFamily="49" charset="-122"/>
                <a:cs typeface="Consolas" pitchFamily="49" charset="0"/>
              </a:rPr>
              <a:t>n</a:t>
            </a:r>
            <a:r>
              <a:rPr lang="en-US" sz="2200" dirty="0" smtClean="0">
                <a:solidFill>
                  <a:schemeClr val="tx1"/>
                </a:solidFill>
                <a:latin typeface="Consolas" pitchFamily="49" charset="0"/>
                <a:ea typeface="楷体" pitchFamily="49" charset="-122"/>
                <a:cs typeface="Consolas" pitchFamily="49" charset="0"/>
              </a:rPr>
              <a:t>) </a:t>
            </a:r>
            <a:r>
              <a:rPr lang="zh-CN" altLang="en-US" sz="2200" dirty="0" smtClean="0">
                <a:solidFill>
                  <a:schemeClr val="tx1"/>
                </a:solidFill>
                <a:latin typeface="Consolas" pitchFamily="49" charset="0"/>
                <a:ea typeface="楷体" pitchFamily="49" charset="-122"/>
                <a:cs typeface="Consolas" pitchFamily="49" charset="0"/>
              </a:rPr>
              <a:t>增长的那样快，即当输入规模为</a:t>
            </a:r>
            <a:r>
              <a:rPr lang="en-US" sz="2200" i="1" dirty="0" smtClean="0">
                <a:solidFill>
                  <a:schemeClr val="tx1"/>
                </a:solidFill>
                <a:latin typeface="Consolas" pitchFamily="49" charset="0"/>
                <a:ea typeface="楷体" pitchFamily="49" charset="-122"/>
                <a:cs typeface="Consolas" pitchFamily="49" charset="0"/>
              </a:rPr>
              <a:t>n</a:t>
            </a:r>
            <a:r>
              <a:rPr lang="zh-CN" altLang="en-US" sz="2200" dirty="0" smtClean="0">
                <a:solidFill>
                  <a:schemeClr val="tx1"/>
                </a:solidFill>
                <a:latin typeface="Consolas" pitchFamily="49" charset="0"/>
                <a:ea typeface="楷体" pitchFamily="49" charset="-122"/>
                <a:cs typeface="Consolas" pitchFamily="49" charset="0"/>
              </a:rPr>
              <a:t>时，算法消耗时间的最大值。</a:t>
            </a:r>
            <a:r>
              <a:rPr lang="zh-CN" altLang="en-US" sz="2200" dirty="0" smtClean="0">
                <a:solidFill>
                  <a:srgbClr val="FF0000"/>
                </a:solidFill>
                <a:latin typeface="Consolas" pitchFamily="49" charset="0"/>
                <a:ea typeface="楷体" pitchFamily="49" charset="-122"/>
                <a:cs typeface="Consolas" pitchFamily="49" charset="0"/>
              </a:rPr>
              <a:t>这个上界的阶越低，结果就越有价值</a:t>
            </a:r>
            <a:r>
              <a:rPr lang="zh-CN" altLang="en-US" sz="2200" dirty="0" smtClean="0">
                <a:solidFill>
                  <a:srgbClr val="0000FF"/>
                </a:solidFill>
                <a:latin typeface="Consolas" pitchFamily="49" charset="0"/>
                <a:ea typeface="楷体" pitchFamily="49" charset="-122"/>
                <a:cs typeface="Consolas" pitchFamily="49" charset="0"/>
              </a:rPr>
              <a:t>，</a:t>
            </a:r>
            <a:r>
              <a:rPr lang="zh-CN" altLang="en-US" sz="2200" dirty="0" smtClean="0">
                <a:solidFill>
                  <a:schemeClr val="tx1"/>
                </a:solidFill>
                <a:latin typeface="Consolas" pitchFamily="49" charset="0"/>
                <a:ea typeface="楷体" pitchFamily="49" charset="-122"/>
                <a:cs typeface="Consolas" pitchFamily="49" charset="0"/>
              </a:rPr>
              <a:t>所以，对于</a:t>
            </a:r>
            <a:r>
              <a:rPr lang="en-US" sz="2200" dirty="0" smtClean="0">
                <a:solidFill>
                  <a:schemeClr val="tx1"/>
                </a:solidFill>
                <a:latin typeface="Consolas" pitchFamily="49" charset="0"/>
                <a:ea typeface="楷体" pitchFamily="49" charset="-122"/>
                <a:cs typeface="Consolas" pitchFamily="49" charset="0"/>
              </a:rPr>
              <a:t>10</a:t>
            </a:r>
            <a:r>
              <a:rPr lang="en-US" sz="2200" i="1" dirty="0" smtClean="0">
                <a:solidFill>
                  <a:schemeClr val="tx1"/>
                </a:solidFill>
                <a:latin typeface="Consolas" pitchFamily="49" charset="0"/>
                <a:ea typeface="楷体" pitchFamily="49" charset="-122"/>
                <a:cs typeface="Consolas" pitchFamily="49" charset="0"/>
              </a:rPr>
              <a:t>n</a:t>
            </a:r>
            <a:r>
              <a:rPr lang="en-US" sz="2200" baseline="30000" dirty="0" smtClean="0">
                <a:solidFill>
                  <a:schemeClr val="tx1"/>
                </a:solidFill>
                <a:latin typeface="Consolas" pitchFamily="49" charset="0"/>
                <a:ea typeface="楷体" pitchFamily="49" charset="-122"/>
                <a:cs typeface="Consolas" pitchFamily="49" charset="0"/>
              </a:rPr>
              <a:t>2</a:t>
            </a:r>
            <a:r>
              <a:rPr lang="en-US" sz="2200" dirty="0" smtClean="0">
                <a:solidFill>
                  <a:schemeClr val="tx1"/>
                </a:solidFill>
                <a:latin typeface="Consolas" pitchFamily="49" charset="0"/>
                <a:ea typeface="楷体" pitchFamily="49" charset="-122"/>
                <a:cs typeface="Consolas" pitchFamily="49" charset="0"/>
              </a:rPr>
              <a:t>+4</a:t>
            </a:r>
            <a:r>
              <a:rPr lang="en-US" sz="2200" i="1" dirty="0" smtClean="0">
                <a:solidFill>
                  <a:schemeClr val="tx1"/>
                </a:solidFill>
                <a:latin typeface="Consolas" pitchFamily="49" charset="0"/>
                <a:ea typeface="楷体" pitchFamily="49" charset="-122"/>
                <a:cs typeface="Consolas" pitchFamily="49" charset="0"/>
              </a:rPr>
              <a:t>n</a:t>
            </a:r>
            <a:r>
              <a:rPr lang="en-US" sz="2200" dirty="0" smtClean="0">
                <a:solidFill>
                  <a:schemeClr val="tx1"/>
                </a:solidFill>
                <a:latin typeface="Consolas" pitchFamily="49" charset="0"/>
                <a:ea typeface="楷体" pitchFamily="49" charset="-122"/>
                <a:cs typeface="Consolas" pitchFamily="49" charset="0"/>
              </a:rPr>
              <a:t>+2</a:t>
            </a:r>
            <a:r>
              <a:rPr lang="zh-CN" altLang="en-US" sz="2200" dirty="0" smtClean="0">
                <a:solidFill>
                  <a:schemeClr val="tx1"/>
                </a:solidFill>
                <a:latin typeface="Consolas" pitchFamily="49" charset="0"/>
                <a:ea typeface="楷体" pitchFamily="49" charset="-122"/>
                <a:cs typeface="Consolas" pitchFamily="49" charset="0"/>
              </a:rPr>
              <a:t>，</a:t>
            </a:r>
            <a:r>
              <a:rPr lang="en-US" sz="2200" dirty="0" smtClean="0">
                <a:solidFill>
                  <a:schemeClr val="tx1"/>
                </a:solidFill>
                <a:latin typeface="Consolas" pitchFamily="49" charset="0"/>
                <a:ea typeface="楷体" pitchFamily="49" charset="-122"/>
                <a:cs typeface="Consolas" pitchFamily="49" charset="0"/>
              </a:rPr>
              <a:t>O(</a:t>
            </a:r>
            <a:r>
              <a:rPr lang="en-US" sz="2200" i="1" dirty="0" smtClean="0">
                <a:solidFill>
                  <a:schemeClr val="tx1"/>
                </a:solidFill>
                <a:latin typeface="Consolas" pitchFamily="49" charset="0"/>
                <a:ea typeface="楷体" pitchFamily="49" charset="-122"/>
                <a:cs typeface="Consolas" pitchFamily="49" charset="0"/>
              </a:rPr>
              <a:t>n</a:t>
            </a:r>
            <a:r>
              <a:rPr lang="en-US" sz="2200" baseline="30000" dirty="0" smtClean="0">
                <a:solidFill>
                  <a:schemeClr val="tx1"/>
                </a:solidFill>
                <a:latin typeface="Consolas" pitchFamily="49" charset="0"/>
                <a:ea typeface="楷体" pitchFamily="49" charset="-122"/>
                <a:cs typeface="Consolas" pitchFamily="49" charset="0"/>
              </a:rPr>
              <a:t>2</a:t>
            </a:r>
            <a:r>
              <a:rPr lang="en-US" sz="2200" dirty="0" smtClean="0">
                <a:solidFill>
                  <a:schemeClr val="tx1"/>
                </a:solidFill>
                <a:latin typeface="Consolas" pitchFamily="49" charset="0"/>
                <a:ea typeface="楷体" pitchFamily="49" charset="-122"/>
                <a:cs typeface="Consolas" pitchFamily="49" charset="0"/>
              </a:rPr>
              <a:t>)</a:t>
            </a:r>
            <a:r>
              <a:rPr lang="zh-CN" altLang="en-US" sz="2200" dirty="0" smtClean="0">
                <a:solidFill>
                  <a:schemeClr val="tx1"/>
                </a:solidFill>
                <a:latin typeface="Consolas" pitchFamily="49" charset="0"/>
                <a:ea typeface="楷体" pitchFamily="49" charset="-122"/>
                <a:cs typeface="Consolas" pitchFamily="49" charset="0"/>
              </a:rPr>
              <a:t>比</a:t>
            </a:r>
            <a:r>
              <a:rPr lang="en-US" sz="2200" dirty="0" smtClean="0">
                <a:solidFill>
                  <a:schemeClr val="tx1"/>
                </a:solidFill>
                <a:latin typeface="Consolas" pitchFamily="49" charset="0"/>
                <a:ea typeface="楷体" pitchFamily="49" charset="-122"/>
                <a:cs typeface="Consolas" pitchFamily="49" charset="0"/>
              </a:rPr>
              <a:t>O(</a:t>
            </a:r>
            <a:r>
              <a:rPr lang="en-US" sz="2200" i="1" dirty="0" smtClean="0">
                <a:solidFill>
                  <a:schemeClr val="tx1"/>
                </a:solidFill>
                <a:latin typeface="Consolas" pitchFamily="49" charset="0"/>
                <a:ea typeface="楷体" pitchFamily="49" charset="-122"/>
                <a:cs typeface="Consolas" pitchFamily="49" charset="0"/>
              </a:rPr>
              <a:t>n</a:t>
            </a:r>
            <a:r>
              <a:rPr lang="en-US" sz="2200" baseline="30000" dirty="0" smtClean="0">
                <a:solidFill>
                  <a:schemeClr val="tx1"/>
                </a:solidFill>
                <a:latin typeface="Consolas" pitchFamily="49" charset="0"/>
                <a:ea typeface="楷体" pitchFamily="49" charset="-122"/>
                <a:cs typeface="Consolas" pitchFamily="49" charset="0"/>
              </a:rPr>
              <a:t>4</a:t>
            </a:r>
            <a:r>
              <a:rPr lang="en-US" sz="2200" dirty="0" smtClean="0">
                <a:solidFill>
                  <a:schemeClr val="tx1"/>
                </a:solidFill>
                <a:latin typeface="Consolas" pitchFamily="49" charset="0"/>
                <a:ea typeface="楷体" pitchFamily="49" charset="-122"/>
                <a:cs typeface="Consolas" pitchFamily="49" charset="0"/>
              </a:rPr>
              <a:t>) </a:t>
            </a:r>
            <a:r>
              <a:rPr lang="zh-CN" altLang="en-US" sz="2200" dirty="0" smtClean="0">
                <a:solidFill>
                  <a:schemeClr val="tx1"/>
                </a:solidFill>
                <a:latin typeface="Consolas" pitchFamily="49" charset="0"/>
                <a:ea typeface="楷体" pitchFamily="49" charset="-122"/>
                <a:cs typeface="Consolas" pitchFamily="49" charset="0"/>
              </a:rPr>
              <a:t>有价值。</a:t>
            </a:r>
            <a:endParaRPr lang="en-US" altLang="zh-CN" sz="2200" dirty="0" smtClean="0">
              <a:solidFill>
                <a:schemeClr val="tx1"/>
              </a:solidFill>
              <a:latin typeface="Consolas" pitchFamily="49" charset="0"/>
              <a:ea typeface="楷体" pitchFamily="49" charset="-122"/>
              <a:cs typeface="Consolas" pitchFamily="49" charset="0"/>
            </a:endParaRPr>
          </a:p>
          <a:p>
            <a:pPr>
              <a:lnSpc>
                <a:spcPct val="140000"/>
              </a:lnSpc>
            </a:pPr>
            <a:r>
              <a:rPr lang="en-US" altLang="zh-CN" sz="2200" dirty="0" smtClean="0">
                <a:solidFill>
                  <a:srgbClr val="0000FF"/>
                </a:solidFill>
                <a:latin typeface="Consolas" pitchFamily="49" charset="0"/>
                <a:ea typeface="楷体" pitchFamily="49" charset="-122"/>
                <a:cs typeface="Consolas" pitchFamily="49" charset="0"/>
              </a:rPr>
              <a:t>    </a:t>
            </a:r>
            <a:r>
              <a:rPr lang="zh-CN" altLang="en-US" sz="2200" dirty="0" smtClean="0">
                <a:solidFill>
                  <a:srgbClr val="0000FF"/>
                </a:solidFill>
                <a:latin typeface="Consolas" pitchFamily="49" charset="0"/>
                <a:ea typeface="楷体" pitchFamily="49" charset="-122"/>
                <a:cs typeface="Consolas" pitchFamily="49" charset="0"/>
              </a:rPr>
              <a:t>一</a:t>
            </a:r>
            <a:r>
              <a:rPr lang="zh-CN" altLang="en-US" sz="2200" dirty="0" smtClean="0">
                <a:solidFill>
                  <a:schemeClr val="tx1"/>
                </a:solidFill>
                <a:latin typeface="Consolas" pitchFamily="49" charset="0"/>
                <a:ea typeface="楷体" pitchFamily="49" charset="-122"/>
                <a:cs typeface="Consolas" pitchFamily="49" charset="0"/>
              </a:rPr>
              <a:t>个算法的时间用大</a:t>
            </a:r>
            <a:r>
              <a:rPr lang="en-US" sz="2200" dirty="0" smtClean="0">
                <a:solidFill>
                  <a:schemeClr val="tx1"/>
                </a:solidFill>
                <a:latin typeface="Consolas" pitchFamily="49" charset="0"/>
                <a:ea typeface="楷体" pitchFamily="49" charset="-122"/>
                <a:cs typeface="Consolas" pitchFamily="49" charset="0"/>
              </a:rPr>
              <a:t>O</a:t>
            </a:r>
            <a:r>
              <a:rPr lang="zh-CN" altLang="en-US" sz="2200" dirty="0" smtClean="0">
                <a:solidFill>
                  <a:schemeClr val="tx1"/>
                </a:solidFill>
                <a:latin typeface="Consolas" pitchFamily="49" charset="0"/>
                <a:ea typeface="楷体" pitchFamily="49" charset="-122"/>
                <a:cs typeface="Consolas" pitchFamily="49" charset="0"/>
              </a:rPr>
              <a:t>符号表示时，总是采用最有价值的</a:t>
            </a:r>
            <a:r>
              <a:rPr lang="en-US" sz="2200" i="1" dirty="0" smtClean="0">
                <a:solidFill>
                  <a:schemeClr val="tx1"/>
                </a:solidFill>
                <a:latin typeface="Consolas" pitchFamily="49" charset="0"/>
                <a:ea typeface="楷体" pitchFamily="49" charset="-122"/>
                <a:cs typeface="Consolas" pitchFamily="49" charset="0"/>
              </a:rPr>
              <a:t>g</a:t>
            </a:r>
            <a:r>
              <a:rPr lang="en-US" sz="2200" dirty="0" smtClean="0">
                <a:solidFill>
                  <a:schemeClr val="tx1"/>
                </a:solidFill>
                <a:latin typeface="Consolas" pitchFamily="49" charset="0"/>
                <a:ea typeface="楷体" pitchFamily="49" charset="-122"/>
                <a:cs typeface="Consolas" pitchFamily="49" charset="0"/>
              </a:rPr>
              <a:t>(</a:t>
            </a:r>
            <a:r>
              <a:rPr lang="en-US" sz="2200" i="1" dirty="0" smtClean="0">
                <a:solidFill>
                  <a:schemeClr val="tx1"/>
                </a:solidFill>
                <a:latin typeface="Consolas" pitchFamily="49" charset="0"/>
                <a:ea typeface="楷体" pitchFamily="49" charset="-122"/>
                <a:cs typeface="Consolas" pitchFamily="49" charset="0"/>
              </a:rPr>
              <a:t>n</a:t>
            </a:r>
            <a:r>
              <a:rPr lang="en-US" sz="2200" dirty="0" smtClean="0">
                <a:solidFill>
                  <a:schemeClr val="tx1"/>
                </a:solidFill>
                <a:latin typeface="Consolas" pitchFamily="49" charset="0"/>
                <a:ea typeface="楷体" pitchFamily="49" charset="-122"/>
                <a:cs typeface="Consolas" pitchFamily="49" charset="0"/>
              </a:rPr>
              <a:t>)</a:t>
            </a:r>
            <a:r>
              <a:rPr lang="zh-CN" altLang="en-US" sz="2200" dirty="0" smtClean="0">
                <a:solidFill>
                  <a:schemeClr val="tx1"/>
                </a:solidFill>
                <a:latin typeface="Consolas" pitchFamily="49" charset="0"/>
                <a:ea typeface="楷体" pitchFamily="49" charset="-122"/>
                <a:cs typeface="Consolas" pitchFamily="49" charset="0"/>
              </a:rPr>
              <a:t>表示，称之为</a:t>
            </a:r>
            <a:r>
              <a:rPr lang="zh-CN" altLang="en-US" sz="2200" dirty="0" smtClean="0">
                <a:solidFill>
                  <a:srgbClr val="9900FF"/>
                </a:solidFill>
                <a:latin typeface="Consolas" pitchFamily="49" charset="0"/>
                <a:ea typeface="楷体" pitchFamily="49" charset="-122"/>
                <a:cs typeface="Consolas" pitchFamily="49" charset="0"/>
              </a:rPr>
              <a:t>“</a:t>
            </a:r>
            <a:r>
              <a:rPr lang="zh-CN" altLang="en-US" sz="2200" dirty="0" smtClean="0">
                <a:solidFill>
                  <a:srgbClr val="FF0000"/>
                </a:solidFill>
                <a:latin typeface="微软雅黑" pitchFamily="34" charset="-122"/>
                <a:ea typeface="微软雅黑" pitchFamily="34" charset="-122"/>
                <a:cs typeface="Consolas" pitchFamily="49" charset="0"/>
              </a:rPr>
              <a:t>紧凑上界</a:t>
            </a:r>
            <a:r>
              <a:rPr lang="zh-CN" altLang="en-US" sz="2200" dirty="0" smtClean="0">
                <a:solidFill>
                  <a:srgbClr val="9900FF"/>
                </a:solidFill>
                <a:latin typeface="Consolas" pitchFamily="49" charset="0"/>
                <a:ea typeface="楷体" pitchFamily="49" charset="-122"/>
                <a:cs typeface="Consolas" pitchFamily="49" charset="0"/>
              </a:rPr>
              <a:t>”</a:t>
            </a:r>
            <a:r>
              <a:rPr lang="zh-CN" altLang="en-US" sz="2200" dirty="0" smtClean="0">
                <a:solidFill>
                  <a:schemeClr val="tx1"/>
                </a:solidFill>
                <a:latin typeface="Consolas" pitchFamily="49" charset="0"/>
                <a:ea typeface="楷体" pitchFamily="49" charset="-122"/>
                <a:cs typeface="Consolas" pitchFamily="49" charset="0"/>
              </a:rPr>
              <a:t>或</a:t>
            </a:r>
            <a:r>
              <a:rPr lang="zh-CN" altLang="en-US" sz="2200" dirty="0" smtClean="0">
                <a:solidFill>
                  <a:srgbClr val="9900FF"/>
                </a:solidFill>
                <a:latin typeface="Consolas" pitchFamily="49" charset="0"/>
                <a:ea typeface="楷体" pitchFamily="49" charset="-122"/>
                <a:cs typeface="Consolas" pitchFamily="49" charset="0"/>
              </a:rPr>
              <a:t>“</a:t>
            </a:r>
            <a:r>
              <a:rPr lang="zh-CN" altLang="en-US" sz="2200" dirty="0" smtClean="0">
                <a:solidFill>
                  <a:srgbClr val="FF0000"/>
                </a:solidFill>
                <a:latin typeface="微软雅黑" pitchFamily="34" charset="-122"/>
                <a:ea typeface="微软雅黑" pitchFamily="34" charset="-122"/>
                <a:cs typeface="Consolas" pitchFamily="49" charset="0"/>
              </a:rPr>
              <a:t>紧确上界</a:t>
            </a:r>
            <a:r>
              <a:rPr lang="zh-CN" altLang="en-US" sz="2200" dirty="0" smtClean="0">
                <a:solidFill>
                  <a:srgbClr val="9900FF"/>
                </a:solidFill>
                <a:latin typeface="Consolas" pitchFamily="49" charset="0"/>
                <a:ea typeface="楷体" pitchFamily="49" charset="-122"/>
                <a:cs typeface="Consolas" pitchFamily="49" charset="0"/>
              </a:rPr>
              <a:t>”</a:t>
            </a:r>
            <a:r>
              <a:rPr lang="zh-CN" altLang="en-US" sz="2200" dirty="0" smtClean="0">
                <a:latin typeface="Consolas" pitchFamily="49" charset="0"/>
                <a:ea typeface="楷体" pitchFamily="49" charset="-122"/>
                <a:cs typeface="Consolas" pitchFamily="49" charset="0"/>
              </a:rPr>
              <a:t>。</a:t>
            </a:r>
            <a:endParaRPr lang="en-US" altLang="zh-CN" sz="2200" dirty="0" smtClean="0">
              <a:latin typeface="Consolas" pitchFamily="49" charset="0"/>
              <a:ea typeface="楷体" pitchFamily="49" charset="-122"/>
              <a:cs typeface="Consolas" pitchFamily="49" charset="0"/>
            </a:endParaRPr>
          </a:p>
          <a:p>
            <a:pPr>
              <a:lnSpc>
                <a:spcPct val="140000"/>
              </a:lnSpc>
            </a:pPr>
            <a:r>
              <a:rPr lang="zh-CN" altLang="en-US" sz="2200" dirty="0" smtClean="0">
                <a:latin typeface="Consolas" pitchFamily="49" charset="0"/>
                <a:ea typeface="楷体" pitchFamily="49" charset="-122"/>
                <a:cs typeface="Consolas" pitchFamily="49" charset="0"/>
              </a:rPr>
              <a:t>  </a:t>
            </a:r>
            <a:r>
              <a:rPr lang="zh-CN" altLang="en-US" sz="2200" dirty="0">
                <a:latin typeface="Consolas" pitchFamily="49" charset="0"/>
                <a:ea typeface="楷体" pitchFamily="49" charset="-122"/>
                <a:cs typeface="Consolas" pitchFamily="49" charset="0"/>
              </a:rPr>
              <a:t>　</a:t>
            </a:r>
            <a:r>
              <a:rPr lang="zh-CN" altLang="en-US" sz="2200" dirty="0">
                <a:solidFill>
                  <a:schemeClr val="tx1"/>
                </a:solidFill>
                <a:latin typeface="Consolas" pitchFamily="49" charset="0"/>
                <a:ea typeface="楷体" pitchFamily="49" charset="-122"/>
                <a:cs typeface="Consolas" pitchFamily="49" charset="0"/>
              </a:rPr>
              <a:t>一般地</a:t>
            </a:r>
            <a:r>
              <a:rPr lang="zh-CN" altLang="pt-BR" sz="2200" dirty="0">
                <a:solidFill>
                  <a:schemeClr val="tx1"/>
                </a:solidFill>
                <a:latin typeface="Consolas" pitchFamily="49" charset="0"/>
                <a:ea typeface="楷体" pitchFamily="49" charset="-122"/>
                <a:cs typeface="Consolas" pitchFamily="49" charset="0"/>
              </a:rPr>
              <a:t>，如果</a:t>
            </a:r>
            <a:r>
              <a:rPr lang="pt-BR" altLang="zh-CN" sz="2200" i="1" dirty="0">
                <a:solidFill>
                  <a:schemeClr val="tx1"/>
                </a:solidFill>
                <a:latin typeface="Consolas" pitchFamily="49" charset="0"/>
                <a:ea typeface="楷体" pitchFamily="49" charset="-122"/>
                <a:cs typeface="Consolas" pitchFamily="49" charset="0"/>
              </a:rPr>
              <a:t>f</a:t>
            </a:r>
            <a:r>
              <a:rPr lang="pt-BR" altLang="zh-CN" sz="2200" dirty="0">
                <a:solidFill>
                  <a:schemeClr val="tx1"/>
                </a:solidFill>
                <a:latin typeface="Consolas" pitchFamily="49" charset="0"/>
                <a:ea typeface="楷体" pitchFamily="49"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n</a:t>
            </a:r>
            <a:r>
              <a:rPr lang="pt-BR" altLang="zh-CN" sz="2200" dirty="0">
                <a:solidFill>
                  <a:schemeClr val="tx1"/>
                </a:solidFill>
                <a:latin typeface="Consolas" pitchFamily="49" charset="0"/>
                <a:ea typeface="楷体" pitchFamily="49"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a</a:t>
            </a:r>
            <a:r>
              <a:rPr lang="pt-BR" altLang="zh-CN" sz="2200" i="1" baseline="-25000" dirty="0">
                <a:solidFill>
                  <a:schemeClr val="tx1"/>
                </a:solidFill>
                <a:latin typeface="Consolas" pitchFamily="49" charset="0"/>
                <a:ea typeface="楷体" pitchFamily="49" charset="-122"/>
                <a:cs typeface="Consolas" pitchFamily="49" charset="0"/>
              </a:rPr>
              <a:t>m</a:t>
            </a:r>
            <a:r>
              <a:rPr lang="pt-BR" altLang="zh-CN" sz="2200" i="1" dirty="0">
                <a:solidFill>
                  <a:schemeClr val="tx1"/>
                </a:solidFill>
                <a:latin typeface="Consolas" pitchFamily="49" charset="0"/>
                <a:ea typeface="楷体" pitchFamily="49" charset="-122"/>
                <a:cs typeface="Consolas" pitchFamily="49" charset="0"/>
              </a:rPr>
              <a:t>n</a:t>
            </a:r>
            <a:r>
              <a:rPr lang="pt-BR" altLang="zh-CN" sz="2200" i="1" baseline="30000" dirty="0">
                <a:solidFill>
                  <a:schemeClr val="tx1"/>
                </a:solidFill>
                <a:latin typeface="Consolas" pitchFamily="49" charset="0"/>
                <a:ea typeface="楷体" pitchFamily="49" charset="-122"/>
                <a:cs typeface="Consolas" pitchFamily="49" charset="0"/>
              </a:rPr>
              <a:t>m</a:t>
            </a:r>
            <a:r>
              <a:rPr lang="pt-BR" altLang="zh-CN" sz="2200" dirty="0">
                <a:solidFill>
                  <a:schemeClr val="tx1"/>
                </a:solidFill>
                <a:latin typeface="Consolas" pitchFamily="49" charset="0"/>
                <a:ea typeface="楷体" pitchFamily="49"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a</a:t>
            </a:r>
            <a:r>
              <a:rPr lang="pt-BR" altLang="zh-CN" sz="2200" i="1" baseline="-25000" dirty="0">
                <a:solidFill>
                  <a:schemeClr val="tx1"/>
                </a:solidFill>
                <a:latin typeface="Consolas" pitchFamily="49" charset="0"/>
                <a:ea typeface="楷体" pitchFamily="49" charset="-122"/>
                <a:cs typeface="Consolas" pitchFamily="49" charset="0"/>
              </a:rPr>
              <a:t>m</a:t>
            </a:r>
            <a:r>
              <a:rPr lang="pt-BR" altLang="zh-CN" sz="2200" baseline="-25000" dirty="0">
                <a:solidFill>
                  <a:schemeClr val="tx1"/>
                </a:solidFill>
                <a:latin typeface="Consolas" pitchFamily="49" charset="0"/>
                <a:ea typeface="楷体" pitchFamily="49" charset="-122"/>
                <a:cs typeface="Consolas" pitchFamily="49" charset="0"/>
              </a:rPr>
              <a:t>-1</a:t>
            </a:r>
            <a:r>
              <a:rPr lang="pt-BR" altLang="zh-CN" sz="2200" i="1" dirty="0">
                <a:solidFill>
                  <a:schemeClr val="tx1"/>
                </a:solidFill>
                <a:latin typeface="Consolas" pitchFamily="49" charset="0"/>
                <a:ea typeface="楷体" pitchFamily="49" charset="-122"/>
                <a:cs typeface="Consolas" pitchFamily="49" charset="0"/>
              </a:rPr>
              <a:t>n</a:t>
            </a:r>
            <a:r>
              <a:rPr lang="pt-BR" altLang="zh-CN" sz="2200" i="1" baseline="30000" dirty="0">
                <a:solidFill>
                  <a:schemeClr val="tx1"/>
                </a:solidFill>
                <a:latin typeface="Consolas" pitchFamily="49" charset="0"/>
                <a:ea typeface="楷体" pitchFamily="49" charset="-122"/>
                <a:cs typeface="Consolas" pitchFamily="49" charset="0"/>
              </a:rPr>
              <a:t>m</a:t>
            </a:r>
            <a:r>
              <a:rPr lang="pt-BR" altLang="zh-CN" sz="2200" baseline="30000" dirty="0">
                <a:solidFill>
                  <a:schemeClr val="tx1"/>
                </a:solidFill>
                <a:latin typeface="Consolas" pitchFamily="49" charset="0"/>
                <a:ea typeface="楷体" pitchFamily="49" charset="-122"/>
                <a:cs typeface="Consolas" pitchFamily="49" charset="0"/>
              </a:rPr>
              <a:t>-1</a:t>
            </a:r>
            <a:r>
              <a:rPr lang="pt-BR" altLang="zh-CN" sz="2200" dirty="0">
                <a:solidFill>
                  <a:schemeClr val="tx1"/>
                </a:solidFill>
                <a:latin typeface="Consolas" pitchFamily="49" charset="0"/>
                <a:ea typeface="楷体" pitchFamily="49" charset="-122"/>
                <a:cs typeface="Consolas" pitchFamily="49" charset="0"/>
              </a:rPr>
              <a:t>+</a:t>
            </a:r>
            <a:r>
              <a:rPr lang="pt-BR" altLang="zh-CN" sz="2200" dirty="0">
                <a:solidFill>
                  <a:schemeClr val="tx1"/>
                </a:solidFill>
                <a:latin typeface="Consolas" pitchFamily="49" charset="0"/>
                <a:ea typeface="宋体" pitchFamily="2" charset="-122"/>
                <a:cs typeface="Consolas" pitchFamily="49" charset="0"/>
              </a:rPr>
              <a:t>…</a:t>
            </a:r>
            <a:r>
              <a:rPr lang="pt-BR" altLang="zh-CN" sz="2200" dirty="0">
                <a:solidFill>
                  <a:schemeClr val="tx1"/>
                </a:solidFill>
                <a:latin typeface="Consolas" pitchFamily="49" charset="0"/>
                <a:ea typeface="楷体" pitchFamily="49"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a</a:t>
            </a:r>
            <a:r>
              <a:rPr lang="pt-BR" altLang="zh-CN" sz="2200" baseline="-25000" dirty="0">
                <a:solidFill>
                  <a:schemeClr val="tx1"/>
                </a:solidFill>
                <a:latin typeface="Consolas" pitchFamily="49" charset="0"/>
                <a:ea typeface="楷体" pitchFamily="49" charset="-122"/>
                <a:cs typeface="Consolas" pitchFamily="49" charset="0"/>
              </a:rPr>
              <a:t>1</a:t>
            </a:r>
            <a:r>
              <a:rPr lang="pt-BR" altLang="zh-CN" sz="2200" i="1" dirty="0">
                <a:solidFill>
                  <a:schemeClr val="tx1"/>
                </a:solidFill>
                <a:latin typeface="Consolas" pitchFamily="49" charset="0"/>
                <a:ea typeface="楷体" pitchFamily="49" charset="-122"/>
                <a:cs typeface="Consolas" pitchFamily="49" charset="0"/>
              </a:rPr>
              <a:t>n</a:t>
            </a:r>
            <a:r>
              <a:rPr lang="pt-BR" altLang="zh-CN" sz="2200" dirty="0">
                <a:solidFill>
                  <a:schemeClr val="tx1"/>
                </a:solidFill>
                <a:latin typeface="Consolas" pitchFamily="49" charset="0"/>
                <a:ea typeface="楷体" pitchFamily="49"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a</a:t>
            </a:r>
            <a:r>
              <a:rPr lang="pt-BR" altLang="zh-CN" sz="2200" baseline="-25000" dirty="0">
                <a:solidFill>
                  <a:schemeClr val="tx1"/>
                </a:solidFill>
                <a:latin typeface="Consolas" pitchFamily="49" charset="0"/>
                <a:ea typeface="楷体" pitchFamily="49" charset="-122"/>
                <a:cs typeface="Consolas" pitchFamily="49" charset="0"/>
              </a:rPr>
              <a:t>0</a:t>
            </a:r>
            <a:r>
              <a:rPr lang="zh-CN" altLang="pt-BR" sz="2200" dirty="0">
                <a:solidFill>
                  <a:schemeClr val="tx1"/>
                </a:solidFill>
                <a:latin typeface="Consolas" pitchFamily="49" charset="0"/>
                <a:ea typeface="楷体" pitchFamily="49" charset="-122"/>
                <a:cs typeface="Consolas" pitchFamily="49" charset="0"/>
              </a:rPr>
              <a:t>，有</a:t>
            </a:r>
            <a:r>
              <a:rPr lang="pt-BR" altLang="zh-CN" sz="2200" i="1" dirty="0">
                <a:solidFill>
                  <a:srgbClr val="FF0000"/>
                </a:solidFill>
                <a:latin typeface="Consolas" pitchFamily="49" charset="0"/>
                <a:ea typeface="楷体" pitchFamily="49" charset="-122"/>
                <a:cs typeface="Consolas" pitchFamily="49" charset="0"/>
              </a:rPr>
              <a:t>f</a:t>
            </a:r>
            <a:r>
              <a:rPr lang="pt-BR" altLang="zh-CN" sz="2200" dirty="0">
                <a:solidFill>
                  <a:srgbClr val="FF0000"/>
                </a:solidFill>
                <a:latin typeface="Consolas" pitchFamily="49" charset="0"/>
                <a:ea typeface="楷体" pitchFamily="49" charset="-122"/>
                <a:cs typeface="Consolas" pitchFamily="49" charset="0"/>
              </a:rPr>
              <a:t>(</a:t>
            </a:r>
            <a:r>
              <a:rPr lang="pt-BR" altLang="zh-CN" sz="2200" i="1" dirty="0">
                <a:solidFill>
                  <a:srgbClr val="FF0000"/>
                </a:solidFill>
                <a:latin typeface="Consolas" pitchFamily="49" charset="0"/>
                <a:ea typeface="楷体" pitchFamily="49" charset="-122"/>
                <a:cs typeface="Consolas" pitchFamily="49" charset="0"/>
              </a:rPr>
              <a:t>n</a:t>
            </a:r>
            <a:r>
              <a:rPr lang="pt-BR" altLang="zh-CN" sz="2200" dirty="0">
                <a:solidFill>
                  <a:srgbClr val="FF0000"/>
                </a:solidFill>
                <a:latin typeface="Consolas" pitchFamily="49" charset="0"/>
                <a:ea typeface="楷体" pitchFamily="49" charset="-122"/>
                <a:cs typeface="Consolas" pitchFamily="49" charset="0"/>
              </a:rPr>
              <a:t>)=O(</a:t>
            </a:r>
            <a:r>
              <a:rPr lang="pt-BR" altLang="zh-CN" sz="2200" i="1" dirty="0">
                <a:solidFill>
                  <a:srgbClr val="FF0000"/>
                </a:solidFill>
                <a:latin typeface="Consolas" pitchFamily="49" charset="0"/>
                <a:ea typeface="楷体" pitchFamily="49" charset="-122"/>
                <a:cs typeface="Consolas" pitchFamily="49" charset="0"/>
              </a:rPr>
              <a:t>n</a:t>
            </a:r>
            <a:r>
              <a:rPr lang="pt-BR" altLang="zh-CN" sz="2200" i="1" baseline="30000" dirty="0">
                <a:solidFill>
                  <a:srgbClr val="FF0000"/>
                </a:solidFill>
                <a:latin typeface="Consolas" pitchFamily="49" charset="0"/>
                <a:ea typeface="楷体" pitchFamily="49" charset="-122"/>
                <a:cs typeface="Consolas" pitchFamily="49" charset="0"/>
              </a:rPr>
              <a:t>m</a:t>
            </a:r>
            <a:r>
              <a:rPr lang="pt-BR" altLang="zh-CN" sz="2200" dirty="0">
                <a:solidFill>
                  <a:srgbClr val="9900FF"/>
                </a:solidFill>
                <a:latin typeface="Consolas" pitchFamily="49" charset="0"/>
                <a:ea typeface="楷体" pitchFamily="49" charset="-122"/>
                <a:cs typeface="Consolas" pitchFamily="49" charset="0"/>
              </a:rPr>
              <a:t>)</a:t>
            </a:r>
            <a:r>
              <a:rPr lang="zh-CN" altLang="pt-BR" sz="2200" dirty="0">
                <a:latin typeface="Consolas" pitchFamily="49" charset="0"/>
                <a:ea typeface="楷体" pitchFamily="49" charset="-122"/>
                <a:cs typeface="Consolas" pitchFamily="49" charset="0"/>
              </a:rPr>
              <a:t>。</a:t>
            </a:r>
            <a:endParaRPr lang="zh-CN" altLang="en-US" sz="2200" dirty="0">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4"/>
          <p:cNvSpPr txBox="1">
            <a:spLocks noChangeArrowheads="1"/>
          </p:cNvSpPr>
          <p:nvPr/>
        </p:nvSpPr>
        <p:spPr bwMode="auto">
          <a:xfrm>
            <a:off x="822330" y="2168459"/>
            <a:ext cx="8064500" cy="769441"/>
          </a:xfrm>
          <a:prstGeom prst="rect">
            <a:avLst/>
          </a:prstGeom>
          <a:noFill/>
          <a:ln w="9525">
            <a:noFill/>
            <a:miter lim="800000"/>
            <a:headEnd/>
            <a:tailEnd/>
          </a:ln>
          <a:effectLst/>
        </p:spPr>
        <p:txBody>
          <a:bodyPr>
            <a:spAutoFit/>
          </a:bodyPr>
          <a:lstStyle/>
          <a:p>
            <a:pPr>
              <a:spcBef>
                <a:spcPct val="50000"/>
              </a:spcBef>
            </a:pPr>
            <a:r>
              <a:rPr lang="zh-CN" altLang="en-US" sz="2200" dirty="0">
                <a:solidFill>
                  <a:srgbClr val="0000FF"/>
                </a:solidFill>
                <a:latin typeface="楷体" pitchFamily="49" charset="-122"/>
                <a:ea typeface="楷体" pitchFamily="49" charset="-122"/>
              </a:rPr>
              <a:t>　　</a:t>
            </a:r>
            <a:r>
              <a:rPr lang="zh-CN" altLang="en-US" sz="2200" dirty="0">
                <a:solidFill>
                  <a:schemeClr val="tx1"/>
                </a:solidFill>
                <a:latin typeface="楷体" pitchFamily="49" charset="-122"/>
                <a:ea typeface="楷体" pitchFamily="49" charset="-122"/>
              </a:rPr>
              <a:t>算法是求解问题的一系列计算步骤，用来将输入数据转换成输出结果 ：</a:t>
            </a:r>
          </a:p>
        </p:txBody>
      </p:sp>
      <p:sp>
        <p:nvSpPr>
          <p:cNvPr id="3078" name="Rectangle 6"/>
          <p:cNvSpPr>
            <a:spLocks noChangeArrowheads="1"/>
          </p:cNvSpPr>
          <p:nvPr/>
        </p:nvSpPr>
        <p:spPr bwMode="auto">
          <a:xfrm>
            <a:off x="3557593" y="3246819"/>
            <a:ext cx="1584325" cy="792162"/>
          </a:xfrm>
          <a:prstGeom prst="rect">
            <a:avLst/>
          </a:prstGeom>
          <a:solidFill>
            <a:schemeClr val="folHlink"/>
          </a:solidFill>
          <a:ln w="9525">
            <a:noFill/>
            <a:miter lim="800000"/>
            <a:headEnd/>
            <a:tailEnd/>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none" anchor="ctr"/>
          <a:lstStyle/>
          <a:p>
            <a:pPr algn="ctr"/>
            <a:r>
              <a:rPr lang="zh-CN" altLang="en-US">
                <a:latin typeface="楷体" pitchFamily="49" charset="-122"/>
                <a:ea typeface="楷体" pitchFamily="49" charset="-122"/>
              </a:rPr>
              <a:t>算法</a:t>
            </a:r>
          </a:p>
        </p:txBody>
      </p:sp>
      <p:sp>
        <p:nvSpPr>
          <p:cNvPr id="3079" name="AutoShape 7"/>
          <p:cNvSpPr>
            <a:spLocks noChangeArrowheads="1"/>
          </p:cNvSpPr>
          <p:nvPr/>
        </p:nvSpPr>
        <p:spPr bwMode="auto">
          <a:xfrm>
            <a:off x="2693993" y="3535744"/>
            <a:ext cx="719137" cy="287337"/>
          </a:xfrm>
          <a:prstGeom prst="rightArrow">
            <a:avLst>
              <a:gd name="adj1" fmla="val 50000"/>
              <a:gd name="adj2" fmla="val 62569"/>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3080" name="Text Box 8"/>
          <p:cNvSpPr txBox="1">
            <a:spLocks noChangeArrowheads="1"/>
          </p:cNvSpPr>
          <p:nvPr/>
        </p:nvSpPr>
        <p:spPr bwMode="auto">
          <a:xfrm>
            <a:off x="1830393" y="3413512"/>
            <a:ext cx="719137" cy="396875"/>
          </a:xfrm>
          <a:prstGeom prst="rect">
            <a:avLst/>
          </a:prstGeom>
          <a:noFill/>
          <a:ln w="9525">
            <a:noFill/>
            <a:miter lim="800000"/>
            <a:headEnd/>
            <a:tailEnd/>
          </a:ln>
          <a:effectLst/>
        </p:spPr>
        <p:txBody>
          <a:bodyPr>
            <a:spAutoFit/>
          </a:bodyPr>
          <a:lstStyle/>
          <a:p>
            <a:pPr>
              <a:spcBef>
                <a:spcPct val="50000"/>
              </a:spcBef>
            </a:pPr>
            <a:r>
              <a:rPr lang="zh-CN" altLang="en-US" sz="2000">
                <a:solidFill>
                  <a:srgbClr val="0000FF"/>
                </a:solidFill>
                <a:latin typeface="楷体" pitchFamily="49" charset="-122"/>
                <a:ea typeface="楷体" pitchFamily="49" charset="-122"/>
              </a:rPr>
              <a:t>输入</a:t>
            </a:r>
          </a:p>
        </p:txBody>
      </p:sp>
      <p:sp>
        <p:nvSpPr>
          <p:cNvPr id="3081" name="AutoShape 9"/>
          <p:cNvSpPr>
            <a:spLocks noChangeArrowheads="1"/>
          </p:cNvSpPr>
          <p:nvPr/>
        </p:nvSpPr>
        <p:spPr bwMode="auto">
          <a:xfrm>
            <a:off x="5357818" y="3535744"/>
            <a:ext cx="719137" cy="287337"/>
          </a:xfrm>
          <a:prstGeom prst="rightArrow">
            <a:avLst>
              <a:gd name="adj1" fmla="val 50000"/>
              <a:gd name="adj2" fmla="val 62569"/>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3082" name="Text Box 10"/>
          <p:cNvSpPr txBox="1">
            <a:spLocks noChangeArrowheads="1"/>
          </p:cNvSpPr>
          <p:nvPr/>
        </p:nvSpPr>
        <p:spPr bwMode="auto">
          <a:xfrm>
            <a:off x="6300788" y="3462719"/>
            <a:ext cx="719137" cy="396875"/>
          </a:xfrm>
          <a:prstGeom prst="rect">
            <a:avLst/>
          </a:prstGeom>
          <a:noFill/>
          <a:ln w="9525">
            <a:noFill/>
            <a:miter lim="800000"/>
            <a:headEnd/>
            <a:tailEnd/>
          </a:ln>
          <a:effectLst/>
        </p:spPr>
        <p:txBody>
          <a:bodyPr>
            <a:spAutoFit/>
          </a:bodyPr>
          <a:lstStyle/>
          <a:p>
            <a:pPr>
              <a:spcBef>
                <a:spcPct val="50000"/>
              </a:spcBef>
            </a:pPr>
            <a:r>
              <a:rPr lang="zh-CN" altLang="en-US" sz="2000">
                <a:solidFill>
                  <a:srgbClr val="0000FF"/>
                </a:solidFill>
                <a:latin typeface="楷体" pitchFamily="49" charset="-122"/>
                <a:ea typeface="楷体" pitchFamily="49" charset="-122"/>
              </a:rPr>
              <a:t>输出</a:t>
            </a:r>
          </a:p>
        </p:txBody>
      </p:sp>
      <p:sp>
        <p:nvSpPr>
          <p:cNvPr id="3084" name="Text Box 12"/>
          <p:cNvSpPr txBox="1">
            <a:spLocks noChangeArrowheads="1"/>
          </p:cNvSpPr>
          <p:nvPr/>
        </p:nvSpPr>
        <p:spPr bwMode="auto">
          <a:xfrm>
            <a:off x="900113" y="4542219"/>
            <a:ext cx="7559675" cy="769441"/>
          </a:xfrm>
          <a:prstGeom prst="rect">
            <a:avLst/>
          </a:prstGeom>
          <a:noFill/>
          <a:ln w="9525">
            <a:noFill/>
            <a:miter lim="800000"/>
            <a:headEnd/>
            <a:tailEnd/>
          </a:ln>
          <a:effectLst/>
        </p:spPr>
        <p:txBody>
          <a:bodyPr>
            <a:spAutoFit/>
          </a:bodyPr>
          <a:lstStyle/>
          <a:p>
            <a:pPr>
              <a:spcBef>
                <a:spcPct val="50000"/>
              </a:spcBef>
            </a:pPr>
            <a:r>
              <a:rPr lang="zh-CN" altLang="en-US" sz="2200" dirty="0">
                <a:solidFill>
                  <a:srgbClr val="0000FF"/>
                </a:solidFill>
                <a:latin typeface="楷体" pitchFamily="49" charset="-122"/>
                <a:ea typeface="楷体" pitchFamily="49" charset="-122"/>
              </a:rPr>
              <a:t>　　</a:t>
            </a:r>
            <a:r>
              <a:rPr lang="zh-CN" altLang="en-US" sz="2200" dirty="0">
                <a:solidFill>
                  <a:schemeClr val="tx1"/>
                </a:solidFill>
                <a:latin typeface="楷体" pitchFamily="49" charset="-122"/>
                <a:ea typeface="楷体" pitchFamily="49" charset="-122"/>
              </a:rPr>
              <a:t>如果一个算法对其每一个输入实例，都能输出正确的结果并停止，则称它是正确的。 </a:t>
            </a:r>
          </a:p>
        </p:txBody>
      </p:sp>
      <p:sp>
        <p:nvSpPr>
          <p:cNvPr id="3085" name="Text Box 13"/>
          <p:cNvSpPr txBox="1">
            <a:spLocks noChangeArrowheads="1"/>
          </p:cNvSpPr>
          <p:nvPr/>
        </p:nvSpPr>
        <p:spPr bwMode="auto">
          <a:xfrm>
            <a:off x="714348" y="1428736"/>
            <a:ext cx="3458664" cy="51911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1.1.1 </a:t>
            </a:r>
            <a:r>
              <a:rPr lang="zh-CN" altLang="en-US" sz="2800" smtClean="0">
                <a:solidFill>
                  <a:srgbClr val="FF0000"/>
                </a:solidFill>
                <a:latin typeface="Consolas" pitchFamily="49" charset="0"/>
                <a:ea typeface="微软雅黑" pitchFamily="34" charset="-122"/>
                <a:cs typeface="Consolas" pitchFamily="49" charset="0"/>
              </a:rPr>
              <a:t>什</a:t>
            </a:r>
            <a:r>
              <a:rPr lang="zh-CN" altLang="en-US" sz="2800">
                <a:solidFill>
                  <a:srgbClr val="FF0000"/>
                </a:solidFill>
                <a:latin typeface="Consolas" pitchFamily="49" charset="0"/>
                <a:ea typeface="微软雅黑" pitchFamily="34" charset="-122"/>
                <a:cs typeface="Consolas" pitchFamily="49" charset="0"/>
              </a:rPr>
              <a:t>么是算法</a:t>
            </a:r>
          </a:p>
        </p:txBody>
      </p:sp>
      <p:sp>
        <p:nvSpPr>
          <p:cNvPr id="11" name="Text Box 3"/>
          <p:cNvSpPr txBox="1">
            <a:spLocks noChangeArrowheads="1"/>
          </p:cNvSpPr>
          <p:nvPr/>
        </p:nvSpPr>
        <p:spPr bwMode="auto">
          <a:xfrm>
            <a:off x="2500298" y="357166"/>
            <a:ext cx="3929090" cy="584775"/>
          </a:xfrm>
          <a:prstGeom prst="rect">
            <a:avLst/>
          </a:prstGeom>
          <a:no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pc="50" dirty="0" smtClean="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1.1 </a:t>
            </a:r>
            <a:r>
              <a:rPr lang="zh-CN" altLang="en-US" sz="3200" spc="50" dirty="0" smtClean="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算法</a:t>
            </a:r>
            <a:r>
              <a:rPr lang="zh-CN" altLang="en-US" sz="3200" spc="50" dirty="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的概念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2"/>
          <p:cNvSpPr txBox="1">
            <a:spLocks noChangeArrowheads="1"/>
          </p:cNvSpPr>
          <p:nvPr/>
        </p:nvSpPr>
        <p:spPr bwMode="auto">
          <a:xfrm>
            <a:off x="468313" y="1343225"/>
            <a:ext cx="7991475" cy="161582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nSpc>
                <a:spcPct val="150000"/>
              </a:lnSpc>
              <a:spcBef>
                <a:spcPct val="50000"/>
              </a:spcBef>
            </a:pPr>
            <a:r>
              <a:rPr lang="zh-CN" altLang="pt-BR" sz="2200" dirty="0">
                <a:latin typeface="Consolas" pitchFamily="49" charset="0"/>
                <a:ea typeface="楷体" pitchFamily="49" charset="-122"/>
                <a:cs typeface="Consolas" pitchFamily="49" charset="0"/>
              </a:rPr>
              <a:t>　　</a:t>
            </a:r>
            <a:r>
              <a:rPr lang="zh-CN" altLang="pt-BR" sz="2200" dirty="0">
                <a:solidFill>
                  <a:srgbClr val="FF0000"/>
                </a:solidFill>
                <a:latin typeface="Consolas" pitchFamily="49" charset="0"/>
                <a:ea typeface="黑体" pitchFamily="49" charset="-122"/>
                <a:cs typeface="Consolas" pitchFamily="49" charset="0"/>
              </a:rPr>
              <a:t>定义</a:t>
            </a:r>
            <a:r>
              <a:rPr lang="pt-BR" altLang="zh-CN" sz="2200" dirty="0">
                <a:solidFill>
                  <a:srgbClr val="FF0000"/>
                </a:solidFill>
                <a:latin typeface="Consolas" pitchFamily="49" charset="0"/>
                <a:ea typeface="黑体" pitchFamily="49" charset="-122"/>
                <a:cs typeface="Consolas" pitchFamily="49" charset="0"/>
              </a:rPr>
              <a:t>2</a:t>
            </a:r>
            <a:r>
              <a:rPr lang="zh-CN" altLang="pt-BR" sz="2200" dirty="0">
                <a:solidFill>
                  <a:srgbClr val="FF0000"/>
                </a:solidFill>
                <a:latin typeface="Consolas" pitchFamily="49" charset="0"/>
                <a:ea typeface="黑体" pitchFamily="49" charset="-122"/>
                <a:cs typeface="Consolas" pitchFamily="49" charset="0"/>
              </a:rPr>
              <a:t>（大</a:t>
            </a:r>
            <a:r>
              <a:rPr lang="zh-CN" altLang="en-US" sz="2200" dirty="0" smtClean="0">
                <a:solidFill>
                  <a:srgbClr val="FF0000"/>
                </a:solidFill>
                <a:latin typeface="Consolas" pitchFamily="49" charset="0"/>
                <a:ea typeface="黑体" pitchFamily="49" charset="-122"/>
                <a:cs typeface="Consolas" pitchFamily="49" charset="0"/>
                <a:sym typeface="Symbol" pitchFamily="18" charset="2"/>
              </a:rPr>
              <a:t></a:t>
            </a:r>
            <a:r>
              <a:rPr lang="zh-CN" altLang="en-US" sz="2200" dirty="0" smtClean="0">
                <a:solidFill>
                  <a:srgbClr val="FF0000"/>
                </a:solidFill>
                <a:latin typeface="Consolas" pitchFamily="49" charset="0"/>
                <a:ea typeface="黑体" pitchFamily="49" charset="-122"/>
                <a:cs typeface="Consolas" pitchFamily="49" charset="0"/>
              </a:rPr>
              <a:t>符号</a:t>
            </a:r>
            <a:r>
              <a:rPr lang="zh-CN" altLang="pt-BR" sz="2200" dirty="0" smtClean="0">
                <a:solidFill>
                  <a:srgbClr val="FF0000"/>
                </a:solidFill>
                <a:latin typeface="Consolas" pitchFamily="49" charset="0"/>
                <a:ea typeface="黑体" pitchFamily="49" charset="-122"/>
                <a:cs typeface="Consolas" pitchFamily="49" charset="0"/>
              </a:rPr>
              <a:t>）</a:t>
            </a:r>
            <a:r>
              <a:rPr lang="zh-CN" altLang="pt-BR" sz="2200" dirty="0" smtClean="0">
                <a:solidFill>
                  <a:srgbClr val="FF0000"/>
                </a:solidFill>
                <a:latin typeface="Consolas" pitchFamily="49" charset="0"/>
                <a:ea typeface="楷体" pitchFamily="49"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f</a:t>
            </a:r>
            <a:r>
              <a:rPr lang="pt-BR" altLang="zh-CN" sz="2200" dirty="0">
                <a:solidFill>
                  <a:schemeClr val="tx1"/>
                </a:solidFill>
                <a:latin typeface="Consolas" pitchFamily="49" charset="0"/>
                <a:ea typeface="楷体" pitchFamily="49"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n</a:t>
            </a:r>
            <a:r>
              <a:rPr lang="pt-BR" altLang="zh-CN" sz="2200" dirty="0">
                <a:solidFill>
                  <a:schemeClr val="tx1"/>
                </a:solidFill>
                <a:latin typeface="Consolas" pitchFamily="49" charset="0"/>
                <a:ea typeface="楷体" pitchFamily="49" charset="-122"/>
                <a:cs typeface="Consolas" pitchFamily="49" charset="0"/>
              </a:rPr>
              <a:t>)= </a:t>
            </a:r>
            <a:r>
              <a:rPr lang="en-US" altLang="zh-CN" sz="2200" dirty="0">
                <a:solidFill>
                  <a:schemeClr val="tx1"/>
                </a:solidFill>
                <a:latin typeface="Consolas" pitchFamily="49" charset="0"/>
                <a:ea typeface="楷体" pitchFamily="49" charset="-122"/>
                <a:cs typeface="Consolas" pitchFamily="49" charset="0"/>
                <a:sym typeface="Symbol" pitchFamily="18" charset="2"/>
              </a:rPr>
              <a:t></a:t>
            </a:r>
            <a:r>
              <a:rPr lang="pt-BR" altLang="zh-CN" sz="2200" dirty="0">
                <a:solidFill>
                  <a:schemeClr val="tx1"/>
                </a:solidFill>
                <a:latin typeface="Consolas" pitchFamily="49" charset="0"/>
                <a:ea typeface="楷体" pitchFamily="49"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g</a:t>
            </a:r>
            <a:r>
              <a:rPr lang="pt-BR" altLang="zh-CN" sz="2200" dirty="0">
                <a:solidFill>
                  <a:schemeClr val="tx1"/>
                </a:solidFill>
                <a:latin typeface="Consolas" pitchFamily="49" charset="0"/>
                <a:ea typeface="楷体" pitchFamily="49"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n</a:t>
            </a:r>
            <a:r>
              <a:rPr lang="pt-BR" altLang="zh-CN" sz="2200" dirty="0">
                <a:solidFill>
                  <a:schemeClr val="tx1"/>
                </a:solidFill>
                <a:latin typeface="Consolas" pitchFamily="49" charset="0"/>
                <a:ea typeface="楷体" pitchFamily="49" charset="-122"/>
                <a:cs typeface="Consolas" pitchFamily="49" charset="0"/>
              </a:rPr>
              <a:t>))</a:t>
            </a:r>
            <a:r>
              <a:rPr lang="zh-CN" altLang="pt-BR" sz="2200" dirty="0">
                <a:solidFill>
                  <a:schemeClr val="tx1"/>
                </a:solidFill>
                <a:latin typeface="Consolas" pitchFamily="49" charset="0"/>
                <a:ea typeface="楷体" pitchFamily="49" charset="-122"/>
                <a:cs typeface="Consolas" pitchFamily="49" charset="0"/>
              </a:rPr>
              <a:t>（读作“</a:t>
            </a:r>
            <a:r>
              <a:rPr lang="pt-BR" altLang="zh-CN" sz="2200" i="1" dirty="0">
                <a:solidFill>
                  <a:schemeClr val="tx1"/>
                </a:solidFill>
                <a:latin typeface="Consolas" pitchFamily="49" charset="0"/>
                <a:ea typeface="楷体" pitchFamily="49" charset="-122"/>
                <a:cs typeface="Consolas" pitchFamily="49" charset="0"/>
              </a:rPr>
              <a:t>f</a:t>
            </a:r>
            <a:r>
              <a:rPr lang="pt-BR" altLang="zh-CN" sz="2200" dirty="0">
                <a:solidFill>
                  <a:schemeClr val="tx1"/>
                </a:solidFill>
                <a:latin typeface="Consolas" pitchFamily="49" charset="0"/>
                <a:ea typeface="楷体" pitchFamily="49"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n</a:t>
            </a:r>
            <a:r>
              <a:rPr lang="pt-BR" altLang="zh-CN" sz="2200" dirty="0">
                <a:solidFill>
                  <a:schemeClr val="tx1"/>
                </a:solidFill>
                <a:latin typeface="Consolas" pitchFamily="49" charset="0"/>
                <a:ea typeface="楷体" pitchFamily="49" charset="-122"/>
                <a:cs typeface="Consolas" pitchFamily="49" charset="0"/>
              </a:rPr>
              <a:t>)</a:t>
            </a:r>
            <a:r>
              <a:rPr lang="zh-CN" altLang="pt-BR" sz="2200" dirty="0">
                <a:solidFill>
                  <a:schemeClr val="tx1"/>
                </a:solidFill>
                <a:latin typeface="Consolas" pitchFamily="49" charset="0"/>
                <a:ea typeface="楷体" pitchFamily="49" charset="-122"/>
                <a:cs typeface="Consolas" pitchFamily="49" charset="0"/>
              </a:rPr>
              <a:t>是</a:t>
            </a:r>
            <a:r>
              <a:rPr lang="pt-BR" altLang="zh-CN" sz="2200" i="1" dirty="0">
                <a:solidFill>
                  <a:schemeClr val="tx1"/>
                </a:solidFill>
                <a:latin typeface="Consolas" pitchFamily="49" charset="0"/>
                <a:ea typeface="楷体" pitchFamily="49" charset="-122"/>
                <a:cs typeface="Consolas" pitchFamily="49" charset="0"/>
              </a:rPr>
              <a:t>g</a:t>
            </a:r>
            <a:r>
              <a:rPr lang="pt-BR" altLang="zh-CN" sz="2200" dirty="0">
                <a:solidFill>
                  <a:schemeClr val="tx1"/>
                </a:solidFill>
                <a:latin typeface="Consolas" pitchFamily="49" charset="0"/>
                <a:ea typeface="楷体" pitchFamily="49"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n</a:t>
            </a:r>
            <a:r>
              <a:rPr lang="pt-BR" altLang="zh-CN" sz="2200" dirty="0">
                <a:solidFill>
                  <a:schemeClr val="tx1"/>
                </a:solidFill>
                <a:latin typeface="Consolas" pitchFamily="49" charset="0"/>
                <a:ea typeface="楷体" pitchFamily="49" charset="-122"/>
                <a:cs typeface="Consolas" pitchFamily="49" charset="0"/>
              </a:rPr>
              <a:t>)</a:t>
            </a:r>
            <a:r>
              <a:rPr lang="zh-CN" altLang="pt-BR" sz="2200" dirty="0">
                <a:solidFill>
                  <a:schemeClr val="tx1"/>
                </a:solidFill>
                <a:latin typeface="Consolas" pitchFamily="49" charset="0"/>
                <a:ea typeface="楷体" pitchFamily="49" charset="-122"/>
                <a:cs typeface="Consolas" pitchFamily="49" charset="0"/>
              </a:rPr>
              <a:t>的大</a:t>
            </a:r>
            <a:r>
              <a:rPr lang="zh-CN" altLang="en-US" sz="2200" dirty="0">
                <a:solidFill>
                  <a:schemeClr val="tx1"/>
                </a:solidFill>
                <a:latin typeface="Consolas" pitchFamily="49" charset="0"/>
                <a:ea typeface="楷体" pitchFamily="49" charset="-122"/>
                <a:cs typeface="Consolas" pitchFamily="49" charset="0"/>
                <a:sym typeface="Symbol" pitchFamily="18" charset="2"/>
              </a:rPr>
              <a:t></a:t>
            </a:r>
            <a:r>
              <a:rPr lang="zh-CN" altLang="pt-BR" sz="2200" dirty="0">
                <a:solidFill>
                  <a:schemeClr val="tx1"/>
                </a:solidFill>
                <a:latin typeface="Consolas" pitchFamily="49" charset="0"/>
                <a:ea typeface="楷体" pitchFamily="49" charset="-122"/>
                <a:cs typeface="Consolas" pitchFamily="49" charset="0"/>
              </a:rPr>
              <a:t>”）当且仅当存在正常量</a:t>
            </a:r>
            <a:r>
              <a:rPr lang="pt-BR" altLang="zh-CN" sz="2200" dirty="0">
                <a:solidFill>
                  <a:schemeClr val="tx1"/>
                </a:solidFill>
                <a:latin typeface="Consolas" pitchFamily="49" charset="0"/>
                <a:ea typeface="楷体" pitchFamily="49" charset="-122"/>
                <a:cs typeface="Consolas" pitchFamily="49" charset="0"/>
              </a:rPr>
              <a:t>c</a:t>
            </a:r>
            <a:r>
              <a:rPr lang="zh-CN" altLang="pt-BR" sz="2200" dirty="0">
                <a:solidFill>
                  <a:schemeClr val="tx1"/>
                </a:solidFill>
                <a:latin typeface="Consolas" pitchFamily="49" charset="0"/>
                <a:ea typeface="楷体" pitchFamily="49" charset="-122"/>
                <a:cs typeface="Consolas" pitchFamily="49" charset="0"/>
              </a:rPr>
              <a:t>和</a:t>
            </a:r>
            <a:r>
              <a:rPr lang="pt-BR" altLang="zh-CN" sz="2200" i="1" dirty="0">
                <a:solidFill>
                  <a:schemeClr val="tx1"/>
                </a:solidFill>
                <a:latin typeface="Consolas" pitchFamily="49" charset="0"/>
                <a:ea typeface="楷体" pitchFamily="49" charset="-122"/>
                <a:cs typeface="Consolas" pitchFamily="49" charset="0"/>
              </a:rPr>
              <a:t>n</a:t>
            </a:r>
            <a:r>
              <a:rPr lang="pt-BR" altLang="zh-CN" sz="2200" baseline="-25000" dirty="0">
                <a:solidFill>
                  <a:schemeClr val="tx1"/>
                </a:solidFill>
                <a:latin typeface="Consolas" pitchFamily="49" charset="0"/>
                <a:ea typeface="楷体" pitchFamily="49" charset="-122"/>
                <a:cs typeface="Consolas" pitchFamily="49" charset="0"/>
              </a:rPr>
              <a:t>0</a:t>
            </a:r>
            <a:r>
              <a:rPr lang="zh-CN" altLang="pt-BR" sz="2200" dirty="0">
                <a:solidFill>
                  <a:schemeClr val="tx1"/>
                </a:solidFill>
                <a:latin typeface="Consolas" pitchFamily="49" charset="0"/>
                <a:ea typeface="楷体" pitchFamily="49" charset="-122"/>
                <a:cs typeface="Consolas" pitchFamily="49" charset="0"/>
              </a:rPr>
              <a:t>，使当</a:t>
            </a:r>
            <a:r>
              <a:rPr lang="pt-BR" altLang="zh-CN" sz="2200" i="1" dirty="0">
                <a:solidFill>
                  <a:schemeClr val="tx1"/>
                </a:solidFill>
                <a:latin typeface="Consolas" pitchFamily="49" charset="0"/>
                <a:ea typeface="楷体" pitchFamily="49" charset="-122"/>
                <a:cs typeface="Consolas" pitchFamily="49" charset="0"/>
              </a:rPr>
              <a:t>n</a:t>
            </a:r>
            <a:r>
              <a:rPr lang="pt-BR" altLang="zh-CN" sz="2200" dirty="0">
                <a:solidFill>
                  <a:schemeClr val="tx1"/>
                </a:solidFill>
                <a:latin typeface="Consolas" pitchFamily="49" charset="0"/>
                <a:ea typeface="宋体" pitchFamily="2"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n</a:t>
            </a:r>
            <a:r>
              <a:rPr lang="pt-BR" altLang="zh-CN" sz="2200" baseline="-25000" dirty="0">
                <a:solidFill>
                  <a:schemeClr val="tx1"/>
                </a:solidFill>
                <a:latin typeface="Consolas" pitchFamily="49" charset="0"/>
                <a:ea typeface="楷体" pitchFamily="49" charset="-122"/>
                <a:cs typeface="Consolas" pitchFamily="49" charset="0"/>
              </a:rPr>
              <a:t>0</a:t>
            </a:r>
            <a:r>
              <a:rPr lang="zh-CN" altLang="pt-BR" sz="2200" dirty="0">
                <a:solidFill>
                  <a:schemeClr val="tx1"/>
                </a:solidFill>
                <a:latin typeface="Consolas" pitchFamily="49" charset="0"/>
                <a:ea typeface="楷体" pitchFamily="49" charset="-122"/>
                <a:cs typeface="Consolas" pitchFamily="49" charset="0"/>
              </a:rPr>
              <a:t>时，</a:t>
            </a:r>
            <a:r>
              <a:rPr lang="pt-BR" altLang="zh-CN" sz="2200" i="1" dirty="0">
                <a:solidFill>
                  <a:schemeClr val="tx1"/>
                </a:solidFill>
                <a:latin typeface="Consolas" pitchFamily="49" charset="0"/>
                <a:ea typeface="楷体" pitchFamily="49" charset="-122"/>
                <a:cs typeface="Consolas" pitchFamily="49" charset="0"/>
              </a:rPr>
              <a:t>f</a:t>
            </a:r>
            <a:r>
              <a:rPr lang="pt-BR" altLang="zh-CN" sz="2200" dirty="0">
                <a:solidFill>
                  <a:schemeClr val="tx1"/>
                </a:solidFill>
                <a:latin typeface="Consolas" pitchFamily="49" charset="0"/>
                <a:ea typeface="楷体" pitchFamily="49"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n</a:t>
            </a:r>
            <a:r>
              <a:rPr lang="pt-BR" altLang="zh-CN" sz="2200" dirty="0">
                <a:solidFill>
                  <a:schemeClr val="tx1"/>
                </a:solidFill>
                <a:latin typeface="Consolas" pitchFamily="49" charset="0"/>
                <a:ea typeface="楷体" pitchFamily="49" charset="-122"/>
                <a:cs typeface="Consolas" pitchFamily="49" charset="0"/>
              </a:rPr>
              <a:t>)</a:t>
            </a:r>
            <a:r>
              <a:rPr lang="pt-BR" altLang="zh-CN" sz="2200" dirty="0">
                <a:solidFill>
                  <a:schemeClr val="tx1"/>
                </a:solidFill>
                <a:latin typeface="Consolas" pitchFamily="49" charset="0"/>
                <a:ea typeface="宋体" pitchFamily="2" charset="-122"/>
                <a:cs typeface="Consolas" pitchFamily="49" charset="0"/>
              </a:rPr>
              <a:t>≥</a:t>
            </a:r>
            <a:r>
              <a:rPr lang="pt-BR" altLang="zh-CN" sz="2200" dirty="0">
                <a:solidFill>
                  <a:schemeClr val="tx1"/>
                </a:solidFill>
                <a:latin typeface="Consolas" pitchFamily="49" charset="0"/>
                <a:ea typeface="楷体" pitchFamily="49" charset="-122"/>
                <a:cs typeface="Consolas" pitchFamily="49" charset="0"/>
              </a:rPr>
              <a:t>c</a:t>
            </a:r>
            <a:r>
              <a:rPr lang="pt-BR" altLang="zh-CN" sz="2200" i="1" dirty="0">
                <a:solidFill>
                  <a:schemeClr val="tx1"/>
                </a:solidFill>
                <a:latin typeface="Consolas" pitchFamily="49" charset="0"/>
                <a:ea typeface="楷体" pitchFamily="49" charset="-122"/>
                <a:cs typeface="Consolas" pitchFamily="49" charset="0"/>
              </a:rPr>
              <a:t>g</a:t>
            </a:r>
            <a:r>
              <a:rPr lang="pt-BR" altLang="zh-CN" sz="2200" dirty="0">
                <a:solidFill>
                  <a:schemeClr val="tx1"/>
                </a:solidFill>
                <a:latin typeface="Consolas" pitchFamily="49" charset="0"/>
                <a:ea typeface="楷体" pitchFamily="49"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n</a:t>
            </a:r>
            <a:r>
              <a:rPr lang="pt-BR" altLang="zh-CN" sz="2200" dirty="0">
                <a:solidFill>
                  <a:schemeClr val="tx1"/>
                </a:solidFill>
                <a:latin typeface="Consolas" pitchFamily="49" charset="0"/>
                <a:ea typeface="楷体" pitchFamily="49" charset="-122"/>
                <a:cs typeface="Consolas" pitchFamily="49" charset="0"/>
              </a:rPr>
              <a:t>)</a:t>
            </a:r>
            <a:r>
              <a:rPr lang="zh-CN" altLang="pt-BR" sz="2200" dirty="0">
                <a:solidFill>
                  <a:schemeClr val="tx1"/>
                </a:solidFill>
                <a:latin typeface="Consolas" pitchFamily="49" charset="0"/>
                <a:ea typeface="楷体" pitchFamily="49" charset="-122"/>
                <a:cs typeface="Consolas" pitchFamily="49" charset="0"/>
              </a:rPr>
              <a:t>，即</a:t>
            </a:r>
            <a:r>
              <a:rPr lang="pt-BR" altLang="zh-CN" sz="2200" i="1" dirty="0">
                <a:solidFill>
                  <a:schemeClr val="tx1"/>
                </a:solidFill>
                <a:latin typeface="Consolas" pitchFamily="49" charset="0"/>
                <a:ea typeface="楷体" pitchFamily="49" charset="-122"/>
                <a:cs typeface="Consolas" pitchFamily="49" charset="0"/>
              </a:rPr>
              <a:t>g</a:t>
            </a:r>
            <a:r>
              <a:rPr lang="pt-BR" altLang="zh-CN" sz="2200" dirty="0">
                <a:solidFill>
                  <a:schemeClr val="tx1"/>
                </a:solidFill>
                <a:latin typeface="Consolas" pitchFamily="49" charset="0"/>
                <a:ea typeface="楷体" pitchFamily="49"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n</a:t>
            </a:r>
            <a:r>
              <a:rPr lang="pt-BR" altLang="zh-CN" sz="2200" dirty="0">
                <a:solidFill>
                  <a:schemeClr val="tx1"/>
                </a:solidFill>
                <a:latin typeface="Consolas" pitchFamily="49" charset="0"/>
                <a:ea typeface="楷体" pitchFamily="49" charset="-122"/>
                <a:cs typeface="Consolas" pitchFamily="49" charset="0"/>
              </a:rPr>
              <a:t>)</a:t>
            </a:r>
            <a:r>
              <a:rPr lang="zh-CN" altLang="pt-BR" sz="2200" dirty="0">
                <a:solidFill>
                  <a:schemeClr val="tx1"/>
                </a:solidFill>
                <a:latin typeface="Consolas" pitchFamily="49" charset="0"/>
                <a:ea typeface="楷体" pitchFamily="49" charset="-122"/>
                <a:cs typeface="Consolas" pitchFamily="49" charset="0"/>
              </a:rPr>
              <a:t>为</a:t>
            </a:r>
            <a:r>
              <a:rPr lang="pt-BR" altLang="zh-CN" sz="2200" i="1" dirty="0">
                <a:solidFill>
                  <a:schemeClr val="tx1"/>
                </a:solidFill>
                <a:latin typeface="Consolas" pitchFamily="49" charset="0"/>
                <a:ea typeface="楷体" pitchFamily="49" charset="-122"/>
                <a:cs typeface="Consolas" pitchFamily="49" charset="0"/>
              </a:rPr>
              <a:t>f</a:t>
            </a:r>
            <a:r>
              <a:rPr lang="pt-BR" altLang="zh-CN" sz="2200" dirty="0">
                <a:solidFill>
                  <a:schemeClr val="tx1"/>
                </a:solidFill>
                <a:latin typeface="Consolas" pitchFamily="49" charset="0"/>
                <a:ea typeface="楷体" pitchFamily="49"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n</a:t>
            </a:r>
            <a:r>
              <a:rPr lang="pt-BR" altLang="zh-CN" sz="2200" dirty="0">
                <a:solidFill>
                  <a:schemeClr val="tx1"/>
                </a:solidFill>
                <a:latin typeface="Consolas" pitchFamily="49" charset="0"/>
                <a:ea typeface="楷体" pitchFamily="49" charset="-122"/>
                <a:cs typeface="Consolas" pitchFamily="49" charset="0"/>
              </a:rPr>
              <a:t>)</a:t>
            </a:r>
            <a:r>
              <a:rPr lang="zh-CN" altLang="pt-BR" sz="2200" dirty="0">
                <a:solidFill>
                  <a:schemeClr val="tx1"/>
                </a:solidFill>
                <a:latin typeface="Consolas" pitchFamily="49" charset="0"/>
                <a:ea typeface="楷体" pitchFamily="49" charset="-122"/>
                <a:cs typeface="Consolas" pitchFamily="49" charset="0"/>
              </a:rPr>
              <a:t>的</a:t>
            </a:r>
            <a:r>
              <a:rPr lang="zh-CN" altLang="pt-BR" sz="2200" dirty="0">
                <a:solidFill>
                  <a:srgbClr val="FF0000"/>
                </a:solidFill>
                <a:latin typeface="Consolas" pitchFamily="49" charset="0"/>
                <a:ea typeface="微软雅黑" pitchFamily="34" charset="-122"/>
                <a:cs typeface="Consolas" pitchFamily="49" charset="0"/>
              </a:rPr>
              <a:t>下界</a:t>
            </a:r>
            <a:r>
              <a:rPr lang="zh-CN" altLang="pt-BR" sz="2200" dirty="0">
                <a:latin typeface="Consolas" pitchFamily="49" charset="0"/>
                <a:ea typeface="楷体" pitchFamily="49" charset="-122"/>
                <a:cs typeface="Consolas" pitchFamily="49" charset="0"/>
              </a:rPr>
              <a:t>。</a:t>
            </a:r>
            <a:endParaRPr lang="zh-CN" altLang="en-US" sz="2200" dirty="0">
              <a:latin typeface="Consolas" pitchFamily="49" charset="0"/>
              <a:ea typeface="楷体" pitchFamily="49" charset="-122"/>
              <a:cs typeface="Consolas" pitchFamily="49" charset="0"/>
            </a:endParaRPr>
          </a:p>
        </p:txBody>
      </p:sp>
      <p:sp>
        <p:nvSpPr>
          <p:cNvPr id="190467" name="Text Box 3"/>
          <p:cNvSpPr txBox="1">
            <a:spLocks noChangeArrowheads="1"/>
          </p:cNvSpPr>
          <p:nvPr/>
        </p:nvSpPr>
        <p:spPr bwMode="auto">
          <a:xfrm>
            <a:off x="428596" y="3286124"/>
            <a:ext cx="8280400" cy="1043747"/>
          </a:xfrm>
          <a:prstGeom prst="rect">
            <a:avLst/>
          </a:prstGeom>
          <a:noFill/>
          <a:ln w="9525">
            <a:noFill/>
            <a:miter lim="800000"/>
            <a:headEnd/>
            <a:tailEnd/>
          </a:ln>
          <a:effectLst/>
        </p:spPr>
        <p:txBody>
          <a:bodyPr>
            <a:spAutoFit/>
          </a:bodyPr>
          <a:lstStyle/>
          <a:p>
            <a:pPr>
              <a:lnSpc>
                <a:spcPct val="150000"/>
              </a:lnSpc>
            </a:pPr>
            <a:r>
              <a:rPr lang="zh-CN" altLang="pt-BR" sz="2200" dirty="0">
                <a:solidFill>
                  <a:schemeClr val="tx1"/>
                </a:solidFill>
                <a:latin typeface="Consolas" pitchFamily="49" charset="0"/>
                <a:ea typeface="楷体" pitchFamily="49" charset="-122"/>
                <a:cs typeface="Consolas" pitchFamily="49" charset="0"/>
              </a:rPr>
              <a:t>　　如</a:t>
            </a:r>
            <a:r>
              <a:rPr lang="pt-BR" altLang="zh-CN" sz="2200" dirty="0">
                <a:solidFill>
                  <a:schemeClr val="tx1"/>
                </a:solidFill>
                <a:latin typeface="Consolas" pitchFamily="49" charset="0"/>
                <a:ea typeface="楷体" pitchFamily="49" charset="-122"/>
                <a:cs typeface="Consolas" pitchFamily="49" charset="0"/>
              </a:rPr>
              <a:t>3</a:t>
            </a:r>
            <a:r>
              <a:rPr lang="pt-BR" altLang="zh-CN" sz="2200" i="1" dirty="0">
                <a:solidFill>
                  <a:schemeClr val="tx1"/>
                </a:solidFill>
                <a:latin typeface="Consolas" pitchFamily="49" charset="0"/>
                <a:ea typeface="楷体" pitchFamily="49" charset="-122"/>
                <a:cs typeface="Consolas" pitchFamily="49" charset="0"/>
              </a:rPr>
              <a:t>n</a:t>
            </a:r>
            <a:r>
              <a:rPr lang="pt-BR" altLang="zh-CN" sz="2200" dirty="0">
                <a:solidFill>
                  <a:schemeClr val="tx1"/>
                </a:solidFill>
                <a:latin typeface="Consolas" pitchFamily="49" charset="0"/>
                <a:ea typeface="楷体" pitchFamily="49" charset="-122"/>
                <a:cs typeface="Consolas" pitchFamily="49" charset="0"/>
              </a:rPr>
              <a:t>+2=</a:t>
            </a:r>
            <a:r>
              <a:rPr lang="en-US" altLang="zh-CN" sz="2200" dirty="0">
                <a:solidFill>
                  <a:schemeClr val="tx1"/>
                </a:solidFill>
                <a:latin typeface="Consolas" pitchFamily="49" charset="0"/>
                <a:ea typeface="楷体" pitchFamily="49" charset="-122"/>
                <a:cs typeface="Consolas" pitchFamily="49" charset="0"/>
                <a:sym typeface="Symbol" pitchFamily="18" charset="2"/>
              </a:rPr>
              <a:t></a:t>
            </a:r>
            <a:r>
              <a:rPr lang="pt-BR" altLang="zh-CN" sz="2200" dirty="0">
                <a:solidFill>
                  <a:schemeClr val="tx1"/>
                </a:solidFill>
                <a:latin typeface="Consolas" pitchFamily="49" charset="0"/>
                <a:ea typeface="楷体" pitchFamily="49"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n</a:t>
            </a:r>
            <a:r>
              <a:rPr lang="pt-BR" altLang="zh-CN" sz="2200" dirty="0">
                <a:solidFill>
                  <a:schemeClr val="tx1"/>
                </a:solidFill>
                <a:latin typeface="Consolas" pitchFamily="49" charset="0"/>
                <a:ea typeface="楷体" pitchFamily="49" charset="-122"/>
                <a:cs typeface="Consolas" pitchFamily="49" charset="0"/>
              </a:rPr>
              <a:t>)</a:t>
            </a:r>
            <a:r>
              <a:rPr lang="zh-CN" altLang="pt-BR" sz="2200" dirty="0">
                <a:solidFill>
                  <a:schemeClr val="tx1"/>
                </a:solidFill>
                <a:latin typeface="Consolas" pitchFamily="49" charset="0"/>
                <a:ea typeface="楷体" pitchFamily="49" charset="-122"/>
                <a:cs typeface="Consolas" pitchFamily="49" charset="0"/>
              </a:rPr>
              <a:t>，因为当</a:t>
            </a:r>
            <a:r>
              <a:rPr lang="pt-BR" altLang="zh-CN" sz="2200" i="1" dirty="0">
                <a:solidFill>
                  <a:schemeClr val="tx1"/>
                </a:solidFill>
                <a:latin typeface="Consolas" pitchFamily="49" charset="0"/>
                <a:ea typeface="楷体" pitchFamily="49" charset="-122"/>
                <a:cs typeface="Consolas" pitchFamily="49" charset="0"/>
              </a:rPr>
              <a:t>n</a:t>
            </a:r>
            <a:r>
              <a:rPr lang="pt-BR" altLang="zh-CN" sz="2200" dirty="0">
                <a:solidFill>
                  <a:schemeClr val="tx1"/>
                </a:solidFill>
                <a:latin typeface="Consolas" pitchFamily="49" charset="0"/>
                <a:ea typeface="宋体" pitchFamily="2" charset="-122"/>
                <a:cs typeface="Consolas" pitchFamily="49" charset="0"/>
              </a:rPr>
              <a:t>≥</a:t>
            </a:r>
            <a:r>
              <a:rPr lang="pt-BR" altLang="zh-CN" sz="2200" dirty="0">
                <a:solidFill>
                  <a:schemeClr val="tx1"/>
                </a:solidFill>
                <a:latin typeface="Consolas" pitchFamily="49" charset="0"/>
                <a:ea typeface="楷体" pitchFamily="49" charset="-122"/>
                <a:cs typeface="Consolas" pitchFamily="49" charset="0"/>
              </a:rPr>
              <a:t>1</a:t>
            </a:r>
            <a:r>
              <a:rPr lang="zh-CN" altLang="pt-BR" sz="2200" dirty="0">
                <a:solidFill>
                  <a:schemeClr val="tx1"/>
                </a:solidFill>
                <a:latin typeface="Consolas" pitchFamily="49" charset="0"/>
                <a:ea typeface="楷体" pitchFamily="49" charset="-122"/>
                <a:cs typeface="Consolas" pitchFamily="49" charset="0"/>
              </a:rPr>
              <a:t>时，</a:t>
            </a:r>
            <a:r>
              <a:rPr lang="pt-BR" altLang="zh-CN" sz="2200" dirty="0">
                <a:solidFill>
                  <a:schemeClr val="tx1"/>
                </a:solidFill>
                <a:latin typeface="Consolas" pitchFamily="49" charset="0"/>
                <a:ea typeface="楷体" pitchFamily="49" charset="-122"/>
                <a:cs typeface="Consolas" pitchFamily="49" charset="0"/>
              </a:rPr>
              <a:t>3</a:t>
            </a:r>
            <a:r>
              <a:rPr lang="pt-BR" altLang="zh-CN" sz="2200" i="1" dirty="0">
                <a:solidFill>
                  <a:schemeClr val="tx1"/>
                </a:solidFill>
                <a:latin typeface="Consolas" pitchFamily="49" charset="0"/>
                <a:ea typeface="楷体" pitchFamily="49" charset="-122"/>
                <a:cs typeface="Consolas" pitchFamily="49" charset="0"/>
              </a:rPr>
              <a:t>n</a:t>
            </a:r>
            <a:r>
              <a:rPr lang="pt-BR" altLang="zh-CN" sz="2200" dirty="0">
                <a:solidFill>
                  <a:schemeClr val="tx1"/>
                </a:solidFill>
                <a:latin typeface="Consolas" pitchFamily="49" charset="0"/>
                <a:ea typeface="楷体" pitchFamily="49" charset="-122"/>
                <a:cs typeface="Consolas" pitchFamily="49" charset="0"/>
              </a:rPr>
              <a:t>+2</a:t>
            </a:r>
            <a:r>
              <a:rPr lang="pt-BR" altLang="zh-CN" sz="2200" dirty="0">
                <a:solidFill>
                  <a:schemeClr val="tx1"/>
                </a:solidFill>
                <a:latin typeface="Consolas" pitchFamily="49" charset="0"/>
                <a:ea typeface="宋体" pitchFamily="2" charset="-122"/>
                <a:cs typeface="Consolas" pitchFamily="49" charset="0"/>
              </a:rPr>
              <a:t>≥</a:t>
            </a:r>
            <a:r>
              <a:rPr lang="pt-BR" altLang="zh-CN" sz="2200" dirty="0">
                <a:solidFill>
                  <a:schemeClr val="tx1"/>
                </a:solidFill>
                <a:latin typeface="Consolas" pitchFamily="49" charset="0"/>
                <a:ea typeface="楷体" pitchFamily="49" charset="-122"/>
                <a:cs typeface="Consolas" pitchFamily="49" charset="0"/>
              </a:rPr>
              <a:t>3</a:t>
            </a:r>
            <a:r>
              <a:rPr lang="pt-BR" altLang="zh-CN" sz="2200" i="1" dirty="0">
                <a:solidFill>
                  <a:schemeClr val="tx1"/>
                </a:solidFill>
                <a:latin typeface="Consolas" pitchFamily="49" charset="0"/>
                <a:ea typeface="楷体" pitchFamily="49" charset="-122"/>
                <a:cs typeface="Consolas" pitchFamily="49" charset="0"/>
              </a:rPr>
              <a:t>n</a:t>
            </a:r>
            <a:r>
              <a:rPr lang="zh-CN" altLang="pt-BR" sz="2200" dirty="0">
                <a:solidFill>
                  <a:schemeClr val="tx1"/>
                </a:solidFill>
                <a:latin typeface="Consolas" pitchFamily="49" charset="0"/>
                <a:ea typeface="楷体" pitchFamily="49" charset="-122"/>
                <a:cs typeface="Consolas" pitchFamily="49" charset="0"/>
              </a:rPr>
              <a:t>。</a:t>
            </a:r>
          </a:p>
          <a:p>
            <a:pPr>
              <a:lnSpc>
                <a:spcPct val="150000"/>
              </a:lnSpc>
            </a:pPr>
            <a:r>
              <a:rPr lang="zh-CN" altLang="pt-BR" sz="2200" dirty="0">
                <a:solidFill>
                  <a:schemeClr val="tx1"/>
                </a:solidFill>
                <a:latin typeface="Consolas" pitchFamily="49" charset="0"/>
                <a:ea typeface="楷体" pitchFamily="49" charset="-122"/>
                <a:cs typeface="Consolas" pitchFamily="49" charset="0"/>
              </a:rPr>
              <a:t>　　</a:t>
            </a:r>
            <a:r>
              <a:rPr lang="pt-BR" altLang="zh-CN" sz="2200" dirty="0">
                <a:solidFill>
                  <a:schemeClr val="tx1"/>
                </a:solidFill>
                <a:latin typeface="Consolas" pitchFamily="49" charset="0"/>
                <a:ea typeface="楷体" pitchFamily="49" charset="-122"/>
                <a:cs typeface="Consolas" pitchFamily="49" charset="0"/>
              </a:rPr>
              <a:t>10</a:t>
            </a:r>
            <a:r>
              <a:rPr lang="pt-BR" altLang="zh-CN" sz="2200" i="1" dirty="0">
                <a:solidFill>
                  <a:schemeClr val="tx1"/>
                </a:solidFill>
                <a:latin typeface="Consolas" pitchFamily="49" charset="0"/>
                <a:ea typeface="楷体" pitchFamily="49" charset="-122"/>
                <a:cs typeface="Consolas" pitchFamily="49" charset="0"/>
              </a:rPr>
              <a:t>n</a:t>
            </a:r>
            <a:r>
              <a:rPr lang="pt-BR" altLang="zh-CN" sz="2200" baseline="30000" dirty="0">
                <a:solidFill>
                  <a:schemeClr val="tx1"/>
                </a:solidFill>
                <a:latin typeface="Consolas" pitchFamily="49" charset="0"/>
                <a:ea typeface="楷体" pitchFamily="49" charset="-122"/>
                <a:cs typeface="Consolas" pitchFamily="49" charset="0"/>
              </a:rPr>
              <a:t>2</a:t>
            </a:r>
            <a:r>
              <a:rPr lang="pt-BR" altLang="zh-CN" sz="2200" dirty="0">
                <a:solidFill>
                  <a:schemeClr val="tx1"/>
                </a:solidFill>
                <a:latin typeface="Consolas" pitchFamily="49" charset="0"/>
                <a:ea typeface="楷体" pitchFamily="49" charset="-122"/>
                <a:cs typeface="Consolas" pitchFamily="49" charset="0"/>
              </a:rPr>
              <a:t>+4</a:t>
            </a:r>
            <a:r>
              <a:rPr lang="pt-BR" altLang="zh-CN" sz="2200" i="1" dirty="0">
                <a:solidFill>
                  <a:schemeClr val="tx1"/>
                </a:solidFill>
                <a:latin typeface="Consolas" pitchFamily="49" charset="0"/>
                <a:ea typeface="楷体" pitchFamily="49" charset="-122"/>
                <a:cs typeface="Consolas" pitchFamily="49" charset="0"/>
              </a:rPr>
              <a:t>n</a:t>
            </a:r>
            <a:r>
              <a:rPr lang="pt-BR" altLang="zh-CN" sz="2200" dirty="0">
                <a:solidFill>
                  <a:schemeClr val="tx1"/>
                </a:solidFill>
                <a:latin typeface="Consolas" pitchFamily="49" charset="0"/>
                <a:ea typeface="楷体" pitchFamily="49" charset="-122"/>
                <a:cs typeface="Consolas" pitchFamily="49" charset="0"/>
              </a:rPr>
              <a:t>+2=</a:t>
            </a:r>
            <a:r>
              <a:rPr lang="en-US" altLang="zh-CN" sz="2200" dirty="0">
                <a:solidFill>
                  <a:schemeClr val="tx1"/>
                </a:solidFill>
                <a:latin typeface="Consolas" pitchFamily="49" charset="0"/>
                <a:ea typeface="楷体" pitchFamily="49" charset="-122"/>
                <a:cs typeface="Consolas" pitchFamily="49" charset="0"/>
                <a:sym typeface="Symbol" pitchFamily="18" charset="2"/>
              </a:rPr>
              <a:t></a:t>
            </a:r>
            <a:r>
              <a:rPr lang="pt-BR" altLang="zh-CN" sz="2200" dirty="0">
                <a:solidFill>
                  <a:schemeClr val="tx1"/>
                </a:solidFill>
                <a:latin typeface="Consolas" pitchFamily="49" charset="0"/>
                <a:ea typeface="楷体" pitchFamily="49"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n</a:t>
            </a:r>
            <a:r>
              <a:rPr lang="pt-BR" altLang="zh-CN" sz="2200" baseline="30000" dirty="0">
                <a:solidFill>
                  <a:schemeClr val="tx1"/>
                </a:solidFill>
                <a:latin typeface="Consolas" pitchFamily="49" charset="0"/>
                <a:ea typeface="楷体" pitchFamily="49" charset="-122"/>
                <a:cs typeface="Consolas" pitchFamily="49" charset="0"/>
              </a:rPr>
              <a:t>2</a:t>
            </a:r>
            <a:r>
              <a:rPr lang="pt-BR" altLang="zh-CN" sz="2200" dirty="0">
                <a:solidFill>
                  <a:schemeClr val="tx1"/>
                </a:solidFill>
                <a:latin typeface="Consolas" pitchFamily="49" charset="0"/>
                <a:ea typeface="楷体" pitchFamily="49" charset="-122"/>
                <a:cs typeface="Consolas" pitchFamily="49" charset="0"/>
              </a:rPr>
              <a:t>)</a:t>
            </a:r>
            <a:r>
              <a:rPr lang="zh-CN" altLang="pt-BR" sz="2200" dirty="0">
                <a:solidFill>
                  <a:schemeClr val="tx1"/>
                </a:solidFill>
                <a:latin typeface="Consolas" pitchFamily="49" charset="0"/>
                <a:ea typeface="楷体" pitchFamily="49" charset="-122"/>
                <a:cs typeface="Consolas" pitchFamily="49" charset="0"/>
              </a:rPr>
              <a:t>，因为当</a:t>
            </a:r>
            <a:r>
              <a:rPr lang="pt-BR" altLang="zh-CN" sz="2200" i="1" dirty="0">
                <a:solidFill>
                  <a:schemeClr val="tx1"/>
                </a:solidFill>
                <a:latin typeface="Consolas" pitchFamily="49" charset="0"/>
                <a:ea typeface="楷体" pitchFamily="49" charset="-122"/>
                <a:cs typeface="Consolas" pitchFamily="49" charset="0"/>
              </a:rPr>
              <a:t>n</a:t>
            </a:r>
            <a:r>
              <a:rPr lang="pt-BR" altLang="zh-CN" sz="2200" dirty="0">
                <a:solidFill>
                  <a:schemeClr val="tx1"/>
                </a:solidFill>
                <a:latin typeface="Consolas" pitchFamily="49" charset="0"/>
                <a:ea typeface="宋体" pitchFamily="2" charset="-122"/>
                <a:cs typeface="Consolas" pitchFamily="49" charset="0"/>
              </a:rPr>
              <a:t>≥</a:t>
            </a:r>
            <a:r>
              <a:rPr lang="pt-BR" altLang="zh-CN" sz="2200" dirty="0">
                <a:solidFill>
                  <a:schemeClr val="tx1"/>
                </a:solidFill>
                <a:latin typeface="Consolas" pitchFamily="49" charset="0"/>
                <a:ea typeface="楷体" pitchFamily="49" charset="-122"/>
                <a:cs typeface="Consolas" pitchFamily="49" charset="0"/>
              </a:rPr>
              <a:t>1</a:t>
            </a:r>
            <a:r>
              <a:rPr lang="zh-CN" altLang="pt-BR" sz="2200" dirty="0">
                <a:solidFill>
                  <a:schemeClr val="tx1"/>
                </a:solidFill>
                <a:latin typeface="Consolas" pitchFamily="49" charset="0"/>
                <a:ea typeface="楷体" pitchFamily="49" charset="-122"/>
                <a:cs typeface="Consolas" pitchFamily="49" charset="0"/>
              </a:rPr>
              <a:t>时，</a:t>
            </a:r>
            <a:r>
              <a:rPr lang="pt-BR" altLang="zh-CN" sz="2200" dirty="0">
                <a:solidFill>
                  <a:schemeClr val="tx1"/>
                </a:solidFill>
                <a:latin typeface="Consolas" pitchFamily="49" charset="0"/>
                <a:ea typeface="楷体" pitchFamily="49" charset="-122"/>
                <a:cs typeface="Consolas" pitchFamily="49" charset="0"/>
              </a:rPr>
              <a:t>10</a:t>
            </a:r>
            <a:r>
              <a:rPr lang="pt-BR" altLang="zh-CN" sz="2200" i="1" dirty="0">
                <a:solidFill>
                  <a:schemeClr val="tx1"/>
                </a:solidFill>
                <a:latin typeface="Consolas" pitchFamily="49" charset="0"/>
                <a:ea typeface="楷体" pitchFamily="49" charset="-122"/>
                <a:cs typeface="Consolas" pitchFamily="49" charset="0"/>
              </a:rPr>
              <a:t>n</a:t>
            </a:r>
            <a:r>
              <a:rPr lang="pt-BR" altLang="zh-CN" sz="2200" baseline="30000" dirty="0">
                <a:solidFill>
                  <a:schemeClr val="tx1"/>
                </a:solidFill>
                <a:latin typeface="Consolas" pitchFamily="49" charset="0"/>
                <a:ea typeface="楷体" pitchFamily="49" charset="-122"/>
                <a:cs typeface="Consolas" pitchFamily="49" charset="0"/>
              </a:rPr>
              <a:t>2</a:t>
            </a:r>
            <a:r>
              <a:rPr lang="pt-BR" altLang="zh-CN" sz="2200" dirty="0">
                <a:solidFill>
                  <a:schemeClr val="tx1"/>
                </a:solidFill>
                <a:latin typeface="Consolas" pitchFamily="49" charset="0"/>
                <a:ea typeface="楷体" pitchFamily="49" charset="-122"/>
                <a:cs typeface="Consolas" pitchFamily="49" charset="0"/>
              </a:rPr>
              <a:t>+4</a:t>
            </a:r>
            <a:r>
              <a:rPr lang="pt-BR" altLang="zh-CN" sz="2200" i="1" dirty="0">
                <a:solidFill>
                  <a:schemeClr val="tx1"/>
                </a:solidFill>
                <a:latin typeface="Consolas" pitchFamily="49" charset="0"/>
                <a:ea typeface="楷体" pitchFamily="49" charset="-122"/>
                <a:cs typeface="Consolas" pitchFamily="49" charset="0"/>
              </a:rPr>
              <a:t>n</a:t>
            </a:r>
            <a:r>
              <a:rPr lang="pt-BR" altLang="zh-CN" sz="2200" dirty="0">
                <a:solidFill>
                  <a:schemeClr val="tx1"/>
                </a:solidFill>
                <a:latin typeface="Consolas" pitchFamily="49" charset="0"/>
                <a:ea typeface="楷体" pitchFamily="49" charset="-122"/>
                <a:cs typeface="Consolas" pitchFamily="49" charset="0"/>
              </a:rPr>
              <a:t>+2</a:t>
            </a:r>
            <a:r>
              <a:rPr lang="pt-BR" altLang="zh-CN" sz="2200" dirty="0">
                <a:solidFill>
                  <a:schemeClr val="tx1"/>
                </a:solidFill>
                <a:latin typeface="Consolas" pitchFamily="49" charset="0"/>
                <a:ea typeface="宋体" pitchFamily="2"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n</a:t>
            </a:r>
            <a:r>
              <a:rPr lang="pt-BR" altLang="zh-CN" sz="2200" baseline="30000" dirty="0">
                <a:solidFill>
                  <a:schemeClr val="tx1"/>
                </a:solidFill>
                <a:latin typeface="Consolas" pitchFamily="49" charset="0"/>
                <a:ea typeface="楷体" pitchFamily="49" charset="-122"/>
                <a:cs typeface="Consolas" pitchFamily="49" charset="0"/>
              </a:rPr>
              <a:t>2</a:t>
            </a:r>
            <a:r>
              <a:rPr lang="zh-CN" altLang="pt-BR" sz="2200" dirty="0" smtClean="0">
                <a:solidFill>
                  <a:schemeClr val="tx1"/>
                </a:solidFill>
                <a:latin typeface="Consolas" pitchFamily="49" charset="0"/>
                <a:ea typeface="楷体" pitchFamily="49" charset="-122"/>
                <a:cs typeface="Consolas" pitchFamily="49" charset="0"/>
              </a:rPr>
              <a:t>。</a:t>
            </a:r>
            <a:r>
              <a:rPr lang="zh-CN" altLang="pt-BR" sz="2200" dirty="0">
                <a:solidFill>
                  <a:schemeClr val="tx1"/>
                </a:solidFill>
                <a:latin typeface="Consolas" pitchFamily="49" charset="0"/>
                <a:ea typeface="楷体" pitchFamily="49" charset="-122"/>
                <a:cs typeface="Consolas" pitchFamily="49" charset="0"/>
              </a:rPr>
              <a:t>　　</a:t>
            </a:r>
            <a:endParaRPr lang="zh-CN" altLang="en-US" sz="2200" dirty="0">
              <a:solidFill>
                <a:schemeClr val="tx1"/>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Text Box 3"/>
          <p:cNvSpPr txBox="1">
            <a:spLocks noChangeArrowheads="1"/>
          </p:cNvSpPr>
          <p:nvPr/>
        </p:nvSpPr>
        <p:spPr bwMode="auto">
          <a:xfrm>
            <a:off x="214282" y="1234411"/>
            <a:ext cx="8786874" cy="3647152"/>
          </a:xfrm>
          <a:prstGeom prst="rect">
            <a:avLst/>
          </a:prstGeom>
          <a:noFill/>
          <a:ln w="9525">
            <a:noFill/>
            <a:miter lim="800000"/>
            <a:headEnd/>
            <a:tailEnd/>
          </a:ln>
          <a:effectLst/>
        </p:spPr>
        <p:txBody>
          <a:bodyPr wrap="square">
            <a:spAutoFit/>
          </a:bodyPr>
          <a:lstStyle/>
          <a:p>
            <a:pPr>
              <a:lnSpc>
                <a:spcPct val="150000"/>
              </a:lnSpc>
            </a:pPr>
            <a:r>
              <a:rPr lang="zh-CN" altLang="pt-BR" sz="2200" dirty="0">
                <a:latin typeface="Consolas" pitchFamily="49" charset="0"/>
                <a:ea typeface="楷体" pitchFamily="49" charset="-122"/>
                <a:cs typeface="Consolas" pitchFamily="49" charset="0"/>
              </a:rPr>
              <a:t>　　</a:t>
            </a:r>
            <a:r>
              <a:rPr lang="zh-CN" altLang="en-US" sz="2200" dirty="0" smtClean="0">
                <a:solidFill>
                  <a:schemeClr val="tx1"/>
                </a:solidFill>
                <a:latin typeface="Consolas" pitchFamily="49" charset="0"/>
                <a:ea typeface="楷体" pitchFamily="49" charset="-122"/>
                <a:cs typeface="Consolas" pitchFamily="49" charset="0"/>
              </a:rPr>
              <a:t>大</a:t>
            </a:r>
            <a:r>
              <a:rPr lang="en-US" sz="2200" dirty="0" smtClean="0">
                <a:solidFill>
                  <a:schemeClr val="tx1"/>
                </a:solidFill>
                <a:latin typeface="Consolas" pitchFamily="49" charset="0"/>
                <a:ea typeface="楷体" pitchFamily="49" charset="-122"/>
                <a:cs typeface="Consolas" pitchFamily="49" charset="0"/>
                <a:sym typeface="Symbol"/>
              </a:rPr>
              <a:t></a:t>
            </a:r>
            <a:r>
              <a:rPr lang="zh-CN" altLang="en-US" sz="2200" dirty="0" smtClean="0">
                <a:solidFill>
                  <a:schemeClr val="tx1"/>
                </a:solidFill>
                <a:latin typeface="Consolas" pitchFamily="49" charset="0"/>
                <a:ea typeface="楷体" pitchFamily="49" charset="-122"/>
                <a:cs typeface="Consolas" pitchFamily="49" charset="0"/>
              </a:rPr>
              <a:t>符号用来描述</a:t>
            </a:r>
            <a:r>
              <a:rPr lang="zh-CN" altLang="en-US" sz="2200" dirty="0" smtClean="0">
                <a:solidFill>
                  <a:srgbClr val="FF0000"/>
                </a:solidFill>
                <a:latin typeface="Consolas" pitchFamily="49" charset="0"/>
                <a:ea typeface="楷体" pitchFamily="49" charset="-122"/>
                <a:cs typeface="Consolas" pitchFamily="49" charset="0"/>
              </a:rPr>
              <a:t>增长率的下界</a:t>
            </a:r>
            <a:r>
              <a:rPr lang="zh-CN" altLang="en-US" sz="2200" dirty="0" smtClean="0">
                <a:solidFill>
                  <a:schemeClr val="tx1"/>
                </a:solidFill>
                <a:latin typeface="Consolas" pitchFamily="49" charset="0"/>
                <a:ea typeface="楷体" pitchFamily="49" charset="-122"/>
                <a:cs typeface="Consolas" pitchFamily="49" charset="0"/>
              </a:rPr>
              <a:t>，表示</a:t>
            </a:r>
            <a:r>
              <a:rPr lang="en-US" sz="2200" i="1" dirty="0" smtClean="0">
                <a:solidFill>
                  <a:schemeClr val="tx1"/>
                </a:solidFill>
                <a:latin typeface="Consolas" pitchFamily="49" charset="0"/>
                <a:ea typeface="楷体" pitchFamily="49" charset="-122"/>
                <a:cs typeface="Consolas" pitchFamily="49" charset="0"/>
              </a:rPr>
              <a:t>f</a:t>
            </a:r>
            <a:r>
              <a:rPr lang="en-US" sz="2200" dirty="0" smtClean="0">
                <a:solidFill>
                  <a:schemeClr val="tx1"/>
                </a:solidFill>
                <a:latin typeface="Consolas" pitchFamily="49" charset="0"/>
                <a:ea typeface="楷体" pitchFamily="49" charset="-122"/>
                <a:cs typeface="Consolas" pitchFamily="49" charset="0"/>
              </a:rPr>
              <a:t>(</a:t>
            </a:r>
            <a:r>
              <a:rPr lang="en-US" sz="2200" i="1" dirty="0" smtClean="0">
                <a:solidFill>
                  <a:schemeClr val="tx1"/>
                </a:solidFill>
                <a:latin typeface="Consolas" pitchFamily="49" charset="0"/>
                <a:ea typeface="楷体" pitchFamily="49" charset="-122"/>
                <a:cs typeface="Consolas" pitchFamily="49" charset="0"/>
              </a:rPr>
              <a:t>n</a:t>
            </a:r>
            <a:r>
              <a:rPr lang="en-US" sz="2200" dirty="0" smtClean="0">
                <a:solidFill>
                  <a:schemeClr val="tx1"/>
                </a:solidFill>
                <a:latin typeface="Consolas" pitchFamily="49" charset="0"/>
                <a:ea typeface="楷体" pitchFamily="49" charset="-122"/>
                <a:cs typeface="Consolas" pitchFamily="49" charset="0"/>
              </a:rPr>
              <a:t>)</a:t>
            </a:r>
            <a:r>
              <a:rPr lang="zh-CN" altLang="en-US" sz="2200" dirty="0" smtClean="0">
                <a:solidFill>
                  <a:schemeClr val="tx1"/>
                </a:solidFill>
                <a:latin typeface="Consolas" pitchFamily="49" charset="0"/>
                <a:ea typeface="楷体" pitchFamily="49" charset="-122"/>
                <a:cs typeface="Consolas" pitchFamily="49" charset="0"/>
              </a:rPr>
              <a:t>的增长最少像</a:t>
            </a:r>
            <a:r>
              <a:rPr lang="en-US" sz="2200" i="1" dirty="0" smtClean="0">
                <a:solidFill>
                  <a:schemeClr val="tx1"/>
                </a:solidFill>
                <a:latin typeface="Consolas" pitchFamily="49" charset="0"/>
                <a:ea typeface="楷体" pitchFamily="49" charset="-122"/>
                <a:cs typeface="Consolas" pitchFamily="49" charset="0"/>
              </a:rPr>
              <a:t>g</a:t>
            </a:r>
            <a:r>
              <a:rPr lang="en-US" sz="2200" dirty="0" smtClean="0">
                <a:solidFill>
                  <a:schemeClr val="tx1"/>
                </a:solidFill>
                <a:latin typeface="Consolas" pitchFamily="49" charset="0"/>
                <a:ea typeface="楷体" pitchFamily="49" charset="-122"/>
                <a:cs typeface="Consolas" pitchFamily="49" charset="0"/>
              </a:rPr>
              <a:t>(</a:t>
            </a:r>
            <a:r>
              <a:rPr lang="en-US" sz="2200" i="1" dirty="0" smtClean="0">
                <a:solidFill>
                  <a:schemeClr val="tx1"/>
                </a:solidFill>
                <a:latin typeface="Consolas" pitchFamily="49" charset="0"/>
                <a:ea typeface="楷体" pitchFamily="49" charset="-122"/>
                <a:cs typeface="Consolas" pitchFamily="49" charset="0"/>
              </a:rPr>
              <a:t>n</a:t>
            </a:r>
            <a:r>
              <a:rPr lang="en-US" sz="2200" dirty="0" smtClean="0">
                <a:solidFill>
                  <a:schemeClr val="tx1"/>
                </a:solidFill>
                <a:latin typeface="Consolas" pitchFamily="49" charset="0"/>
                <a:ea typeface="楷体" pitchFamily="49" charset="-122"/>
                <a:cs typeface="Consolas" pitchFamily="49" charset="0"/>
              </a:rPr>
              <a:t>) </a:t>
            </a:r>
            <a:r>
              <a:rPr lang="zh-CN" altLang="en-US" sz="2200" dirty="0" smtClean="0">
                <a:solidFill>
                  <a:schemeClr val="tx1"/>
                </a:solidFill>
                <a:latin typeface="Consolas" pitchFamily="49" charset="0"/>
                <a:ea typeface="楷体" pitchFamily="49" charset="-122"/>
                <a:cs typeface="Consolas" pitchFamily="49" charset="0"/>
              </a:rPr>
              <a:t>增长的那样快，也就是说，当输入规模为</a:t>
            </a:r>
            <a:r>
              <a:rPr lang="en-US" sz="2200" i="1" dirty="0" smtClean="0">
                <a:solidFill>
                  <a:schemeClr val="tx1"/>
                </a:solidFill>
                <a:latin typeface="Consolas" pitchFamily="49" charset="0"/>
                <a:ea typeface="楷体" pitchFamily="49" charset="-122"/>
                <a:cs typeface="Consolas" pitchFamily="49" charset="0"/>
              </a:rPr>
              <a:t>n</a:t>
            </a:r>
            <a:r>
              <a:rPr lang="zh-CN" altLang="en-US" sz="2200" dirty="0" smtClean="0">
                <a:solidFill>
                  <a:schemeClr val="tx1"/>
                </a:solidFill>
                <a:latin typeface="Consolas" pitchFamily="49" charset="0"/>
                <a:ea typeface="楷体" pitchFamily="49" charset="-122"/>
                <a:cs typeface="Consolas" pitchFamily="49" charset="0"/>
              </a:rPr>
              <a:t>时，算法消耗时间的最小值。</a:t>
            </a:r>
            <a:endParaRPr lang="en-US" altLang="zh-CN" sz="2200" dirty="0" smtClean="0">
              <a:solidFill>
                <a:schemeClr val="tx1"/>
              </a:solidFill>
              <a:latin typeface="Consolas" pitchFamily="49" charset="0"/>
              <a:ea typeface="楷体" pitchFamily="49" charset="-122"/>
              <a:cs typeface="Consolas" pitchFamily="49" charset="0"/>
            </a:endParaRPr>
          </a:p>
          <a:p>
            <a:pPr>
              <a:lnSpc>
                <a:spcPct val="150000"/>
              </a:lnSpc>
            </a:pPr>
            <a:r>
              <a:rPr lang="en-US" altLang="zh-CN" sz="2200" dirty="0" smtClean="0">
                <a:solidFill>
                  <a:schemeClr val="tx1"/>
                </a:solidFill>
                <a:latin typeface="Consolas" pitchFamily="49" charset="0"/>
                <a:ea typeface="楷体" pitchFamily="49" charset="-122"/>
                <a:cs typeface="Consolas" pitchFamily="49" charset="0"/>
              </a:rPr>
              <a:t>    </a:t>
            </a:r>
            <a:r>
              <a:rPr lang="zh-CN" altLang="en-US" sz="2200" dirty="0" smtClean="0">
                <a:solidFill>
                  <a:schemeClr val="tx1"/>
                </a:solidFill>
                <a:latin typeface="Consolas" pitchFamily="49" charset="0"/>
                <a:ea typeface="楷体" pitchFamily="49" charset="-122"/>
                <a:cs typeface="Consolas" pitchFamily="49" charset="0"/>
              </a:rPr>
              <a:t>与大</a:t>
            </a:r>
            <a:r>
              <a:rPr lang="en-US" sz="2200" dirty="0" smtClean="0">
                <a:solidFill>
                  <a:schemeClr val="tx1"/>
                </a:solidFill>
                <a:latin typeface="Consolas" pitchFamily="49" charset="0"/>
                <a:ea typeface="楷体" pitchFamily="49" charset="-122"/>
                <a:cs typeface="Consolas" pitchFamily="49" charset="0"/>
              </a:rPr>
              <a:t>O</a:t>
            </a:r>
            <a:r>
              <a:rPr lang="zh-CN" altLang="en-US" sz="2200" dirty="0" smtClean="0">
                <a:solidFill>
                  <a:schemeClr val="tx1"/>
                </a:solidFill>
                <a:latin typeface="Consolas" pitchFamily="49" charset="0"/>
                <a:ea typeface="楷体" pitchFamily="49" charset="-122"/>
                <a:cs typeface="Consolas" pitchFamily="49" charset="0"/>
              </a:rPr>
              <a:t>符号对称，</a:t>
            </a:r>
            <a:r>
              <a:rPr lang="zh-CN" altLang="en-US" sz="2200" dirty="0" smtClean="0">
                <a:solidFill>
                  <a:srgbClr val="FF0000"/>
                </a:solidFill>
                <a:latin typeface="Consolas" pitchFamily="49" charset="0"/>
                <a:ea typeface="楷体" pitchFamily="49" charset="-122"/>
                <a:cs typeface="Consolas" pitchFamily="49" charset="0"/>
              </a:rPr>
              <a:t>这个下界的阶越高，结果就越有价值</a:t>
            </a:r>
            <a:r>
              <a:rPr lang="zh-CN" altLang="en-US" sz="2200" dirty="0" smtClean="0">
                <a:solidFill>
                  <a:srgbClr val="0000FF"/>
                </a:solidFill>
                <a:latin typeface="Consolas" pitchFamily="49" charset="0"/>
                <a:ea typeface="楷体" pitchFamily="49" charset="-122"/>
                <a:cs typeface="Consolas" pitchFamily="49" charset="0"/>
              </a:rPr>
              <a:t>，</a:t>
            </a:r>
            <a:r>
              <a:rPr lang="zh-CN" altLang="en-US" sz="2200" dirty="0" smtClean="0">
                <a:solidFill>
                  <a:schemeClr val="tx1"/>
                </a:solidFill>
                <a:latin typeface="Consolas" pitchFamily="49" charset="0"/>
                <a:ea typeface="楷体" pitchFamily="49" charset="-122"/>
                <a:cs typeface="Consolas" pitchFamily="49" charset="0"/>
              </a:rPr>
              <a:t>所以，对于</a:t>
            </a:r>
            <a:r>
              <a:rPr lang="en-US" sz="2200" dirty="0" smtClean="0">
                <a:solidFill>
                  <a:schemeClr val="tx1"/>
                </a:solidFill>
                <a:latin typeface="Consolas" pitchFamily="49" charset="0"/>
                <a:ea typeface="楷体" pitchFamily="49" charset="-122"/>
                <a:cs typeface="Consolas" pitchFamily="49" charset="0"/>
              </a:rPr>
              <a:t>10</a:t>
            </a:r>
            <a:r>
              <a:rPr lang="en-US" sz="2200" i="1" dirty="0" smtClean="0">
                <a:solidFill>
                  <a:schemeClr val="tx1"/>
                </a:solidFill>
                <a:latin typeface="Consolas" pitchFamily="49" charset="0"/>
                <a:ea typeface="楷体" pitchFamily="49" charset="-122"/>
                <a:cs typeface="Consolas" pitchFamily="49" charset="0"/>
              </a:rPr>
              <a:t>n</a:t>
            </a:r>
            <a:r>
              <a:rPr lang="en-US" sz="2200" baseline="30000" dirty="0" smtClean="0">
                <a:solidFill>
                  <a:schemeClr val="tx1"/>
                </a:solidFill>
                <a:latin typeface="Consolas" pitchFamily="49" charset="0"/>
                <a:ea typeface="楷体" pitchFamily="49" charset="-122"/>
                <a:cs typeface="Consolas" pitchFamily="49" charset="0"/>
              </a:rPr>
              <a:t>2</a:t>
            </a:r>
            <a:r>
              <a:rPr lang="en-US" sz="2200" dirty="0" smtClean="0">
                <a:solidFill>
                  <a:schemeClr val="tx1"/>
                </a:solidFill>
                <a:latin typeface="Consolas" pitchFamily="49" charset="0"/>
                <a:ea typeface="楷体" pitchFamily="49" charset="-122"/>
                <a:cs typeface="Consolas" pitchFamily="49" charset="0"/>
              </a:rPr>
              <a:t>+4</a:t>
            </a:r>
            <a:r>
              <a:rPr lang="en-US" sz="2200" i="1" dirty="0" smtClean="0">
                <a:solidFill>
                  <a:schemeClr val="tx1"/>
                </a:solidFill>
                <a:latin typeface="Consolas" pitchFamily="49" charset="0"/>
                <a:ea typeface="楷体" pitchFamily="49" charset="-122"/>
                <a:cs typeface="Consolas" pitchFamily="49" charset="0"/>
              </a:rPr>
              <a:t>n</a:t>
            </a:r>
            <a:r>
              <a:rPr lang="en-US" sz="2200" dirty="0" smtClean="0">
                <a:solidFill>
                  <a:schemeClr val="tx1"/>
                </a:solidFill>
                <a:latin typeface="Consolas" pitchFamily="49" charset="0"/>
                <a:ea typeface="楷体" pitchFamily="49" charset="-122"/>
                <a:cs typeface="Consolas" pitchFamily="49" charset="0"/>
              </a:rPr>
              <a:t>+2</a:t>
            </a:r>
            <a:r>
              <a:rPr lang="zh-CN" altLang="en-US" sz="2200" dirty="0" smtClean="0">
                <a:solidFill>
                  <a:schemeClr val="tx1"/>
                </a:solidFill>
                <a:latin typeface="Consolas" pitchFamily="49" charset="0"/>
                <a:ea typeface="楷体" pitchFamily="49" charset="-122"/>
                <a:cs typeface="Consolas" pitchFamily="49" charset="0"/>
              </a:rPr>
              <a:t>，</a:t>
            </a:r>
            <a:r>
              <a:rPr lang="en-US" sz="2200" dirty="0" smtClean="0">
                <a:solidFill>
                  <a:schemeClr val="tx1"/>
                </a:solidFill>
                <a:latin typeface="Consolas" pitchFamily="49" charset="0"/>
                <a:ea typeface="楷体" pitchFamily="49" charset="-122"/>
                <a:cs typeface="Consolas" pitchFamily="49" charset="0"/>
                <a:sym typeface="Symbol"/>
              </a:rPr>
              <a:t></a:t>
            </a:r>
            <a:r>
              <a:rPr lang="en-US" sz="2200" dirty="0" smtClean="0">
                <a:solidFill>
                  <a:schemeClr val="tx1"/>
                </a:solidFill>
                <a:latin typeface="Consolas" pitchFamily="49" charset="0"/>
                <a:ea typeface="楷体" pitchFamily="49" charset="-122"/>
                <a:cs typeface="Consolas" pitchFamily="49" charset="0"/>
              </a:rPr>
              <a:t>(</a:t>
            </a:r>
            <a:r>
              <a:rPr lang="en-US" sz="2200" i="1" dirty="0" smtClean="0">
                <a:solidFill>
                  <a:schemeClr val="tx1"/>
                </a:solidFill>
                <a:latin typeface="Consolas" pitchFamily="49" charset="0"/>
                <a:ea typeface="楷体" pitchFamily="49" charset="-122"/>
                <a:cs typeface="Consolas" pitchFamily="49" charset="0"/>
              </a:rPr>
              <a:t>n</a:t>
            </a:r>
            <a:r>
              <a:rPr lang="en-US" sz="2200" baseline="30000" dirty="0" smtClean="0">
                <a:solidFill>
                  <a:schemeClr val="tx1"/>
                </a:solidFill>
                <a:latin typeface="Consolas" pitchFamily="49" charset="0"/>
                <a:ea typeface="楷体" pitchFamily="49" charset="-122"/>
                <a:cs typeface="Consolas" pitchFamily="49" charset="0"/>
              </a:rPr>
              <a:t>2</a:t>
            </a:r>
            <a:r>
              <a:rPr lang="en-US" sz="2200" dirty="0" smtClean="0">
                <a:solidFill>
                  <a:schemeClr val="tx1"/>
                </a:solidFill>
                <a:latin typeface="Consolas" pitchFamily="49" charset="0"/>
                <a:ea typeface="楷体" pitchFamily="49" charset="-122"/>
                <a:cs typeface="Consolas" pitchFamily="49" charset="0"/>
              </a:rPr>
              <a:t>)</a:t>
            </a:r>
            <a:r>
              <a:rPr lang="zh-CN" altLang="en-US" sz="2200" dirty="0" smtClean="0">
                <a:solidFill>
                  <a:schemeClr val="tx1"/>
                </a:solidFill>
                <a:latin typeface="Consolas" pitchFamily="49" charset="0"/>
                <a:ea typeface="楷体" pitchFamily="49" charset="-122"/>
                <a:cs typeface="Consolas" pitchFamily="49" charset="0"/>
              </a:rPr>
              <a:t>比</a:t>
            </a:r>
            <a:r>
              <a:rPr lang="en-US" sz="2200" dirty="0" smtClean="0">
                <a:solidFill>
                  <a:schemeClr val="tx1"/>
                </a:solidFill>
                <a:latin typeface="Consolas" pitchFamily="49" charset="0"/>
                <a:ea typeface="楷体" pitchFamily="49" charset="-122"/>
                <a:cs typeface="Consolas" pitchFamily="49" charset="0"/>
                <a:sym typeface="Symbol"/>
              </a:rPr>
              <a:t></a:t>
            </a:r>
            <a:r>
              <a:rPr lang="en-US" sz="2200" dirty="0" smtClean="0">
                <a:solidFill>
                  <a:schemeClr val="tx1"/>
                </a:solidFill>
                <a:latin typeface="Consolas" pitchFamily="49" charset="0"/>
                <a:ea typeface="楷体" pitchFamily="49" charset="-122"/>
                <a:cs typeface="Consolas" pitchFamily="49" charset="0"/>
              </a:rPr>
              <a:t>(</a:t>
            </a:r>
            <a:r>
              <a:rPr lang="en-US" sz="2200" i="1" dirty="0" smtClean="0">
                <a:solidFill>
                  <a:schemeClr val="tx1"/>
                </a:solidFill>
                <a:latin typeface="Consolas" pitchFamily="49" charset="0"/>
                <a:ea typeface="楷体" pitchFamily="49" charset="-122"/>
                <a:cs typeface="Consolas" pitchFamily="49" charset="0"/>
              </a:rPr>
              <a:t>n</a:t>
            </a:r>
            <a:r>
              <a:rPr lang="en-US" sz="2200" dirty="0" smtClean="0">
                <a:solidFill>
                  <a:schemeClr val="tx1"/>
                </a:solidFill>
                <a:latin typeface="Consolas" pitchFamily="49" charset="0"/>
                <a:ea typeface="楷体" pitchFamily="49" charset="-122"/>
                <a:cs typeface="Consolas" pitchFamily="49" charset="0"/>
              </a:rPr>
              <a:t>) </a:t>
            </a:r>
            <a:r>
              <a:rPr lang="zh-CN" altLang="en-US" sz="2200" dirty="0" smtClean="0">
                <a:solidFill>
                  <a:schemeClr val="tx1"/>
                </a:solidFill>
                <a:latin typeface="Consolas" pitchFamily="49" charset="0"/>
                <a:ea typeface="楷体" pitchFamily="49" charset="-122"/>
                <a:cs typeface="Consolas" pitchFamily="49" charset="0"/>
              </a:rPr>
              <a:t>有价值。一个算法的时间用大</a:t>
            </a:r>
            <a:r>
              <a:rPr lang="en-US" sz="2200" dirty="0" smtClean="0">
                <a:solidFill>
                  <a:schemeClr val="tx1"/>
                </a:solidFill>
                <a:latin typeface="Consolas" pitchFamily="49" charset="0"/>
                <a:ea typeface="楷体" pitchFamily="49" charset="-122"/>
                <a:cs typeface="Consolas" pitchFamily="49" charset="0"/>
                <a:sym typeface="Symbol"/>
              </a:rPr>
              <a:t></a:t>
            </a:r>
            <a:r>
              <a:rPr lang="zh-CN" altLang="en-US" sz="2200" dirty="0" smtClean="0">
                <a:solidFill>
                  <a:schemeClr val="tx1"/>
                </a:solidFill>
                <a:latin typeface="Consolas" pitchFamily="49" charset="0"/>
                <a:ea typeface="楷体" pitchFamily="49" charset="-122"/>
                <a:cs typeface="Consolas" pitchFamily="49" charset="0"/>
              </a:rPr>
              <a:t>符号表示时，总是采用最有价值的</a:t>
            </a:r>
            <a:r>
              <a:rPr lang="en-US" sz="2200" i="1" dirty="0" smtClean="0">
                <a:solidFill>
                  <a:schemeClr val="tx1"/>
                </a:solidFill>
                <a:latin typeface="Consolas" pitchFamily="49" charset="0"/>
                <a:ea typeface="楷体" pitchFamily="49" charset="-122"/>
                <a:cs typeface="Consolas" pitchFamily="49" charset="0"/>
              </a:rPr>
              <a:t>g</a:t>
            </a:r>
            <a:r>
              <a:rPr lang="en-US" sz="2200" dirty="0" smtClean="0">
                <a:solidFill>
                  <a:schemeClr val="tx1"/>
                </a:solidFill>
                <a:latin typeface="Consolas" pitchFamily="49" charset="0"/>
                <a:ea typeface="楷体" pitchFamily="49" charset="-122"/>
                <a:cs typeface="Consolas" pitchFamily="49" charset="0"/>
              </a:rPr>
              <a:t>(</a:t>
            </a:r>
            <a:r>
              <a:rPr lang="en-US" sz="2200" i="1" dirty="0" smtClean="0">
                <a:solidFill>
                  <a:schemeClr val="tx1"/>
                </a:solidFill>
                <a:latin typeface="Consolas" pitchFamily="49" charset="0"/>
                <a:ea typeface="楷体" pitchFamily="49" charset="-122"/>
                <a:cs typeface="Consolas" pitchFamily="49" charset="0"/>
              </a:rPr>
              <a:t>n</a:t>
            </a:r>
            <a:r>
              <a:rPr lang="en-US" sz="2200" dirty="0" smtClean="0">
                <a:solidFill>
                  <a:schemeClr val="tx1"/>
                </a:solidFill>
                <a:latin typeface="Consolas" pitchFamily="49" charset="0"/>
                <a:ea typeface="楷体" pitchFamily="49" charset="-122"/>
                <a:cs typeface="Consolas" pitchFamily="49" charset="0"/>
              </a:rPr>
              <a:t>)</a:t>
            </a:r>
            <a:r>
              <a:rPr lang="zh-CN" altLang="en-US" sz="2200" dirty="0" smtClean="0">
                <a:solidFill>
                  <a:schemeClr val="tx1"/>
                </a:solidFill>
                <a:latin typeface="Consolas" pitchFamily="49" charset="0"/>
                <a:ea typeface="楷体" pitchFamily="49" charset="-122"/>
                <a:cs typeface="Consolas" pitchFamily="49" charset="0"/>
              </a:rPr>
              <a:t>表示，称之为</a:t>
            </a:r>
            <a:r>
              <a:rPr lang="zh-CN" altLang="en-US" sz="2200" dirty="0" smtClean="0">
                <a:solidFill>
                  <a:srgbClr val="FF0000"/>
                </a:solidFill>
                <a:latin typeface="Consolas" pitchFamily="49" charset="0"/>
                <a:ea typeface="楷体" pitchFamily="49" charset="-122"/>
                <a:cs typeface="Consolas" pitchFamily="49" charset="0"/>
              </a:rPr>
              <a:t>“</a:t>
            </a:r>
            <a:r>
              <a:rPr lang="zh-CN" altLang="en-US" sz="2200" dirty="0" smtClean="0">
                <a:solidFill>
                  <a:srgbClr val="FF0000"/>
                </a:solidFill>
                <a:latin typeface="微软雅黑" pitchFamily="34" charset="-122"/>
                <a:ea typeface="微软雅黑" pitchFamily="34" charset="-122"/>
                <a:cs typeface="Consolas" pitchFamily="49" charset="0"/>
              </a:rPr>
              <a:t>紧凑下界</a:t>
            </a:r>
            <a:r>
              <a:rPr lang="zh-CN" altLang="en-US" sz="2200" dirty="0" smtClean="0">
                <a:solidFill>
                  <a:srgbClr val="FF0000"/>
                </a:solidFill>
                <a:latin typeface="Consolas" pitchFamily="49" charset="0"/>
                <a:ea typeface="楷体" pitchFamily="49" charset="-122"/>
                <a:cs typeface="Consolas" pitchFamily="49" charset="0"/>
              </a:rPr>
              <a:t>”或“</a:t>
            </a:r>
            <a:r>
              <a:rPr lang="zh-CN" altLang="en-US" sz="2200" dirty="0" smtClean="0">
                <a:solidFill>
                  <a:srgbClr val="FF0000"/>
                </a:solidFill>
                <a:latin typeface="微软雅黑" pitchFamily="34" charset="-122"/>
                <a:ea typeface="微软雅黑" pitchFamily="34" charset="-122"/>
                <a:cs typeface="Consolas" pitchFamily="49" charset="0"/>
              </a:rPr>
              <a:t>紧确下界</a:t>
            </a:r>
            <a:r>
              <a:rPr lang="zh-CN" altLang="en-US" sz="2200" dirty="0" smtClean="0">
                <a:solidFill>
                  <a:srgbClr val="FF0000"/>
                </a:solidFill>
                <a:latin typeface="Consolas" pitchFamily="49" charset="0"/>
                <a:ea typeface="楷体" pitchFamily="49" charset="-122"/>
                <a:cs typeface="Consolas" pitchFamily="49" charset="0"/>
              </a:rPr>
              <a:t>”</a:t>
            </a:r>
            <a:r>
              <a:rPr lang="zh-CN" altLang="en-US" sz="2200" dirty="0" smtClean="0">
                <a:latin typeface="Consolas" pitchFamily="49" charset="0"/>
                <a:ea typeface="楷体" pitchFamily="49" charset="-122"/>
                <a:cs typeface="Consolas" pitchFamily="49" charset="0"/>
              </a:rPr>
              <a:t>。 </a:t>
            </a:r>
            <a:endParaRPr lang="en-US" altLang="zh-CN" sz="2200" dirty="0" smtClean="0">
              <a:latin typeface="Consolas" pitchFamily="49" charset="0"/>
              <a:ea typeface="楷体" pitchFamily="49" charset="-122"/>
              <a:cs typeface="Consolas" pitchFamily="49" charset="0"/>
            </a:endParaRPr>
          </a:p>
          <a:p>
            <a:pPr>
              <a:lnSpc>
                <a:spcPct val="150000"/>
              </a:lnSpc>
            </a:pPr>
            <a:r>
              <a:rPr lang="zh-CN" altLang="pt-BR" sz="2200" dirty="0">
                <a:latin typeface="Consolas" pitchFamily="49" charset="0"/>
                <a:ea typeface="楷体" pitchFamily="49" charset="-122"/>
                <a:cs typeface="Consolas" pitchFamily="49" charset="0"/>
              </a:rPr>
              <a:t>　　</a:t>
            </a:r>
            <a:r>
              <a:rPr lang="zh-CN" altLang="pt-BR" sz="2200" dirty="0">
                <a:solidFill>
                  <a:schemeClr val="tx1"/>
                </a:solidFill>
                <a:latin typeface="Consolas" pitchFamily="49" charset="0"/>
                <a:ea typeface="楷体" pitchFamily="49" charset="-122"/>
                <a:cs typeface="Consolas" pitchFamily="49" charset="0"/>
              </a:rPr>
              <a:t>一般地，如果</a:t>
            </a:r>
            <a:r>
              <a:rPr lang="pt-BR" altLang="zh-CN" sz="2200" i="1" dirty="0">
                <a:solidFill>
                  <a:schemeClr val="tx1"/>
                </a:solidFill>
                <a:latin typeface="Consolas" pitchFamily="49" charset="0"/>
                <a:ea typeface="楷体" pitchFamily="49" charset="-122"/>
                <a:cs typeface="Consolas" pitchFamily="49" charset="0"/>
              </a:rPr>
              <a:t>f</a:t>
            </a:r>
            <a:r>
              <a:rPr lang="pt-BR" altLang="zh-CN" sz="2200" dirty="0">
                <a:solidFill>
                  <a:schemeClr val="tx1"/>
                </a:solidFill>
                <a:latin typeface="Consolas" pitchFamily="49" charset="0"/>
                <a:ea typeface="楷体" pitchFamily="49"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n</a:t>
            </a:r>
            <a:r>
              <a:rPr lang="pt-BR" altLang="zh-CN" sz="2200" dirty="0">
                <a:solidFill>
                  <a:schemeClr val="tx1"/>
                </a:solidFill>
                <a:latin typeface="Consolas" pitchFamily="49" charset="0"/>
                <a:ea typeface="楷体" pitchFamily="49"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a</a:t>
            </a:r>
            <a:r>
              <a:rPr lang="pt-BR" altLang="zh-CN" sz="2200" i="1" baseline="-25000" dirty="0">
                <a:solidFill>
                  <a:schemeClr val="tx1"/>
                </a:solidFill>
                <a:latin typeface="Consolas" pitchFamily="49" charset="0"/>
                <a:ea typeface="楷体" pitchFamily="49" charset="-122"/>
                <a:cs typeface="Consolas" pitchFamily="49" charset="0"/>
              </a:rPr>
              <a:t>m</a:t>
            </a:r>
            <a:r>
              <a:rPr lang="pt-BR" altLang="zh-CN" sz="2200" i="1" dirty="0">
                <a:solidFill>
                  <a:schemeClr val="tx1"/>
                </a:solidFill>
                <a:latin typeface="Consolas" pitchFamily="49" charset="0"/>
                <a:ea typeface="楷体" pitchFamily="49" charset="-122"/>
                <a:cs typeface="Consolas" pitchFamily="49" charset="0"/>
              </a:rPr>
              <a:t>n</a:t>
            </a:r>
            <a:r>
              <a:rPr lang="pt-BR" altLang="zh-CN" sz="2200" i="1" baseline="30000" dirty="0">
                <a:solidFill>
                  <a:schemeClr val="tx1"/>
                </a:solidFill>
                <a:latin typeface="Consolas" pitchFamily="49" charset="0"/>
                <a:ea typeface="楷体" pitchFamily="49" charset="-122"/>
                <a:cs typeface="Consolas" pitchFamily="49" charset="0"/>
              </a:rPr>
              <a:t>m</a:t>
            </a:r>
            <a:r>
              <a:rPr lang="pt-BR" altLang="zh-CN" sz="2200" dirty="0">
                <a:solidFill>
                  <a:schemeClr val="tx1"/>
                </a:solidFill>
                <a:latin typeface="Consolas" pitchFamily="49" charset="0"/>
                <a:ea typeface="楷体" pitchFamily="49"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a</a:t>
            </a:r>
            <a:r>
              <a:rPr lang="pt-BR" altLang="zh-CN" sz="2200" i="1" baseline="-25000" dirty="0">
                <a:solidFill>
                  <a:schemeClr val="tx1"/>
                </a:solidFill>
                <a:latin typeface="Consolas" pitchFamily="49" charset="0"/>
                <a:ea typeface="楷体" pitchFamily="49" charset="-122"/>
                <a:cs typeface="Consolas" pitchFamily="49" charset="0"/>
              </a:rPr>
              <a:t>m</a:t>
            </a:r>
            <a:r>
              <a:rPr lang="pt-BR" altLang="zh-CN" sz="2200" baseline="-25000" dirty="0">
                <a:solidFill>
                  <a:schemeClr val="tx1"/>
                </a:solidFill>
                <a:latin typeface="Consolas" pitchFamily="49" charset="0"/>
                <a:ea typeface="楷体" pitchFamily="49" charset="-122"/>
                <a:cs typeface="Consolas" pitchFamily="49" charset="0"/>
              </a:rPr>
              <a:t>-1</a:t>
            </a:r>
            <a:r>
              <a:rPr lang="pt-BR" altLang="zh-CN" sz="2200" i="1" dirty="0">
                <a:solidFill>
                  <a:schemeClr val="tx1"/>
                </a:solidFill>
                <a:latin typeface="Consolas" pitchFamily="49" charset="0"/>
                <a:ea typeface="楷体" pitchFamily="49" charset="-122"/>
                <a:cs typeface="Consolas" pitchFamily="49" charset="0"/>
              </a:rPr>
              <a:t>n</a:t>
            </a:r>
            <a:r>
              <a:rPr lang="pt-BR" altLang="zh-CN" sz="2200" i="1" baseline="30000" dirty="0">
                <a:solidFill>
                  <a:schemeClr val="tx1"/>
                </a:solidFill>
                <a:latin typeface="Consolas" pitchFamily="49" charset="0"/>
                <a:ea typeface="楷体" pitchFamily="49" charset="-122"/>
                <a:cs typeface="Consolas" pitchFamily="49" charset="0"/>
              </a:rPr>
              <a:t>m</a:t>
            </a:r>
            <a:r>
              <a:rPr lang="pt-BR" altLang="zh-CN" sz="2200" baseline="30000" dirty="0">
                <a:solidFill>
                  <a:schemeClr val="tx1"/>
                </a:solidFill>
                <a:latin typeface="Consolas" pitchFamily="49" charset="0"/>
                <a:ea typeface="楷体" pitchFamily="49" charset="-122"/>
                <a:cs typeface="Consolas" pitchFamily="49" charset="0"/>
              </a:rPr>
              <a:t>-1</a:t>
            </a:r>
            <a:r>
              <a:rPr lang="pt-BR" altLang="zh-CN" sz="2200" dirty="0">
                <a:solidFill>
                  <a:schemeClr val="tx1"/>
                </a:solidFill>
                <a:latin typeface="Consolas" pitchFamily="49" charset="0"/>
                <a:ea typeface="楷体" pitchFamily="49"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a</a:t>
            </a:r>
            <a:r>
              <a:rPr lang="pt-BR" altLang="zh-CN" sz="2200" baseline="-25000" dirty="0">
                <a:solidFill>
                  <a:schemeClr val="tx1"/>
                </a:solidFill>
                <a:latin typeface="Consolas" pitchFamily="49" charset="0"/>
                <a:ea typeface="楷体" pitchFamily="49" charset="-122"/>
                <a:cs typeface="Consolas" pitchFamily="49" charset="0"/>
              </a:rPr>
              <a:t>1</a:t>
            </a:r>
            <a:r>
              <a:rPr lang="pt-BR" altLang="zh-CN" sz="2200" i="1" dirty="0">
                <a:solidFill>
                  <a:schemeClr val="tx1"/>
                </a:solidFill>
                <a:latin typeface="Consolas" pitchFamily="49" charset="0"/>
                <a:ea typeface="楷体" pitchFamily="49" charset="-122"/>
                <a:cs typeface="Consolas" pitchFamily="49" charset="0"/>
              </a:rPr>
              <a:t>n</a:t>
            </a:r>
            <a:r>
              <a:rPr lang="pt-BR" altLang="zh-CN" sz="2200" dirty="0">
                <a:solidFill>
                  <a:schemeClr val="tx1"/>
                </a:solidFill>
                <a:latin typeface="Consolas" pitchFamily="49" charset="0"/>
                <a:ea typeface="楷体" pitchFamily="49"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a</a:t>
            </a:r>
            <a:r>
              <a:rPr lang="pt-BR" altLang="zh-CN" sz="2200" baseline="-25000" dirty="0">
                <a:solidFill>
                  <a:schemeClr val="tx1"/>
                </a:solidFill>
                <a:latin typeface="Consolas" pitchFamily="49" charset="0"/>
                <a:ea typeface="楷体" pitchFamily="49" charset="-122"/>
                <a:cs typeface="Consolas" pitchFamily="49" charset="0"/>
              </a:rPr>
              <a:t>0</a:t>
            </a:r>
            <a:r>
              <a:rPr lang="zh-CN" altLang="pt-BR" sz="2200" dirty="0">
                <a:solidFill>
                  <a:schemeClr val="tx1"/>
                </a:solidFill>
                <a:latin typeface="Consolas" pitchFamily="49" charset="0"/>
                <a:ea typeface="楷体" pitchFamily="49" charset="-122"/>
                <a:cs typeface="Consolas" pitchFamily="49" charset="0"/>
              </a:rPr>
              <a:t>，有</a:t>
            </a:r>
            <a:r>
              <a:rPr lang="pt-BR" altLang="zh-CN" sz="2200" i="1" dirty="0">
                <a:solidFill>
                  <a:srgbClr val="FF0000"/>
                </a:solidFill>
                <a:latin typeface="Consolas" pitchFamily="49" charset="0"/>
                <a:ea typeface="楷体" pitchFamily="49" charset="-122"/>
                <a:cs typeface="Consolas" pitchFamily="49" charset="0"/>
              </a:rPr>
              <a:t>f</a:t>
            </a:r>
            <a:r>
              <a:rPr lang="pt-BR" altLang="zh-CN" sz="2200" dirty="0">
                <a:solidFill>
                  <a:srgbClr val="FF0000"/>
                </a:solidFill>
                <a:latin typeface="Consolas" pitchFamily="49" charset="0"/>
                <a:ea typeface="楷体" pitchFamily="49" charset="-122"/>
                <a:cs typeface="Consolas" pitchFamily="49" charset="0"/>
              </a:rPr>
              <a:t>(</a:t>
            </a:r>
            <a:r>
              <a:rPr lang="pt-BR" altLang="zh-CN" sz="2200" i="1" dirty="0">
                <a:solidFill>
                  <a:srgbClr val="FF0000"/>
                </a:solidFill>
                <a:latin typeface="Consolas" pitchFamily="49" charset="0"/>
                <a:ea typeface="楷体" pitchFamily="49" charset="-122"/>
                <a:cs typeface="Consolas" pitchFamily="49" charset="0"/>
              </a:rPr>
              <a:t>n</a:t>
            </a:r>
            <a:r>
              <a:rPr lang="pt-BR" altLang="zh-CN" sz="2200" dirty="0" smtClean="0">
                <a:solidFill>
                  <a:srgbClr val="FF0000"/>
                </a:solidFill>
                <a:latin typeface="Consolas" pitchFamily="49" charset="0"/>
                <a:ea typeface="楷体" pitchFamily="49" charset="-122"/>
                <a:cs typeface="Consolas" pitchFamily="49" charset="0"/>
              </a:rPr>
              <a:t>)=</a:t>
            </a:r>
            <a:r>
              <a:rPr lang="en-US" altLang="zh-CN" sz="2200" dirty="0" smtClean="0">
                <a:solidFill>
                  <a:srgbClr val="FF0000"/>
                </a:solidFill>
                <a:latin typeface="Consolas" pitchFamily="49" charset="0"/>
                <a:ea typeface="楷体" pitchFamily="49" charset="-122"/>
                <a:cs typeface="Consolas" pitchFamily="49" charset="0"/>
                <a:sym typeface="Symbol" pitchFamily="18" charset="2"/>
              </a:rPr>
              <a:t></a:t>
            </a:r>
            <a:r>
              <a:rPr lang="pt-BR" altLang="zh-CN" sz="2200" dirty="0" smtClean="0">
                <a:solidFill>
                  <a:srgbClr val="FF0000"/>
                </a:solidFill>
                <a:latin typeface="Consolas" pitchFamily="49" charset="0"/>
                <a:ea typeface="楷体" pitchFamily="49" charset="-122"/>
                <a:cs typeface="Consolas" pitchFamily="49" charset="0"/>
              </a:rPr>
              <a:t>(</a:t>
            </a:r>
            <a:r>
              <a:rPr lang="pt-BR" altLang="zh-CN" sz="2200" i="1" dirty="0">
                <a:solidFill>
                  <a:srgbClr val="FF0000"/>
                </a:solidFill>
                <a:latin typeface="Consolas" pitchFamily="49" charset="0"/>
                <a:ea typeface="楷体" pitchFamily="49" charset="-122"/>
                <a:cs typeface="Consolas" pitchFamily="49" charset="0"/>
              </a:rPr>
              <a:t>n</a:t>
            </a:r>
            <a:r>
              <a:rPr lang="pt-BR" altLang="zh-CN" sz="2200" i="1" baseline="30000" dirty="0">
                <a:solidFill>
                  <a:srgbClr val="FF0000"/>
                </a:solidFill>
                <a:latin typeface="Consolas" pitchFamily="49" charset="0"/>
                <a:ea typeface="楷体" pitchFamily="49" charset="-122"/>
                <a:cs typeface="Consolas" pitchFamily="49" charset="0"/>
              </a:rPr>
              <a:t>m</a:t>
            </a:r>
            <a:r>
              <a:rPr lang="pt-BR" altLang="zh-CN" sz="2200" dirty="0">
                <a:solidFill>
                  <a:srgbClr val="FF0000"/>
                </a:solidFill>
                <a:latin typeface="Consolas" pitchFamily="49" charset="0"/>
                <a:ea typeface="楷体" pitchFamily="49" charset="-122"/>
                <a:cs typeface="Consolas" pitchFamily="49" charset="0"/>
              </a:rPr>
              <a:t>)</a:t>
            </a:r>
            <a:r>
              <a:rPr lang="zh-CN" altLang="pt-BR" sz="2200" dirty="0">
                <a:latin typeface="Consolas" pitchFamily="49" charset="0"/>
                <a:ea typeface="楷体" pitchFamily="49" charset="-122"/>
                <a:cs typeface="Consolas" pitchFamily="49" charset="0"/>
              </a:rPr>
              <a:t>。</a:t>
            </a:r>
            <a:endParaRPr lang="zh-CN" altLang="en-US" sz="2200" dirty="0">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p:cNvSpPr txBox="1">
            <a:spLocks noChangeArrowheads="1"/>
          </p:cNvSpPr>
          <p:nvPr/>
        </p:nvSpPr>
        <p:spPr bwMode="auto">
          <a:xfrm>
            <a:off x="430182" y="1285860"/>
            <a:ext cx="8208962" cy="161582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nSpc>
                <a:spcPct val="150000"/>
              </a:lnSpc>
              <a:spcBef>
                <a:spcPct val="50000"/>
              </a:spcBef>
            </a:pPr>
            <a:r>
              <a:rPr lang="zh-CN" altLang="pt-BR" sz="2200" dirty="0">
                <a:latin typeface="Consolas" pitchFamily="49" charset="0"/>
                <a:ea typeface="楷体" pitchFamily="49" charset="-122"/>
                <a:cs typeface="Consolas" pitchFamily="49" charset="0"/>
              </a:rPr>
              <a:t>　　</a:t>
            </a:r>
            <a:r>
              <a:rPr lang="zh-CN" altLang="pt-BR" sz="2200" dirty="0">
                <a:solidFill>
                  <a:srgbClr val="FF0000"/>
                </a:solidFill>
                <a:latin typeface="Consolas" pitchFamily="49" charset="0"/>
                <a:ea typeface="黑体" pitchFamily="49" charset="-122"/>
                <a:cs typeface="Consolas" pitchFamily="49" charset="0"/>
              </a:rPr>
              <a:t>定义</a:t>
            </a:r>
            <a:r>
              <a:rPr lang="pt-BR" altLang="zh-CN" sz="2200" dirty="0">
                <a:solidFill>
                  <a:srgbClr val="FF0000"/>
                </a:solidFill>
                <a:latin typeface="Consolas" pitchFamily="49" charset="0"/>
                <a:ea typeface="黑体" pitchFamily="49" charset="-122"/>
                <a:cs typeface="Consolas" pitchFamily="49" charset="0"/>
              </a:rPr>
              <a:t>3</a:t>
            </a:r>
            <a:r>
              <a:rPr lang="zh-CN" altLang="pt-BR" sz="2200" dirty="0">
                <a:solidFill>
                  <a:srgbClr val="FF0000"/>
                </a:solidFill>
                <a:latin typeface="Consolas" pitchFamily="49" charset="0"/>
                <a:ea typeface="黑体" pitchFamily="49" charset="-122"/>
                <a:cs typeface="Consolas" pitchFamily="49" charset="0"/>
              </a:rPr>
              <a:t>（大</a:t>
            </a:r>
            <a:r>
              <a:rPr lang="zh-CN" altLang="en-US" sz="2200" dirty="0" smtClean="0">
                <a:solidFill>
                  <a:srgbClr val="FF0000"/>
                </a:solidFill>
                <a:latin typeface="Consolas" pitchFamily="49" charset="0"/>
                <a:ea typeface="黑体" pitchFamily="49" charset="-122"/>
                <a:cs typeface="Consolas" pitchFamily="49" charset="0"/>
                <a:sym typeface="Symbol" pitchFamily="18" charset="2"/>
              </a:rPr>
              <a:t></a:t>
            </a:r>
            <a:r>
              <a:rPr lang="zh-CN" altLang="en-US" sz="2200" dirty="0" smtClean="0">
                <a:solidFill>
                  <a:srgbClr val="FF0000"/>
                </a:solidFill>
                <a:latin typeface="Consolas" pitchFamily="49" charset="0"/>
                <a:ea typeface="黑体" pitchFamily="49" charset="-122"/>
                <a:cs typeface="Consolas" pitchFamily="49" charset="0"/>
              </a:rPr>
              <a:t>符号</a:t>
            </a:r>
            <a:r>
              <a:rPr lang="zh-CN" altLang="pt-BR" sz="2200" dirty="0" smtClean="0">
                <a:solidFill>
                  <a:srgbClr val="FF0000"/>
                </a:solidFill>
                <a:latin typeface="Consolas" pitchFamily="49" charset="0"/>
                <a:ea typeface="黑体" pitchFamily="49" charset="-122"/>
                <a:cs typeface="Consolas" pitchFamily="49" charset="0"/>
              </a:rPr>
              <a:t>）</a:t>
            </a:r>
            <a:r>
              <a:rPr lang="zh-CN" altLang="pt-BR" sz="2200" dirty="0" smtClean="0">
                <a:solidFill>
                  <a:srgbClr val="FF0000"/>
                </a:solidFill>
                <a:latin typeface="Consolas" pitchFamily="49" charset="0"/>
                <a:ea typeface="楷体" pitchFamily="49"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f</a:t>
            </a:r>
            <a:r>
              <a:rPr lang="pt-BR" altLang="zh-CN" sz="2200" dirty="0">
                <a:solidFill>
                  <a:schemeClr val="tx1"/>
                </a:solidFill>
                <a:latin typeface="Consolas" pitchFamily="49" charset="0"/>
                <a:ea typeface="楷体" pitchFamily="49"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n</a:t>
            </a:r>
            <a:r>
              <a:rPr lang="pt-BR" altLang="zh-CN" sz="2200" dirty="0">
                <a:solidFill>
                  <a:schemeClr val="tx1"/>
                </a:solidFill>
                <a:latin typeface="Consolas" pitchFamily="49" charset="0"/>
                <a:ea typeface="楷体" pitchFamily="49" charset="-122"/>
                <a:cs typeface="Consolas" pitchFamily="49" charset="0"/>
              </a:rPr>
              <a:t>)= </a:t>
            </a:r>
            <a:r>
              <a:rPr lang="en-US" altLang="zh-CN" sz="2200" dirty="0">
                <a:solidFill>
                  <a:schemeClr val="tx1"/>
                </a:solidFill>
                <a:latin typeface="Consolas" pitchFamily="49" charset="0"/>
                <a:ea typeface="楷体" pitchFamily="49" charset="-122"/>
                <a:cs typeface="Consolas" pitchFamily="49" charset="0"/>
                <a:sym typeface="Symbol" pitchFamily="18" charset="2"/>
              </a:rPr>
              <a:t></a:t>
            </a:r>
            <a:r>
              <a:rPr lang="pt-BR" altLang="zh-CN" sz="2200" dirty="0">
                <a:solidFill>
                  <a:schemeClr val="tx1"/>
                </a:solidFill>
                <a:latin typeface="Consolas" pitchFamily="49" charset="0"/>
                <a:ea typeface="楷体" pitchFamily="49"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g</a:t>
            </a:r>
            <a:r>
              <a:rPr lang="pt-BR" altLang="zh-CN" sz="2200" dirty="0">
                <a:solidFill>
                  <a:schemeClr val="tx1"/>
                </a:solidFill>
                <a:latin typeface="Consolas" pitchFamily="49" charset="0"/>
                <a:ea typeface="楷体" pitchFamily="49"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n</a:t>
            </a:r>
            <a:r>
              <a:rPr lang="pt-BR" altLang="zh-CN" sz="2200" dirty="0">
                <a:solidFill>
                  <a:schemeClr val="tx1"/>
                </a:solidFill>
                <a:latin typeface="Consolas" pitchFamily="49" charset="0"/>
                <a:ea typeface="楷体" pitchFamily="49" charset="-122"/>
                <a:cs typeface="Consolas" pitchFamily="49" charset="0"/>
              </a:rPr>
              <a:t>))</a:t>
            </a:r>
            <a:r>
              <a:rPr lang="zh-CN" altLang="pt-BR" sz="2200" dirty="0">
                <a:solidFill>
                  <a:schemeClr val="tx1"/>
                </a:solidFill>
                <a:latin typeface="Consolas" pitchFamily="49" charset="0"/>
                <a:ea typeface="楷体" pitchFamily="49" charset="-122"/>
                <a:cs typeface="Consolas" pitchFamily="49" charset="0"/>
              </a:rPr>
              <a:t>（读作“</a:t>
            </a:r>
            <a:r>
              <a:rPr lang="pt-BR" altLang="zh-CN" sz="2200" i="1" dirty="0">
                <a:solidFill>
                  <a:schemeClr val="tx1"/>
                </a:solidFill>
                <a:latin typeface="Consolas" pitchFamily="49" charset="0"/>
                <a:ea typeface="楷体" pitchFamily="49" charset="-122"/>
                <a:cs typeface="Consolas" pitchFamily="49" charset="0"/>
              </a:rPr>
              <a:t>f</a:t>
            </a:r>
            <a:r>
              <a:rPr lang="pt-BR" altLang="zh-CN" sz="2200" dirty="0">
                <a:solidFill>
                  <a:schemeClr val="tx1"/>
                </a:solidFill>
                <a:latin typeface="Consolas" pitchFamily="49" charset="0"/>
                <a:ea typeface="楷体" pitchFamily="49"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n</a:t>
            </a:r>
            <a:r>
              <a:rPr lang="pt-BR" altLang="zh-CN" sz="2200" dirty="0">
                <a:solidFill>
                  <a:schemeClr val="tx1"/>
                </a:solidFill>
                <a:latin typeface="Consolas" pitchFamily="49" charset="0"/>
                <a:ea typeface="楷体" pitchFamily="49" charset="-122"/>
                <a:cs typeface="Consolas" pitchFamily="49" charset="0"/>
              </a:rPr>
              <a:t>)</a:t>
            </a:r>
            <a:r>
              <a:rPr lang="zh-CN" altLang="pt-BR" sz="2200" dirty="0">
                <a:solidFill>
                  <a:schemeClr val="tx1"/>
                </a:solidFill>
                <a:latin typeface="Consolas" pitchFamily="49" charset="0"/>
                <a:ea typeface="楷体" pitchFamily="49" charset="-122"/>
                <a:cs typeface="Consolas" pitchFamily="49" charset="0"/>
              </a:rPr>
              <a:t>是</a:t>
            </a:r>
            <a:r>
              <a:rPr lang="pt-BR" altLang="zh-CN" sz="2200" i="1" dirty="0">
                <a:solidFill>
                  <a:schemeClr val="tx1"/>
                </a:solidFill>
                <a:latin typeface="Consolas" pitchFamily="49" charset="0"/>
                <a:ea typeface="楷体" pitchFamily="49" charset="-122"/>
                <a:cs typeface="Consolas" pitchFamily="49" charset="0"/>
              </a:rPr>
              <a:t>g</a:t>
            </a:r>
            <a:r>
              <a:rPr lang="pt-BR" altLang="zh-CN" sz="2200" dirty="0">
                <a:solidFill>
                  <a:schemeClr val="tx1"/>
                </a:solidFill>
                <a:latin typeface="Consolas" pitchFamily="49" charset="0"/>
                <a:ea typeface="楷体" pitchFamily="49"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n</a:t>
            </a:r>
            <a:r>
              <a:rPr lang="pt-BR" altLang="zh-CN" sz="2200" dirty="0">
                <a:solidFill>
                  <a:schemeClr val="tx1"/>
                </a:solidFill>
                <a:latin typeface="Consolas" pitchFamily="49" charset="0"/>
                <a:ea typeface="楷体" pitchFamily="49" charset="-122"/>
                <a:cs typeface="Consolas" pitchFamily="49" charset="0"/>
              </a:rPr>
              <a:t>)</a:t>
            </a:r>
            <a:r>
              <a:rPr lang="zh-CN" altLang="pt-BR" sz="2200" dirty="0">
                <a:solidFill>
                  <a:schemeClr val="tx1"/>
                </a:solidFill>
                <a:latin typeface="Consolas" pitchFamily="49" charset="0"/>
                <a:ea typeface="楷体" pitchFamily="49" charset="-122"/>
                <a:cs typeface="Consolas" pitchFamily="49" charset="0"/>
              </a:rPr>
              <a:t>的大</a:t>
            </a:r>
            <a:r>
              <a:rPr lang="zh-CN" altLang="en-US" sz="2200" dirty="0">
                <a:solidFill>
                  <a:schemeClr val="tx1"/>
                </a:solidFill>
                <a:latin typeface="Consolas" pitchFamily="49" charset="0"/>
                <a:ea typeface="楷体" pitchFamily="49" charset="-122"/>
                <a:cs typeface="Consolas" pitchFamily="49" charset="0"/>
                <a:sym typeface="Symbol" pitchFamily="18" charset="2"/>
              </a:rPr>
              <a:t></a:t>
            </a:r>
            <a:r>
              <a:rPr lang="zh-CN" altLang="pt-BR" sz="2200" dirty="0">
                <a:solidFill>
                  <a:schemeClr val="tx1"/>
                </a:solidFill>
                <a:latin typeface="Consolas" pitchFamily="49" charset="0"/>
                <a:ea typeface="楷体" pitchFamily="49" charset="-122"/>
                <a:cs typeface="Consolas" pitchFamily="49" charset="0"/>
              </a:rPr>
              <a:t>”）当且仅当存在正常量</a:t>
            </a:r>
            <a:r>
              <a:rPr lang="pt-BR" altLang="zh-CN" sz="2200" dirty="0">
                <a:solidFill>
                  <a:schemeClr val="tx1"/>
                </a:solidFill>
                <a:latin typeface="Consolas" pitchFamily="49" charset="0"/>
                <a:ea typeface="楷体" pitchFamily="49" charset="-122"/>
                <a:cs typeface="Consolas" pitchFamily="49" charset="0"/>
              </a:rPr>
              <a:t>c</a:t>
            </a:r>
            <a:r>
              <a:rPr lang="pt-BR" altLang="zh-CN" sz="2200" baseline="-25000" dirty="0">
                <a:solidFill>
                  <a:schemeClr val="tx1"/>
                </a:solidFill>
                <a:latin typeface="Consolas" pitchFamily="49" charset="0"/>
                <a:ea typeface="楷体" pitchFamily="49" charset="-122"/>
                <a:cs typeface="Consolas" pitchFamily="49" charset="0"/>
              </a:rPr>
              <a:t>1</a:t>
            </a:r>
            <a:r>
              <a:rPr lang="zh-CN" altLang="pt-BR" sz="2200" dirty="0">
                <a:solidFill>
                  <a:schemeClr val="tx1"/>
                </a:solidFill>
                <a:latin typeface="Consolas" pitchFamily="49" charset="0"/>
                <a:ea typeface="楷体" pitchFamily="49" charset="-122"/>
                <a:cs typeface="Consolas" pitchFamily="49" charset="0"/>
              </a:rPr>
              <a:t>、</a:t>
            </a:r>
            <a:r>
              <a:rPr lang="pt-BR" altLang="zh-CN" sz="2200" dirty="0">
                <a:solidFill>
                  <a:schemeClr val="tx1"/>
                </a:solidFill>
                <a:latin typeface="Consolas" pitchFamily="49" charset="0"/>
                <a:ea typeface="楷体" pitchFamily="49" charset="-122"/>
                <a:cs typeface="Consolas" pitchFamily="49" charset="0"/>
              </a:rPr>
              <a:t>c</a:t>
            </a:r>
            <a:r>
              <a:rPr lang="pt-BR" altLang="zh-CN" sz="2200" baseline="-25000" dirty="0">
                <a:solidFill>
                  <a:schemeClr val="tx1"/>
                </a:solidFill>
                <a:latin typeface="Consolas" pitchFamily="49" charset="0"/>
                <a:ea typeface="楷体" pitchFamily="49" charset="-122"/>
                <a:cs typeface="Consolas" pitchFamily="49" charset="0"/>
              </a:rPr>
              <a:t>2</a:t>
            </a:r>
            <a:r>
              <a:rPr lang="zh-CN" altLang="pt-BR" sz="2200" dirty="0">
                <a:solidFill>
                  <a:schemeClr val="tx1"/>
                </a:solidFill>
                <a:latin typeface="Consolas" pitchFamily="49" charset="0"/>
                <a:ea typeface="楷体" pitchFamily="49" charset="-122"/>
                <a:cs typeface="Consolas" pitchFamily="49" charset="0"/>
              </a:rPr>
              <a:t>和</a:t>
            </a:r>
            <a:r>
              <a:rPr lang="pt-BR" altLang="zh-CN" sz="2200" i="1" dirty="0">
                <a:solidFill>
                  <a:schemeClr val="tx1"/>
                </a:solidFill>
                <a:latin typeface="Consolas" pitchFamily="49" charset="0"/>
                <a:ea typeface="楷体" pitchFamily="49" charset="-122"/>
                <a:cs typeface="Consolas" pitchFamily="49" charset="0"/>
              </a:rPr>
              <a:t>n</a:t>
            </a:r>
            <a:r>
              <a:rPr lang="pt-BR" altLang="zh-CN" sz="2200" baseline="-25000" dirty="0">
                <a:solidFill>
                  <a:schemeClr val="tx1"/>
                </a:solidFill>
                <a:latin typeface="Consolas" pitchFamily="49" charset="0"/>
                <a:ea typeface="楷体" pitchFamily="49" charset="-122"/>
                <a:cs typeface="Consolas" pitchFamily="49" charset="0"/>
              </a:rPr>
              <a:t>0</a:t>
            </a:r>
            <a:r>
              <a:rPr lang="zh-CN" altLang="pt-BR" sz="2200" dirty="0">
                <a:solidFill>
                  <a:schemeClr val="tx1"/>
                </a:solidFill>
                <a:latin typeface="Consolas" pitchFamily="49" charset="0"/>
                <a:ea typeface="楷体" pitchFamily="49" charset="-122"/>
                <a:cs typeface="Consolas" pitchFamily="49" charset="0"/>
              </a:rPr>
              <a:t>，使当</a:t>
            </a:r>
            <a:r>
              <a:rPr lang="pt-BR" altLang="zh-CN" sz="2200" i="1" dirty="0">
                <a:solidFill>
                  <a:schemeClr val="tx1"/>
                </a:solidFill>
                <a:latin typeface="Consolas" pitchFamily="49" charset="0"/>
                <a:ea typeface="楷体" pitchFamily="49" charset="-122"/>
                <a:cs typeface="Consolas" pitchFamily="49" charset="0"/>
              </a:rPr>
              <a:t>n</a:t>
            </a:r>
            <a:r>
              <a:rPr lang="pt-BR" altLang="zh-CN" sz="2200" dirty="0">
                <a:solidFill>
                  <a:schemeClr val="tx1"/>
                </a:solidFill>
                <a:latin typeface="Consolas" pitchFamily="49" charset="0"/>
                <a:ea typeface="宋体" pitchFamily="2"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n</a:t>
            </a:r>
            <a:r>
              <a:rPr lang="pt-BR" altLang="zh-CN" sz="2200" baseline="-25000" dirty="0">
                <a:solidFill>
                  <a:schemeClr val="tx1"/>
                </a:solidFill>
                <a:latin typeface="Consolas" pitchFamily="49" charset="0"/>
                <a:ea typeface="楷体" pitchFamily="49" charset="-122"/>
                <a:cs typeface="Consolas" pitchFamily="49" charset="0"/>
              </a:rPr>
              <a:t>0</a:t>
            </a:r>
            <a:r>
              <a:rPr lang="zh-CN" altLang="pt-BR" sz="2200" dirty="0">
                <a:solidFill>
                  <a:schemeClr val="tx1"/>
                </a:solidFill>
                <a:latin typeface="Consolas" pitchFamily="49" charset="0"/>
                <a:ea typeface="楷体" pitchFamily="49" charset="-122"/>
                <a:cs typeface="Consolas" pitchFamily="49" charset="0"/>
              </a:rPr>
              <a:t>时，有</a:t>
            </a:r>
            <a:r>
              <a:rPr lang="pt-BR" altLang="zh-CN" sz="2200" dirty="0">
                <a:solidFill>
                  <a:schemeClr val="tx1"/>
                </a:solidFill>
                <a:latin typeface="Consolas" pitchFamily="49" charset="0"/>
                <a:ea typeface="楷体" pitchFamily="49" charset="-122"/>
                <a:cs typeface="Consolas" pitchFamily="49" charset="0"/>
              </a:rPr>
              <a:t>c</a:t>
            </a:r>
            <a:r>
              <a:rPr lang="pt-BR" altLang="zh-CN" sz="2200" baseline="-25000" dirty="0">
                <a:solidFill>
                  <a:schemeClr val="tx1"/>
                </a:solidFill>
                <a:latin typeface="Consolas" pitchFamily="49" charset="0"/>
                <a:ea typeface="楷体" pitchFamily="49" charset="-122"/>
                <a:cs typeface="Consolas" pitchFamily="49" charset="0"/>
              </a:rPr>
              <a:t>1</a:t>
            </a:r>
            <a:r>
              <a:rPr lang="pt-BR" altLang="zh-CN" sz="2200" i="1" dirty="0">
                <a:solidFill>
                  <a:schemeClr val="tx1"/>
                </a:solidFill>
                <a:latin typeface="Consolas" pitchFamily="49" charset="0"/>
                <a:ea typeface="楷体" pitchFamily="49" charset="-122"/>
                <a:cs typeface="Consolas" pitchFamily="49" charset="0"/>
              </a:rPr>
              <a:t>g</a:t>
            </a:r>
            <a:r>
              <a:rPr lang="pt-BR" altLang="zh-CN" sz="2200" dirty="0">
                <a:solidFill>
                  <a:schemeClr val="tx1"/>
                </a:solidFill>
                <a:latin typeface="Consolas" pitchFamily="49" charset="0"/>
                <a:ea typeface="楷体" pitchFamily="49"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n</a:t>
            </a:r>
            <a:r>
              <a:rPr lang="pt-BR" altLang="zh-CN" sz="2200" dirty="0">
                <a:solidFill>
                  <a:schemeClr val="tx1"/>
                </a:solidFill>
                <a:latin typeface="Consolas" pitchFamily="49" charset="0"/>
                <a:ea typeface="楷体" pitchFamily="49" charset="-122"/>
                <a:cs typeface="Consolas" pitchFamily="49" charset="0"/>
              </a:rPr>
              <a:t>)</a:t>
            </a:r>
            <a:r>
              <a:rPr lang="pt-BR" altLang="zh-CN" sz="2200" dirty="0">
                <a:solidFill>
                  <a:schemeClr val="tx1"/>
                </a:solidFill>
                <a:latin typeface="Consolas" pitchFamily="49" charset="0"/>
                <a:ea typeface="宋体" pitchFamily="2"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f</a:t>
            </a:r>
            <a:r>
              <a:rPr lang="pt-BR" altLang="zh-CN" sz="2200" dirty="0">
                <a:solidFill>
                  <a:schemeClr val="tx1"/>
                </a:solidFill>
                <a:latin typeface="Consolas" pitchFamily="49" charset="0"/>
                <a:ea typeface="楷体" pitchFamily="49"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n</a:t>
            </a:r>
            <a:r>
              <a:rPr lang="pt-BR" altLang="zh-CN" sz="2200" dirty="0">
                <a:solidFill>
                  <a:schemeClr val="tx1"/>
                </a:solidFill>
                <a:latin typeface="Consolas" pitchFamily="49" charset="0"/>
                <a:ea typeface="楷体" pitchFamily="49" charset="-122"/>
                <a:cs typeface="Consolas" pitchFamily="49" charset="0"/>
              </a:rPr>
              <a:t>)</a:t>
            </a:r>
            <a:r>
              <a:rPr lang="pt-BR" altLang="zh-CN" sz="2200" dirty="0">
                <a:solidFill>
                  <a:schemeClr val="tx1"/>
                </a:solidFill>
                <a:latin typeface="Consolas" pitchFamily="49" charset="0"/>
                <a:ea typeface="宋体" pitchFamily="2" charset="-122"/>
                <a:cs typeface="Consolas" pitchFamily="49" charset="0"/>
              </a:rPr>
              <a:t>≤</a:t>
            </a:r>
            <a:r>
              <a:rPr lang="pt-BR" altLang="zh-CN" sz="2200" dirty="0">
                <a:solidFill>
                  <a:schemeClr val="tx1"/>
                </a:solidFill>
                <a:latin typeface="Consolas" pitchFamily="49" charset="0"/>
                <a:ea typeface="楷体" pitchFamily="49" charset="-122"/>
                <a:cs typeface="Consolas" pitchFamily="49" charset="0"/>
              </a:rPr>
              <a:t>c</a:t>
            </a:r>
            <a:r>
              <a:rPr lang="pt-BR" altLang="zh-CN" sz="2200" baseline="-25000" dirty="0">
                <a:solidFill>
                  <a:schemeClr val="tx1"/>
                </a:solidFill>
                <a:latin typeface="Consolas" pitchFamily="49" charset="0"/>
                <a:ea typeface="楷体" pitchFamily="49" charset="-122"/>
                <a:cs typeface="Consolas" pitchFamily="49" charset="0"/>
              </a:rPr>
              <a:t>2</a:t>
            </a:r>
            <a:r>
              <a:rPr lang="pt-BR" altLang="zh-CN" sz="2200" i="1" dirty="0">
                <a:solidFill>
                  <a:schemeClr val="tx1"/>
                </a:solidFill>
                <a:latin typeface="Consolas" pitchFamily="49" charset="0"/>
                <a:ea typeface="楷体" pitchFamily="49" charset="-122"/>
                <a:cs typeface="Consolas" pitchFamily="49" charset="0"/>
              </a:rPr>
              <a:t>g</a:t>
            </a:r>
            <a:r>
              <a:rPr lang="pt-BR" altLang="zh-CN" sz="2200" dirty="0">
                <a:solidFill>
                  <a:schemeClr val="tx1"/>
                </a:solidFill>
                <a:latin typeface="Consolas" pitchFamily="49" charset="0"/>
                <a:ea typeface="楷体" pitchFamily="49"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n</a:t>
            </a:r>
            <a:r>
              <a:rPr lang="pt-BR" altLang="zh-CN" sz="2200" dirty="0">
                <a:solidFill>
                  <a:schemeClr val="tx1"/>
                </a:solidFill>
                <a:latin typeface="Consolas" pitchFamily="49" charset="0"/>
                <a:ea typeface="楷体" pitchFamily="49" charset="-122"/>
                <a:cs typeface="Consolas" pitchFamily="49" charset="0"/>
              </a:rPr>
              <a:t>)</a:t>
            </a:r>
            <a:r>
              <a:rPr lang="zh-CN" altLang="pt-BR" sz="2200" dirty="0">
                <a:solidFill>
                  <a:schemeClr val="tx1"/>
                </a:solidFill>
                <a:latin typeface="Consolas" pitchFamily="49" charset="0"/>
                <a:ea typeface="楷体" pitchFamily="49" charset="-122"/>
                <a:cs typeface="Consolas" pitchFamily="49" charset="0"/>
              </a:rPr>
              <a:t>，即</a:t>
            </a:r>
            <a:r>
              <a:rPr lang="pt-BR" altLang="zh-CN" sz="2200" i="1" dirty="0">
                <a:solidFill>
                  <a:schemeClr val="tx1"/>
                </a:solidFill>
                <a:latin typeface="Consolas" pitchFamily="49" charset="0"/>
                <a:ea typeface="楷体" pitchFamily="49" charset="-122"/>
                <a:cs typeface="Consolas" pitchFamily="49" charset="0"/>
              </a:rPr>
              <a:t>g</a:t>
            </a:r>
            <a:r>
              <a:rPr lang="pt-BR" altLang="zh-CN" sz="2200" dirty="0">
                <a:solidFill>
                  <a:schemeClr val="tx1"/>
                </a:solidFill>
                <a:latin typeface="Consolas" pitchFamily="49" charset="0"/>
                <a:ea typeface="楷体" pitchFamily="49"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n</a:t>
            </a:r>
            <a:r>
              <a:rPr lang="pt-BR" altLang="zh-CN" sz="2200" dirty="0">
                <a:solidFill>
                  <a:schemeClr val="tx1"/>
                </a:solidFill>
                <a:latin typeface="Consolas" pitchFamily="49" charset="0"/>
                <a:ea typeface="楷体" pitchFamily="49" charset="-122"/>
                <a:cs typeface="Consolas" pitchFamily="49" charset="0"/>
              </a:rPr>
              <a:t>)</a:t>
            </a:r>
            <a:r>
              <a:rPr lang="zh-CN" altLang="pt-BR" sz="2200" dirty="0">
                <a:solidFill>
                  <a:schemeClr val="tx1"/>
                </a:solidFill>
                <a:latin typeface="Consolas" pitchFamily="49" charset="0"/>
                <a:ea typeface="楷体" pitchFamily="49" charset="-122"/>
                <a:cs typeface="Consolas" pitchFamily="49" charset="0"/>
              </a:rPr>
              <a:t>与</a:t>
            </a:r>
            <a:r>
              <a:rPr lang="pt-BR" altLang="zh-CN" sz="2200" i="1" dirty="0">
                <a:solidFill>
                  <a:schemeClr val="tx1"/>
                </a:solidFill>
                <a:latin typeface="Consolas" pitchFamily="49" charset="0"/>
                <a:ea typeface="楷体" pitchFamily="49" charset="-122"/>
                <a:cs typeface="Consolas" pitchFamily="49" charset="0"/>
              </a:rPr>
              <a:t>f</a:t>
            </a:r>
            <a:r>
              <a:rPr lang="pt-BR" altLang="zh-CN" sz="2200" dirty="0">
                <a:solidFill>
                  <a:schemeClr val="tx1"/>
                </a:solidFill>
                <a:latin typeface="Consolas" pitchFamily="49" charset="0"/>
                <a:ea typeface="楷体" pitchFamily="49"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n</a:t>
            </a:r>
            <a:r>
              <a:rPr lang="pt-BR" altLang="zh-CN" sz="2200" dirty="0">
                <a:solidFill>
                  <a:schemeClr val="tx1"/>
                </a:solidFill>
                <a:latin typeface="Consolas" pitchFamily="49" charset="0"/>
                <a:ea typeface="楷体" pitchFamily="49" charset="-122"/>
                <a:cs typeface="Consolas" pitchFamily="49" charset="0"/>
              </a:rPr>
              <a:t>)</a:t>
            </a:r>
            <a:r>
              <a:rPr lang="zh-CN" altLang="pt-BR" sz="2200" dirty="0">
                <a:solidFill>
                  <a:schemeClr val="tx1"/>
                </a:solidFill>
                <a:latin typeface="Consolas" pitchFamily="49" charset="0"/>
                <a:ea typeface="楷体" pitchFamily="49" charset="-122"/>
                <a:cs typeface="Consolas" pitchFamily="49" charset="0"/>
              </a:rPr>
              <a:t>的</a:t>
            </a:r>
            <a:r>
              <a:rPr lang="zh-CN" altLang="pt-BR" sz="2200" dirty="0">
                <a:solidFill>
                  <a:srgbClr val="C00000"/>
                </a:solidFill>
                <a:latin typeface="Consolas" pitchFamily="49" charset="0"/>
                <a:ea typeface="微软雅黑" pitchFamily="34" charset="-122"/>
                <a:cs typeface="Consolas" pitchFamily="49" charset="0"/>
              </a:rPr>
              <a:t>同阶</a:t>
            </a:r>
            <a:r>
              <a:rPr lang="zh-CN" altLang="pt-BR" sz="2200" dirty="0">
                <a:latin typeface="Consolas" pitchFamily="49" charset="0"/>
                <a:ea typeface="楷体" pitchFamily="49" charset="-122"/>
                <a:cs typeface="Consolas" pitchFamily="49" charset="0"/>
              </a:rPr>
              <a:t>。</a:t>
            </a:r>
            <a:endParaRPr lang="zh-CN" altLang="en-US" sz="2200" dirty="0">
              <a:latin typeface="Consolas" pitchFamily="49" charset="0"/>
              <a:ea typeface="楷体" pitchFamily="49" charset="-122"/>
              <a:cs typeface="Consolas" pitchFamily="49" charset="0"/>
            </a:endParaRPr>
          </a:p>
        </p:txBody>
      </p:sp>
      <p:sp>
        <p:nvSpPr>
          <p:cNvPr id="189443" name="Text Box 3"/>
          <p:cNvSpPr txBox="1">
            <a:spLocks noChangeArrowheads="1"/>
          </p:cNvSpPr>
          <p:nvPr/>
        </p:nvSpPr>
        <p:spPr bwMode="auto">
          <a:xfrm>
            <a:off x="358775" y="3143248"/>
            <a:ext cx="8785225" cy="2059410"/>
          </a:xfrm>
          <a:prstGeom prst="rect">
            <a:avLst/>
          </a:prstGeom>
          <a:noFill/>
          <a:ln w="9525">
            <a:noFill/>
            <a:miter lim="800000"/>
            <a:headEnd/>
            <a:tailEnd/>
          </a:ln>
          <a:effectLst/>
        </p:spPr>
        <p:txBody>
          <a:bodyPr>
            <a:spAutoFit/>
          </a:bodyPr>
          <a:lstStyle/>
          <a:p>
            <a:pPr>
              <a:lnSpc>
                <a:spcPct val="150000"/>
              </a:lnSpc>
            </a:pPr>
            <a:r>
              <a:rPr lang="zh-CN" altLang="en-US" sz="2200" dirty="0">
                <a:solidFill>
                  <a:schemeClr val="tx1"/>
                </a:solidFill>
                <a:latin typeface="Consolas" pitchFamily="49" charset="0"/>
                <a:ea typeface="楷体" pitchFamily="49" charset="-122"/>
                <a:cs typeface="Consolas" pitchFamily="49" charset="0"/>
              </a:rPr>
              <a:t>　　如</a:t>
            </a:r>
            <a:r>
              <a:rPr lang="pt-BR" altLang="zh-CN" sz="2200" dirty="0">
                <a:solidFill>
                  <a:schemeClr val="tx1"/>
                </a:solidFill>
                <a:latin typeface="Consolas" pitchFamily="49" charset="0"/>
                <a:ea typeface="楷体" pitchFamily="49" charset="-122"/>
                <a:cs typeface="Consolas" pitchFamily="49" charset="0"/>
              </a:rPr>
              <a:t>3</a:t>
            </a:r>
            <a:r>
              <a:rPr lang="pt-BR" altLang="zh-CN" sz="2200" i="1" dirty="0">
                <a:solidFill>
                  <a:schemeClr val="tx1"/>
                </a:solidFill>
                <a:latin typeface="Consolas" pitchFamily="49" charset="0"/>
                <a:ea typeface="楷体" pitchFamily="49" charset="-122"/>
                <a:cs typeface="Consolas" pitchFamily="49" charset="0"/>
              </a:rPr>
              <a:t>n</a:t>
            </a:r>
            <a:r>
              <a:rPr lang="pt-BR" altLang="zh-CN" sz="2200" dirty="0">
                <a:solidFill>
                  <a:schemeClr val="tx1"/>
                </a:solidFill>
                <a:latin typeface="Consolas" pitchFamily="49" charset="0"/>
                <a:ea typeface="楷体" pitchFamily="49" charset="-122"/>
                <a:cs typeface="Consolas" pitchFamily="49" charset="0"/>
              </a:rPr>
              <a:t>+2=</a:t>
            </a:r>
            <a:r>
              <a:rPr lang="en-US" altLang="zh-CN" sz="2200" dirty="0">
                <a:solidFill>
                  <a:schemeClr val="tx1"/>
                </a:solidFill>
                <a:latin typeface="Consolas" pitchFamily="49" charset="0"/>
                <a:ea typeface="楷体" pitchFamily="49" charset="-122"/>
                <a:cs typeface="Consolas" pitchFamily="49" charset="0"/>
                <a:sym typeface="Symbol" pitchFamily="18" charset="2"/>
              </a:rPr>
              <a:t></a:t>
            </a:r>
            <a:r>
              <a:rPr lang="en-US" altLang="zh-CN" sz="2200" dirty="0">
                <a:solidFill>
                  <a:schemeClr val="tx1"/>
                </a:solidFill>
                <a:latin typeface="Consolas" pitchFamily="49" charset="0"/>
                <a:ea typeface="楷体" pitchFamily="49" charset="-122"/>
                <a:cs typeface="Consolas" pitchFamily="49" charset="0"/>
              </a:rPr>
              <a:t> </a:t>
            </a:r>
            <a:r>
              <a:rPr lang="pt-BR" altLang="zh-CN" sz="2200" dirty="0">
                <a:solidFill>
                  <a:schemeClr val="tx1"/>
                </a:solidFill>
                <a:latin typeface="Consolas" pitchFamily="49" charset="0"/>
                <a:ea typeface="楷体" pitchFamily="49"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n</a:t>
            </a:r>
            <a:r>
              <a:rPr lang="pt-BR" altLang="zh-CN" sz="2200" dirty="0">
                <a:solidFill>
                  <a:schemeClr val="tx1"/>
                </a:solidFill>
                <a:latin typeface="Consolas" pitchFamily="49" charset="0"/>
                <a:ea typeface="楷体" pitchFamily="49" charset="-122"/>
                <a:cs typeface="Consolas" pitchFamily="49" charset="0"/>
              </a:rPr>
              <a:t>)</a:t>
            </a:r>
            <a:r>
              <a:rPr lang="zh-CN" altLang="pt-BR" sz="2200" dirty="0">
                <a:solidFill>
                  <a:schemeClr val="tx1"/>
                </a:solidFill>
                <a:latin typeface="Consolas" pitchFamily="49" charset="0"/>
                <a:ea typeface="楷体" pitchFamily="49" charset="-122"/>
                <a:cs typeface="Consolas" pitchFamily="49" charset="0"/>
              </a:rPr>
              <a:t>，</a:t>
            </a:r>
            <a:r>
              <a:rPr lang="pt-BR" altLang="zh-CN" sz="2200" dirty="0">
                <a:solidFill>
                  <a:schemeClr val="tx1"/>
                </a:solidFill>
                <a:latin typeface="Consolas" pitchFamily="49" charset="0"/>
                <a:ea typeface="楷体" pitchFamily="49" charset="-122"/>
                <a:cs typeface="Consolas" pitchFamily="49" charset="0"/>
              </a:rPr>
              <a:t>10</a:t>
            </a:r>
            <a:r>
              <a:rPr lang="pt-BR" altLang="zh-CN" sz="2200" i="1" dirty="0">
                <a:solidFill>
                  <a:schemeClr val="tx1"/>
                </a:solidFill>
                <a:latin typeface="Consolas" pitchFamily="49" charset="0"/>
                <a:ea typeface="楷体" pitchFamily="49" charset="-122"/>
                <a:cs typeface="Consolas" pitchFamily="49" charset="0"/>
              </a:rPr>
              <a:t>n</a:t>
            </a:r>
            <a:r>
              <a:rPr lang="pt-BR" altLang="zh-CN" sz="2200" baseline="30000" dirty="0">
                <a:solidFill>
                  <a:schemeClr val="tx1"/>
                </a:solidFill>
                <a:latin typeface="Consolas" pitchFamily="49" charset="0"/>
                <a:ea typeface="楷体" pitchFamily="49" charset="-122"/>
                <a:cs typeface="Consolas" pitchFamily="49" charset="0"/>
              </a:rPr>
              <a:t>2</a:t>
            </a:r>
            <a:r>
              <a:rPr lang="pt-BR" altLang="zh-CN" sz="2200" dirty="0">
                <a:solidFill>
                  <a:schemeClr val="tx1"/>
                </a:solidFill>
                <a:latin typeface="Consolas" pitchFamily="49" charset="0"/>
                <a:ea typeface="楷体" pitchFamily="49" charset="-122"/>
                <a:cs typeface="Consolas" pitchFamily="49" charset="0"/>
              </a:rPr>
              <a:t>+4</a:t>
            </a:r>
            <a:r>
              <a:rPr lang="pt-BR" altLang="zh-CN" sz="2200" i="1" dirty="0">
                <a:solidFill>
                  <a:schemeClr val="tx1"/>
                </a:solidFill>
                <a:latin typeface="Consolas" pitchFamily="49" charset="0"/>
                <a:ea typeface="楷体" pitchFamily="49" charset="-122"/>
                <a:cs typeface="Consolas" pitchFamily="49" charset="0"/>
              </a:rPr>
              <a:t>n</a:t>
            </a:r>
            <a:r>
              <a:rPr lang="pt-BR" altLang="zh-CN" sz="2200" dirty="0">
                <a:solidFill>
                  <a:schemeClr val="tx1"/>
                </a:solidFill>
                <a:latin typeface="Consolas" pitchFamily="49" charset="0"/>
                <a:ea typeface="楷体" pitchFamily="49" charset="-122"/>
                <a:cs typeface="Consolas" pitchFamily="49" charset="0"/>
              </a:rPr>
              <a:t>+2=</a:t>
            </a:r>
            <a:r>
              <a:rPr lang="en-US" altLang="zh-CN" sz="2200" dirty="0">
                <a:solidFill>
                  <a:schemeClr val="tx1"/>
                </a:solidFill>
                <a:latin typeface="Consolas" pitchFamily="49" charset="0"/>
                <a:ea typeface="楷体" pitchFamily="49" charset="-122"/>
                <a:cs typeface="Consolas" pitchFamily="49" charset="0"/>
                <a:sym typeface="Symbol" pitchFamily="18" charset="2"/>
              </a:rPr>
              <a:t></a:t>
            </a:r>
            <a:r>
              <a:rPr lang="pt-BR" altLang="zh-CN" sz="2200" dirty="0">
                <a:solidFill>
                  <a:schemeClr val="tx1"/>
                </a:solidFill>
                <a:latin typeface="Consolas" pitchFamily="49" charset="0"/>
                <a:ea typeface="楷体" pitchFamily="49"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n</a:t>
            </a:r>
            <a:r>
              <a:rPr lang="pt-BR" altLang="zh-CN" sz="2200" baseline="30000" dirty="0">
                <a:solidFill>
                  <a:schemeClr val="tx1"/>
                </a:solidFill>
                <a:latin typeface="Consolas" pitchFamily="49" charset="0"/>
                <a:ea typeface="楷体" pitchFamily="49" charset="-122"/>
                <a:cs typeface="Consolas" pitchFamily="49" charset="0"/>
              </a:rPr>
              <a:t>2</a:t>
            </a:r>
            <a:r>
              <a:rPr lang="pt-BR" altLang="zh-CN" sz="2200" dirty="0">
                <a:solidFill>
                  <a:schemeClr val="tx1"/>
                </a:solidFill>
                <a:latin typeface="Consolas" pitchFamily="49" charset="0"/>
                <a:ea typeface="楷体" pitchFamily="49" charset="-122"/>
                <a:cs typeface="Consolas" pitchFamily="49" charset="0"/>
              </a:rPr>
              <a:t>)</a:t>
            </a:r>
            <a:r>
              <a:rPr lang="zh-CN" altLang="pt-BR" sz="2200" dirty="0">
                <a:solidFill>
                  <a:schemeClr val="tx1"/>
                </a:solidFill>
                <a:latin typeface="Consolas" pitchFamily="49" charset="0"/>
                <a:ea typeface="楷体" pitchFamily="49" charset="-122"/>
                <a:cs typeface="Consolas" pitchFamily="49" charset="0"/>
              </a:rPr>
              <a:t>。</a:t>
            </a:r>
          </a:p>
          <a:p>
            <a:pPr>
              <a:lnSpc>
                <a:spcPct val="150000"/>
              </a:lnSpc>
            </a:pPr>
            <a:r>
              <a:rPr lang="zh-CN" altLang="pt-BR" sz="2200" dirty="0">
                <a:solidFill>
                  <a:schemeClr val="tx1"/>
                </a:solidFill>
                <a:latin typeface="Consolas" pitchFamily="49" charset="0"/>
                <a:ea typeface="楷体" pitchFamily="49" charset="-122"/>
                <a:cs typeface="Consolas" pitchFamily="49" charset="0"/>
              </a:rPr>
              <a:t>　　一般地，如果</a:t>
            </a:r>
            <a:r>
              <a:rPr lang="pt-BR" altLang="zh-CN" sz="2200" i="1" dirty="0">
                <a:solidFill>
                  <a:schemeClr val="tx1"/>
                </a:solidFill>
                <a:latin typeface="Consolas" pitchFamily="49" charset="0"/>
                <a:ea typeface="楷体" pitchFamily="49" charset="-122"/>
                <a:cs typeface="Consolas" pitchFamily="49" charset="0"/>
              </a:rPr>
              <a:t>f</a:t>
            </a:r>
            <a:r>
              <a:rPr lang="pt-BR" altLang="zh-CN" sz="2200" dirty="0">
                <a:solidFill>
                  <a:schemeClr val="tx1"/>
                </a:solidFill>
                <a:latin typeface="Consolas" pitchFamily="49" charset="0"/>
                <a:ea typeface="楷体" pitchFamily="49"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n</a:t>
            </a:r>
            <a:r>
              <a:rPr lang="pt-BR" altLang="zh-CN" sz="2200" dirty="0">
                <a:solidFill>
                  <a:schemeClr val="tx1"/>
                </a:solidFill>
                <a:latin typeface="Consolas" pitchFamily="49" charset="0"/>
                <a:ea typeface="楷体" pitchFamily="49"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a</a:t>
            </a:r>
            <a:r>
              <a:rPr lang="pt-BR" altLang="zh-CN" sz="2200" i="1" baseline="-25000" dirty="0">
                <a:solidFill>
                  <a:schemeClr val="tx1"/>
                </a:solidFill>
                <a:latin typeface="Consolas" pitchFamily="49" charset="0"/>
                <a:ea typeface="楷体" pitchFamily="49" charset="-122"/>
                <a:cs typeface="Consolas" pitchFamily="49" charset="0"/>
              </a:rPr>
              <a:t>m</a:t>
            </a:r>
            <a:r>
              <a:rPr lang="pt-BR" altLang="zh-CN" sz="2200" i="1" dirty="0">
                <a:solidFill>
                  <a:schemeClr val="tx1"/>
                </a:solidFill>
                <a:latin typeface="Consolas" pitchFamily="49" charset="0"/>
                <a:ea typeface="楷体" pitchFamily="49" charset="-122"/>
                <a:cs typeface="Consolas" pitchFamily="49" charset="0"/>
              </a:rPr>
              <a:t>n</a:t>
            </a:r>
            <a:r>
              <a:rPr lang="pt-BR" altLang="zh-CN" sz="2200" i="1" baseline="30000" dirty="0">
                <a:solidFill>
                  <a:schemeClr val="tx1"/>
                </a:solidFill>
                <a:latin typeface="Consolas" pitchFamily="49" charset="0"/>
                <a:ea typeface="楷体" pitchFamily="49" charset="-122"/>
                <a:cs typeface="Consolas" pitchFamily="49" charset="0"/>
              </a:rPr>
              <a:t>m</a:t>
            </a:r>
            <a:r>
              <a:rPr lang="pt-BR" altLang="zh-CN" sz="2200" dirty="0">
                <a:solidFill>
                  <a:schemeClr val="tx1"/>
                </a:solidFill>
                <a:latin typeface="Consolas" pitchFamily="49" charset="0"/>
                <a:ea typeface="楷体" pitchFamily="49"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a</a:t>
            </a:r>
            <a:r>
              <a:rPr lang="pt-BR" altLang="zh-CN" sz="2200" i="1" baseline="-25000" dirty="0">
                <a:solidFill>
                  <a:schemeClr val="tx1"/>
                </a:solidFill>
                <a:latin typeface="Consolas" pitchFamily="49" charset="0"/>
                <a:ea typeface="楷体" pitchFamily="49" charset="-122"/>
                <a:cs typeface="Consolas" pitchFamily="49" charset="0"/>
              </a:rPr>
              <a:t>m</a:t>
            </a:r>
            <a:r>
              <a:rPr lang="pt-BR" altLang="zh-CN" sz="2200" baseline="-25000" dirty="0">
                <a:solidFill>
                  <a:schemeClr val="tx1"/>
                </a:solidFill>
                <a:latin typeface="Consolas" pitchFamily="49" charset="0"/>
                <a:ea typeface="楷体" pitchFamily="49" charset="-122"/>
                <a:cs typeface="Consolas" pitchFamily="49" charset="0"/>
              </a:rPr>
              <a:t>-1</a:t>
            </a:r>
            <a:r>
              <a:rPr lang="pt-BR" altLang="zh-CN" sz="2200" i="1" dirty="0">
                <a:solidFill>
                  <a:schemeClr val="tx1"/>
                </a:solidFill>
                <a:latin typeface="Consolas" pitchFamily="49" charset="0"/>
                <a:ea typeface="楷体" pitchFamily="49" charset="-122"/>
                <a:cs typeface="Consolas" pitchFamily="49" charset="0"/>
              </a:rPr>
              <a:t>n</a:t>
            </a:r>
            <a:r>
              <a:rPr lang="pt-BR" altLang="zh-CN" sz="2200" i="1" baseline="30000" dirty="0">
                <a:solidFill>
                  <a:schemeClr val="tx1"/>
                </a:solidFill>
                <a:latin typeface="Consolas" pitchFamily="49" charset="0"/>
                <a:ea typeface="楷体" pitchFamily="49" charset="-122"/>
                <a:cs typeface="Consolas" pitchFamily="49" charset="0"/>
              </a:rPr>
              <a:t>m</a:t>
            </a:r>
            <a:r>
              <a:rPr lang="pt-BR" altLang="zh-CN" sz="2200" baseline="30000" dirty="0">
                <a:solidFill>
                  <a:schemeClr val="tx1"/>
                </a:solidFill>
                <a:latin typeface="Consolas" pitchFamily="49" charset="0"/>
                <a:ea typeface="楷体" pitchFamily="49" charset="-122"/>
                <a:cs typeface="Consolas" pitchFamily="49" charset="0"/>
              </a:rPr>
              <a:t>-1</a:t>
            </a:r>
            <a:r>
              <a:rPr lang="pt-BR" altLang="zh-CN" sz="2200" dirty="0">
                <a:solidFill>
                  <a:schemeClr val="tx1"/>
                </a:solidFill>
                <a:latin typeface="Consolas" pitchFamily="49" charset="0"/>
                <a:ea typeface="楷体" pitchFamily="49"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a</a:t>
            </a:r>
            <a:r>
              <a:rPr lang="pt-BR" altLang="zh-CN" sz="2200" baseline="-25000" dirty="0">
                <a:solidFill>
                  <a:schemeClr val="tx1"/>
                </a:solidFill>
                <a:latin typeface="Consolas" pitchFamily="49" charset="0"/>
                <a:ea typeface="楷体" pitchFamily="49" charset="-122"/>
                <a:cs typeface="Consolas" pitchFamily="49" charset="0"/>
              </a:rPr>
              <a:t>1</a:t>
            </a:r>
            <a:r>
              <a:rPr lang="pt-BR" altLang="zh-CN" sz="2200" i="1" dirty="0">
                <a:solidFill>
                  <a:schemeClr val="tx1"/>
                </a:solidFill>
                <a:latin typeface="Consolas" pitchFamily="49" charset="0"/>
                <a:ea typeface="楷体" pitchFamily="49" charset="-122"/>
                <a:cs typeface="Consolas" pitchFamily="49" charset="0"/>
              </a:rPr>
              <a:t>n</a:t>
            </a:r>
            <a:r>
              <a:rPr lang="pt-BR" altLang="zh-CN" sz="2200" dirty="0">
                <a:solidFill>
                  <a:schemeClr val="tx1"/>
                </a:solidFill>
                <a:latin typeface="Consolas" pitchFamily="49" charset="0"/>
                <a:ea typeface="楷体" pitchFamily="49"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a</a:t>
            </a:r>
            <a:r>
              <a:rPr lang="pt-BR" altLang="zh-CN" sz="2200" baseline="-25000" dirty="0">
                <a:solidFill>
                  <a:schemeClr val="tx1"/>
                </a:solidFill>
                <a:latin typeface="Consolas" pitchFamily="49" charset="0"/>
                <a:ea typeface="楷体" pitchFamily="49" charset="-122"/>
                <a:cs typeface="Consolas" pitchFamily="49" charset="0"/>
              </a:rPr>
              <a:t>0</a:t>
            </a:r>
            <a:r>
              <a:rPr lang="zh-CN" altLang="pt-BR" sz="2200" dirty="0">
                <a:solidFill>
                  <a:schemeClr val="tx1"/>
                </a:solidFill>
                <a:latin typeface="Consolas" pitchFamily="49" charset="0"/>
                <a:ea typeface="楷体" pitchFamily="49" charset="-122"/>
                <a:cs typeface="Consolas" pitchFamily="49" charset="0"/>
              </a:rPr>
              <a:t>，有</a:t>
            </a:r>
            <a:r>
              <a:rPr lang="pt-BR" altLang="zh-CN" sz="2200" i="1" dirty="0">
                <a:solidFill>
                  <a:schemeClr val="tx1"/>
                </a:solidFill>
                <a:latin typeface="Consolas" pitchFamily="49" charset="0"/>
                <a:ea typeface="楷体" pitchFamily="49" charset="-122"/>
                <a:cs typeface="Consolas" pitchFamily="49" charset="0"/>
              </a:rPr>
              <a:t>f</a:t>
            </a:r>
            <a:r>
              <a:rPr lang="pt-BR" altLang="zh-CN" sz="2200" dirty="0">
                <a:solidFill>
                  <a:schemeClr val="tx1"/>
                </a:solidFill>
                <a:latin typeface="Consolas" pitchFamily="49" charset="0"/>
                <a:ea typeface="楷体" pitchFamily="49"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n</a:t>
            </a:r>
            <a:r>
              <a:rPr lang="pt-BR" altLang="zh-CN" sz="2200" dirty="0" smtClean="0">
                <a:solidFill>
                  <a:schemeClr val="tx1"/>
                </a:solidFill>
                <a:latin typeface="Consolas" pitchFamily="49" charset="0"/>
                <a:ea typeface="楷体" pitchFamily="49" charset="-122"/>
                <a:cs typeface="Consolas" pitchFamily="49" charset="0"/>
              </a:rPr>
              <a:t>)=</a:t>
            </a:r>
            <a:r>
              <a:rPr lang="en-US" altLang="zh-CN" sz="2200" dirty="0" smtClean="0">
                <a:solidFill>
                  <a:schemeClr val="tx1"/>
                </a:solidFill>
                <a:latin typeface="Consolas" pitchFamily="49" charset="0"/>
                <a:ea typeface="楷体" pitchFamily="49" charset="-122"/>
                <a:cs typeface="Consolas" pitchFamily="49" charset="0"/>
                <a:sym typeface="Symbol" pitchFamily="18" charset="2"/>
              </a:rPr>
              <a:t></a:t>
            </a:r>
            <a:r>
              <a:rPr lang="pt-BR" altLang="zh-CN" sz="2200" dirty="0">
                <a:solidFill>
                  <a:schemeClr val="tx1"/>
                </a:solidFill>
                <a:latin typeface="Consolas" pitchFamily="49" charset="0"/>
                <a:ea typeface="楷体" pitchFamily="49"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n</a:t>
            </a:r>
            <a:r>
              <a:rPr lang="pt-BR" altLang="zh-CN" sz="2200" i="1" baseline="30000" dirty="0">
                <a:solidFill>
                  <a:schemeClr val="tx1"/>
                </a:solidFill>
                <a:latin typeface="Consolas" pitchFamily="49" charset="0"/>
                <a:ea typeface="楷体" pitchFamily="49" charset="-122"/>
                <a:cs typeface="Consolas" pitchFamily="49" charset="0"/>
              </a:rPr>
              <a:t>m</a:t>
            </a:r>
            <a:r>
              <a:rPr lang="pt-BR" altLang="zh-CN" sz="2200" dirty="0">
                <a:solidFill>
                  <a:schemeClr val="tx1"/>
                </a:solidFill>
                <a:latin typeface="Consolas" pitchFamily="49" charset="0"/>
                <a:ea typeface="楷体" pitchFamily="49" charset="-122"/>
                <a:cs typeface="Consolas" pitchFamily="49" charset="0"/>
              </a:rPr>
              <a:t>)</a:t>
            </a:r>
            <a:r>
              <a:rPr lang="zh-CN" altLang="pt-BR" sz="2200" dirty="0">
                <a:solidFill>
                  <a:schemeClr val="tx1"/>
                </a:solidFill>
                <a:latin typeface="Consolas" pitchFamily="49" charset="0"/>
                <a:ea typeface="楷体" pitchFamily="49" charset="-122"/>
                <a:cs typeface="Consolas" pitchFamily="49" charset="0"/>
              </a:rPr>
              <a:t>。</a:t>
            </a:r>
          </a:p>
          <a:p>
            <a:pPr>
              <a:lnSpc>
                <a:spcPct val="150000"/>
              </a:lnSpc>
            </a:pPr>
            <a:r>
              <a:rPr lang="zh-CN" altLang="pt-BR" sz="2200" dirty="0">
                <a:solidFill>
                  <a:schemeClr val="tx1"/>
                </a:solidFill>
                <a:latin typeface="Consolas" pitchFamily="49" charset="0"/>
                <a:ea typeface="楷体" pitchFamily="49" charset="-122"/>
                <a:cs typeface="Consolas" pitchFamily="49" charset="0"/>
              </a:rPr>
              <a:t>　　大</a:t>
            </a:r>
            <a:r>
              <a:rPr lang="zh-CN" altLang="en-US" sz="2200" dirty="0" smtClean="0">
                <a:solidFill>
                  <a:schemeClr val="tx1"/>
                </a:solidFill>
                <a:latin typeface="Consolas" pitchFamily="49" charset="0"/>
                <a:ea typeface="楷体" pitchFamily="49" charset="-122"/>
                <a:cs typeface="Consolas" pitchFamily="49" charset="0"/>
                <a:sym typeface="Symbol" pitchFamily="18" charset="2"/>
              </a:rPr>
              <a:t></a:t>
            </a:r>
            <a:r>
              <a:rPr lang="zh-CN" altLang="en-US" sz="2200" dirty="0" smtClean="0">
                <a:solidFill>
                  <a:schemeClr val="tx1"/>
                </a:solidFill>
                <a:latin typeface="Consolas" pitchFamily="49" charset="0"/>
                <a:ea typeface="楷体" pitchFamily="49" charset="-122"/>
                <a:cs typeface="Consolas" pitchFamily="49" charset="0"/>
              </a:rPr>
              <a:t>符号比</a:t>
            </a:r>
            <a:r>
              <a:rPr lang="zh-CN" altLang="en-US" sz="2200" dirty="0">
                <a:solidFill>
                  <a:schemeClr val="tx1"/>
                </a:solidFill>
                <a:latin typeface="Consolas" pitchFamily="49" charset="0"/>
                <a:ea typeface="楷体" pitchFamily="49" charset="-122"/>
                <a:cs typeface="Consolas" pitchFamily="49" charset="0"/>
              </a:rPr>
              <a:t>大</a:t>
            </a:r>
            <a:r>
              <a:rPr lang="pt-BR" altLang="zh-CN" sz="2200" dirty="0" smtClean="0">
                <a:solidFill>
                  <a:schemeClr val="tx1"/>
                </a:solidFill>
                <a:latin typeface="Consolas" pitchFamily="49" charset="0"/>
                <a:ea typeface="楷体" pitchFamily="49" charset="-122"/>
                <a:cs typeface="Consolas" pitchFamily="49" charset="0"/>
              </a:rPr>
              <a:t>O</a:t>
            </a:r>
            <a:r>
              <a:rPr lang="zh-CN" altLang="en-US" sz="2200" dirty="0" smtClean="0">
                <a:solidFill>
                  <a:schemeClr val="tx1"/>
                </a:solidFill>
                <a:latin typeface="Consolas" pitchFamily="49" charset="0"/>
                <a:ea typeface="楷体" pitchFamily="49" charset="-122"/>
                <a:cs typeface="Consolas" pitchFamily="49" charset="0"/>
              </a:rPr>
              <a:t>符号</a:t>
            </a:r>
            <a:r>
              <a:rPr lang="zh-CN" altLang="pt-BR" sz="2200" dirty="0" smtClean="0">
                <a:solidFill>
                  <a:schemeClr val="tx1"/>
                </a:solidFill>
                <a:latin typeface="Consolas" pitchFamily="49" charset="0"/>
                <a:ea typeface="楷体" pitchFamily="49" charset="-122"/>
                <a:cs typeface="Consolas" pitchFamily="49" charset="0"/>
              </a:rPr>
              <a:t>和</a:t>
            </a:r>
            <a:r>
              <a:rPr lang="zh-CN" altLang="pt-BR" sz="2200" dirty="0">
                <a:solidFill>
                  <a:schemeClr val="tx1"/>
                </a:solidFill>
                <a:latin typeface="Consolas" pitchFamily="49" charset="0"/>
                <a:ea typeface="楷体" pitchFamily="49" charset="-122"/>
                <a:cs typeface="Consolas" pitchFamily="49" charset="0"/>
              </a:rPr>
              <a:t>大</a:t>
            </a:r>
            <a:r>
              <a:rPr lang="zh-CN" altLang="en-US" sz="2200" dirty="0" smtClean="0">
                <a:solidFill>
                  <a:schemeClr val="tx1"/>
                </a:solidFill>
                <a:latin typeface="Consolas" pitchFamily="49" charset="0"/>
                <a:ea typeface="楷体" pitchFamily="49" charset="-122"/>
                <a:cs typeface="Consolas" pitchFamily="49" charset="0"/>
                <a:sym typeface="Symbol" pitchFamily="18" charset="2"/>
              </a:rPr>
              <a:t></a:t>
            </a:r>
            <a:r>
              <a:rPr lang="zh-CN" altLang="en-US" sz="2200" dirty="0" smtClean="0">
                <a:solidFill>
                  <a:schemeClr val="tx1"/>
                </a:solidFill>
                <a:latin typeface="Consolas" pitchFamily="49" charset="0"/>
                <a:ea typeface="楷体" pitchFamily="49" charset="-122"/>
                <a:cs typeface="Consolas" pitchFamily="49" charset="0"/>
              </a:rPr>
              <a:t>符号都</a:t>
            </a:r>
            <a:r>
              <a:rPr lang="zh-CN" altLang="en-US" sz="2200" dirty="0">
                <a:solidFill>
                  <a:schemeClr val="tx1"/>
                </a:solidFill>
                <a:latin typeface="Consolas" pitchFamily="49" charset="0"/>
                <a:ea typeface="楷体" pitchFamily="49" charset="-122"/>
                <a:cs typeface="Consolas" pitchFamily="49" charset="0"/>
              </a:rPr>
              <a:t>精确</a:t>
            </a:r>
            <a:r>
              <a:rPr lang="zh-CN" altLang="pt-BR" sz="2200" dirty="0">
                <a:solidFill>
                  <a:schemeClr val="tx1"/>
                </a:solidFill>
                <a:latin typeface="Consolas" pitchFamily="49" charset="0"/>
                <a:ea typeface="楷体" pitchFamily="49"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f</a:t>
            </a:r>
            <a:r>
              <a:rPr lang="pt-BR" altLang="zh-CN" sz="2200" dirty="0">
                <a:solidFill>
                  <a:schemeClr val="tx1"/>
                </a:solidFill>
                <a:latin typeface="Consolas" pitchFamily="49" charset="0"/>
                <a:ea typeface="楷体" pitchFamily="49"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n</a:t>
            </a:r>
            <a:r>
              <a:rPr lang="pt-BR" altLang="zh-CN" sz="2200" dirty="0">
                <a:solidFill>
                  <a:schemeClr val="tx1"/>
                </a:solidFill>
                <a:latin typeface="Consolas" pitchFamily="49" charset="0"/>
                <a:ea typeface="楷体" pitchFamily="49" charset="-122"/>
                <a:cs typeface="Consolas" pitchFamily="49" charset="0"/>
              </a:rPr>
              <a:t>)=</a:t>
            </a:r>
            <a:r>
              <a:rPr lang="en-US" altLang="zh-CN" sz="2200" dirty="0">
                <a:solidFill>
                  <a:schemeClr val="tx1"/>
                </a:solidFill>
                <a:latin typeface="Consolas" pitchFamily="49" charset="0"/>
                <a:ea typeface="楷体" pitchFamily="49" charset="-122"/>
                <a:cs typeface="Consolas" pitchFamily="49" charset="0"/>
                <a:sym typeface="Symbol" pitchFamily="18" charset="2"/>
              </a:rPr>
              <a:t></a:t>
            </a:r>
            <a:r>
              <a:rPr lang="pt-BR" altLang="zh-CN" sz="2200" dirty="0">
                <a:solidFill>
                  <a:schemeClr val="tx1"/>
                </a:solidFill>
                <a:latin typeface="Consolas" pitchFamily="49" charset="0"/>
                <a:ea typeface="楷体" pitchFamily="49"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g</a:t>
            </a:r>
            <a:r>
              <a:rPr lang="pt-BR" altLang="zh-CN" sz="2200" dirty="0">
                <a:solidFill>
                  <a:schemeClr val="tx1"/>
                </a:solidFill>
                <a:latin typeface="Consolas" pitchFamily="49" charset="0"/>
                <a:ea typeface="楷体" pitchFamily="49"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n</a:t>
            </a:r>
            <a:r>
              <a:rPr lang="pt-BR" altLang="zh-CN" sz="2200" dirty="0">
                <a:solidFill>
                  <a:schemeClr val="tx1"/>
                </a:solidFill>
                <a:latin typeface="Consolas" pitchFamily="49" charset="0"/>
                <a:ea typeface="楷体" pitchFamily="49" charset="-122"/>
                <a:cs typeface="Consolas" pitchFamily="49" charset="0"/>
              </a:rPr>
              <a:t>)</a:t>
            </a:r>
            <a:r>
              <a:rPr lang="zh-CN" altLang="pt-BR" sz="2200" dirty="0">
                <a:solidFill>
                  <a:schemeClr val="tx1"/>
                </a:solidFill>
                <a:latin typeface="Consolas" pitchFamily="49" charset="0"/>
                <a:ea typeface="楷体" pitchFamily="49" charset="-122"/>
                <a:cs typeface="Consolas" pitchFamily="49" charset="0"/>
              </a:rPr>
              <a:t>，当且仅当</a:t>
            </a:r>
            <a:r>
              <a:rPr lang="pt-BR" altLang="zh-CN" sz="2200" i="1" dirty="0">
                <a:solidFill>
                  <a:schemeClr val="tx1"/>
                </a:solidFill>
                <a:latin typeface="Consolas" pitchFamily="49" charset="0"/>
                <a:ea typeface="楷体" pitchFamily="49" charset="-122"/>
                <a:cs typeface="Consolas" pitchFamily="49" charset="0"/>
              </a:rPr>
              <a:t>g</a:t>
            </a:r>
            <a:r>
              <a:rPr lang="pt-BR" altLang="zh-CN" sz="2200" dirty="0">
                <a:solidFill>
                  <a:schemeClr val="tx1"/>
                </a:solidFill>
                <a:latin typeface="Consolas" pitchFamily="49" charset="0"/>
                <a:ea typeface="楷体" pitchFamily="49"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n</a:t>
            </a:r>
            <a:r>
              <a:rPr lang="pt-BR" altLang="zh-CN" sz="2200" dirty="0">
                <a:solidFill>
                  <a:schemeClr val="tx1"/>
                </a:solidFill>
                <a:latin typeface="Consolas" pitchFamily="49" charset="0"/>
                <a:ea typeface="楷体" pitchFamily="49" charset="-122"/>
                <a:cs typeface="Consolas" pitchFamily="49" charset="0"/>
              </a:rPr>
              <a:t>)</a:t>
            </a:r>
            <a:r>
              <a:rPr lang="zh-CN" altLang="pt-BR" sz="2200" dirty="0">
                <a:solidFill>
                  <a:schemeClr val="tx1"/>
                </a:solidFill>
                <a:latin typeface="Consolas" pitchFamily="49" charset="0"/>
                <a:ea typeface="楷体" pitchFamily="49" charset="-122"/>
                <a:cs typeface="Consolas" pitchFamily="49" charset="0"/>
              </a:rPr>
              <a:t>既是</a:t>
            </a:r>
            <a:r>
              <a:rPr lang="pt-BR" altLang="zh-CN" sz="2200" i="1" dirty="0">
                <a:solidFill>
                  <a:schemeClr val="tx1"/>
                </a:solidFill>
                <a:latin typeface="Consolas" pitchFamily="49" charset="0"/>
                <a:ea typeface="楷体" pitchFamily="49" charset="-122"/>
                <a:cs typeface="Consolas" pitchFamily="49" charset="0"/>
              </a:rPr>
              <a:t>f</a:t>
            </a:r>
            <a:r>
              <a:rPr lang="pt-BR" altLang="zh-CN" sz="2200" dirty="0">
                <a:solidFill>
                  <a:schemeClr val="tx1"/>
                </a:solidFill>
                <a:latin typeface="Consolas" pitchFamily="49" charset="0"/>
                <a:ea typeface="楷体" pitchFamily="49"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n</a:t>
            </a:r>
            <a:r>
              <a:rPr lang="pt-BR" altLang="zh-CN" sz="2200" dirty="0">
                <a:solidFill>
                  <a:schemeClr val="tx1"/>
                </a:solidFill>
                <a:latin typeface="Consolas" pitchFamily="49" charset="0"/>
                <a:ea typeface="楷体" pitchFamily="49" charset="-122"/>
                <a:cs typeface="Consolas" pitchFamily="49" charset="0"/>
              </a:rPr>
              <a:t>)</a:t>
            </a:r>
            <a:r>
              <a:rPr lang="zh-CN" altLang="pt-BR" sz="2200" dirty="0">
                <a:solidFill>
                  <a:schemeClr val="tx1"/>
                </a:solidFill>
                <a:latin typeface="Consolas" pitchFamily="49" charset="0"/>
                <a:ea typeface="楷体" pitchFamily="49" charset="-122"/>
                <a:cs typeface="Consolas" pitchFamily="49" charset="0"/>
              </a:rPr>
              <a:t>的上界又是</a:t>
            </a:r>
            <a:r>
              <a:rPr lang="pt-BR" altLang="zh-CN" sz="2200" i="1" dirty="0">
                <a:solidFill>
                  <a:schemeClr val="tx1"/>
                </a:solidFill>
                <a:latin typeface="Consolas" pitchFamily="49" charset="0"/>
                <a:ea typeface="楷体" pitchFamily="49" charset="-122"/>
                <a:cs typeface="Consolas" pitchFamily="49" charset="0"/>
              </a:rPr>
              <a:t>f</a:t>
            </a:r>
            <a:r>
              <a:rPr lang="pt-BR" altLang="zh-CN" sz="2200" dirty="0">
                <a:solidFill>
                  <a:schemeClr val="tx1"/>
                </a:solidFill>
                <a:latin typeface="Consolas" pitchFamily="49" charset="0"/>
                <a:ea typeface="楷体" pitchFamily="49"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n</a:t>
            </a:r>
            <a:r>
              <a:rPr lang="pt-BR" altLang="zh-CN" sz="2200" dirty="0">
                <a:solidFill>
                  <a:schemeClr val="tx1"/>
                </a:solidFill>
                <a:latin typeface="Consolas" pitchFamily="49" charset="0"/>
                <a:ea typeface="楷体" pitchFamily="49" charset="-122"/>
                <a:cs typeface="Consolas" pitchFamily="49" charset="0"/>
              </a:rPr>
              <a:t>)</a:t>
            </a:r>
            <a:r>
              <a:rPr lang="zh-CN" altLang="pt-BR" sz="2200" dirty="0">
                <a:solidFill>
                  <a:schemeClr val="tx1"/>
                </a:solidFill>
                <a:latin typeface="Consolas" pitchFamily="49" charset="0"/>
                <a:ea typeface="楷体" pitchFamily="49" charset="-122"/>
                <a:cs typeface="Consolas" pitchFamily="49" charset="0"/>
              </a:rPr>
              <a:t>的下界。</a:t>
            </a:r>
            <a:endParaRPr lang="zh-CN" altLang="en-US" sz="2200" dirty="0">
              <a:solidFill>
                <a:schemeClr val="tx1"/>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2386" name="Picture 2"/>
          <p:cNvPicPr>
            <a:picLocks noChangeAspect="1" noChangeArrowheads="1"/>
          </p:cNvPicPr>
          <p:nvPr/>
        </p:nvPicPr>
        <p:blipFill>
          <a:blip r:embed="rId2" cstate="print"/>
          <a:srcRect/>
          <a:stretch>
            <a:fillRect/>
          </a:stretch>
        </p:blipFill>
        <p:spPr bwMode="auto">
          <a:xfrm>
            <a:off x="357158" y="1071546"/>
            <a:ext cx="8598162" cy="41434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468313" y="333375"/>
            <a:ext cx="5543550" cy="430887"/>
          </a:xfrm>
          <a:prstGeom prst="rect">
            <a:avLst/>
          </a:prstGeom>
          <a:noFill/>
          <a:ln w="9525">
            <a:noFill/>
            <a:miter lim="800000"/>
            <a:headEnd/>
            <a:tailEnd/>
          </a:ln>
          <a:effectLst/>
        </p:spPr>
        <p:txBody>
          <a:bodyPr>
            <a:spAutoFit/>
          </a:bodyPr>
          <a:lstStyle/>
          <a:p>
            <a:pPr>
              <a:spcBef>
                <a:spcPct val="50000"/>
              </a:spcBef>
            </a:pPr>
            <a:r>
              <a:rPr lang="en-US" altLang="zh-CN" sz="2200" dirty="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例</a:t>
            </a:r>
            <a:r>
              <a:rPr lang="en-US" altLang="zh-CN" sz="2200" dirty="0">
                <a:solidFill>
                  <a:srgbClr val="FF0000"/>
                </a:solidFill>
                <a:latin typeface="Consolas" pitchFamily="49" charset="0"/>
                <a:ea typeface="楷体" pitchFamily="49" charset="-122"/>
                <a:cs typeface="Consolas" pitchFamily="49" charset="0"/>
              </a:rPr>
              <a:t>1.3】</a:t>
            </a:r>
            <a:r>
              <a:rPr lang="zh-CN" altLang="en-US" sz="2200" dirty="0">
                <a:solidFill>
                  <a:schemeClr val="tx1"/>
                </a:solidFill>
                <a:latin typeface="Consolas" pitchFamily="49" charset="0"/>
                <a:ea typeface="楷体" pitchFamily="49" charset="-122"/>
                <a:cs typeface="Consolas" pitchFamily="49" charset="0"/>
              </a:rPr>
              <a:t>分析以下算法的时间复杂度：</a:t>
            </a:r>
          </a:p>
        </p:txBody>
      </p:sp>
      <p:sp>
        <p:nvSpPr>
          <p:cNvPr id="188419" name="Text Box 3"/>
          <p:cNvSpPr txBox="1">
            <a:spLocks noChangeArrowheads="1"/>
          </p:cNvSpPr>
          <p:nvPr/>
        </p:nvSpPr>
        <p:spPr bwMode="auto">
          <a:xfrm>
            <a:off x="642910" y="928670"/>
            <a:ext cx="4500594" cy="2302508"/>
          </a:xfrm>
          <a:prstGeom prst="rect">
            <a:avLst/>
          </a:prstGeom>
          <a:solidFill>
            <a:schemeClr val="accent4">
              <a:lumMod val="40000"/>
              <a:lumOff val="60000"/>
            </a:schemeClr>
          </a:solidFill>
          <a:ln w="9525">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lIns="180000" tIns="180000" bIns="180000">
            <a:spAutoFit/>
          </a:bodyPr>
          <a:lstStyle/>
          <a:p>
            <a:r>
              <a:rPr lang="en-US" altLang="zh-CN" sz="1800" dirty="0">
                <a:solidFill>
                  <a:schemeClr val="tx1"/>
                </a:solidFill>
                <a:latin typeface="Consolas" pitchFamily="49" charset="0"/>
                <a:ea typeface="楷体" pitchFamily="49" charset="-122"/>
                <a:cs typeface="Consolas" pitchFamily="49" charset="0"/>
              </a:rPr>
              <a:t>void fun(</a:t>
            </a:r>
            <a:r>
              <a:rPr lang="en-US" altLang="zh-CN" sz="1800" dirty="0" err="1">
                <a:solidFill>
                  <a:schemeClr val="tx1"/>
                </a:solidFill>
                <a:latin typeface="Consolas" pitchFamily="49" charset="0"/>
                <a:ea typeface="楷体" pitchFamily="49" charset="-122"/>
                <a:cs typeface="Consolas" pitchFamily="49" charset="0"/>
              </a:rPr>
              <a:t>int</a:t>
            </a:r>
            <a:r>
              <a:rPr lang="en-US" altLang="zh-CN" sz="1800" dirty="0">
                <a:solidFill>
                  <a:schemeClr val="tx1"/>
                </a:solidFill>
                <a:latin typeface="Consolas" pitchFamily="49" charset="0"/>
                <a:ea typeface="楷体" pitchFamily="49" charset="-122"/>
                <a:cs typeface="Consolas" pitchFamily="49" charset="0"/>
              </a:rPr>
              <a:t> n)</a:t>
            </a:r>
          </a:p>
          <a:p>
            <a:r>
              <a:rPr lang="en-US" altLang="zh-CN" sz="1800" dirty="0" smtClean="0">
                <a:solidFill>
                  <a:schemeClr val="tx1"/>
                </a:solidFill>
                <a:latin typeface="Consolas" pitchFamily="49" charset="0"/>
                <a:ea typeface="楷体" pitchFamily="49" charset="-122"/>
                <a:cs typeface="Consolas" pitchFamily="49" charset="0"/>
              </a:rPr>
              <a:t>{  </a:t>
            </a:r>
            <a:r>
              <a:rPr lang="en-US" altLang="zh-CN" sz="1800" dirty="0" err="1" smtClean="0">
                <a:solidFill>
                  <a:schemeClr val="tx1"/>
                </a:solidFill>
                <a:latin typeface="Consolas" pitchFamily="49" charset="0"/>
                <a:ea typeface="楷体" pitchFamily="49" charset="-122"/>
                <a:cs typeface="Consolas" pitchFamily="49" charset="0"/>
              </a:rPr>
              <a:t>int</a:t>
            </a:r>
            <a:r>
              <a:rPr lang="en-US" altLang="zh-CN" sz="1800" dirty="0" smtClean="0">
                <a:solidFill>
                  <a:schemeClr val="tx1"/>
                </a:solidFill>
                <a:latin typeface="Consolas" pitchFamily="49" charset="0"/>
                <a:ea typeface="楷体" pitchFamily="49" charset="-122"/>
                <a:cs typeface="Consolas" pitchFamily="49" charset="0"/>
              </a:rPr>
              <a:t> </a:t>
            </a:r>
            <a:r>
              <a:rPr lang="en-US" altLang="zh-CN" sz="1800" dirty="0">
                <a:solidFill>
                  <a:schemeClr val="tx1"/>
                </a:solidFill>
                <a:latin typeface="Consolas" pitchFamily="49" charset="0"/>
                <a:ea typeface="楷体" pitchFamily="49" charset="-122"/>
                <a:cs typeface="Consolas" pitchFamily="49" charset="0"/>
              </a:rPr>
              <a:t>s=0,i,j,k;</a:t>
            </a:r>
          </a:p>
          <a:p>
            <a:r>
              <a:rPr lang="en-US" altLang="zh-CN" sz="1800" dirty="0">
                <a:solidFill>
                  <a:schemeClr val="tx1"/>
                </a:solidFill>
                <a:latin typeface="Consolas" pitchFamily="49" charset="0"/>
                <a:ea typeface="楷体" pitchFamily="49" charset="-122"/>
                <a:cs typeface="Consolas" pitchFamily="49" charset="0"/>
              </a:rPr>
              <a:t> </a:t>
            </a:r>
            <a:r>
              <a:rPr lang="en-US" altLang="zh-CN" sz="1800" dirty="0" smtClean="0">
                <a:solidFill>
                  <a:schemeClr val="tx1"/>
                </a:solidFill>
                <a:latin typeface="Consolas" pitchFamily="49" charset="0"/>
                <a:ea typeface="楷体" pitchFamily="49" charset="-122"/>
                <a:cs typeface="Consolas" pitchFamily="49" charset="0"/>
              </a:rPr>
              <a:t>  for </a:t>
            </a:r>
            <a:r>
              <a:rPr lang="en-US" altLang="zh-CN" sz="1800" dirty="0">
                <a:solidFill>
                  <a:schemeClr val="tx1"/>
                </a:solidFill>
                <a:latin typeface="Consolas" pitchFamily="49" charset="0"/>
                <a:ea typeface="楷体" pitchFamily="49" charset="-122"/>
                <a:cs typeface="Consolas" pitchFamily="49" charset="0"/>
              </a:rPr>
              <a:t>(</a:t>
            </a:r>
            <a:r>
              <a:rPr lang="en-US" altLang="zh-CN" sz="1800" dirty="0" err="1">
                <a:solidFill>
                  <a:schemeClr val="tx1"/>
                </a:solidFill>
                <a:latin typeface="Consolas" pitchFamily="49" charset="0"/>
                <a:ea typeface="楷体" pitchFamily="49" charset="-122"/>
                <a:cs typeface="Consolas" pitchFamily="49" charset="0"/>
              </a:rPr>
              <a:t>i</a:t>
            </a:r>
            <a:r>
              <a:rPr lang="en-US" altLang="zh-CN" sz="1800" dirty="0">
                <a:solidFill>
                  <a:schemeClr val="tx1"/>
                </a:solidFill>
                <a:latin typeface="Consolas" pitchFamily="49" charset="0"/>
                <a:ea typeface="楷体" pitchFamily="49" charset="-122"/>
                <a:cs typeface="Consolas" pitchFamily="49" charset="0"/>
              </a:rPr>
              <a:t>=0;i&lt;=</a:t>
            </a:r>
            <a:r>
              <a:rPr lang="en-US" altLang="zh-CN" sz="1800" dirty="0" err="1">
                <a:solidFill>
                  <a:schemeClr val="tx1"/>
                </a:solidFill>
                <a:latin typeface="Consolas" pitchFamily="49" charset="0"/>
                <a:ea typeface="楷体" pitchFamily="49" charset="-122"/>
                <a:cs typeface="Consolas" pitchFamily="49" charset="0"/>
              </a:rPr>
              <a:t>n;i</a:t>
            </a:r>
            <a:r>
              <a:rPr lang="en-US" altLang="zh-CN" sz="1800" dirty="0">
                <a:solidFill>
                  <a:schemeClr val="tx1"/>
                </a:solidFill>
                <a:latin typeface="Consolas" pitchFamily="49" charset="0"/>
                <a:ea typeface="楷体" pitchFamily="49" charset="-122"/>
                <a:cs typeface="Consolas" pitchFamily="49" charset="0"/>
              </a:rPr>
              <a:t>++)</a:t>
            </a:r>
          </a:p>
          <a:p>
            <a:r>
              <a:rPr lang="en-US" altLang="zh-CN" sz="1800" dirty="0">
                <a:solidFill>
                  <a:schemeClr val="tx1"/>
                </a:solidFill>
                <a:latin typeface="Consolas" pitchFamily="49" charset="0"/>
                <a:ea typeface="楷体" pitchFamily="49" charset="-122"/>
                <a:cs typeface="Consolas" pitchFamily="49" charset="0"/>
              </a:rPr>
              <a:t>	</a:t>
            </a:r>
            <a:r>
              <a:rPr lang="nb-NO" altLang="zh-CN" sz="1800" dirty="0" smtClean="0">
                <a:solidFill>
                  <a:schemeClr val="tx1"/>
                </a:solidFill>
                <a:latin typeface="Consolas" pitchFamily="49" charset="0"/>
                <a:ea typeface="楷体" pitchFamily="49" charset="-122"/>
                <a:cs typeface="Consolas" pitchFamily="49" charset="0"/>
              </a:rPr>
              <a:t>for </a:t>
            </a:r>
            <a:r>
              <a:rPr lang="nb-NO" altLang="zh-CN" sz="1800" dirty="0">
                <a:solidFill>
                  <a:schemeClr val="tx1"/>
                </a:solidFill>
                <a:latin typeface="Consolas" pitchFamily="49" charset="0"/>
                <a:ea typeface="楷体" pitchFamily="49" charset="-122"/>
                <a:cs typeface="Consolas" pitchFamily="49" charset="0"/>
              </a:rPr>
              <a:t>(j=0;j&lt;=i;j++)</a:t>
            </a:r>
          </a:p>
          <a:p>
            <a:r>
              <a:rPr lang="nb-NO" altLang="zh-CN" sz="1800" dirty="0">
                <a:solidFill>
                  <a:schemeClr val="tx1"/>
                </a:solidFill>
                <a:latin typeface="Consolas" pitchFamily="49" charset="0"/>
                <a:ea typeface="楷体" pitchFamily="49" charset="-122"/>
                <a:cs typeface="Consolas" pitchFamily="49" charset="0"/>
              </a:rPr>
              <a:t>	</a:t>
            </a:r>
            <a:r>
              <a:rPr lang="nb-NO" altLang="zh-CN" sz="1800" dirty="0" smtClean="0">
                <a:solidFill>
                  <a:schemeClr val="tx1"/>
                </a:solidFill>
                <a:latin typeface="Consolas" pitchFamily="49" charset="0"/>
                <a:ea typeface="楷体" pitchFamily="49" charset="-122"/>
                <a:cs typeface="Consolas" pitchFamily="49" charset="0"/>
              </a:rPr>
              <a:t>     for </a:t>
            </a:r>
            <a:r>
              <a:rPr lang="nb-NO" altLang="zh-CN" sz="1800" dirty="0">
                <a:solidFill>
                  <a:schemeClr val="tx1"/>
                </a:solidFill>
                <a:latin typeface="Consolas" pitchFamily="49" charset="0"/>
                <a:ea typeface="楷体" pitchFamily="49" charset="-122"/>
                <a:cs typeface="Consolas" pitchFamily="49" charset="0"/>
              </a:rPr>
              <a:t>(k=0;k&lt;j;k++)</a:t>
            </a:r>
          </a:p>
          <a:p>
            <a:r>
              <a:rPr lang="nb-NO" altLang="zh-CN" sz="1800" dirty="0">
                <a:solidFill>
                  <a:schemeClr val="tx1"/>
                </a:solidFill>
                <a:latin typeface="Consolas" pitchFamily="49" charset="0"/>
                <a:ea typeface="楷体" pitchFamily="49" charset="-122"/>
                <a:cs typeface="Consolas" pitchFamily="49" charset="0"/>
              </a:rPr>
              <a:t>		</a:t>
            </a:r>
            <a:r>
              <a:rPr lang="nb-NO" altLang="zh-CN" sz="1800" dirty="0" smtClean="0">
                <a:solidFill>
                  <a:schemeClr val="tx1"/>
                </a:solidFill>
                <a:latin typeface="Consolas" pitchFamily="49" charset="0"/>
                <a:ea typeface="楷体" pitchFamily="49" charset="-122"/>
                <a:cs typeface="Consolas" pitchFamily="49" charset="0"/>
              </a:rPr>
              <a:t>  </a:t>
            </a:r>
            <a:r>
              <a:rPr lang="en-US" altLang="zh-CN" sz="1800" dirty="0" smtClean="0">
                <a:solidFill>
                  <a:schemeClr val="tx1"/>
                </a:solidFill>
                <a:latin typeface="Consolas" pitchFamily="49" charset="0"/>
                <a:ea typeface="楷体" pitchFamily="49" charset="-122"/>
                <a:cs typeface="Consolas" pitchFamily="49" charset="0"/>
              </a:rPr>
              <a:t>s</a:t>
            </a:r>
            <a:r>
              <a:rPr lang="en-US" altLang="zh-CN" sz="1800" dirty="0">
                <a:solidFill>
                  <a:schemeClr val="tx1"/>
                </a:solidFill>
                <a:latin typeface="Consolas" pitchFamily="49" charset="0"/>
                <a:ea typeface="楷体" pitchFamily="49" charset="-122"/>
                <a:cs typeface="Consolas" pitchFamily="49" charset="0"/>
              </a:rPr>
              <a:t>++;</a:t>
            </a:r>
          </a:p>
          <a:p>
            <a:r>
              <a:rPr lang="en-US" altLang="zh-CN" sz="1800" dirty="0">
                <a:solidFill>
                  <a:schemeClr val="tx1"/>
                </a:solidFill>
                <a:latin typeface="Consolas" pitchFamily="49" charset="0"/>
                <a:ea typeface="楷体" pitchFamily="49" charset="-122"/>
                <a:cs typeface="Consolas" pitchFamily="49" charset="0"/>
              </a:rPr>
              <a:t>}</a:t>
            </a:r>
          </a:p>
        </p:txBody>
      </p:sp>
      <p:sp>
        <p:nvSpPr>
          <p:cNvPr id="188420" name="Text Box 4"/>
          <p:cNvSpPr txBox="1">
            <a:spLocks noChangeArrowheads="1"/>
          </p:cNvSpPr>
          <p:nvPr/>
        </p:nvSpPr>
        <p:spPr bwMode="auto">
          <a:xfrm>
            <a:off x="611188" y="3525857"/>
            <a:ext cx="5961076" cy="430887"/>
          </a:xfrm>
          <a:prstGeom prst="rect">
            <a:avLst/>
          </a:prstGeom>
          <a:noFill/>
          <a:ln w="9525">
            <a:noFill/>
            <a:miter lim="800000"/>
            <a:headEnd/>
            <a:tailEnd/>
          </a:ln>
          <a:effectLst/>
        </p:spPr>
        <p:txBody>
          <a:bodyPr wrap="square">
            <a:spAutoFit/>
          </a:bodyPr>
          <a:lstStyle/>
          <a:p>
            <a:pPr>
              <a:spcBef>
                <a:spcPct val="50000"/>
              </a:spcBef>
            </a:pPr>
            <a:r>
              <a:rPr lang="zh-CN" altLang="en-US" sz="2200" dirty="0">
                <a:solidFill>
                  <a:srgbClr val="FF0000"/>
                </a:solidFill>
                <a:latin typeface="Consolas" pitchFamily="49" charset="0"/>
                <a:ea typeface="楷体" pitchFamily="49" charset="-122"/>
                <a:cs typeface="Consolas" pitchFamily="49" charset="0"/>
              </a:rPr>
              <a:t>解：</a:t>
            </a:r>
            <a:r>
              <a:rPr lang="zh-CN" altLang="en-US" sz="2200" dirty="0">
                <a:solidFill>
                  <a:schemeClr val="tx1"/>
                </a:solidFill>
                <a:latin typeface="Consolas" pitchFamily="49" charset="0"/>
                <a:ea typeface="楷体" pitchFamily="49" charset="-122"/>
                <a:cs typeface="Consolas" pitchFamily="49" charset="0"/>
              </a:rPr>
              <a:t>该算法的基本语句是</a:t>
            </a:r>
            <a:r>
              <a:rPr lang="en-US" altLang="zh-CN" sz="2200" dirty="0">
                <a:solidFill>
                  <a:schemeClr val="tx1"/>
                </a:solidFill>
                <a:latin typeface="Consolas" pitchFamily="49" charset="0"/>
                <a:ea typeface="楷体" pitchFamily="49" charset="-122"/>
                <a:cs typeface="Consolas" pitchFamily="49" charset="0"/>
              </a:rPr>
              <a:t>s++</a:t>
            </a:r>
            <a:r>
              <a:rPr lang="zh-CN" altLang="en-US" sz="2200" dirty="0">
                <a:solidFill>
                  <a:schemeClr val="tx1"/>
                </a:solidFill>
                <a:latin typeface="Consolas" pitchFamily="49" charset="0"/>
                <a:ea typeface="楷体" pitchFamily="49" charset="-122"/>
                <a:cs typeface="Consolas" pitchFamily="49" charset="0"/>
              </a:rPr>
              <a:t>，所以有：</a:t>
            </a:r>
          </a:p>
        </p:txBody>
      </p:sp>
      <p:sp>
        <p:nvSpPr>
          <p:cNvPr id="188423" name="Rectangle 7"/>
          <p:cNvSpPr>
            <a:spLocks noChangeArrowheads="1"/>
          </p:cNvSpPr>
          <p:nvPr/>
        </p:nvSpPr>
        <p:spPr bwMode="auto">
          <a:xfrm>
            <a:off x="0" y="3248025"/>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88425" name="Rectangle 9"/>
          <p:cNvSpPr>
            <a:spLocks noChangeArrowheads="1"/>
          </p:cNvSpPr>
          <p:nvPr/>
        </p:nvSpPr>
        <p:spPr bwMode="auto">
          <a:xfrm>
            <a:off x="0" y="32527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88427" name="Rectangle 11"/>
          <p:cNvSpPr>
            <a:spLocks noChangeArrowheads="1"/>
          </p:cNvSpPr>
          <p:nvPr/>
        </p:nvSpPr>
        <p:spPr bwMode="auto">
          <a:xfrm>
            <a:off x="0" y="32527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88429" name="Rectangle 13"/>
          <p:cNvSpPr>
            <a:spLocks noChangeArrowheads="1"/>
          </p:cNvSpPr>
          <p:nvPr/>
        </p:nvSpPr>
        <p:spPr bwMode="auto">
          <a:xfrm>
            <a:off x="0" y="32575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88431" name="Rectangle 15"/>
          <p:cNvSpPr>
            <a:spLocks noChangeArrowheads="1"/>
          </p:cNvSpPr>
          <p:nvPr/>
        </p:nvSpPr>
        <p:spPr bwMode="auto">
          <a:xfrm>
            <a:off x="0" y="32575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88433" name="Rectangle 17"/>
          <p:cNvSpPr>
            <a:spLocks noChangeArrowheads="1"/>
          </p:cNvSpPr>
          <p:nvPr/>
        </p:nvSpPr>
        <p:spPr bwMode="auto">
          <a:xfrm>
            <a:off x="0" y="32575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88435" name="Rectangle 19"/>
          <p:cNvSpPr>
            <a:spLocks noChangeArrowheads="1"/>
          </p:cNvSpPr>
          <p:nvPr/>
        </p:nvSpPr>
        <p:spPr bwMode="auto">
          <a:xfrm>
            <a:off x="0" y="32718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88437" name="Text Box 21"/>
          <p:cNvSpPr txBox="1">
            <a:spLocks noChangeArrowheads="1"/>
          </p:cNvSpPr>
          <p:nvPr/>
        </p:nvSpPr>
        <p:spPr bwMode="auto">
          <a:xfrm>
            <a:off x="1042988" y="5829320"/>
            <a:ext cx="5329237" cy="430887"/>
          </a:xfrm>
          <a:prstGeom prst="rect">
            <a:avLst/>
          </a:prstGeom>
          <a:noFill/>
          <a:ln w="9525">
            <a:noFill/>
            <a:miter lim="800000"/>
            <a:headEnd/>
            <a:tailEnd/>
          </a:ln>
          <a:effectLst/>
        </p:spPr>
        <p:txBody>
          <a:bodyPr>
            <a:spAutoFit/>
          </a:bodyPr>
          <a:lstStyle/>
          <a:p>
            <a:pPr>
              <a:spcBef>
                <a:spcPct val="50000"/>
              </a:spcBef>
            </a:pPr>
            <a:r>
              <a:rPr lang="zh-CN" altLang="en-US" sz="2200" dirty="0">
                <a:solidFill>
                  <a:schemeClr val="tx1"/>
                </a:solidFill>
                <a:latin typeface="Consolas" pitchFamily="49" charset="0"/>
                <a:ea typeface="楷体" pitchFamily="49" charset="-122"/>
                <a:cs typeface="Consolas" pitchFamily="49" charset="0"/>
              </a:rPr>
              <a:t>则该算法的时间复杂度为</a:t>
            </a:r>
            <a:r>
              <a:rPr lang="en-US" altLang="zh-CN" sz="2200" dirty="0">
                <a:solidFill>
                  <a:schemeClr val="tx1"/>
                </a:solidFill>
                <a:latin typeface="Consolas" pitchFamily="49" charset="0"/>
                <a:ea typeface="楷体" pitchFamily="49" charset="-122"/>
                <a:cs typeface="Consolas" pitchFamily="49" charset="0"/>
              </a:rPr>
              <a:t>O(</a:t>
            </a:r>
            <a:r>
              <a:rPr lang="en-US" altLang="zh-CN" sz="2200" i="1" dirty="0">
                <a:solidFill>
                  <a:schemeClr val="tx1"/>
                </a:solidFill>
                <a:latin typeface="Consolas" pitchFamily="49" charset="0"/>
                <a:ea typeface="楷体" pitchFamily="49" charset="-122"/>
                <a:cs typeface="Consolas" pitchFamily="49" charset="0"/>
              </a:rPr>
              <a:t>n</a:t>
            </a:r>
            <a:r>
              <a:rPr lang="en-US" altLang="zh-CN" sz="2200" baseline="30000" dirty="0">
                <a:solidFill>
                  <a:schemeClr val="tx1"/>
                </a:solidFill>
                <a:latin typeface="Consolas" pitchFamily="49" charset="0"/>
                <a:ea typeface="楷体" pitchFamily="49" charset="-122"/>
                <a:cs typeface="Consolas" pitchFamily="49" charset="0"/>
              </a:rPr>
              <a:t>3</a:t>
            </a:r>
            <a:r>
              <a:rPr lang="en-US" altLang="zh-CN" sz="2200" dirty="0">
                <a:solidFill>
                  <a:schemeClr val="tx1"/>
                </a:solidFill>
                <a:latin typeface="Consolas" pitchFamily="49" charset="0"/>
                <a:ea typeface="楷体" pitchFamily="49" charset="-122"/>
                <a:cs typeface="Consolas" pitchFamily="49" charset="0"/>
              </a:rPr>
              <a:t>)</a:t>
            </a:r>
            <a:r>
              <a:rPr lang="zh-CN" altLang="en-US" sz="2200" dirty="0">
                <a:solidFill>
                  <a:schemeClr val="tx1"/>
                </a:solidFill>
                <a:latin typeface="Consolas" pitchFamily="49" charset="0"/>
                <a:ea typeface="楷体" pitchFamily="49" charset="-122"/>
                <a:cs typeface="Consolas" pitchFamily="49" charset="0"/>
              </a:rPr>
              <a:t>。</a:t>
            </a:r>
          </a:p>
        </p:txBody>
      </p:sp>
      <p:pic>
        <p:nvPicPr>
          <p:cNvPr id="224257" name="Picture 1"/>
          <p:cNvPicPr>
            <a:picLocks noChangeAspect="1" noChangeArrowheads="1"/>
          </p:cNvPicPr>
          <p:nvPr/>
        </p:nvPicPr>
        <p:blipFill>
          <a:blip r:embed="rId2" cstate="print"/>
          <a:srcRect/>
          <a:stretch>
            <a:fillRect/>
          </a:stretch>
        </p:blipFill>
        <p:spPr bwMode="auto">
          <a:xfrm>
            <a:off x="1214413" y="4000504"/>
            <a:ext cx="5562273" cy="15001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2"/>
          <p:cNvSpPr txBox="1">
            <a:spLocks noChangeArrowheads="1"/>
          </p:cNvSpPr>
          <p:nvPr/>
        </p:nvSpPr>
        <p:spPr bwMode="auto">
          <a:xfrm>
            <a:off x="285720" y="428604"/>
            <a:ext cx="4895850" cy="457200"/>
          </a:xfrm>
          <a:prstGeom prst="rect">
            <a:avLst/>
          </a:prstGeom>
          <a:solidFill>
            <a:srgbClr val="9900FF"/>
          </a:solidFill>
          <a:ln w="9525">
            <a:noFill/>
            <a:miter lim="800000"/>
            <a:headEnd/>
            <a:tailEnd/>
          </a:ln>
          <a:effectLst/>
        </p:spPr>
        <p:txBody>
          <a:bodyPr>
            <a:spAutoFit/>
          </a:bodyPr>
          <a:lstStyle/>
          <a:p>
            <a:pPr algn="ctr">
              <a:spcBef>
                <a:spcPct val="50000"/>
              </a:spcBef>
            </a:pPr>
            <a:r>
              <a:rPr lang="en-US" altLang="zh-CN">
                <a:solidFill>
                  <a:schemeClr val="bg1"/>
                </a:solidFill>
                <a:latin typeface="Consolas" pitchFamily="49" charset="0"/>
                <a:ea typeface="华文中宋" pitchFamily="2" charset="-122"/>
                <a:cs typeface="Consolas" pitchFamily="49" charset="0"/>
              </a:rPr>
              <a:t>3. </a:t>
            </a:r>
            <a:r>
              <a:rPr lang="zh-CN" altLang="en-US">
                <a:solidFill>
                  <a:schemeClr val="bg1"/>
                </a:solidFill>
                <a:latin typeface="Consolas" pitchFamily="49" charset="0"/>
                <a:ea typeface="华文中宋" pitchFamily="2" charset="-122"/>
                <a:cs typeface="Consolas" pitchFamily="49" charset="0"/>
              </a:rPr>
              <a:t>算法的最好、最坏和平均情况</a:t>
            </a:r>
          </a:p>
        </p:txBody>
      </p:sp>
      <p:sp>
        <p:nvSpPr>
          <p:cNvPr id="187395" name="Text Box 3"/>
          <p:cNvSpPr txBox="1">
            <a:spLocks noChangeArrowheads="1"/>
          </p:cNvSpPr>
          <p:nvPr/>
        </p:nvSpPr>
        <p:spPr bwMode="auto">
          <a:xfrm>
            <a:off x="250825" y="1268413"/>
            <a:ext cx="8208963" cy="3308598"/>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200" dirty="0">
                <a:latin typeface="Consolas" pitchFamily="49" charset="0"/>
                <a:ea typeface="楷体" pitchFamily="49" charset="-122"/>
                <a:cs typeface="Consolas" pitchFamily="49" charset="0"/>
              </a:rPr>
              <a:t>　　</a:t>
            </a:r>
            <a:r>
              <a:rPr lang="zh-CN" altLang="en-US" sz="2200" dirty="0">
                <a:solidFill>
                  <a:srgbClr val="FF0000"/>
                </a:solidFill>
                <a:latin typeface="Consolas" pitchFamily="49" charset="0"/>
                <a:ea typeface="黑体" pitchFamily="49" charset="-122"/>
                <a:cs typeface="Consolas" pitchFamily="49" charset="0"/>
              </a:rPr>
              <a:t>定义</a:t>
            </a:r>
            <a:r>
              <a:rPr lang="en-US" altLang="zh-CN" sz="2200" dirty="0">
                <a:solidFill>
                  <a:srgbClr val="FF0000"/>
                </a:solidFill>
                <a:latin typeface="Consolas" pitchFamily="49" charset="0"/>
                <a:ea typeface="黑体" pitchFamily="49" charset="-122"/>
                <a:cs typeface="Consolas" pitchFamily="49" charset="0"/>
              </a:rPr>
              <a:t>4</a:t>
            </a:r>
            <a:r>
              <a:rPr lang="en-US" altLang="zh-CN" sz="2200" dirty="0">
                <a:latin typeface="Consolas" pitchFamily="49" charset="0"/>
                <a:ea typeface="楷体" pitchFamily="49" charset="-122"/>
                <a:cs typeface="Consolas" pitchFamily="49" charset="0"/>
              </a:rPr>
              <a:t>  </a:t>
            </a:r>
            <a:r>
              <a:rPr lang="zh-CN" altLang="en-US" sz="2200" dirty="0">
                <a:solidFill>
                  <a:schemeClr val="tx1"/>
                </a:solidFill>
                <a:latin typeface="Consolas" pitchFamily="49" charset="0"/>
                <a:ea typeface="楷体" pitchFamily="49" charset="-122"/>
                <a:cs typeface="Consolas" pitchFamily="49" charset="0"/>
              </a:rPr>
              <a:t>设一个算法的输入规模为</a:t>
            </a:r>
            <a:r>
              <a:rPr lang="en-US" altLang="zh-CN" sz="2200" i="1" dirty="0">
                <a:solidFill>
                  <a:schemeClr val="tx1"/>
                </a:solidFill>
                <a:latin typeface="Consolas" pitchFamily="49" charset="0"/>
                <a:ea typeface="楷体" pitchFamily="49" charset="-122"/>
                <a:cs typeface="Consolas" pitchFamily="49" charset="0"/>
              </a:rPr>
              <a:t>n</a:t>
            </a:r>
            <a:r>
              <a:rPr lang="zh-CN" altLang="en-US" sz="2200" dirty="0">
                <a:solidFill>
                  <a:schemeClr val="tx1"/>
                </a:solidFill>
                <a:latin typeface="Consolas" pitchFamily="49" charset="0"/>
                <a:ea typeface="楷体" pitchFamily="49" charset="-122"/>
                <a:cs typeface="Consolas" pitchFamily="49" charset="0"/>
              </a:rPr>
              <a:t>，</a:t>
            </a:r>
            <a:r>
              <a:rPr lang="en-US" altLang="zh-CN" sz="2200" i="1" dirty="0" err="1">
                <a:solidFill>
                  <a:schemeClr val="tx1"/>
                </a:solidFill>
                <a:latin typeface="Consolas" pitchFamily="49" charset="0"/>
                <a:ea typeface="楷体" pitchFamily="49" charset="-122"/>
                <a:cs typeface="Consolas" pitchFamily="49" charset="0"/>
              </a:rPr>
              <a:t>D</a:t>
            </a:r>
            <a:r>
              <a:rPr lang="en-US" altLang="zh-CN" sz="2200" i="1" baseline="-25000" dirty="0" err="1">
                <a:solidFill>
                  <a:schemeClr val="tx1"/>
                </a:solidFill>
                <a:latin typeface="Consolas" pitchFamily="49" charset="0"/>
                <a:ea typeface="楷体" pitchFamily="49" charset="-122"/>
                <a:cs typeface="Consolas" pitchFamily="49" charset="0"/>
              </a:rPr>
              <a:t>n</a:t>
            </a:r>
            <a:r>
              <a:rPr lang="zh-CN" altLang="en-US" sz="2200" dirty="0">
                <a:solidFill>
                  <a:schemeClr val="tx1"/>
                </a:solidFill>
                <a:latin typeface="Consolas" pitchFamily="49" charset="0"/>
                <a:ea typeface="楷体" pitchFamily="49" charset="-122"/>
                <a:cs typeface="Consolas" pitchFamily="49" charset="0"/>
              </a:rPr>
              <a:t>是所有输入的集合，任一输入</a:t>
            </a:r>
            <a:r>
              <a:rPr lang="en-US" altLang="zh-CN" sz="2200" i="1" dirty="0" err="1">
                <a:solidFill>
                  <a:schemeClr val="tx1"/>
                </a:solidFill>
                <a:latin typeface="Consolas" pitchFamily="49" charset="0"/>
                <a:ea typeface="楷体" pitchFamily="49" charset="-122"/>
                <a:cs typeface="Consolas" pitchFamily="49" charset="0"/>
              </a:rPr>
              <a:t>I</a:t>
            </a:r>
            <a:r>
              <a:rPr lang="en-US" altLang="zh-CN" sz="2200" dirty="0" err="1">
                <a:solidFill>
                  <a:schemeClr val="tx1"/>
                </a:solidFill>
                <a:latin typeface="Consolas" pitchFamily="49" charset="0"/>
                <a:ea typeface="楷体" pitchFamily="49" charset="-122"/>
                <a:cs typeface="Consolas" pitchFamily="49" charset="0"/>
              </a:rPr>
              <a:t>∈</a:t>
            </a:r>
            <a:r>
              <a:rPr lang="en-US" altLang="zh-CN" sz="2200" i="1" dirty="0" err="1">
                <a:solidFill>
                  <a:schemeClr val="tx1"/>
                </a:solidFill>
                <a:latin typeface="Consolas" pitchFamily="49" charset="0"/>
                <a:ea typeface="楷体" pitchFamily="49" charset="-122"/>
                <a:cs typeface="Consolas" pitchFamily="49" charset="0"/>
              </a:rPr>
              <a:t>D</a:t>
            </a:r>
            <a:r>
              <a:rPr lang="en-US" altLang="zh-CN" sz="2200" i="1" baseline="-25000" dirty="0" err="1">
                <a:solidFill>
                  <a:schemeClr val="tx1"/>
                </a:solidFill>
                <a:latin typeface="Consolas" pitchFamily="49" charset="0"/>
                <a:ea typeface="楷体" pitchFamily="49" charset="-122"/>
                <a:cs typeface="Consolas" pitchFamily="49" charset="0"/>
              </a:rPr>
              <a:t>n</a:t>
            </a:r>
            <a:r>
              <a:rPr lang="zh-CN" altLang="en-US" sz="2200" dirty="0">
                <a:solidFill>
                  <a:schemeClr val="tx1"/>
                </a:solidFill>
                <a:latin typeface="Consolas" pitchFamily="49" charset="0"/>
                <a:ea typeface="楷体" pitchFamily="49" charset="-122"/>
                <a:cs typeface="Consolas" pitchFamily="49" charset="0"/>
              </a:rPr>
              <a:t>，</a:t>
            </a:r>
            <a:r>
              <a:rPr lang="en-US" altLang="zh-CN" sz="2200" i="1" dirty="0">
                <a:solidFill>
                  <a:schemeClr val="tx1"/>
                </a:solidFill>
                <a:latin typeface="Consolas" pitchFamily="49" charset="0"/>
                <a:ea typeface="楷体" pitchFamily="49" charset="-122"/>
                <a:cs typeface="Consolas" pitchFamily="49" charset="0"/>
              </a:rPr>
              <a:t>P</a:t>
            </a:r>
            <a:r>
              <a:rPr lang="en-US" altLang="zh-CN" sz="2200" dirty="0">
                <a:solidFill>
                  <a:schemeClr val="tx1"/>
                </a:solidFill>
                <a:latin typeface="Consolas" pitchFamily="49" charset="0"/>
                <a:ea typeface="楷体" pitchFamily="49" charset="-122"/>
                <a:cs typeface="Consolas" pitchFamily="49" charset="0"/>
              </a:rPr>
              <a:t>(</a:t>
            </a:r>
            <a:r>
              <a:rPr lang="en-US" altLang="zh-CN" sz="2200" i="1" dirty="0">
                <a:solidFill>
                  <a:schemeClr val="tx1"/>
                </a:solidFill>
                <a:latin typeface="Consolas" pitchFamily="49" charset="0"/>
                <a:ea typeface="楷体" pitchFamily="49" charset="-122"/>
                <a:cs typeface="Consolas" pitchFamily="49" charset="0"/>
              </a:rPr>
              <a:t>I</a:t>
            </a:r>
            <a:r>
              <a:rPr lang="en-US" altLang="zh-CN" sz="2200" dirty="0">
                <a:solidFill>
                  <a:schemeClr val="tx1"/>
                </a:solidFill>
                <a:latin typeface="Consolas" pitchFamily="49" charset="0"/>
                <a:ea typeface="楷体" pitchFamily="49" charset="-122"/>
                <a:cs typeface="Consolas" pitchFamily="49" charset="0"/>
              </a:rPr>
              <a:t>)</a:t>
            </a:r>
            <a:r>
              <a:rPr lang="zh-CN" altLang="en-US" sz="2200" dirty="0">
                <a:solidFill>
                  <a:schemeClr val="tx1"/>
                </a:solidFill>
                <a:latin typeface="Consolas" pitchFamily="49" charset="0"/>
                <a:ea typeface="楷体" pitchFamily="49" charset="-122"/>
                <a:cs typeface="Consolas" pitchFamily="49" charset="0"/>
              </a:rPr>
              <a:t>是</a:t>
            </a:r>
            <a:r>
              <a:rPr lang="en-US" altLang="zh-CN" sz="2200" i="1" dirty="0">
                <a:solidFill>
                  <a:schemeClr val="tx1"/>
                </a:solidFill>
                <a:latin typeface="Consolas" pitchFamily="49" charset="0"/>
                <a:ea typeface="楷体" pitchFamily="49" charset="-122"/>
                <a:cs typeface="Consolas" pitchFamily="49" charset="0"/>
              </a:rPr>
              <a:t>I</a:t>
            </a:r>
            <a:r>
              <a:rPr lang="zh-CN" altLang="en-US" sz="2200" dirty="0">
                <a:solidFill>
                  <a:schemeClr val="tx1"/>
                </a:solidFill>
                <a:latin typeface="Consolas" pitchFamily="49" charset="0"/>
                <a:ea typeface="楷体" pitchFamily="49" charset="-122"/>
                <a:cs typeface="Consolas" pitchFamily="49" charset="0"/>
              </a:rPr>
              <a:t>出现的概率，</a:t>
            </a:r>
            <a:r>
              <a:rPr lang="zh-CN" altLang="en-US" sz="2200" dirty="0" smtClean="0">
                <a:solidFill>
                  <a:schemeClr val="tx1"/>
                </a:solidFill>
                <a:latin typeface="Consolas" pitchFamily="49" charset="0"/>
                <a:ea typeface="楷体" pitchFamily="49" charset="-122"/>
                <a:cs typeface="Consolas" pitchFamily="49" charset="0"/>
              </a:rPr>
              <a:t>有       </a:t>
            </a:r>
            <a:r>
              <a:rPr lang="en-US" altLang="zh-CN" sz="2200" dirty="0">
                <a:solidFill>
                  <a:schemeClr val="tx1"/>
                </a:solidFill>
                <a:latin typeface="Consolas" pitchFamily="49" charset="0"/>
                <a:ea typeface="楷体" pitchFamily="49" charset="-122"/>
                <a:cs typeface="Consolas" pitchFamily="49" charset="0"/>
              </a:rPr>
              <a:t>=1</a:t>
            </a:r>
            <a:r>
              <a:rPr lang="zh-CN" altLang="en-US" sz="2200" dirty="0">
                <a:solidFill>
                  <a:schemeClr val="tx1"/>
                </a:solidFill>
                <a:latin typeface="Consolas" pitchFamily="49" charset="0"/>
                <a:ea typeface="楷体" pitchFamily="49" charset="-122"/>
                <a:cs typeface="Consolas" pitchFamily="49" charset="0"/>
              </a:rPr>
              <a:t>，</a:t>
            </a:r>
            <a:r>
              <a:rPr lang="en-US" altLang="zh-CN" sz="2200" i="1" dirty="0">
                <a:solidFill>
                  <a:schemeClr val="tx1"/>
                </a:solidFill>
                <a:latin typeface="Consolas" pitchFamily="49" charset="0"/>
                <a:ea typeface="楷体" pitchFamily="49" charset="-122"/>
                <a:cs typeface="Consolas" pitchFamily="49" charset="0"/>
              </a:rPr>
              <a:t>T</a:t>
            </a:r>
            <a:r>
              <a:rPr lang="en-US" altLang="zh-CN" sz="2200" dirty="0">
                <a:solidFill>
                  <a:schemeClr val="tx1"/>
                </a:solidFill>
                <a:latin typeface="Consolas" pitchFamily="49" charset="0"/>
                <a:ea typeface="楷体" pitchFamily="49" charset="-122"/>
                <a:cs typeface="Consolas" pitchFamily="49" charset="0"/>
              </a:rPr>
              <a:t>(</a:t>
            </a:r>
            <a:r>
              <a:rPr lang="en-US" altLang="zh-CN" sz="2200" i="1" dirty="0">
                <a:solidFill>
                  <a:schemeClr val="tx1"/>
                </a:solidFill>
                <a:latin typeface="Consolas" pitchFamily="49" charset="0"/>
                <a:ea typeface="楷体" pitchFamily="49" charset="-122"/>
                <a:cs typeface="Consolas" pitchFamily="49" charset="0"/>
              </a:rPr>
              <a:t>I</a:t>
            </a:r>
            <a:r>
              <a:rPr lang="en-US" altLang="zh-CN" sz="2200" dirty="0">
                <a:solidFill>
                  <a:schemeClr val="tx1"/>
                </a:solidFill>
                <a:latin typeface="Consolas" pitchFamily="49" charset="0"/>
                <a:ea typeface="楷体" pitchFamily="49" charset="-122"/>
                <a:cs typeface="Consolas" pitchFamily="49" charset="0"/>
              </a:rPr>
              <a:t>)</a:t>
            </a:r>
            <a:r>
              <a:rPr lang="zh-CN" altLang="en-US" sz="2200" dirty="0">
                <a:solidFill>
                  <a:schemeClr val="tx1"/>
                </a:solidFill>
                <a:latin typeface="Consolas" pitchFamily="49" charset="0"/>
                <a:ea typeface="楷体" pitchFamily="49" charset="-122"/>
                <a:cs typeface="Consolas" pitchFamily="49" charset="0"/>
              </a:rPr>
              <a:t>是算法在输入</a:t>
            </a:r>
            <a:r>
              <a:rPr lang="en-US" altLang="zh-CN" sz="2200" i="1" dirty="0">
                <a:solidFill>
                  <a:schemeClr val="tx1"/>
                </a:solidFill>
                <a:latin typeface="Consolas" pitchFamily="49" charset="0"/>
                <a:ea typeface="楷体" pitchFamily="49" charset="-122"/>
                <a:cs typeface="Consolas" pitchFamily="49" charset="0"/>
              </a:rPr>
              <a:t>I</a:t>
            </a:r>
            <a:r>
              <a:rPr lang="zh-CN" altLang="en-US" sz="2200" dirty="0">
                <a:solidFill>
                  <a:schemeClr val="tx1"/>
                </a:solidFill>
                <a:latin typeface="Consolas" pitchFamily="49" charset="0"/>
                <a:ea typeface="楷体" pitchFamily="49" charset="-122"/>
                <a:cs typeface="Consolas" pitchFamily="49" charset="0"/>
              </a:rPr>
              <a:t>下所执行的基本语句次数，则该算法的平均执行时间为：</a:t>
            </a:r>
            <a:r>
              <a:rPr lang="en-US" altLang="zh-CN" sz="2200" i="1" dirty="0">
                <a:solidFill>
                  <a:schemeClr val="tx1"/>
                </a:solidFill>
                <a:latin typeface="Consolas" pitchFamily="49" charset="0"/>
                <a:ea typeface="楷体" pitchFamily="49" charset="-122"/>
                <a:cs typeface="Consolas" pitchFamily="49" charset="0"/>
              </a:rPr>
              <a:t>A</a:t>
            </a:r>
            <a:r>
              <a:rPr lang="en-US" altLang="zh-CN" sz="2200" dirty="0">
                <a:solidFill>
                  <a:schemeClr val="tx1"/>
                </a:solidFill>
                <a:latin typeface="Consolas" pitchFamily="49" charset="0"/>
                <a:ea typeface="楷体" pitchFamily="49" charset="-122"/>
                <a:cs typeface="Consolas" pitchFamily="49" charset="0"/>
              </a:rPr>
              <a:t>(</a:t>
            </a:r>
            <a:r>
              <a:rPr lang="en-US" altLang="zh-CN" sz="2200" i="1" dirty="0">
                <a:solidFill>
                  <a:schemeClr val="tx1"/>
                </a:solidFill>
                <a:latin typeface="Consolas" pitchFamily="49" charset="0"/>
                <a:ea typeface="楷体" pitchFamily="49" charset="-122"/>
                <a:cs typeface="Consolas" pitchFamily="49" charset="0"/>
              </a:rPr>
              <a:t>n</a:t>
            </a:r>
            <a:r>
              <a:rPr lang="en-US" altLang="zh-CN" sz="2200" dirty="0">
                <a:solidFill>
                  <a:schemeClr val="tx1"/>
                </a:solidFill>
                <a:latin typeface="Consolas" pitchFamily="49" charset="0"/>
                <a:ea typeface="楷体" pitchFamily="49" charset="-122"/>
                <a:cs typeface="Consolas" pitchFamily="49" charset="0"/>
              </a:rPr>
              <a:t>)=</a:t>
            </a:r>
            <a:r>
              <a:rPr lang="zh-CN" altLang="en-US" sz="2200" dirty="0">
                <a:latin typeface="Consolas" pitchFamily="49" charset="0"/>
                <a:ea typeface="楷体" pitchFamily="49" charset="-122"/>
                <a:cs typeface="Consolas" pitchFamily="49" charset="0"/>
              </a:rPr>
              <a:t>　　　　　　。</a:t>
            </a:r>
          </a:p>
          <a:p>
            <a:pPr>
              <a:lnSpc>
                <a:spcPct val="150000"/>
              </a:lnSpc>
              <a:spcBef>
                <a:spcPct val="50000"/>
              </a:spcBef>
            </a:pPr>
            <a:r>
              <a:rPr lang="zh-CN" altLang="en-US" sz="2200" dirty="0">
                <a:latin typeface="Consolas" pitchFamily="49" charset="0"/>
                <a:ea typeface="楷体" pitchFamily="49" charset="-122"/>
                <a:cs typeface="Consolas" pitchFamily="49" charset="0"/>
              </a:rPr>
              <a:t>　　</a:t>
            </a:r>
            <a:r>
              <a:rPr lang="zh-CN" altLang="en-US" sz="2200" dirty="0" smtClean="0">
                <a:solidFill>
                  <a:schemeClr val="tx1"/>
                </a:solidFill>
                <a:latin typeface="Consolas" pitchFamily="49" charset="0"/>
                <a:ea typeface="楷体" pitchFamily="49" charset="-122"/>
                <a:cs typeface="Consolas" pitchFamily="49" charset="0"/>
              </a:rPr>
              <a:t>算法</a:t>
            </a:r>
            <a:r>
              <a:rPr lang="zh-CN" altLang="en-US" sz="2200" dirty="0">
                <a:solidFill>
                  <a:schemeClr val="tx1"/>
                </a:solidFill>
                <a:latin typeface="Consolas" pitchFamily="49" charset="0"/>
                <a:ea typeface="楷体" pitchFamily="49" charset="-122"/>
                <a:cs typeface="Consolas" pitchFamily="49" charset="0"/>
              </a:rPr>
              <a:t>的</a:t>
            </a:r>
            <a:r>
              <a:rPr lang="zh-CN" altLang="en-US" sz="2200" dirty="0">
                <a:solidFill>
                  <a:srgbClr val="FF0000"/>
                </a:solidFill>
                <a:latin typeface="Consolas" pitchFamily="49" charset="0"/>
                <a:ea typeface="楷体" pitchFamily="49" charset="-122"/>
                <a:cs typeface="Consolas" pitchFamily="49" charset="0"/>
              </a:rPr>
              <a:t>平均</a:t>
            </a:r>
            <a:r>
              <a:rPr lang="zh-CN" altLang="en-US" sz="2200" dirty="0" smtClean="0">
                <a:solidFill>
                  <a:srgbClr val="FF0000"/>
                </a:solidFill>
                <a:latin typeface="Consolas" pitchFamily="49" charset="0"/>
                <a:ea typeface="楷体" pitchFamily="49" charset="-122"/>
                <a:cs typeface="Consolas" pitchFamily="49" charset="0"/>
              </a:rPr>
              <a:t>情况</a:t>
            </a:r>
            <a:r>
              <a:rPr lang="zh-CN" altLang="en-US" sz="2200" dirty="0" smtClean="0">
                <a:solidFill>
                  <a:schemeClr val="tx1"/>
                </a:solidFill>
                <a:latin typeface="Consolas" pitchFamily="49" charset="0"/>
                <a:ea typeface="楷体" pitchFamily="49" charset="-122"/>
                <a:cs typeface="Consolas" pitchFamily="49" charset="0"/>
              </a:rPr>
              <a:t>指各种</a:t>
            </a:r>
            <a:r>
              <a:rPr lang="zh-CN" altLang="en-US" sz="2200" dirty="0">
                <a:solidFill>
                  <a:schemeClr val="tx1"/>
                </a:solidFill>
                <a:latin typeface="Consolas" pitchFamily="49" charset="0"/>
                <a:ea typeface="楷体" pitchFamily="49" charset="-122"/>
                <a:cs typeface="Consolas" pitchFamily="49" charset="0"/>
              </a:rPr>
              <a:t>特定输入下的基本语句执行次数的</a:t>
            </a:r>
            <a:r>
              <a:rPr lang="zh-CN" altLang="en-US" sz="2200" dirty="0">
                <a:solidFill>
                  <a:srgbClr val="FF0000"/>
                </a:solidFill>
                <a:latin typeface="Consolas" pitchFamily="49" charset="0"/>
                <a:ea typeface="楷体" pitchFamily="49" charset="-122"/>
                <a:cs typeface="Consolas" pitchFamily="49" charset="0"/>
              </a:rPr>
              <a:t>带权平均值</a:t>
            </a:r>
            <a:r>
              <a:rPr lang="zh-CN" altLang="en-US" sz="2200" dirty="0">
                <a:solidFill>
                  <a:schemeClr val="tx1"/>
                </a:solidFill>
                <a:latin typeface="Consolas" pitchFamily="49" charset="0"/>
                <a:ea typeface="楷体" pitchFamily="49" charset="-122"/>
                <a:cs typeface="Consolas" pitchFamily="49" charset="0"/>
              </a:rPr>
              <a:t>。</a:t>
            </a:r>
          </a:p>
        </p:txBody>
      </p:sp>
      <p:sp>
        <p:nvSpPr>
          <p:cNvPr id="187397" name="Rectangle 5"/>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87396" name="Object 4"/>
          <p:cNvGraphicFramePr>
            <a:graphicFrameLocks noChangeAspect="1"/>
          </p:cNvGraphicFramePr>
          <p:nvPr/>
        </p:nvGraphicFramePr>
        <p:xfrm>
          <a:off x="5595951" y="1811326"/>
          <a:ext cx="935037" cy="488950"/>
        </p:xfrm>
        <a:graphic>
          <a:graphicData uri="http://schemas.openxmlformats.org/presentationml/2006/ole">
            <p:oleObj spid="_x0000_s187396" name="公式" r:id="rId3" imgW="418918" imgH="215806" progId="Equation.3">
              <p:embed/>
            </p:oleObj>
          </a:graphicData>
        </a:graphic>
      </p:graphicFrame>
      <p:graphicFrame>
        <p:nvGraphicFramePr>
          <p:cNvPr id="187398" name="Object 6"/>
          <p:cNvGraphicFramePr>
            <a:graphicFrameLocks noChangeAspect="1"/>
          </p:cNvGraphicFramePr>
          <p:nvPr/>
        </p:nvGraphicFramePr>
        <p:xfrm>
          <a:off x="1142976" y="2857496"/>
          <a:ext cx="1511300" cy="612775"/>
        </p:xfrm>
        <a:graphic>
          <a:graphicData uri="http://schemas.openxmlformats.org/presentationml/2006/ole">
            <p:oleObj spid="_x0000_s187398" name="公式" r:id="rId4" imgW="660113" imgH="266584" progId="Equation.3">
              <p:embed/>
            </p:oleObj>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ext Box 2"/>
          <p:cNvSpPr txBox="1">
            <a:spLocks noChangeArrowheads="1"/>
          </p:cNvSpPr>
          <p:nvPr/>
        </p:nvSpPr>
        <p:spPr bwMode="auto">
          <a:xfrm>
            <a:off x="500034" y="1500174"/>
            <a:ext cx="8135937" cy="2800767"/>
          </a:xfrm>
          <a:prstGeom prst="rect">
            <a:avLst/>
          </a:prstGeom>
          <a:noFill/>
          <a:ln w="9525">
            <a:noFill/>
            <a:miter lim="800000"/>
            <a:headEnd/>
            <a:tailEnd/>
          </a:ln>
          <a:effectLst/>
        </p:spPr>
        <p:txBody>
          <a:bodyPr>
            <a:spAutoFit/>
          </a:bodyPr>
          <a:lstStyle/>
          <a:p>
            <a:pPr>
              <a:lnSpc>
                <a:spcPct val="200000"/>
              </a:lnSpc>
            </a:pPr>
            <a:r>
              <a:rPr lang="zh-CN" altLang="en-US" sz="2200" dirty="0">
                <a:latin typeface="Consolas" pitchFamily="49" charset="0"/>
                <a:ea typeface="楷体" pitchFamily="49" charset="-122"/>
                <a:cs typeface="Consolas" pitchFamily="49" charset="0"/>
              </a:rPr>
              <a:t>　　</a:t>
            </a:r>
            <a:r>
              <a:rPr lang="zh-CN" altLang="en-US" sz="2200" dirty="0">
                <a:solidFill>
                  <a:schemeClr val="tx1"/>
                </a:solidFill>
                <a:latin typeface="Consolas" pitchFamily="49" charset="0"/>
                <a:ea typeface="楷体" pitchFamily="49" charset="-122"/>
                <a:cs typeface="Consolas" pitchFamily="49" charset="0"/>
              </a:rPr>
              <a:t>算法的最好情况为：</a:t>
            </a:r>
            <a:r>
              <a:rPr lang="en-US" altLang="zh-CN" sz="2200" i="1" dirty="0">
                <a:solidFill>
                  <a:schemeClr val="tx1"/>
                </a:solidFill>
                <a:latin typeface="Consolas" pitchFamily="49" charset="0"/>
                <a:ea typeface="楷体" pitchFamily="49" charset="-122"/>
                <a:cs typeface="Consolas" pitchFamily="49" charset="0"/>
              </a:rPr>
              <a:t>G</a:t>
            </a:r>
            <a:r>
              <a:rPr lang="en-US" altLang="zh-CN" sz="2200" dirty="0">
                <a:solidFill>
                  <a:schemeClr val="tx1"/>
                </a:solidFill>
                <a:latin typeface="Consolas" pitchFamily="49" charset="0"/>
                <a:ea typeface="楷体" pitchFamily="49" charset="-122"/>
                <a:cs typeface="Consolas" pitchFamily="49" charset="0"/>
              </a:rPr>
              <a:t>(</a:t>
            </a:r>
            <a:r>
              <a:rPr lang="en-US" altLang="zh-CN" sz="2200" i="1" dirty="0">
                <a:solidFill>
                  <a:schemeClr val="tx1"/>
                </a:solidFill>
                <a:latin typeface="Consolas" pitchFamily="49" charset="0"/>
                <a:ea typeface="楷体" pitchFamily="49" charset="-122"/>
                <a:cs typeface="Consolas" pitchFamily="49" charset="0"/>
              </a:rPr>
              <a:t>n</a:t>
            </a:r>
            <a:r>
              <a:rPr lang="en-US" altLang="zh-CN" sz="2200" dirty="0">
                <a:solidFill>
                  <a:schemeClr val="tx1"/>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　　　　　　，</a:t>
            </a:r>
            <a:r>
              <a:rPr lang="zh-CN" altLang="en-US" sz="2200" dirty="0">
                <a:solidFill>
                  <a:schemeClr val="tx1"/>
                </a:solidFill>
                <a:latin typeface="Consolas" pitchFamily="49" charset="0"/>
                <a:ea typeface="楷体" pitchFamily="49" charset="-122"/>
                <a:cs typeface="Consolas" pitchFamily="49" charset="0"/>
              </a:rPr>
              <a:t>是指算法在所有输入</a:t>
            </a:r>
            <a:r>
              <a:rPr lang="en-US" altLang="zh-CN" sz="2200" i="1" dirty="0">
                <a:solidFill>
                  <a:schemeClr val="tx1"/>
                </a:solidFill>
                <a:latin typeface="Consolas" pitchFamily="49" charset="0"/>
                <a:ea typeface="楷体" pitchFamily="49" charset="-122"/>
                <a:cs typeface="Consolas" pitchFamily="49" charset="0"/>
              </a:rPr>
              <a:t>I</a:t>
            </a:r>
            <a:r>
              <a:rPr lang="zh-CN" altLang="en-US" sz="2200" dirty="0">
                <a:solidFill>
                  <a:schemeClr val="tx1"/>
                </a:solidFill>
                <a:latin typeface="Consolas" pitchFamily="49" charset="0"/>
                <a:ea typeface="楷体" pitchFamily="49" charset="-122"/>
                <a:cs typeface="Consolas" pitchFamily="49" charset="0"/>
              </a:rPr>
              <a:t>下所执行基本语句的</a:t>
            </a:r>
            <a:r>
              <a:rPr lang="zh-CN" altLang="en-US" sz="2200" dirty="0">
                <a:solidFill>
                  <a:srgbClr val="FF0000"/>
                </a:solidFill>
                <a:latin typeface="Consolas" pitchFamily="49" charset="0"/>
                <a:ea typeface="楷体" pitchFamily="49" charset="-122"/>
                <a:cs typeface="Consolas" pitchFamily="49" charset="0"/>
              </a:rPr>
              <a:t>最少次数</a:t>
            </a:r>
            <a:r>
              <a:rPr lang="zh-CN" altLang="en-US" sz="2200" dirty="0">
                <a:latin typeface="Consolas" pitchFamily="49" charset="0"/>
                <a:ea typeface="楷体" pitchFamily="49" charset="-122"/>
                <a:cs typeface="Consolas" pitchFamily="49" charset="0"/>
              </a:rPr>
              <a:t>。</a:t>
            </a:r>
          </a:p>
          <a:p>
            <a:pPr>
              <a:lnSpc>
                <a:spcPct val="200000"/>
              </a:lnSpc>
            </a:pPr>
            <a:r>
              <a:rPr lang="zh-CN" altLang="en-US" sz="2200" dirty="0">
                <a:latin typeface="Consolas" pitchFamily="49" charset="0"/>
                <a:ea typeface="楷体" pitchFamily="49" charset="-122"/>
                <a:cs typeface="Consolas" pitchFamily="49" charset="0"/>
              </a:rPr>
              <a:t>　　</a:t>
            </a:r>
            <a:r>
              <a:rPr lang="zh-CN" altLang="en-US" sz="2200" dirty="0">
                <a:solidFill>
                  <a:schemeClr val="tx1"/>
                </a:solidFill>
                <a:latin typeface="Consolas" pitchFamily="49" charset="0"/>
                <a:ea typeface="楷体" pitchFamily="49" charset="-122"/>
                <a:cs typeface="Consolas" pitchFamily="49" charset="0"/>
              </a:rPr>
              <a:t>算法的最坏情况为：</a:t>
            </a:r>
            <a:r>
              <a:rPr lang="en-US" altLang="zh-CN" sz="2200" i="1" dirty="0">
                <a:solidFill>
                  <a:schemeClr val="tx1"/>
                </a:solidFill>
                <a:latin typeface="Consolas" pitchFamily="49" charset="0"/>
                <a:ea typeface="楷体" pitchFamily="49" charset="-122"/>
                <a:cs typeface="Consolas" pitchFamily="49" charset="0"/>
              </a:rPr>
              <a:t>W</a:t>
            </a:r>
            <a:r>
              <a:rPr lang="en-US" altLang="zh-CN" sz="2200" dirty="0">
                <a:solidFill>
                  <a:schemeClr val="tx1"/>
                </a:solidFill>
                <a:latin typeface="Consolas" pitchFamily="49" charset="0"/>
                <a:ea typeface="楷体" pitchFamily="49" charset="-122"/>
                <a:cs typeface="Consolas" pitchFamily="49" charset="0"/>
              </a:rPr>
              <a:t>(</a:t>
            </a:r>
            <a:r>
              <a:rPr lang="en-US" altLang="zh-CN" sz="2200" i="1" dirty="0">
                <a:solidFill>
                  <a:schemeClr val="tx1"/>
                </a:solidFill>
                <a:latin typeface="Consolas" pitchFamily="49" charset="0"/>
                <a:ea typeface="楷体" pitchFamily="49" charset="-122"/>
                <a:cs typeface="Consolas" pitchFamily="49" charset="0"/>
              </a:rPr>
              <a:t>n</a:t>
            </a:r>
            <a:r>
              <a:rPr lang="en-US" altLang="zh-CN" sz="2200" dirty="0">
                <a:solidFill>
                  <a:schemeClr val="tx1"/>
                </a:solidFill>
                <a:latin typeface="Consolas" pitchFamily="49" charset="0"/>
                <a:ea typeface="楷体" pitchFamily="49" charset="-122"/>
                <a:cs typeface="Consolas" pitchFamily="49" charset="0"/>
              </a:rPr>
              <a:t>)=</a:t>
            </a:r>
            <a:r>
              <a:rPr lang="zh-CN" altLang="en-US" sz="2200" dirty="0">
                <a:solidFill>
                  <a:schemeClr val="tx1"/>
                </a:solidFill>
                <a:latin typeface="Consolas" pitchFamily="49" charset="0"/>
                <a:ea typeface="楷体" pitchFamily="49" charset="-122"/>
                <a:cs typeface="Consolas" pitchFamily="49" charset="0"/>
              </a:rPr>
              <a:t>　　　　　　，是指算法在所有输入</a:t>
            </a:r>
            <a:r>
              <a:rPr lang="en-US" altLang="zh-CN" sz="2200" i="1" dirty="0">
                <a:solidFill>
                  <a:schemeClr val="tx1"/>
                </a:solidFill>
                <a:latin typeface="Consolas" pitchFamily="49" charset="0"/>
                <a:ea typeface="楷体" pitchFamily="49" charset="-122"/>
                <a:cs typeface="Consolas" pitchFamily="49" charset="0"/>
              </a:rPr>
              <a:t>I</a:t>
            </a:r>
            <a:r>
              <a:rPr lang="zh-CN" altLang="en-US" sz="2200" dirty="0">
                <a:solidFill>
                  <a:schemeClr val="tx1"/>
                </a:solidFill>
                <a:latin typeface="Consolas" pitchFamily="49" charset="0"/>
                <a:ea typeface="楷体" pitchFamily="49" charset="-122"/>
                <a:cs typeface="Consolas" pitchFamily="49" charset="0"/>
              </a:rPr>
              <a:t>下所执行基本语句的</a:t>
            </a:r>
            <a:r>
              <a:rPr lang="zh-CN" altLang="en-US" sz="2200" dirty="0">
                <a:solidFill>
                  <a:srgbClr val="FF0000"/>
                </a:solidFill>
                <a:latin typeface="Consolas" pitchFamily="49" charset="0"/>
                <a:ea typeface="楷体" pitchFamily="49" charset="-122"/>
                <a:cs typeface="Consolas" pitchFamily="49" charset="0"/>
              </a:rPr>
              <a:t>最大次数</a:t>
            </a:r>
            <a:r>
              <a:rPr lang="zh-CN" altLang="en-US" sz="2200" dirty="0">
                <a:latin typeface="Consolas" pitchFamily="49" charset="0"/>
                <a:ea typeface="楷体" pitchFamily="49" charset="-122"/>
                <a:cs typeface="Consolas" pitchFamily="49" charset="0"/>
              </a:rPr>
              <a:t>。</a:t>
            </a:r>
          </a:p>
        </p:txBody>
      </p:sp>
      <p:sp>
        <p:nvSpPr>
          <p:cNvPr id="186372" name="Rectangle 4"/>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86371" name="Object 3"/>
          <p:cNvGraphicFramePr>
            <a:graphicFrameLocks noChangeAspect="1"/>
          </p:cNvGraphicFramePr>
          <p:nvPr/>
        </p:nvGraphicFramePr>
        <p:xfrm>
          <a:off x="4500563" y="1714489"/>
          <a:ext cx="1500198" cy="604288"/>
        </p:xfrm>
        <a:graphic>
          <a:graphicData uri="http://schemas.openxmlformats.org/presentationml/2006/ole">
            <p:oleObj spid="_x0000_s186371" name="公式" r:id="rId3" imgW="634725" imgH="253890" progId="Equation.3">
              <p:embed/>
            </p:oleObj>
          </a:graphicData>
        </a:graphic>
      </p:graphicFrame>
      <p:sp>
        <p:nvSpPr>
          <p:cNvPr id="186374" name="Rectangle 6"/>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86373" name="Object 5"/>
          <p:cNvGraphicFramePr>
            <a:graphicFrameLocks noChangeAspect="1"/>
          </p:cNvGraphicFramePr>
          <p:nvPr/>
        </p:nvGraphicFramePr>
        <p:xfrm>
          <a:off x="4559311" y="3070227"/>
          <a:ext cx="1584325" cy="593725"/>
        </p:xfrm>
        <a:graphic>
          <a:graphicData uri="http://schemas.openxmlformats.org/presentationml/2006/ole">
            <p:oleObj spid="_x0000_s186373" name="公式" r:id="rId4" imgW="685800" imgH="254000" progId="Equation.3">
              <p:embed/>
            </p:oleObj>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250825" y="214290"/>
            <a:ext cx="8497888" cy="1244920"/>
          </a:xfrm>
          <a:prstGeom prst="rect">
            <a:avLst/>
          </a:prstGeom>
          <a:solidFill>
            <a:schemeClr val="accent3">
              <a:lumMod val="20000"/>
              <a:lumOff val="80000"/>
            </a:schemeClr>
          </a:solidFill>
          <a:ln>
            <a:headEnd/>
            <a:tailEnd/>
          </a:ln>
        </p:spPr>
        <p:style>
          <a:lnRef idx="3">
            <a:schemeClr val="lt1"/>
          </a:lnRef>
          <a:fillRef idx="1">
            <a:schemeClr val="accent5"/>
          </a:fillRef>
          <a:effectRef idx="1">
            <a:schemeClr val="accent5"/>
          </a:effectRef>
          <a:fontRef idx="minor">
            <a:schemeClr val="lt1"/>
          </a:fontRef>
        </p:style>
        <p:txBody>
          <a:bodyPr tIns="144000" bIns="144000">
            <a:spAutoFit/>
          </a:bodyPr>
          <a:lstStyle/>
          <a:p>
            <a:pPr>
              <a:spcBef>
                <a:spcPct val="50000"/>
              </a:spcBef>
            </a:pPr>
            <a:r>
              <a:rPr lang="zh-CN" altLang="en-US" sz="2200" dirty="0">
                <a:latin typeface="Consolas" pitchFamily="49" charset="0"/>
                <a:ea typeface="楷体" pitchFamily="49" charset="-122"/>
                <a:cs typeface="Consolas" pitchFamily="49" charset="0"/>
              </a:rPr>
              <a:t>　</a:t>
            </a:r>
            <a:r>
              <a:rPr lang="en-US" altLang="zh-CN" sz="2200" dirty="0" smtClean="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例</a:t>
            </a:r>
            <a:r>
              <a:rPr lang="en-US" altLang="zh-CN" sz="2200" dirty="0">
                <a:solidFill>
                  <a:srgbClr val="FF0000"/>
                </a:solidFill>
                <a:latin typeface="Consolas" pitchFamily="49" charset="0"/>
                <a:ea typeface="楷体" pitchFamily="49" charset="-122"/>
                <a:cs typeface="Consolas" pitchFamily="49" charset="0"/>
              </a:rPr>
              <a:t>1.4】</a:t>
            </a:r>
            <a:r>
              <a:rPr lang="zh-CN" altLang="en-US" sz="2000" dirty="0">
                <a:solidFill>
                  <a:schemeClr val="tx1"/>
                </a:solidFill>
                <a:latin typeface="Consolas" pitchFamily="49" charset="0"/>
                <a:ea typeface="楷体" pitchFamily="49" charset="-122"/>
                <a:cs typeface="Consolas" pitchFamily="49" charset="0"/>
              </a:rPr>
              <a:t>采用顺序查找方法，在长度为</a:t>
            </a:r>
            <a:r>
              <a:rPr lang="en-US" altLang="zh-CN" sz="2000" i="1" dirty="0">
                <a:solidFill>
                  <a:schemeClr val="tx1"/>
                </a:solidFill>
                <a:latin typeface="Consolas" pitchFamily="49" charset="0"/>
                <a:ea typeface="楷体" pitchFamily="49" charset="-122"/>
                <a:cs typeface="Consolas" pitchFamily="49" charset="0"/>
              </a:rPr>
              <a:t>n</a:t>
            </a:r>
            <a:r>
              <a:rPr lang="zh-CN" altLang="en-US" sz="2000" dirty="0">
                <a:solidFill>
                  <a:schemeClr val="tx1"/>
                </a:solidFill>
                <a:latin typeface="Consolas" pitchFamily="49" charset="0"/>
                <a:ea typeface="楷体" pitchFamily="49" charset="-122"/>
                <a:cs typeface="Consolas" pitchFamily="49" charset="0"/>
              </a:rPr>
              <a:t>的一维实型数组</a:t>
            </a:r>
            <a:r>
              <a:rPr lang="en-US" altLang="zh-CN" sz="2000" i="1" dirty="0">
                <a:solidFill>
                  <a:schemeClr val="tx1"/>
                </a:solidFill>
                <a:latin typeface="Consolas" pitchFamily="49" charset="0"/>
                <a:ea typeface="楷体" pitchFamily="49" charset="-122"/>
                <a:cs typeface="Consolas" pitchFamily="49" charset="0"/>
              </a:rPr>
              <a:t>a</a:t>
            </a:r>
            <a:r>
              <a:rPr lang="en-US" altLang="zh-CN" sz="2000" dirty="0">
                <a:solidFill>
                  <a:schemeClr val="tx1"/>
                </a:solidFill>
                <a:latin typeface="Consolas" pitchFamily="49" charset="0"/>
                <a:ea typeface="楷体" pitchFamily="49" charset="-122"/>
                <a:cs typeface="Consolas" pitchFamily="49" charset="0"/>
              </a:rPr>
              <a:t>[0..</a:t>
            </a:r>
            <a:r>
              <a:rPr lang="en-US" altLang="zh-CN" sz="2000" i="1" dirty="0">
                <a:solidFill>
                  <a:schemeClr val="tx1"/>
                </a:solidFill>
                <a:latin typeface="Consolas" pitchFamily="49" charset="0"/>
                <a:ea typeface="楷体" pitchFamily="49" charset="-122"/>
                <a:cs typeface="Consolas" pitchFamily="49" charset="0"/>
              </a:rPr>
              <a:t>n</a:t>
            </a:r>
            <a:r>
              <a:rPr lang="en-US" altLang="zh-CN" sz="2000" dirty="0">
                <a:solidFill>
                  <a:schemeClr val="tx1"/>
                </a:solidFill>
                <a:latin typeface="Consolas" pitchFamily="49" charset="0"/>
                <a:ea typeface="楷体" pitchFamily="49" charset="-122"/>
                <a:cs typeface="Consolas" pitchFamily="49" charset="0"/>
              </a:rPr>
              <a:t>-1]</a:t>
            </a:r>
            <a:r>
              <a:rPr lang="zh-CN" altLang="en-US" sz="2000" dirty="0">
                <a:solidFill>
                  <a:schemeClr val="tx1"/>
                </a:solidFill>
                <a:latin typeface="Consolas" pitchFamily="49" charset="0"/>
                <a:ea typeface="楷体" pitchFamily="49" charset="-122"/>
                <a:cs typeface="Consolas" pitchFamily="49" charset="0"/>
              </a:rPr>
              <a:t>中查找值为</a:t>
            </a:r>
            <a:r>
              <a:rPr lang="en-US" altLang="zh-CN" sz="2000" i="1" dirty="0">
                <a:solidFill>
                  <a:schemeClr val="tx1"/>
                </a:solidFill>
                <a:latin typeface="Consolas" pitchFamily="49" charset="0"/>
                <a:ea typeface="楷体" pitchFamily="49" charset="-122"/>
                <a:cs typeface="Consolas" pitchFamily="49" charset="0"/>
              </a:rPr>
              <a:t>x</a:t>
            </a:r>
            <a:r>
              <a:rPr lang="zh-CN" altLang="en-US" sz="2000" dirty="0">
                <a:solidFill>
                  <a:schemeClr val="tx1"/>
                </a:solidFill>
                <a:latin typeface="Consolas" pitchFamily="49" charset="0"/>
                <a:ea typeface="楷体" pitchFamily="49" charset="-122"/>
                <a:cs typeface="Consolas" pitchFamily="49" charset="0"/>
              </a:rPr>
              <a:t>的元素。即从数组的第一个元素开始，逐个与被查值</a:t>
            </a:r>
            <a:r>
              <a:rPr lang="en-US" altLang="zh-CN" sz="2000" i="1" dirty="0">
                <a:solidFill>
                  <a:schemeClr val="tx1"/>
                </a:solidFill>
                <a:latin typeface="Consolas" pitchFamily="49" charset="0"/>
                <a:ea typeface="楷体" pitchFamily="49" charset="-122"/>
                <a:cs typeface="Consolas" pitchFamily="49" charset="0"/>
              </a:rPr>
              <a:t>x</a:t>
            </a:r>
            <a:r>
              <a:rPr lang="zh-CN" altLang="en-US" sz="2000" dirty="0">
                <a:solidFill>
                  <a:schemeClr val="tx1"/>
                </a:solidFill>
                <a:latin typeface="Consolas" pitchFamily="49" charset="0"/>
                <a:ea typeface="楷体" pitchFamily="49" charset="-122"/>
                <a:cs typeface="Consolas" pitchFamily="49" charset="0"/>
              </a:rPr>
              <a:t>进行比较。找到后返回</a:t>
            </a:r>
            <a:r>
              <a:rPr lang="en-US" altLang="zh-CN" sz="2000" dirty="0">
                <a:solidFill>
                  <a:schemeClr val="tx1"/>
                </a:solidFill>
                <a:latin typeface="Consolas" pitchFamily="49" charset="0"/>
                <a:ea typeface="楷体" pitchFamily="49" charset="-122"/>
                <a:cs typeface="Consolas" pitchFamily="49" charset="0"/>
              </a:rPr>
              <a:t>1</a:t>
            </a:r>
            <a:r>
              <a:rPr lang="zh-CN" altLang="en-US" sz="2000" dirty="0">
                <a:solidFill>
                  <a:schemeClr val="tx1"/>
                </a:solidFill>
                <a:latin typeface="Consolas" pitchFamily="49" charset="0"/>
                <a:ea typeface="楷体" pitchFamily="49" charset="-122"/>
                <a:cs typeface="Consolas" pitchFamily="49" charset="0"/>
              </a:rPr>
              <a:t>，否则返回</a:t>
            </a:r>
            <a:r>
              <a:rPr lang="en-US" altLang="zh-CN" sz="2000" dirty="0">
                <a:solidFill>
                  <a:schemeClr val="tx1"/>
                </a:solidFill>
                <a:latin typeface="Consolas" pitchFamily="49" charset="0"/>
                <a:ea typeface="楷体" pitchFamily="49" charset="-122"/>
                <a:cs typeface="Consolas" pitchFamily="49" charset="0"/>
              </a:rPr>
              <a:t>0</a:t>
            </a:r>
            <a:r>
              <a:rPr lang="zh-CN" altLang="en-US" sz="2000" dirty="0">
                <a:solidFill>
                  <a:schemeClr val="tx1"/>
                </a:solidFill>
                <a:latin typeface="Consolas" pitchFamily="49" charset="0"/>
                <a:ea typeface="楷体" pitchFamily="49" charset="-122"/>
                <a:cs typeface="Consolas" pitchFamily="49" charset="0"/>
              </a:rPr>
              <a:t>，对应的算法如下：</a:t>
            </a:r>
          </a:p>
        </p:txBody>
      </p:sp>
      <p:sp>
        <p:nvSpPr>
          <p:cNvPr id="185347" name="Text Box 3"/>
          <p:cNvSpPr txBox="1">
            <a:spLocks noChangeArrowheads="1"/>
          </p:cNvSpPr>
          <p:nvPr/>
        </p:nvSpPr>
        <p:spPr bwMode="auto">
          <a:xfrm>
            <a:off x="611188" y="1643050"/>
            <a:ext cx="5389571" cy="2876136"/>
          </a:xfrm>
          <a:prstGeom prst="rect">
            <a:avLst/>
          </a:prstGeom>
          <a:solidFill>
            <a:schemeClr val="bg1">
              <a:lumMod val="95000"/>
            </a:scheme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144000" tIns="144000" bIns="144000">
            <a:spAutoFit/>
          </a:bodyPr>
          <a:lstStyle/>
          <a:p>
            <a:r>
              <a:rPr lang="en-US" sz="1800" dirty="0" err="1" smtClean="0">
                <a:solidFill>
                  <a:schemeClr val="tx1"/>
                </a:solidFill>
                <a:latin typeface="Consolas" pitchFamily="49" charset="0"/>
                <a:ea typeface="仿宋" pitchFamily="49" charset="-122"/>
                <a:cs typeface="Consolas" pitchFamily="49" charset="0"/>
              </a:rPr>
              <a:t>int</a:t>
            </a:r>
            <a:r>
              <a:rPr lang="en-US" sz="1800" dirty="0" smtClean="0">
                <a:solidFill>
                  <a:schemeClr val="tx1"/>
                </a:solidFill>
                <a:latin typeface="Consolas" pitchFamily="49" charset="0"/>
                <a:ea typeface="仿宋" pitchFamily="49" charset="-122"/>
                <a:cs typeface="Consolas" pitchFamily="49" charset="0"/>
              </a:rPr>
              <a:t> Find(double a[],</a:t>
            </a:r>
            <a:r>
              <a:rPr lang="en-US" sz="1800" dirty="0" err="1" smtClean="0">
                <a:solidFill>
                  <a:schemeClr val="tx1"/>
                </a:solidFill>
                <a:latin typeface="Consolas" pitchFamily="49" charset="0"/>
                <a:ea typeface="仿宋" pitchFamily="49" charset="-122"/>
                <a:cs typeface="Consolas" pitchFamily="49" charset="0"/>
              </a:rPr>
              <a:t>int</a:t>
            </a:r>
            <a:r>
              <a:rPr lang="en-US" sz="1800" dirty="0" smtClean="0">
                <a:solidFill>
                  <a:schemeClr val="tx1"/>
                </a:solidFill>
                <a:latin typeface="Consolas" pitchFamily="49" charset="0"/>
                <a:ea typeface="仿宋" pitchFamily="49" charset="-122"/>
                <a:cs typeface="Consolas" pitchFamily="49" charset="0"/>
              </a:rPr>
              <a:t> </a:t>
            </a:r>
            <a:r>
              <a:rPr lang="en-US" sz="1800" dirty="0" err="1" smtClean="0">
                <a:solidFill>
                  <a:schemeClr val="tx1"/>
                </a:solidFill>
                <a:latin typeface="Consolas" pitchFamily="49" charset="0"/>
                <a:ea typeface="仿宋" pitchFamily="49" charset="-122"/>
                <a:cs typeface="Consolas" pitchFamily="49" charset="0"/>
              </a:rPr>
              <a:t>n,double</a:t>
            </a:r>
            <a:r>
              <a:rPr lang="en-US" sz="1800" dirty="0" smtClean="0">
                <a:solidFill>
                  <a:schemeClr val="tx1"/>
                </a:solidFill>
                <a:latin typeface="Consolas" pitchFamily="49" charset="0"/>
                <a:ea typeface="仿宋" pitchFamily="49" charset="-122"/>
                <a:cs typeface="Consolas" pitchFamily="49" charset="0"/>
              </a:rPr>
              <a:t> x)</a:t>
            </a:r>
            <a:endParaRPr lang="zh-CN" altLang="en-US" sz="1800" dirty="0" smtClean="0">
              <a:solidFill>
                <a:schemeClr val="tx1"/>
              </a:solidFill>
              <a:latin typeface="Consolas" pitchFamily="49" charset="0"/>
              <a:ea typeface="仿宋" pitchFamily="49" charset="-122"/>
              <a:cs typeface="Consolas" pitchFamily="49" charset="0"/>
            </a:endParaRPr>
          </a:p>
          <a:p>
            <a:r>
              <a:rPr lang="en-US" sz="1800" dirty="0" smtClean="0">
                <a:solidFill>
                  <a:schemeClr val="tx1"/>
                </a:solidFill>
                <a:latin typeface="Consolas" pitchFamily="49" charset="0"/>
                <a:ea typeface="仿宋" pitchFamily="49" charset="-122"/>
                <a:cs typeface="Consolas" pitchFamily="49" charset="0"/>
              </a:rPr>
              <a:t>{  </a:t>
            </a:r>
            <a:r>
              <a:rPr lang="en-US" sz="1800" dirty="0" err="1" smtClean="0">
                <a:solidFill>
                  <a:schemeClr val="tx1"/>
                </a:solidFill>
                <a:latin typeface="Consolas" pitchFamily="49" charset="0"/>
                <a:ea typeface="仿宋" pitchFamily="49" charset="-122"/>
                <a:cs typeface="Consolas" pitchFamily="49" charset="0"/>
              </a:rPr>
              <a:t>int</a:t>
            </a:r>
            <a:r>
              <a:rPr lang="en-US" sz="1800" dirty="0" smtClean="0">
                <a:solidFill>
                  <a:schemeClr val="tx1"/>
                </a:solidFill>
                <a:latin typeface="Consolas" pitchFamily="49" charset="0"/>
                <a:ea typeface="仿宋" pitchFamily="49" charset="-122"/>
                <a:cs typeface="Consolas" pitchFamily="49" charset="0"/>
              </a:rPr>
              <a:t> </a:t>
            </a:r>
            <a:r>
              <a:rPr lang="en-US" sz="1800" dirty="0" err="1" smtClean="0">
                <a:solidFill>
                  <a:schemeClr val="tx1"/>
                </a:solidFill>
                <a:latin typeface="Consolas" pitchFamily="49" charset="0"/>
                <a:ea typeface="仿宋" pitchFamily="49" charset="-122"/>
                <a:cs typeface="Consolas" pitchFamily="49" charset="0"/>
              </a:rPr>
              <a:t>i</a:t>
            </a:r>
            <a:r>
              <a:rPr lang="en-US" sz="1800" dirty="0" smtClean="0">
                <a:solidFill>
                  <a:schemeClr val="tx1"/>
                </a:solidFill>
                <a:latin typeface="Consolas" pitchFamily="49" charset="0"/>
                <a:ea typeface="仿宋" pitchFamily="49" charset="-122"/>
                <a:cs typeface="Consolas" pitchFamily="49" charset="0"/>
              </a:rPr>
              <a:t>=0;</a:t>
            </a:r>
            <a:endParaRPr lang="zh-CN" altLang="en-US" sz="1800" dirty="0" smtClean="0">
              <a:solidFill>
                <a:schemeClr val="tx1"/>
              </a:solidFill>
              <a:latin typeface="Consolas" pitchFamily="49" charset="0"/>
              <a:ea typeface="仿宋" pitchFamily="49" charset="-122"/>
              <a:cs typeface="Consolas" pitchFamily="49" charset="0"/>
            </a:endParaRPr>
          </a:p>
          <a:p>
            <a:r>
              <a:rPr lang="en-US" sz="1800" dirty="0" smtClean="0">
                <a:solidFill>
                  <a:schemeClr val="tx1"/>
                </a:solidFill>
                <a:latin typeface="Consolas" pitchFamily="49" charset="0"/>
                <a:ea typeface="仿宋" pitchFamily="49" charset="-122"/>
                <a:cs typeface="Consolas" pitchFamily="49" charset="0"/>
              </a:rPr>
              <a:t>   while (</a:t>
            </a:r>
            <a:r>
              <a:rPr lang="en-US" sz="1800" dirty="0" err="1" smtClean="0">
                <a:solidFill>
                  <a:schemeClr val="tx1"/>
                </a:solidFill>
                <a:latin typeface="Consolas" pitchFamily="49" charset="0"/>
                <a:ea typeface="仿宋" pitchFamily="49" charset="-122"/>
                <a:cs typeface="Consolas" pitchFamily="49" charset="0"/>
              </a:rPr>
              <a:t>i</a:t>
            </a:r>
            <a:r>
              <a:rPr lang="en-US" sz="1800" dirty="0" smtClean="0">
                <a:solidFill>
                  <a:schemeClr val="tx1"/>
                </a:solidFill>
                <a:latin typeface="Consolas" pitchFamily="49" charset="0"/>
                <a:ea typeface="仿宋" pitchFamily="49" charset="-122"/>
                <a:cs typeface="Consolas" pitchFamily="49" charset="0"/>
              </a:rPr>
              <a:t>&lt;n)</a:t>
            </a:r>
            <a:endParaRPr lang="zh-CN" altLang="en-US" sz="1800" dirty="0" smtClean="0">
              <a:solidFill>
                <a:schemeClr val="tx1"/>
              </a:solidFill>
              <a:latin typeface="Consolas" pitchFamily="49" charset="0"/>
              <a:ea typeface="仿宋" pitchFamily="49" charset="-122"/>
              <a:cs typeface="Consolas" pitchFamily="49" charset="0"/>
            </a:endParaRPr>
          </a:p>
          <a:p>
            <a:r>
              <a:rPr lang="en-US" sz="1800" dirty="0" smtClean="0">
                <a:solidFill>
                  <a:schemeClr val="tx1"/>
                </a:solidFill>
                <a:latin typeface="Consolas" pitchFamily="49" charset="0"/>
                <a:ea typeface="仿宋" pitchFamily="49" charset="-122"/>
                <a:cs typeface="Consolas" pitchFamily="49" charset="0"/>
              </a:rPr>
              <a:t>   {  if (a[</a:t>
            </a:r>
            <a:r>
              <a:rPr lang="en-US" sz="1800" dirty="0" err="1" smtClean="0">
                <a:solidFill>
                  <a:schemeClr val="tx1"/>
                </a:solidFill>
                <a:latin typeface="Consolas" pitchFamily="49" charset="0"/>
                <a:ea typeface="仿宋" pitchFamily="49" charset="-122"/>
                <a:cs typeface="Consolas" pitchFamily="49" charset="0"/>
              </a:rPr>
              <a:t>i</a:t>
            </a:r>
            <a:r>
              <a:rPr lang="en-US" sz="1800" dirty="0" smtClean="0">
                <a:solidFill>
                  <a:schemeClr val="tx1"/>
                </a:solidFill>
                <a:latin typeface="Consolas" pitchFamily="49" charset="0"/>
                <a:ea typeface="仿宋" pitchFamily="49" charset="-122"/>
                <a:cs typeface="Consolas" pitchFamily="49" charset="0"/>
              </a:rPr>
              <a:t>]==x) break;</a:t>
            </a:r>
            <a:endParaRPr lang="zh-CN" altLang="en-US" sz="1800" dirty="0" smtClean="0">
              <a:solidFill>
                <a:schemeClr val="tx1"/>
              </a:solidFill>
              <a:latin typeface="Consolas" pitchFamily="49" charset="0"/>
              <a:ea typeface="仿宋" pitchFamily="49" charset="-122"/>
              <a:cs typeface="Consolas" pitchFamily="49" charset="0"/>
            </a:endParaRPr>
          </a:p>
          <a:p>
            <a:r>
              <a:rPr lang="en-US" sz="1800" dirty="0" smtClean="0">
                <a:solidFill>
                  <a:schemeClr val="tx1"/>
                </a:solidFill>
                <a:latin typeface="Consolas" pitchFamily="49" charset="0"/>
                <a:ea typeface="仿宋" pitchFamily="49" charset="-122"/>
                <a:cs typeface="Consolas" pitchFamily="49" charset="0"/>
              </a:rPr>
              <a:t>      </a:t>
            </a:r>
            <a:r>
              <a:rPr lang="en-US" sz="1800" dirty="0" err="1" smtClean="0">
                <a:solidFill>
                  <a:schemeClr val="tx1"/>
                </a:solidFill>
                <a:latin typeface="Consolas" pitchFamily="49" charset="0"/>
                <a:ea typeface="仿宋" pitchFamily="49" charset="-122"/>
                <a:cs typeface="Consolas" pitchFamily="49" charset="0"/>
              </a:rPr>
              <a:t>i</a:t>
            </a:r>
            <a:r>
              <a:rPr lang="en-US" sz="1800" dirty="0" smtClean="0">
                <a:solidFill>
                  <a:schemeClr val="tx1"/>
                </a:solidFill>
                <a:latin typeface="Consolas" pitchFamily="49" charset="0"/>
                <a:ea typeface="仿宋" pitchFamily="49" charset="-122"/>
                <a:cs typeface="Consolas" pitchFamily="49" charset="0"/>
              </a:rPr>
              <a:t>++;</a:t>
            </a:r>
            <a:endParaRPr lang="zh-CN" altLang="en-US" sz="1800" dirty="0" smtClean="0">
              <a:solidFill>
                <a:schemeClr val="tx1"/>
              </a:solidFill>
              <a:latin typeface="Consolas" pitchFamily="49" charset="0"/>
              <a:ea typeface="仿宋" pitchFamily="49" charset="-122"/>
              <a:cs typeface="Consolas" pitchFamily="49" charset="0"/>
            </a:endParaRPr>
          </a:p>
          <a:p>
            <a:r>
              <a:rPr lang="en-US" sz="1800" dirty="0" smtClean="0">
                <a:solidFill>
                  <a:schemeClr val="tx1"/>
                </a:solidFill>
                <a:latin typeface="Consolas" pitchFamily="49" charset="0"/>
                <a:ea typeface="仿宋" pitchFamily="49" charset="-122"/>
                <a:cs typeface="Consolas" pitchFamily="49" charset="0"/>
              </a:rPr>
              <a:t>   }</a:t>
            </a:r>
            <a:endParaRPr lang="zh-CN" altLang="en-US" sz="1800" dirty="0" smtClean="0">
              <a:solidFill>
                <a:schemeClr val="tx1"/>
              </a:solidFill>
              <a:latin typeface="Consolas" pitchFamily="49" charset="0"/>
              <a:ea typeface="仿宋" pitchFamily="49" charset="-122"/>
              <a:cs typeface="Consolas" pitchFamily="49" charset="0"/>
            </a:endParaRPr>
          </a:p>
          <a:p>
            <a:r>
              <a:rPr lang="en-US" sz="1800" dirty="0" smtClean="0">
                <a:solidFill>
                  <a:schemeClr val="tx1"/>
                </a:solidFill>
                <a:latin typeface="Consolas" pitchFamily="49" charset="0"/>
                <a:ea typeface="仿宋" pitchFamily="49" charset="-122"/>
                <a:cs typeface="Consolas" pitchFamily="49" charset="0"/>
              </a:rPr>
              <a:t>   if (</a:t>
            </a:r>
            <a:r>
              <a:rPr lang="en-US" sz="1800" dirty="0" err="1" smtClean="0">
                <a:solidFill>
                  <a:schemeClr val="tx1"/>
                </a:solidFill>
                <a:latin typeface="Consolas" pitchFamily="49" charset="0"/>
                <a:ea typeface="仿宋" pitchFamily="49" charset="-122"/>
                <a:cs typeface="Consolas" pitchFamily="49" charset="0"/>
              </a:rPr>
              <a:t>i</a:t>
            </a:r>
            <a:r>
              <a:rPr lang="en-US" sz="1800" dirty="0" smtClean="0">
                <a:solidFill>
                  <a:schemeClr val="tx1"/>
                </a:solidFill>
                <a:latin typeface="Consolas" pitchFamily="49" charset="0"/>
                <a:ea typeface="仿宋" pitchFamily="49" charset="-122"/>
                <a:cs typeface="Consolas" pitchFamily="49" charset="0"/>
              </a:rPr>
              <a:t>&lt;n) return 1;</a:t>
            </a:r>
            <a:endParaRPr lang="zh-CN" altLang="en-US" sz="1800" dirty="0" smtClean="0">
              <a:solidFill>
                <a:schemeClr val="tx1"/>
              </a:solidFill>
              <a:latin typeface="Consolas" pitchFamily="49" charset="0"/>
              <a:ea typeface="仿宋" pitchFamily="49" charset="-122"/>
              <a:cs typeface="Consolas" pitchFamily="49" charset="0"/>
            </a:endParaRPr>
          </a:p>
          <a:p>
            <a:r>
              <a:rPr lang="en-US" sz="1800" dirty="0" smtClean="0">
                <a:solidFill>
                  <a:schemeClr val="tx1"/>
                </a:solidFill>
                <a:latin typeface="Consolas" pitchFamily="49" charset="0"/>
                <a:ea typeface="仿宋" pitchFamily="49" charset="-122"/>
                <a:cs typeface="Consolas" pitchFamily="49" charset="0"/>
              </a:rPr>
              <a:t>   else return 0;</a:t>
            </a:r>
            <a:endParaRPr lang="zh-CN" altLang="en-US" sz="1800" dirty="0" smtClean="0">
              <a:solidFill>
                <a:schemeClr val="tx1"/>
              </a:solidFill>
              <a:latin typeface="Consolas" pitchFamily="49" charset="0"/>
              <a:ea typeface="仿宋" pitchFamily="49" charset="-122"/>
              <a:cs typeface="Consolas" pitchFamily="49" charset="0"/>
            </a:endParaRPr>
          </a:p>
          <a:p>
            <a:r>
              <a:rPr lang="en-US" sz="1800" dirty="0" smtClean="0">
                <a:solidFill>
                  <a:schemeClr val="tx1"/>
                </a:solidFill>
                <a:latin typeface="Consolas" pitchFamily="49" charset="0"/>
                <a:ea typeface="仿宋" pitchFamily="49" charset="-122"/>
                <a:cs typeface="Consolas" pitchFamily="49" charset="0"/>
              </a:rPr>
              <a:t>}</a:t>
            </a:r>
            <a:endParaRPr lang="zh-CN" altLang="en-US" sz="1800" dirty="0">
              <a:solidFill>
                <a:schemeClr val="tx1"/>
              </a:solidFill>
              <a:latin typeface="Consolas" pitchFamily="49" charset="0"/>
              <a:ea typeface="仿宋" pitchFamily="49" charset="-122"/>
              <a:cs typeface="Consolas" pitchFamily="49" charset="0"/>
            </a:endParaRPr>
          </a:p>
        </p:txBody>
      </p:sp>
      <p:sp>
        <p:nvSpPr>
          <p:cNvPr id="185348" name="Text Box 4"/>
          <p:cNvSpPr txBox="1">
            <a:spLocks noChangeArrowheads="1"/>
          </p:cNvSpPr>
          <p:nvPr/>
        </p:nvSpPr>
        <p:spPr bwMode="auto">
          <a:xfrm>
            <a:off x="652490" y="4687269"/>
            <a:ext cx="7848600" cy="1938992"/>
          </a:xfrm>
          <a:prstGeom prst="rect">
            <a:avLst/>
          </a:prstGeom>
          <a:noFill/>
          <a:ln w="9525">
            <a:noFill/>
            <a:miter lim="800000"/>
            <a:headEnd/>
            <a:tailEnd/>
          </a:ln>
          <a:effectLst/>
        </p:spPr>
        <p:txBody>
          <a:bodyPr>
            <a:spAutoFit/>
          </a:bodyPr>
          <a:lstStyle/>
          <a:p>
            <a:pPr>
              <a:lnSpc>
                <a:spcPct val="150000"/>
              </a:lnSpc>
            </a:pPr>
            <a:r>
              <a:rPr lang="zh-CN" altLang="en-US" sz="2000" dirty="0">
                <a:solidFill>
                  <a:schemeClr val="tx1"/>
                </a:solidFill>
                <a:latin typeface="Consolas" pitchFamily="49" charset="0"/>
                <a:ea typeface="楷体" pitchFamily="49" charset="-122"/>
                <a:cs typeface="Consolas" pitchFamily="49" charset="0"/>
              </a:rPr>
              <a:t>回答以下问题：</a:t>
            </a:r>
          </a:p>
          <a:p>
            <a:pPr>
              <a:lnSpc>
                <a:spcPct val="150000"/>
              </a:lnSpc>
            </a:pPr>
            <a:r>
              <a:rPr lang="zh-CN" altLang="en-US" sz="2000" dirty="0">
                <a:solidFill>
                  <a:schemeClr val="tx1"/>
                </a:solidFill>
                <a:latin typeface="Consolas" pitchFamily="49" charset="0"/>
                <a:ea typeface="楷体" pitchFamily="49" charset="-122"/>
                <a:cs typeface="Consolas" pitchFamily="49" charset="0"/>
              </a:rPr>
              <a:t>　（</a:t>
            </a:r>
            <a:r>
              <a:rPr lang="en-US" altLang="zh-CN" sz="2000" dirty="0">
                <a:solidFill>
                  <a:schemeClr val="tx1"/>
                </a:solidFill>
                <a:latin typeface="Consolas" pitchFamily="49" charset="0"/>
                <a:ea typeface="楷体" pitchFamily="49" charset="-122"/>
                <a:cs typeface="Consolas" pitchFamily="49" charset="0"/>
              </a:rPr>
              <a:t>1</a:t>
            </a:r>
            <a:r>
              <a:rPr lang="zh-CN" altLang="en-US" sz="2000" dirty="0">
                <a:solidFill>
                  <a:schemeClr val="tx1"/>
                </a:solidFill>
                <a:latin typeface="Consolas" pitchFamily="49" charset="0"/>
                <a:ea typeface="楷体" pitchFamily="49" charset="-122"/>
                <a:cs typeface="Consolas" pitchFamily="49" charset="0"/>
              </a:rPr>
              <a:t>）分析该算法在等概率情况下</a:t>
            </a:r>
            <a:r>
              <a:rPr lang="zh-CN" altLang="en-US" sz="2000" dirty="0">
                <a:solidFill>
                  <a:srgbClr val="FF0000"/>
                </a:solidFill>
                <a:latin typeface="Consolas" pitchFamily="49" charset="0"/>
                <a:ea typeface="楷体" pitchFamily="49" charset="-122"/>
                <a:cs typeface="Consolas" pitchFamily="49" charset="0"/>
              </a:rPr>
              <a:t>成功查找</a:t>
            </a:r>
            <a:r>
              <a:rPr lang="zh-CN" altLang="en-US" sz="2000" dirty="0">
                <a:solidFill>
                  <a:schemeClr val="tx1"/>
                </a:solidFill>
                <a:latin typeface="Consolas" pitchFamily="49" charset="0"/>
                <a:ea typeface="楷体" pitchFamily="49" charset="-122"/>
                <a:cs typeface="Consolas" pitchFamily="49" charset="0"/>
              </a:rPr>
              <a:t>到值为</a:t>
            </a:r>
            <a:r>
              <a:rPr lang="en-US" altLang="zh-CN" sz="2000" i="1" dirty="0">
                <a:solidFill>
                  <a:schemeClr val="tx1"/>
                </a:solidFill>
                <a:latin typeface="Consolas" pitchFamily="49" charset="0"/>
                <a:ea typeface="楷体" pitchFamily="49" charset="-122"/>
                <a:cs typeface="Consolas" pitchFamily="49" charset="0"/>
              </a:rPr>
              <a:t>x</a:t>
            </a:r>
            <a:r>
              <a:rPr lang="zh-CN" altLang="en-US" sz="2000" dirty="0">
                <a:solidFill>
                  <a:schemeClr val="tx1"/>
                </a:solidFill>
                <a:latin typeface="Consolas" pitchFamily="49" charset="0"/>
                <a:ea typeface="楷体" pitchFamily="49" charset="-122"/>
                <a:cs typeface="Consolas" pitchFamily="49" charset="0"/>
              </a:rPr>
              <a:t>的元素的最好、最坏和平均时间复杂度。</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zh-CN" altLang="en-US" sz="2000" dirty="0">
                <a:solidFill>
                  <a:schemeClr val="tx1"/>
                </a:solidFill>
                <a:latin typeface="Consolas" pitchFamily="49" charset="0"/>
                <a:ea typeface="楷体" pitchFamily="49" charset="-122"/>
                <a:cs typeface="Consolas" pitchFamily="49" charset="0"/>
              </a:rPr>
              <a:t>（</a:t>
            </a:r>
            <a:r>
              <a:rPr lang="en-US" altLang="zh-CN" sz="2000" dirty="0">
                <a:solidFill>
                  <a:schemeClr val="tx1"/>
                </a:solidFill>
                <a:latin typeface="Consolas" pitchFamily="49" charset="0"/>
                <a:ea typeface="楷体" pitchFamily="49" charset="-122"/>
                <a:cs typeface="Consolas" pitchFamily="49" charset="0"/>
              </a:rPr>
              <a:t>2</a:t>
            </a:r>
            <a:r>
              <a:rPr lang="zh-CN" altLang="en-US" sz="2000" dirty="0">
                <a:solidFill>
                  <a:schemeClr val="tx1"/>
                </a:solidFill>
                <a:latin typeface="Consolas" pitchFamily="49" charset="0"/>
                <a:ea typeface="楷体" pitchFamily="49" charset="-122"/>
                <a:cs typeface="Consolas" pitchFamily="49" charset="0"/>
              </a:rPr>
              <a:t>）假设被查值</a:t>
            </a:r>
            <a:r>
              <a:rPr lang="en-US" altLang="zh-CN" sz="2000" i="1" dirty="0">
                <a:solidFill>
                  <a:schemeClr val="tx1"/>
                </a:solidFill>
                <a:latin typeface="Consolas" pitchFamily="49" charset="0"/>
                <a:ea typeface="楷体" pitchFamily="49" charset="-122"/>
                <a:cs typeface="Consolas" pitchFamily="49" charset="0"/>
              </a:rPr>
              <a:t>x</a:t>
            </a:r>
            <a:r>
              <a:rPr lang="zh-CN" altLang="en-US" sz="2000" dirty="0">
                <a:solidFill>
                  <a:schemeClr val="tx1"/>
                </a:solidFill>
                <a:latin typeface="Consolas" pitchFamily="49" charset="0"/>
                <a:ea typeface="楷体" pitchFamily="49" charset="-122"/>
                <a:cs typeface="Consolas" pitchFamily="49" charset="0"/>
              </a:rPr>
              <a:t>在数组</a:t>
            </a:r>
            <a:r>
              <a:rPr lang="en-US" altLang="zh-CN" sz="2000" i="1" dirty="0">
                <a:solidFill>
                  <a:schemeClr val="tx1"/>
                </a:solidFill>
                <a:latin typeface="Consolas" pitchFamily="49" charset="0"/>
                <a:ea typeface="楷体" pitchFamily="49" charset="-122"/>
                <a:cs typeface="Consolas" pitchFamily="49" charset="0"/>
              </a:rPr>
              <a:t>a</a:t>
            </a:r>
            <a:r>
              <a:rPr lang="zh-CN" altLang="en-US" sz="2000" dirty="0">
                <a:solidFill>
                  <a:schemeClr val="tx1"/>
                </a:solidFill>
                <a:latin typeface="Consolas" pitchFamily="49" charset="0"/>
                <a:ea typeface="楷体" pitchFamily="49" charset="-122"/>
                <a:cs typeface="Consolas" pitchFamily="49" charset="0"/>
              </a:rPr>
              <a:t>中的概率是</a:t>
            </a:r>
            <a:r>
              <a:rPr lang="en-US" altLang="zh-CN" sz="2000" i="1" dirty="0">
                <a:solidFill>
                  <a:schemeClr val="tx1"/>
                </a:solidFill>
                <a:latin typeface="Consolas" pitchFamily="49" charset="0"/>
                <a:ea typeface="楷体" pitchFamily="49" charset="-122"/>
                <a:cs typeface="Consolas" pitchFamily="49" charset="0"/>
              </a:rPr>
              <a:t>q</a:t>
            </a:r>
            <a:r>
              <a:rPr lang="zh-CN" altLang="en-US" sz="2000" dirty="0">
                <a:solidFill>
                  <a:schemeClr val="tx1"/>
                </a:solidFill>
                <a:latin typeface="Consolas" pitchFamily="49" charset="0"/>
                <a:ea typeface="楷体" pitchFamily="49" charset="-122"/>
                <a:cs typeface="Consolas" pitchFamily="49" charset="0"/>
              </a:rPr>
              <a:t>，求算法的时间复杂度。</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ext Box 2"/>
          <p:cNvSpPr txBox="1">
            <a:spLocks noChangeArrowheads="1"/>
          </p:cNvSpPr>
          <p:nvPr/>
        </p:nvSpPr>
        <p:spPr bwMode="auto">
          <a:xfrm>
            <a:off x="428596" y="3286124"/>
            <a:ext cx="8497888" cy="2446824"/>
          </a:xfrm>
          <a:prstGeom prst="rect">
            <a:avLst/>
          </a:prstGeom>
          <a:noFill/>
          <a:ln w="9525">
            <a:noFill/>
            <a:miter lim="800000"/>
            <a:headEnd/>
            <a:tailEnd/>
          </a:ln>
          <a:effectLst/>
        </p:spPr>
        <p:txBody>
          <a:bodyPr>
            <a:spAutoFit/>
          </a:bodyPr>
          <a:lstStyle/>
          <a:p>
            <a:pPr>
              <a:lnSpc>
                <a:spcPct val="150000"/>
              </a:lnSpc>
            </a:pPr>
            <a:r>
              <a:rPr lang="zh-CN" altLang="en-US" sz="2200" dirty="0">
                <a:solidFill>
                  <a:srgbClr val="0000FF"/>
                </a:solidFill>
                <a:latin typeface="Consolas" pitchFamily="49" charset="0"/>
                <a:ea typeface="楷体" pitchFamily="49" charset="-122"/>
                <a:cs typeface="Consolas" pitchFamily="49" charset="0"/>
              </a:rPr>
              <a:t>　　</a:t>
            </a:r>
            <a:r>
              <a:rPr lang="zh-CN" altLang="en-US" sz="2200" dirty="0">
                <a:solidFill>
                  <a:srgbClr val="FF0000"/>
                </a:solidFill>
                <a:latin typeface="微软雅黑" pitchFamily="34" charset="-122"/>
                <a:ea typeface="微软雅黑" pitchFamily="34" charset="-122"/>
                <a:cs typeface="Consolas" pitchFamily="49" charset="0"/>
              </a:rPr>
              <a:t>解：</a:t>
            </a:r>
            <a:r>
              <a:rPr lang="zh-CN" altLang="en-US" sz="2000" dirty="0">
                <a:solidFill>
                  <a:schemeClr val="tx1"/>
                </a:solidFill>
                <a:latin typeface="Consolas" pitchFamily="49" charset="0"/>
                <a:ea typeface="楷体" pitchFamily="49" charset="-122"/>
                <a:cs typeface="Consolas" pitchFamily="49" charset="0"/>
              </a:rPr>
              <a:t>（</a:t>
            </a:r>
            <a:r>
              <a:rPr lang="en-US" altLang="zh-CN" sz="2000" dirty="0">
                <a:solidFill>
                  <a:schemeClr val="tx1"/>
                </a:solidFill>
                <a:latin typeface="Consolas" pitchFamily="49" charset="0"/>
                <a:ea typeface="楷体" pitchFamily="49" charset="-122"/>
                <a:cs typeface="Consolas" pitchFamily="49" charset="0"/>
              </a:rPr>
              <a:t>1</a:t>
            </a:r>
            <a:r>
              <a:rPr lang="zh-CN" altLang="en-US" sz="2000" dirty="0">
                <a:solidFill>
                  <a:schemeClr val="tx1"/>
                </a:solidFill>
                <a:latin typeface="Consolas" pitchFamily="49" charset="0"/>
                <a:ea typeface="楷体" pitchFamily="49" charset="-122"/>
                <a:cs typeface="Consolas" pitchFamily="49" charset="0"/>
              </a:rPr>
              <a:t>）</a:t>
            </a:r>
            <a:r>
              <a:rPr lang="zh-CN" altLang="en-US" sz="2000" dirty="0" smtClean="0">
                <a:solidFill>
                  <a:schemeClr val="tx1"/>
                </a:solidFill>
                <a:latin typeface="Consolas" pitchFamily="49" charset="0"/>
                <a:ea typeface="楷体" pitchFamily="49" charset="-122"/>
                <a:cs typeface="Consolas" pitchFamily="49" charset="0"/>
              </a:rPr>
              <a:t>算法的</a:t>
            </a:r>
            <a:r>
              <a:rPr lang="en-US" altLang="zh-CN" sz="2000" dirty="0" smtClean="0">
                <a:solidFill>
                  <a:schemeClr val="tx1"/>
                </a:solidFill>
                <a:latin typeface="Consolas" pitchFamily="49" charset="0"/>
                <a:ea typeface="楷体" pitchFamily="49" charset="-122"/>
                <a:cs typeface="Consolas" pitchFamily="49" charset="0"/>
              </a:rPr>
              <a:t>while</a:t>
            </a:r>
            <a:r>
              <a:rPr lang="zh-CN" altLang="en-US" sz="2000" dirty="0" smtClean="0">
                <a:solidFill>
                  <a:schemeClr val="tx1"/>
                </a:solidFill>
                <a:latin typeface="Consolas" pitchFamily="49" charset="0"/>
                <a:ea typeface="楷体" pitchFamily="49" charset="-122"/>
                <a:cs typeface="Consolas" pitchFamily="49" charset="0"/>
              </a:rPr>
              <a:t>循环中的</a:t>
            </a:r>
            <a:r>
              <a:rPr lang="en-US" altLang="zh-CN" sz="2000" dirty="0" smtClean="0">
                <a:solidFill>
                  <a:schemeClr val="tx1"/>
                </a:solidFill>
                <a:latin typeface="Consolas" pitchFamily="49" charset="0"/>
                <a:ea typeface="楷体" pitchFamily="49" charset="-122"/>
                <a:cs typeface="Consolas" pitchFamily="49" charset="0"/>
              </a:rPr>
              <a:t>if</a:t>
            </a:r>
            <a:r>
              <a:rPr lang="zh-CN" altLang="en-US" sz="2000" dirty="0" smtClean="0">
                <a:solidFill>
                  <a:schemeClr val="tx1"/>
                </a:solidFill>
                <a:latin typeface="Consolas" pitchFamily="49" charset="0"/>
                <a:ea typeface="楷体" pitchFamily="49" charset="-122"/>
                <a:cs typeface="Consolas" pitchFamily="49" charset="0"/>
              </a:rPr>
              <a:t>语句是</a:t>
            </a:r>
            <a:r>
              <a:rPr lang="zh-CN" altLang="en-US" sz="2000" dirty="0">
                <a:solidFill>
                  <a:schemeClr val="tx1"/>
                </a:solidFill>
                <a:latin typeface="Consolas" pitchFamily="49" charset="0"/>
                <a:ea typeface="楷体" pitchFamily="49" charset="-122"/>
                <a:cs typeface="Consolas" pitchFamily="49" charset="0"/>
              </a:rPr>
              <a:t>基本语句。</a:t>
            </a:r>
            <a:r>
              <a:rPr lang="en-US" altLang="zh-CN" sz="2000" i="1" dirty="0">
                <a:solidFill>
                  <a:schemeClr val="tx1"/>
                </a:solidFill>
                <a:latin typeface="Consolas" pitchFamily="49" charset="0"/>
                <a:ea typeface="楷体" pitchFamily="49" charset="-122"/>
                <a:cs typeface="Consolas" pitchFamily="49" charset="0"/>
              </a:rPr>
              <a:t>a</a:t>
            </a:r>
            <a:r>
              <a:rPr lang="zh-CN" altLang="en-US" sz="2000" dirty="0">
                <a:solidFill>
                  <a:schemeClr val="tx1"/>
                </a:solidFill>
                <a:latin typeface="Consolas" pitchFamily="49" charset="0"/>
                <a:ea typeface="楷体" pitchFamily="49" charset="-122"/>
                <a:cs typeface="Consolas" pitchFamily="49" charset="0"/>
              </a:rPr>
              <a:t>数组中有</a:t>
            </a:r>
            <a:r>
              <a:rPr lang="en-US" altLang="zh-CN" sz="2000" i="1" dirty="0">
                <a:solidFill>
                  <a:schemeClr val="tx1"/>
                </a:solidFill>
                <a:latin typeface="Consolas" pitchFamily="49" charset="0"/>
                <a:ea typeface="楷体" pitchFamily="49" charset="-122"/>
                <a:cs typeface="Consolas" pitchFamily="49" charset="0"/>
              </a:rPr>
              <a:t>n</a:t>
            </a:r>
            <a:r>
              <a:rPr lang="zh-CN" altLang="en-US" sz="2000" dirty="0">
                <a:solidFill>
                  <a:schemeClr val="tx1"/>
                </a:solidFill>
                <a:latin typeface="Consolas" pitchFamily="49" charset="0"/>
                <a:ea typeface="楷体" pitchFamily="49" charset="-122"/>
                <a:cs typeface="Consolas" pitchFamily="49" charset="0"/>
              </a:rPr>
              <a:t>个元素，当第一个元素</a:t>
            </a:r>
            <a:r>
              <a:rPr lang="en-US" altLang="zh-CN" sz="2000" i="1" dirty="0">
                <a:solidFill>
                  <a:schemeClr val="tx1"/>
                </a:solidFill>
                <a:latin typeface="Consolas" pitchFamily="49" charset="0"/>
                <a:ea typeface="楷体" pitchFamily="49" charset="-122"/>
                <a:cs typeface="Consolas" pitchFamily="49" charset="0"/>
              </a:rPr>
              <a:t>a</a:t>
            </a:r>
            <a:r>
              <a:rPr lang="en-US" altLang="zh-CN" sz="2000" dirty="0">
                <a:solidFill>
                  <a:schemeClr val="tx1"/>
                </a:solidFill>
                <a:latin typeface="Consolas" pitchFamily="49" charset="0"/>
                <a:ea typeface="楷体" pitchFamily="49" charset="-122"/>
                <a:cs typeface="Consolas" pitchFamily="49" charset="0"/>
              </a:rPr>
              <a:t>[0]</a:t>
            </a:r>
            <a:r>
              <a:rPr lang="zh-CN" altLang="en-US" sz="2000" dirty="0">
                <a:solidFill>
                  <a:schemeClr val="tx1"/>
                </a:solidFill>
                <a:latin typeface="Consolas" pitchFamily="49" charset="0"/>
                <a:ea typeface="楷体" pitchFamily="49" charset="-122"/>
                <a:cs typeface="Consolas" pitchFamily="49" charset="0"/>
              </a:rPr>
              <a:t>等于</a:t>
            </a:r>
            <a:r>
              <a:rPr lang="en-US" altLang="zh-CN" sz="2000" i="1" dirty="0">
                <a:solidFill>
                  <a:schemeClr val="tx1"/>
                </a:solidFill>
                <a:latin typeface="Consolas" pitchFamily="49" charset="0"/>
                <a:ea typeface="楷体" pitchFamily="49" charset="-122"/>
                <a:cs typeface="Consolas" pitchFamily="49" charset="0"/>
              </a:rPr>
              <a:t>x</a:t>
            </a:r>
            <a:r>
              <a:rPr lang="zh-CN" altLang="en-US" sz="2000" dirty="0">
                <a:solidFill>
                  <a:schemeClr val="tx1"/>
                </a:solidFill>
                <a:latin typeface="Consolas" pitchFamily="49" charset="0"/>
                <a:ea typeface="楷体" pitchFamily="49" charset="-122"/>
                <a:cs typeface="Consolas" pitchFamily="49" charset="0"/>
              </a:rPr>
              <a:t>，</a:t>
            </a:r>
            <a:r>
              <a:rPr lang="zh-CN" altLang="en-US" sz="2000" dirty="0" smtClean="0">
                <a:solidFill>
                  <a:schemeClr val="tx1"/>
                </a:solidFill>
                <a:latin typeface="Consolas" pitchFamily="49" charset="0"/>
                <a:ea typeface="楷体" pitchFamily="49" charset="-122"/>
                <a:cs typeface="Consolas" pitchFamily="49" charset="0"/>
              </a:rPr>
              <a:t>此时基本</a:t>
            </a:r>
            <a:r>
              <a:rPr lang="zh-CN" altLang="en-US" sz="2000" dirty="0">
                <a:solidFill>
                  <a:schemeClr val="tx1"/>
                </a:solidFill>
                <a:latin typeface="Consolas" pitchFamily="49" charset="0"/>
                <a:ea typeface="楷体" pitchFamily="49" charset="-122"/>
                <a:cs typeface="Consolas" pitchFamily="49" charset="0"/>
              </a:rPr>
              <a:t>语句仅执行一次，此时呈现</a:t>
            </a:r>
            <a:r>
              <a:rPr lang="zh-CN" altLang="en-US" sz="2000" dirty="0">
                <a:solidFill>
                  <a:srgbClr val="FF0000"/>
                </a:solidFill>
                <a:latin typeface="Consolas" pitchFamily="49" charset="0"/>
                <a:ea typeface="楷体" pitchFamily="49" charset="-122"/>
                <a:cs typeface="Consolas" pitchFamily="49" charset="0"/>
              </a:rPr>
              <a:t>最好的情况</a:t>
            </a:r>
            <a:r>
              <a:rPr lang="zh-CN" altLang="en-US" sz="2000" dirty="0">
                <a:solidFill>
                  <a:srgbClr val="0000FF"/>
                </a:solidFill>
                <a:latin typeface="Consolas" pitchFamily="49" charset="0"/>
                <a:ea typeface="楷体" pitchFamily="49" charset="-122"/>
                <a:cs typeface="Consolas" pitchFamily="49" charset="0"/>
              </a:rPr>
              <a:t>，即</a:t>
            </a:r>
            <a:r>
              <a:rPr lang="en-US" altLang="zh-CN" sz="2000" i="1" dirty="0">
                <a:solidFill>
                  <a:srgbClr val="0000FF"/>
                </a:solidFill>
                <a:latin typeface="Consolas" pitchFamily="49" charset="0"/>
                <a:ea typeface="楷体" pitchFamily="49" charset="-122"/>
                <a:cs typeface="Consolas" pitchFamily="49" charset="0"/>
              </a:rPr>
              <a:t>G</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)=O(1)</a:t>
            </a:r>
            <a:r>
              <a:rPr lang="zh-CN" altLang="en-US" sz="2000" dirty="0">
                <a:solidFill>
                  <a:srgbClr val="0000FF"/>
                </a:solidFill>
                <a:latin typeface="Consolas" pitchFamily="49" charset="0"/>
                <a:ea typeface="楷体" pitchFamily="49" charset="-122"/>
                <a:cs typeface="Consolas" pitchFamily="49" charset="0"/>
              </a:rPr>
              <a:t>。</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zh-CN" altLang="en-US" sz="2000" dirty="0">
                <a:solidFill>
                  <a:schemeClr val="tx1"/>
                </a:solidFill>
                <a:latin typeface="Consolas" pitchFamily="49" charset="0"/>
                <a:ea typeface="楷体" pitchFamily="49" charset="-122"/>
                <a:cs typeface="Consolas" pitchFamily="49" charset="0"/>
              </a:rPr>
              <a:t>当</a:t>
            </a:r>
            <a:r>
              <a:rPr lang="en-US" altLang="zh-CN" sz="2000" i="1" dirty="0">
                <a:solidFill>
                  <a:schemeClr val="tx1"/>
                </a:solidFill>
                <a:latin typeface="Consolas" pitchFamily="49" charset="0"/>
                <a:ea typeface="楷体" pitchFamily="49" charset="-122"/>
                <a:cs typeface="Consolas" pitchFamily="49" charset="0"/>
              </a:rPr>
              <a:t>a</a:t>
            </a:r>
            <a:r>
              <a:rPr lang="zh-CN" altLang="en-US" sz="2000" dirty="0">
                <a:solidFill>
                  <a:schemeClr val="tx1"/>
                </a:solidFill>
                <a:latin typeface="Consolas" pitchFamily="49" charset="0"/>
                <a:ea typeface="楷体" pitchFamily="49" charset="-122"/>
                <a:cs typeface="Consolas" pitchFamily="49" charset="0"/>
              </a:rPr>
              <a:t>中最后一个元素</a:t>
            </a:r>
            <a:r>
              <a:rPr lang="en-US" altLang="zh-CN" sz="2000" i="1" dirty="0">
                <a:solidFill>
                  <a:schemeClr val="tx1"/>
                </a:solidFill>
                <a:latin typeface="Consolas" pitchFamily="49" charset="0"/>
                <a:ea typeface="楷体" pitchFamily="49" charset="-122"/>
                <a:cs typeface="Consolas" pitchFamily="49" charset="0"/>
              </a:rPr>
              <a:t>a</a:t>
            </a:r>
            <a:r>
              <a:rPr lang="en-US" altLang="zh-CN" sz="2000" dirty="0">
                <a:solidFill>
                  <a:schemeClr val="tx1"/>
                </a:solidFill>
                <a:latin typeface="Consolas" pitchFamily="49" charset="0"/>
                <a:ea typeface="楷体" pitchFamily="49" charset="-122"/>
                <a:cs typeface="Consolas" pitchFamily="49" charset="0"/>
              </a:rPr>
              <a:t>[</a:t>
            </a:r>
            <a:r>
              <a:rPr lang="en-US" altLang="zh-CN" sz="2000" i="1" dirty="0">
                <a:solidFill>
                  <a:schemeClr val="tx1"/>
                </a:solidFill>
                <a:latin typeface="Consolas" pitchFamily="49" charset="0"/>
                <a:ea typeface="楷体" pitchFamily="49" charset="-122"/>
                <a:cs typeface="Consolas" pitchFamily="49" charset="0"/>
              </a:rPr>
              <a:t>n</a:t>
            </a:r>
            <a:r>
              <a:rPr lang="en-US" altLang="zh-CN" sz="2000" dirty="0">
                <a:solidFill>
                  <a:schemeClr val="tx1"/>
                </a:solidFill>
                <a:latin typeface="Consolas" pitchFamily="49" charset="0"/>
                <a:ea typeface="楷体" pitchFamily="49" charset="-122"/>
                <a:cs typeface="Consolas" pitchFamily="49" charset="0"/>
              </a:rPr>
              <a:t>-1]</a:t>
            </a:r>
            <a:r>
              <a:rPr lang="zh-CN" altLang="en-US" sz="2000" dirty="0">
                <a:solidFill>
                  <a:schemeClr val="tx1"/>
                </a:solidFill>
                <a:latin typeface="Consolas" pitchFamily="49" charset="0"/>
                <a:ea typeface="楷体" pitchFamily="49" charset="-122"/>
                <a:cs typeface="Consolas" pitchFamily="49" charset="0"/>
              </a:rPr>
              <a:t>等于</a:t>
            </a:r>
            <a:r>
              <a:rPr lang="en-US" altLang="zh-CN" sz="2000" i="1" dirty="0">
                <a:solidFill>
                  <a:schemeClr val="tx1"/>
                </a:solidFill>
                <a:latin typeface="Consolas" pitchFamily="49" charset="0"/>
                <a:ea typeface="楷体" pitchFamily="49" charset="-122"/>
                <a:cs typeface="Consolas" pitchFamily="49" charset="0"/>
              </a:rPr>
              <a:t>x</a:t>
            </a:r>
            <a:r>
              <a:rPr lang="zh-CN" altLang="en-US" sz="2000" dirty="0">
                <a:solidFill>
                  <a:schemeClr val="tx1"/>
                </a:solidFill>
                <a:latin typeface="Consolas" pitchFamily="49" charset="0"/>
                <a:ea typeface="楷体" pitchFamily="49" charset="-122"/>
                <a:cs typeface="Consolas" pitchFamily="49" charset="0"/>
              </a:rPr>
              <a:t>，</a:t>
            </a:r>
            <a:r>
              <a:rPr lang="zh-CN" altLang="en-US" sz="2000" dirty="0" smtClean="0">
                <a:solidFill>
                  <a:schemeClr val="tx1"/>
                </a:solidFill>
                <a:latin typeface="Consolas" pitchFamily="49" charset="0"/>
                <a:ea typeface="楷体" pitchFamily="49" charset="-122"/>
                <a:cs typeface="Consolas" pitchFamily="49" charset="0"/>
              </a:rPr>
              <a:t>此时基本</a:t>
            </a:r>
            <a:r>
              <a:rPr lang="zh-CN" altLang="en-US" sz="2000" dirty="0">
                <a:solidFill>
                  <a:schemeClr val="tx1"/>
                </a:solidFill>
                <a:latin typeface="Consolas" pitchFamily="49" charset="0"/>
                <a:ea typeface="楷体" pitchFamily="49" charset="-122"/>
                <a:cs typeface="Consolas" pitchFamily="49" charset="0"/>
              </a:rPr>
              <a:t>语句执行</a:t>
            </a:r>
            <a:r>
              <a:rPr lang="en-US" altLang="zh-CN" sz="2000" i="1" dirty="0">
                <a:solidFill>
                  <a:schemeClr val="tx1"/>
                </a:solidFill>
                <a:latin typeface="Consolas" pitchFamily="49" charset="0"/>
                <a:ea typeface="楷体" pitchFamily="49" charset="-122"/>
                <a:cs typeface="Consolas" pitchFamily="49" charset="0"/>
              </a:rPr>
              <a:t>n</a:t>
            </a:r>
            <a:r>
              <a:rPr lang="zh-CN" altLang="en-US" sz="2000" dirty="0">
                <a:solidFill>
                  <a:schemeClr val="tx1"/>
                </a:solidFill>
                <a:latin typeface="Consolas" pitchFamily="49" charset="0"/>
                <a:ea typeface="楷体" pitchFamily="49" charset="-122"/>
                <a:cs typeface="Consolas" pitchFamily="49" charset="0"/>
              </a:rPr>
              <a:t>次，此时呈现</a:t>
            </a:r>
            <a:r>
              <a:rPr lang="zh-CN" altLang="en-US" sz="2000" dirty="0">
                <a:solidFill>
                  <a:srgbClr val="FF0000"/>
                </a:solidFill>
                <a:latin typeface="Consolas" pitchFamily="49" charset="0"/>
                <a:ea typeface="楷体" pitchFamily="49" charset="-122"/>
                <a:cs typeface="Consolas" pitchFamily="49" charset="0"/>
              </a:rPr>
              <a:t>最坏的情况</a:t>
            </a:r>
            <a:r>
              <a:rPr lang="zh-CN" altLang="en-US" sz="2000" dirty="0">
                <a:solidFill>
                  <a:srgbClr val="0000FF"/>
                </a:solidFill>
                <a:latin typeface="Consolas" pitchFamily="49" charset="0"/>
                <a:ea typeface="楷体" pitchFamily="49" charset="-122"/>
                <a:cs typeface="Consolas" pitchFamily="49" charset="0"/>
              </a:rPr>
              <a:t>，</a:t>
            </a:r>
            <a:r>
              <a:rPr lang="zh-CN" altLang="en-US" sz="2000" dirty="0">
                <a:solidFill>
                  <a:schemeClr val="tx1"/>
                </a:solidFill>
                <a:latin typeface="Consolas" pitchFamily="49" charset="0"/>
                <a:ea typeface="楷体" pitchFamily="49" charset="-122"/>
                <a:cs typeface="Consolas" pitchFamily="49" charset="0"/>
              </a:rPr>
              <a:t>即</a:t>
            </a:r>
            <a:r>
              <a:rPr lang="en-US" altLang="zh-CN" sz="2000" i="1" dirty="0">
                <a:solidFill>
                  <a:schemeClr val="tx1"/>
                </a:solidFill>
                <a:latin typeface="Consolas" pitchFamily="49" charset="0"/>
                <a:ea typeface="楷体" pitchFamily="49" charset="-122"/>
                <a:cs typeface="Consolas" pitchFamily="49" charset="0"/>
              </a:rPr>
              <a:t>W</a:t>
            </a:r>
            <a:r>
              <a:rPr lang="en-US" altLang="zh-CN" sz="2000" dirty="0">
                <a:solidFill>
                  <a:schemeClr val="tx1"/>
                </a:solidFill>
                <a:latin typeface="Consolas" pitchFamily="49" charset="0"/>
                <a:ea typeface="楷体" pitchFamily="49" charset="-122"/>
                <a:cs typeface="Consolas" pitchFamily="49" charset="0"/>
              </a:rPr>
              <a:t>(</a:t>
            </a:r>
            <a:r>
              <a:rPr lang="en-US" altLang="zh-CN" sz="2000" i="1" dirty="0">
                <a:solidFill>
                  <a:schemeClr val="tx1"/>
                </a:solidFill>
                <a:latin typeface="Consolas" pitchFamily="49" charset="0"/>
                <a:ea typeface="楷体" pitchFamily="49" charset="-122"/>
                <a:cs typeface="Consolas" pitchFamily="49" charset="0"/>
              </a:rPr>
              <a:t>n</a:t>
            </a:r>
            <a:r>
              <a:rPr lang="en-US" altLang="zh-CN" sz="2000" dirty="0">
                <a:solidFill>
                  <a:schemeClr val="tx1"/>
                </a:solidFill>
                <a:latin typeface="Consolas" pitchFamily="49" charset="0"/>
                <a:ea typeface="楷体" pitchFamily="49" charset="-122"/>
                <a:cs typeface="Consolas" pitchFamily="49" charset="0"/>
              </a:rPr>
              <a:t>)=O(</a:t>
            </a:r>
            <a:r>
              <a:rPr lang="en-US" altLang="zh-CN" sz="2000" i="1" dirty="0">
                <a:solidFill>
                  <a:schemeClr val="tx1"/>
                </a:solidFill>
                <a:latin typeface="Consolas" pitchFamily="49" charset="0"/>
                <a:ea typeface="楷体" pitchFamily="49" charset="-122"/>
                <a:cs typeface="Consolas" pitchFamily="49" charset="0"/>
              </a:rPr>
              <a:t>n</a:t>
            </a:r>
            <a:r>
              <a:rPr lang="en-US" altLang="zh-CN" sz="2000" dirty="0">
                <a:solidFill>
                  <a:schemeClr val="tx1"/>
                </a:solidFill>
                <a:latin typeface="Consolas" pitchFamily="49" charset="0"/>
                <a:ea typeface="楷体" pitchFamily="49" charset="-122"/>
                <a:cs typeface="Consolas" pitchFamily="49" charset="0"/>
              </a:rPr>
              <a:t>)</a:t>
            </a:r>
            <a:r>
              <a:rPr lang="zh-CN" altLang="en-US" sz="2000" dirty="0">
                <a:solidFill>
                  <a:schemeClr val="tx1"/>
                </a:solidFill>
                <a:latin typeface="Consolas" pitchFamily="49" charset="0"/>
                <a:ea typeface="楷体" pitchFamily="49" charset="-122"/>
                <a:cs typeface="Consolas" pitchFamily="49" charset="0"/>
              </a:rPr>
              <a:t>。</a:t>
            </a:r>
          </a:p>
        </p:txBody>
      </p:sp>
      <p:sp>
        <p:nvSpPr>
          <p:cNvPr id="184326" name="Rectangle 6"/>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5" name="Text Box 3"/>
          <p:cNvSpPr txBox="1">
            <a:spLocks noChangeArrowheads="1"/>
          </p:cNvSpPr>
          <p:nvPr/>
        </p:nvSpPr>
        <p:spPr bwMode="auto">
          <a:xfrm>
            <a:off x="714348" y="214290"/>
            <a:ext cx="5389571" cy="2876136"/>
          </a:xfrm>
          <a:prstGeom prst="rect">
            <a:avLst/>
          </a:prstGeom>
          <a:solidFill>
            <a:schemeClr val="bg1">
              <a:lumMod val="95000"/>
            </a:scheme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144000" tIns="144000" bIns="144000">
            <a:spAutoFit/>
          </a:bodyPr>
          <a:lstStyle/>
          <a:p>
            <a:r>
              <a:rPr lang="en-US" sz="1800" dirty="0" err="1" smtClean="0">
                <a:solidFill>
                  <a:schemeClr val="tx1"/>
                </a:solidFill>
                <a:latin typeface="Consolas" pitchFamily="49" charset="0"/>
                <a:ea typeface="仿宋" pitchFamily="49" charset="-122"/>
                <a:cs typeface="Consolas" pitchFamily="49" charset="0"/>
              </a:rPr>
              <a:t>int</a:t>
            </a:r>
            <a:r>
              <a:rPr lang="en-US" sz="1800" dirty="0" smtClean="0">
                <a:solidFill>
                  <a:schemeClr val="tx1"/>
                </a:solidFill>
                <a:latin typeface="Consolas" pitchFamily="49" charset="0"/>
                <a:ea typeface="仿宋" pitchFamily="49" charset="-122"/>
                <a:cs typeface="Consolas" pitchFamily="49" charset="0"/>
              </a:rPr>
              <a:t> Find(double a[],</a:t>
            </a:r>
            <a:r>
              <a:rPr lang="en-US" sz="1800" dirty="0" err="1" smtClean="0">
                <a:solidFill>
                  <a:schemeClr val="tx1"/>
                </a:solidFill>
                <a:latin typeface="Consolas" pitchFamily="49" charset="0"/>
                <a:ea typeface="仿宋" pitchFamily="49" charset="-122"/>
                <a:cs typeface="Consolas" pitchFamily="49" charset="0"/>
              </a:rPr>
              <a:t>int</a:t>
            </a:r>
            <a:r>
              <a:rPr lang="en-US" sz="1800" dirty="0" smtClean="0">
                <a:solidFill>
                  <a:schemeClr val="tx1"/>
                </a:solidFill>
                <a:latin typeface="Consolas" pitchFamily="49" charset="0"/>
                <a:ea typeface="仿宋" pitchFamily="49" charset="-122"/>
                <a:cs typeface="Consolas" pitchFamily="49" charset="0"/>
              </a:rPr>
              <a:t> </a:t>
            </a:r>
            <a:r>
              <a:rPr lang="en-US" sz="1800" dirty="0" err="1" smtClean="0">
                <a:solidFill>
                  <a:schemeClr val="tx1"/>
                </a:solidFill>
                <a:latin typeface="Consolas" pitchFamily="49" charset="0"/>
                <a:ea typeface="仿宋" pitchFamily="49" charset="-122"/>
                <a:cs typeface="Consolas" pitchFamily="49" charset="0"/>
              </a:rPr>
              <a:t>n,double</a:t>
            </a:r>
            <a:r>
              <a:rPr lang="en-US" sz="1800" dirty="0" smtClean="0">
                <a:solidFill>
                  <a:schemeClr val="tx1"/>
                </a:solidFill>
                <a:latin typeface="Consolas" pitchFamily="49" charset="0"/>
                <a:ea typeface="仿宋" pitchFamily="49" charset="-122"/>
                <a:cs typeface="Consolas" pitchFamily="49" charset="0"/>
              </a:rPr>
              <a:t> x)</a:t>
            </a:r>
            <a:endParaRPr lang="zh-CN" altLang="en-US" sz="1800" dirty="0" smtClean="0">
              <a:solidFill>
                <a:schemeClr val="tx1"/>
              </a:solidFill>
              <a:latin typeface="Consolas" pitchFamily="49" charset="0"/>
              <a:ea typeface="仿宋" pitchFamily="49" charset="-122"/>
              <a:cs typeface="Consolas" pitchFamily="49" charset="0"/>
            </a:endParaRPr>
          </a:p>
          <a:p>
            <a:r>
              <a:rPr lang="en-US" sz="1800" dirty="0" smtClean="0">
                <a:solidFill>
                  <a:schemeClr val="tx1"/>
                </a:solidFill>
                <a:latin typeface="Consolas" pitchFamily="49" charset="0"/>
                <a:ea typeface="仿宋" pitchFamily="49" charset="-122"/>
                <a:cs typeface="Consolas" pitchFamily="49" charset="0"/>
              </a:rPr>
              <a:t>{  </a:t>
            </a:r>
            <a:r>
              <a:rPr lang="en-US" sz="1800" dirty="0" err="1" smtClean="0">
                <a:solidFill>
                  <a:schemeClr val="tx1"/>
                </a:solidFill>
                <a:latin typeface="Consolas" pitchFamily="49" charset="0"/>
                <a:ea typeface="仿宋" pitchFamily="49" charset="-122"/>
                <a:cs typeface="Consolas" pitchFamily="49" charset="0"/>
              </a:rPr>
              <a:t>int</a:t>
            </a:r>
            <a:r>
              <a:rPr lang="en-US" sz="1800" dirty="0" smtClean="0">
                <a:solidFill>
                  <a:schemeClr val="tx1"/>
                </a:solidFill>
                <a:latin typeface="Consolas" pitchFamily="49" charset="0"/>
                <a:ea typeface="仿宋" pitchFamily="49" charset="-122"/>
                <a:cs typeface="Consolas" pitchFamily="49" charset="0"/>
              </a:rPr>
              <a:t> </a:t>
            </a:r>
            <a:r>
              <a:rPr lang="en-US" sz="1800" dirty="0" err="1" smtClean="0">
                <a:solidFill>
                  <a:schemeClr val="tx1"/>
                </a:solidFill>
                <a:latin typeface="Consolas" pitchFamily="49" charset="0"/>
                <a:ea typeface="仿宋" pitchFamily="49" charset="-122"/>
                <a:cs typeface="Consolas" pitchFamily="49" charset="0"/>
              </a:rPr>
              <a:t>i</a:t>
            </a:r>
            <a:r>
              <a:rPr lang="en-US" sz="1800" dirty="0" smtClean="0">
                <a:solidFill>
                  <a:schemeClr val="tx1"/>
                </a:solidFill>
                <a:latin typeface="Consolas" pitchFamily="49" charset="0"/>
                <a:ea typeface="仿宋" pitchFamily="49" charset="-122"/>
                <a:cs typeface="Consolas" pitchFamily="49" charset="0"/>
              </a:rPr>
              <a:t>=0;</a:t>
            </a:r>
            <a:endParaRPr lang="zh-CN" altLang="en-US" sz="1800" dirty="0" smtClean="0">
              <a:solidFill>
                <a:schemeClr val="tx1"/>
              </a:solidFill>
              <a:latin typeface="Consolas" pitchFamily="49" charset="0"/>
              <a:ea typeface="仿宋" pitchFamily="49" charset="-122"/>
              <a:cs typeface="Consolas" pitchFamily="49" charset="0"/>
            </a:endParaRPr>
          </a:p>
          <a:p>
            <a:r>
              <a:rPr lang="en-US" sz="1800" dirty="0" smtClean="0">
                <a:solidFill>
                  <a:schemeClr val="tx1"/>
                </a:solidFill>
                <a:latin typeface="Consolas" pitchFamily="49" charset="0"/>
                <a:ea typeface="仿宋" pitchFamily="49" charset="-122"/>
                <a:cs typeface="Consolas" pitchFamily="49" charset="0"/>
              </a:rPr>
              <a:t>   while (</a:t>
            </a:r>
            <a:r>
              <a:rPr lang="en-US" sz="1800" dirty="0" err="1" smtClean="0">
                <a:solidFill>
                  <a:schemeClr val="tx1"/>
                </a:solidFill>
                <a:latin typeface="Consolas" pitchFamily="49" charset="0"/>
                <a:ea typeface="仿宋" pitchFamily="49" charset="-122"/>
                <a:cs typeface="Consolas" pitchFamily="49" charset="0"/>
              </a:rPr>
              <a:t>i</a:t>
            </a:r>
            <a:r>
              <a:rPr lang="en-US" sz="1800" dirty="0" smtClean="0">
                <a:solidFill>
                  <a:schemeClr val="tx1"/>
                </a:solidFill>
                <a:latin typeface="Consolas" pitchFamily="49" charset="0"/>
                <a:ea typeface="仿宋" pitchFamily="49" charset="-122"/>
                <a:cs typeface="Consolas" pitchFamily="49" charset="0"/>
              </a:rPr>
              <a:t>&lt;n)</a:t>
            </a:r>
            <a:endParaRPr lang="zh-CN" altLang="en-US" sz="1800" dirty="0" smtClean="0">
              <a:solidFill>
                <a:schemeClr val="tx1"/>
              </a:solidFill>
              <a:latin typeface="Consolas" pitchFamily="49" charset="0"/>
              <a:ea typeface="仿宋" pitchFamily="49" charset="-122"/>
              <a:cs typeface="Consolas" pitchFamily="49" charset="0"/>
            </a:endParaRPr>
          </a:p>
          <a:p>
            <a:r>
              <a:rPr lang="en-US" sz="1800" dirty="0" smtClean="0">
                <a:solidFill>
                  <a:schemeClr val="tx1"/>
                </a:solidFill>
                <a:latin typeface="Consolas" pitchFamily="49" charset="0"/>
                <a:ea typeface="仿宋" pitchFamily="49" charset="-122"/>
                <a:cs typeface="Consolas" pitchFamily="49" charset="0"/>
              </a:rPr>
              <a:t>   {  if (a[</a:t>
            </a:r>
            <a:r>
              <a:rPr lang="en-US" sz="1800" dirty="0" err="1" smtClean="0">
                <a:solidFill>
                  <a:schemeClr val="tx1"/>
                </a:solidFill>
                <a:latin typeface="Consolas" pitchFamily="49" charset="0"/>
                <a:ea typeface="仿宋" pitchFamily="49" charset="-122"/>
                <a:cs typeface="Consolas" pitchFamily="49" charset="0"/>
              </a:rPr>
              <a:t>i</a:t>
            </a:r>
            <a:r>
              <a:rPr lang="en-US" sz="1800" dirty="0" smtClean="0">
                <a:solidFill>
                  <a:schemeClr val="tx1"/>
                </a:solidFill>
                <a:latin typeface="Consolas" pitchFamily="49" charset="0"/>
                <a:ea typeface="仿宋" pitchFamily="49" charset="-122"/>
                <a:cs typeface="Consolas" pitchFamily="49" charset="0"/>
              </a:rPr>
              <a:t>]==x) break;</a:t>
            </a:r>
            <a:endParaRPr lang="zh-CN" altLang="en-US" sz="1800" dirty="0" smtClean="0">
              <a:solidFill>
                <a:schemeClr val="tx1"/>
              </a:solidFill>
              <a:latin typeface="Consolas" pitchFamily="49" charset="0"/>
              <a:ea typeface="仿宋" pitchFamily="49" charset="-122"/>
              <a:cs typeface="Consolas" pitchFamily="49" charset="0"/>
            </a:endParaRPr>
          </a:p>
          <a:p>
            <a:r>
              <a:rPr lang="en-US" sz="1800" dirty="0" smtClean="0">
                <a:solidFill>
                  <a:schemeClr val="tx1"/>
                </a:solidFill>
                <a:latin typeface="Consolas" pitchFamily="49" charset="0"/>
                <a:ea typeface="仿宋" pitchFamily="49" charset="-122"/>
                <a:cs typeface="Consolas" pitchFamily="49" charset="0"/>
              </a:rPr>
              <a:t>      </a:t>
            </a:r>
            <a:r>
              <a:rPr lang="en-US" sz="1800" dirty="0" err="1" smtClean="0">
                <a:solidFill>
                  <a:schemeClr val="tx1"/>
                </a:solidFill>
                <a:latin typeface="Consolas" pitchFamily="49" charset="0"/>
                <a:ea typeface="仿宋" pitchFamily="49" charset="-122"/>
                <a:cs typeface="Consolas" pitchFamily="49" charset="0"/>
              </a:rPr>
              <a:t>i</a:t>
            </a:r>
            <a:r>
              <a:rPr lang="en-US" sz="1800" dirty="0" smtClean="0">
                <a:solidFill>
                  <a:schemeClr val="tx1"/>
                </a:solidFill>
                <a:latin typeface="Consolas" pitchFamily="49" charset="0"/>
                <a:ea typeface="仿宋" pitchFamily="49" charset="-122"/>
                <a:cs typeface="Consolas" pitchFamily="49" charset="0"/>
              </a:rPr>
              <a:t>++;</a:t>
            </a:r>
            <a:endParaRPr lang="zh-CN" altLang="en-US" sz="1800" dirty="0" smtClean="0">
              <a:solidFill>
                <a:schemeClr val="tx1"/>
              </a:solidFill>
              <a:latin typeface="Consolas" pitchFamily="49" charset="0"/>
              <a:ea typeface="仿宋" pitchFamily="49" charset="-122"/>
              <a:cs typeface="Consolas" pitchFamily="49" charset="0"/>
            </a:endParaRPr>
          </a:p>
          <a:p>
            <a:r>
              <a:rPr lang="en-US" sz="1800" dirty="0" smtClean="0">
                <a:solidFill>
                  <a:schemeClr val="tx1"/>
                </a:solidFill>
                <a:latin typeface="Consolas" pitchFamily="49" charset="0"/>
                <a:ea typeface="仿宋" pitchFamily="49" charset="-122"/>
                <a:cs typeface="Consolas" pitchFamily="49" charset="0"/>
              </a:rPr>
              <a:t>   }</a:t>
            </a:r>
            <a:endParaRPr lang="zh-CN" altLang="en-US" sz="1800" dirty="0" smtClean="0">
              <a:solidFill>
                <a:schemeClr val="tx1"/>
              </a:solidFill>
              <a:latin typeface="Consolas" pitchFamily="49" charset="0"/>
              <a:ea typeface="仿宋" pitchFamily="49" charset="-122"/>
              <a:cs typeface="Consolas" pitchFamily="49" charset="0"/>
            </a:endParaRPr>
          </a:p>
          <a:p>
            <a:r>
              <a:rPr lang="en-US" sz="1800" dirty="0" smtClean="0">
                <a:solidFill>
                  <a:schemeClr val="tx1"/>
                </a:solidFill>
                <a:latin typeface="Consolas" pitchFamily="49" charset="0"/>
                <a:ea typeface="仿宋" pitchFamily="49" charset="-122"/>
                <a:cs typeface="Consolas" pitchFamily="49" charset="0"/>
              </a:rPr>
              <a:t>   if (</a:t>
            </a:r>
            <a:r>
              <a:rPr lang="en-US" sz="1800" dirty="0" err="1" smtClean="0">
                <a:solidFill>
                  <a:schemeClr val="tx1"/>
                </a:solidFill>
                <a:latin typeface="Consolas" pitchFamily="49" charset="0"/>
                <a:ea typeface="仿宋" pitchFamily="49" charset="-122"/>
                <a:cs typeface="Consolas" pitchFamily="49" charset="0"/>
              </a:rPr>
              <a:t>i</a:t>
            </a:r>
            <a:r>
              <a:rPr lang="en-US" sz="1800" dirty="0" smtClean="0">
                <a:solidFill>
                  <a:schemeClr val="tx1"/>
                </a:solidFill>
                <a:latin typeface="Consolas" pitchFamily="49" charset="0"/>
                <a:ea typeface="仿宋" pitchFamily="49" charset="-122"/>
                <a:cs typeface="Consolas" pitchFamily="49" charset="0"/>
              </a:rPr>
              <a:t>&lt;n) return 1;</a:t>
            </a:r>
            <a:endParaRPr lang="zh-CN" altLang="en-US" sz="1800" dirty="0" smtClean="0">
              <a:solidFill>
                <a:schemeClr val="tx1"/>
              </a:solidFill>
              <a:latin typeface="Consolas" pitchFamily="49" charset="0"/>
              <a:ea typeface="仿宋" pitchFamily="49" charset="-122"/>
              <a:cs typeface="Consolas" pitchFamily="49" charset="0"/>
            </a:endParaRPr>
          </a:p>
          <a:p>
            <a:r>
              <a:rPr lang="en-US" sz="1800" dirty="0" smtClean="0">
                <a:solidFill>
                  <a:schemeClr val="tx1"/>
                </a:solidFill>
                <a:latin typeface="Consolas" pitchFamily="49" charset="0"/>
                <a:ea typeface="仿宋" pitchFamily="49" charset="-122"/>
                <a:cs typeface="Consolas" pitchFamily="49" charset="0"/>
              </a:rPr>
              <a:t>   else return 0;</a:t>
            </a:r>
            <a:endParaRPr lang="zh-CN" altLang="en-US" sz="1800" dirty="0" smtClean="0">
              <a:solidFill>
                <a:schemeClr val="tx1"/>
              </a:solidFill>
              <a:latin typeface="Consolas" pitchFamily="49" charset="0"/>
              <a:ea typeface="仿宋" pitchFamily="49" charset="-122"/>
              <a:cs typeface="Consolas" pitchFamily="49" charset="0"/>
            </a:endParaRPr>
          </a:p>
          <a:p>
            <a:r>
              <a:rPr lang="en-US" sz="1800" dirty="0" smtClean="0">
                <a:solidFill>
                  <a:schemeClr val="tx1"/>
                </a:solidFill>
                <a:latin typeface="Consolas" pitchFamily="49" charset="0"/>
                <a:ea typeface="仿宋" pitchFamily="49" charset="-122"/>
                <a:cs typeface="Consolas" pitchFamily="49" charset="0"/>
              </a:rPr>
              <a:t>}</a:t>
            </a:r>
            <a:endParaRPr lang="zh-CN" altLang="en-US" sz="1800" dirty="0">
              <a:solidFill>
                <a:schemeClr val="tx1"/>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Text Box 3"/>
          <p:cNvSpPr txBox="1">
            <a:spLocks noChangeArrowheads="1"/>
          </p:cNvSpPr>
          <p:nvPr/>
        </p:nvSpPr>
        <p:spPr bwMode="auto">
          <a:xfrm>
            <a:off x="220690" y="3384555"/>
            <a:ext cx="8709028" cy="961674"/>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en-US" sz="2000" dirty="0">
                <a:solidFill>
                  <a:schemeClr val="tx1"/>
                </a:solidFill>
                <a:latin typeface="Consolas" pitchFamily="49" charset="0"/>
                <a:ea typeface="楷体" pitchFamily="49" charset="-122"/>
                <a:cs typeface="Consolas" pitchFamily="49" charset="0"/>
              </a:rPr>
              <a:t>　　对于其他情况，假设查找每个元素的概率相同，则</a:t>
            </a:r>
            <a:r>
              <a:rPr lang="en-US" altLang="zh-CN" sz="2000" i="1" dirty="0">
                <a:solidFill>
                  <a:schemeClr val="tx1"/>
                </a:solidFill>
                <a:latin typeface="Consolas" pitchFamily="49" charset="0"/>
                <a:ea typeface="楷体" pitchFamily="49" charset="-122"/>
                <a:cs typeface="Consolas" pitchFamily="49" charset="0"/>
              </a:rPr>
              <a:t>P</a:t>
            </a:r>
            <a:r>
              <a:rPr lang="en-US" altLang="zh-CN" sz="2000" dirty="0">
                <a:solidFill>
                  <a:schemeClr val="tx1"/>
                </a:solidFill>
                <a:latin typeface="Consolas" pitchFamily="49" charset="0"/>
                <a:ea typeface="楷体" pitchFamily="49" charset="-122"/>
                <a:cs typeface="Consolas" pitchFamily="49" charset="0"/>
              </a:rPr>
              <a:t>(</a:t>
            </a:r>
            <a:r>
              <a:rPr lang="en-US" altLang="zh-CN" sz="2000" i="1" dirty="0">
                <a:solidFill>
                  <a:schemeClr val="tx1"/>
                </a:solidFill>
                <a:latin typeface="Consolas" pitchFamily="49" charset="0"/>
                <a:ea typeface="楷体" pitchFamily="49" charset="-122"/>
                <a:cs typeface="Consolas" pitchFamily="49" charset="0"/>
              </a:rPr>
              <a:t>a</a:t>
            </a:r>
            <a:r>
              <a:rPr lang="en-US" altLang="zh-CN" sz="2000" dirty="0">
                <a:solidFill>
                  <a:schemeClr val="tx1"/>
                </a:solidFill>
                <a:latin typeface="Consolas" pitchFamily="49" charset="0"/>
                <a:ea typeface="楷体" pitchFamily="49" charset="-122"/>
                <a:cs typeface="Consolas" pitchFamily="49" charset="0"/>
              </a:rPr>
              <a:t>[</a:t>
            </a:r>
            <a:r>
              <a:rPr lang="en-US" altLang="zh-CN" sz="2000" i="1" dirty="0" err="1">
                <a:solidFill>
                  <a:schemeClr val="tx1"/>
                </a:solidFill>
                <a:latin typeface="Consolas" pitchFamily="49" charset="0"/>
                <a:ea typeface="楷体" pitchFamily="49" charset="-122"/>
                <a:cs typeface="Consolas" pitchFamily="49" charset="0"/>
              </a:rPr>
              <a:t>i</a:t>
            </a:r>
            <a:r>
              <a:rPr lang="en-US" altLang="zh-CN" sz="2000" dirty="0">
                <a:solidFill>
                  <a:schemeClr val="tx1"/>
                </a:solidFill>
                <a:latin typeface="Consolas" pitchFamily="49" charset="0"/>
                <a:ea typeface="楷体" pitchFamily="49" charset="-122"/>
                <a:cs typeface="Consolas" pitchFamily="49" charset="0"/>
              </a:rPr>
              <a:t>])=1/</a:t>
            </a:r>
            <a:r>
              <a:rPr lang="en-US" altLang="zh-CN" sz="2000" i="1" dirty="0">
                <a:solidFill>
                  <a:schemeClr val="tx1"/>
                </a:solidFill>
                <a:latin typeface="Consolas" pitchFamily="49" charset="0"/>
                <a:ea typeface="楷体" pitchFamily="49" charset="-122"/>
                <a:cs typeface="Consolas" pitchFamily="49" charset="0"/>
              </a:rPr>
              <a:t>n</a:t>
            </a:r>
            <a:r>
              <a:rPr lang="zh-CN" altLang="en-US" sz="2000" dirty="0">
                <a:solidFill>
                  <a:schemeClr val="tx1"/>
                </a:solidFill>
                <a:latin typeface="Consolas" pitchFamily="49" charset="0"/>
                <a:ea typeface="楷体" pitchFamily="49" charset="-122"/>
                <a:cs typeface="Consolas" pitchFamily="49" charset="0"/>
              </a:rPr>
              <a:t>（</a:t>
            </a:r>
            <a:r>
              <a:rPr lang="en-US" altLang="zh-CN" sz="2000" dirty="0">
                <a:solidFill>
                  <a:schemeClr val="tx1"/>
                </a:solidFill>
                <a:latin typeface="Consolas" pitchFamily="49" charset="0"/>
                <a:ea typeface="楷体" pitchFamily="49" charset="-122"/>
                <a:cs typeface="Consolas" pitchFamily="49" charset="0"/>
              </a:rPr>
              <a:t>0</a:t>
            </a:r>
            <a:r>
              <a:rPr lang="en-US" altLang="zh-CN" sz="2000" dirty="0">
                <a:solidFill>
                  <a:schemeClr val="tx1"/>
                </a:solidFill>
                <a:latin typeface="Consolas" pitchFamily="49" charset="0"/>
                <a:ea typeface="宋体" pitchFamily="2" charset="-122"/>
                <a:cs typeface="Consolas" pitchFamily="49" charset="0"/>
              </a:rPr>
              <a:t>≤</a:t>
            </a:r>
            <a:r>
              <a:rPr lang="en-US" altLang="zh-CN" sz="2000" i="1" dirty="0">
                <a:solidFill>
                  <a:schemeClr val="tx1"/>
                </a:solidFill>
                <a:latin typeface="Consolas" pitchFamily="49" charset="0"/>
                <a:ea typeface="楷体" pitchFamily="49" charset="-122"/>
                <a:cs typeface="Consolas" pitchFamily="49" charset="0"/>
              </a:rPr>
              <a:t>i</a:t>
            </a:r>
            <a:r>
              <a:rPr lang="en-US" altLang="zh-CN" sz="2000" dirty="0">
                <a:solidFill>
                  <a:schemeClr val="tx1"/>
                </a:solidFill>
                <a:latin typeface="Consolas" pitchFamily="49" charset="0"/>
                <a:ea typeface="宋体" pitchFamily="2" charset="-122"/>
                <a:cs typeface="Consolas" pitchFamily="49" charset="0"/>
              </a:rPr>
              <a:t>≤</a:t>
            </a:r>
            <a:r>
              <a:rPr lang="en-US" altLang="zh-CN" sz="2000" i="1" dirty="0">
                <a:solidFill>
                  <a:schemeClr val="tx1"/>
                </a:solidFill>
                <a:latin typeface="Consolas" pitchFamily="49" charset="0"/>
                <a:ea typeface="楷体" pitchFamily="49" charset="-122"/>
                <a:cs typeface="Consolas" pitchFamily="49" charset="0"/>
              </a:rPr>
              <a:t>n</a:t>
            </a:r>
            <a:r>
              <a:rPr lang="en-US" altLang="zh-CN" sz="2000" dirty="0">
                <a:solidFill>
                  <a:schemeClr val="tx1"/>
                </a:solidFill>
                <a:latin typeface="Consolas" pitchFamily="49" charset="0"/>
                <a:ea typeface="楷体" pitchFamily="49" charset="-122"/>
                <a:cs typeface="Consolas" pitchFamily="49" charset="0"/>
              </a:rPr>
              <a:t>-1</a:t>
            </a:r>
            <a:r>
              <a:rPr lang="zh-CN" altLang="en-US" sz="2000" dirty="0">
                <a:solidFill>
                  <a:schemeClr val="tx1"/>
                </a:solidFill>
                <a:latin typeface="Consolas" pitchFamily="49" charset="0"/>
                <a:ea typeface="楷体" pitchFamily="49" charset="-122"/>
                <a:cs typeface="Consolas" pitchFamily="49" charset="0"/>
              </a:rPr>
              <a:t>），而成功找到</a:t>
            </a:r>
            <a:r>
              <a:rPr lang="en-US" altLang="zh-CN" sz="2000" i="1" dirty="0">
                <a:solidFill>
                  <a:schemeClr val="tx1"/>
                </a:solidFill>
                <a:latin typeface="Consolas" pitchFamily="49" charset="0"/>
                <a:ea typeface="楷体" pitchFamily="49" charset="-122"/>
                <a:cs typeface="Consolas" pitchFamily="49" charset="0"/>
              </a:rPr>
              <a:t>a</a:t>
            </a:r>
            <a:r>
              <a:rPr lang="en-US" altLang="zh-CN" sz="2000" dirty="0">
                <a:solidFill>
                  <a:schemeClr val="tx1"/>
                </a:solidFill>
                <a:latin typeface="Consolas" pitchFamily="49" charset="0"/>
                <a:ea typeface="楷体" pitchFamily="49" charset="-122"/>
                <a:cs typeface="Consolas" pitchFamily="49" charset="0"/>
              </a:rPr>
              <a:t>[</a:t>
            </a:r>
            <a:r>
              <a:rPr lang="en-US" altLang="zh-CN" sz="2000" i="1" dirty="0" err="1">
                <a:solidFill>
                  <a:schemeClr val="tx1"/>
                </a:solidFill>
                <a:latin typeface="Consolas" pitchFamily="49" charset="0"/>
                <a:ea typeface="楷体" pitchFamily="49" charset="-122"/>
                <a:cs typeface="Consolas" pitchFamily="49" charset="0"/>
              </a:rPr>
              <a:t>i</a:t>
            </a:r>
            <a:r>
              <a:rPr lang="en-US" altLang="zh-CN" sz="2000" dirty="0">
                <a:solidFill>
                  <a:schemeClr val="tx1"/>
                </a:solidFill>
                <a:latin typeface="Consolas" pitchFamily="49" charset="0"/>
                <a:ea typeface="楷体" pitchFamily="49" charset="-122"/>
                <a:cs typeface="Consolas" pitchFamily="49" charset="0"/>
              </a:rPr>
              <a:t>]</a:t>
            </a:r>
            <a:r>
              <a:rPr lang="zh-CN" altLang="en-US" sz="2000" dirty="0">
                <a:solidFill>
                  <a:schemeClr val="tx1"/>
                </a:solidFill>
                <a:latin typeface="Consolas" pitchFamily="49" charset="0"/>
                <a:ea typeface="楷体" pitchFamily="49" charset="-122"/>
                <a:cs typeface="Consolas" pitchFamily="49" charset="0"/>
              </a:rPr>
              <a:t>元素</a:t>
            </a:r>
            <a:r>
              <a:rPr lang="zh-CN" altLang="en-US" sz="2000" dirty="0" smtClean="0">
                <a:solidFill>
                  <a:schemeClr val="tx1"/>
                </a:solidFill>
                <a:latin typeface="Consolas" pitchFamily="49" charset="0"/>
                <a:ea typeface="楷体" pitchFamily="49" charset="-122"/>
                <a:cs typeface="Consolas" pitchFamily="49" charset="0"/>
              </a:rPr>
              <a:t>时基本</a:t>
            </a:r>
            <a:r>
              <a:rPr lang="zh-CN" altLang="en-US" sz="2000" dirty="0">
                <a:solidFill>
                  <a:schemeClr val="tx1"/>
                </a:solidFill>
                <a:latin typeface="Consolas" pitchFamily="49" charset="0"/>
                <a:ea typeface="楷体" pitchFamily="49" charset="-122"/>
                <a:cs typeface="Consolas" pitchFamily="49" charset="0"/>
              </a:rPr>
              <a:t>语句正好执行</a:t>
            </a:r>
            <a:r>
              <a:rPr lang="en-US" altLang="zh-CN" sz="2000" i="1" dirty="0">
                <a:solidFill>
                  <a:schemeClr val="tx1"/>
                </a:solidFill>
                <a:latin typeface="Consolas" pitchFamily="49" charset="0"/>
                <a:ea typeface="楷体" pitchFamily="49" charset="-122"/>
                <a:cs typeface="Consolas" pitchFamily="49" charset="0"/>
              </a:rPr>
              <a:t>i</a:t>
            </a:r>
            <a:r>
              <a:rPr lang="en-US" altLang="zh-CN" sz="2000" dirty="0">
                <a:solidFill>
                  <a:schemeClr val="tx1"/>
                </a:solidFill>
                <a:latin typeface="Consolas" pitchFamily="49" charset="0"/>
                <a:ea typeface="楷体" pitchFamily="49" charset="-122"/>
                <a:cs typeface="Consolas" pitchFamily="49" charset="0"/>
              </a:rPr>
              <a:t>+1</a:t>
            </a:r>
            <a:r>
              <a:rPr lang="zh-CN" altLang="en-US" sz="2000" dirty="0">
                <a:solidFill>
                  <a:schemeClr val="tx1"/>
                </a:solidFill>
                <a:latin typeface="Consolas" pitchFamily="49" charset="0"/>
                <a:ea typeface="楷体" pitchFamily="49" charset="-122"/>
                <a:cs typeface="Consolas" pitchFamily="49" charset="0"/>
              </a:rPr>
              <a:t>次，所以：</a:t>
            </a:r>
          </a:p>
        </p:txBody>
      </p:sp>
      <p:sp>
        <p:nvSpPr>
          <p:cNvPr id="184324" name="Text Box 4"/>
          <p:cNvSpPr txBox="1">
            <a:spLocks noChangeArrowheads="1"/>
          </p:cNvSpPr>
          <p:nvPr/>
        </p:nvSpPr>
        <p:spPr bwMode="auto">
          <a:xfrm>
            <a:off x="857224" y="4827610"/>
            <a:ext cx="7056438" cy="540789"/>
          </a:xfrm>
          <a:prstGeom prst="rect">
            <a:avLst/>
          </a:prstGeom>
          <a:noFill/>
          <a:ln w="9525">
            <a:noFill/>
            <a:miter lim="800000"/>
            <a:headEnd/>
            <a:tailEnd/>
          </a:ln>
          <a:effectLst/>
        </p:spPr>
        <p:txBody>
          <a:bodyPr>
            <a:spAutoFit/>
          </a:bodyPr>
          <a:lstStyle/>
          <a:p>
            <a:pPr>
              <a:lnSpc>
                <a:spcPct val="150000"/>
              </a:lnSpc>
              <a:spcBef>
                <a:spcPct val="50000"/>
              </a:spcBef>
            </a:pPr>
            <a:r>
              <a:rPr lang="en-US" altLang="zh-CN" sz="2200" i="1">
                <a:solidFill>
                  <a:srgbClr val="0000FF"/>
                </a:solidFill>
                <a:latin typeface="Consolas" pitchFamily="49" charset="0"/>
                <a:ea typeface="楷体" pitchFamily="49" charset="-122"/>
                <a:cs typeface="Consolas" pitchFamily="49" charset="0"/>
              </a:rPr>
              <a:t>A</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　　　　　　　　　　</a:t>
            </a:r>
            <a:r>
              <a:rPr lang="zh-CN" altLang="en-US" sz="2200" smtClean="0">
                <a:solidFill>
                  <a:srgbClr val="0000FF"/>
                </a:solidFill>
                <a:latin typeface="Consolas" pitchFamily="49" charset="0"/>
                <a:ea typeface="楷体" pitchFamily="49" charset="-122"/>
                <a:cs typeface="Consolas" pitchFamily="49" charset="0"/>
              </a:rPr>
              <a:t>   </a:t>
            </a:r>
            <a:r>
              <a:rPr lang="en-US" altLang="zh-CN" sz="2200" smtClean="0">
                <a:solidFill>
                  <a:srgbClr val="0000FF"/>
                </a:solidFill>
                <a:latin typeface="Consolas" pitchFamily="49" charset="0"/>
                <a:ea typeface="楷体" pitchFamily="49" charset="-122"/>
                <a:cs typeface="Consolas" pitchFamily="49" charset="0"/>
              </a:rPr>
              <a:t>=</a:t>
            </a:r>
            <a:r>
              <a:rPr lang="en-US" altLang="zh-CN" sz="2200">
                <a:solidFill>
                  <a:srgbClr val="0000FF"/>
                </a:solidFill>
                <a:latin typeface="Consolas" pitchFamily="49" charset="0"/>
                <a:ea typeface="楷体" pitchFamily="49" charset="-122"/>
                <a:cs typeface="Consolas" pitchFamily="49" charset="0"/>
              </a:rPr>
              <a:t>O(</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 </a:t>
            </a:r>
          </a:p>
        </p:txBody>
      </p:sp>
      <p:sp>
        <p:nvSpPr>
          <p:cNvPr id="184326" name="Rectangle 6"/>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84325" name="Object 5"/>
          <p:cNvGraphicFramePr>
            <a:graphicFrameLocks noChangeAspect="1"/>
          </p:cNvGraphicFramePr>
          <p:nvPr/>
        </p:nvGraphicFramePr>
        <p:xfrm>
          <a:off x="1776413" y="4813315"/>
          <a:ext cx="3043238" cy="687387"/>
        </p:xfrm>
        <a:graphic>
          <a:graphicData uri="http://schemas.openxmlformats.org/presentationml/2006/ole">
            <p:oleObj spid="_x0000_s269314" name="Equation" r:id="rId3" imgW="1892160" imgH="431640" progId="Equation.3">
              <p:embed/>
            </p:oleObj>
          </a:graphicData>
        </a:graphic>
      </p:graphicFrame>
      <p:sp>
        <p:nvSpPr>
          <p:cNvPr id="8" name="Text Box 3"/>
          <p:cNvSpPr txBox="1">
            <a:spLocks noChangeArrowheads="1"/>
          </p:cNvSpPr>
          <p:nvPr/>
        </p:nvSpPr>
        <p:spPr bwMode="auto">
          <a:xfrm>
            <a:off x="714348" y="214290"/>
            <a:ext cx="5389571" cy="2876136"/>
          </a:xfrm>
          <a:prstGeom prst="rect">
            <a:avLst/>
          </a:prstGeom>
          <a:solidFill>
            <a:schemeClr val="bg1">
              <a:lumMod val="95000"/>
            </a:scheme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144000" tIns="144000" bIns="144000">
            <a:spAutoFit/>
          </a:bodyPr>
          <a:lstStyle/>
          <a:p>
            <a:r>
              <a:rPr lang="en-US" sz="1800" dirty="0" err="1" smtClean="0">
                <a:solidFill>
                  <a:schemeClr val="tx1"/>
                </a:solidFill>
                <a:latin typeface="Consolas" pitchFamily="49" charset="0"/>
                <a:ea typeface="仿宋" pitchFamily="49" charset="-122"/>
                <a:cs typeface="Consolas" pitchFamily="49" charset="0"/>
              </a:rPr>
              <a:t>int</a:t>
            </a:r>
            <a:r>
              <a:rPr lang="en-US" sz="1800" dirty="0" smtClean="0">
                <a:solidFill>
                  <a:schemeClr val="tx1"/>
                </a:solidFill>
                <a:latin typeface="Consolas" pitchFamily="49" charset="0"/>
                <a:ea typeface="仿宋" pitchFamily="49" charset="-122"/>
                <a:cs typeface="Consolas" pitchFamily="49" charset="0"/>
              </a:rPr>
              <a:t> Find(double a[],</a:t>
            </a:r>
            <a:r>
              <a:rPr lang="en-US" sz="1800" dirty="0" err="1" smtClean="0">
                <a:solidFill>
                  <a:schemeClr val="tx1"/>
                </a:solidFill>
                <a:latin typeface="Consolas" pitchFamily="49" charset="0"/>
                <a:ea typeface="仿宋" pitchFamily="49" charset="-122"/>
                <a:cs typeface="Consolas" pitchFamily="49" charset="0"/>
              </a:rPr>
              <a:t>int</a:t>
            </a:r>
            <a:r>
              <a:rPr lang="en-US" sz="1800" dirty="0" smtClean="0">
                <a:solidFill>
                  <a:schemeClr val="tx1"/>
                </a:solidFill>
                <a:latin typeface="Consolas" pitchFamily="49" charset="0"/>
                <a:ea typeface="仿宋" pitchFamily="49" charset="-122"/>
                <a:cs typeface="Consolas" pitchFamily="49" charset="0"/>
              </a:rPr>
              <a:t> </a:t>
            </a:r>
            <a:r>
              <a:rPr lang="en-US" sz="1800" dirty="0" err="1" smtClean="0">
                <a:solidFill>
                  <a:schemeClr val="tx1"/>
                </a:solidFill>
                <a:latin typeface="Consolas" pitchFamily="49" charset="0"/>
                <a:ea typeface="仿宋" pitchFamily="49" charset="-122"/>
                <a:cs typeface="Consolas" pitchFamily="49" charset="0"/>
              </a:rPr>
              <a:t>n,double</a:t>
            </a:r>
            <a:r>
              <a:rPr lang="en-US" sz="1800" dirty="0" smtClean="0">
                <a:solidFill>
                  <a:schemeClr val="tx1"/>
                </a:solidFill>
                <a:latin typeface="Consolas" pitchFamily="49" charset="0"/>
                <a:ea typeface="仿宋" pitchFamily="49" charset="-122"/>
                <a:cs typeface="Consolas" pitchFamily="49" charset="0"/>
              </a:rPr>
              <a:t> x)</a:t>
            </a:r>
            <a:endParaRPr lang="zh-CN" altLang="en-US" sz="1800" dirty="0" smtClean="0">
              <a:solidFill>
                <a:schemeClr val="tx1"/>
              </a:solidFill>
              <a:latin typeface="Consolas" pitchFamily="49" charset="0"/>
              <a:ea typeface="仿宋" pitchFamily="49" charset="-122"/>
              <a:cs typeface="Consolas" pitchFamily="49" charset="0"/>
            </a:endParaRPr>
          </a:p>
          <a:p>
            <a:r>
              <a:rPr lang="en-US" sz="1800" dirty="0" smtClean="0">
                <a:solidFill>
                  <a:schemeClr val="tx1"/>
                </a:solidFill>
                <a:latin typeface="Consolas" pitchFamily="49" charset="0"/>
                <a:ea typeface="仿宋" pitchFamily="49" charset="-122"/>
                <a:cs typeface="Consolas" pitchFamily="49" charset="0"/>
              </a:rPr>
              <a:t>{  </a:t>
            </a:r>
            <a:r>
              <a:rPr lang="en-US" sz="1800" dirty="0" err="1" smtClean="0">
                <a:solidFill>
                  <a:schemeClr val="tx1"/>
                </a:solidFill>
                <a:latin typeface="Consolas" pitchFamily="49" charset="0"/>
                <a:ea typeface="仿宋" pitchFamily="49" charset="-122"/>
                <a:cs typeface="Consolas" pitchFamily="49" charset="0"/>
              </a:rPr>
              <a:t>int</a:t>
            </a:r>
            <a:r>
              <a:rPr lang="en-US" sz="1800" dirty="0" smtClean="0">
                <a:solidFill>
                  <a:schemeClr val="tx1"/>
                </a:solidFill>
                <a:latin typeface="Consolas" pitchFamily="49" charset="0"/>
                <a:ea typeface="仿宋" pitchFamily="49" charset="-122"/>
                <a:cs typeface="Consolas" pitchFamily="49" charset="0"/>
              </a:rPr>
              <a:t> </a:t>
            </a:r>
            <a:r>
              <a:rPr lang="en-US" sz="1800" dirty="0" err="1" smtClean="0">
                <a:solidFill>
                  <a:schemeClr val="tx1"/>
                </a:solidFill>
                <a:latin typeface="Consolas" pitchFamily="49" charset="0"/>
                <a:ea typeface="仿宋" pitchFamily="49" charset="-122"/>
                <a:cs typeface="Consolas" pitchFamily="49" charset="0"/>
              </a:rPr>
              <a:t>i</a:t>
            </a:r>
            <a:r>
              <a:rPr lang="en-US" sz="1800" dirty="0" smtClean="0">
                <a:solidFill>
                  <a:schemeClr val="tx1"/>
                </a:solidFill>
                <a:latin typeface="Consolas" pitchFamily="49" charset="0"/>
                <a:ea typeface="仿宋" pitchFamily="49" charset="-122"/>
                <a:cs typeface="Consolas" pitchFamily="49" charset="0"/>
              </a:rPr>
              <a:t>=0;</a:t>
            </a:r>
            <a:endParaRPr lang="zh-CN" altLang="en-US" sz="1800" dirty="0" smtClean="0">
              <a:solidFill>
                <a:schemeClr val="tx1"/>
              </a:solidFill>
              <a:latin typeface="Consolas" pitchFamily="49" charset="0"/>
              <a:ea typeface="仿宋" pitchFamily="49" charset="-122"/>
              <a:cs typeface="Consolas" pitchFamily="49" charset="0"/>
            </a:endParaRPr>
          </a:p>
          <a:p>
            <a:r>
              <a:rPr lang="en-US" sz="1800" dirty="0" smtClean="0">
                <a:solidFill>
                  <a:schemeClr val="tx1"/>
                </a:solidFill>
                <a:latin typeface="Consolas" pitchFamily="49" charset="0"/>
                <a:ea typeface="仿宋" pitchFamily="49" charset="-122"/>
                <a:cs typeface="Consolas" pitchFamily="49" charset="0"/>
              </a:rPr>
              <a:t>   while (</a:t>
            </a:r>
            <a:r>
              <a:rPr lang="en-US" sz="1800" dirty="0" err="1" smtClean="0">
                <a:solidFill>
                  <a:schemeClr val="tx1"/>
                </a:solidFill>
                <a:latin typeface="Consolas" pitchFamily="49" charset="0"/>
                <a:ea typeface="仿宋" pitchFamily="49" charset="-122"/>
                <a:cs typeface="Consolas" pitchFamily="49" charset="0"/>
              </a:rPr>
              <a:t>i</a:t>
            </a:r>
            <a:r>
              <a:rPr lang="en-US" sz="1800" dirty="0" smtClean="0">
                <a:solidFill>
                  <a:schemeClr val="tx1"/>
                </a:solidFill>
                <a:latin typeface="Consolas" pitchFamily="49" charset="0"/>
                <a:ea typeface="仿宋" pitchFamily="49" charset="-122"/>
                <a:cs typeface="Consolas" pitchFamily="49" charset="0"/>
              </a:rPr>
              <a:t>&lt;n)</a:t>
            </a:r>
            <a:endParaRPr lang="zh-CN" altLang="en-US" sz="1800" dirty="0" smtClean="0">
              <a:solidFill>
                <a:schemeClr val="tx1"/>
              </a:solidFill>
              <a:latin typeface="Consolas" pitchFamily="49" charset="0"/>
              <a:ea typeface="仿宋" pitchFamily="49" charset="-122"/>
              <a:cs typeface="Consolas" pitchFamily="49" charset="0"/>
            </a:endParaRPr>
          </a:p>
          <a:p>
            <a:r>
              <a:rPr lang="en-US" sz="1800" dirty="0" smtClean="0">
                <a:solidFill>
                  <a:schemeClr val="tx1"/>
                </a:solidFill>
                <a:latin typeface="Consolas" pitchFamily="49" charset="0"/>
                <a:ea typeface="仿宋" pitchFamily="49" charset="-122"/>
                <a:cs typeface="Consolas" pitchFamily="49" charset="0"/>
              </a:rPr>
              <a:t>   {  if (a[</a:t>
            </a:r>
            <a:r>
              <a:rPr lang="en-US" sz="1800" dirty="0" err="1" smtClean="0">
                <a:solidFill>
                  <a:schemeClr val="tx1"/>
                </a:solidFill>
                <a:latin typeface="Consolas" pitchFamily="49" charset="0"/>
                <a:ea typeface="仿宋" pitchFamily="49" charset="-122"/>
                <a:cs typeface="Consolas" pitchFamily="49" charset="0"/>
              </a:rPr>
              <a:t>i</a:t>
            </a:r>
            <a:r>
              <a:rPr lang="en-US" sz="1800" dirty="0" smtClean="0">
                <a:solidFill>
                  <a:schemeClr val="tx1"/>
                </a:solidFill>
                <a:latin typeface="Consolas" pitchFamily="49" charset="0"/>
                <a:ea typeface="仿宋" pitchFamily="49" charset="-122"/>
                <a:cs typeface="Consolas" pitchFamily="49" charset="0"/>
              </a:rPr>
              <a:t>]==x) break;</a:t>
            </a:r>
            <a:endParaRPr lang="zh-CN" altLang="en-US" sz="1800" dirty="0" smtClean="0">
              <a:solidFill>
                <a:schemeClr val="tx1"/>
              </a:solidFill>
              <a:latin typeface="Consolas" pitchFamily="49" charset="0"/>
              <a:ea typeface="仿宋" pitchFamily="49" charset="-122"/>
              <a:cs typeface="Consolas" pitchFamily="49" charset="0"/>
            </a:endParaRPr>
          </a:p>
          <a:p>
            <a:r>
              <a:rPr lang="en-US" sz="1800" dirty="0" smtClean="0">
                <a:solidFill>
                  <a:schemeClr val="tx1"/>
                </a:solidFill>
                <a:latin typeface="Consolas" pitchFamily="49" charset="0"/>
                <a:ea typeface="仿宋" pitchFamily="49" charset="-122"/>
                <a:cs typeface="Consolas" pitchFamily="49" charset="0"/>
              </a:rPr>
              <a:t>      </a:t>
            </a:r>
            <a:r>
              <a:rPr lang="en-US" sz="1800" dirty="0" err="1" smtClean="0">
                <a:solidFill>
                  <a:schemeClr val="tx1"/>
                </a:solidFill>
                <a:latin typeface="Consolas" pitchFamily="49" charset="0"/>
                <a:ea typeface="仿宋" pitchFamily="49" charset="-122"/>
                <a:cs typeface="Consolas" pitchFamily="49" charset="0"/>
              </a:rPr>
              <a:t>i</a:t>
            </a:r>
            <a:r>
              <a:rPr lang="en-US" sz="1800" dirty="0" smtClean="0">
                <a:solidFill>
                  <a:schemeClr val="tx1"/>
                </a:solidFill>
                <a:latin typeface="Consolas" pitchFamily="49" charset="0"/>
                <a:ea typeface="仿宋" pitchFamily="49" charset="-122"/>
                <a:cs typeface="Consolas" pitchFamily="49" charset="0"/>
              </a:rPr>
              <a:t>++;</a:t>
            </a:r>
            <a:endParaRPr lang="zh-CN" altLang="en-US" sz="1800" dirty="0" smtClean="0">
              <a:solidFill>
                <a:schemeClr val="tx1"/>
              </a:solidFill>
              <a:latin typeface="Consolas" pitchFamily="49" charset="0"/>
              <a:ea typeface="仿宋" pitchFamily="49" charset="-122"/>
              <a:cs typeface="Consolas" pitchFamily="49" charset="0"/>
            </a:endParaRPr>
          </a:p>
          <a:p>
            <a:r>
              <a:rPr lang="en-US" sz="1800" dirty="0" smtClean="0">
                <a:solidFill>
                  <a:schemeClr val="tx1"/>
                </a:solidFill>
                <a:latin typeface="Consolas" pitchFamily="49" charset="0"/>
                <a:ea typeface="仿宋" pitchFamily="49" charset="-122"/>
                <a:cs typeface="Consolas" pitchFamily="49" charset="0"/>
              </a:rPr>
              <a:t>   }</a:t>
            </a:r>
            <a:endParaRPr lang="zh-CN" altLang="en-US" sz="1800" dirty="0" smtClean="0">
              <a:solidFill>
                <a:schemeClr val="tx1"/>
              </a:solidFill>
              <a:latin typeface="Consolas" pitchFamily="49" charset="0"/>
              <a:ea typeface="仿宋" pitchFamily="49" charset="-122"/>
              <a:cs typeface="Consolas" pitchFamily="49" charset="0"/>
            </a:endParaRPr>
          </a:p>
          <a:p>
            <a:r>
              <a:rPr lang="en-US" sz="1800" dirty="0" smtClean="0">
                <a:solidFill>
                  <a:schemeClr val="tx1"/>
                </a:solidFill>
                <a:latin typeface="Consolas" pitchFamily="49" charset="0"/>
                <a:ea typeface="仿宋" pitchFamily="49" charset="-122"/>
                <a:cs typeface="Consolas" pitchFamily="49" charset="0"/>
              </a:rPr>
              <a:t>   if (</a:t>
            </a:r>
            <a:r>
              <a:rPr lang="en-US" sz="1800" dirty="0" err="1" smtClean="0">
                <a:solidFill>
                  <a:schemeClr val="tx1"/>
                </a:solidFill>
                <a:latin typeface="Consolas" pitchFamily="49" charset="0"/>
                <a:ea typeface="仿宋" pitchFamily="49" charset="-122"/>
                <a:cs typeface="Consolas" pitchFamily="49" charset="0"/>
              </a:rPr>
              <a:t>i</a:t>
            </a:r>
            <a:r>
              <a:rPr lang="en-US" sz="1800" dirty="0" smtClean="0">
                <a:solidFill>
                  <a:schemeClr val="tx1"/>
                </a:solidFill>
                <a:latin typeface="Consolas" pitchFamily="49" charset="0"/>
                <a:ea typeface="仿宋" pitchFamily="49" charset="-122"/>
                <a:cs typeface="Consolas" pitchFamily="49" charset="0"/>
              </a:rPr>
              <a:t>&lt;n) return 1;</a:t>
            </a:r>
            <a:endParaRPr lang="zh-CN" altLang="en-US" sz="1800" dirty="0" smtClean="0">
              <a:solidFill>
                <a:schemeClr val="tx1"/>
              </a:solidFill>
              <a:latin typeface="Consolas" pitchFamily="49" charset="0"/>
              <a:ea typeface="仿宋" pitchFamily="49" charset="-122"/>
              <a:cs typeface="Consolas" pitchFamily="49" charset="0"/>
            </a:endParaRPr>
          </a:p>
          <a:p>
            <a:r>
              <a:rPr lang="en-US" sz="1800" dirty="0" smtClean="0">
                <a:solidFill>
                  <a:schemeClr val="tx1"/>
                </a:solidFill>
                <a:latin typeface="Consolas" pitchFamily="49" charset="0"/>
                <a:ea typeface="仿宋" pitchFamily="49" charset="-122"/>
                <a:cs typeface="Consolas" pitchFamily="49" charset="0"/>
              </a:rPr>
              <a:t>   else return 0;</a:t>
            </a:r>
            <a:endParaRPr lang="zh-CN" altLang="en-US" sz="1800" dirty="0" smtClean="0">
              <a:solidFill>
                <a:schemeClr val="tx1"/>
              </a:solidFill>
              <a:latin typeface="Consolas" pitchFamily="49" charset="0"/>
              <a:ea typeface="仿宋" pitchFamily="49" charset="-122"/>
              <a:cs typeface="Consolas" pitchFamily="49" charset="0"/>
            </a:endParaRPr>
          </a:p>
          <a:p>
            <a:r>
              <a:rPr lang="en-US" sz="1800" dirty="0" smtClean="0">
                <a:solidFill>
                  <a:schemeClr val="tx1"/>
                </a:solidFill>
                <a:latin typeface="Consolas" pitchFamily="49" charset="0"/>
                <a:ea typeface="仿宋" pitchFamily="49" charset="-122"/>
                <a:cs typeface="Consolas" pitchFamily="49" charset="0"/>
              </a:rPr>
              <a:t>}</a:t>
            </a:r>
            <a:endParaRPr lang="zh-CN" altLang="en-US" sz="1800" dirty="0">
              <a:solidFill>
                <a:schemeClr val="tx1"/>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Text Box 4"/>
          <p:cNvSpPr txBox="1">
            <a:spLocks noChangeArrowheads="1"/>
          </p:cNvSpPr>
          <p:nvPr/>
        </p:nvSpPr>
        <p:spPr bwMode="auto">
          <a:xfrm>
            <a:off x="1548433" y="1340768"/>
            <a:ext cx="4751759" cy="430887"/>
          </a:xfrm>
          <a:prstGeom prst="rect">
            <a:avLst/>
          </a:prstGeom>
          <a:noFill/>
          <a:ln w="9525">
            <a:noFill/>
            <a:miter lim="800000"/>
            <a:headEnd/>
            <a:tailEnd/>
          </a:ln>
          <a:effectLst/>
        </p:spPr>
        <p:txBody>
          <a:bodyPr wrap="square">
            <a:spAutoFit/>
          </a:bodyPr>
          <a:lstStyle/>
          <a:p>
            <a:pPr>
              <a:spcBef>
                <a:spcPct val="50000"/>
              </a:spcBef>
            </a:pPr>
            <a:r>
              <a:rPr lang="zh-CN" altLang="en-US" sz="2200" dirty="0">
                <a:solidFill>
                  <a:schemeClr val="tx1"/>
                </a:solidFill>
                <a:latin typeface="楷体" pitchFamily="49" charset="-122"/>
                <a:ea typeface="楷体" pitchFamily="49" charset="-122"/>
              </a:rPr>
              <a:t>算法设计应满足以下几条目标：</a:t>
            </a:r>
          </a:p>
        </p:txBody>
      </p:sp>
      <p:sp>
        <p:nvSpPr>
          <p:cNvPr id="150533" name="Text Box 5"/>
          <p:cNvSpPr txBox="1">
            <a:spLocks noChangeArrowheads="1"/>
          </p:cNvSpPr>
          <p:nvPr/>
        </p:nvSpPr>
        <p:spPr bwMode="auto">
          <a:xfrm>
            <a:off x="1691308" y="2059906"/>
            <a:ext cx="3816796" cy="2346283"/>
          </a:xfrm>
          <a:prstGeom prst="rect">
            <a:avLst/>
          </a:prstGeom>
          <a:noFill/>
          <a:ln w="9525">
            <a:noFill/>
            <a:miter lim="800000"/>
            <a:headEnd/>
            <a:tailEnd/>
          </a:ln>
          <a:effectLst/>
        </p:spPr>
        <p:txBody>
          <a:bodyPr wrap="square">
            <a:spAutoFit/>
          </a:bodyPr>
          <a:lstStyle/>
          <a:p>
            <a:pPr marL="342900" indent="-342900">
              <a:lnSpc>
                <a:spcPts val="3600"/>
              </a:lnSpc>
              <a:buFontTx/>
              <a:buBlip>
                <a:blip r:embed="rId2"/>
              </a:buBlip>
            </a:pPr>
            <a:r>
              <a:rPr lang="zh-CN" altLang="en-US" sz="2000" dirty="0">
                <a:solidFill>
                  <a:srgbClr val="9900FF"/>
                </a:solidFill>
                <a:latin typeface="微软雅黑" pitchFamily="34" charset="-122"/>
                <a:ea typeface="微软雅黑" pitchFamily="34" charset="-122"/>
              </a:rPr>
              <a:t>正确性</a:t>
            </a:r>
          </a:p>
          <a:p>
            <a:pPr marL="342900" indent="-342900">
              <a:lnSpc>
                <a:spcPts val="3600"/>
              </a:lnSpc>
              <a:buFontTx/>
              <a:buBlip>
                <a:blip r:embed="rId2"/>
              </a:buBlip>
            </a:pPr>
            <a:r>
              <a:rPr lang="zh-CN" altLang="en-US" sz="2000" dirty="0">
                <a:solidFill>
                  <a:srgbClr val="9900FF"/>
                </a:solidFill>
                <a:latin typeface="微软雅黑" pitchFamily="34" charset="-122"/>
                <a:ea typeface="微软雅黑" pitchFamily="34" charset="-122"/>
              </a:rPr>
              <a:t>可使用性</a:t>
            </a:r>
          </a:p>
          <a:p>
            <a:pPr marL="342900" indent="-342900">
              <a:lnSpc>
                <a:spcPts val="3600"/>
              </a:lnSpc>
              <a:buFontTx/>
              <a:buBlip>
                <a:blip r:embed="rId2"/>
              </a:buBlip>
            </a:pPr>
            <a:r>
              <a:rPr lang="zh-CN" altLang="en-US" sz="2000" dirty="0">
                <a:solidFill>
                  <a:srgbClr val="9900FF"/>
                </a:solidFill>
                <a:latin typeface="微软雅黑" pitchFamily="34" charset="-122"/>
                <a:ea typeface="微软雅黑" pitchFamily="34" charset="-122"/>
              </a:rPr>
              <a:t>可读性</a:t>
            </a:r>
          </a:p>
          <a:p>
            <a:pPr marL="342900" indent="-342900">
              <a:lnSpc>
                <a:spcPts val="3600"/>
              </a:lnSpc>
              <a:buFontTx/>
              <a:buBlip>
                <a:blip r:embed="rId2"/>
              </a:buBlip>
            </a:pPr>
            <a:r>
              <a:rPr lang="zh-CN" altLang="en-US" sz="2000" dirty="0">
                <a:solidFill>
                  <a:srgbClr val="9900FF"/>
                </a:solidFill>
                <a:latin typeface="微软雅黑" pitchFamily="34" charset="-122"/>
                <a:ea typeface="微软雅黑" pitchFamily="34" charset="-122"/>
              </a:rPr>
              <a:t>健壮性</a:t>
            </a:r>
          </a:p>
          <a:p>
            <a:pPr marL="342900" indent="-342900">
              <a:lnSpc>
                <a:spcPts val="3600"/>
              </a:lnSpc>
              <a:buFontTx/>
              <a:buBlip>
                <a:blip r:embed="rId2"/>
              </a:buBlip>
            </a:pPr>
            <a:r>
              <a:rPr lang="zh-CN" altLang="en-US" sz="2000" dirty="0">
                <a:solidFill>
                  <a:srgbClr val="9900FF"/>
                </a:solidFill>
                <a:latin typeface="微软雅黑" pitchFamily="34" charset="-122"/>
                <a:ea typeface="微软雅黑" pitchFamily="34" charset="-122"/>
              </a:rPr>
              <a:t>高效率与低存储量需求</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ext Box 2"/>
          <p:cNvSpPr txBox="1">
            <a:spLocks noChangeArrowheads="1"/>
          </p:cNvSpPr>
          <p:nvPr/>
        </p:nvSpPr>
        <p:spPr bwMode="auto">
          <a:xfrm>
            <a:off x="285720" y="214290"/>
            <a:ext cx="8351838" cy="2785378"/>
          </a:xfrm>
          <a:prstGeom prst="rect">
            <a:avLst/>
          </a:prstGeom>
          <a:solidFill>
            <a:schemeClr val="accent1">
              <a:lumMod val="20000"/>
              <a:lumOff val="80000"/>
            </a:schemeClr>
          </a:solidFill>
          <a:ln w="9525">
            <a:noFill/>
            <a:miter lim="800000"/>
            <a:headEnd/>
            <a:tailEnd/>
          </a:ln>
          <a:effectLst/>
        </p:spPr>
        <p:txBody>
          <a:bodyPr>
            <a:spAutoFit/>
          </a:bodyPr>
          <a:lstStyle/>
          <a:p>
            <a:pPr>
              <a:lnSpc>
                <a:spcPts val="3000"/>
              </a:lnSpc>
            </a:pPr>
            <a:r>
              <a:rPr lang="zh-CN" altLang="en-US" sz="2000" dirty="0">
                <a:solidFill>
                  <a:schemeClr val="tx1"/>
                </a:solidFill>
                <a:latin typeface="Consolas" pitchFamily="49" charset="0"/>
                <a:ea typeface="楷体" pitchFamily="49" charset="-122"/>
                <a:cs typeface="Consolas" pitchFamily="49" charset="0"/>
              </a:rPr>
              <a:t>　　（</a:t>
            </a:r>
            <a:r>
              <a:rPr lang="en-US" altLang="zh-CN" sz="2000" dirty="0">
                <a:solidFill>
                  <a:schemeClr val="tx1"/>
                </a:solidFill>
                <a:latin typeface="Consolas" pitchFamily="49" charset="0"/>
                <a:ea typeface="楷体" pitchFamily="49" charset="-122"/>
                <a:cs typeface="Consolas" pitchFamily="49" charset="0"/>
              </a:rPr>
              <a:t>2</a:t>
            </a:r>
            <a:r>
              <a:rPr lang="zh-CN" altLang="en-US" sz="2000" dirty="0">
                <a:solidFill>
                  <a:schemeClr val="tx1"/>
                </a:solidFill>
                <a:latin typeface="Consolas" pitchFamily="49" charset="0"/>
                <a:ea typeface="楷体" pitchFamily="49" charset="-122"/>
                <a:cs typeface="Consolas" pitchFamily="49" charset="0"/>
              </a:rPr>
              <a:t>）当被查值</a:t>
            </a:r>
            <a:r>
              <a:rPr lang="en-US" altLang="zh-CN" sz="2000" i="1" dirty="0">
                <a:solidFill>
                  <a:schemeClr val="tx1"/>
                </a:solidFill>
                <a:latin typeface="Consolas" pitchFamily="49" charset="0"/>
                <a:ea typeface="楷体" pitchFamily="49" charset="-122"/>
                <a:cs typeface="Consolas" pitchFamily="49" charset="0"/>
              </a:rPr>
              <a:t>x</a:t>
            </a:r>
            <a:r>
              <a:rPr lang="zh-CN" altLang="en-US" sz="2000" dirty="0">
                <a:solidFill>
                  <a:schemeClr val="tx1"/>
                </a:solidFill>
                <a:latin typeface="Consolas" pitchFamily="49" charset="0"/>
                <a:ea typeface="楷体" pitchFamily="49" charset="-122"/>
                <a:cs typeface="Consolas" pitchFamily="49" charset="0"/>
              </a:rPr>
              <a:t>在数组</a:t>
            </a:r>
            <a:r>
              <a:rPr lang="en-US" altLang="zh-CN" sz="2000" i="1" dirty="0">
                <a:solidFill>
                  <a:schemeClr val="tx1"/>
                </a:solidFill>
                <a:latin typeface="Consolas" pitchFamily="49" charset="0"/>
                <a:ea typeface="楷体" pitchFamily="49" charset="-122"/>
                <a:cs typeface="Consolas" pitchFamily="49" charset="0"/>
              </a:rPr>
              <a:t>a</a:t>
            </a:r>
            <a:r>
              <a:rPr lang="zh-CN" altLang="en-US" sz="2000" dirty="0">
                <a:solidFill>
                  <a:schemeClr val="tx1"/>
                </a:solidFill>
                <a:latin typeface="Consolas" pitchFamily="49" charset="0"/>
                <a:ea typeface="楷体" pitchFamily="49" charset="-122"/>
                <a:cs typeface="Consolas" pitchFamily="49" charset="0"/>
              </a:rPr>
              <a:t>中的概率为</a:t>
            </a:r>
            <a:r>
              <a:rPr lang="en-US" altLang="zh-CN" sz="2000" i="1" dirty="0">
                <a:solidFill>
                  <a:schemeClr val="tx1"/>
                </a:solidFill>
                <a:latin typeface="Consolas" pitchFamily="49" charset="0"/>
                <a:ea typeface="楷体" pitchFamily="49" charset="-122"/>
                <a:cs typeface="Consolas" pitchFamily="49" charset="0"/>
              </a:rPr>
              <a:t>q</a:t>
            </a:r>
            <a:r>
              <a:rPr lang="zh-CN" altLang="en-US" sz="2000" dirty="0">
                <a:solidFill>
                  <a:schemeClr val="tx1"/>
                </a:solidFill>
                <a:latin typeface="Consolas" pitchFamily="49" charset="0"/>
                <a:ea typeface="楷体" pitchFamily="49" charset="-122"/>
                <a:cs typeface="Consolas" pitchFamily="49" charset="0"/>
              </a:rPr>
              <a:t>时，算法执行有</a:t>
            </a:r>
            <a:r>
              <a:rPr lang="en-US" altLang="zh-CN" sz="2000" i="1" dirty="0">
                <a:solidFill>
                  <a:schemeClr val="tx1"/>
                </a:solidFill>
                <a:latin typeface="Consolas" pitchFamily="49" charset="0"/>
                <a:ea typeface="楷体" pitchFamily="49" charset="-122"/>
                <a:cs typeface="Consolas" pitchFamily="49" charset="0"/>
              </a:rPr>
              <a:t>n</a:t>
            </a:r>
            <a:r>
              <a:rPr lang="en-US" altLang="zh-CN" sz="2000" dirty="0">
                <a:solidFill>
                  <a:schemeClr val="tx1"/>
                </a:solidFill>
                <a:latin typeface="Consolas" pitchFamily="49" charset="0"/>
                <a:ea typeface="楷体" pitchFamily="49" charset="-122"/>
                <a:cs typeface="Consolas" pitchFamily="49" charset="0"/>
              </a:rPr>
              <a:t>+1</a:t>
            </a:r>
            <a:r>
              <a:rPr lang="zh-CN" altLang="en-US" sz="2000" dirty="0">
                <a:solidFill>
                  <a:schemeClr val="tx1"/>
                </a:solidFill>
                <a:latin typeface="Consolas" pitchFamily="49" charset="0"/>
                <a:ea typeface="楷体" pitchFamily="49" charset="-122"/>
                <a:cs typeface="Consolas" pitchFamily="49" charset="0"/>
              </a:rPr>
              <a:t>种情况，即</a:t>
            </a:r>
            <a:r>
              <a:rPr lang="en-US" altLang="zh-CN" sz="2000" i="1" dirty="0">
                <a:solidFill>
                  <a:schemeClr val="tx1"/>
                </a:solidFill>
                <a:latin typeface="Consolas" pitchFamily="49" charset="0"/>
                <a:ea typeface="楷体" pitchFamily="49" charset="-122"/>
                <a:cs typeface="Consolas" pitchFamily="49" charset="0"/>
              </a:rPr>
              <a:t>n</a:t>
            </a:r>
            <a:r>
              <a:rPr lang="zh-CN" altLang="en-US" sz="2000" dirty="0">
                <a:solidFill>
                  <a:schemeClr val="tx1"/>
                </a:solidFill>
                <a:latin typeface="Consolas" pitchFamily="49" charset="0"/>
                <a:ea typeface="楷体" pitchFamily="49" charset="-122"/>
                <a:cs typeface="Consolas" pitchFamily="49" charset="0"/>
              </a:rPr>
              <a:t>种成功查找和一种不成功查找。</a:t>
            </a:r>
          </a:p>
          <a:p>
            <a:pPr>
              <a:lnSpc>
                <a:spcPts val="3000"/>
              </a:lnSpc>
            </a:pPr>
            <a:r>
              <a:rPr lang="zh-CN" altLang="en-US" sz="2000" dirty="0">
                <a:solidFill>
                  <a:schemeClr val="tx1"/>
                </a:solidFill>
                <a:latin typeface="Consolas" pitchFamily="49" charset="0"/>
                <a:ea typeface="楷体" pitchFamily="49" charset="-122"/>
                <a:cs typeface="Consolas" pitchFamily="49" charset="0"/>
              </a:rPr>
              <a:t>　　对于成功查找，假设是等概率情况，则元素</a:t>
            </a:r>
            <a:r>
              <a:rPr lang="en-US" altLang="zh-CN" sz="2000" i="1" dirty="0">
                <a:solidFill>
                  <a:schemeClr val="tx1"/>
                </a:solidFill>
                <a:latin typeface="Consolas" pitchFamily="49" charset="0"/>
                <a:ea typeface="楷体" pitchFamily="49" charset="-122"/>
                <a:cs typeface="Consolas" pitchFamily="49" charset="0"/>
              </a:rPr>
              <a:t>a</a:t>
            </a:r>
            <a:r>
              <a:rPr lang="en-US" altLang="zh-CN" sz="2000" dirty="0">
                <a:solidFill>
                  <a:schemeClr val="tx1"/>
                </a:solidFill>
                <a:latin typeface="Consolas" pitchFamily="49" charset="0"/>
                <a:ea typeface="楷体" pitchFamily="49" charset="-122"/>
                <a:cs typeface="Consolas" pitchFamily="49" charset="0"/>
              </a:rPr>
              <a:t>[</a:t>
            </a:r>
            <a:r>
              <a:rPr lang="en-US" altLang="zh-CN" sz="2000" i="1" dirty="0" err="1">
                <a:solidFill>
                  <a:schemeClr val="tx1"/>
                </a:solidFill>
                <a:latin typeface="Consolas" pitchFamily="49" charset="0"/>
                <a:ea typeface="楷体" pitchFamily="49" charset="-122"/>
                <a:cs typeface="Consolas" pitchFamily="49" charset="0"/>
              </a:rPr>
              <a:t>i</a:t>
            </a:r>
            <a:r>
              <a:rPr lang="en-US" altLang="zh-CN" sz="2000" dirty="0">
                <a:solidFill>
                  <a:schemeClr val="tx1"/>
                </a:solidFill>
                <a:latin typeface="Consolas" pitchFamily="49" charset="0"/>
                <a:ea typeface="楷体" pitchFamily="49" charset="-122"/>
                <a:cs typeface="Consolas" pitchFamily="49" charset="0"/>
              </a:rPr>
              <a:t>]</a:t>
            </a:r>
            <a:r>
              <a:rPr lang="zh-CN" altLang="en-US" sz="2000" dirty="0">
                <a:solidFill>
                  <a:schemeClr val="tx1"/>
                </a:solidFill>
                <a:latin typeface="Consolas" pitchFamily="49" charset="0"/>
                <a:ea typeface="楷体" pitchFamily="49" charset="-122"/>
                <a:cs typeface="Consolas" pitchFamily="49" charset="0"/>
              </a:rPr>
              <a:t>被查找到的概率</a:t>
            </a:r>
            <a:r>
              <a:rPr lang="en-US" altLang="zh-CN" sz="2000" i="1" dirty="0">
                <a:solidFill>
                  <a:schemeClr val="tx1"/>
                </a:solidFill>
                <a:latin typeface="Consolas" pitchFamily="49" charset="0"/>
                <a:ea typeface="楷体" pitchFamily="49" charset="-122"/>
                <a:cs typeface="Consolas" pitchFamily="49" charset="0"/>
              </a:rPr>
              <a:t>P</a:t>
            </a:r>
            <a:r>
              <a:rPr lang="en-US" altLang="zh-CN" sz="2000" dirty="0">
                <a:solidFill>
                  <a:schemeClr val="tx1"/>
                </a:solidFill>
                <a:latin typeface="Consolas" pitchFamily="49" charset="0"/>
                <a:ea typeface="楷体" pitchFamily="49" charset="-122"/>
                <a:cs typeface="Consolas" pitchFamily="49" charset="0"/>
              </a:rPr>
              <a:t>(</a:t>
            </a:r>
            <a:r>
              <a:rPr lang="en-US" altLang="zh-CN" sz="2000" i="1" dirty="0">
                <a:solidFill>
                  <a:schemeClr val="tx1"/>
                </a:solidFill>
                <a:latin typeface="Consolas" pitchFamily="49" charset="0"/>
                <a:ea typeface="楷体" pitchFamily="49" charset="-122"/>
                <a:cs typeface="Consolas" pitchFamily="49" charset="0"/>
              </a:rPr>
              <a:t>a</a:t>
            </a:r>
            <a:r>
              <a:rPr lang="en-US" altLang="zh-CN" sz="2000" dirty="0">
                <a:solidFill>
                  <a:schemeClr val="tx1"/>
                </a:solidFill>
                <a:latin typeface="Consolas" pitchFamily="49" charset="0"/>
                <a:ea typeface="楷体" pitchFamily="49" charset="-122"/>
                <a:cs typeface="Consolas" pitchFamily="49" charset="0"/>
              </a:rPr>
              <a:t>[</a:t>
            </a:r>
            <a:r>
              <a:rPr lang="en-US" altLang="zh-CN" sz="2000" i="1" dirty="0" err="1">
                <a:solidFill>
                  <a:schemeClr val="tx1"/>
                </a:solidFill>
                <a:latin typeface="Consolas" pitchFamily="49" charset="0"/>
                <a:ea typeface="楷体" pitchFamily="49" charset="-122"/>
                <a:cs typeface="Consolas" pitchFamily="49" charset="0"/>
              </a:rPr>
              <a:t>i</a:t>
            </a:r>
            <a:r>
              <a:rPr lang="en-US" altLang="zh-CN" sz="2000" dirty="0">
                <a:solidFill>
                  <a:schemeClr val="tx1"/>
                </a:solidFill>
                <a:latin typeface="Consolas" pitchFamily="49" charset="0"/>
                <a:ea typeface="楷体" pitchFamily="49" charset="-122"/>
                <a:cs typeface="Consolas" pitchFamily="49" charset="0"/>
              </a:rPr>
              <a:t>])=</a:t>
            </a:r>
            <a:r>
              <a:rPr lang="en-US" altLang="zh-CN" sz="2000" i="1" dirty="0">
                <a:solidFill>
                  <a:schemeClr val="tx1"/>
                </a:solidFill>
                <a:latin typeface="Consolas" pitchFamily="49" charset="0"/>
                <a:ea typeface="楷体" pitchFamily="49" charset="-122"/>
                <a:cs typeface="Consolas" pitchFamily="49" charset="0"/>
              </a:rPr>
              <a:t>q</a:t>
            </a:r>
            <a:r>
              <a:rPr lang="en-US" altLang="zh-CN" sz="2000" dirty="0">
                <a:solidFill>
                  <a:schemeClr val="tx1"/>
                </a:solidFill>
                <a:latin typeface="Consolas" pitchFamily="49" charset="0"/>
                <a:ea typeface="楷体" pitchFamily="49" charset="-122"/>
                <a:cs typeface="Consolas" pitchFamily="49" charset="0"/>
              </a:rPr>
              <a:t>/</a:t>
            </a:r>
            <a:r>
              <a:rPr lang="en-US" altLang="zh-CN" sz="2000" i="1" dirty="0">
                <a:solidFill>
                  <a:schemeClr val="tx1"/>
                </a:solidFill>
                <a:latin typeface="Consolas" pitchFamily="49" charset="0"/>
                <a:ea typeface="楷体" pitchFamily="49" charset="-122"/>
                <a:cs typeface="Consolas" pitchFamily="49" charset="0"/>
              </a:rPr>
              <a:t>n</a:t>
            </a:r>
            <a:r>
              <a:rPr lang="zh-CN" altLang="en-US" sz="2000" dirty="0">
                <a:solidFill>
                  <a:schemeClr val="tx1"/>
                </a:solidFill>
                <a:latin typeface="Consolas" pitchFamily="49" charset="0"/>
                <a:ea typeface="楷体" pitchFamily="49" charset="-122"/>
                <a:cs typeface="Consolas" pitchFamily="49" charset="0"/>
              </a:rPr>
              <a:t>，成功找到</a:t>
            </a:r>
            <a:r>
              <a:rPr lang="en-US" altLang="zh-CN" sz="2000" i="1" dirty="0">
                <a:solidFill>
                  <a:schemeClr val="tx1"/>
                </a:solidFill>
                <a:latin typeface="Consolas" pitchFamily="49" charset="0"/>
                <a:ea typeface="楷体" pitchFamily="49" charset="-122"/>
                <a:cs typeface="Consolas" pitchFamily="49" charset="0"/>
              </a:rPr>
              <a:t>a</a:t>
            </a:r>
            <a:r>
              <a:rPr lang="en-US" altLang="zh-CN" sz="2000" dirty="0">
                <a:solidFill>
                  <a:schemeClr val="tx1"/>
                </a:solidFill>
                <a:latin typeface="Consolas" pitchFamily="49" charset="0"/>
                <a:ea typeface="楷体" pitchFamily="49" charset="-122"/>
                <a:cs typeface="Consolas" pitchFamily="49" charset="0"/>
              </a:rPr>
              <a:t>[</a:t>
            </a:r>
            <a:r>
              <a:rPr lang="en-US" altLang="zh-CN" sz="2000" i="1" dirty="0" err="1">
                <a:solidFill>
                  <a:schemeClr val="tx1"/>
                </a:solidFill>
                <a:latin typeface="Consolas" pitchFamily="49" charset="0"/>
                <a:ea typeface="楷体" pitchFamily="49" charset="-122"/>
                <a:cs typeface="Consolas" pitchFamily="49" charset="0"/>
              </a:rPr>
              <a:t>i</a:t>
            </a:r>
            <a:r>
              <a:rPr lang="en-US" altLang="zh-CN" sz="2000" dirty="0">
                <a:solidFill>
                  <a:schemeClr val="tx1"/>
                </a:solidFill>
                <a:latin typeface="Consolas" pitchFamily="49" charset="0"/>
                <a:ea typeface="楷体" pitchFamily="49" charset="-122"/>
                <a:cs typeface="Consolas" pitchFamily="49" charset="0"/>
              </a:rPr>
              <a:t>]</a:t>
            </a:r>
            <a:r>
              <a:rPr lang="zh-CN" altLang="en-US" sz="2000" dirty="0">
                <a:solidFill>
                  <a:schemeClr val="tx1"/>
                </a:solidFill>
                <a:latin typeface="Consolas" pitchFamily="49" charset="0"/>
                <a:ea typeface="楷体" pitchFamily="49" charset="-122"/>
                <a:cs typeface="Consolas" pitchFamily="49" charset="0"/>
              </a:rPr>
              <a:t>元素</a:t>
            </a:r>
            <a:r>
              <a:rPr lang="zh-CN" altLang="en-US" sz="2000" dirty="0" smtClean="0">
                <a:solidFill>
                  <a:schemeClr val="tx1"/>
                </a:solidFill>
                <a:latin typeface="Consolas" pitchFamily="49" charset="0"/>
                <a:ea typeface="楷体" pitchFamily="49" charset="-122"/>
                <a:cs typeface="Consolas" pitchFamily="49" charset="0"/>
              </a:rPr>
              <a:t>时基本</a:t>
            </a:r>
            <a:r>
              <a:rPr lang="zh-CN" altLang="en-US" sz="2000" dirty="0">
                <a:solidFill>
                  <a:schemeClr val="tx1"/>
                </a:solidFill>
                <a:latin typeface="Consolas" pitchFamily="49" charset="0"/>
                <a:ea typeface="楷体" pitchFamily="49" charset="-122"/>
                <a:cs typeface="Consolas" pitchFamily="49" charset="0"/>
              </a:rPr>
              <a:t>语句正好执行</a:t>
            </a:r>
            <a:r>
              <a:rPr lang="en-US" altLang="zh-CN" sz="2000" i="1" dirty="0">
                <a:solidFill>
                  <a:schemeClr val="tx1"/>
                </a:solidFill>
                <a:latin typeface="Consolas" pitchFamily="49" charset="0"/>
                <a:ea typeface="楷体" pitchFamily="49" charset="-122"/>
                <a:cs typeface="Consolas" pitchFamily="49" charset="0"/>
              </a:rPr>
              <a:t>i</a:t>
            </a:r>
            <a:r>
              <a:rPr lang="en-US" altLang="zh-CN" sz="2000" dirty="0">
                <a:solidFill>
                  <a:schemeClr val="tx1"/>
                </a:solidFill>
                <a:latin typeface="Consolas" pitchFamily="49" charset="0"/>
                <a:ea typeface="楷体" pitchFamily="49" charset="-122"/>
                <a:cs typeface="Consolas" pitchFamily="49" charset="0"/>
              </a:rPr>
              <a:t>+1</a:t>
            </a:r>
            <a:r>
              <a:rPr lang="zh-CN" altLang="en-US" sz="2000" dirty="0">
                <a:solidFill>
                  <a:schemeClr val="tx1"/>
                </a:solidFill>
                <a:latin typeface="Consolas" pitchFamily="49" charset="0"/>
                <a:ea typeface="楷体" pitchFamily="49" charset="-122"/>
                <a:cs typeface="Consolas" pitchFamily="49" charset="0"/>
              </a:rPr>
              <a:t>次。</a:t>
            </a:r>
          </a:p>
          <a:p>
            <a:pPr>
              <a:lnSpc>
                <a:spcPts val="3000"/>
              </a:lnSpc>
            </a:pPr>
            <a:r>
              <a:rPr lang="zh-CN" altLang="en-US" sz="2000" dirty="0">
                <a:solidFill>
                  <a:schemeClr val="tx1"/>
                </a:solidFill>
                <a:latin typeface="Consolas" pitchFamily="49" charset="0"/>
                <a:ea typeface="楷体" pitchFamily="49" charset="-122"/>
                <a:cs typeface="Consolas" pitchFamily="49" charset="0"/>
              </a:rPr>
              <a:t>　　对于不成功查找，其概率为</a:t>
            </a:r>
            <a:r>
              <a:rPr lang="en-US" altLang="zh-CN" sz="2000" dirty="0">
                <a:solidFill>
                  <a:schemeClr val="tx1"/>
                </a:solidFill>
                <a:latin typeface="Consolas" pitchFamily="49" charset="0"/>
                <a:ea typeface="楷体" pitchFamily="49" charset="-122"/>
                <a:cs typeface="Consolas" pitchFamily="49" charset="0"/>
              </a:rPr>
              <a:t>1-</a:t>
            </a:r>
            <a:r>
              <a:rPr lang="en-US" altLang="zh-CN" sz="2000" i="1" dirty="0">
                <a:solidFill>
                  <a:schemeClr val="tx1"/>
                </a:solidFill>
                <a:latin typeface="Consolas" pitchFamily="49" charset="0"/>
                <a:ea typeface="楷体" pitchFamily="49" charset="-122"/>
                <a:cs typeface="Consolas" pitchFamily="49" charset="0"/>
              </a:rPr>
              <a:t>q</a:t>
            </a:r>
            <a:r>
              <a:rPr lang="zh-CN" altLang="en-US" sz="2000" dirty="0">
                <a:solidFill>
                  <a:schemeClr val="tx1"/>
                </a:solidFill>
                <a:latin typeface="Consolas" pitchFamily="49" charset="0"/>
                <a:ea typeface="楷体" pitchFamily="49" charset="-122"/>
                <a:cs typeface="Consolas" pitchFamily="49" charset="0"/>
              </a:rPr>
              <a:t>，不成功查找</a:t>
            </a:r>
            <a:r>
              <a:rPr lang="zh-CN" altLang="en-US" sz="2000" dirty="0" smtClean="0">
                <a:solidFill>
                  <a:schemeClr val="tx1"/>
                </a:solidFill>
                <a:latin typeface="Consolas" pitchFamily="49" charset="0"/>
                <a:ea typeface="楷体" pitchFamily="49" charset="-122"/>
                <a:cs typeface="Consolas" pitchFamily="49" charset="0"/>
              </a:rPr>
              <a:t>时基本</a:t>
            </a:r>
            <a:r>
              <a:rPr lang="zh-CN" altLang="en-US" sz="2000" dirty="0">
                <a:solidFill>
                  <a:schemeClr val="tx1"/>
                </a:solidFill>
                <a:latin typeface="Consolas" pitchFamily="49" charset="0"/>
                <a:ea typeface="楷体" pitchFamily="49" charset="-122"/>
                <a:cs typeface="Consolas" pitchFamily="49" charset="0"/>
              </a:rPr>
              <a:t>语句正好执行</a:t>
            </a:r>
            <a:r>
              <a:rPr lang="en-US" altLang="zh-CN" sz="2000" i="1" dirty="0">
                <a:solidFill>
                  <a:schemeClr val="tx1"/>
                </a:solidFill>
                <a:latin typeface="Consolas" pitchFamily="49" charset="0"/>
                <a:ea typeface="楷体" pitchFamily="49" charset="-122"/>
                <a:cs typeface="Consolas" pitchFamily="49" charset="0"/>
              </a:rPr>
              <a:t>n</a:t>
            </a:r>
            <a:r>
              <a:rPr lang="zh-CN" altLang="en-US" sz="2000" dirty="0">
                <a:solidFill>
                  <a:schemeClr val="tx1"/>
                </a:solidFill>
                <a:latin typeface="Consolas" pitchFamily="49" charset="0"/>
                <a:ea typeface="楷体" pitchFamily="49" charset="-122"/>
                <a:cs typeface="Consolas" pitchFamily="49" charset="0"/>
              </a:rPr>
              <a:t>次。</a:t>
            </a:r>
          </a:p>
          <a:p>
            <a:pPr>
              <a:lnSpc>
                <a:spcPts val="3000"/>
              </a:lnSpc>
            </a:pPr>
            <a:r>
              <a:rPr lang="zh-CN" altLang="en-US" sz="2000" dirty="0">
                <a:solidFill>
                  <a:schemeClr val="tx1"/>
                </a:solidFill>
                <a:latin typeface="Consolas" pitchFamily="49" charset="0"/>
                <a:ea typeface="楷体" pitchFamily="49" charset="-122"/>
                <a:cs typeface="Consolas" pitchFamily="49" charset="0"/>
              </a:rPr>
              <a:t>　　所以：</a:t>
            </a:r>
          </a:p>
        </p:txBody>
      </p:sp>
      <p:sp>
        <p:nvSpPr>
          <p:cNvPr id="183299" name="Text Box 3"/>
          <p:cNvSpPr txBox="1">
            <a:spLocks noChangeArrowheads="1"/>
          </p:cNvSpPr>
          <p:nvPr/>
        </p:nvSpPr>
        <p:spPr bwMode="auto">
          <a:xfrm>
            <a:off x="1008094" y="3270288"/>
            <a:ext cx="7492996" cy="1446550"/>
          </a:xfrm>
          <a:prstGeom prst="rect">
            <a:avLst/>
          </a:prstGeom>
          <a:noFill/>
          <a:ln w="9525">
            <a:noFill/>
            <a:miter lim="800000"/>
            <a:headEnd/>
            <a:tailEnd/>
          </a:ln>
          <a:effectLst/>
        </p:spPr>
        <p:txBody>
          <a:bodyPr wrap="square">
            <a:spAutoFit/>
          </a:bodyPr>
          <a:lstStyle/>
          <a:p>
            <a:pPr>
              <a:spcBef>
                <a:spcPct val="50000"/>
              </a:spcBef>
            </a:pPr>
            <a:r>
              <a:rPr lang="en-US" altLang="zh-CN" sz="2200" i="1">
                <a:solidFill>
                  <a:srgbClr val="0000FF"/>
                </a:solidFill>
                <a:latin typeface="Consolas" pitchFamily="49" charset="0"/>
                <a:ea typeface="楷体" pitchFamily="49" charset="-122"/>
                <a:cs typeface="Consolas" pitchFamily="49" charset="0"/>
              </a:rPr>
              <a:t>A</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smtClean="0">
                <a:solidFill>
                  <a:srgbClr val="0000FF"/>
                </a:solidFill>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　　　　　</a:t>
            </a:r>
            <a:r>
              <a:rPr lang="zh-CN" altLang="en-US" sz="2200" smtClean="0">
                <a:solidFill>
                  <a:srgbClr val="0000FF"/>
                </a:solidFill>
                <a:latin typeface="Consolas" pitchFamily="49" charset="0"/>
                <a:ea typeface="楷体" pitchFamily="49" charset="-122"/>
                <a:cs typeface="Consolas" pitchFamily="49" charset="0"/>
              </a:rPr>
              <a:t> </a:t>
            </a:r>
            <a:endParaRPr lang="en-US" altLang="zh-CN" sz="2200" smtClean="0">
              <a:solidFill>
                <a:srgbClr val="0000FF"/>
              </a:solidFill>
              <a:latin typeface="Consolas" pitchFamily="49" charset="0"/>
              <a:ea typeface="楷体" pitchFamily="49" charset="-122"/>
              <a:cs typeface="Consolas" pitchFamily="49" charset="0"/>
            </a:endParaRPr>
          </a:p>
          <a:p>
            <a:pPr>
              <a:spcBef>
                <a:spcPct val="50000"/>
              </a:spcBef>
            </a:pPr>
            <a:endParaRPr lang="en-US" altLang="zh-CN" sz="2200" smtClean="0">
              <a:solidFill>
                <a:srgbClr val="0000FF"/>
              </a:solidFill>
              <a:latin typeface="Consolas" pitchFamily="49" charset="0"/>
              <a:ea typeface="楷体" pitchFamily="49" charset="-122"/>
              <a:cs typeface="Consolas" pitchFamily="49" charset="0"/>
            </a:endParaRPr>
          </a:p>
          <a:p>
            <a:pPr>
              <a:spcBef>
                <a:spcPct val="50000"/>
              </a:spcBef>
            </a:pPr>
            <a:r>
              <a:rPr lang="en-US" altLang="zh-CN" sz="2200" smtClean="0">
                <a:solidFill>
                  <a:srgbClr val="0000FF"/>
                </a:solidFill>
                <a:latin typeface="Consolas" pitchFamily="49" charset="0"/>
                <a:ea typeface="楷体" pitchFamily="49" charset="-122"/>
                <a:cs typeface="Consolas" pitchFamily="49" charset="0"/>
              </a:rPr>
              <a:t>     =</a:t>
            </a:r>
            <a:endParaRPr lang="en-US" altLang="zh-CN" sz="2200">
              <a:solidFill>
                <a:srgbClr val="0000FF"/>
              </a:solidFill>
              <a:latin typeface="Consolas" pitchFamily="49" charset="0"/>
              <a:ea typeface="楷体" pitchFamily="49" charset="-122"/>
              <a:cs typeface="Consolas" pitchFamily="49" charset="0"/>
            </a:endParaRPr>
          </a:p>
        </p:txBody>
      </p:sp>
      <p:sp>
        <p:nvSpPr>
          <p:cNvPr id="183301" name="Rectangle 5"/>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83300" name="Object 4"/>
          <p:cNvGraphicFramePr>
            <a:graphicFrameLocks noChangeAspect="1"/>
          </p:cNvGraphicFramePr>
          <p:nvPr/>
        </p:nvGraphicFramePr>
        <p:xfrm>
          <a:off x="2185984" y="3214686"/>
          <a:ext cx="1885950" cy="752475"/>
        </p:xfrm>
        <a:graphic>
          <a:graphicData uri="http://schemas.openxmlformats.org/presentationml/2006/ole">
            <p:oleObj spid="_x0000_s183300" name="Equation" r:id="rId3" imgW="927000" imgH="368280" progId="Equation.3">
              <p:embed/>
            </p:oleObj>
          </a:graphicData>
        </a:graphic>
      </p:graphicFrame>
      <p:sp>
        <p:nvSpPr>
          <p:cNvPr id="183303" name="Rectangle 7"/>
          <p:cNvSpPr>
            <a:spLocks noChangeArrowheads="1"/>
          </p:cNvSpPr>
          <p:nvPr/>
        </p:nvSpPr>
        <p:spPr bwMode="auto">
          <a:xfrm>
            <a:off x="0" y="32385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83302" name="Object 6"/>
          <p:cNvGraphicFramePr>
            <a:graphicFrameLocks noChangeAspect="1"/>
          </p:cNvGraphicFramePr>
          <p:nvPr/>
        </p:nvGraphicFramePr>
        <p:xfrm>
          <a:off x="2200304" y="3927480"/>
          <a:ext cx="6586538" cy="819150"/>
        </p:xfrm>
        <a:graphic>
          <a:graphicData uri="http://schemas.openxmlformats.org/presentationml/2006/ole">
            <p:oleObj spid="_x0000_s183302" name="Equation" r:id="rId4" imgW="3466800" imgH="431640" progId="Equation.3">
              <p:embed/>
            </p:oleObj>
          </a:graphicData>
        </a:graphic>
      </p:graphicFrame>
      <p:sp>
        <p:nvSpPr>
          <p:cNvPr id="183304" name="Text Box 8"/>
          <p:cNvSpPr txBox="1">
            <a:spLocks noChangeArrowheads="1"/>
          </p:cNvSpPr>
          <p:nvPr/>
        </p:nvSpPr>
        <p:spPr bwMode="auto">
          <a:xfrm>
            <a:off x="428596" y="4856174"/>
            <a:ext cx="8286808" cy="961674"/>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en-US" sz="2000" dirty="0">
                <a:latin typeface="Consolas" pitchFamily="49" charset="0"/>
                <a:ea typeface="楷体" pitchFamily="49" charset="-122"/>
                <a:cs typeface="Consolas" pitchFamily="49" charset="0"/>
              </a:rPr>
              <a:t>　　</a:t>
            </a:r>
            <a:r>
              <a:rPr lang="zh-CN" altLang="en-US" sz="2000" dirty="0">
                <a:solidFill>
                  <a:schemeClr val="tx1"/>
                </a:solidFill>
                <a:latin typeface="Consolas" pitchFamily="49" charset="0"/>
                <a:ea typeface="楷体" pitchFamily="49" charset="-122"/>
                <a:cs typeface="Consolas" pitchFamily="49" charset="0"/>
              </a:rPr>
              <a:t>如果已知需要查找的</a:t>
            </a:r>
            <a:r>
              <a:rPr lang="en-US" altLang="zh-CN" sz="2000" i="1" dirty="0">
                <a:solidFill>
                  <a:schemeClr val="tx1"/>
                </a:solidFill>
                <a:latin typeface="Consolas" pitchFamily="49" charset="0"/>
                <a:ea typeface="楷体" pitchFamily="49" charset="-122"/>
                <a:cs typeface="Consolas" pitchFamily="49" charset="0"/>
              </a:rPr>
              <a:t>x</a:t>
            </a:r>
            <a:r>
              <a:rPr lang="zh-CN" altLang="en-US" sz="2000" dirty="0">
                <a:solidFill>
                  <a:schemeClr val="tx1"/>
                </a:solidFill>
                <a:latin typeface="Consolas" pitchFamily="49" charset="0"/>
                <a:ea typeface="楷体" pitchFamily="49" charset="-122"/>
                <a:cs typeface="Consolas" pitchFamily="49" charset="0"/>
              </a:rPr>
              <a:t>有一半的机会在数组中，此时</a:t>
            </a:r>
            <a:r>
              <a:rPr lang="en-US" altLang="zh-CN" sz="2000" i="1" dirty="0">
                <a:solidFill>
                  <a:schemeClr val="tx1"/>
                </a:solidFill>
                <a:latin typeface="Consolas" pitchFamily="49" charset="0"/>
                <a:ea typeface="楷体" pitchFamily="49" charset="-122"/>
                <a:cs typeface="Consolas" pitchFamily="49" charset="0"/>
              </a:rPr>
              <a:t>q</a:t>
            </a:r>
            <a:r>
              <a:rPr lang="en-US" altLang="zh-CN" sz="2000" dirty="0">
                <a:solidFill>
                  <a:schemeClr val="tx1"/>
                </a:solidFill>
                <a:latin typeface="Consolas" pitchFamily="49" charset="0"/>
                <a:ea typeface="楷体" pitchFamily="49" charset="-122"/>
                <a:cs typeface="Consolas" pitchFamily="49" charset="0"/>
              </a:rPr>
              <a:t>=1/2</a:t>
            </a:r>
            <a:r>
              <a:rPr lang="zh-CN" altLang="en-US" sz="2000" dirty="0">
                <a:solidFill>
                  <a:schemeClr val="tx1"/>
                </a:solidFill>
                <a:latin typeface="Consolas" pitchFamily="49" charset="0"/>
                <a:ea typeface="楷体" pitchFamily="49" charset="-122"/>
                <a:cs typeface="Consolas" pitchFamily="49" charset="0"/>
              </a:rPr>
              <a:t>，则</a:t>
            </a:r>
            <a:r>
              <a:rPr lang="en-US" altLang="zh-CN" sz="2000" i="1" dirty="0">
                <a:solidFill>
                  <a:srgbClr val="9900FF"/>
                </a:solidFill>
                <a:latin typeface="Consolas" pitchFamily="49" charset="0"/>
                <a:ea typeface="楷体" pitchFamily="49" charset="-122"/>
                <a:cs typeface="Consolas" pitchFamily="49" charset="0"/>
              </a:rPr>
              <a:t>A</a:t>
            </a:r>
            <a:r>
              <a:rPr lang="en-US" altLang="zh-CN" sz="2000" dirty="0">
                <a:solidFill>
                  <a:srgbClr val="9900FF"/>
                </a:solidFill>
                <a:latin typeface="Consolas" pitchFamily="49" charset="0"/>
                <a:ea typeface="楷体" pitchFamily="49" charset="-122"/>
                <a:cs typeface="Consolas" pitchFamily="49" charset="0"/>
              </a:rPr>
              <a:t>(</a:t>
            </a:r>
            <a:r>
              <a:rPr lang="en-US" altLang="zh-CN" sz="2000" i="1" dirty="0">
                <a:solidFill>
                  <a:srgbClr val="9900FF"/>
                </a:solidFill>
                <a:latin typeface="Consolas" pitchFamily="49" charset="0"/>
                <a:ea typeface="楷体" pitchFamily="49" charset="-122"/>
                <a:cs typeface="Consolas" pitchFamily="49" charset="0"/>
              </a:rPr>
              <a:t>n</a:t>
            </a:r>
            <a:r>
              <a:rPr lang="en-US" altLang="zh-CN" sz="2000" dirty="0">
                <a:solidFill>
                  <a:srgbClr val="9900FF"/>
                </a:solidFill>
                <a:latin typeface="Consolas" pitchFamily="49" charset="0"/>
                <a:ea typeface="楷体" pitchFamily="49" charset="-122"/>
                <a:cs typeface="Consolas" pitchFamily="49" charset="0"/>
              </a:rPr>
              <a:t>)=[(</a:t>
            </a:r>
            <a:r>
              <a:rPr lang="en-US" altLang="zh-CN" sz="2000" i="1" dirty="0">
                <a:solidFill>
                  <a:srgbClr val="9900FF"/>
                </a:solidFill>
                <a:latin typeface="Consolas" pitchFamily="49" charset="0"/>
                <a:ea typeface="楷体" pitchFamily="49" charset="-122"/>
                <a:cs typeface="Consolas" pitchFamily="49" charset="0"/>
              </a:rPr>
              <a:t>n</a:t>
            </a:r>
            <a:r>
              <a:rPr lang="en-US" altLang="zh-CN" sz="2000" dirty="0">
                <a:solidFill>
                  <a:srgbClr val="9900FF"/>
                </a:solidFill>
                <a:latin typeface="Consolas" pitchFamily="49" charset="0"/>
                <a:ea typeface="楷体" pitchFamily="49" charset="-122"/>
                <a:cs typeface="Consolas" pitchFamily="49" charset="0"/>
              </a:rPr>
              <a:t>+1)/4]+</a:t>
            </a:r>
            <a:r>
              <a:rPr lang="en-US" altLang="zh-CN" sz="2000" i="1" dirty="0">
                <a:solidFill>
                  <a:srgbClr val="9900FF"/>
                </a:solidFill>
                <a:latin typeface="Consolas" pitchFamily="49" charset="0"/>
                <a:ea typeface="楷体" pitchFamily="49" charset="-122"/>
                <a:cs typeface="Consolas" pitchFamily="49" charset="0"/>
              </a:rPr>
              <a:t>n</a:t>
            </a:r>
            <a:r>
              <a:rPr lang="en-US" altLang="zh-CN" sz="2000" dirty="0">
                <a:solidFill>
                  <a:srgbClr val="9900FF"/>
                </a:solidFill>
                <a:latin typeface="Consolas" pitchFamily="49" charset="0"/>
                <a:ea typeface="楷体" pitchFamily="49" charset="-122"/>
                <a:cs typeface="Consolas" pitchFamily="49" charset="0"/>
              </a:rPr>
              <a:t>/2≈3</a:t>
            </a:r>
            <a:r>
              <a:rPr lang="en-US" altLang="zh-CN" sz="2000" i="1" dirty="0">
                <a:solidFill>
                  <a:srgbClr val="9900FF"/>
                </a:solidFill>
                <a:latin typeface="Consolas" pitchFamily="49" charset="0"/>
                <a:ea typeface="楷体" pitchFamily="49" charset="-122"/>
                <a:cs typeface="Consolas" pitchFamily="49" charset="0"/>
              </a:rPr>
              <a:t>n</a:t>
            </a:r>
            <a:r>
              <a:rPr lang="en-US" altLang="zh-CN" sz="2000" dirty="0">
                <a:solidFill>
                  <a:srgbClr val="9900FF"/>
                </a:solidFill>
                <a:latin typeface="Consolas" pitchFamily="49" charset="0"/>
                <a:ea typeface="楷体" pitchFamily="49" charset="-122"/>
                <a:cs typeface="Consolas" pitchFamily="49" charset="0"/>
              </a:rPr>
              <a:t>/4</a:t>
            </a:r>
            <a:r>
              <a:rPr lang="zh-CN" altLang="en-US" sz="2000" dirty="0">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2"/>
          <p:cNvSpPr txBox="1">
            <a:spLocks noChangeArrowheads="1"/>
          </p:cNvSpPr>
          <p:nvPr/>
        </p:nvSpPr>
        <p:spPr bwMode="auto">
          <a:xfrm>
            <a:off x="395288" y="404813"/>
            <a:ext cx="4897437" cy="457200"/>
          </a:xfrm>
          <a:prstGeom prst="rect">
            <a:avLst/>
          </a:prstGeom>
          <a:solidFill>
            <a:srgbClr val="9900FF"/>
          </a:solidFill>
          <a:ln w="9525">
            <a:noFill/>
            <a:miter lim="800000"/>
            <a:headEnd/>
            <a:tailEnd/>
          </a:ln>
          <a:effectLst/>
        </p:spPr>
        <p:txBody>
          <a:bodyPr>
            <a:spAutoFit/>
          </a:bodyPr>
          <a:lstStyle/>
          <a:p>
            <a:pPr algn="ctr">
              <a:spcBef>
                <a:spcPct val="50000"/>
              </a:spcBef>
            </a:pPr>
            <a:r>
              <a:rPr lang="en-US" altLang="zh-CN">
                <a:solidFill>
                  <a:schemeClr val="bg1"/>
                </a:solidFill>
                <a:latin typeface="Consolas" pitchFamily="49" charset="0"/>
                <a:ea typeface="华文中宋" pitchFamily="2" charset="-122"/>
                <a:cs typeface="Consolas" pitchFamily="49" charset="0"/>
              </a:rPr>
              <a:t>4. </a:t>
            </a:r>
            <a:r>
              <a:rPr lang="zh-CN" altLang="en-US">
                <a:solidFill>
                  <a:schemeClr val="bg1"/>
                </a:solidFill>
                <a:latin typeface="Consolas" pitchFamily="49" charset="0"/>
                <a:ea typeface="华文中宋" pitchFamily="2" charset="-122"/>
                <a:cs typeface="Consolas" pitchFamily="49" charset="0"/>
              </a:rPr>
              <a:t>非递归算法的时间复杂度分析</a:t>
            </a:r>
          </a:p>
        </p:txBody>
      </p:sp>
      <p:sp>
        <p:nvSpPr>
          <p:cNvPr id="182275" name="Text Box 3"/>
          <p:cNvSpPr txBox="1">
            <a:spLocks noChangeArrowheads="1"/>
          </p:cNvSpPr>
          <p:nvPr/>
        </p:nvSpPr>
        <p:spPr bwMode="auto">
          <a:xfrm>
            <a:off x="500034" y="1268413"/>
            <a:ext cx="8032779" cy="1631216"/>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en-US" sz="2000" dirty="0">
                <a:solidFill>
                  <a:schemeClr val="tx1"/>
                </a:solidFill>
                <a:ea typeface="楷体" pitchFamily="49" charset="-122"/>
                <a:cs typeface="Times New Roman" pitchFamily="18" charset="0"/>
              </a:rPr>
              <a:t>　　</a:t>
            </a:r>
            <a:r>
              <a:rPr lang="zh-CN" altLang="en-US" sz="2000" dirty="0" smtClean="0">
                <a:solidFill>
                  <a:schemeClr val="tx1"/>
                </a:solidFill>
                <a:ea typeface="楷体" pitchFamily="49" charset="-122"/>
                <a:cs typeface="Times New Roman" pitchFamily="18" charset="0"/>
              </a:rPr>
              <a:t>非</a:t>
            </a:r>
            <a:r>
              <a:rPr lang="zh-CN" altLang="en-US" sz="2000" dirty="0">
                <a:solidFill>
                  <a:schemeClr val="tx1"/>
                </a:solidFill>
                <a:ea typeface="楷体" pitchFamily="49" charset="-122"/>
                <a:cs typeface="Times New Roman" pitchFamily="18" charset="0"/>
              </a:rPr>
              <a:t>递归算法</a:t>
            </a:r>
            <a:r>
              <a:rPr lang="zh-CN" altLang="en-US" sz="2000" dirty="0" smtClean="0">
                <a:solidFill>
                  <a:schemeClr val="tx1"/>
                </a:solidFill>
                <a:ea typeface="楷体" pitchFamily="49" charset="-122"/>
                <a:cs typeface="Times New Roman" pitchFamily="18" charset="0"/>
              </a:rPr>
              <a:t>，关键</a:t>
            </a:r>
            <a:r>
              <a:rPr lang="zh-CN" altLang="en-US" sz="2000" dirty="0">
                <a:solidFill>
                  <a:schemeClr val="tx1"/>
                </a:solidFill>
                <a:ea typeface="楷体" pitchFamily="49" charset="-122"/>
                <a:cs typeface="Times New Roman" pitchFamily="18" charset="0"/>
              </a:rPr>
              <a:t>是求出</a:t>
            </a:r>
            <a:r>
              <a:rPr lang="zh-CN" altLang="en-US" sz="2000" dirty="0">
                <a:solidFill>
                  <a:srgbClr val="FF0000"/>
                </a:solidFill>
                <a:ea typeface="楷体" pitchFamily="49" charset="-122"/>
                <a:cs typeface="Times New Roman" pitchFamily="18" charset="0"/>
              </a:rPr>
              <a:t>代表</a:t>
            </a:r>
            <a:r>
              <a:rPr lang="zh-CN" altLang="en-US" sz="2000" dirty="0">
                <a:solidFill>
                  <a:schemeClr val="tx1"/>
                </a:solidFill>
                <a:ea typeface="楷体" pitchFamily="49" charset="-122"/>
                <a:cs typeface="Times New Roman" pitchFamily="18" charset="0"/>
              </a:rPr>
              <a:t>算法执行时间的</a:t>
            </a:r>
            <a:r>
              <a:rPr lang="zh-CN" altLang="en-US" sz="2000" dirty="0">
                <a:solidFill>
                  <a:srgbClr val="FF0000"/>
                </a:solidFill>
                <a:ea typeface="楷体" pitchFamily="49" charset="-122"/>
                <a:cs typeface="Times New Roman" pitchFamily="18" charset="0"/>
              </a:rPr>
              <a:t>表达式</a:t>
            </a:r>
            <a:r>
              <a:rPr lang="zh-CN" altLang="en-US" sz="2000" dirty="0">
                <a:solidFill>
                  <a:schemeClr val="tx1"/>
                </a:solidFill>
                <a:ea typeface="楷体" pitchFamily="49" charset="-122"/>
                <a:cs typeface="Times New Roman" pitchFamily="18" charset="0"/>
              </a:rPr>
              <a:t>。</a:t>
            </a:r>
          </a:p>
          <a:p>
            <a:pPr>
              <a:lnSpc>
                <a:spcPct val="150000"/>
              </a:lnSpc>
              <a:spcBef>
                <a:spcPct val="50000"/>
              </a:spcBef>
            </a:pPr>
            <a:r>
              <a:rPr lang="zh-CN" altLang="en-US" sz="2000" dirty="0">
                <a:solidFill>
                  <a:schemeClr val="tx1"/>
                </a:solidFill>
                <a:ea typeface="楷体" pitchFamily="49" charset="-122"/>
                <a:cs typeface="Times New Roman" pitchFamily="18" charset="0"/>
              </a:rPr>
              <a:t>　　</a:t>
            </a:r>
            <a:r>
              <a:rPr lang="zh-CN" altLang="en-US" sz="2000" dirty="0" smtClean="0">
                <a:solidFill>
                  <a:schemeClr val="tx1"/>
                </a:solidFill>
                <a:ea typeface="楷体" pitchFamily="49" charset="-122"/>
                <a:cs typeface="Times New Roman" pitchFamily="18" charset="0"/>
              </a:rPr>
              <a:t>基本</a:t>
            </a:r>
            <a:r>
              <a:rPr lang="zh-CN" altLang="en-US" sz="2000" dirty="0">
                <a:solidFill>
                  <a:schemeClr val="tx1"/>
                </a:solidFill>
                <a:ea typeface="楷体" pitchFamily="49" charset="-122"/>
                <a:cs typeface="Times New Roman" pitchFamily="18" charset="0"/>
              </a:rPr>
              <a:t>语句的执行</a:t>
            </a:r>
            <a:r>
              <a:rPr lang="zh-CN" altLang="en-US" sz="2000" dirty="0" smtClean="0">
                <a:solidFill>
                  <a:schemeClr val="tx1"/>
                </a:solidFill>
                <a:ea typeface="楷体" pitchFamily="49" charset="-122"/>
                <a:cs typeface="Times New Roman" pitchFamily="18" charset="0"/>
              </a:rPr>
              <a:t>次数是</a:t>
            </a:r>
            <a:r>
              <a:rPr lang="zh-CN" altLang="en-US" sz="2000" dirty="0">
                <a:solidFill>
                  <a:schemeClr val="tx1"/>
                </a:solidFill>
                <a:ea typeface="楷体" pitchFamily="49" charset="-122"/>
                <a:cs typeface="Times New Roman" pitchFamily="18" charset="0"/>
              </a:rPr>
              <a:t>一个关于问题规模</a:t>
            </a:r>
            <a:r>
              <a:rPr lang="en-US" altLang="zh-CN" sz="2000" i="1" dirty="0">
                <a:solidFill>
                  <a:schemeClr val="tx1"/>
                </a:solidFill>
                <a:ea typeface="楷体" pitchFamily="49" charset="-122"/>
                <a:cs typeface="Times New Roman" pitchFamily="18" charset="0"/>
              </a:rPr>
              <a:t>n</a:t>
            </a:r>
            <a:r>
              <a:rPr lang="zh-CN" altLang="en-US" sz="2000" dirty="0">
                <a:solidFill>
                  <a:schemeClr val="tx1"/>
                </a:solidFill>
                <a:ea typeface="楷体" pitchFamily="49" charset="-122"/>
                <a:cs typeface="Times New Roman" pitchFamily="18" charset="0"/>
              </a:rPr>
              <a:t>的表达式</a:t>
            </a:r>
            <a:r>
              <a:rPr lang="zh-CN" altLang="en-US" sz="2000" dirty="0" smtClean="0">
                <a:solidFill>
                  <a:schemeClr val="tx1"/>
                </a:solidFill>
                <a:ea typeface="楷体" pitchFamily="49" charset="-122"/>
                <a:cs typeface="Times New Roman" pitchFamily="18" charset="0"/>
              </a:rPr>
              <a:t>，用</a:t>
            </a:r>
            <a:r>
              <a:rPr lang="zh-CN" altLang="en-US" sz="2000" dirty="0">
                <a:solidFill>
                  <a:schemeClr val="tx1"/>
                </a:solidFill>
                <a:ea typeface="楷体" pitchFamily="49" charset="-122"/>
                <a:cs typeface="Times New Roman" pitchFamily="18" charset="0"/>
              </a:rPr>
              <a:t>渐进符号来表示这个表达式即得到算法的时间复杂度。</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p:cNvSpPr txBox="1">
            <a:spLocks noChangeArrowheads="1"/>
          </p:cNvSpPr>
          <p:nvPr/>
        </p:nvSpPr>
        <p:spPr bwMode="auto">
          <a:xfrm>
            <a:off x="395288" y="404813"/>
            <a:ext cx="7705725" cy="430887"/>
          </a:xfrm>
          <a:prstGeom prst="rect">
            <a:avLst/>
          </a:prstGeom>
          <a:noFill/>
          <a:ln w="9525">
            <a:noFill/>
            <a:miter lim="800000"/>
            <a:headEnd/>
            <a:tailEnd/>
          </a:ln>
          <a:effectLst/>
        </p:spPr>
        <p:txBody>
          <a:bodyPr>
            <a:spAutoFit/>
          </a:bodyPr>
          <a:lstStyle/>
          <a:p>
            <a:pPr>
              <a:spcBef>
                <a:spcPct val="50000"/>
              </a:spcBef>
            </a:pPr>
            <a:r>
              <a:rPr lang="en-US" altLang="zh-CN" sz="2200" dirty="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例</a:t>
            </a:r>
            <a:r>
              <a:rPr lang="en-US" altLang="zh-CN" sz="2200" dirty="0">
                <a:solidFill>
                  <a:srgbClr val="FF0000"/>
                </a:solidFill>
                <a:latin typeface="Consolas" pitchFamily="49" charset="0"/>
                <a:ea typeface="楷体" pitchFamily="49" charset="-122"/>
                <a:cs typeface="Consolas" pitchFamily="49" charset="0"/>
              </a:rPr>
              <a:t>1.6】</a:t>
            </a:r>
            <a:r>
              <a:rPr lang="zh-CN" altLang="en-US" sz="2200" dirty="0">
                <a:solidFill>
                  <a:schemeClr val="tx1"/>
                </a:solidFill>
                <a:latin typeface="Consolas" pitchFamily="49" charset="0"/>
                <a:ea typeface="楷体" pitchFamily="49" charset="-122"/>
                <a:cs typeface="Consolas" pitchFamily="49" charset="0"/>
              </a:rPr>
              <a:t>给出以下算法的时间复杂度。</a:t>
            </a:r>
          </a:p>
        </p:txBody>
      </p:sp>
      <p:sp>
        <p:nvSpPr>
          <p:cNvPr id="181251" name="Text Box 3"/>
          <p:cNvSpPr txBox="1">
            <a:spLocks noChangeArrowheads="1"/>
          </p:cNvSpPr>
          <p:nvPr/>
        </p:nvSpPr>
        <p:spPr bwMode="auto">
          <a:xfrm>
            <a:off x="857224" y="1071546"/>
            <a:ext cx="3817936" cy="2302508"/>
          </a:xfrm>
          <a:prstGeom prst="rect">
            <a:avLst/>
          </a:prstGeom>
          <a:solidFill>
            <a:schemeClr val="accent4">
              <a:lumMod val="40000"/>
              <a:lumOff val="60000"/>
            </a:scheme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180000" tIns="180000" bIns="180000">
            <a:spAutoFit/>
          </a:bodyPr>
          <a:lstStyle/>
          <a:p>
            <a:r>
              <a:rPr lang="en-US" altLang="zh-CN" sz="1800" dirty="0">
                <a:solidFill>
                  <a:schemeClr val="tx1"/>
                </a:solidFill>
                <a:latin typeface="Consolas" pitchFamily="49" charset="0"/>
                <a:ea typeface="楷体" pitchFamily="49" charset="-122"/>
                <a:cs typeface="Consolas" pitchFamily="49" charset="0"/>
              </a:rPr>
              <a:t>void </a:t>
            </a:r>
            <a:r>
              <a:rPr lang="en-US" altLang="zh-CN" sz="1800" dirty="0" err="1">
                <a:solidFill>
                  <a:schemeClr val="tx1"/>
                </a:solidFill>
                <a:latin typeface="Consolas" pitchFamily="49" charset="0"/>
                <a:ea typeface="楷体" pitchFamily="49" charset="-122"/>
                <a:cs typeface="Consolas" pitchFamily="49" charset="0"/>
              </a:rPr>
              <a:t>func</a:t>
            </a:r>
            <a:r>
              <a:rPr lang="en-US" altLang="zh-CN" sz="1800" dirty="0">
                <a:solidFill>
                  <a:schemeClr val="tx1"/>
                </a:solidFill>
                <a:latin typeface="Consolas" pitchFamily="49" charset="0"/>
                <a:ea typeface="楷体" pitchFamily="49" charset="-122"/>
                <a:cs typeface="Consolas" pitchFamily="49" charset="0"/>
              </a:rPr>
              <a:t>(</a:t>
            </a:r>
            <a:r>
              <a:rPr lang="en-US" altLang="zh-CN" sz="1800" dirty="0" err="1">
                <a:solidFill>
                  <a:schemeClr val="tx1"/>
                </a:solidFill>
                <a:latin typeface="Consolas" pitchFamily="49" charset="0"/>
                <a:ea typeface="楷体" pitchFamily="49" charset="-122"/>
                <a:cs typeface="Consolas" pitchFamily="49" charset="0"/>
              </a:rPr>
              <a:t>int</a:t>
            </a:r>
            <a:r>
              <a:rPr lang="en-US" altLang="zh-CN" sz="1800" dirty="0">
                <a:solidFill>
                  <a:schemeClr val="tx1"/>
                </a:solidFill>
                <a:latin typeface="Consolas" pitchFamily="49" charset="0"/>
                <a:ea typeface="楷体" pitchFamily="49" charset="-122"/>
                <a:cs typeface="Consolas" pitchFamily="49" charset="0"/>
              </a:rPr>
              <a:t> n)</a:t>
            </a:r>
          </a:p>
          <a:p>
            <a:r>
              <a:rPr lang="en-US" altLang="zh-CN" sz="1800" dirty="0">
                <a:solidFill>
                  <a:schemeClr val="tx1"/>
                </a:solidFill>
                <a:latin typeface="Consolas" pitchFamily="49" charset="0"/>
                <a:ea typeface="楷体" pitchFamily="49" charset="-122"/>
                <a:cs typeface="Consolas" pitchFamily="49" charset="0"/>
              </a:rPr>
              <a:t>{  </a:t>
            </a:r>
            <a:r>
              <a:rPr lang="en-US" altLang="zh-CN" sz="1800" dirty="0" smtClean="0">
                <a:solidFill>
                  <a:schemeClr val="tx1"/>
                </a:solidFill>
                <a:latin typeface="Consolas" pitchFamily="49" charset="0"/>
                <a:ea typeface="楷体" pitchFamily="49" charset="-122"/>
                <a:cs typeface="Consolas" pitchFamily="49" charset="0"/>
              </a:rPr>
              <a:t> </a:t>
            </a:r>
            <a:r>
              <a:rPr lang="en-US" altLang="zh-CN" sz="1800" dirty="0" err="1" smtClean="0">
                <a:solidFill>
                  <a:schemeClr val="tx1"/>
                </a:solidFill>
                <a:latin typeface="Consolas" pitchFamily="49" charset="0"/>
                <a:ea typeface="楷体" pitchFamily="49" charset="-122"/>
                <a:cs typeface="Consolas" pitchFamily="49" charset="0"/>
              </a:rPr>
              <a:t>int</a:t>
            </a:r>
            <a:r>
              <a:rPr lang="en-US" altLang="zh-CN" sz="1800" dirty="0" smtClean="0">
                <a:solidFill>
                  <a:schemeClr val="tx1"/>
                </a:solidFill>
                <a:latin typeface="Consolas" pitchFamily="49" charset="0"/>
                <a:ea typeface="楷体" pitchFamily="49" charset="-122"/>
                <a:cs typeface="Consolas" pitchFamily="49" charset="0"/>
              </a:rPr>
              <a:t> </a:t>
            </a:r>
            <a:r>
              <a:rPr lang="en-US" altLang="zh-CN" sz="1800" dirty="0" err="1">
                <a:solidFill>
                  <a:schemeClr val="tx1"/>
                </a:solidFill>
                <a:latin typeface="Consolas" pitchFamily="49" charset="0"/>
                <a:ea typeface="楷体" pitchFamily="49" charset="-122"/>
                <a:cs typeface="Consolas" pitchFamily="49" charset="0"/>
              </a:rPr>
              <a:t>i</a:t>
            </a:r>
            <a:r>
              <a:rPr lang="en-US" altLang="zh-CN" sz="1800" dirty="0">
                <a:solidFill>
                  <a:schemeClr val="tx1"/>
                </a:solidFill>
                <a:latin typeface="Consolas" pitchFamily="49" charset="0"/>
                <a:ea typeface="楷体" pitchFamily="49" charset="-122"/>
                <a:cs typeface="Consolas" pitchFamily="49" charset="0"/>
              </a:rPr>
              <a:t>=1,k=100;</a:t>
            </a:r>
          </a:p>
          <a:p>
            <a:r>
              <a:rPr lang="en-US" altLang="zh-CN" sz="1800" dirty="0">
                <a:solidFill>
                  <a:schemeClr val="tx1"/>
                </a:solidFill>
                <a:latin typeface="Consolas" pitchFamily="49" charset="0"/>
                <a:ea typeface="楷体" pitchFamily="49" charset="-122"/>
                <a:cs typeface="Consolas" pitchFamily="49" charset="0"/>
              </a:rPr>
              <a:t>    </a:t>
            </a:r>
            <a:r>
              <a:rPr lang="en-US" altLang="zh-CN" sz="1800" dirty="0" smtClean="0">
                <a:solidFill>
                  <a:schemeClr val="tx1"/>
                </a:solidFill>
                <a:latin typeface="Consolas" pitchFamily="49" charset="0"/>
                <a:ea typeface="楷体" pitchFamily="49" charset="-122"/>
                <a:cs typeface="Consolas" pitchFamily="49" charset="0"/>
              </a:rPr>
              <a:t>while </a:t>
            </a:r>
            <a:r>
              <a:rPr lang="en-US" altLang="zh-CN" sz="1800" dirty="0">
                <a:solidFill>
                  <a:schemeClr val="tx1"/>
                </a:solidFill>
                <a:latin typeface="Consolas" pitchFamily="49" charset="0"/>
                <a:ea typeface="楷体" pitchFamily="49" charset="-122"/>
                <a:cs typeface="Consolas" pitchFamily="49" charset="0"/>
              </a:rPr>
              <a:t>(</a:t>
            </a:r>
            <a:r>
              <a:rPr lang="en-US" altLang="zh-CN" sz="1800" dirty="0" err="1">
                <a:solidFill>
                  <a:schemeClr val="tx1"/>
                </a:solidFill>
                <a:latin typeface="Consolas" pitchFamily="49" charset="0"/>
                <a:ea typeface="楷体" pitchFamily="49" charset="-122"/>
                <a:cs typeface="Consolas" pitchFamily="49" charset="0"/>
              </a:rPr>
              <a:t>i</a:t>
            </a:r>
            <a:r>
              <a:rPr lang="en-US" altLang="zh-CN" sz="1800" dirty="0">
                <a:solidFill>
                  <a:schemeClr val="tx1"/>
                </a:solidFill>
                <a:latin typeface="Consolas" pitchFamily="49" charset="0"/>
                <a:ea typeface="楷体" pitchFamily="49" charset="-122"/>
                <a:cs typeface="Consolas" pitchFamily="49" charset="0"/>
              </a:rPr>
              <a:t>&lt;=n)</a:t>
            </a:r>
          </a:p>
          <a:p>
            <a:r>
              <a:rPr lang="en-US" altLang="zh-CN" sz="1800" dirty="0">
                <a:solidFill>
                  <a:schemeClr val="tx1"/>
                </a:solidFill>
                <a:latin typeface="Consolas" pitchFamily="49" charset="0"/>
                <a:ea typeface="楷体" pitchFamily="49" charset="-122"/>
                <a:cs typeface="Consolas" pitchFamily="49" charset="0"/>
              </a:rPr>
              <a:t>  </a:t>
            </a:r>
            <a:r>
              <a:rPr lang="en-US" altLang="zh-CN" sz="1800" dirty="0" smtClean="0">
                <a:solidFill>
                  <a:schemeClr val="tx1"/>
                </a:solidFill>
                <a:latin typeface="Consolas" pitchFamily="49" charset="0"/>
                <a:ea typeface="楷体" pitchFamily="49" charset="-122"/>
                <a:cs typeface="Consolas" pitchFamily="49" charset="0"/>
              </a:rPr>
              <a:t>  {  </a:t>
            </a:r>
            <a:r>
              <a:rPr lang="en-US" altLang="zh-CN" sz="1800" dirty="0">
                <a:solidFill>
                  <a:schemeClr val="tx1"/>
                </a:solidFill>
                <a:latin typeface="Consolas" pitchFamily="49" charset="0"/>
                <a:ea typeface="楷体" pitchFamily="49" charset="-122"/>
                <a:cs typeface="Consolas" pitchFamily="49" charset="0"/>
              </a:rPr>
              <a:t>k++;</a:t>
            </a:r>
          </a:p>
          <a:p>
            <a:r>
              <a:rPr lang="en-US" altLang="zh-CN" sz="1800" dirty="0">
                <a:solidFill>
                  <a:schemeClr val="tx1"/>
                </a:solidFill>
                <a:latin typeface="Consolas" pitchFamily="49" charset="0"/>
                <a:ea typeface="楷体" pitchFamily="49" charset="-122"/>
                <a:cs typeface="Consolas" pitchFamily="49" charset="0"/>
              </a:rPr>
              <a:t> </a:t>
            </a:r>
            <a:r>
              <a:rPr lang="en-US" altLang="zh-CN" sz="1800" dirty="0" smtClean="0">
                <a:solidFill>
                  <a:schemeClr val="tx1"/>
                </a:solidFill>
                <a:latin typeface="Consolas" pitchFamily="49" charset="0"/>
                <a:ea typeface="楷体" pitchFamily="49" charset="-122"/>
                <a:cs typeface="Consolas" pitchFamily="49" charset="0"/>
              </a:rPr>
              <a:t>      </a:t>
            </a:r>
            <a:r>
              <a:rPr lang="en-US" altLang="zh-CN" sz="1800" dirty="0" err="1" smtClean="0">
                <a:solidFill>
                  <a:schemeClr val="tx1"/>
                </a:solidFill>
                <a:latin typeface="Consolas" pitchFamily="49" charset="0"/>
                <a:ea typeface="楷体" pitchFamily="49" charset="-122"/>
                <a:cs typeface="Consolas" pitchFamily="49" charset="0"/>
              </a:rPr>
              <a:t>i</a:t>
            </a:r>
            <a:r>
              <a:rPr lang="en-US" altLang="zh-CN" sz="1800" dirty="0">
                <a:solidFill>
                  <a:schemeClr val="tx1"/>
                </a:solidFill>
                <a:latin typeface="Consolas" pitchFamily="49" charset="0"/>
                <a:ea typeface="楷体" pitchFamily="49" charset="-122"/>
                <a:cs typeface="Consolas" pitchFamily="49" charset="0"/>
              </a:rPr>
              <a:t>+=2;</a:t>
            </a:r>
          </a:p>
          <a:p>
            <a:r>
              <a:rPr lang="en-US" altLang="zh-CN" sz="1800" dirty="0">
                <a:solidFill>
                  <a:schemeClr val="tx1"/>
                </a:solidFill>
                <a:latin typeface="Consolas" pitchFamily="49" charset="0"/>
                <a:ea typeface="楷体" pitchFamily="49" charset="-122"/>
                <a:cs typeface="Consolas" pitchFamily="49" charset="0"/>
              </a:rPr>
              <a:t>    </a:t>
            </a:r>
            <a:r>
              <a:rPr lang="en-US" altLang="zh-CN" sz="1800" dirty="0" smtClean="0">
                <a:solidFill>
                  <a:schemeClr val="tx1"/>
                </a:solidFill>
                <a:latin typeface="Consolas" pitchFamily="49" charset="0"/>
                <a:ea typeface="楷体" pitchFamily="49" charset="-122"/>
                <a:cs typeface="Consolas" pitchFamily="49" charset="0"/>
              </a:rPr>
              <a:t>}</a:t>
            </a:r>
            <a:endParaRPr lang="en-US" altLang="zh-CN" sz="1800" dirty="0">
              <a:solidFill>
                <a:schemeClr val="tx1"/>
              </a:solidFill>
              <a:latin typeface="Consolas" pitchFamily="49" charset="0"/>
              <a:ea typeface="楷体" pitchFamily="49" charset="-122"/>
              <a:cs typeface="Consolas" pitchFamily="49" charset="0"/>
            </a:endParaRPr>
          </a:p>
          <a:p>
            <a:r>
              <a:rPr lang="en-US" altLang="zh-CN" sz="1800" dirty="0">
                <a:solidFill>
                  <a:schemeClr val="tx1"/>
                </a:solidFill>
                <a:latin typeface="Consolas" pitchFamily="49" charset="0"/>
                <a:ea typeface="楷体" pitchFamily="49" charset="-122"/>
                <a:cs typeface="Consolas" pitchFamily="49" charset="0"/>
              </a:rPr>
              <a:t>}</a:t>
            </a:r>
          </a:p>
        </p:txBody>
      </p:sp>
      <p:sp>
        <p:nvSpPr>
          <p:cNvPr id="181252" name="Text Box 4"/>
          <p:cNvSpPr txBox="1">
            <a:spLocks noChangeArrowheads="1"/>
          </p:cNvSpPr>
          <p:nvPr/>
        </p:nvSpPr>
        <p:spPr bwMode="auto">
          <a:xfrm>
            <a:off x="214282" y="3674938"/>
            <a:ext cx="8135937" cy="2292935"/>
          </a:xfrm>
          <a:prstGeom prst="rect">
            <a:avLst/>
          </a:prstGeom>
          <a:noFill/>
          <a:ln w="9525">
            <a:noFill/>
            <a:miter lim="800000"/>
            <a:headEnd/>
            <a:tailEnd/>
          </a:ln>
          <a:effectLst/>
        </p:spPr>
        <p:txBody>
          <a:bodyPr>
            <a:spAutoFit/>
          </a:bodyPr>
          <a:lstStyle/>
          <a:p>
            <a:pPr>
              <a:spcBef>
                <a:spcPct val="50000"/>
              </a:spcBef>
            </a:pPr>
            <a:r>
              <a:rPr lang="zh-CN" altLang="en-US" sz="2200" dirty="0">
                <a:latin typeface="Consolas" pitchFamily="49" charset="0"/>
                <a:ea typeface="楷体" pitchFamily="49" charset="-122"/>
                <a:cs typeface="Consolas" pitchFamily="49" charset="0"/>
              </a:rPr>
              <a:t>　　</a:t>
            </a:r>
            <a:r>
              <a:rPr lang="zh-CN" altLang="en-US" sz="2200" dirty="0">
                <a:solidFill>
                  <a:srgbClr val="FF0000"/>
                </a:solidFill>
                <a:latin typeface="Consolas" pitchFamily="49" charset="0"/>
                <a:ea typeface="楷体" pitchFamily="49" charset="-122"/>
                <a:cs typeface="Consolas" pitchFamily="49" charset="0"/>
              </a:rPr>
              <a:t>解</a:t>
            </a:r>
            <a:r>
              <a:rPr lang="zh-CN" altLang="en-US" sz="2200" dirty="0" smtClean="0">
                <a:solidFill>
                  <a:srgbClr val="FF0000"/>
                </a:solidFill>
                <a:latin typeface="Consolas" pitchFamily="49" charset="0"/>
                <a:ea typeface="楷体" pitchFamily="49" charset="-122"/>
                <a:cs typeface="Consolas" pitchFamily="49" charset="0"/>
              </a:rPr>
              <a:t>：</a:t>
            </a:r>
            <a:r>
              <a:rPr lang="zh-CN" altLang="en-US" sz="2200" dirty="0" smtClean="0">
                <a:solidFill>
                  <a:schemeClr val="tx1"/>
                </a:solidFill>
                <a:latin typeface="Consolas" pitchFamily="49" charset="0"/>
                <a:ea typeface="楷体" pitchFamily="49" charset="-122"/>
                <a:cs typeface="Consolas" pitchFamily="49" charset="0"/>
              </a:rPr>
              <a:t>基本</a:t>
            </a:r>
            <a:r>
              <a:rPr lang="zh-CN" altLang="en-US" sz="2200" dirty="0">
                <a:solidFill>
                  <a:schemeClr val="tx1"/>
                </a:solidFill>
                <a:latin typeface="Consolas" pitchFamily="49" charset="0"/>
                <a:ea typeface="楷体" pitchFamily="49" charset="-122"/>
                <a:cs typeface="Consolas" pitchFamily="49" charset="0"/>
              </a:rPr>
              <a:t>语句是</a:t>
            </a:r>
            <a:r>
              <a:rPr lang="en-US" altLang="zh-CN" sz="2200" dirty="0">
                <a:solidFill>
                  <a:schemeClr val="tx1"/>
                </a:solidFill>
                <a:latin typeface="Consolas" pitchFamily="49" charset="0"/>
                <a:ea typeface="楷体" pitchFamily="49" charset="-122"/>
                <a:cs typeface="Consolas" pitchFamily="49" charset="0"/>
              </a:rPr>
              <a:t>while</a:t>
            </a:r>
            <a:r>
              <a:rPr lang="zh-CN" altLang="en-US" sz="2200" dirty="0">
                <a:solidFill>
                  <a:schemeClr val="tx1"/>
                </a:solidFill>
                <a:latin typeface="Consolas" pitchFamily="49" charset="0"/>
                <a:ea typeface="楷体" pitchFamily="49" charset="-122"/>
                <a:cs typeface="Consolas" pitchFamily="49" charset="0"/>
              </a:rPr>
              <a:t>循环内的</a:t>
            </a:r>
            <a:r>
              <a:rPr lang="zh-CN" altLang="en-US" sz="2200" dirty="0" smtClean="0">
                <a:solidFill>
                  <a:schemeClr val="tx1"/>
                </a:solidFill>
                <a:latin typeface="Consolas" pitchFamily="49" charset="0"/>
                <a:ea typeface="楷体" pitchFamily="49" charset="-122"/>
                <a:cs typeface="Consolas" pitchFamily="49" charset="0"/>
              </a:rPr>
              <a:t>语句，设执行</a:t>
            </a:r>
            <a:r>
              <a:rPr lang="zh-CN" altLang="en-US" sz="2200" dirty="0">
                <a:solidFill>
                  <a:schemeClr val="tx1"/>
                </a:solidFill>
                <a:latin typeface="Consolas" pitchFamily="49" charset="0"/>
                <a:ea typeface="楷体" pitchFamily="49" charset="-122"/>
                <a:cs typeface="Consolas" pitchFamily="49" charset="0"/>
              </a:rPr>
              <a:t>的次数为</a:t>
            </a:r>
            <a:r>
              <a:rPr lang="en-US" altLang="zh-CN" sz="2200" i="1" dirty="0">
                <a:solidFill>
                  <a:schemeClr val="tx1"/>
                </a:solidFill>
                <a:latin typeface="Consolas" pitchFamily="49" charset="0"/>
                <a:ea typeface="楷体" pitchFamily="49" charset="-122"/>
                <a:cs typeface="Consolas" pitchFamily="49" charset="0"/>
              </a:rPr>
              <a:t>m</a:t>
            </a:r>
            <a:r>
              <a:rPr lang="zh-CN" altLang="en-US" sz="2200" dirty="0">
                <a:solidFill>
                  <a:schemeClr val="tx1"/>
                </a:solidFill>
                <a:latin typeface="Consolas" pitchFamily="49" charset="0"/>
                <a:ea typeface="楷体" pitchFamily="49" charset="-122"/>
                <a:cs typeface="Consolas" pitchFamily="49" charset="0"/>
              </a:rPr>
              <a:t>，</a:t>
            </a:r>
            <a:r>
              <a:rPr lang="en-US" altLang="zh-CN" sz="2200" i="1" dirty="0" err="1">
                <a:solidFill>
                  <a:schemeClr val="tx1"/>
                </a:solidFill>
                <a:latin typeface="Consolas" pitchFamily="49" charset="0"/>
                <a:ea typeface="楷体" pitchFamily="49" charset="-122"/>
                <a:cs typeface="Consolas" pitchFamily="49" charset="0"/>
              </a:rPr>
              <a:t>i</a:t>
            </a:r>
            <a:r>
              <a:rPr lang="zh-CN" altLang="en-US" sz="2200" dirty="0">
                <a:solidFill>
                  <a:schemeClr val="tx1"/>
                </a:solidFill>
                <a:latin typeface="Consolas" pitchFamily="49" charset="0"/>
                <a:ea typeface="楷体" pitchFamily="49" charset="-122"/>
                <a:cs typeface="Consolas" pitchFamily="49" charset="0"/>
              </a:rPr>
              <a:t>从</a:t>
            </a:r>
            <a:r>
              <a:rPr lang="en-US" altLang="zh-CN" sz="2200" dirty="0">
                <a:solidFill>
                  <a:schemeClr val="tx1"/>
                </a:solidFill>
                <a:latin typeface="Consolas" pitchFamily="49" charset="0"/>
                <a:ea typeface="楷体" pitchFamily="49" charset="-122"/>
                <a:cs typeface="Consolas" pitchFamily="49" charset="0"/>
              </a:rPr>
              <a:t>1</a:t>
            </a:r>
            <a:r>
              <a:rPr lang="zh-CN" altLang="en-US" sz="2200" dirty="0">
                <a:solidFill>
                  <a:schemeClr val="tx1"/>
                </a:solidFill>
                <a:latin typeface="Consolas" pitchFamily="49" charset="0"/>
                <a:ea typeface="楷体" pitchFamily="49" charset="-122"/>
                <a:cs typeface="Consolas" pitchFamily="49" charset="0"/>
              </a:rPr>
              <a:t>开始递增，最后取值为</a:t>
            </a:r>
            <a:r>
              <a:rPr lang="en-US" altLang="zh-CN" sz="2200" dirty="0">
                <a:solidFill>
                  <a:schemeClr val="tx1"/>
                </a:solidFill>
                <a:latin typeface="Consolas" pitchFamily="49" charset="0"/>
                <a:ea typeface="楷体" pitchFamily="49" charset="-122"/>
                <a:cs typeface="Consolas" pitchFamily="49" charset="0"/>
              </a:rPr>
              <a:t>1+2</a:t>
            </a:r>
            <a:r>
              <a:rPr lang="en-US" altLang="zh-CN" sz="2200" i="1" dirty="0">
                <a:solidFill>
                  <a:schemeClr val="tx1"/>
                </a:solidFill>
                <a:latin typeface="Consolas" pitchFamily="49" charset="0"/>
                <a:ea typeface="楷体" pitchFamily="49" charset="-122"/>
                <a:cs typeface="Consolas" pitchFamily="49" charset="0"/>
              </a:rPr>
              <a:t>m</a:t>
            </a:r>
            <a:r>
              <a:rPr lang="zh-CN" altLang="en-US" sz="2200" dirty="0">
                <a:solidFill>
                  <a:schemeClr val="tx1"/>
                </a:solidFill>
                <a:latin typeface="Consolas" pitchFamily="49" charset="0"/>
                <a:ea typeface="楷体" pitchFamily="49" charset="-122"/>
                <a:cs typeface="Consolas" pitchFamily="49" charset="0"/>
              </a:rPr>
              <a:t>，有</a:t>
            </a:r>
            <a:r>
              <a:rPr lang="zh-CN" altLang="en-US" sz="2200" dirty="0" smtClean="0">
                <a:solidFill>
                  <a:schemeClr val="tx1"/>
                </a:solidFill>
                <a:latin typeface="Consolas" pitchFamily="49" charset="0"/>
                <a:ea typeface="楷体" pitchFamily="49" charset="-122"/>
                <a:cs typeface="Consolas" pitchFamily="49" charset="0"/>
              </a:rPr>
              <a:t>：</a:t>
            </a:r>
            <a:endParaRPr lang="en-US" altLang="zh-CN" sz="2200" dirty="0" smtClean="0">
              <a:solidFill>
                <a:schemeClr val="tx1"/>
              </a:solidFill>
              <a:latin typeface="Consolas" pitchFamily="49" charset="0"/>
              <a:ea typeface="楷体" pitchFamily="49" charset="-122"/>
              <a:cs typeface="Consolas" pitchFamily="49" charset="0"/>
            </a:endParaRPr>
          </a:p>
          <a:p>
            <a:pPr>
              <a:spcBef>
                <a:spcPct val="50000"/>
              </a:spcBef>
            </a:pPr>
            <a:r>
              <a:rPr lang="en-US" altLang="zh-CN" sz="2200" i="1" dirty="0" smtClean="0">
                <a:solidFill>
                  <a:schemeClr val="tx1"/>
                </a:solidFill>
                <a:latin typeface="Consolas" pitchFamily="49" charset="0"/>
                <a:ea typeface="楷体" pitchFamily="49" charset="-122"/>
                <a:cs typeface="Consolas" pitchFamily="49" charset="0"/>
              </a:rPr>
              <a:t>       </a:t>
            </a:r>
            <a:r>
              <a:rPr lang="pt-BR" altLang="zh-CN" sz="2200" i="1" dirty="0" smtClean="0">
                <a:solidFill>
                  <a:schemeClr val="tx1"/>
                </a:solidFill>
                <a:latin typeface="Consolas" pitchFamily="49" charset="0"/>
                <a:ea typeface="楷体" pitchFamily="49" charset="-122"/>
                <a:cs typeface="Consolas" pitchFamily="49" charset="0"/>
              </a:rPr>
              <a:t>i</a:t>
            </a:r>
            <a:r>
              <a:rPr lang="pt-BR" altLang="zh-CN" sz="2200" dirty="0" smtClean="0">
                <a:solidFill>
                  <a:schemeClr val="tx1"/>
                </a:solidFill>
                <a:latin typeface="Consolas" pitchFamily="49" charset="0"/>
                <a:ea typeface="楷体" pitchFamily="49" charset="-122"/>
                <a:cs typeface="Consolas" pitchFamily="49" charset="0"/>
              </a:rPr>
              <a:t>=1+2</a:t>
            </a:r>
            <a:r>
              <a:rPr lang="pt-BR" altLang="zh-CN" sz="2200" i="1" dirty="0" smtClean="0">
                <a:solidFill>
                  <a:schemeClr val="tx1"/>
                </a:solidFill>
                <a:latin typeface="Consolas" pitchFamily="49" charset="0"/>
                <a:ea typeface="楷体" pitchFamily="49" charset="-122"/>
                <a:cs typeface="Consolas" pitchFamily="49" charset="0"/>
              </a:rPr>
              <a:t>m</a:t>
            </a:r>
            <a:r>
              <a:rPr lang="pt-BR" altLang="zh-CN" sz="2200" dirty="0">
                <a:solidFill>
                  <a:schemeClr val="tx1"/>
                </a:solidFill>
                <a:latin typeface="Consolas" pitchFamily="49" charset="0"/>
                <a:ea typeface="宋体" pitchFamily="2" charset="-122"/>
                <a:cs typeface="Consolas" pitchFamily="49" charset="0"/>
              </a:rPr>
              <a:t>≤</a:t>
            </a:r>
            <a:r>
              <a:rPr lang="pt-BR" altLang="zh-CN" sz="2200" i="1" dirty="0" smtClean="0">
                <a:solidFill>
                  <a:schemeClr val="tx1"/>
                </a:solidFill>
                <a:latin typeface="Consolas" pitchFamily="49" charset="0"/>
                <a:ea typeface="楷体" pitchFamily="49" charset="-122"/>
                <a:cs typeface="Consolas" pitchFamily="49" charset="0"/>
              </a:rPr>
              <a:t>n</a:t>
            </a:r>
            <a:endParaRPr lang="en-US" altLang="zh-CN" sz="2200" dirty="0" smtClean="0">
              <a:solidFill>
                <a:schemeClr val="tx1"/>
              </a:solidFill>
              <a:latin typeface="Consolas" pitchFamily="49" charset="0"/>
              <a:ea typeface="楷体" pitchFamily="49" charset="-122"/>
              <a:cs typeface="Consolas" pitchFamily="49" charset="0"/>
            </a:endParaRPr>
          </a:p>
          <a:p>
            <a:pPr>
              <a:spcBef>
                <a:spcPct val="50000"/>
              </a:spcBef>
            </a:pPr>
            <a:r>
              <a:rPr lang="en-US" altLang="zh-CN" sz="2200" dirty="0" smtClean="0">
                <a:solidFill>
                  <a:schemeClr val="tx1"/>
                </a:solidFill>
                <a:latin typeface="Consolas" pitchFamily="49" charset="0"/>
                <a:ea typeface="楷体" pitchFamily="49" charset="-122"/>
                <a:cs typeface="Consolas" pitchFamily="49" charset="0"/>
              </a:rPr>
              <a:t>       </a:t>
            </a:r>
            <a:r>
              <a:rPr lang="pt-BR" altLang="zh-CN" sz="2200" i="1" dirty="0" smtClean="0">
                <a:solidFill>
                  <a:schemeClr val="tx1"/>
                </a:solidFill>
                <a:latin typeface="Consolas" pitchFamily="49" charset="0"/>
                <a:ea typeface="楷体" pitchFamily="49" charset="-122"/>
                <a:cs typeface="Consolas" pitchFamily="49" charset="0"/>
              </a:rPr>
              <a:t>f</a:t>
            </a:r>
            <a:r>
              <a:rPr lang="pt-BR" altLang="zh-CN" sz="2200" dirty="0" smtClean="0">
                <a:solidFill>
                  <a:schemeClr val="tx1"/>
                </a:solidFill>
                <a:latin typeface="Consolas" pitchFamily="49" charset="0"/>
                <a:ea typeface="楷体" pitchFamily="49" charset="-122"/>
                <a:cs typeface="Consolas" pitchFamily="49" charset="0"/>
              </a:rPr>
              <a:t>(</a:t>
            </a:r>
            <a:r>
              <a:rPr lang="pt-BR" altLang="zh-CN" sz="2200" i="1" dirty="0" smtClean="0">
                <a:solidFill>
                  <a:schemeClr val="tx1"/>
                </a:solidFill>
                <a:latin typeface="Consolas" pitchFamily="49" charset="0"/>
                <a:ea typeface="楷体" pitchFamily="49" charset="-122"/>
                <a:cs typeface="Consolas" pitchFamily="49" charset="0"/>
              </a:rPr>
              <a:t>n</a:t>
            </a:r>
            <a:r>
              <a:rPr lang="pt-BR" altLang="zh-CN" sz="2200" dirty="0">
                <a:solidFill>
                  <a:schemeClr val="tx1"/>
                </a:solidFill>
                <a:latin typeface="Consolas" pitchFamily="49" charset="0"/>
                <a:ea typeface="楷体" pitchFamily="49"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m</a:t>
            </a:r>
            <a:r>
              <a:rPr lang="pt-BR" altLang="zh-CN" sz="2200" dirty="0">
                <a:solidFill>
                  <a:schemeClr val="tx1"/>
                </a:solidFill>
                <a:latin typeface="Consolas" pitchFamily="49" charset="0"/>
                <a:ea typeface="宋体" pitchFamily="2" charset="-122"/>
                <a:cs typeface="Consolas" pitchFamily="49" charset="0"/>
              </a:rPr>
              <a:t>≤</a:t>
            </a:r>
            <a:r>
              <a:rPr lang="pt-BR" altLang="zh-CN" sz="2200" dirty="0">
                <a:solidFill>
                  <a:schemeClr val="tx1"/>
                </a:solidFill>
                <a:latin typeface="Consolas" pitchFamily="49" charset="0"/>
                <a:ea typeface="楷体" pitchFamily="49" charset="-122"/>
                <a:cs typeface="Consolas" pitchFamily="49" charset="0"/>
              </a:rPr>
              <a:t>(</a:t>
            </a:r>
            <a:r>
              <a:rPr lang="pt-BR" altLang="zh-CN" sz="2200" i="1" dirty="0">
                <a:solidFill>
                  <a:schemeClr val="tx1"/>
                </a:solidFill>
                <a:latin typeface="Consolas" pitchFamily="49" charset="0"/>
                <a:ea typeface="楷体" pitchFamily="49" charset="-122"/>
                <a:cs typeface="Consolas" pitchFamily="49" charset="0"/>
              </a:rPr>
              <a:t>n</a:t>
            </a:r>
            <a:r>
              <a:rPr lang="pt-BR" altLang="zh-CN" sz="2200" dirty="0">
                <a:solidFill>
                  <a:schemeClr val="tx1"/>
                </a:solidFill>
                <a:latin typeface="Consolas" pitchFamily="49" charset="0"/>
                <a:ea typeface="楷体" pitchFamily="49" charset="-122"/>
                <a:cs typeface="Consolas" pitchFamily="49" charset="0"/>
              </a:rPr>
              <a:t>-1)/2=O(</a:t>
            </a:r>
            <a:r>
              <a:rPr lang="pt-BR" altLang="zh-CN" sz="2200" i="1" dirty="0">
                <a:solidFill>
                  <a:schemeClr val="tx1"/>
                </a:solidFill>
                <a:latin typeface="Consolas" pitchFamily="49" charset="0"/>
                <a:ea typeface="楷体" pitchFamily="49" charset="-122"/>
                <a:cs typeface="Consolas" pitchFamily="49" charset="0"/>
              </a:rPr>
              <a:t>n</a:t>
            </a:r>
            <a:r>
              <a:rPr lang="pt-BR" altLang="zh-CN" sz="2200" dirty="0">
                <a:solidFill>
                  <a:schemeClr val="tx1"/>
                </a:solidFill>
                <a:latin typeface="Consolas" pitchFamily="49" charset="0"/>
                <a:ea typeface="楷体" pitchFamily="49" charset="-122"/>
                <a:cs typeface="Consolas" pitchFamily="49" charset="0"/>
              </a:rPr>
              <a:t>)</a:t>
            </a:r>
            <a:r>
              <a:rPr lang="zh-CN" altLang="pt-BR" sz="2200" dirty="0">
                <a:solidFill>
                  <a:srgbClr val="008000"/>
                </a:solidFill>
                <a:latin typeface="Consolas" pitchFamily="49" charset="0"/>
                <a:ea typeface="楷体" pitchFamily="49" charset="-122"/>
                <a:cs typeface="Consolas" pitchFamily="49" charset="0"/>
              </a:rPr>
              <a:t>。</a:t>
            </a:r>
          </a:p>
          <a:p>
            <a:pPr>
              <a:spcBef>
                <a:spcPct val="50000"/>
              </a:spcBef>
            </a:pPr>
            <a:r>
              <a:rPr lang="zh-CN" altLang="pt-BR" sz="2200" dirty="0">
                <a:solidFill>
                  <a:srgbClr val="0000FF"/>
                </a:solidFill>
                <a:latin typeface="Consolas" pitchFamily="49" charset="0"/>
                <a:ea typeface="楷体" pitchFamily="49" charset="-122"/>
                <a:cs typeface="Consolas" pitchFamily="49" charset="0"/>
              </a:rPr>
              <a:t>　　</a:t>
            </a:r>
            <a:r>
              <a:rPr lang="zh-CN" altLang="pt-BR" sz="2200" dirty="0">
                <a:solidFill>
                  <a:schemeClr val="tx1"/>
                </a:solidFill>
                <a:latin typeface="Consolas" pitchFamily="49" charset="0"/>
                <a:ea typeface="楷体" pitchFamily="49" charset="-122"/>
                <a:cs typeface="Consolas" pitchFamily="49" charset="0"/>
              </a:rPr>
              <a:t>该算法的时间复杂度为</a:t>
            </a:r>
            <a:r>
              <a:rPr lang="pt-BR" altLang="zh-CN" sz="2200" dirty="0">
                <a:solidFill>
                  <a:schemeClr val="tx1"/>
                </a:solidFill>
                <a:latin typeface="Consolas" pitchFamily="49" charset="0"/>
                <a:ea typeface="楷体" pitchFamily="49" charset="-122"/>
                <a:cs typeface="Consolas" pitchFamily="49" charset="0"/>
              </a:rPr>
              <a:t>O(</a:t>
            </a:r>
            <a:r>
              <a:rPr lang="pt-BR" altLang="zh-CN" sz="2200" i="1" dirty="0">
                <a:solidFill>
                  <a:schemeClr val="tx1"/>
                </a:solidFill>
                <a:latin typeface="Consolas" pitchFamily="49" charset="0"/>
                <a:ea typeface="楷体" pitchFamily="49" charset="-122"/>
                <a:cs typeface="Consolas" pitchFamily="49" charset="0"/>
              </a:rPr>
              <a:t>n</a:t>
            </a:r>
            <a:r>
              <a:rPr lang="pt-BR" altLang="zh-CN" sz="2200" dirty="0">
                <a:solidFill>
                  <a:schemeClr val="tx1"/>
                </a:solidFill>
                <a:latin typeface="Consolas" pitchFamily="49" charset="0"/>
                <a:ea typeface="楷体" pitchFamily="49" charset="-122"/>
                <a:cs typeface="Consolas" pitchFamily="49" charset="0"/>
              </a:rPr>
              <a:t>)</a:t>
            </a:r>
            <a:r>
              <a:rPr lang="zh-CN" altLang="pt-BR" sz="2200" dirty="0">
                <a:solidFill>
                  <a:schemeClr val="tx1"/>
                </a:solidFill>
                <a:latin typeface="Consolas" pitchFamily="49" charset="0"/>
                <a:ea typeface="楷体" pitchFamily="49" charset="-122"/>
                <a:cs typeface="Consolas" pitchFamily="49" charset="0"/>
              </a:rPr>
              <a:t>。</a:t>
            </a:r>
            <a:endParaRPr lang="zh-CN" altLang="en-US" sz="2200" dirty="0">
              <a:solidFill>
                <a:schemeClr val="tx1"/>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p:cNvSpPr txBox="1">
            <a:spLocks noChangeArrowheads="1"/>
          </p:cNvSpPr>
          <p:nvPr/>
        </p:nvSpPr>
        <p:spPr bwMode="auto">
          <a:xfrm>
            <a:off x="323851" y="400032"/>
            <a:ext cx="4533902" cy="457200"/>
          </a:xfrm>
          <a:prstGeom prst="rect">
            <a:avLst/>
          </a:prstGeom>
          <a:solidFill>
            <a:srgbClr val="9900FF"/>
          </a:solidFill>
          <a:ln w="9525">
            <a:noFill/>
            <a:miter lim="800000"/>
            <a:headEnd/>
            <a:tailEnd/>
          </a:ln>
          <a:effectLst/>
        </p:spPr>
        <p:txBody>
          <a:bodyPr wrap="square">
            <a:spAutoFit/>
          </a:bodyPr>
          <a:lstStyle/>
          <a:p>
            <a:pPr algn="just">
              <a:spcBef>
                <a:spcPct val="50000"/>
              </a:spcBef>
            </a:pPr>
            <a:r>
              <a:rPr lang="pt-BR" altLang="zh-CN">
                <a:solidFill>
                  <a:schemeClr val="bg1"/>
                </a:solidFill>
                <a:latin typeface="Consolas" pitchFamily="49" charset="0"/>
                <a:ea typeface="华文中宋" pitchFamily="2" charset="-122"/>
                <a:cs typeface="Consolas" pitchFamily="49" charset="0"/>
              </a:rPr>
              <a:t>5. </a:t>
            </a:r>
            <a:r>
              <a:rPr lang="zh-CN" altLang="pt-BR" smtClean="0">
                <a:solidFill>
                  <a:schemeClr val="bg1"/>
                </a:solidFill>
                <a:latin typeface="Consolas" pitchFamily="49" charset="0"/>
                <a:ea typeface="华文中宋" pitchFamily="2" charset="-122"/>
                <a:cs typeface="Consolas" pitchFamily="49" charset="0"/>
              </a:rPr>
              <a:t>递归</a:t>
            </a:r>
            <a:r>
              <a:rPr lang="zh-CN" altLang="pt-BR">
                <a:solidFill>
                  <a:schemeClr val="bg1"/>
                </a:solidFill>
                <a:latin typeface="Consolas" pitchFamily="49" charset="0"/>
                <a:ea typeface="华文中宋" pitchFamily="2" charset="-122"/>
                <a:cs typeface="Consolas" pitchFamily="49" charset="0"/>
              </a:rPr>
              <a:t>算法的时间复杂度分析</a:t>
            </a:r>
            <a:endParaRPr lang="zh-CN" altLang="en-US">
              <a:solidFill>
                <a:schemeClr val="bg1"/>
              </a:solidFill>
              <a:latin typeface="Consolas" pitchFamily="49" charset="0"/>
              <a:ea typeface="华文中宋" pitchFamily="2" charset="-122"/>
              <a:cs typeface="Consolas" pitchFamily="49" charset="0"/>
            </a:endParaRPr>
          </a:p>
        </p:txBody>
      </p:sp>
      <p:sp>
        <p:nvSpPr>
          <p:cNvPr id="180227" name="Text Box 3"/>
          <p:cNvSpPr txBox="1">
            <a:spLocks noChangeArrowheads="1"/>
          </p:cNvSpPr>
          <p:nvPr/>
        </p:nvSpPr>
        <p:spPr bwMode="auto">
          <a:xfrm>
            <a:off x="642910" y="1125538"/>
            <a:ext cx="8105803" cy="2554545"/>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pt-BR" sz="2000" dirty="0">
                <a:solidFill>
                  <a:srgbClr val="0000FF"/>
                </a:solidFill>
                <a:ea typeface="楷体" pitchFamily="49" charset="-122"/>
                <a:cs typeface="Times New Roman" pitchFamily="18" charset="0"/>
              </a:rPr>
              <a:t>　　</a:t>
            </a:r>
            <a:r>
              <a:rPr lang="zh-CN" altLang="pt-BR" sz="2000" dirty="0">
                <a:solidFill>
                  <a:schemeClr val="tx1"/>
                </a:solidFill>
                <a:ea typeface="楷体" pitchFamily="49" charset="-122"/>
                <a:cs typeface="Times New Roman" pitchFamily="18" charset="0"/>
              </a:rPr>
              <a:t>递归算法是采用一种</a:t>
            </a:r>
            <a:r>
              <a:rPr lang="zh-CN" altLang="pt-BR" sz="2000" dirty="0">
                <a:solidFill>
                  <a:srgbClr val="FF0000"/>
                </a:solidFill>
                <a:ea typeface="楷体" pitchFamily="49" charset="-122"/>
                <a:cs typeface="Times New Roman" pitchFamily="18" charset="0"/>
              </a:rPr>
              <a:t>分而治之</a:t>
            </a:r>
            <a:r>
              <a:rPr lang="zh-CN" altLang="pt-BR" sz="2000" dirty="0">
                <a:solidFill>
                  <a:schemeClr val="tx1"/>
                </a:solidFill>
                <a:ea typeface="楷体" pitchFamily="49" charset="-122"/>
                <a:cs typeface="Times New Roman" pitchFamily="18" charset="0"/>
              </a:rPr>
              <a:t>的方法，把一个“大问题”分解为若干个相似的“小问题”来求解。</a:t>
            </a:r>
          </a:p>
          <a:p>
            <a:pPr>
              <a:lnSpc>
                <a:spcPct val="150000"/>
              </a:lnSpc>
              <a:spcBef>
                <a:spcPct val="50000"/>
              </a:spcBef>
            </a:pPr>
            <a:r>
              <a:rPr lang="zh-CN" altLang="pt-BR" sz="2000" dirty="0">
                <a:solidFill>
                  <a:schemeClr val="tx1"/>
                </a:solidFill>
                <a:ea typeface="楷体" pitchFamily="49" charset="-122"/>
                <a:cs typeface="Times New Roman" pitchFamily="18" charset="0"/>
              </a:rPr>
              <a:t>　　</a:t>
            </a:r>
            <a:r>
              <a:rPr lang="zh-CN" altLang="pt-BR" sz="2000" dirty="0" smtClean="0">
                <a:solidFill>
                  <a:schemeClr val="tx1"/>
                </a:solidFill>
                <a:ea typeface="楷体" pitchFamily="49" charset="-122"/>
                <a:cs typeface="Times New Roman" pitchFamily="18" charset="0"/>
              </a:rPr>
              <a:t>关键</a:t>
            </a:r>
            <a:r>
              <a:rPr lang="zh-CN" altLang="pt-BR" sz="2000" dirty="0">
                <a:solidFill>
                  <a:schemeClr val="tx1"/>
                </a:solidFill>
                <a:ea typeface="楷体" pitchFamily="49" charset="-122"/>
                <a:cs typeface="Times New Roman" pitchFamily="18" charset="0"/>
              </a:rPr>
              <a:t>是根据递归过程建立</a:t>
            </a:r>
            <a:r>
              <a:rPr lang="zh-CN" altLang="pt-BR" sz="2000" dirty="0">
                <a:solidFill>
                  <a:srgbClr val="FF0000"/>
                </a:solidFill>
                <a:ea typeface="楷体" pitchFamily="49" charset="-122"/>
                <a:cs typeface="Times New Roman" pitchFamily="18" charset="0"/>
              </a:rPr>
              <a:t>递推关系式</a:t>
            </a:r>
            <a:r>
              <a:rPr lang="zh-CN" altLang="pt-BR" sz="2000" dirty="0">
                <a:solidFill>
                  <a:schemeClr val="tx1"/>
                </a:solidFill>
                <a:ea typeface="楷体" pitchFamily="49" charset="-122"/>
                <a:cs typeface="Times New Roman" pitchFamily="18" charset="0"/>
              </a:rPr>
              <a:t>，然后</a:t>
            </a:r>
            <a:r>
              <a:rPr lang="zh-CN" altLang="pt-BR" sz="2000" dirty="0">
                <a:solidFill>
                  <a:srgbClr val="FF0000"/>
                </a:solidFill>
                <a:ea typeface="楷体" pitchFamily="49" charset="-122"/>
                <a:cs typeface="Times New Roman" pitchFamily="18" charset="0"/>
              </a:rPr>
              <a:t>求解</a:t>
            </a:r>
            <a:r>
              <a:rPr lang="zh-CN" altLang="pt-BR" sz="2000" dirty="0">
                <a:solidFill>
                  <a:schemeClr val="tx1"/>
                </a:solidFill>
                <a:ea typeface="楷体" pitchFamily="49" charset="-122"/>
                <a:cs typeface="Times New Roman" pitchFamily="18" charset="0"/>
              </a:rPr>
              <a:t>这个递推关系式，得到一个表示算法执行时间的</a:t>
            </a:r>
            <a:r>
              <a:rPr lang="zh-CN" altLang="pt-BR" sz="2000" dirty="0">
                <a:solidFill>
                  <a:srgbClr val="FF0000"/>
                </a:solidFill>
                <a:ea typeface="楷体" pitchFamily="49" charset="-122"/>
                <a:cs typeface="Times New Roman" pitchFamily="18" charset="0"/>
              </a:rPr>
              <a:t>表达式</a:t>
            </a:r>
            <a:r>
              <a:rPr lang="zh-CN" altLang="pt-BR" sz="2000" dirty="0">
                <a:solidFill>
                  <a:schemeClr val="tx1"/>
                </a:solidFill>
                <a:ea typeface="楷体" pitchFamily="49" charset="-122"/>
                <a:cs typeface="Times New Roman" pitchFamily="18" charset="0"/>
              </a:rPr>
              <a:t>，最后用渐进符号来</a:t>
            </a:r>
            <a:r>
              <a:rPr lang="zh-CN" altLang="pt-BR" sz="2000" dirty="0">
                <a:solidFill>
                  <a:srgbClr val="FF0000"/>
                </a:solidFill>
                <a:ea typeface="楷体" pitchFamily="49" charset="-122"/>
                <a:cs typeface="Times New Roman" pitchFamily="18" charset="0"/>
              </a:rPr>
              <a:t>表示</a:t>
            </a:r>
            <a:r>
              <a:rPr lang="zh-CN" altLang="pt-BR" sz="2000" dirty="0">
                <a:solidFill>
                  <a:schemeClr val="tx1"/>
                </a:solidFill>
                <a:ea typeface="楷体" pitchFamily="49" charset="-122"/>
                <a:cs typeface="Times New Roman" pitchFamily="18" charset="0"/>
              </a:rPr>
              <a:t>这个表达式即得到算法的时间复杂度。</a:t>
            </a:r>
            <a:endParaRPr lang="zh-CN" altLang="en-US" sz="2000" dirty="0">
              <a:solidFill>
                <a:schemeClr val="tx1"/>
              </a:solidFill>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2"/>
          <p:cNvSpPr txBox="1">
            <a:spLocks noChangeArrowheads="1"/>
          </p:cNvSpPr>
          <p:nvPr/>
        </p:nvSpPr>
        <p:spPr bwMode="auto">
          <a:xfrm>
            <a:off x="608015" y="142852"/>
            <a:ext cx="4749803" cy="430887"/>
          </a:xfrm>
          <a:prstGeom prst="rect">
            <a:avLst/>
          </a:prstGeom>
          <a:noFill/>
          <a:ln w="9525">
            <a:noFill/>
            <a:miter lim="800000"/>
            <a:headEnd/>
            <a:tailEnd/>
          </a:ln>
          <a:effectLst/>
        </p:spPr>
        <p:txBody>
          <a:bodyPr wrap="square">
            <a:spAutoFit/>
          </a:bodyPr>
          <a:lstStyle/>
          <a:p>
            <a:pPr>
              <a:spcBef>
                <a:spcPct val="50000"/>
              </a:spcBef>
            </a:pPr>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1.7】</a:t>
            </a:r>
            <a:r>
              <a:rPr lang="zh-CN" altLang="en-US" sz="2200">
                <a:solidFill>
                  <a:srgbClr val="0000FF"/>
                </a:solidFill>
                <a:latin typeface="Consolas" pitchFamily="49" charset="0"/>
                <a:ea typeface="楷体" pitchFamily="49" charset="-122"/>
                <a:cs typeface="Consolas" pitchFamily="49" charset="0"/>
              </a:rPr>
              <a:t>有以下递归算法</a:t>
            </a:r>
            <a:r>
              <a:rPr lang="zh-CN" altLang="en-US" sz="2200">
                <a:latin typeface="Consolas" pitchFamily="49" charset="0"/>
                <a:ea typeface="楷体" pitchFamily="49" charset="-122"/>
                <a:cs typeface="Consolas" pitchFamily="49" charset="0"/>
              </a:rPr>
              <a:t>：</a:t>
            </a:r>
          </a:p>
        </p:txBody>
      </p:sp>
      <p:sp>
        <p:nvSpPr>
          <p:cNvPr id="179203" name="Text Box 3"/>
          <p:cNvSpPr txBox="1">
            <a:spLocks noChangeArrowheads="1"/>
          </p:cNvSpPr>
          <p:nvPr/>
        </p:nvSpPr>
        <p:spPr bwMode="auto">
          <a:xfrm>
            <a:off x="896941" y="714356"/>
            <a:ext cx="5532447" cy="2856506"/>
          </a:xfrm>
          <a:prstGeom prst="rect">
            <a:avLst/>
          </a:prstGeom>
          <a:solidFill>
            <a:schemeClr val="bg1">
              <a:lumMod val="95000"/>
            </a:schemeClr>
          </a:solidFill>
          <a:ln>
            <a:headEnd/>
            <a:tailEnd/>
          </a:ln>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nb-NO" altLang="zh-CN" sz="1800" dirty="0">
                <a:solidFill>
                  <a:schemeClr val="tx1"/>
                </a:solidFill>
                <a:latin typeface="Consolas" pitchFamily="49" charset="0"/>
                <a:ea typeface="楷体" pitchFamily="49" charset="-122"/>
                <a:cs typeface="Consolas" pitchFamily="49" charset="0"/>
              </a:rPr>
              <a:t>void</a:t>
            </a:r>
            <a:r>
              <a:rPr lang="nb-NO" altLang="zh-CN" sz="1800" dirty="0">
                <a:solidFill>
                  <a:srgbClr val="0000FF"/>
                </a:solidFill>
                <a:latin typeface="Consolas" pitchFamily="49" charset="0"/>
                <a:ea typeface="楷体" pitchFamily="49" charset="-122"/>
                <a:cs typeface="Consolas" pitchFamily="49" charset="0"/>
              </a:rPr>
              <a:t> </a:t>
            </a:r>
            <a:r>
              <a:rPr lang="nb-NO" altLang="zh-CN" sz="1800" dirty="0">
                <a:solidFill>
                  <a:srgbClr val="FF0000"/>
                </a:solidFill>
                <a:latin typeface="Consolas" pitchFamily="49" charset="0"/>
                <a:ea typeface="楷体" pitchFamily="49" charset="-122"/>
                <a:cs typeface="Consolas" pitchFamily="49" charset="0"/>
              </a:rPr>
              <a:t>mergesort</a:t>
            </a:r>
            <a:r>
              <a:rPr lang="nb-NO" altLang="zh-CN" sz="1800" dirty="0">
                <a:solidFill>
                  <a:schemeClr val="tx1"/>
                </a:solidFill>
                <a:latin typeface="Consolas" pitchFamily="49" charset="0"/>
                <a:ea typeface="楷体" pitchFamily="49" charset="-122"/>
                <a:cs typeface="Consolas" pitchFamily="49" charset="0"/>
              </a:rPr>
              <a:t>(int a[],int i,int j)</a:t>
            </a:r>
          </a:p>
          <a:p>
            <a:r>
              <a:rPr lang="nb-NO" altLang="zh-CN" sz="1800" dirty="0">
                <a:solidFill>
                  <a:schemeClr val="tx1"/>
                </a:solidFill>
                <a:latin typeface="Consolas" pitchFamily="49" charset="0"/>
                <a:ea typeface="楷体" pitchFamily="49" charset="-122"/>
                <a:cs typeface="Consolas" pitchFamily="49" charset="0"/>
              </a:rPr>
              <a:t>{   int m;</a:t>
            </a:r>
          </a:p>
          <a:p>
            <a:r>
              <a:rPr lang="nb-NO" altLang="zh-CN" sz="1800" dirty="0">
                <a:solidFill>
                  <a:schemeClr val="tx1"/>
                </a:solidFill>
                <a:latin typeface="Consolas" pitchFamily="49" charset="0"/>
                <a:ea typeface="楷体" pitchFamily="49" charset="-122"/>
                <a:cs typeface="Consolas" pitchFamily="49" charset="0"/>
              </a:rPr>
              <a:t>    if (i!=j)</a:t>
            </a:r>
          </a:p>
          <a:p>
            <a:r>
              <a:rPr lang="nb-NO" altLang="zh-CN" sz="1800" dirty="0">
                <a:solidFill>
                  <a:schemeClr val="tx1"/>
                </a:solidFill>
                <a:latin typeface="Consolas" pitchFamily="49" charset="0"/>
                <a:ea typeface="楷体" pitchFamily="49" charset="-122"/>
                <a:cs typeface="Consolas" pitchFamily="49" charset="0"/>
              </a:rPr>
              <a:t>    {	</a:t>
            </a:r>
            <a:r>
              <a:rPr lang="nb-NO" altLang="zh-CN" sz="1800" dirty="0" smtClean="0">
                <a:solidFill>
                  <a:schemeClr val="tx1"/>
                </a:solidFill>
                <a:latin typeface="Consolas" pitchFamily="49" charset="0"/>
                <a:ea typeface="楷体" pitchFamily="49" charset="-122"/>
                <a:cs typeface="Consolas" pitchFamily="49" charset="0"/>
              </a:rPr>
              <a:t> </a:t>
            </a:r>
            <a:r>
              <a:rPr lang="nb-NO" altLang="zh-CN" sz="1800" dirty="0">
                <a:solidFill>
                  <a:schemeClr val="tx1"/>
                </a:solidFill>
                <a:latin typeface="Consolas" pitchFamily="49" charset="0"/>
                <a:ea typeface="楷体" pitchFamily="49" charset="-122"/>
                <a:cs typeface="Consolas" pitchFamily="49" charset="0"/>
              </a:rPr>
              <a:t>m=(i+j)/2;</a:t>
            </a:r>
          </a:p>
          <a:p>
            <a:r>
              <a:rPr lang="nb-NO" altLang="zh-CN" sz="1800" dirty="0">
                <a:solidFill>
                  <a:srgbClr val="0000FF"/>
                </a:solidFill>
                <a:latin typeface="Consolas" pitchFamily="49" charset="0"/>
                <a:ea typeface="楷体" pitchFamily="49" charset="-122"/>
                <a:cs typeface="Consolas" pitchFamily="49" charset="0"/>
              </a:rPr>
              <a:t>        </a:t>
            </a:r>
            <a:r>
              <a:rPr lang="nb-NO" altLang="zh-CN" sz="1800" dirty="0">
                <a:solidFill>
                  <a:srgbClr val="FF0000"/>
                </a:solidFill>
                <a:latin typeface="Consolas" pitchFamily="49" charset="0"/>
                <a:ea typeface="楷体" pitchFamily="49" charset="-122"/>
                <a:cs typeface="Consolas" pitchFamily="49" charset="0"/>
              </a:rPr>
              <a:t>mergesort</a:t>
            </a:r>
            <a:r>
              <a:rPr lang="nb-NO" altLang="zh-CN" sz="1800" dirty="0">
                <a:solidFill>
                  <a:schemeClr val="tx1"/>
                </a:solidFill>
                <a:latin typeface="Consolas" pitchFamily="49" charset="0"/>
                <a:ea typeface="楷体" pitchFamily="49" charset="-122"/>
                <a:cs typeface="Consolas" pitchFamily="49" charset="0"/>
              </a:rPr>
              <a:t>(a,i</a:t>
            </a:r>
            <a:r>
              <a:rPr lang="nb-NO" altLang="zh-CN" sz="1800" dirty="0">
                <a:solidFill>
                  <a:srgbClr val="0000FF"/>
                </a:solidFill>
                <a:latin typeface="Consolas" pitchFamily="49" charset="0"/>
                <a:ea typeface="楷体" pitchFamily="49" charset="-122"/>
                <a:cs typeface="Consolas" pitchFamily="49" charset="0"/>
              </a:rPr>
              <a:t>,</a:t>
            </a:r>
            <a:r>
              <a:rPr lang="nb-NO" altLang="zh-CN" sz="1800" dirty="0">
                <a:solidFill>
                  <a:schemeClr val="tx1"/>
                </a:solidFill>
                <a:latin typeface="Consolas" pitchFamily="49" charset="0"/>
                <a:ea typeface="楷体" pitchFamily="49" charset="-122"/>
                <a:cs typeface="Consolas" pitchFamily="49" charset="0"/>
              </a:rPr>
              <a:t>m);</a:t>
            </a:r>
          </a:p>
          <a:p>
            <a:r>
              <a:rPr lang="nb-NO" altLang="zh-CN" sz="1800" dirty="0">
                <a:solidFill>
                  <a:srgbClr val="0000FF"/>
                </a:solidFill>
                <a:latin typeface="Consolas" pitchFamily="49" charset="0"/>
                <a:ea typeface="楷体" pitchFamily="49" charset="-122"/>
                <a:cs typeface="Consolas" pitchFamily="49" charset="0"/>
              </a:rPr>
              <a:t>        </a:t>
            </a:r>
            <a:r>
              <a:rPr lang="nb-NO" altLang="zh-CN" sz="1800" dirty="0">
                <a:solidFill>
                  <a:srgbClr val="FF0000"/>
                </a:solidFill>
                <a:latin typeface="Consolas" pitchFamily="49" charset="0"/>
                <a:ea typeface="楷体" pitchFamily="49" charset="-122"/>
                <a:cs typeface="Consolas" pitchFamily="49" charset="0"/>
              </a:rPr>
              <a:t>mergesort</a:t>
            </a:r>
            <a:r>
              <a:rPr lang="nb-NO" altLang="zh-CN" sz="1800" dirty="0">
                <a:solidFill>
                  <a:schemeClr val="tx1"/>
                </a:solidFill>
                <a:latin typeface="Consolas" pitchFamily="49" charset="0"/>
                <a:ea typeface="楷体" pitchFamily="49" charset="-122"/>
                <a:cs typeface="Consolas" pitchFamily="49" charset="0"/>
              </a:rPr>
              <a:t>(a,m+1</a:t>
            </a:r>
            <a:r>
              <a:rPr lang="nb-NO" altLang="zh-CN" sz="1800" dirty="0">
                <a:solidFill>
                  <a:srgbClr val="0000FF"/>
                </a:solidFill>
                <a:latin typeface="Consolas" pitchFamily="49" charset="0"/>
                <a:ea typeface="楷体" pitchFamily="49" charset="-122"/>
                <a:cs typeface="Consolas" pitchFamily="49" charset="0"/>
              </a:rPr>
              <a:t>,</a:t>
            </a:r>
            <a:r>
              <a:rPr lang="nb-NO" altLang="zh-CN" sz="1800" dirty="0">
                <a:solidFill>
                  <a:schemeClr val="tx1"/>
                </a:solidFill>
                <a:latin typeface="Consolas" pitchFamily="49" charset="0"/>
                <a:ea typeface="楷体" pitchFamily="49" charset="-122"/>
                <a:cs typeface="Consolas" pitchFamily="49" charset="0"/>
              </a:rPr>
              <a:t>j);</a:t>
            </a:r>
          </a:p>
          <a:p>
            <a:r>
              <a:rPr lang="nb-NO" altLang="zh-CN" sz="1800" dirty="0">
                <a:solidFill>
                  <a:srgbClr val="0000FF"/>
                </a:solidFill>
                <a:latin typeface="Consolas" pitchFamily="49" charset="0"/>
                <a:ea typeface="楷体" pitchFamily="49" charset="-122"/>
                <a:cs typeface="Consolas" pitchFamily="49" charset="0"/>
              </a:rPr>
              <a:t>        </a:t>
            </a:r>
            <a:r>
              <a:rPr lang="nb-NO" altLang="zh-CN" sz="1800" dirty="0">
                <a:solidFill>
                  <a:schemeClr val="tx1"/>
                </a:solidFill>
                <a:latin typeface="Consolas" pitchFamily="49" charset="0"/>
                <a:ea typeface="楷体" pitchFamily="49" charset="-122"/>
                <a:cs typeface="Consolas" pitchFamily="49" charset="0"/>
              </a:rPr>
              <a:t>merge(a,i,j,m);</a:t>
            </a:r>
          </a:p>
          <a:p>
            <a:r>
              <a:rPr lang="nb-NO" altLang="zh-CN" sz="1800" dirty="0">
                <a:solidFill>
                  <a:schemeClr val="tx1"/>
                </a:solidFill>
                <a:latin typeface="Consolas" pitchFamily="49" charset="0"/>
                <a:ea typeface="楷体" pitchFamily="49" charset="-122"/>
                <a:cs typeface="Consolas" pitchFamily="49" charset="0"/>
              </a:rPr>
              <a:t>    }</a:t>
            </a:r>
          </a:p>
          <a:p>
            <a:r>
              <a:rPr lang="nb-NO" altLang="zh-CN" sz="1800" dirty="0">
                <a:solidFill>
                  <a:schemeClr val="tx1"/>
                </a:solidFill>
                <a:latin typeface="Consolas" pitchFamily="49" charset="0"/>
                <a:ea typeface="楷体" pitchFamily="49" charset="-122"/>
                <a:cs typeface="Consolas" pitchFamily="49" charset="0"/>
              </a:rPr>
              <a:t>}</a:t>
            </a:r>
            <a:endParaRPr lang="en-US" altLang="zh-CN" sz="1800" dirty="0">
              <a:solidFill>
                <a:schemeClr val="tx1"/>
              </a:solidFill>
              <a:latin typeface="Consolas" pitchFamily="49" charset="0"/>
              <a:ea typeface="楷体" pitchFamily="49" charset="-122"/>
              <a:cs typeface="Consolas" pitchFamily="49" charset="0"/>
            </a:endParaRPr>
          </a:p>
        </p:txBody>
      </p:sp>
      <p:sp>
        <p:nvSpPr>
          <p:cNvPr id="179204" name="Text Box 4"/>
          <p:cNvSpPr txBox="1">
            <a:spLocks noChangeArrowheads="1"/>
          </p:cNvSpPr>
          <p:nvPr/>
        </p:nvSpPr>
        <p:spPr bwMode="auto">
          <a:xfrm>
            <a:off x="214282" y="3643314"/>
            <a:ext cx="8715436" cy="2862322"/>
          </a:xfrm>
          <a:prstGeom prst="rect">
            <a:avLst/>
          </a:prstGeom>
          <a:noFill/>
          <a:ln w="9525">
            <a:noFill/>
            <a:miter lim="800000"/>
            <a:headEnd/>
            <a:tailEnd/>
          </a:ln>
          <a:effectLst/>
        </p:spPr>
        <p:txBody>
          <a:bodyPr wrap="square">
            <a:spAutoFit/>
          </a:bodyPr>
          <a:lstStyle/>
          <a:p>
            <a:pPr>
              <a:lnSpc>
                <a:spcPct val="150000"/>
              </a:lnSpc>
              <a:spcBef>
                <a:spcPts val="0"/>
              </a:spcBef>
            </a:pPr>
            <a:r>
              <a:rPr lang="zh-CN" altLang="en-US" sz="2000" dirty="0" smtClean="0">
                <a:latin typeface="Consolas" pitchFamily="49" charset="0"/>
                <a:ea typeface="楷体" pitchFamily="49" charset="-122"/>
                <a:cs typeface="Consolas" pitchFamily="49" charset="0"/>
              </a:rPr>
              <a:t>    </a:t>
            </a:r>
            <a:r>
              <a:rPr lang="nb-NO" altLang="zh-CN" sz="2000" dirty="0" smtClean="0">
                <a:solidFill>
                  <a:schemeClr val="tx1"/>
                </a:solidFill>
                <a:latin typeface="Consolas" pitchFamily="49" charset="0"/>
                <a:ea typeface="楷体" pitchFamily="49" charset="-122"/>
                <a:cs typeface="Consolas" pitchFamily="49" charset="0"/>
              </a:rPr>
              <a:t>mergesort</a:t>
            </a:r>
            <a:r>
              <a:rPr lang="nb-NO" altLang="zh-CN" sz="2000" dirty="0">
                <a:solidFill>
                  <a:schemeClr val="tx1"/>
                </a:solidFill>
                <a:latin typeface="Consolas" pitchFamily="49" charset="0"/>
                <a:ea typeface="楷体" pitchFamily="49" charset="-122"/>
                <a:cs typeface="Consolas" pitchFamily="49" charset="0"/>
              </a:rPr>
              <a:t>()</a:t>
            </a:r>
            <a:r>
              <a:rPr lang="zh-CN" altLang="nb-NO" sz="2000" dirty="0">
                <a:solidFill>
                  <a:schemeClr val="tx1"/>
                </a:solidFill>
                <a:latin typeface="Consolas" pitchFamily="49" charset="0"/>
                <a:ea typeface="楷体" pitchFamily="49" charset="-122"/>
                <a:cs typeface="Consolas" pitchFamily="49" charset="0"/>
              </a:rPr>
              <a:t>用于数组</a:t>
            </a:r>
            <a:r>
              <a:rPr lang="nb-NO" altLang="zh-CN" sz="2000" i="1" dirty="0">
                <a:solidFill>
                  <a:schemeClr val="tx1"/>
                </a:solidFill>
                <a:latin typeface="Consolas" pitchFamily="49" charset="0"/>
                <a:ea typeface="楷体" pitchFamily="49" charset="-122"/>
                <a:cs typeface="Consolas" pitchFamily="49" charset="0"/>
              </a:rPr>
              <a:t>a</a:t>
            </a:r>
            <a:r>
              <a:rPr lang="nb-NO" altLang="zh-CN" sz="2000" dirty="0">
                <a:solidFill>
                  <a:schemeClr val="tx1"/>
                </a:solidFill>
                <a:latin typeface="Consolas" pitchFamily="49" charset="0"/>
                <a:ea typeface="楷体" pitchFamily="49" charset="-122"/>
                <a:cs typeface="Consolas" pitchFamily="49" charset="0"/>
              </a:rPr>
              <a:t>[0..</a:t>
            </a:r>
            <a:r>
              <a:rPr lang="nb-NO" altLang="zh-CN" sz="2000" i="1" dirty="0">
                <a:solidFill>
                  <a:schemeClr val="tx1"/>
                </a:solidFill>
                <a:latin typeface="Consolas" pitchFamily="49" charset="0"/>
                <a:ea typeface="楷体" pitchFamily="49" charset="-122"/>
                <a:cs typeface="Consolas" pitchFamily="49" charset="0"/>
              </a:rPr>
              <a:t>n</a:t>
            </a:r>
            <a:r>
              <a:rPr lang="nb-NO" altLang="zh-CN" sz="2000" dirty="0">
                <a:solidFill>
                  <a:schemeClr val="tx1"/>
                </a:solidFill>
                <a:latin typeface="Consolas" pitchFamily="49" charset="0"/>
                <a:ea typeface="楷体" pitchFamily="49" charset="-122"/>
                <a:cs typeface="Consolas" pitchFamily="49" charset="0"/>
              </a:rPr>
              <a:t>-1]</a:t>
            </a:r>
            <a:r>
              <a:rPr lang="zh-CN" altLang="nb-NO" sz="2000" dirty="0">
                <a:solidFill>
                  <a:schemeClr val="tx1"/>
                </a:solidFill>
                <a:latin typeface="Consolas" pitchFamily="49" charset="0"/>
                <a:ea typeface="楷体" pitchFamily="49" charset="-122"/>
                <a:cs typeface="Consolas" pitchFamily="49" charset="0"/>
              </a:rPr>
              <a:t>（设</a:t>
            </a:r>
            <a:r>
              <a:rPr lang="nb-NO" altLang="zh-CN" sz="2000" i="1" dirty="0">
                <a:solidFill>
                  <a:schemeClr val="tx1"/>
                </a:solidFill>
                <a:latin typeface="Consolas" pitchFamily="49" charset="0"/>
                <a:ea typeface="楷体" pitchFamily="49" charset="-122"/>
                <a:cs typeface="Consolas" pitchFamily="49" charset="0"/>
              </a:rPr>
              <a:t>n</a:t>
            </a:r>
            <a:r>
              <a:rPr lang="nb-NO" altLang="zh-CN" sz="2000" dirty="0">
                <a:solidFill>
                  <a:schemeClr val="tx1"/>
                </a:solidFill>
                <a:latin typeface="Consolas" pitchFamily="49" charset="0"/>
                <a:ea typeface="楷体" pitchFamily="49" charset="-122"/>
                <a:cs typeface="Consolas" pitchFamily="49" charset="0"/>
              </a:rPr>
              <a:t>=2</a:t>
            </a:r>
            <a:r>
              <a:rPr lang="nb-NO" altLang="zh-CN" sz="2000" i="1" baseline="30000" dirty="0">
                <a:solidFill>
                  <a:schemeClr val="tx1"/>
                </a:solidFill>
                <a:latin typeface="Consolas" pitchFamily="49" charset="0"/>
                <a:ea typeface="楷体" pitchFamily="49" charset="-122"/>
                <a:cs typeface="Consolas" pitchFamily="49" charset="0"/>
              </a:rPr>
              <a:t>k</a:t>
            </a:r>
            <a:r>
              <a:rPr lang="zh-CN" altLang="nb-NO" sz="2000" dirty="0">
                <a:solidFill>
                  <a:schemeClr val="tx1"/>
                </a:solidFill>
                <a:latin typeface="Consolas" pitchFamily="49" charset="0"/>
                <a:ea typeface="楷体" pitchFamily="49" charset="-122"/>
                <a:cs typeface="Consolas" pitchFamily="49" charset="0"/>
              </a:rPr>
              <a:t>，这里的</a:t>
            </a:r>
            <a:r>
              <a:rPr lang="nb-NO" altLang="zh-CN" sz="2000" i="1" dirty="0">
                <a:solidFill>
                  <a:schemeClr val="tx1"/>
                </a:solidFill>
                <a:latin typeface="Consolas" pitchFamily="49" charset="0"/>
                <a:ea typeface="楷体" pitchFamily="49" charset="-122"/>
                <a:cs typeface="Consolas" pitchFamily="49" charset="0"/>
              </a:rPr>
              <a:t>k</a:t>
            </a:r>
            <a:r>
              <a:rPr lang="zh-CN" altLang="nb-NO" sz="2000" dirty="0">
                <a:solidFill>
                  <a:schemeClr val="tx1"/>
                </a:solidFill>
                <a:latin typeface="Consolas" pitchFamily="49" charset="0"/>
                <a:ea typeface="楷体" pitchFamily="49" charset="-122"/>
                <a:cs typeface="Consolas" pitchFamily="49" charset="0"/>
              </a:rPr>
              <a:t>为正整数）的归并排序，调用该算法的方式</a:t>
            </a:r>
            <a:r>
              <a:rPr lang="zh-CN" altLang="nb-NO" sz="2000" dirty="0" smtClean="0">
                <a:solidFill>
                  <a:schemeClr val="tx1"/>
                </a:solidFill>
                <a:latin typeface="Consolas" pitchFamily="49" charset="0"/>
                <a:ea typeface="楷体" pitchFamily="49" charset="-122"/>
                <a:cs typeface="Consolas" pitchFamily="49" charset="0"/>
              </a:rPr>
              <a:t>为</a:t>
            </a:r>
            <a:r>
              <a:rPr lang="zh-CN" altLang="en-US" sz="2000" dirty="0" smtClean="0">
                <a:solidFill>
                  <a:schemeClr val="tx1"/>
                </a:solidFill>
                <a:latin typeface="Consolas" pitchFamily="49" charset="0"/>
                <a:ea typeface="楷体" pitchFamily="49" charset="-122"/>
                <a:cs typeface="Consolas" pitchFamily="49" charset="0"/>
              </a:rPr>
              <a:t>：</a:t>
            </a:r>
            <a:endParaRPr lang="en-US" altLang="zh-CN" sz="2000" dirty="0" smtClean="0">
              <a:solidFill>
                <a:schemeClr val="tx1"/>
              </a:solidFill>
              <a:latin typeface="Consolas" pitchFamily="49" charset="0"/>
              <a:ea typeface="楷体" pitchFamily="49" charset="-122"/>
              <a:cs typeface="Consolas" pitchFamily="49" charset="0"/>
            </a:endParaRPr>
          </a:p>
          <a:p>
            <a:pPr>
              <a:lnSpc>
                <a:spcPct val="150000"/>
              </a:lnSpc>
              <a:spcBef>
                <a:spcPts val="0"/>
              </a:spcBef>
            </a:pPr>
            <a:r>
              <a:rPr lang="en-US" altLang="zh-CN" sz="2000" dirty="0" smtClean="0">
                <a:solidFill>
                  <a:srgbClr val="9900FF"/>
                </a:solidFill>
                <a:latin typeface="Consolas" pitchFamily="49" charset="0"/>
                <a:ea typeface="楷体" pitchFamily="49" charset="-122"/>
                <a:cs typeface="Consolas" pitchFamily="49" charset="0"/>
              </a:rPr>
              <a:t>      </a:t>
            </a:r>
            <a:r>
              <a:rPr lang="nb-NO" altLang="zh-CN" sz="2000" dirty="0" smtClean="0">
                <a:solidFill>
                  <a:srgbClr val="FF0000"/>
                </a:solidFill>
                <a:latin typeface="Consolas" pitchFamily="49" charset="0"/>
                <a:ea typeface="楷体" pitchFamily="49" charset="-122"/>
                <a:cs typeface="Consolas" pitchFamily="49" charset="0"/>
              </a:rPr>
              <a:t>mergesort(</a:t>
            </a:r>
            <a:r>
              <a:rPr lang="nb-NO" altLang="zh-CN" sz="2000" i="1" dirty="0" smtClean="0">
                <a:solidFill>
                  <a:srgbClr val="FF0000"/>
                </a:solidFill>
                <a:latin typeface="Consolas" pitchFamily="49" charset="0"/>
                <a:ea typeface="楷体" pitchFamily="49" charset="-122"/>
                <a:cs typeface="Consolas" pitchFamily="49" charset="0"/>
              </a:rPr>
              <a:t>a</a:t>
            </a:r>
            <a:r>
              <a:rPr lang="zh-CN" altLang="en-US" sz="2000" dirty="0" smtClean="0">
                <a:solidFill>
                  <a:srgbClr val="FF0000"/>
                </a:solidFill>
                <a:latin typeface="Consolas" pitchFamily="49" charset="0"/>
                <a:ea typeface="楷体" pitchFamily="49" charset="-122"/>
                <a:cs typeface="Consolas" pitchFamily="49" charset="0"/>
              </a:rPr>
              <a:t>，</a:t>
            </a:r>
            <a:r>
              <a:rPr lang="nb-NO" altLang="zh-CN" sz="2000" dirty="0" smtClean="0">
                <a:solidFill>
                  <a:srgbClr val="FF0000"/>
                </a:solidFill>
                <a:latin typeface="Consolas" pitchFamily="49" charset="0"/>
                <a:ea typeface="楷体" pitchFamily="49" charset="-122"/>
                <a:cs typeface="Consolas" pitchFamily="49" charset="0"/>
              </a:rPr>
              <a:t>0</a:t>
            </a:r>
            <a:r>
              <a:rPr lang="zh-CN" altLang="en-US" sz="2000" dirty="0" smtClean="0">
                <a:solidFill>
                  <a:srgbClr val="FF0000"/>
                </a:solidFill>
                <a:latin typeface="Consolas" pitchFamily="49" charset="0"/>
                <a:ea typeface="楷体" pitchFamily="49" charset="-122"/>
                <a:cs typeface="Consolas" pitchFamily="49" charset="0"/>
              </a:rPr>
              <a:t>，</a:t>
            </a:r>
            <a:r>
              <a:rPr lang="nb-NO" altLang="zh-CN" sz="2000" i="1" dirty="0" smtClean="0">
                <a:solidFill>
                  <a:srgbClr val="FF0000"/>
                </a:solidFill>
                <a:latin typeface="Consolas" pitchFamily="49" charset="0"/>
                <a:ea typeface="楷体" pitchFamily="49" charset="-122"/>
                <a:cs typeface="Consolas" pitchFamily="49" charset="0"/>
              </a:rPr>
              <a:t>n</a:t>
            </a:r>
            <a:r>
              <a:rPr lang="nb-NO" altLang="zh-CN" sz="2000" dirty="0" smtClean="0">
                <a:solidFill>
                  <a:srgbClr val="FF0000"/>
                </a:solidFill>
                <a:latin typeface="Consolas" pitchFamily="49" charset="0"/>
                <a:ea typeface="楷体" pitchFamily="49" charset="-122"/>
                <a:cs typeface="Consolas" pitchFamily="49" charset="0"/>
              </a:rPr>
              <a:t>-1</a:t>
            </a:r>
            <a:r>
              <a:rPr lang="nb-NO" altLang="zh-CN" sz="2000" dirty="0">
                <a:solidFill>
                  <a:srgbClr val="FF0000"/>
                </a:solidFill>
                <a:latin typeface="Consolas" pitchFamily="49" charset="0"/>
                <a:ea typeface="楷体" pitchFamily="49" charset="-122"/>
                <a:cs typeface="Consolas" pitchFamily="49" charset="0"/>
              </a:rPr>
              <a:t>)</a:t>
            </a:r>
            <a:r>
              <a:rPr lang="zh-CN" altLang="nb-NO" sz="2000" dirty="0" smtClean="0">
                <a:solidFill>
                  <a:srgbClr val="FF0000"/>
                </a:solidFill>
                <a:latin typeface="Consolas" pitchFamily="49" charset="0"/>
                <a:ea typeface="楷体" pitchFamily="49" charset="-122"/>
                <a:cs typeface="Consolas" pitchFamily="49" charset="0"/>
              </a:rPr>
              <a:t>；</a:t>
            </a:r>
            <a:endParaRPr lang="en-US" altLang="zh-CN" sz="2000" dirty="0" smtClean="0">
              <a:solidFill>
                <a:srgbClr val="FF0000"/>
              </a:solidFill>
              <a:latin typeface="Consolas" pitchFamily="49" charset="0"/>
              <a:ea typeface="楷体" pitchFamily="49" charset="-122"/>
              <a:cs typeface="Consolas" pitchFamily="49" charset="0"/>
            </a:endParaRPr>
          </a:p>
          <a:p>
            <a:pPr>
              <a:lnSpc>
                <a:spcPct val="150000"/>
              </a:lnSpc>
              <a:spcBef>
                <a:spcPts val="0"/>
              </a:spcBef>
            </a:pPr>
            <a:r>
              <a:rPr lang="en-US" altLang="zh-CN" sz="2000" dirty="0" smtClean="0">
                <a:solidFill>
                  <a:srgbClr val="0000FF"/>
                </a:solidFill>
                <a:latin typeface="Consolas" pitchFamily="49" charset="0"/>
                <a:ea typeface="楷体" pitchFamily="49" charset="-122"/>
                <a:cs typeface="Consolas" pitchFamily="49" charset="0"/>
              </a:rPr>
              <a:t>    </a:t>
            </a:r>
            <a:r>
              <a:rPr lang="zh-CN" altLang="nb-NO" sz="2000" dirty="0" smtClean="0">
                <a:solidFill>
                  <a:schemeClr val="tx1"/>
                </a:solidFill>
                <a:latin typeface="Consolas" pitchFamily="49" charset="0"/>
                <a:ea typeface="楷体" pitchFamily="49" charset="-122"/>
                <a:cs typeface="Consolas" pitchFamily="49" charset="0"/>
              </a:rPr>
              <a:t>另外</a:t>
            </a:r>
            <a:r>
              <a:rPr lang="nb-NO" altLang="zh-CN" sz="2000" dirty="0" smtClean="0">
                <a:solidFill>
                  <a:schemeClr val="tx1"/>
                </a:solidFill>
                <a:latin typeface="Consolas" pitchFamily="49" charset="0"/>
                <a:ea typeface="楷体" pitchFamily="49" charset="-122"/>
                <a:cs typeface="Consolas" pitchFamily="49" charset="0"/>
              </a:rPr>
              <a:t>merge(</a:t>
            </a:r>
            <a:r>
              <a:rPr lang="nb-NO" altLang="zh-CN" sz="2000" i="1" dirty="0" smtClean="0">
                <a:solidFill>
                  <a:schemeClr val="tx1"/>
                </a:solidFill>
                <a:latin typeface="Consolas" pitchFamily="49" charset="0"/>
                <a:ea typeface="楷体" pitchFamily="49" charset="-122"/>
                <a:cs typeface="Consolas" pitchFamily="49" charset="0"/>
              </a:rPr>
              <a:t>a</a:t>
            </a:r>
            <a:r>
              <a:rPr lang="zh-CN" altLang="en-US" sz="2000" dirty="0" smtClean="0">
                <a:solidFill>
                  <a:schemeClr val="tx1"/>
                </a:solidFill>
                <a:latin typeface="Consolas" pitchFamily="49" charset="0"/>
                <a:ea typeface="楷体" pitchFamily="49" charset="-122"/>
                <a:cs typeface="Consolas" pitchFamily="49" charset="0"/>
              </a:rPr>
              <a:t>，</a:t>
            </a:r>
            <a:r>
              <a:rPr lang="nb-NO" altLang="zh-CN" sz="2000" i="1" dirty="0" smtClean="0">
                <a:solidFill>
                  <a:schemeClr val="tx1"/>
                </a:solidFill>
                <a:latin typeface="Consolas" pitchFamily="49" charset="0"/>
                <a:ea typeface="楷体" pitchFamily="49" charset="-122"/>
                <a:cs typeface="Consolas" pitchFamily="49" charset="0"/>
              </a:rPr>
              <a:t>i</a:t>
            </a:r>
            <a:r>
              <a:rPr lang="zh-CN" altLang="en-US" sz="2000" dirty="0" smtClean="0">
                <a:solidFill>
                  <a:schemeClr val="tx1"/>
                </a:solidFill>
                <a:latin typeface="Consolas" pitchFamily="49" charset="0"/>
                <a:ea typeface="楷体" pitchFamily="49" charset="-122"/>
                <a:cs typeface="Consolas" pitchFamily="49" charset="0"/>
              </a:rPr>
              <a:t>，</a:t>
            </a:r>
            <a:r>
              <a:rPr lang="nb-NO" altLang="zh-CN" sz="2000" i="1" dirty="0" smtClean="0">
                <a:solidFill>
                  <a:schemeClr val="tx1"/>
                </a:solidFill>
                <a:latin typeface="Consolas" pitchFamily="49" charset="0"/>
                <a:ea typeface="楷体" pitchFamily="49" charset="-122"/>
                <a:cs typeface="Consolas" pitchFamily="49" charset="0"/>
              </a:rPr>
              <a:t>j</a:t>
            </a:r>
            <a:r>
              <a:rPr lang="zh-CN" altLang="en-US" sz="2000" dirty="0" smtClean="0">
                <a:solidFill>
                  <a:schemeClr val="tx1"/>
                </a:solidFill>
                <a:latin typeface="Consolas" pitchFamily="49" charset="0"/>
                <a:ea typeface="楷体" pitchFamily="49" charset="-122"/>
                <a:cs typeface="Consolas" pitchFamily="49" charset="0"/>
              </a:rPr>
              <a:t>，</a:t>
            </a:r>
            <a:r>
              <a:rPr lang="nb-NO" altLang="zh-CN" sz="2000" i="1" dirty="0" smtClean="0">
                <a:solidFill>
                  <a:schemeClr val="tx1"/>
                </a:solidFill>
                <a:latin typeface="Consolas" pitchFamily="49" charset="0"/>
                <a:ea typeface="楷体" pitchFamily="49" charset="-122"/>
                <a:cs typeface="Consolas" pitchFamily="49" charset="0"/>
              </a:rPr>
              <a:t>m</a:t>
            </a:r>
            <a:r>
              <a:rPr lang="nb-NO" altLang="zh-CN" sz="2000" dirty="0">
                <a:solidFill>
                  <a:schemeClr val="tx1"/>
                </a:solidFill>
                <a:latin typeface="Consolas" pitchFamily="49" charset="0"/>
                <a:ea typeface="楷体" pitchFamily="49" charset="-122"/>
                <a:cs typeface="Consolas" pitchFamily="49" charset="0"/>
              </a:rPr>
              <a:t>)</a:t>
            </a:r>
            <a:r>
              <a:rPr lang="zh-CN" altLang="nb-NO" sz="2000" dirty="0">
                <a:solidFill>
                  <a:schemeClr val="tx1"/>
                </a:solidFill>
                <a:latin typeface="Consolas" pitchFamily="49" charset="0"/>
                <a:ea typeface="楷体" pitchFamily="49" charset="-122"/>
                <a:cs typeface="Consolas" pitchFamily="49" charset="0"/>
              </a:rPr>
              <a:t>用于两个有序子序列</a:t>
            </a:r>
            <a:r>
              <a:rPr lang="nb-NO" altLang="zh-CN" sz="2000" i="1" dirty="0">
                <a:solidFill>
                  <a:schemeClr val="tx1"/>
                </a:solidFill>
                <a:latin typeface="Consolas" pitchFamily="49" charset="0"/>
                <a:ea typeface="楷体" pitchFamily="49" charset="-122"/>
                <a:cs typeface="Consolas" pitchFamily="49" charset="0"/>
              </a:rPr>
              <a:t>a</a:t>
            </a:r>
            <a:r>
              <a:rPr lang="nb-NO" altLang="zh-CN" sz="2000" dirty="0">
                <a:solidFill>
                  <a:schemeClr val="tx1"/>
                </a:solidFill>
                <a:latin typeface="Consolas" pitchFamily="49" charset="0"/>
                <a:ea typeface="楷体" pitchFamily="49" charset="-122"/>
                <a:cs typeface="Consolas" pitchFamily="49" charset="0"/>
              </a:rPr>
              <a:t>[</a:t>
            </a:r>
            <a:r>
              <a:rPr lang="nb-NO" altLang="zh-CN" sz="2000" i="1" dirty="0">
                <a:solidFill>
                  <a:schemeClr val="tx1"/>
                </a:solidFill>
                <a:latin typeface="Consolas" pitchFamily="49" charset="0"/>
                <a:ea typeface="楷体" pitchFamily="49" charset="-122"/>
                <a:cs typeface="Consolas" pitchFamily="49" charset="0"/>
              </a:rPr>
              <a:t>i</a:t>
            </a:r>
            <a:r>
              <a:rPr lang="nb-NO" altLang="zh-CN" sz="2000" dirty="0">
                <a:solidFill>
                  <a:schemeClr val="tx1"/>
                </a:solidFill>
                <a:latin typeface="Consolas" pitchFamily="49" charset="0"/>
                <a:ea typeface="楷体" pitchFamily="49" charset="-122"/>
                <a:cs typeface="Consolas" pitchFamily="49" charset="0"/>
              </a:rPr>
              <a:t>..</a:t>
            </a:r>
            <a:r>
              <a:rPr lang="nb-NO" altLang="zh-CN" sz="2000" i="1" dirty="0">
                <a:solidFill>
                  <a:schemeClr val="tx1"/>
                </a:solidFill>
                <a:latin typeface="Consolas" pitchFamily="49" charset="0"/>
                <a:ea typeface="楷体" pitchFamily="49" charset="-122"/>
                <a:cs typeface="Consolas" pitchFamily="49" charset="0"/>
              </a:rPr>
              <a:t>j</a:t>
            </a:r>
            <a:r>
              <a:rPr lang="nb-NO" altLang="zh-CN" sz="2000" dirty="0">
                <a:solidFill>
                  <a:schemeClr val="tx1"/>
                </a:solidFill>
                <a:latin typeface="Consolas" pitchFamily="49" charset="0"/>
                <a:ea typeface="楷体" pitchFamily="49" charset="-122"/>
                <a:cs typeface="Consolas" pitchFamily="49" charset="0"/>
              </a:rPr>
              <a:t>]</a:t>
            </a:r>
            <a:r>
              <a:rPr lang="zh-CN" altLang="nb-NO" sz="2000" dirty="0">
                <a:solidFill>
                  <a:schemeClr val="tx1"/>
                </a:solidFill>
                <a:latin typeface="Consolas" pitchFamily="49" charset="0"/>
                <a:ea typeface="楷体" pitchFamily="49" charset="-122"/>
                <a:cs typeface="Consolas" pitchFamily="49" charset="0"/>
              </a:rPr>
              <a:t>和</a:t>
            </a:r>
            <a:r>
              <a:rPr lang="nb-NO" altLang="zh-CN" sz="2000" i="1" dirty="0">
                <a:solidFill>
                  <a:schemeClr val="tx1"/>
                </a:solidFill>
                <a:latin typeface="Consolas" pitchFamily="49" charset="0"/>
                <a:ea typeface="楷体" pitchFamily="49" charset="-122"/>
                <a:cs typeface="Consolas" pitchFamily="49" charset="0"/>
              </a:rPr>
              <a:t>a</a:t>
            </a:r>
            <a:r>
              <a:rPr lang="nb-NO" altLang="zh-CN" sz="2000" dirty="0">
                <a:solidFill>
                  <a:schemeClr val="tx1"/>
                </a:solidFill>
                <a:latin typeface="Consolas" pitchFamily="49" charset="0"/>
                <a:ea typeface="楷体" pitchFamily="49" charset="-122"/>
                <a:cs typeface="Consolas" pitchFamily="49" charset="0"/>
              </a:rPr>
              <a:t>[</a:t>
            </a:r>
            <a:r>
              <a:rPr lang="nb-NO" altLang="zh-CN" sz="2000" i="1" dirty="0">
                <a:solidFill>
                  <a:schemeClr val="tx1"/>
                </a:solidFill>
                <a:latin typeface="Consolas" pitchFamily="49" charset="0"/>
                <a:ea typeface="楷体" pitchFamily="49" charset="-122"/>
                <a:cs typeface="Consolas" pitchFamily="49" charset="0"/>
              </a:rPr>
              <a:t>j</a:t>
            </a:r>
            <a:r>
              <a:rPr lang="nb-NO" altLang="zh-CN" sz="2000" dirty="0">
                <a:solidFill>
                  <a:schemeClr val="tx1"/>
                </a:solidFill>
                <a:latin typeface="Consolas" pitchFamily="49" charset="0"/>
                <a:ea typeface="楷体" pitchFamily="49" charset="-122"/>
                <a:cs typeface="Consolas" pitchFamily="49" charset="0"/>
              </a:rPr>
              <a:t>+1..</a:t>
            </a:r>
            <a:r>
              <a:rPr lang="nb-NO" altLang="zh-CN" sz="2000" i="1" dirty="0">
                <a:solidFill>
                  <a:schemeClr val="tx1"/>
                </a:solidFill>
                <a:latin typeface="Consolas" pitchFamily="49" charset="0"/>
                <a:ea typeface="楷体" pitchFamily="49" charset="-122"/>
                <a:cs typeface="Consolas" pitchFamily="49" charset="0"/>
              </a:rPr>
              <a:t>m</a:t>
            </a:r>
            <a:r>
              <a:rPr lang="nb-NO" altLang="zh-CN" sz="2000" dirty="0">
                <a:solidFill>
                  <a:schemeClr val="tx1"/>
                </a:solidFill>
                <a:latin typeface="Consolas" pitchFamily="49" charset="0"/>
                <a:ea typeface="楷体" pitchFamily="49" charset="-122"/>
                <a:cs typeface="Consolas" pitchFamily="49" charset="0"/>
              </a:rPr>
              <a:t>]</a:t>
            </a:r>
            <a:r>
              <a:rPr lang="zh-CN" altLang="nb-NO" sz="2000" dirty="0">
                <a:solidFill>
                  <a:schemeClr val="tx1"/>
                </a:solidFill>
                <a:latin typeface="Consolas" pitchFamily="49" charset="0"/>
                <a:ea typeface="楷体" pitchFamily="49" charset="-122"/>
                <a:cs typeface="Consolas" pitchFamily="49" charset="0"/>
              </a:rPr>
              <a:t>的有序合并，是非递归函数，它的时间复杂度为</a:t>
            </a:r>
            <a:r>
              <a:rPr lang="nb-NO" altLang="zh-CN" sz="2000" dirty="0">
                <a:solidFill>
                  <a:schemeClr val="tx1"/>
                </a:solidFill>
                <a:latin typeface="Consolas" pitchFamily="49" charset="0"/>
                <a:ea typeface="楷体" pitchFamily="49" charset="-122"/>
                <a:cs typeface="Consolas" pitchFamily="49" charset="0"/>
              </a:rPr>
              <a:t>O(</a:t>
            </a:r>
            <a:r>
              <a:rPr lang="nb-NO" altLang="zh-CN" sz="2000" i="1" dirty="0">
                <a:solidFill>
                  <a:schemeClr val="tx1"/>
                </a:solidFill>
                <a:latin typeface="Consolas" pitchFamily="49" charset="0"/>
                <a:ea typeface="楷体" pitchFamily="49" charset="-122"/>
                <a:cs typeface="Consolas" pitchFamily="49" charset="0"/>
              </a:rPr>
              <a:t>n</a:t>
            </a:r>
            <a:r>
              <a:rPr lang="nb-NO" altLang="zh-CN" sz="2000" dirty="0">
                <a:solidFill>
                  <a:schemeClr val="tx1"/>
                </a:solidFill>
                <a:latin typeface="Consolas" pitchFamily="49" charset="0"/>
                <a:ea typeface="楷体" pitchFamily="49" charset="-122"/>
                <a:cs typeface="Consolas" pitchFamily="49" charset="0"/>
              </a:rPr>
              <a:t>)</a:t>
            </a:r>
            <a:r>
              <a:rPr lang="zh-CN" altLang="nb-NO" sz="2000" dirty="0">
                <a:solidFill>
                  <a:schemeClr val="tx1"/>
                </a:solidFill>
                <a:latin typeface="Consolas" pitchFamily="49" charset="0"/>
                <a:ea typeface="楷体" pitchFamily="49" charset="-122"/>
                <a:cs typeface="Consolas" pitchFamily="49" charset="0"/>
              </a:rPr>
              <a:t>（这里</a:t>
            </a:r>
            <a:r>
              <a:rPr lang="nb-NO" altLang="zh-CN" sz="2000" i="1" dirty="0" smtClean="0">
                <a:solidFill>
                  <a:schemeClr val="tx1"/>
                </a:solidFill>
                <a:latin typeface="Consolas" pitchFamily="49" charset="0"/>
                <a:ea typeface="楷体" pitchFamily="49" charset="-122"/>
                <a:cs typeface="Consolas" pitchFamily="49" charset="0"/>
              </a:rPr>
              <a:t>n</a:t>
            </a:r>
            <a:r>
              <a:rPr lang="nb-NO" altLang="zh-CN" sz="2000" dirty="0" smtClean="0">
                <a:solidFill>
                  <a:schemeClr val="tx1"/>
                </a:solidFill>
                <a:latin typeface="Consolas" pitchFamily="49" charset="0"/>
                <a:ea typeface="楷体" pitchFamily="49" charset="-122"/>
                <a:cs typeface="Consolas" pitchFamily="49" charset="0"/>
              </a:rPr>
              <a:t>=</a:t>
            </a:r>
            <a:r>
              <a:rPr lang="nb-NO" altLang="zh-CN" sz="2000" i="1" dirty="0">
                <a:solidFill>
                  <a:schemeClr val="tx1"/>
                </a:solidFill>
                <a:latin typeface="Consolas" pitchFamily="49" charset="0"/>
                <a:ea typeface="楷体" pitchFamily="49" charset="-122"/>
                <a:cs typeface="Consolas" pitchFamily="49" charset="0"/>
              </a:rPr>
              <a:t>j</a:t>
            </a:r>
            <a:r>
              <a:rPr lang="nb-NO" altLang="zh-CN" sz="2000" dirty="0" smtClean="0">
                <a:solidFill>
                  <a:schemeClr val="tx1"/>
                </a:solidFill>
                <a:latin typeface="Consolas" pitchFamily="49" charset="0"/>
                <a:ea typeface="楷体" pitchFamily="49" charset="-122"/>
                <a:cs typeface="Consolas" pitchFamily="49" charset="0"/>
              </a:rPr>
              <a:t>-</a:t>
            </a:r>
            <a:r>
              <a:rPr lang="nb-NO" altLang="zh-CN" sz="2000" i="1" dirty="0" smtClean="0">
                <a:solidFill>
                  <a:schemeClr val="tx1"/>
                </a:solidFill>
                <a:latin typeface="Consolas" pitchFamily="49" charset="0"/>
                <a:ea typeface="楷体" pitchFamily="49" charset="-122"/>
                <a:cs typeface="Consolas" pitchFamily="49" charset="0"/>
              </a:rPr>
              <a:t>i</a:t>
            </a:r>
            <a:r>
              <a:rPr lang="nb-NO" altLang="zh-CN" sz="2000" dirty="0" smtClean="0">
                <a:solidFill>
                  <a:schemeClr val="tx1"/>
                </a:solidFill>
                <a:latin typeface="Consolas" pitchFamily="49" charset="0"/>
                <a:ea typeface="楷体" pitchFamily="49" charset="-122"/>
                <a:cs typeface="Consolas" pitchFamily="49" charset="0"/>
              </a:rPr>
              <a:t>+1</a:t>
            </a:r>
            <a:r>
              <a:rPr lang="zh-CN" altLang="nb-NO" sz="2000" dirty="0" smtClean="0">
                <a:solidFill>
                  <a:schemeClr val="tx1"/>
                </a:solidFill>
                <a:latin typeface="Consolas" pitchFamily="49" charset="0"/>
                <a:ea typeface="楷体" pitchFamily="49" charset="-122"/>
                <a:cs typeface="Consolas" pitchFamily="49" charset="0"/>
              </a:rPr>
              <a:t>）。</a:t>
            </a:r>
            <a:r>
              <a:rPr lang="zh-CN" altLang="nb-NO" sz="2000" dirty="0">
                <a:solidFill>
                  <a:schemeClr val="tx1"/>
                </a:solidFill>
                <a:latin typeface="Consolas" pitchFamily="49" charset="0"/>
                <a:ea typeface="楷体" pitchFamily="49" charset="-122"/>
                <a:cs typeface="Consolas" pitchFamily="49" charset="0"/>
              </a:rPr>
              <a:t>分</a:t>
            </a:r>
            <a:r>
              <a:rPr lang="zh-CN" altLang="nb-NO" sz="2000" dirty="0" smtClean="0">
                <a:solidFill>
                  <a:schemeClr val="tx1"/>
                </a:solidFill>
                <a:latin typeface="Consolas" pitchFamily="49" charset="0"/>
                <a:ea typeface="楷体" pitchFamily="49" charset="-122"/>
                <a:cs typeface="Consolas" pitchFamily="49" charset="0"/>
              </a:rPr>
              <a:t>析</a:t>
            </a:r>
            <a:r>
              <a:rPr lang="zh-CN" altLang="en-US" sz="2000" dirty="0" smtClean="0">
                <a:solidFill>
                  <a:schemeClr val="tx1"/>
                </a:solidFill>
                <a:latin typeface="Consolas" pitchFamily="49" charset="0"/>
                <a:ea typeface="楷体" pitchFamily="49" charset="-122"/>
                <a:cs typeface="Consolas" pitchFamily="49" charset="0"/>
              </a:rPr>
              <a:t>上述</a:t>
            </a:r>
            <a:r>
              <a:rPr lang="zh-CN" altLang="nb-NO" sz="2000" dirty="0" smtClean="0">
                <a:solidFill>
                  <a:schemeClr val="tx1"/>
                </a:solidFill>
                <a:latin typeface="Consolas" pitchFamily="49" charset="0"/>
                <a:ea typeface="楷体" pitchFamily="49" charset="-122"/>
                <a:cs typeface="Consolas" pitchFamily="49" charset="0"/>
              </a:rPr>
              <a:t>调用</a:t>
            </a:r>
            <a:r>
              <a:rPr lang="zh-CN" altLang="en-US" sz="2000" dirty="0" smtClean="0">
                <a:solidFill>
                  <a:schemeClr val="tx1"/>
                </a:solidFill>
                <a:latin typeface="Consolas" pitchFamily="49" charset="0"/>
                <a:ea typeface="楷体" pitchFamily="49" charset="-122"/>
                <a:cs typeface="Consolas" pitchFamily="49" charset="0"/>
              </a:rPr>
              <a:t>的时</a:t>
            </a:r>
            <a:r>
              <a:rPr lang="zh-CN" altLang="en-US" sz="2000" dirty="0">
                <a:solidFill>
                  <a:schemeClr val="tx1"/>
                </a:solidFill>
                <a:latin typeface="Consolas" pitchFamily="49" charset="0"/>
                <a:ea typeface="楷体" pitchFamily="49" charset="-122"/>
                <a:cs typeface="Consolas" pitchFamily="49" charset="0"/>
              </a:rPr>
              <a:t>间复杂度。</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2"/>
          <p:cNvSpPr txBox="1">
            <a:spLocks noChangeArrowheads="1"/>
          </p:cNvSpPr>
          <p:nvPr/>
        </p:nvSpPr>
        <p:spPr bwMode="auto">
          <a:xfrm>
            <a:off x="142844" y="142852"/>
            <a:ext cx="8715436" cy="1054006"/>
          </a:xfrm>
          <a:prstGeom prst="rect">
            <a:avLst/>
          </a:prstGeom>
          <a:solidFill>
            <a:schemeClr val="accent1">
              <a:lumMod val="20000"/>
              <a:lumOff val="80000"/>
            </a:schemeClr>
          </a:solidFill>
          <a:ln>
            <a:headEnd/>
            <a:tailEnd/>
          </a:ln>
        </p:spPr>
        <p:style>
          <a:lnRef idx="3">
            <a:schemeClr val="lt1"/>
          </a:lnRef>
          <a:fillRef idx="1">
            <a:schemeClr val="accent1"/>
          </a:fillRef>
          <a:effectRef idx="1">
            <a:schemeClr val="accent1"/>
          </a:effectRef>
          <a:fontRef idx="minor">
            <a:schemeClr val="lt1"/>
          </a:fontRef>
        </p:style>
        <p:txBody>
          <a:bodyPr wrap="square">
            <a:spAutoFit/>
          </a:bodyPr>
          <a:lstStyle/>
          <a:p>
            <a:pPr>
              <a:lnSpc>
                <a:spcPct val="150000"/>
              </a:lnSpc>
              <a:spcBef>
                <a:spcPct val="50000"/>
              </a:spcBef>
            </a:pPr>
            <a:r>
              <a:rPr lang="zh-CN" altLang="en-US" dirty="0">
                <a:solidFill>
                  <a:srgbClr val="0033CC"/>
                </a:solidFill>
                <a:latin typeface="Consolas" pitchFamily="49" charset="0"/>
                <a:ea typeface="楷体" pitchFamily="49" charset="-122"/>
                <a:cs typeface="Consolas" pitchFamily="49" charset="0"/>
              </a:rPr>
              <a:t>　　</a:t>
            </a:r>
            <a:r>
              <a:rPr lang="zh-CN" altLang="en-US" dirty="0">
                <a:solidFill>
                  <a:srgbClr val="FF0000"/>
                </a:solidFill>
                <a:latin typeface="Consolas" pitchFamily="49" charset="0"/>
                <a:ea typeface="楷体" pitchFamily="49" charset="-122"/>
                <a:cs typeface="Consolas" pitchFamily="49" charset="0"/>
              </a:rPr>
              <a:t>解：</a:t>
            </a:r>
            <a:r>
              <a:rPr lang="zh-CN" altLang="en-US" sz="2000" dirty="0">
                <a:solidFill>
                  <a:schemeClr val="tx1"/>
                </a:solidFill>
                <a:latin typeface="Consolas" pitchFamily="49" charset="0"/>
                <a:ea typeface="楷体" pitchFamily="49" charset="-122"/>
                <a:cs typeface="Consolas" pitchFamily="49" charset="0"/>
              </a:rPr>
              <a:t>设调用</a:t>
            </a:r>
            <a:r>
              <a:rPr lang="en-US" altLang="zh-CN" sz="2000" dirty="0" err="1" smtClean="0">
                <a:solidFill>
                  <a:schemeClr val="tx1"/>
                </a:solidFill>
                <a:latin typeface="Consolas" pitchFamily="49" charset="0"/>
                <a:ea typeface="楷体" pitchFamily="49" charset="-122"/>
                <a:cs typeface="Consolas" pitchFamily="49" charset="0"/>
              </a:rPr>
              <a:t>mergesort</a:t>
            </a:r>
            <a:r>
              <a:rPr lang="en-US" altLang="zh-CN" sz="2000" dirty="0" smtClean="0">
                <a:solidFill>
                  <a:schemeClr val="tx1"/>
                </a:solidFill>
                <a:latin typeface="Consolas" pitchFamily="49" charset="0"/>
                <a:ea typeface="楷体" pitchFamily="49" charset="-122"/>
                <a:cs typeface="Consolas" pitchFamily="49" charset="0"/>
              </a:rPr>
              <a:t>(</a:t>
            </a:r>
            <a:r>
              <a:rPr lang="en-US" altLang="zh-CN" sz="2000" i="1" dirty="0" smtClean="0">
                <a:solidFill>
                  <a:schemeClr val="tx1"/>
                </a:solidFill>
                <a:latin typeface="Consolas" pitchFamily="49" charset="0"/>
                <a:ea typeface="楷体" pitchFamily="49" charset="-122"/>
                <a:cs typeface="Consolas" pitchFamily="49" charset="0"/>
              </a:rPr>
              <a:t>a</a:t>
            </a:r>
            <a:r>
              <a:rPr lang="zh-CN" altLang="en-US" sz="2000" dirty="0" smtClean="0">
                <a:solidFill>
                  <a:schemeClr val="tx1"/>
                </a:solidFill>
                <a:latin typeface="Consolas" pitchFamily="49" charset="0"/>
                <a:ea typeface="楷体" pitchFamily="49" charset="-122"/>
                <a:cs typeface="Consolas" pitchFamily="49" charset="0"/>
              </a:rPr>
              <a:t>，</a:t>
            </a:r>
            <a:r>
              <a:rPr lang="en-US" altLang="zh-CN" sz="2000" dirty="0" smtClean="0">
                <a:solidFill>
                  <a:schemeClr val="tx1"/>
                </a:solidFill>
                <a:latin typeface="Consolas" pitchFamily="49" charset="0"/>
                <a:ea typeface="楷体" pitchFamily="49" charset="-122"/>
                <a:cs typeface="Consolas" pitchFamily="49" charset="0"/>
              </a:rPr>
              <a:t>0</a:t>
            </a:r>
            <a:r>
              <a:rPr lang="zh-CN" altLang="en-US" sz="2000" dirty="0" smtClean="0">
                <a:solidFill>
                  <a:schemeClr val="tx1"/>
                </a:solidFill>
                <a:latin typeface="Consolas" pitchFamily="49" charset="0"/>
                <a:ea typeface="楷体" pitchFamily="49" charset="-122"/>
                <a:cs typeface="Consolas" pitchFamily="49" charset="0"/>
              </a:rPr>
              <a:t>，</a:t>
            </a:r>
            <a:r>
              <a:rPr lang="en-US" altLang="zh-CN" sz="2000" i="1" dirty="0" smtClean="0">
                <a:solidFill>
                  <a:schemeClr val="tx1"/>
                </a:solidFill>
                <a:latin typeface="Consolas" pitchFamily="49" charset="0"/>
                <a:ea typeface="楷体" pitchFamily="49" charset="-122"/>
                <a:cs typeface="Consolas" pitchFamily="49" charset="0"/>
              </a:rPr>
              <a:t>n</a:t>
            </a:r>
            <a:r>
              <a:rPr lang="en-US" altLang="zh-CN" sz="2000" dirty="0" smtClean="0">
                <a:solidFill>
                  <a:schemeClr val="tx1"/>
                </a:solidFill>
                <a:latin typeface="Consolas" pitchFamily="49" charset="0"/>
                <a:ea typeface="楷体" pitchFamily="49" charset="-122"/>
                <a:cs typeface="Consolas" pitchFamily="49" charset="0"/>
              </a:rPr>
              <a:t>-1</a:t>
            </a:r>
            <a:r>
              <a:rPr lang="en-US" altLang="zh-CN" sz="2000" dirty="0">
                <a:solidFill>
                  <a:schemeClr val="tx1"/>
                </a:solidFill>
                <a:latin typeface="Consolas" pitchFamily="49" charset="0"/>
                <a:ea typeface="楷体" pitchFamily="49" charset="-122"/>
                <a:cs typeface="Consolas" pitchFamily="49" charset="0"/>
              </a:rPr>
              <a:t>)</a:t>
            </a:r>
            <a:r>
              <a:rPr lang="zh-CN" altLang="en-US" sz="2000" dirty="0">
                <a:solidFill>
                  <a:schemeClr val="tx1"/>
                </a:solidFill>
                <a:latin typeface="Consolas" pitchFamily="49" charset="0"/>
                <a:ea typeface="楷体" pitchFamily="49" charset="-122"/>
                <a:cs typeface="Consolas" pitchFamily="49" charset="0"/>
              </a:rPr>
              <a:t>的执行时间为</a:t>
            </a:r>
            <a:r>
              <a:rPr lang="en-US" altLang="zh-CN" sz="2000" i="1" dirty="0">
                <a:solidFill>
                  <a:schemeClr val="tx1"/>
                </a:solidFill>
                <a:latin typeface="Consolas" pitchFamily="49" charset="0"/>
                <a:ea typeface="楷体" pitchFamily="49" charset="-122"/>
                <a:cs typeface="Consolas" pitchFamily="49" charset="0"/>
              </a:rPr>
              <a:t>T</a:t>
            </a:r>
            <a:r>
              <a:rPr lang="en-US" altLang="zh-CN" sz="2000" dirty="0">
                <a:solidFill>
                  <a:schemeClr val="tx1"/>
                </a:solidFill>
                <a:latin typeface="Consolas" pitchFamily="49" charset="0"/>
                <a:ea typeface="楷体" pitchFamily="49" charset="-122"/>
                <a:cs typeface="Consolas" pitchFamily="49" charset="0"/>
              </a:rPr>
              <a:t>(</a:t>
            </a:r>
            <a:r>
              <a:rPr lang="en-US" altLang="zh-CN" sz="2000" i="1" dirty="0">
                <a:solidFill>
                  <a:schemeClr val="tx1"/>
                </a:solidFill>
                <a:latin typeface="Consolas" pitchFamily="49" charset="0"/>
                <a:ea typeface="楷体" pitchFamily="49" charset="-122"/>
                <a:cs typeface="Consolas" pitchFamily="49" charset="0"/>
              </a:rPr>
              <a:t>n</a:t>
            </a:r>
            <a:r>
              <a:rPr lang="en-US" altLang="zh-CN" sz="2000" dirty="0">
                <a:solidFill>
                  <a:schemeClr val="tx1"/>
                </a:solidFill>
                <a:latin typeface="Consolas" pitchFamily="49" charset="0"/>
                <a:ea typeface="楷体" pitchFamily="49" charset="-122"/>
                <a:cs typeface="Consolas" pitchFamily="49" charset="0"/>
              </a:rPr>
              <a:t>)</a:t>
            </a:r>
            <a:r>
              <a:rPr lang="zh-CN" altLang="en-US" sz="2000" dirty="0">
                <a:solidFill>
                  <a:schemeClr val="tx1"/>
                </a:solidFill>
                <a:latin typeface="Consolas" pitchFamily="49" charset="0"/>
                <a:ea typeface="楷体" pitchFamily="49" charset="-122"/>
                <a:cs typeface="Consolas" pitchFamily="49" charset="0"/>
              </a:rPr>
              <a:t>，由其执行过程得到以下求执行时间的递归关系（</a:t>
            </a:r>
            <a:r>
              <a:rPr lang="zh-CN" altLang="pt-BR" sz="2000" dirty="0">
                <a:solidFill>
                  <a:schemeClr val="tx1"/>
                </a:solidFill>
                <a:latin typeface="Consolas" pitchFamily="49" charset="0"/>
                <a:ea typeface="楷体" pitchFamily="49" charset="-122"/>
                <a:cs typeface="Consolas" pitchFamily="49" charset="0"/>
              </a:rPr>
              <a:t>递推关系式）：</a:t>
            </a:r>
            <a:endParaRPr lang="zh-CN" altLang="en-US" sz="2000" dirty="0">
              <a:solidFill>
                <a:schemeClr val="tx1"/>
              </a:solidFill>
              <a:latin typeface="Consolas" pitchFamily="49" charset="0"/>
              <a:ea typeface="楷体" pitchFamily="49" charset="-122"/>
              <a:cs typeface="Consolas" pitchFamily="49" charset="0"/>
            </a:endParaRPr>
          </a:p>
        </p:txBody>
      </p:sp>
      <p:sp>
        <p:nvSpPr>
          <p:cNvPr id="4" name="TextBox 3"/>
          <p:cNvSpPr txBox="1"/>
          <p:nvPr/>
        </p:nvSpPr>
        <p:spPr>
          <a:xfrm>
            <a:off x="142844" y="1643050"/>
            <a:ext cx="3857652" cy="844810"/>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r>
              <a:rPr lang="en-US" sz="1800" i="1" dirty="0" smtClean="0">
                <a:solidFill>
                  <a:schemeClr val="tx1"/>
                </a:solidFill>
                <a:latin typeface="Consolas" pitchFamily="49" charset="0"/>
                <a:cs typeface="Consolas" pitchFamily="49" charset="0"/>
              </a:rPr>
              <a:t>T</a:t>
            </a:r>
            <a:r>
              <a:rPr lang="en-US" sz="1800" dirty="0" smtClean="0">
                <a:solidFill>
                  <a:schemeClr val="tx1"/>
                </a:solidFill>
                <a:latin typeface="Consolas" pitchFamily="49" charset="0"/>
                <a:cs typeface="Consolas" pitchFamily="49" charset="0"/>
              </a:rPr>
              <a:t>(</a:t>
            </a:r>
            <a:r>
              <a:rPr lang="en-US" sz="1800" i="1" dirty="0" smtClean="0">
                <a:solidFill>
                  <a:schemeClr val="tx1"/>
                </a:solidFill>
                <a:latin typeface="Consolas" pitchFamily="49" charset="0"/>
                <a:cs typeface="Consolas" pitchFamily="49" charset="0"/>
              </a:rPr>
              <a:t>n</a:t>
            </a:r>
            <a:r>
              <a:rPr lang="en-US" sz="1800" dirty="0" smtClean="0">
                <a:solidFill>
                  <a:schemeClr val="tx1"/>
                </a:solidFill>
                <a:latin typeface="Consolas" pitchFamily="49" charset="0"/>
                <a:cs typeface="Consolas" pitchFamily="49" charset="0"/>
              </a:rPr>
              <a:t>)=O(1)		</a:t>
            </a:r>
            <a:r>
              <a:rPr lang="zh-CN" altLang="en-US" sz="1800" dirty="0" smtClean="0">
                <a:solidFill>
                  <a:schemeClr val="tx1"/>
                </a:solidFill>
                <a:latin typeface="Consolas" pitchFamily="49" charset="0"/>
                <a:cs typeface="Consolas" pitchFamily="49" charset="0"/>
              </a:rPr>
              <a:t>当</a:t>
            </a:r>
            <a:r>
              <a:rPr lang="en-US" sz="1800" i="1" dirty="0" smtClean="0">
                <a:solidFill>
                  <a:schemeClr val="tx1"/>
                </a:solidFill>
                <a:latin typeface="Consolas" pitchFamily="49" charset="0"/>
                <a:cs typeface="Consolas" pitchFamily="49" charset="0"/>
              </a:rPr>
              <a:t>n</a:t>
            </a:r>
            <a:r>
              <a:rPr lang="en-US" sz="1800" dirty="0" smtClean="0">
                <a:solidFill>
                  <a:schemeClr val="tx1"/>
                </a:solidFill>
                <a:latin typeface="Consolas" pitchFamily="49" charset="0"/>
                <a:cs typeface="Consolas" pitchFamily="49" charset="0"/>
              </a:rPr>
              <a:t>=1</a:t>
            </a:r>
            <a:endParaRPr lang="zh-CN" altLang="en-US" sz="1800" dirty="0" smtClean="0">
              <a:solidFill>
                <a:schemeClr val="tx1"/>
              </a:solidFill>
              <a:latin typeface="Consolas" pitchFamily="49" charset="0"/>
              <a:cs typeface="Consolas" pitchFamily="49" charset="0"/>
            </a:endParaRPr>
          </a:p>
          <a:p>
            <a:r>
              <a:rPr lang="en-US" sz="1800" i="1" dirty="0" smtClean="0">
                <a:solidFill>
                  <a:schemeClr val="tx1"/>
                </a:solidFill>
                <a:latin typeface="Consolas" pitchFamily="49" charset="0"/>
                <a:cs typeface="Consolas" pitchFamily="49" charset="0"/>
              </a:rPr>
              <a:t>T</a:t>
            </a:r>
            <a:r>
              <a:rPr lang="en-US" sz="1800" dirty="0" smtClean="0">
                <a:solidFill>
                  <a:schemeClr val="tx1"/>
                </a:solidFill>
                <a:latin typeface="Consolas" pitchFamily="49" charset="0"/>
                <a:cs typeface="Consolas" pitchFamily="49" charset="0"/>
              </a:rPr>
              <a:t>(</a:t>
            </a:r>
            <a:r>
              <a:rPr lang="en-US" sz="1800" i="1" dirty="0" smtClean="0">
                <a:solidFill>
                  <a:schemeClr val="tx1"/>
                </a:solidFill>
                <a:latin typeface="Consolas" pitchFamily="49" charset="0"/>
                <a:cs typeface="Consolas" pitchFamily="49" charset="0"/>
              </a:rPr>
              <a:t>n</a:t>
            </a:r>
            <a:r>
              <a:rPr lang="en-US" sz="1800" dirty="0" smtClean="0">
                <a:solidFill>
                  <a:schemeClr val="tx1"/>
                </a:solidFill>
                <a:latin typeface="Consolas" pitchFamily="49" charset="0"/>
                <a:cs typeface="Consolas" pitchFamily="49" charset="0"/>
              </a:rPr>
              <a:t>)=2</a:t>
            </a:r>
            <a:r>
              <a:rPr lang="en-US" sz="1800" i="1" dirty="0" smtClean="0">
                <a:solidFill>
                  <a:schemeClr val="tx1"/>
                </a:solidFill>
                <a:latin typeface="Consolas" pitchFamily="49" charset="0"/>
                <a:cs typeface="Consolas" pitchFamily="49" charset="0"/>
              </a:rPr>
              <a:t>T</a:t>
            </a:r>
            <a:r>
              <a:rPr lang="en-US" sz="1800" dirty="0" smtClean="0">
                <a:solidFill>
                  <a:schemeClr val="tx1"/>
                </a:solidFill>
                <a:latin typeface="Consolas" pitchFamily="49" charset="0"/>
                <a:cs typeface="Consolas" pitchFamily="49" charset="0"/>
              </a:rPr>
              <a:t>(</a:t>
            </a:r>
            <a:r>
              <a:rPr lang="en-US" sz="1800" i="1" dirty="0" smtClean="0">
                <a:solidFill>
                  <a:schemeClr val="tx1"/>
                </a:solidFill>
                <a:latin typeface="Consolas" pitchFamily="49" charset="0"/>
                <a:cs typeface="Consolas" pitchFamily="49" charset="0"/>
              </a:rPr>
              <a:t>n</a:t>
            </a:r>
            <a:r>
              <a:rPr lang="en-US" sz="1800" dirty="0" smtClean="0">
                <a:solidFill>
                  <a:schemeClr val="tx1"/>
                </a:solidFill>
                <a:latin typeface="Consolas" pitchFamily="49" charset="0"/>
                <a:cs typeface="Consolas" pitchFamily="49" charset="0"/>
              </a:rPr>
              <a:t>/2)+O(</a:t>
            </a:r>
            <a:r>
              <a:rPr lang="en-US" sz="1800" i="1" dirty="0" smtClean="0">
                <a:solidFill>
                  <a:schemeClr val="tx1"/>
                </a:solidFill>
                <a:latin typeface="Consolas" pitchFamily="49" charset="0"/>
                <a:cs typeface="Consolas" pitchFamily="49" charset="0"/>
              </a:rPr>
              <a:t>n</a:t>
            </a:r>
            <a:r>
              <a:rPr lang="en-US" sz="1800" dirty="0" smtClean="0">
                <a:solidFill>
                  <a:schemeClr val="tx1"/>
                </a:solidFill>
                <a:latin typeface="Consolas" pitchFamily="49" charset="0"/>
                <a:cs typeface="Consolas" pitchFamily="49" charset="0"/>
              </a:rPr>
              <a:t>)	</a:t>
            </a:r>
            <a:r>
              <a:rPr lang="zh-CN" altLang="en-US" sz="1800" dirty="0" smtClean="0">
                <a:solidFill>
                  <a:schemeClr val="tx1"/>
                </a:solidFill>
                <a:latin typeface="Consolas" pitchFamily="49" charset="0"/>
                <a:cs typeface="Consolas" pitchFamily="49" charset="0"/>
              </a:rPr>
              <a:t>当</a:t>
            </a:r>
            <a:r>
              <a:rPr lang="en-US" sz="1800" i="1" dirty="0" smtClean="0">
                <a:solidFill>
                  <a:schemeClr val="tx1"/>
                </a:solidFill>
                <a:latin typeface="Consolas" pitchFamily="49" charset="0"/>
                <a:cs typeface="Consolas" pitchFamily="49" charset="0"/>
              </a:rPr>
              <a:t>n</a:t>
            </a:r>
            <a:r>
              <a:rPr lang="en-US" sz="1800" dirty="0" smtClean="0">
                <a:solidFill>
                  <a:schemeClr val="tx1"/>
                </a:solidFill>
                <a:latin typeface="Consolas" pitchFamily="49" charset="0"/>
                <a:cs typeface="Consolas" pitchFamily="49" charset="0"/>
              </a:rPr>
              <a:t>&gt;1</a:t>
            </a:r>
            <a:endParaRPr lang="zh-CN" altLang="en-US" sz="1800" dirty="0" smtClean="0">
              <a:solidFill>
                <a:schemeClr val="tx1"/>
              </a:solidFill>
              <a:latin typeface="Consolas" pitchFamily="49" charset="0"/>
              <a:cs typeface="Consolas" pitchFamily="49" charset="0"/>
            </a:endParaRPr>
          </a:p>
        </p:txBody>
      </p:sp>
      <p:sp>
        <p:nvSpPr>
          <p:cNvPr id="5" name="TextBox 4"/>
          <p:cNvSpPr txBox="1"/>
          <p:nvPr/>
        </p:nvSpPr>
        <p:spPr>
          <a:xfrm>
            <a:off x="285720" y="2786058"/>
            <a:ext cx="4214842" cy="961674"/>
          </a:xfrm>
          <a:prstGeom prst="rect">
            <a:avLst/>
          </a:prstGeom>
          <a:noFill/>
        </p:spPr>
        <p:txBody>
          <a:bodyPr wrap="square" rtlCol="0">
            <a:spAutoFit/>
          </a:bodyPr>
          <a:lstStyle/>
          <a:p>
            <a:pPr>
              <a:lnSpc>
                <a:spcPct val="150000"/>
              </a:lnSpc>
            </a:pPr>
            <a:r>
              <a:rPr lang="zh-CN" altLang="en-US" sz="2000" dirty="0" smtClean="0">
                <a:solidFill>
                  <a:schemeClr val="tx1"/>
                </a:solidFill>
                <a:latin typeface="Consolas" pitchFamily="49" charset="0"/>
                <a:ea typeface="楷体" pitchFamily="49" charset="-122"/>
                <a:cs typeface="Consolas" pitchFamily="49" charset="0"/>
              </a:rPr>
              <a:t>其中，</a:t>
            </a:r>
            <a:r>
              <a:rPr lang="en-US" sz="2000" dirty="0" smtClean="0">
                <a:solidFill>
                  <a:schemeClr val="tx1"/>
                </a:solidFill>
                <a:latin typeface="Consolas" pitchFamily="49" charset="0"/>
                <a:ea typeface="楷体" pitchFamily="49" charset="-122"/>
                <a:cs typeface="Consolas" pitchFamily="49" charset="0"/>
              </a:rPr>
              <a:t>O(</a:t>
            </a:r>
            <a:r>
              <a:rPr lang="en-US" sz="2000" i="1" dirty="0" smtClean="0">
                <a:solidFill>
                  <a:schemeClr val="tx1"/>
                </a:solidFill>
                <a:latin typeface="Consolas" pitchFamily="49" charset="0"/>
                <a:ea typeface="楷体" pitchFamily="49" charset="-122"/>
                <a:cs typeface="Consolas" pitchFamily="49" charset="0"/>
              </a:rPr>
              <a:t>n</a:t>
            </a:r>
            <a:r>
              <a:rPr lang="en-US" sz="2000" dirty="0" smtClean="0">
                <a:solidFill>
                  <a:schemeClr val="tx1"/>
                </a:solidFill>
                <a:latin typeface="Consolas" pitchFamily="49" charset="0"/>
                <a:ea typeface="楷体" pitchFamily="49" charset="-122"/>
                <a:cs typeface="Consolas" pitchFamily="49" charset="0"/>
              </a:rPr>
              <a:t>)</a:t>
            </a:r>
            <a:r>
              <a:rPr lang="zh-CN" altLang="en-US" sz="2000" dirty="0" smtClean="0">
                <a:solidFill>
                  <a:schemeClr val="tx1"/>
                </a:solidFill>
                <a:latin typeface="Consolas" pitchFamily="49" charset="0"/>
                <a:ea typeface="楷体" pitchFamily="49" charset="-122"/>
                <a:cs typeface="Consolas" pitchFamily="49" charset="0"/>
              </a:rPr>
              <a:t>为</a:t>
            </a:r>
            <a:r>
              <a:rPr lang="en-US" sz="2000" dirty="0" smtClean="0">
                <a:solidFill>
                  <a:schemeClr val="tx1"/>
                </a:solidFill>
                <a:latin typeface="Consolas" pitchFamily="49" charset="0"/>
                <a:ea typeface="楷体" pitchFamily="49" charset="-122"/>
                <a:cs typeface="Consolas" pitchFamily="49" charset="0"/>
              </a:rPr>
              <a:t>merge()</a:t>
            </a:r>
            <a:r>
              <a:rPr lang="zh-CN" altLang="en-US" sz="2000" dirty="0" smtClean="0">
                <a:solidFill>
                  <a:schemeClr val="tx1"/>
                </a:solidFill>
                <a:latin typeface="Consolas" pitchFamily="49" charset="0"/>
                <a:ea typeface="楷体" pitchFamily="49" charset="-122"/>
                <a:cs typeface="Consolas" pitchFamily="49" charset="0"/>
              </a:rPr>
              <a:t>所需的时间，设为</a:t>
            </a:r>
            <a:r>
              <a:rPr lang="en-US" sz="2000" i="1" dirty="0" err="1" smtClean="0">
                <a:solidFill>
                  <a:schemeClr val="tx1"/>
                </a:solidFill>
                <a:latin typeface="Consolas" pitchFamily="49" charset="0"/>
                <a:ea typeface="楷体" pitchFamily="49" charset="-122"/>
                <a:cs typeface="Consolas" pitchFamily="49" charset="0"/>
              </a:rPr>
              <a:t>cn</a:t>
            </a:r>
            <a:r>
              <a:rPr lang="zh-CN" altLang="en-US" sz="2000" dirty="0" smtClean="0">
                <a:solidFill>
                  <a:schemeClr val="tx1"/>
                </a:solidFill>
                <a:latin typeface="Consolas" pitchFamily="49" charset="0"/>
                <a:ea typeface="楷体" pitchFamily="49" charset="-122"/>
                <a:cs typeface="Consolas" pitchFamily="49" charset="0"/>
              </a:rPr>
              <a:t>（</a:t>
            </a:r>
            <a:r>
              <a:rPr lang="en-US" sz="2000" i="1" dirty="0" smtClean="0">
                <a:solidFill>
                  <a:schemeClr val="tx1"/>
                </a:solidFill>
                <a:latin typeface="Consolas" pitchFamily="49" charset="0"/>
                <a:ea typeface="楷体" pitchFamily="49" charset="-122"/>
                <a:cs typeface="Consolas" pitchFamily="49" charset="0"/>
              </a:rPr>
              <a:t>c</a:t>
            </a:r>
            <a:r>
              <a:rPr lang="zh-CN" altLang="en-US" sz="2000" dirty="0" smtClean="0">
                <a:solidFill>
                  <a:schemeClr val="tx1"/>
                </a:solidFill>
                <a:latin typeface="Consolas" pitchFamily="49" charset="0"/>
                <a:ea typeface="楷体" pitchFamily="49" charset="-122"/>
                <a:cs typeface="Consolas" pitchFamily="49" charset="0"/>
              </a:rPr>
              <a:t>为正常量）。因此：</a:t>
            </a:r>
          </a:p>
        </p:txBody>
      </p:sp>
      <p:sp>
        <p:nvSpPr>
          <p:cNvPr id="6" name="TextBox 5"/>
          <p:cNvSpPr txBox="1"/>
          <p:nvPr/>
        </p:nvSpPr>
        <p:spPr>
          <a:xfrm>
            <a:off x="285720" y="3888532"/>
            <a:ext cx="8429684" cy="2400657"/>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ts val="3000"/>
              </a:lnSpc>
            </a:pPr>
            <a:r>
              <a:rPr lang="en-US" sz="2000" i="1" dirty="0" smtClean="0">
                <a:solidFill>
                  <a:schemeClr val="tx1"/>
                </a:solidFill>
                <a:latin typeface="Consolas" pitchFamily="49" charset="0"/>
                <a:ea typeface="楷体" pitchFamily="49" charset="-122"/>
                <a:cs typeface="Consolas" pitchFamily="49" charset="0"/>
              </a:rPr>
              <a:t>T</a:t>
            </a:r>
            <a:r>
              <a:rPr lang="en-US" sz="2000" dirty="0" smtClean="0">
                <a:solidFill>
                  <a:schemeClr val="tx1"/>
                </a:solidFill>
                <a:latin typeface="Consolas" pitchFamily="49" charset="0"/>
                <a:ea typeface="楷体" pitchFamily="49" charset="-122"/>
                <a:cs typeface="Consolas" pitchFamily="49" charset="0"/>
              </a:rPr>
              <a:t>(</a:t>
            </a:r>
            <a:r>
              <a:rPr lang="en-US" sz="2000" i="1" dirty="0" smtClean="0">
                <a:solidFill>
                  <a:schemeClr val="tx1"/>
                </a:solidFill>
                <a:latin typeface="Consolas" pitchFamily="49" charset="0"/>
                <a:ea typeface="楷体" pitchFamily="49" charset="-122"/>
                <a:cs typeface="Consolas" pitchFamily="49" charset="0"/>
              </a:rPr>
              <a:t>n</a:t>
            </a:r>
            <a:r>
              <a:rPr lang="en-US" sz="2000" dirty="0" smtClean="0">
                <a:solidFill>
                  <a:schemeClr val="tx1"/>
                </a:solidFill>
                <a:latin typeface="Consolas" pitchFamily="49" charset="0"/>
                <a:ea typeface="楷体" pitchFamily="49" charset="-122"/>
                <a:cs typeface="Consolas" pitchFamily="49" charset="0"/>
              </a:rPr>
              <a:t>) = 2</a:t>
            </a:r>
            <a:r>
              <a:rPr lang="en-US" sz="2000" i="1" dirty="0" smtClean="0">
                <a:solidFill>
                  <a:schemeClr val="tx1"/>
                </a:solidFill>
                <a:latin typeface="Consolas" pitchFamily="49" charset="0"/>
                <a:ea typeface="楷体" pitchFamily="49" charset="-122"/>
                <a:cs typeface="Consolas" pitchFamily="49" charset="0"/>
              </a:rPr>
              <a:t>T</a:t>
            </a:r>
            <a:r>
              <a:rPr lang="en-US" sz="2000" dirty="0" smtClean="0">
                <a:solidFill>
                  <a:schemeClr val="tx1"/>
                </a:solidFill>
                <a:latin typeface="Consolas" pitchFamily="49" charset="0"/>
                <a:ea typeface="楷体" pitchFamily="49" charset="-122"/>
                <a:cs typeface="Consolas" pitchFamily="49" charset="0"/>
              </a:rPr>
              <a:t>(</a:t>
            </a:r>
            <a:r>
              <a:rPr lang="en-US" sz="2000" i="1" dirty="0" smtClean="0">
                <a:solidFill>
                  <a:schemeClr val="tx1"/>
                </a:solidFill>
                <a:latin typeface="Consolas" pitchFamily="49" charset="0"/>
                <a:ea typeface="楷体" pitchFamily="49" charset="-122"/>
                <a:cs typeface="Consolas" pitchFamily="49" charset="0"/>
              </a:rPr>
              <a:t>n</a:t>
            </a:r>
            <a:r>
              <a:rPr lang="en-US" sz="2000" dirty="0" smtClean="0">
                <a:solidFill>
                  <a:schemeClr val="tx1"/>
                </a:solidFill>
                <a:latin typeface="Consolas" pitchFamily="49" charset="0"/>
                <a:ea typeface="楷体" pitchFamily="49" charset="-122"/>
                <a:cs typeface="Consolas" pitchFamily="49" charset="0"/>
              </a:rPr>
              <a:t>/2)+</a:t>
            </a:r>
            <a:r>
              <a:rPr lang="en-US" sz="2000" i="1" dirty="0" err="1" smtClean="0">
                <a:solidFill>
                  <a:schemeClr val="tx1"/>
                </a:solidFill>
                <a:latin typeface="Consolas" pitchFamily="49" charset="0"/>
                <a:ea typeface="楷体" pitchFamily="49" charset="-122"/>
                <a:cs typeface="Consolas" pitchFamily="49" charset="0"/>
              </a:rPr>
              <a:t>cn</a:t>
            </a:r>
            <a:r>
              <a:rPr lang="en-US" sz="2000" dirty="0" smtClean="0">
                <a:solidFill>
                  <a:schemeClr val="tx1"/>
                </a:solidFill>
                <a:latin typeface="Consolas" pitchFamily="49" charset="0"/>
                <a:ea typeface="楷体" pitchFamily="49" charset="-122"/>
                <a:cs typeface="Consolas" pitchFamily="49" charset="0"/>
              </a:rPr>
              <a:t>=2[2</a:t>
            </a:r>
            <a:r>
              <a:rPr lang="en-US" sz="2000" i="1" dirty="0" smtClean="0">
                <a:solidFill>
                  <a:schemeClr val="tx1"/>
                </a:solidFill>
                <a:latin typeface="Consolas" pitchFamily="49" charset="0"/>
                <a:ea typeface="楷体" pitchFamily="49" charset="-122"/>
                <a:cs typeface="Consolas" pitchFamily="49" charset="0"/>
              </a:rPr>
              <a:t>T</a:t>
            </a:r>
            <a:r>
              <a:rPr lang="en-US" sz="2000" dirty="0" smtClean="0">
                <a:solidFill>
                  <a:schemeClr val="tx1"/>
                </a:solidFill>
                <a:latin typeface="Consolas" pitchFamily="49" charset="0"/>
                <a:ea typeface="楷体" pitchFamily="49" charset="-122"/>
                <a:cs typeface="Consolas" pitchFamily="49" charset="0"/>
              </a:rPr>
              <a:t>(</a:t>
            </a:r>
            <a:r>
              <a:rPr lang="en-US" sz="2000" i="1" dirty="0" smtClean="0">
                <a:solidFill>
                  <a:schemeClr val="tx1"/>
                </a:solidFill>
                <a:latin typeface="Consolas" pitchFamily="49" charset="0"/>
                <a:ea typeface="楷体" pitchFamily="49" charset="-122"/>
                <a:cs typeface="Consolas" pitchFamily="49" charset="0"/>
              </a:rPr>
              <a:t>n</a:t>
            </a:r>
            <a:r>
              <a:rPr lang="en-US" sz="2000" dirty="0" smtClean="0">
                <a:solidFill>
                  <a:schemeClr val="tx1"/>
                </a:solidFill>
                <a:latin typeface="Consolas" pitchFamily="49" charset="0"/>
                <a:ea typeface="楷体" pitchFamily="49" charset="-122"/>
                <a:cs typeface="Consolas" pitchFamily="49" charset="0"/>
              </a:rPr>
              <a:t>/2</a:t>
            </a:r>
            <a:r>
              <a:rPr lang="en-US" sz="2000" baseline="30000" dirty="0" smtClean="0">
                <a:solidFill>
                  <a:schemeClr val="tx1"/>
                </a:solidFill>
                <a:latin typeface="Consolas" pitchFamily="49" charset="0"/>
                <a:ea typeface="楷体" pitchFamily="49" charset="-122"/>
                <a:cs typeface="Consolas" pitchFamily="49" charset="0"/>
              </a:rPr>
              <a:t>2</a:t>
            </a:r>
            <a:r>
              <a:rPr lang="en-US" sz="2000" dirty="0" smtClean="0">
                <a:solidFill>
                  <a:schemeClr val="tx1"/>
                </a:solidFill>
                <a:latin typeface="Consolas" pitchFamily="49" charset="0"/>
                <a:ea typeface="楷体" pitchFamily="49" charset="-122"/>
                <a:cs typeface="Consolas" pitchFamily="49" charset="0"/>
              </a:rPr>
              <a:t>)+</a:t>
            </a:r>
            <a:r>
              <a:rPr lang="en-US" sz="2000" i="1" dirty="0" err="1" smtClean="0">
                <a:solidFill>
                  <a:schemeClr val="tx1"/>
                </a:solidFill>
                <a:latin typeface="Consolas" pitchFamily="49" charset="0"/>
                <a:ea typeface="楷体" pitchFamily="49" charset="-122"/>
                <a:cs typeface="Consolas" pitchFamily="49" charset="0"/>
              </a:rPr>
              <a:t>cn</a:t>
            </a:r>
            <a:r>
              <a:rPr lang="en-US" sz="2000" dirty="0" smtClean="0">
                <a:solidFill>
                  <a:schemeClr val="tx1"/>
                </a:solidFill>
                <a:latin typeface="Consolas" pitchFamily="49" charset="0"/>
                <a:ea typeface="楷体" pitchFamily="49" charset="-122"/>
                <a:cs typeface="Consolas" pitchFamily="49" charset="0"/>
              </a:rPr>
              <a:t>/2]+</a:t>
            </a:r>
            <a:r>
              <a:rPr lang="en-US" sz="2000" i="1" dirty="0" err="1" smtClean="0">
                <a:solidFill>
                  <a:schemeClr val="tx1"/>
                </a:solidFill>
                <a:latin typeface="Consolas" pitchFamily="49" charset="0"/>
                <a:ea typeface="楷体" pitchFamily="49" charset="-122"/>
                <a:cs typeface="Consolas" pitchFamily="49" charset="0"/>
              </a:rPr>
              <a:t>cn</a:t>
            </a:r>
            <a:r>
              <a:rPr lang="en-US" sz="2000" dirty="0" smtClean="0">
                <a:solidFill>
                  <a:schemeClr val="tx1"/>
                </a:solidFill>
                <a:latin typeface="Consolas" pitchFamily="49" charset="0"/>
                <a:ea typeface="楷体" pitchFamily="49" charset="-122"/>
                <a:cs typeface="Consolas" pitchFamily="49" charset="0"/>
              </a:rPr>
              <a:t>=2</a:t>
            </a:r>
            <a:r>
              <a:rPr lang="en-US" sz="2000" baseline="30000" dirty="0" smtClean="0">
                <a:solidFill>
                  <a:schemeClr val="tx1"/>
                </a:solidFill>
                <a:latin typeface="Consolas" pitchFamily="49" charset="0"/>
                <a:ea typeface="楷体" pitchFamily="49" charset="-122"/>
                <a:cs typeface="Consolas" pitchFamily="49" charset="0"/>
              </a:rPr>
              <a:t>2</a:t>
            </a:r>
            <a:r>
              <a:rPr lang="en-US" sz="2000" i="1" dirty="0" smtClean="0">
                <a:solidFill>
                  <a:schemeClr val="tx1"/>
                </a:solidFill>
                <a:latin typeface="Consolas" pitchFamily="49" charset="0"/>
                <a:ea typeface="楷体" pitchFamily="49" charset="-122"/>
                <a:cs typeface="Consolas" pitchFamily="49" charset="0"/>
              </a:rPr>
              <a:t>T</a:t>
            </a:r>
            <a:r>
              <a:rPr lang="en-US" sz="2000" dirty="0" smtClean="0">
                <a:solidFill>
                  <a:schemeClr val="tx1"/>
                </a:solidFill>
                <a:latin typeface="Consolas" pitchFamily="49" charset="0"/>
                <a:ea typeface="楷体" pitchFamily="49" charset="-122"/>
                <a:cs typeface="Consolas" pitchFamily="49" charset="0"/>
              </a:rPr>
              <a:t>(</a:t>
            </a:r>
            <a:r>
              <a:rPr lang="en-US" sz="2000" i="1" dirty="0" smtClean="0">
                <a:solidFill>
                  <a:schemeClr val="tx1"/>
                </a:solidFill>
                <a:latin typeface="Consolas" pitchFamily="49" charset="0"/>
                <a:ea typeface="楷体" pitchFamily="49" charset="-122"/>
                <a:cs typeface="Consolas" pitchFamily="49" charset="0"/>
              </a:rPr>
              <a:t>n</a:t>
            </a:r>
            <a:r>
              <a:rPr lang="en-US" sz="2000" dirty="0" smtClean="0">
                <a:solidFill>
                  <a:schemeClr val="tx1"/>
                </a:solidFill>
                <a:latin typeface="Consolas" pitchFamily="49" charset="0"/>
                <a:ea typeface="楷体" pitchFamily="49" charset="-122"/>
                <a:cs typeface="Consolas" pitchFamily="49" charset="0"/>
              </a:rPr>
              <a:t>/2</a:t>
            </a:r>
            <a:r>
              <a:rPr lang="en-US" sz="2000" baseline="30000" dirty="0" smtClean="0">
                <a:solidFill>
                  <a:schemeClr val="tx1"/>
                </a:solidFill>
                <a:latin typeface="Consolas" pitchFamily="49" charset="0"/>
                <a:ea typeface="楷体" pitchFamily="49" charset="-122"/>
                <a:cs typeface="Consolas" pitchFamily="49" charset="0"/>
              </a:rPr>
              <a:t>2</a:t>
            </a:r>
            <a:r>
              <a:rPr lang="en-US" sz="2000" dirty="0" smtClean="0">
                <a:solidFill>
                  <a:schemeClr val="tx1"/>
                </a:solidFill>
                <a:latin typeface="Consolas" pitchFamily="49" charset="0"/>
                <a:ea typeface="楷体" pitchFamily="49" charset="-122"/>
                <a:cs typeface="Consolas" pitchFamily="49" charset="0"/>
              </a:rPr>
              <a:t>)+2</a:t>
            </a:r>
            <a:r>
              <a:rPr lang="en-US" sz="2000" i="1" dirty="0" smtClean="0">
                <a:solidFill>
                  <a:schemeClr val="tx1"/>
                </a:solidFill>
                <a:latin typeface="Consolas" pitchFamily="49" charset="0"/>
                <a:ea typeface="楷体" pitchFamily="49" charset="-122"/>
                <a:cs typeface="Consolas" pitchFamily="49" charset="0"/>
              </a:rPr>
              <a:t>cn</a:t>
            </a:r>
            <a:endParaRPr lang="zh-CN" altLang="en-US" sz="2000" dirty="0" smtClean="0">
              <a:solidFill>
                <a:schemeClr val="tx1"/>
              </a:solidFill>
              <a:latin typeface="Consolas" pitchFamily="49" charset="0"/>
              <a:ea typeface="楷体" pitchFamily="49" charset="-122"/>
              <a:cs typeface="Consolas" pitchFamily="49" charset="0"/>
            </a:endParaRPr>
          </a:p>
          <a:p>
            <a:pPr>
              <a:lnSpc>
                <a:spcPts val="3000"/>
              </a:lnSpc>
            </a:pPr>
            <a:r>
              <a:rPr lang="pt-BR" sz="2000" dirty="0" smtClean="0">
                <a:solidFill>
                  <a:schemeClr val="tx1"/>
                </a:solidFill>
                <a:latin typeface="Consolas" pitchFamily="49" charset="0"/>
                <a:ea typeface="楷体" pitchFamily="49" charset="-122"/>
                <a:cs typeface="Consolas" pitchFamily="49" charset="0"/>
              </a:rPr>
              <a:t>     = 2</a:t>
            </a:r>
            <a:r>
              <a:rPr lang="pt-BR" sz="2000" baseline="30000" dirty="0" smtClean="0">
                <a:solidFill>
                  <a:schemeClr val="tx1"/>
                </a:solidFill>
                <a:latin typeface="Consolas" pitchFamily="49" charset="0"/>
                <a:ea typeface="楷体" pitchFamily="49" charset="-122"/>
                <a:cs typeface="Consolas" pitchFamily="49" charset="0"/>
              </a:rPr>
              <a:t>3</a:t>
            </a:r>
            <a:r>
              <a:rPr lang="pt-BR" sz="2000" i="1" dirty="0" smtClean="0">
                <a:solidFill>
                  <a:schemeClr val="tx1"/>
                </a:solidFill>
                <a:latin typeface="Consolas" pitchFamily="49" charset="0"/>
                <a:ea typeface="楷体" pitchFamily="49" charset="-122"/>
                <a:cs typeface="Consolas" pitchFamily="49" charset="0"/>
              </a:rPr>
              <a:t>T</a:t>
            </a:r>
            <a:r>
              <a:rPr lang="pt-BR" sz="2000" dirty="0" smtClean="0">
                <a:solidFill>
                  <a:schemeClr val="tx1"/>
                </a:solidFill>
                <a:latin typeface="Consolas" pitchFamily="49" charset="0"/>
                <a:ea typeface="楷体" pitchFamily="49" charset="-122"/>
                <a:cs typeface="Consolas" pitchFamily="49" charset="0"/>
              </a:rPr>
              <a:t>(</a:t>
            </a:r>
            <a:r>
              <a:rPr lang="pt-BR" sz="2000" i="1" dirty="0" smtClean="0">
                <a:solidFill>
                  <a:schemeClr val="tx1"/>
                </a:solidFill>
                <a:latin typeface="Consolas" pitchFamily="49" charset="0"/>
                <a:ea typeface="楷体" pitchFamily="49" charset="-122"/>
                <a:cs typeface="Consolas" pitchFamily="49" charset="0"/>
              </a:rPr>
              <a:t>n</a:t>
            </a:r>
            <a:r>
              <a:rPr lang="pt-BR" sz="2000" dirty="0" smtClean="0">
                <a:solidFill>
                  <a:schemeClr val="tx1"/>
                </a:solidFill>
                <a:latin typeface="Consolas" pitchFamily="49" charset="0"/>
                <a:ea typeface="楷体" pitchFamily="49" charset="-122"/>
                <a:cs typeface="Consolas" pitchFamily="49" charset="0"/>
              </a:rPr>
              <a:t>/2</a:t>
            </a:r>
            <a:r>
              <a:rPr lang="pt-BR" sz="2000" baseline="30000" dirty="0" smtClean="0">
                <a:solidFill>
                  <a:schemeClr val="tx1"/>
                </a:solidFill>
                <a:latin typeface="Consolas" pitchFamily="49" charset="0"/>
                <a:ea typeface="楷体" pitchFamily="49" charset="-122"/>
                <a:cs typeface="Consolas" pitchFamily="49" charset="0"/>
              </a:rPr>
              <a:t>3</a:t>
            </a:r>
            <a:r>
              <a:rPr lang="pt-BR" sz="2000" dirty="0" smtClean="0">
                <a:solidFill>
                  <a:schemeClr val="tx1"/>
                </a:solidFill>
                <a:latin typeface="Consolas" pitchFamily="49" charset="0"/>
                <a:ea typeface="楷体" pitchFamily="49" charset="-122"/>
                <a:cs typeface="Consolas" pitchFamily="49" charset="0"/>
              </a:rPr>
              <a:t>)+3</a:t>
            </a:r>
            <a:r>
              <a:rPr lang="pt-BR" sz="2000" i="1" dirty="0" smtClean="0">
                <a:solidFill>
                  <a:schemeClr val="tx1"/>
                </a:solidFill>
                <a:latin typeface="Consolas" pitchFamily="49" charset="0"/>
                <a:ea typeface="楷体" pitchFamily="49" charset="-122"/>
                <a:cs typeface="Consolas" pitchFamily="49" charset="0"/>
              </a:rPr>
              <a:t>cn</a:t>
            </a:r>
            <a:endParaRPr lang="zh-CN" altLang="en-US" sz="2000" dirty="0" smtClean="0">
              <a:solidFill>
                <a:schemeClr val="tx1"/>
              </a:solidFill>
              <a:latin typeface="Consolas" pitchFamily="49" charset="0"/>
              <a:ea typeface="楷体" pitchFamily="49" charset="-122"/>
              <a:cs typeface="Consolas" pitchFamily="49" charset="0"/>
            </a:endParaRPr>
          </a:p>
          <a:p>
            <a:pPr>
              <a:lnSpc>
                <a:spcPts val="3000"/>
              </a:lnSpc>
            </a:pPr>
            <a:r>
              <a:rPr lang="pt-BR" sz="2000" dirty="0" smtClean="0">
                <a:solidFill>
                  <a:schemeClr val="tx1"/>
                </a:solidFill>
                <a:latin typeface="Consolas" pitchFamily="49" charset="0"/>
                <a:ea typeface="楷体" pitchFamily="49" charset="-122"/>
                <a:cs typeface="Consolas" pitchFamily="49" charset="0"/>
              </a:rPr>
              <a:t>     = </a:t>
            </a:r>
            <a:r>
              <a:rPr lang="en-US" altLang="zh-CN" sz="2000" dirty="0" smtClean="0">
                <a:solidFill>
                  <a:schemeClr val="tx1"/>
                </a:solidFill>
                <a:latin typeface="Consolas" pitchFamily="49" charset="0"/>
                <a:ea typeface="楷体" pitchFamily="49" charset="-122"/>
                <a:cs typeface="Consolas" pitchFamily="49" charset="0"/>
              </a:rPr>
              <a:t>…</a:t>
            </a:r>
          </a:p>
          <a:p>
            <a:pPr>
              <a:lnSpc>
                <a:spcPts val="3000"/>
              </a:lnSpc>
            </a:pPr>
            <a:r>
              <a:rPr lang="pt-BR" sz="2000" dirty="0" smtClean="0">
                <a:solidFill>
                  <a:schemeClr val="tx1"/>
                </a:solidFill>
                <a:latin typeface="Consolas" pitchFamily="49" charset="0"/>
                <a:ea typeface="楷体" pitchFamily="49" charset="-122"/>
                <a:cs typeface="Consolas" pitchFamily="49" charset="0"/>
              </a:rPr>
              <a:t>     = 2</a:t>
            </a:r>
            <a:r>
              <a:rPr lang="pt-BR" sz="2000" baseline="30000" dirty="0" smtClean="0">
                <a:solidFill>
                  <a:schemeClr val="tx1"/>
                </a:solidFill>
                <a:latin typeface="Consolas" pitchFamily="49" charset="0"/>
                <a:ea typeface="楷体" pitchFamily="49" charset="-122"/>
                <a:cs typeface="Consolas" pitchFamily="49" charset="0"/>
              </a:rPr>
              <a:t>k</a:t>
            </a:r>
            <a:r>
              <a:rPr lang="pt-BR" sz="2000" i="1" dirty="0" smtClean="0">
                <a:solidFill>
                  <a:schemeClr val="tx1"/>
                </a:solidFill>
                <a:latin typeface="Consolas" pitchFamily="49" charset="0"/>
                <a:ea typeface="楷体" pitchFamily="49" charset="-122"/>
                <a:cs typeface="Consolas" pitchFamily="49" charset="0"/>
              </a:rPr>
              <a:t>T</a:t>
            </a:r>
            <a:r>
              <a:rPr lang="pt-BR" sz="2000" dirty="0" smtClean="0">
                <a:solidFill>
                  <a:schemeClr val="tx1"/>
                </a:solidFill>
                <a:latin typeface="Consolas" pitchFamily="49" charset="0"/>
                <a:ea typeface="楷体" pitchFamily="49" charset="-122"/>
                <a:cs typeface="Consolas" pitchFamily="49" charset="0"/>
              </a:rPr>
              <a:t>(</a:t>
            </a:r>
            <a:r>
              <a:rPr lang="pt-BR" sz="2000" i="1" dirty="0" smtClean="0">
                <a:solidFill>
                  <a:schemeClr val="tx1"/>
                </a:solidFill>
                <a:latin typeface="Consolas" pitchFamily="49" charset="0"/>
                <a:ea typeface="楷体" pitchFamily="49" charset="-122"/>
                <a:cs typeface="Consolas" pitchFamily="49" charset="0"/>
              </a:rPr>
              <a:t>n</a:t>
            </a:r>
            <a:r>
              <a:rPr lang="pt-BR" sz="2000" dirty="0" smtClean="0">
                <a:solidFill>
                  <a:schemeClr val="tx1"/>
                </a:solidFill>
                <a:latin typeface="Consolas" pitchFamily="49" charset="0"/>
                <a:ea typeface="楷体" pitchFamily="49" charset="-122"/>
                <a:cs typeface="Consolas" pitchFamily="49" charset="0"/>
              </a:rPr>
              <a:t>/2</a:t>
            </a:r>
            <a:r>
              <a:rPr lang="pt-BR" sz="2000" i="1" baseline="30000" dirty="0" smtClean="0">
                <a:solidFill>
                  <a:schemeClr val="tx1"/>
                </a:solidFill>
                <a:latin typeface="Consolas" pitchFamily="49" charset="0"/>
                <a:ea typeface="楷体" pitchFamily="49" charset="-122"/>
                <a:cs typeface="Consolas" pitchFamily="49" charset="0"/>
              </a:rPr>
              <a:t>k</a:t>
            </a:r>
            <a:r>
              <a:rPr lang="pt-BR" sz="2000" dirty="0" smtClean="0">
                <a:solidFill>
                  <a:schemeClr val="tx1"/>
                </a:solidFill>
                <a:latin typeface="Consolas" pitchFamily="49" charset="0"/>
                <a:ea typeface="楷体" pitchFamily="49" charset="-122"/>
                <a:cs typeface="Consolas" pitchFamily="49" charset="0"/>
              </a:rPr>
              <a:t>)+</a:t>
            </a:r>
            <a:r>
              <a:rPr lang="pt-BR" sz="2000" i="1" dirty="0" smtClean="0">
                <a:solidFill>
                  <a:schemeClr val="tx1"/>
                </a:solidFill>
                <a:latin typeface="Consolas" pitchFamily="49" charset="0"/>
                <a:ea typeface="楷体" pitchFamily="49" charset="-122"/>
                <a:cs typeface="Consolas" pitchFamily="49" charset="0"/>
              </a:rPr>
              <a:t>kcn</a:t>
            </a:r>
            <a:endParaRPr lang="zh-CN" altLang="en-US" sz="2000" dirty="0" smtClean="0">
              <a:solidFill>
                <a:schemeClr val="tx1"/>
              </a:solidFill>
              <a:latin typeface="Consolas" pitchFamily="49" charset="0"/>
              <a:ea typeface="楷体" pitchFamily="49" charset="-122"/>
              <a:cs typeface="Consolas" pitchFamily="49" charset="0"/>
            </a:endParaRPr>
          </a:p>
          <a:p>
            <a:pPr>
              <a:lnSpc>
                <a:spcPts val="3000"/>
              </a:lnSpc>
            </a:pPr>
            <a:r>
              <a:rPr lang="pt-BR" sz="2000" dirty="0" smtClean="0">
                <a:solidFill>
                  <a:schemeClr val="tx1"/>
                </a:solidFill>
                <a:latin typeface="Consolas" pitchFamily="49" charset="0"/>
                <a:ea typeface="楷体" pitchFamily="49" charset="-122"/>
                <a:cs typeface="Consolas" pitchFamily="49" charset="0"/>
              </a:rPr>
              <a:t>     = </a:t>
            </a:r>
            <a:r>
              <a:rPr lang="pt-BR" sz="2000" i="1" dirty="0" smtClean="0">
                <a:solidFill>
                  <a:schemeClr val="tx1"/>
                </a:solidFill>
                <a:latin typeface="Consolas" pitchFamily="49" charset="0"/>
                <a:ea typeface="楷体" pitchFamily="49" charset="-122"/>
                <a:cs typeface="Consolas" pitchFamily="49" charset="0"/>
              </a:rPr>
              <a:t>n</a:t>
            </a:r>
            <a:r>
              <a:rPr lang="pt-BR" sz="2000" dirty="0" smtClean="0">
                <a:solidFill>
                  <a:schemeClr val="tx1"/>
                </a:solidFill>
                <a:latin typeface="Consolas" pitchFamily="49" charset="0"/>
                <a:ea typeface="楷体" pitchFamily="49" charset="-122"/>
                <a:cs typeface="Consolas" pitchFamily="49" charset="0"/>
              </a:rPr>
              <a:t>O(1)+</a:t>
            </a:r>
            <a:r>
              <a:rPr lang="pt-BR" sz="2000" i="1" dirty="0" smtClean="0">
                <a:solidFill>
                  <a:schemeClr val="tx1"/>
                </a:solidFill>
                <a:latin typeface="Consolas" pitchFamily="49" charset="0"/>
                <a:ea typeface="楷体" pitchFamily="49" charset="-122"/>
                <a:cs typeface="Consolas" pitchFamily="49" charset="0"/>
              </a:rPr>
              <a:t>cn</a:t>
            </a:r>
            <a:r>
              <a:rPr lang="pt-BR" sz="2000" dirty="0" smtClean="0">
                <a:solidFill>
                  <a:schemeClr val="tx1"/>
                </a:solidFill>
                <a:latin typeface="Consolas" pitchFamily="49" charset="0"/>
                <a:ea typeface="楷体" pitchFamily="49" charset="-122"/>
                <a:cs typeface="Consolas" pitchFamily="49" charset="0"/>
              </a:rPr>
              <a:t>log</a:t>
            </a:r>
            <a:r>
              <a:rPr lang="pt-BR" sz="2000" baseline="-25000" dirty="0" smtClean="0">
                <a:solidFill>
                  <a:schemeClr val="tx1"/>
                </a:solidFill>
                <a:latin typeface="Consolas" pitchFamily="49" charset="0"/>
                <a:ea typeface="楷体" pitchFamily="49" charset="-122"/>
                <a:cs typeface="Consolas" pitchFamily="49" charset="0"/>
              </a:rPr>
              <a:t>2</a:t>
            </a:r>
            <a:r>
              <a:rPr lang="pt-BR" sz="2000" i="1" dirty="0" smtClean="0">
                <a:solidFill>
                  <a:schemeClr val="tx1"/>
                </a:solidFill>
                <a:latin typeface="Consolas" pitchFamily="49" charset="0"/>
                <a:ea typeface="楷体" pitchFamily="49" charset="-122"/>
                <a:cs typeface="Consolas" pitchFamily="49" charset="0"/>
              </a:rPr>
              <a:t>n</a:t>
            </a:r>
            <a:r>
              <a:rPr lang="pt-BR" sz="2000" dirty="0" smtClean="0">
                <a:solidFill>
                  <a:schemeClr val="tx1"/>
                </a:solidFill>
                <a:latin typeface="Consolas" pitchFamily="49" charset="0"/>
                <a:ea typeface="楷体" pitchFamily="49" charset="-122"/>
                <a:cs typeface="Consolas" pitchFamily="49" charset="0"/>
              </a:rPr>
              <a:t>=</a:t>
            </a:r>
            <a:r>
              <a:rPr lang="pt-BR" sz="2000" i="1" dirty="0" smtClean="0">
                <a:solidFill>
                  <a:schemeClr val="tx1"/>
                </a:solidFill>
                <a:latin typeface="Consolas" pitchFamily="49" charset="0"/>
                <a:ea typeface="楷体" pitchFamily="49" charset="-122"/>
                <a:cs typeface="Consolas" pitchFamily="49" charset="0"/>
              </a:rPr>
              <a:t>n</a:t>
            </a:r>
            <a:r>
              <a:rPr lang="pt-BR" sz="2000" dirty="0" smtClean="0">
                <a:solidFill>
                  <a:schemeClr val="tx1"/>
                </a:solidFill>
                <a:latin typeface="Consolas" pitchFamily="49" charset="0"/>
                <a:ea typeface="楷体" pitchFamily="49" charset="-122"/>
                <a:cs typeface="Consolas" pitchFamily="49" charset="0"/>
              </a:rPr>
              <a:t>+</a:t>
            </a:r>
            <a:r>
              <a:rPr lang="pt-BR" sz="2000" i="1" dirty="0" smtClean="0">
                <a:solidFill>
                  <a:schemeClr val="tx1"/>
                </a:solidFill>
                <a:latin typeface="Consolas" pitchFamily="49" charset="0"/>
                <a:ea typeface="楷体" pitchFamily="49" charset="-122"/>
                <a:cs typeface="Consolas" pitchFamily="49" charset="0"/>
              </a:rPr>
              <a:t>cn</a:t>
            </a:r>
            <a:r>
              <a:rPr lang="pt-BR" sz="2000" dirty="0" smtClean="0">
                <a:solidFill>
                  <a:schemeClr val="tx1"/>
                </a:solidFill>
                <a:latin typeface="Consolas" pitchFamily="49" charset="0"/>
                <a:ea typeface="楷体" pitchFamily="49" charset="-122"/>
                <a:cs typeface="Consolas" pitchFamily="49" charset="0"/>
              </a:rPr>
              <a:t>log</a:t>
            </a:r>
            <a:r>
              <a:rPr lang="pt-BR" sz="2000" baseline="-25000" dirty="0" smtClean="0">
                <a:solidFill>
                  <a:schemeClr val="tx1"/>
                </a:solidFill>
                <a:latin typeface="Consolas" pitchFamily="49" charset="0"/>
                <a:ea typeface="楷体" pitchFamily="49" charset="-122"/>
                <a:cs typeface="Consolas" pitchFamily="49" charset="0"/>
              </a:rPr>
              <a:t>2</a:t>
            </a:r>
            <a:r>
              <a:rPr lang="pt-BR" sz="2000" i="1" dirty="0" smtClean="0">
                <a:solidFill>
                  <a:schemeClr val="tx1"/>
                </a:solidFill>
                <a:latin typeface="Consolas" pitchFamily="49" charset="0"/>
                <a:ea typeface="楷体" pitchFamily="49" charset="-122"/>
                <a:cs typeface="Consolas" pitchFamily="49" charset="0"/>
              </a:rPr>
              <a:t>n</a:t>
            </a:r>
            <a:r>
              <a:rPr lang="pt-BR" sz="2000" dirty="0" smtClean="0">
                <a:solidFill>
                  <a:schemeClr val="tx1"/>
                </a:solidFill>
                <a:latin typeface="Consolas" pitchFamily="49" charset="0"/>
                <a:ea typeface="楷体" pitchFamily="49" charset="-122"/>
                <a:cs typeface="Consolas" pitchFamily="49" charset="0"/>
              </a:rPr>
              <a:t>	//</a:t>
            </a:r>
            <a:r>
              <a:rPr lang="zh-CN" altLang="en-US" sz="2000" dirty="0" smtClean="0">
                <a:solidFill>
                  <a:schemeClr val="tx1"/>
                </a:solidFill>
                <a:latin typeface="Consolas" pitchFamily="49" charset="0"/>
                <a:ea typeface="楷体" pitchFamily="49" charset="-122"/>
                <a:cs typeface="Consolas" pitchFamily="49" charset="0"/>
              </a:rPr>
              <a:t>这里假设</a:t>
            </a:r>
            <a:r>
              <a:rPr lang="pt-BR" sz="2000" i="1" dirty="0" smtClean="0">
                <a:solidFill>
                  <a:schemeClr val="tx1"/>
                </a:solidFill>
                <a:latin typeface="Consolas" pitchFamily="49" charset="0"/>
                <a:ea typeface="楷体" pitchFamily="49" charset="-122"/>
                <a:cs typeface="Consolas" pitchFamily="49" charset="0"/>
              </a:rPr>
              <a:t>n</a:t>
            </a:r>
            <a:r>
              <a:rPr lang="pt-BR" sz="2000" dirty="0" smtClean="0">
                <a:solidFill>
                  <a:schemeClr val="tx1"/>
                </a:solidFill>
                <a:latin typeface="Consolas" pitchFamily="49" charset="0"/>
                <a:ea typeface="楷体" pitchFamily="49" charset="-122"/>
                <a:cs typeface="Consolas" pitchFamily="49" charset="0"/>
              </a:rPr>
              <a:t>=2</a:t>
            </a:r>
            <a:r>
              <a:rPr lang="pt-BR" sz="2000" i="1" baseline="30000" dirty="0" smtClean="0">
                <a:solidFill>
                  <a:schemeClr val="tx1"/>
                </a:solidFill>
                <a:latin typeface="Consolas" pitchFamily="49" charset="0"/>
                <a:ea typeface="楷体" pitchFamily="49" charset="-122"/>
                <a:cs typeface="Consolas" pitchFamily="49" charset="0"/>
              </a:rPr>
              <a:t>k</a:t>
            </a:r>
            <a:r>
              <a:rPr lang="zh-CN" altLang="en-US" sz="2000" dirty="0" smtClean="0">
                <a:solidFill>
                  <a:schemeClr val="tx1"/>
                </a:solidFill>
                <a:latin typeface="Consolas" pitchFamily="49" charset="0"/>
                <a:ea typeface="楷体" pitchFamily="49" charset="-122"/>
                <a:cs typeface="Consolas" pitchFamily="49" charset="0"/>
              </a:rPr>
              <a:t>，则</a:t>
            </a:r>
            <a:r>
              <a:rPr lang="pt-BR" sz="2000" i="1" dirty="0" smtClean="0">
                <a:solidFill>
                  <a:schemeClr val="tx1"/>
                </a:solidFill>
                <a:latin typeface="Consolas" pitchFamily="49" charset="0"/>
                <a:ea typeface="楷体" pitchFamily="49" charset="-122"/>
                <a:cs typeface="Consolas" pitchFamily="49" charset="0"/>
              </a:rPr>
              <a:t>k</a:t>
            </a:r>
            <a:r>
              <a:rPr lang="pt-BR" sz="2000" dirty="0" smtClean="0">
                <a:solidFill>
                  <a:schemeClr val="tx1"/>
                </a:solidFill>
                <a:latin typeface="Consolas" pitchFamily="49" charset="0"/>
                <a:ea typeface="楷体" pitchFamily="49" charset="-122"/>
                <a:cs typeface="Consolas" pitchFamily="49" charset="0"/>
              </a:rPr>
              <a:t>=log</a:t>
            </a:r>
            <a:r>
              <a:rPr lang="pt-BR" sz="2000" baseline="-25000" dirty="0" smtClean="0">
                <a:solidFill>
                  <a:schemeClr val="tx1"/>
                </a:solidFill>
                <a:latin typeface="Consolas" pitchFamily="49" charset="0"/>
                <a:ea typeface="楷体" pitchFamily="49" charset="-122"/>
                <a:cs typeface="Consolas" pitchFamily="49" charset="0"/>
              </a:rPr>
              <a:t>2</a:t>
            </a:r>
            <a:r>
              <a:rPr lang="pt-BR" sz="2000" i="1" dirty="0" smtClean="0">
                <a:solidFill>
                  <a:schemeClr val="tx1"/>
                </a:solidFill>
                <a:latin typeface="Consolas" pitchFamily="49" charset="0"/>
                <a:ea typeface="楷体" pitchFamily="49" charset="-122"/>
                <a:cs typeface="Consolas" pitchFamily="49" charset="0"/>
              </a:rPr>
              <a:t>n</a:t>
            </a:r>
            <a:endParaRPr lang="zh-CN" altLang="en-US" sz="2000" dirty="0" smtClean="0">
              <a:solidFill>
                <a:schemeClr val="tx1"/>
              </a:solidFill>
              <a:latin typeface="Consolas" pitchFamily="49" charset="0"/>
              <a:ea typeface="楷体" pitchFamily="49" charset="-122"/>
              <a:cs typeface="Consolas" pitchFamily="49" charset="0"/>
            </a:endParaRPr>
          </a:p>
          <a:p>
            <a:pPr>
              <a:lnSpc>
                <a:spcPts val="3000"/>
              </a:lnSpc>
            </a:pPr>
            <a:r>
              <a:rPr lang="pt-BR" sz="2000" dirty="0" smtClean="0">
                <a:solidFill>
                  <a:srgbClr val="0000FF"/>
                </a:solidFill>
                <a:latin typeface="Consolas" pitchFamily="49" charset="0"/>
                <a:ea typeface="楷体" pitchFamily="49" charset="-122"/>
                <a:cs typeface="Consolas" pitchFamily="49" charset="0"/>
              </a:rPr>
              <a:t>     = </a:t>
            </a:r>
            <a:r>
              <a:rPr lang="pt-BR" dirty="0" smtClean="0">
                <a:solidFill>
                  <a:srgbClr val="FF0000"/>
                </a:solidFill>
                <a:latin typeface="Consolas" pitchFamily="49" charset="0"/>
                <a:ea typeface="楷体" pitchFamily="49" charset="-122"/>
                <a:cs typeface="Consolas" pitchFamily="49" charset="0"/>
              </a:rPr>
              <a:t>O(</a:t>
            </a:r>
            <a:r>
              <a:rPr lang="pt-BR" i="1" dirty="0" smtClean="0">
                <a:solidFill>
                  <a:srgbClr val="FF0000"/>
                </a:solidFill>
                <a:latin typeface="Consolas" pitchFamily="49" charset="0"/>
                <a:ea typeface="楷体" pitchFamily="49" charset="-122"/>
                <a:cs typeface="Consolas" pitchFamily="49" charset="0"/>
              </a:rPr>
              <a:t>n</a:t>
            </a:r>
            <a:r>
              <a:rPr lang="pt-BR" dirty="0" smtClean="0">
                <a:solidFill>
                  <a:srgbClr val="FF0000"/>
                </a:solidFill>
                <a:latin typeface="Consolas" pitchFamily="49" charset="0"/>
                <a:ea typeface="楷体" pitchFamily="49" charset="-122"/>
                <a:cs typeface="Consolas" pitchFamily="49" charset="0"/>
              </a:rPr>
              <a:t>log</a:t>
            </a:r>
            <a:r>
              <a:rPr lang="pt-BR" baseline="-25000" dirty="0" smtClean="0">
                <a:solidFill>
                  <a:srgbClr val="FF0000"/>
                </a:solidFill>
                <a:latin typeface="Consolas" pitchFamily="49" charset="0"/>
                <a:ea typeface="楷体" pitchFamily="49" charset="-122"/>
                <a:cs typeface="Consolas" pitchFamily="49" charset="0"/>
              </a:rPr>
              <a:t>2</a:t>
            </a:r>
            <a:r>
              <a:rPr lang="pt-BR" i="1" dirty="0" smtClean="0">
                <a:solidFill>
                  <a:srgbClr val="FF0000"/>
                </a:solidFill>
                <a:latin typeface="Consolas" pitchFamily="49" charset="0"/>
                <a:ea typeface="楷体" pitchFamily="49" charset="-122"/>
                <a:cs typeface="Consolas" pitchFamily="49" charset="0"/>
              </a:rPr>
              <a:t>n</a:t>
            </a:r>
            <a:r>
              <a:rPr lang="pt-BR" dirty="0" smtClean="0">
                <a:solidFill>
                  <a:srgbClr val="FF0000"/>
                </a:solidFill>
                <a:latin typeface="Consolas" pitchFamily="49" charset="0"/>
                <a:ea typeface="楷体" pitchFamily="49" charset="-122"/>
                <a:cs typeface="Consolas" pitchFamily="49" charset="0"/>
              </a:rPr>
              <a:t>)</a:t>
            </a:r>
            <a:endParaRPr lang="zh-CN" altLang="en-US" dirty="0" smtClean="0">
              <a:solidFill>
                <a:srgbClr val="FF0000"/>
              </a:solidFill>
              <a:latin typeface="Consolas" pitchFamily="49" charset="0"/>
              <a:ea typeface="楷体" pitchFamily="49" charset="-122"/>
              <a:cs typeface="Consolas" pitchFamily="49" charset="0"/>
            </a:endParaRPr>
          </a:p>
        </p:txBody>
      </p:sp>
      <p:sp>
        <p:nvSpPr>
          <p:cNvPr id="7" name="Text Box 3"/>
          <p:cNvSpPr txBox="1">
            <a:spLocks noChangeArrowheads="1"/>
          </p:cNvSpPr>
          <p:nvPr/>
        </p:nvSpPr>
        <p:spPr bwMode="auto">
          <a:xfrm>
            <a:off x="4572000" y="1285860"/>
            <a:ext cx="4318001" cy="2579507"/>
          </a:xfrm>
          <a:prstGeom prst="rect">
            <a:avLst/>
          </a:prstGeom>
          <a:solidFill>
            <a:schemeClr val="bg1">
              <a:lumMod val="95000"/>
            </a:schemeClr>
          </a:solidFill>
          <a:ln>
            <a:headEnd/>
            <a:tailEnd/>
          </a:ln>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nb-NO" altLang="zh-CN" sz="1600" dirty="0">
                <a:solidFill>
                  <a:schemeClr val="tx1"/>
                </a:solidFill>
                <a:latin typeface="Consolas" pitchFamily="49" charset="0"/>
                <a:ea typeface="楷体" pitchFamily="49" charset="-122"/>
                <a:cs typeface="Consolas" pitchFamily="49" charset="0"/>
              </a:rPr>
              <a:t>void</a:t>
            </a:r>
            <a:r>
              <a:rPr lang="nb-NO" altLang="zh-CN" sz="1600" dirty="0">
                <a:solidFill>
                  <a:srgbClr val="0000FF"/>
                </a:solidFill>
                <a:latin typeface="Consolas" pitchFamily="49" charset="0"/>
                <a:ea typeface="楷体" pitchFamily="49" charset="-122"/>
                <a:cs typeface="Consolas" pitchFamily="49" charset="0"/>
              </a:rPr>
              <a:t> </a:t>
            </a:r>
            <a:r>
              <a:rPr lang="nb-NO" altLang="zh-CN" sz="1600" dirty="0">
                <a:solidFill>
                  <a:srgbClr val="FF0000"/>
                </a:solidFill>
                <a:latin typeface="Consolas" pitchFamily="49" charset="0"/>
                <a:ea typeface="楷体" pitchFamily="49" charset="-122"/>
                <a:cs typeface="Consolas" pitchFamily="49" charset="0"/>
              </a:rPr>
              <a:t>mergesort</a:t>
            </a:r>
            <a:r>
              <a:rPr lang="nb-NO" altLang="zh-CN" sz="1600" dirty="0">
                <a:solidFill>
                  <a:schemeClr val="tx1"/>
                </a:solidFill>
                <a:latin typeface="Consolas" pitchFamily="49" charset="0"/>
                <a:ea typeface="楷体" pitchFamily="49" charset="-122"/>
                <a:cs typeface="Consolas" pitchFamily="49" charset="0"/>
              </a:rPr>
              <a:t>(int a[],int i,int j)</a:t>
            </a:r>
          </a:p>
          <a:p>
            <a:r>
              <a:rPr lang="nb-NO" altLang="zh-CN" sz="1600" dirty="0">
                <a:solidFill>
                  <a:schemeClr val="tx1"/>
                </a:solidFill>
                <a:latin typeface="Consolas" pitchFamily="49" charset="0"/>
                <a:ea typeface="楷体" pitchFamily="49" charset="-122"/>
                <a:cs typeface="Consolas" pitchFamily="49" charset="0"/>
              </a:rPr>
              <a:t>{   int m;</a:t>
            </a:r>
          </a:p>
          <a:p>
            <a:r>
              <a:rPr lang="nb-NO" altLang="zh-CN" sz="1600" dirty="0">
                <a:solidFill>
                  <a:schemeClr val="tx1"/>
                </a:solidFill>
                <a:latin typeface="Consolas" pitchFamily="49" charset="0"/>
                <a:ea typeface="楷体" pitchFamily="49" charset="-122"/>
                <a:cs typeface="Consolas" pitchFamily="49" charset="0"/>
              </a:rPr>
              <a:t>    if (i!=j)</a:t>
            </a:r>
          </a:p>
          <a:p>
            <a:r>
              <a:rPr lang="nb-NO" altLang="zh-CN" sz="1600" dirty="0">
                <a:solidFill>
                  <a:schemeClr val="tx1"/>
                </a:solidFill>
                <a:latin typeface="Consolas" pitchFamily="49" charset="0"/>
                <a:ea typeface="楷体" pitchFamily="49" charset="-122"/>
                <a:cs typeface="Consolas" pitchFamily="49" charset="0"/>
              </a:rPr>
              <a:t>    </a:t>
            </a:r>
            <a:r>
              <a:rPr lang="nb-NO" altLang="zh-CN" sz="1600" dirty="0" smtClean="0">
                <a:solidFill>
                  <a:schemeClr val="tx1"/>
                </a:solidFill>
                <a:latin typeface="Consolas" pitchFamily="49" charset="0"/>
                <a:ea typeface="楷体" pitchFamily="49" charset="-122"/>
                <a:cs typeface="Consolas" pitchFamily="49" charset="0"/>
              </a:rPr>
              <a:t>{   </a:t>
            </a:r>
            <a:r>
              <a:rPr lang="nb-NO" altLang="zh-CN" sz="1600" dirty="0">
                <a:solidFill>
                  <a:schemeClr val="tx1"/>
                </a:solidFill>
                <a:latin typeface="Consolas" pitchFamily="49" charset="0"/>
                <a:ea typeface="楷体" pitchFamily="49" charset="-122"/>
                <a:cs typeface="Consolas" pitchFamily="49" charset="0"/>
              </a:rPr>
              <a:t>m=(i+j)/2;</a:t>
            </a:r>
          </a:p>
          <a:p>
            <a:r>
              <a:rPr lang="nb-NO" altLang="zh-CN" sz="1600" dirty="0">
                <a:solidFill>
                  <a:srgbClr val="0000FF"/>
                </a:solidFill>
                <a:latin typeface="Consolas" pitchFamily="49" charset="0"/>
                <a:ea typeface="楷体" pitchFamily="49" charset="-122"/>
                <a:cs typeface="Consolas" pitchFamily="49" charset="0"/>
              </a:rPr>
              <a:t>        </a:t>
            </a:r>
            <a:r>
              <a:rPr lang="nb-NO" altLang="zh-CN" sz="1600" dirty="0">
                <a:solidFill>
                  <a:srgbClr val="FF0000"/>
                </a:solidFill>
                <a:latin typeface="Consolas" pitchFamily="49" charset="0"/>
                <a:ea typeface="楷体" pitchFamily="49" charset="-122"/>
                <a:cs typeface="Consolas" pitchFamily="49" charset="0"/>
              </a:rPr>
              <a:t>mergesort</a:t>
            </a:r>
            <a:r>
              <a:rPr lang="nb-NO" altLang="zh-CN" sz="1600" dirty="0">
                <a:solidFill>
                  <a:srgbClr val="0000FF"/>
                </a:solidFill>
                <a:latin typeface="Consolas" pitchFamily="49" charset="0"/>
                <a:ea typeface="楷体" pitchFamily="49" charset="-122"/>
                <a:cs typeface="Consolas" pitchFamily="49" charset="0"/>
              </a:rPr>
              <a:t>(a,i,m);</a:t>
            </a:r>
          </a:p>
          <a:p>
            <a:r>
              <a:rPr lang="nb-NO" altLang="zh-CN" sz="1600" dirty="0">
                <a:solidFill>
                  <a:srgbClr val="0000FF"/>
                </a:solidFill>
                <a:latin typeface="Consolas" pitchFamily="49" charset="0"/>
                <a:ea typeface="楷体" pitchFamily="49" charset="-122"/>
                <a:cs typeface="Consolas" pitchFamily="49" charset="0"/>
              </a:rPr>
              <a:t>        </a:t>
            </a:r>
            <a:r>
              <a:rPr lang="nb-NO" altLang="zh-CN" sz="1600" dirty="0">
                <a:solidFill>
                  <a:srgbClr val="FF0000"/>
                </a:solidFill>
                <a:latin typeface="Consolas" pitchFamily="49" charset="0"/>
                <a:ea typeface="楷体" pitchFamily="49" charset="-122"/>
                <a:cs typeface="Consolas" pitchFamily="49" charset="0"/>
              </a:rPr>
              <a:t>mergesort</a:t>
            </a:r>
            <a:r>
              <a:rPr lang="nb-NO" altLang="zh-CN" sz="1600" dirty="0">
                <a:solidFill>
                  <a:srgbClr val="0000FF"/>
                </a:solidFill>
                <a:latin typeface="Consolas" pitchFamily="49" charset="0"/>
                <a:ea typeface="楷体" pitchFamily="49" charset="-122"/>
                <a:cs typeface="Consolas" pitchFamily="49" charset="0"/>
              </a:rPr>
              <a:t>(a,m+1,j);</a:t>
            </a:r>
          </a:p>
          <a:p>
            <a:r>
              <a:rPr lang="nb-NO" altLang="zh-CN" sz="1600" dirty="0">
                <a:solidFill>
                  <a:schemeClr val="tx1"/>
                </a:solidFill>
                <a:latin typeface="Consolas" pitchFamily="49" charset="0"/>
                <a:ea typeface="楷体" pitchFamily="49" charset="-122"/>
                <a:cs typeface="Consolas" pitchFamily="49" charset="0"/>
              </a:rPr>
              <a:t>        merge(a,i,j,m);</a:t>
            </a:r>
          </a:p>
          <a:p>
            <a:r>
              <a:rPr lang="nb-NO" altLang="zh-CN" sz="1600" dirty="0">
                <a:solidFill>
                  <a:schemeClr val="tx1"/>
                </a:solidFill>
                <a:latin typeface="Consolas" pitchFamily="49" charset="0"/>
                <a:ea typeface="楷体" pitchFamily="49" charset="-122"/>
                <a:cs typeface="Consolas" pitchFamily="49" charset="0"/>
              </a:rPr>
              <a:t>    }</a:t>
            </a:r>
          </a:p>
          <a:p>
            <a:r>
              <a:rPr lang="nb-NO" altLang="zh-CN" sz="1600" dirty="0">
                <a:solidFill>
                  <a:schemeClr val="tx1"/>
                </a:solidFill>
                <a:latin typeface="Consolas" pitchFamily="49" charset="0"/>
                <a:ea typeface="楷体" pitchFamily="49" charset="-122"/>
                <a:cs typeface="Consolas" pitchFamily="49" charset="0"/>
              </a:rPr>
              <a:t>}</a:t>
            </a:r>
            <a:endParaRPr lang="en-US" altLang="zh-CN" sz="1600" dirty="0">
              <a:solidFill>
                <a:schemeClr val="tx1"/>
              </a:solidFill>
              <a:latin typeface="Consolas" pitchFamily="49" charset="0"/>
              <a:ea typeface="楷体" pitchFamily="49" charset="-122"/>
              <a:cs typeface="Consolas" pitchFamily="49" charset="0"/>
            </a:endParaRPr>
          </a:p>
        </p:txBody>
      </p:sp>
      <p:sp>
        <p:nvSpPr>
          <p:cNvPr id="8" name="左箭头 7"/>
          <p:cNvSpPr/>
          <p:nvPr/>
        </p:nvSpPr>
        <p:spPr>
          <a:xfrm>
            <a:off x="4071934" y="1928802"/>
            <a:ext cx="428628" cy="285752"/>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0" name="直接箭头连接符 9"/>
          <p:cNvCxnSpPr/>
          <p:nvPr/>
        </p:nvCxnSpPr>
        <p:spPr>
          <a:xfrm rot="5400000" flipH="1" flipV="1">
            <a:off x="1821637" y="2639712"/>
            <a:ext cx="642942"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250825" y="1330334"/>
            <a:ext cx="8497888" cy="430887"/>
          </a:xfrm>
          <a:prstGeom prst="rect">
            <a:avLst/>
          </a:prstGeom>
          <a:noFill/>
          <a:ln w="9525">
            <a:noFill/>
            <a:miter lim="800000"/>
            <a:headEnd/>
            <a:tailEnd/>
          </a:ln>
          <a:effectLst/>
        </p:spPr>
        <p:txBody>
          <a:bodyPr>
            <a:spAutoFit/>
          </a:bodyPr>
          <a:lstStyle/>
          <a:p>
            <a:pPr>
              <a:spcBef>
                <a:spcPct val="50000"/>
              </a:spcBef>
            </a:pPr>
            <a:r>
              <a:rPr lang="en-US" altLang="zh-CN" sz="2200" dirty="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例</a:t>
            </a:r>
            <a:r>
              <a:rPr lang="en-US" altLang="zh-CN" sz="2200" dirty="0">
                <a:solidFill>
                  <a:srgbClr val="FF0000"/>
                </a:solidFill>
                <a:latin typeface="Consolas" pitchFamily="49" charset="0"/>
                <a:ea typeface="楷体" pitchFamily="49" charset="-122"/>
                <a:cs typeface="Consolas" pitchFamily="49" charset="0"/>
              </a:rPr>
              <a:t>1.8】</a:t>
            </a:r>
            <a:r>
              <a:rPr lang="zh-CN" altLang="en-US" sz="2200" dirty="0">
                <a:solidFill>
                  <a:schemeClr val="tx1"/>
                </a:solidFill>
                <a:latin typeface="Consolas" pitchFamily="49" charset="0"/>
                <a:ea typeface="楷体" pitchFamily="49" charset="-122"/>
                <a:cs typeface="Consolas" pitchFamily="49" charset="0"/>
              </a:rPr>
              <a:t>求解梵塔问题的递归算法如下，分析其时间复杂度。</a:t>
            </a:r>
          </a:p>
        </p:txBody>
      </p:sp>
      <p:sp>
        <p:nvSpPr>
          <p:cNvPr id="177155" name="Text Box 3"/>
          <p:cNvSpPr txBox="1">
            <a:spLocks noChangeArrowheads="1"/>
          </p:cNvSpPr>
          <p:nvPr/>
        </p:nvSpPr>
        <p:spPr bwMode="auto">
          <a:xfrm>
            <a:off x="571472" y="2071678"/>
            <a:ext cx="6246827" cy="2607207"/>
          </a:xfrm>
          <a:prstGeom prst="rect">
            <a:avLst/>
          </a:prstGeom>
          <a:solidFill>
            <a:schemeClr val="bg1">
              <a:lumMod val="9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80000" tIns="180000" bIns="180000">
            <a:spAutoFit/>
          </a:bodyPr>
          <a:lstStyle/>
          <a:p>
            <a:pPr>
              <a:lnSpc>
                <a:spcPct val="90000"/>
              </a:lnSpc>
            </a:pPr>
            <a:r>
              <a:rPr lang="en-US" altLang="zh-CN" sz="1800" dirty="0">
                <a:solidFill>
                  <a:schemeClr val="tx1"/>
                </a:solidFill>
                <a:latin typeface="Consolas" pitchFamily="49" charset="0"/>
                <a:ea typeface="楷体" pitchFamily="49" charset="-122"/>
                <a:cs typeface="Consolas" pitchFamily="49" charset="0"/>
              </a:rPr>
              <a:t>void</a:t>
            </a:r>
            <a:r>
              <a:rPr lang="en-US" altLang="zh-CN" sz="1800" dirty="0">
                <a:solidFill>
                  <a:srgbClr val="006666"/>
                </a:solidFill>
                <a:latin typeface="Consolas" pitchFamily="49" charset="0"/>
                <a:ea typeface="楷体" pitchFamily="49" charset="-122"/>
                <a:cs typeface="Consolas" pitchFamily="49" charset="0"/>
              </a:rPr>
              <a:t> </a:t>
            </a:r>
            <a:r>
              <a:rPr lang="en-US" altLang="zh-CN" sz="1800" dirty="0">
                <a:solidFill>
                  <a:srgbClr val="FF0000"/>
                </a:solidFill>
                <a:latin typeface="Consolas" pitchFamily="49" charset="0"/>
                <a:ea typeface="楷体" pitchFamily="49" charset="-122"/>
                <a:cs typeface="Consolas" pitchFamily="49" charset="0"/>
              </a:rPr>
              <a:t>Hanoi</a:t>
            </a:r>
            <a:r>
              <a:rPr lang="en-US" altLang="zh-CN" sz="1800" dirty="0">
                <a:solidFill>
                  <a:schemeClr val="tx1"/>
                </a:solidFill>
                <a:latin typeface="Consolas" pitchFamily="49" charset="0"/>
                <a:ea typeface="楷体" pitchFamily="49" charset="-122"/>
                <a:cs typeface="Consolas" pitchFamily="49" charset="0"/>
              </a:rPr>
              <a:t>(</a:t>
            </a:r>
            <a:r>
              <a:rPr lang="en-US" altLang="zh-CN" sz="1800" dirty="0" err="1">
                <a:solidFill>
                  <a:schemeClr val="tx1"/>
                </a:solidFill>
                <a:latin typeface="Consolas" pitchFamily="49" charset="0"/>
                <a:ea typeface="楷体" pitchFamily="49" charset="-122"/>
                <a:cs typeface="Consolas" pitchFamily="49" charset="0"/>
              </a:rPr>
              <a:t>int</a:t>
            </a:r>
            <a:r>
              <a:rPr lang="en-US" altLang="zh-CN" sz="1800" dirty="0">
                <a:solidFill>
                  <a:schemeClr val="tx1"/>
                </a:solidFill>
                <a:latin typeface="Consolas" pitchFamily="49" charset="0"/>
                <a:ea typeface="楷体" pitchFamily="49" charset="-122"/>
                <a:cs typeface="Consolas" pitchFamily="49" charset="0"/>
              </a:rPr>
              <a:t> </a:t>
            </a:r>
            <a:r>
              <a:rPr lang="en-US" altLang="zh-CN" sz="1800" dirty="0" err="1">
                <a:solidFill>
                  <a:schemeClr val="tx1"/>
                </a:solidFill>
                <a:latin typeface="Consolas" pitchFamily="49" charset="0"/>
                <a:ea typeface="楷体" pitchFamily="49" charset="-122"/>
                <a:cs typeface="Consolas" pitchFamily="49" charset="0"/>
              </a:rPr>
              <a:t>n,char</a:t>
            </a:r>
            <a:r>
              <a:rPr lang="en-US" altLang="zh-CN" sz="1800" dirty="0">
                <a:solidFill>
                  <a:schemeClr val="tx1"/>
                </a:solidFill>
                <a:latin typeface="Consolas" pitchFamily="49" charset="0"/>
                <a:ea typeface="楷体" pitchFamily="49" charset="-122"/>
                <a:cs typeface="Consolas" pitchFamily="49" charset="0"/>
              </a:rPr>
              <a:t> </a:t>
            </a:r>
            <a:r>
              <a:rPr lang="en-US" altLang="zh-CN" sz="1800" dirty="0" err="1">
                <a:solidFill>
                  <a:schemeClr val="tx1"/>
                </a:solidFill>
                <a:latin typeface="Consolas" pitchFamily="49" charset="0"/>
                <a:ea typeface="楷体" pitchFamily="49" charset="-122"/>
                <a:cs typeface="Consolas" pitchFamily="49" charset="0"/>
              </a:rPr>
              <a:t>x,char</a:t>
            </a:r>
            <a:r>
              <a:rPr lang="en-US" altLang="zh-CN" sz="1800" dirty="0">
                <a:solidFill>
                  <a:schemeClr val="tx1"/>
                </a:solidFill>
                <a:latin typeface="Consolas" pitchFamily="49" charset="0"/>
                <a:ea typeface="楷体" pitchFamily="49" charset="-122"/>
                <a:cs typeface="Consolas" pitchFamily="49" charset="0"/>
              </a:rPr>
              <a:t> </a:t>
            </a:r>
            <a:r>
              <a:rPr lang="en-US" altLang="zh-CN" sz="1800" dirty="0" err="1">
                <a:solidFill>
                  <a:schemeClr val="tx1"/>
                </a:solidFill>
                <a:latin typeface="Consolas" pitchFamily="49" charset="0"/>
                <a:ea typeface="楷体" pitchFamily="49" charset="-122"/>
                <a:cs typeface="Consolas" pitchFamily="49" charset="0"/>
              </a:rPr>
              <a:t>y,char</a:t>
            </a:r>
            <a:r>
              <a:rPr lang="en-US" altLang="zh-CN" sz="1800" dirty="0">
                <a:solidFill>
                  <a:schemeClr val="tx1"/>
                </a:solidFill>
                <a:latin typeface="Consolas" pitchFamily="49" charset="0"/>
                <a:ea typeface="楷体" pitchFamily="49" charset="-122"/>
                <a:cs typeface="Consolas" pitchFamily="49" charset="0"/>
              </a:rPr>
              <a:t> z)</a:t>
            </a:r>
          </a:p>
          <a:p>
            <a:pPr>
              <a:lnSpc>
                <a:spcPct val="90000"/>
              </a:lnSpc>
            </a:pPr>
            <a:r>
              <a:rPr lang="en-US" altLang="zh-CN" sz="1800" dirty="0">
                <a:solidFill>
                  <a:schemeClr val="tx1"/>
                </a:solidFill>
                <a:latin typeface="Consolas" pitchFamily="49" charset="0"/>
                <a:ea typeface="楷体" pitchFamily="49" charset="-122"/>
                <a:cs typeface="Consolas" pitchFamily="49" charset="0"/>
              </a:rPr>
              <a:t>{ </a:t>
            </a:r>
            <a:r>
              <a:rPr lang="en-US" altLang="zh-CN" sz="1800" dirty="0" smtClean="0">
                <a:solidFill>
                  <a:schemeClr val="tx1"/>
                </a:solidFill>
                <a:latin typeface="Consolas" pitchFamily="49" charset="0"/>
                <a:ea typeface="楷体" pitchFamily="49" charset="-122"/>
                <a:cs typeface="Consolas" pitchFamily="49" charset="0"/>
              </a:rPr>
              <a:t> if </a:t>
            </a:r>
            <a:r>
              <a:rPr lang="en-US" altLang="zh-CN" sz="1800" dirty="0">
                <a:solidFill>
                  <a:schemeClr val="tx1"/>
                </a:solidFill>
                <a:latin typeface="Consolas" pitchFamily="49" charset="0"/>
                <a:ea typeface="楷体" pitchFamily="49" charset="-122"/>
                <a:cs typeface="Consolas" pitchFamily="49" charset="0"/>
              </a:rPr>
              <a:t>(n==1)</a:t>
            </a:r>
          </a:p>
          <a:p>
            <a:pPr>
              <a:lnSpc>
                <a:spcPct val="90000"/>
              </a:lnSpc>
            </a:pPr>
            <a:r>
              <a:rPr lang="en-US" altLang="zh-CN" sz="1800" dirty="0">
                <a:solidFill>
                  <a:schemeClr val="tx1"/>
                </a:solidFill>
                <a:latin typeface="Consolas" pitchFamily="49" charset="0"/>
                <a:ea typeface="楷体" pitchFamily="49" charset="-122"/>
                <a:cs typeface="Consolas" pitchFamily="49" charset="0"/>
              </a:rPr>
              <a:t>  </a:t>
            </a:r>
            <a:r>
              <a:rPr lang="en-US" altLang="zh-CN" sz="1800" dirty="0" smtClean="0">
                <a:solidFill>
                  <a:schemeClr val="tx1"/>
                </a:solidFill>
                <a:latin typeface="Consolas" pitchFamily="49" charset="0"/>
                <a:ea typeface="楷体" pitchFamily="49" charset="-122"/>
                <a:cs typeface="Consolas" pitchFamily="49" charset="0"/>
              </a:rPr>
              <a:t>    </a:t>
            </a:r>
            <a:r>
              <a:rPr lang="en-US" altLang="zh-CN" sz="1800" dirty="0" err="1">
                <a:solidFill>
                  <a:schemeClr val="tx1"/>
                </a:solidFill>
                <a:latin typeface="Consolas" pitchFamily="49" charset="0"/>
                <a:ea typeface="楷体" pitchFamily="49" charset="-122"/>
                <a:cs typeface="Consolas" pitchFamily="49" charset="0"/>
              </a:rPr>
              <a:t>printf</a:t>
            </a:r>
            <a:r>
              <a:rPr lang="en-US" altLang="zh-CN" sz="1800" dirty="0">
                <a:solidFill>
                  <a:schemeClr val="tx1"/>
                </a:solidFill>
                <a:latin typeface="Consolas" pitchFamily="49" charset="0"/>
                <a:ea typeface="楷体" pitchFamily="49" charset="-122"/>
                <a:cs typeface="Consolas" pitchFamily="49" charset="0"/>
              </a:rPr>
              <a:t>("</a:t>
            </a:r>
            <a:r>
              <a:rPr lang="zh-CN" altLang="en-US" sz="1800" dirty="0">
                <a:solidFill>
                  <a:schemeClr val="tx1"/>
                </a:solidFill>
                <a:latin typeface="Consolas" pitchFamily="49" charset="0"/>
                <a:ea typeface="楷体" pitchFamily="49" charset="-122"/>
                <a:cs typeface="Consolas" pitchFamily="49" charset="0"/>
              </a:rPr>
              <a:t>将盘片</a:t>
            </a:r>
            <a:r>
              <a:rPr lang="en-US" altLang="zh-CN" sz="1800" dirty="0">
                <a:solidFill>
                  <a:schemeClr val="tx1"/>
                </a:solidFill>
                <a:latin typeface="Consolas" pitchFamily="49" charset="0"/>
                <a:ea typeface="楷体" pitchFamily="49" charset="-122"/>
                <a:cs typeface="Consolas" pitchFamily="49" charset="0"/>
              </a:rPr>
              <a:t>%d</a:t>
            </a:r>
            <a:r>
              <a:rPr lang="zh-CN" altLang="en-US" sz="1800" dirty="0">
                <a:solidFill>
                  <a:schemeClr val="tx1"/>
                </a:solidFill>
                <a:latin typeface="Consolas" pitchFamily="49" charset="0"/>
                <a:ea typeface="楷体" pitchFamily="49" charset="-122"/>
                <a:cs typeface="Consolas" pitchFamily="49" charset="0"/>
              </a:rPr>
              <a:t>从</a:t>
            </a:r>
            <a:r>
              <a:rPr lang="en-US" altLang="zh-CN" sz="1800" dirty="0">
                <a:solidFill>
                  <a:schemeClr val="tx1"/>
                </a:solidFill>
                <a:latin typeface="Consolas" pitchFamily="49" charset="0"/>
                <a:ea typeface="楷体" pitchFamily="49" charset="-122"/>
                <a:cs typeface="Consolas" pitchFamily="49" charset="0"/>
              </a:rPr>
              <a:t>%c</a:t>
            </a:r>
            <a:r>
              <a:rPr lang="zh-CN" altLang="en-US" sz="1800" dirty="0">
                <a:solidFill>
                  <a:schemeClr val="tx1"/>
                </a:solidFill>
                <a:latin typeface="Consolas" pitchFamily="49" charset="0"/>
                <a:ea typeface="楷体" pitchFamily="49" charset="-122"/>
                <a:cs typeface="Consolas" pitchFamily="49" charset="0"/>
              </a:rPr>
              <a:t>搬到</a:t>
            </a:r>
            <a:r>
              <a:rPr lang="en-US" altLang="zh-CN" sz="1800" dirty="0">
                <a:solidFill>
                  <a:schemeClr val="tx1"/>
                </a:solidFill>
                <a:latin typeface="Consolas" pitchFamily="49" charset="0"/>
                <a:ea typeface="楷体" pitchFamily="49" charset="-122"/>
                <a:cs typeface="Consolas" pitchFamily="49" charset="0"/>
              </a:rPr>
              <a:t>%c\</a:t>
            </a:r>
            <a:r>
              <a:rPr lang="en-US" altLang="zh-CN" sz="1800" dirty="0" err="1">
                <a:solidFill>
                  <a:schemeClr val="tx1"/>
                </a:solidFill>
                <a:latin typeface="Consolas" pitchFamily="49" charset="0"/>
                <a:ea typeface="楷体" pitchFamily="49" charset="-122"/>
                <a:cs typeface="Consolas" pitchFamily="49" charset="0"/>
              </a:rPr>
              <a:t>n",n,x,z</a:t>
            </a:r>
            <a:r>
              <a:rPr lang="en-US" altLang="zh-CN" sz="1800" dirty="0">
                <a:solidFill>
                  <a:schemeClr val="tx1"/>
                </a:solidFill>
                <a:latin typeface="Consolas" pitchFamily="49" charset="0"/>
                <a:ea typeface="楷体" pitchFamily="49" charset="-122"/>
                <a:cs typeface="Consolas" pitchFamily="49" charset="0"/>
              </a:rPr>
              <a:t>);</a:t>
            </a:r>
          </a:p>
          <a:p>
            <a:pPr>
              <a:lnSpc>
                <a:spcPct val="90000"/>
              </a:lnSpc>
            </a:pPr>
            <a:r>
              <a:rPr lang="en-US" altLang="zh-CN" sz="1800" dirty="0">
                <a:solidFill>
                  <a:schemeClr val="tx1"/>
                </a:solidFill>
                <a:latin typeface="Consolas" pitchFamily="49" charset="0"/>
                <a:ea typeface="楷体" pitchFamily="49" charset="-122"/>
                <a:cs typeface="Consolas" pitchFamily="49" charset="0"/>
              </a:rPr>
              <a:t>  </a:t>
            </a:r>
            <a:r>
              <a:rPr lang="en-US" altLang="zh-CN" sz="1800" dirty="0" smtClean="0">
                <a:solidFill>
                  <a:schemeClr val="tx1"/>
                </a:solidFill>
                <a:latin typeface="Consolas" pitchFamily="49" charset="0"/>
                <a:ea typeface="楷体" pitchFamily="49" charset="-122"/>
                <a:cs typeface="Consolas" pitchFamily="49" charset="0"/>
              </a:rPr>
              <a:t> else</a:t>
            </a:r>
            <a:endParaRPr lang="en-US" altLang="zh-CN" sz="1800" dirty="0">
              <a:solidFill>
                <a:schemeClr val="tx1"/>
              </a:solidFill>
              <a:latin typeface="Consolas" pitchFamily="49" charset="0"/>
              <a:ea typeface="楷体" pitchFamily="49" charset="-122"/>
              <a:cs typeface="Consolas" pitchFamily="49" charset="0"/>
            </a:endParaRPr>
          </a:p>
          <a:p>
            <a:pPr>
              <a:lnSpc>
                <a:spcPct val="90000"/>
              </a:lnSpc>
            </a:pPr>
            <a:r>
              <a:rPr lang="en-US" altLang="zh-CN" sz="1800" dirty="0">
                <a:solidFill>
                  <a:schemeClr val="tx1"/>
                </a:solidFill>
                <a:latin typeface="Consolas" pitchFamily="49" charset="0"/>
                <a:ea typeface="楷体" pitchFamily="49" charset="-122"/>
                <a:cs typeface="Consolas" pitchFamily="49" charset="0"/>
              </a:rPr>
              <a:t>   </a:t>
            </a:r>
            <a:r>
              <a:rPr lang="en-US" altLang="zh-CN" sz="1800" dirty="0" smtClean="0">
                <a:solidFill>
                  <a:schemeClr val="tx1"/>
                </a:solidFill>
                <a:latin typeface="Consolas" pitchFamily="49" charset="0"/>
                <a:ea typeface="楷体" pitchFamily="49" charset="-122"/>
                <a:cs typeface="Consolas" pitchFamily="49" charset="0"/>
              </a:rPr>
              <a:t>{</a:t>
            </a:r>
            <a:r>
              <a:rPr lang="en-US" altLang="zh-CN" sz="1800" dirty="0" smtClean="0">
                <a:solidFill>
                  <a:srgbClr val="006666"/>
                </a:solidFill>
                <a:latin typeface="Consolas" pitchFamily="49" charset="0"/>
                <a:ea typeface="楷体" pitchFamily="49" charset="-122"/>
                <a:cs typeface="Consolas" pitchFamily="49" charset="0"/>
              </a:rPr>
              <a:t>   </a:t>
            </a:r>
            <a:r>
              <a:rPr lang="en-US" altLang="zh-CN" sz="1800" dirty="0">
                <a:solidFill>
                  <a:srgbClr val="FF0000"/>
                </a:solidFill>
                <a:latin typeface="Consolas" pitchFamily="49" charset="0"/>
                <a:ea typeface="楷体" pitchFamily="49" charset="-122"/>
                <a:cs typeface="Consolas" pitchFamily="49" charset="0"/>
              </a:rPr>
              <a:t>Hanoi</a:t>
            </a:r>
            <a:r>
              <a:rPr lang="en-US" altLang="zh-CN" sz="1800" dirty="0">
                <a:solidFill>
                  <a:srgbClr val="006666"/>
                </a:solidFill>
                <a:latin typeface="Consolas" pitchFamily="49" charset="0"/>
                <a:ea typeface="楷体" pitchFamily="49" charset="-122"/>
                <a:cs typeface="Consolas" pitchFamily="49" charset="0"/>
              </a:rPr>
              <a:t>(n-1,x,z,y);</a:t>
            </a:r>
          </a:p>
          <a:p>
            <a:pPr>
              <a:lnSpc>
                <a:spcPct val="90000"/>
              </a:lnSpc>
            </a:pPr>
            <a:r>
              <a:rPr lang="en-US" altLang="zh-CN" sz="1800" dirty="0">
                <a:solidFill>
                  <a:schemeClr val="tx1"/>
                </a:solidFill>
                <a:latin typeface="Consolas" pitchFamily="49" charset="0"/>
                <a:ea typeface="楷体" pitchFamily="49" charset="-122"/>
                <a:cs typeface="Consolas" pitchFamily="49" charset="0"/>
              </a:rPr>
              <a:t> </a:t>
            </a:r>
            <a:r>
              <a:rPr lang="en-US" altLang="zh-CN" sz="1800" dirty="0" smtClean="0">
                <a:solidFill>
                  <a:schemeClr val="tx1"/>
                </a:solidFill>
                <a:latin typeface="Consolas" pitchFamily="49" charset="0"/>
                <a:ea typeface="楷体" pitchFamily="49" charset="-122"/>
                <a:cs typeface="Consolas" pitchFamily="49" charset="0"/>
              </a:rPr>
              <a:t>      </a:t>
            </a:r>
            <a:r>
              <a:rPr lang="en-US" altLang="zh-CN" sz="1800" dirty="0" err="1" smtClean="0">
                <a:solidFill>
                  <a:schemeClr val="tx1"/>
                </a:solidFill>
                <a:latin typeface="Consolas" pitchFamily="49" charset="0"/>
                <a:ea typeface="楷体" pitchFamily="49" charset="-122"/>
                <a:cs typeface="Consolas" pitchFamily="49" charset="0"/>
              </a:rPr>
              <a:t>printf</a:t>
            </a:r>
            <a:r>
              <a:rPr lang="en-US" altLang="zh-CN" sz="1800" dirty="0">
                <a:solidFill>
                  <a:schemeClr val="tx1"/>
                </a:solidFill>
                <a:latin typeface="Consolas" pitchFamily="49" charset="0"/>
                <a:ea typeface="楷体" pitchFamily="49" charset="-122"/>
                <a:cs typeface="Consolas" pitchFamily="49" charset="0"/>
              </a:rPr>
              <a:t>("</a:t>
            </a:r>
            <a:r>
              <a:rPr lang="zh-CN" altLang="en-US" sz="1800" dirty="0">
                <a:solidFill>
                  <a:schemeClr val="tx1"/>
                </a:solidFill>
                <a:latin typeface="Consolas" pitchFamily="49" charset="0"/>
                <a:ea typeface="楷体" pitchFamily="49" charset="-122"/>
                <a:cs typeface="Consolas" pitchFamily="49" charset="0"/>
              </a:rPr>
              <a:t>将盘片</a:t>
            </a:r>
            <a:r>
              <a:rPr lang="en-US" altLang="zh-CN" sz="1800" dirty="0">
                <a:solidFill>
                  <a:schemeClr val="tx1"/>
                </a:solidFill>
                <a:latin typeface="Consolas" pitchFamily="49" charset="0"/>
                <a:ea typeface="楷体" pitchFamily="49" charset="-122"/>
                <a:cs typeface="Consolas" pitchFamily="49" charset="0"/>
              </a:rPr>
              <a:t>%d</a:t>
            </a:r>
            <a:r>
              <a:rPr lang="zh-CN" altLang="en-US" sz="1800" dirty="0">
                <a:solidFill>
                  <a:schemeClr val="tx1"/>
                </a:solidFill>
                <a:latin typeface="Consolas" pitchFamily="49" charset="0"/>
                <a:ea typeface="楷体" pitchFamily="49" charset="-122"/>
                <a:cs typeface="Consolas" pitchFamily="49" charset="0"/>
              </a:rPr>
              <a:t>从</a:t>
            </a:r>
            <a:r>
              <a:rPr lang="en-US" altLang="zh-CN" sz="1800" dirty="0">
                <a:solidFill>
                  <a:schemeClr val="tx1"/>
                </a:solidFill>
                <a:latin typeface="Consolas" pitchFamily="49" charset="0"/>
                <a:ea typeface="楷体" pitchFamily="49" charset="-122"/>
                <a:cs typeface="Consolas" pitchFamily="49" charset="0"/>
              </a:rPr>
              <a:t>%c</a:t>
            </a:r>
            <a:r>
              <a:rPr lang="zh-CN" altLang="en-US" sz="1800" dirty="0">
                <a:solidFill>
                  <a:schemeClr val="tx1"/>
                </a:solidFill>
                <a:latin typeface="Consolas" pitchFamily="49" charset="0"/>
                <a:ea typeface="楷体" pitchFamily="49" charset="-122"/>
                <a:cs typeface="Consolas" pitchFamily="49" charset="0"/>
              </a:rPr>
              <a:t>搬到</a:t>
            </a:r>
            <a:r>
              <a:rPr lang="en-US" altLang="zh-CN" sz="1800" dirty="0">
                <a:solidFill>
                  <a:schemeClr val="tx1"/>
                </a:solidFill>
                <a:latin typeface="Consolas" pitchFamily="49" charset="0"/>
                <a:ea typeface="楷体" pitchFamily="49" charset="-122"/>
                <a:cs typeface="Consolas" pitchFamily="49" charset="0"/>
              </a:rPr>
              <a:t>%c\</a:t>
            </a:r>
            <a:r>
              <a:rPr lang="en-US" altLang="zh-CN" sz="1800" dirty="0" err="1">
                <a:solidFill>
                  <a:schemeClr val="tx1"/>
                </a:solidFill>
                <a:latin typeface="Consolas" pitchFamily="49" charset="0"/>
                <a:ea typeface="楷体" pitchFamily="49" charset="-122"/>
                <a:cs typeface="Consolas" pitchFamily="49" charset="0"/>
              </a:rPr>
              <a:t>n",n,x,z</a:t>
            </a:r>
            <a:r>
              <a:rPr lang="en-US" altLang="zh-CN" sz="1800" dirty="0">
                <a:solidFill>
                  <a:schemeClr val="tx1"/>
                </a:solidFill>
                <a:latin typeface="Consolas" pitchFamily="49" charset="0"/>
                <a:ea typeface="楷体" pitchFamily="49" charset="-122"/>
                <a:cs typeface="Consolas" pitchFamily="49" charset="0"/>
              </a:rPr>
              <a:t>);</a:t>
            </a:r>
          </a:p>
          <a:p>
            <a:pPr>
              <a:lnSpc>
                <a:spcPct val="90000"/>
              </a:lnSpc>
            </a:pPr>
            <a:r>
              <a:rPr lang="en-US" altLang="zh-CN" sz="1800" dirty="0">
                <a:solidFill>
                  <a:srgbClr val="006666"/>
                </a:solidFill>
                <a:latin typeface="Consolas" pitchFamily="49" charset="0"/>
                <a:ea typeface="楷体" pitchFamily="49" charset="-122"/>
                <a:cs typeface="Consolas" pitchFamily="49" charset="0"/>
              </a:rPr>
              <a:t>	</a:t>
            </a:r>
            <a:r>
              <a:rPr lang="en-US" altLang="zh-CN" sz="1800" dirty="0" smtClean="0">
                <a:solidFill>
                  <a:srgbClr val="FF0000"/>
                </a:solidFill>
                <a:latin typeface="Consolas" pitchFamily="49" charset="0"/>
                <a:ea typeface="楷体" pitchFamily="49" charset="-122"/>
                <a:cs typeface="Consolas" pitchFamily="49" charset="0"/>
              </a:rPr>
              <a:t>Hanoi</a:t>
            </a:r>
            <a:r>
              <a:rPr lang="en-US" altLang="zh-CN" sz="1800" dirty="0" smtClean="0">
                <a:solidFill>
                  <a:schemeClr val="tx1"/>
                </a:solidFill>
                <a:latin typeface="Consolas" pitchFamily="49" charset="0"/>
                <a:ea typeface="楷体" pitchFamily="49" charset="-122"/>
                <a:cs typeface="Consolas" pitchFamily="49" charset="0"/>
              </a:rPr>
              <a:t>(n-1,y,x,z</a:t>
            </a:r>
            <a:r>
              <a:rPr lang="en-US" altLang="zh-CN" sz="1800" dirty="0">
                <a:solidFill>
                  <a:schemeClr val="tx1"/>
                </a:solidFill>
                <a:latin typeface="Consolas" pitchFamily="49" charset="0"/>
                <a:ea typeface="楷体" pitchFamily="49" charset="-122"/>
                <a:cs typeface="Consolas" pitchFamily="49" charset="0"/>
              </a:rPr>
              <a:t>);</a:t>
            </a:r>
          </a:p>
          <a:p>
            <a:pPr>
              <a:lnSpc>
                <a:spcPct val="90000"/>
              </a:lnSpc>
            </a:pPr>
            <a:r>
              <a:rPr lang="en-US" altLang="zh-CN" sz="1800" dirty="0">
                <a:solidFill>
                  <a:schemeClr val="tx1"/>
                </a:solidFill>
                <a:latin typeface="Consolas" pitchFamily="49" charset="0"/>
                <a:ea typeface="楷体" pitchFamily="49" charset="-122"/>
                <a:cs typeface="Consolas" pitchFamily="49" charset="0"/>
              </a:rPr>
              <a:t>   </a:t>
            </a:r>
            <a:r>
              <a:rPr lang="en-US" altLang="zh-CN" sz="1800" dirty="0" smtClean="0">
                <a:solidFill>
                  <a:schemeClr val="tx1"/>
                </a:solidFill>
                <a:latin typeface="Consolas" pitchFamily="49" charset="0"/>
                <a:ea typeface="楷体" pitchFamily="49" charset="-122"/>
                <a:cs typeface="Consolas" pitchFamily="49" charset="0"/>
              </a:rPr>
              <a:t>}</a:t>
            </a:r>
            <a:endParaRPr lang="en-US" altLang="zh-CN" sz="1800" dirty="0">
              <a:solidFill>
                <a:schemeClr val="tx1"/>
              </a:solidFill>
              <a:latin typeface="Consolas" pitchFamily="49" charset="0"/>
              <a:ea typeface="楷体" pitchFamily="49" charset="-122"/>
              <a:cs typeface="Consolas" pitchFamily="49" charset="0"/>
            </a:endParaRPr>
          </a:p>
          <a:p>
            <a:pPr>
              <a:lnSpc>
                <a:spcPct val="90000"/>
              </a:lnSpc>
            </a:pPr>
            <a:r>
              <a:rPr lang="en-US" altLang="zh-CN" sz="1800" dirty="0">
                <a:solidFill>
                  <a:schemeClr val="tx1"/>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3643306" y="1285860"/>
            <a:ext cx="5175257" cy="2086725"/>
          </a:xfrm>
          <a:prstGeom prst="rect">
            <a:avLst/>
          </a:prstGeom>
          <a:solidFill>
            <a:schemeClr val="bg1">
              <a:lumMod val="9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lnSpc>
                <a:spcPct val="90000"/>
              </a:lnSpc>
            </a:pPr>
            <a:r>
              <a:rPr lang="en-US" altLang="zh-CN" sz="1600" dirty="0">
                <a:solidFill>
                  <a:schemeClr val="tx1"/>
                </a:solidFill>
                <a:latin typeface="Consolas" pitchFamily="49" charset="0"/>
                <a:ea typeface="楷体" pitchFamily="49" charset="-122"/>
                <a:cs typeface="Consolas" pitchFamily="49" charset="0"/>
              </a:rPr>
              <a:t>void</a:t>
            </a:r>
            <a:r>
              <a:rPr lang="en-US" altLang="zh-CN" sz="1600" dirty="0">
                <a:solidFill>
                  <a:srgbClr val="006666"/>
                </a:solidFill>
                <a:latin typeface="Consolas" pitchFamily="49" charset="0"/>
                <a:ea typeface="楷体" pitchFamily="49" charset="-122"/>
                <a:cs typeface="Consolas" pitchFamily="49" charset="0"/>
              </a:rPr>
              <a:t> </a:t>
            </a:r>
            <a:r>
              <a:rPr lang="en-US" altLang="zh-CN" sz="1600" dirty="0">
                <a:solidFill>
                  <a:srgbClr val="FF0000"/>
                </a:solidFill>
                <a:latin typeface="Consolas" pitchFamily="49" charset="0"/>
                <a:ea typeface="楷体" pitchFamily="49" charset="-122"/>
                <a:cs typeface="Consolas" pitchFamily="49" charset="0"/>
              </a:rPr>
              <a:t>Hanoi</a:t>
            </a:r>
            <a:r>
              <a:rPr lang="en-US" altLang="zh-CN" sz="1600" dirty="0">
                <a:solidFill>
                  <a:schemeClr val="tx1"/>
                </a:solidFill>
                <a:latin typeface="Consolas" pitchFamily="49" charset="0"/>
                <a:ea typeface="楷体" pitchFamily="49" charset="-122"/>
                <a:cs typeface="Consolas" pitchFamily="49" charset="0"/>
              </a:rPr>
              <a:t>(</a:t>
            </a:r>
            <a:r>
              <a:rPr lang="en-US" altLang="zh-CN" sz="1600" dirty="0" err="1">
                <a:solidFill>
                  <a:schemeClr val="tx1"/>
                </a:solidFill>
                <a:latin typeface="Consolas" pitchFamily="49" charset="0"/>
                <a:ea typeface="楷体" pitchFamily="49" charset="-122"/>
                <a:cs typeface="Consolas" pitchFamily="49" charset="0"/>
              </a:rPr>
              <a:t>int</a:t>
            </a:r>
            <a:r>
              <a:rPr lang="en-US" altLang="zh-CN" sz="1600" dirty="0">
                <a:solidFill>
                  <a:schemeClr val="tx1"/>
                </a:solidFill>
                <a:latin typeface="Consolas" pitchFamily="49" charset="0"/>
                <a:ea typeface="楷体" pitchFamily="49" charset="-122"/>
                <a:cs typeface="Consolas" pitchFamily="49" charset="0"/>
              </a:rPr>
              <a:t> </a:t>
            </a:r>
            <a:r>
              <a:rPr lang="en-US" altLang="zh-CN" sz="1600" dirty="0" err="1">
                <a:solidFill>
                  <a:schemeClr val="tx1"/>
                </a:solidFill>
                <a:latin typeface="Consolas" pitchFamily="49" charset="0"/>
                <a:ea typeface="楷体" pitchFamily="49" charset="-122"/>
                <a:cs typeface="Consolas" pitchFamily="49" charset="0"/>
              </a:rPr>
              <a:t>n,char</a:t>
            </a:r>
            <a:r>
              <a:rPr lang="en-US" altLang="zh-CN" sz="1600" dirty="0">
                <a:solidFill>
                  <a:schemeClr val="tx1"/>
                </a:solidFill>
                <a:latin typeface="Consolas" pitchFamily="49" charset="0"/>
                <a:ea typeface="楷体" pitchFamily="49" charset="-122"/>
                <a:cs typeface="Consolas" pitchFamily="49" charset="0"/>
              </a:rPr>
              <a:t> </a:t>
            </a:r>
            <a:r>
              <a:rPr lang="en-US" altLang="zh-CN" sz="1600" dirty="0" err="1">
                <a:solidFill>
                  <a:schemeClr val="tx1"/>
                </a:solidFill>
                <a:latin typeface="Consolas" pitchFamily="49" charset="0"/>
                <a:ea typeface="楷体" pitchFamily="49" charset="-122"/>
                <a:cs typeface="Consolas" pitchFamily="49" charset="0"/>
              </a:rPr>
              <a:t>x,char</a:t>
            </a:r>
            <a:r>
              <a:rPr lang="en-US" altLang="zh-CN" sz="1600" dirty="0">
                <a:solidFill>
                  <a:schemeClr val="tx1"/>
                </a:solidFill>
                <a:latin typeface="Consolas" pitchFamily="49" charset="0"/>
                <a:ea typeface="楷体" pitchFamily="49" charset="-122"/>
                <a:cs typeface="Consolas" pitchFamily="49" charset="0"/>
              </a:rPr>
              <a:t> </a:t>
            </a:r>
            <a:r>
              <a:rPr lang="en-US" altLang="zh-CN" sz="1600" dirty="0" err="1">
                <a:solidFill>
                  <a:schemeClr val="tx1"/>
                </a:solidFill>
                <a:latin typeface="Consolas" pitchFamily="49" charset="0"/>
                <a:ea typeface="楷体" pitchFamily="49" charset="-122"/>
                <a:cs typeface="Consolas" pitchFamily="49" charset="0"/>
              </a:rPr>
              <a:t>y,char</a:t>
            </a:r>
            <a:r>
              <a:rPr lang="en-US" altLang="zh-CN" sz="1600" dirty="0">
                <a:solidFill>
                  <a:schemeClr val="tx1"/>
                </a:solidFill>
                <a:latin typeface="Consolas" pitchFamily="49" charset="0"/>
                <a:ea typeface="楷体" pitchFamily="49" charset="-122"/>
                <a:cs typeface="Consolas" pitchFamily="49" charset="0"/>
              </a:rPr>
              <a:t> z)</a:t>
            </a:r>
          </a:p>
          <a:p>
            <a:pPr>
              <a:lnSpc>
                <a:spcPct val="90000"/>
              </a:lnSpc>
            </a:pPr>
            <a:r>
              <a:rPr lang="en-US" altLang="zh-CN" sz="1600" dirty="0">
                <a:solidFill>
                  <a:schemeClr val="tx1"/>
                </a:solidFill>
                <a:latin typeface="Consolas" pitchFamily="49" charset="0"/>
                <a:ea typeface="楷体" pitchFamily="49" charset="-122"/>
                <a:cs typeface="Consolas" pitchFamily="49" charset="0"/>
              </a:rPr>
              <a:t>{ </a:t>
            </a:r>
            <a:r>
              <a:rPr lang="en-US" altLang="zh-CN" sz="1600" dirty="0" smtClean="0">
                <a:solidFill>
                  <a:schemeClr val="tx1"/>
                </a:solidFill>
                <a:latin typeface="Consolas" pitchFamily="49" charset="0"/>
                <a:ea typeface="楷体" pitchFamily="49" charset="-122"/>
                <a:cs typeface="Consolas" pitchFamily="49" charset="0"/>
              </a:rPr>
              <a:t> if </a:t>
            </a:r>
            <a:r>
              <a:rPr lang="en-US" altLang="zh-CN" sz="1600" dirty="0">
                <a:solidFill>
                  <a:schemeClr val="tx1"/>
                </a:solidFill>
                <a:latin typeface="Consolas" pitchFamily="49" charset="0"/>
                <a:ea typeface="楷体" pitchFamily="49" charset="-122"/>
                <a:cs typeface="Consolas" pitchFamily="49" charset="0"/>
              </a:rPr>
              <a:t>(n==1)</a:t>
            </a:r>
          </a:p>
          <a:p>
            <a:pPr>
              <a:lnSpc>
                <a:spcPct val="90000"/>
              </a:lnSpc>
            </a:pPr>
            <a:r>
              <a:rPr lang="en-US" altLang="zh-CN" sz="1600" dirty="0">
                <a:solidFill>
                  <a:schemeClr val="tx1"/>
                </a:solidFill>
                <a:latin typeface="Consolas" pitchFamily="49" charset="0"/>
                <a:ea typeface="楷体" pitchFamily="49" charset="-122"/>
                <a:cs typeface="Consolas" pitchFamily="49" charset="0"/>
              </a:rPr>
              <a:t>  </a:t>
            </a:r>
            <a:r>
              <a:rPr lang="en-US" altLang="zh-CN" sz="1600" dirty="0" smtClean="0">
                <a:solidFill>
                  <a:schemeClr val="tx1"/>
                </a:solidFill>
                <a:latin typeface="Consolas" pitchFamily="49" charset="0"/>
                <a:ea typeface="楷体" pitchFamily="49" charset="-122"/>
                <a:cs typeface="Consolas" pitchFamily="49" charset="0"/>
              </a:rPr>
              <a:t>    </a:t>
            </a:r>
            <a:r>
              <a:rPr lang="en-US" altLang="zh-CN" sz="1600" dirty="0" err="1">
                <a:solidFill>
                  <a:schemeClr val="tx1"/>
                </a:solidFill>
                <a:latin typeface="Consolas" pitchFamily="49" charset="0"/>
                <a:ea typeface="楷体" pitchFamily="49" charset="-122"/>
                <a:cs typeface="Consolas" pitchFamily="49" charset="0"/>
              </a:rPr>
              <a:t>printf</a:t>
            </a:r>
            <a:r>
              <a:rPr lang="en-US" altLang="zh-CN" sz="1600" dirty="0">
                <a:solidFill>
                  <a:schemeClr val="tx1"/>
                </a:solidFill>
                <a:latin typeface="Consolas" pitchFamily="49" charset="0"/>
                <a:ea typeface="楷体" pitchFamily="49" charset="-122"/>
                <a:cs typeface="Consolas" pitchFamily="49" charset="0"/>
              </a:rPr>
              <a:t>("</a:t>
            </a:r>
            <a:r>
              <a:rPr lang="zh-CN" altLang="en-US" sz="1600" dirty="0">
                <a:solidFill>
                  <a:schemeClr val="tx1"/>
                </a:solidFill>
                <a:latin typeface="Consolas" pitchFamily="49" charset="0"/>
                <a:ea typeface="楷体" pitchFamily="49" charset="-122"/>
                <a:cs typeface="Consolas" pitchFamily="49" charset="0"/>
              </a:rPr>
              <a:t>将盘片</a:t>
            </a:r>
            <a:r>
              <a:rPr lang="en-US" altLang="zh-CN" sz="1600" dirty="0">
                <a:solidFill>
                  <a:schemeClr val="tx1"/>
                </a:solidFill>
                <a:latin typeface="Consolas" pitchFamily="49" charset="0"/>
                <a:ea typeface="楷体" pitchFamily="49" charset="-122"/>
                <a:cs typeface="Consolas" pitchFamily="49" charset="0"/>
              </a:rPr>
              <a:t>%d</a:t>
            </a:r>
            <a:r>
              <a:rPr lang="zh-CN" altLang="en-US" sz="1600" dirty="0">
                <a:solidFill>
                  <a:schemeClr val="tx1"/>
                </a:solidFill>
                <a:latin typeface="Consolas" pitchFamily="49" charset="0"/>
                <a:ea typeface="楷体" pitchFamily="49" charset="-122"/>
                <a:cs typeface="Consolas" pitchFamily="49" charset="0"/>
              </a:rPr>
              <a:t>从</a:t>
            </a:r>
            <a:r>
              <a:rPr lang="en-US" altLang="zh-CN" sz="1600" dirty="0">
                <a:solidFill>
                  <a:schemeClr val="tx1"/>
                </a:solidFill>
                <a:latin typeface="Consolas" pitchFamily="49" charset="0"/>
                <a:ea typeface="楷体" pitchFamily="49" charset="-122"/>
                <a:cs typeface="Consolas" pitchFamily="49" charset="0"/>
              </a:rPr>
              <a:t>%c</a:t>
            </a:r>
            <a:r>
              <a:rPr lang="zh-CN" altLang="en-US" sz="1600" dirty="0">
                <a:solidFill>
                  <a:schemeClr val="tx1"/>
                </a:solidFill>
                <a:latin typeface="Consolas" pitchFamily="49" charset="0"/>
                <a:ea typeface="楷体" pitchFamily="49" charset="-122"/>
                <a:cs typeface="Consolas" pitchFamily="49" charset="0"/>
              </a:rPr>
              <a:t>搬到</a:t>
            </a:r>
            <a:r>
              <a:rPr lang="en-US" altLang="zh-CN" sz="1600" dirty="0">
                <a:solidFill>
                  <a:schemeClr val="tx1"/>
                </a:solidFill>
                <a:latin typeface="Consolas" pitchFamily="49" charset="0"/>
                <a:ea typeface="楷体" pitchFamily="49" charset="-122"/>
                <a:cs typeface="Consolas" pitchFamily="49" charset="0"/>
              </a:rPr>
              <a:t>%c\</a:t>
            </a:r>
            <a:r>
              <a:rPr lang="en-US" altLang="zh-CN" sz="1600" dirty="0" err="1">
                <a:solidFill>
                  <a:schemeClr val="tx1"/>
                </a:solidFill>
                <a:latin typeface="Consolas" pitchFamily="49" charset="0"/>
                <a:ea typeface="楷体" pitchFamily="49" charset="-122"/>
                <a:cs typeface="Consolas" pitchFamily="49" charset="0"/>
              </a:rPr>
              <a:t>n",n,x,z</a:t>
            </a:r>
            <a:r>
              <a:rPr lang="en-US" altLang="zh-CN" sz="1600" dirty="0">
                <a:solidFill>
                  <a:schemeClr val="tx1"/>
                </a:solidFill>
                <a:latin typeface="Consolas" pitchFamily="49" charset="0"/>
                <a:ea typeface="楷体" pitchFamily="49" charset="-122"/>
                <a:cs typeface="Consolas" pitchFamily="49" charset="0"/>
              </a:rPr>
              <a:t>);</a:t>
            </a:r>
          </a:p>
          <a:p>
            <a:pPr>
              <a:lnSpc>
                <a:spcPct val="90000"/>
              </a:lnSpc>
            </a:pPr>
            <a:r>
              <a:rPr lang="en-US" altLang="zh-CN" sz="1600" dirty="0">
                <a:solidFill>
                  <a:schemeClr val="tx1"/>
                </a:solidFill>
                <a:latin typeface="Consolas" pitchFamily="49" charset="0"/>
                <a:ea typeface="楷体" pitchFamily="49" charset="-122"/>
                <a:cs typeface="Consolas" pitchFamily="49" charset="0"/>
              </a:rPr>
              <a:t>  </a:t>
            </a:r>
            <a:r>
              <a:rPr lang="en-US" altLang="zh-CN" sz="1600" dirty="0" smtClean="0">
                <a:solidFill>
                  <a:schemeClr val="tx1"/>
                </a:solidFill>
                <a:latin typeface="Consolas" pitchFamily="49" charset="0"/>
                <a:ea typeface="楷体" pitchFamily="49" charset="-122"/>
                <a:cs typeface="Consolas" pitchFamily="49" charset="0"/>
              </a:rPr>
              <a:t> else</a:t>
            </a:r>
            <a:endParaRPr lang="en-US" altLang="zh-CN" sz="1600" dirty="0">
              <a:solidFill>
                <a:schemeClr val="tx1"/>
              </a:solidFill>
              <a:latin typeface="Consolas" pitchFamily="49" charset="0"/>
              <a:ea typeface="楷体" pitchFamily="49" charset="-122"/>
              <a:cs typeface="Consolas" pitchFamily="49" charset="0"/>
            </a:endParaRPr>
          </a:p>
          <a:p>
            <a:pPr>
              <a:lnSpc>
                <a:spcPct val="90000"/>
              </a:lnSpc>
            </a:pPr>
            <a:r>
              <a:rPr lang="en-US" altLang="zh-CN" sz="1600" dirty="0">
                <a:solidFill>
                  <a:schemeClr val="tx1"/>
                </a:solidFill>
                <a:latin typeface="Consolas" pitchFamily="49" charset="0"/>
                <a:ea typeface="楷体" pitchFamily="49" charset="-122"/>
                <a:cs typeface="Consolas" pitchFamily="49" charset="0"/>
              </a:rPr>
              <a:t>   </a:t>
            </a:r>
            <a:r>
              <a:rPr lang="en-US" altLang="zh-CN" sz="1600" dirty="0" smtClean="0">
                <a:solidFill>
                  <a:schemeClr val="tx1"/>
                </a:solidFill>
                <a:latin typeface="Consolas" pitchFamily="49" charset="0"/>
                <a:ea typeface="楷体" pitchFamily="49" charset="-122"/>
                <a:cs typeface="Consolas" pitchFamily="49" charset="0"/>
              </a:rPr>
              <a:t>{   </a:t>
            </a:r>
            <a:r>
              <a:rPr lang="en-US" altLang="zh-CN" sz="1600" dirty="0">
                <a:solidFill>
                  <a:srgbClr val="FF0000"/>
                </a:solidFill>
                <a:latin typeface="Consolas" pitchFamily="49" charset="0"/>
                <a:ea typeface="楷体" pitchFamily="49" charset="-122"/>
                <a:cs typeface="Consolas" pitchFamily="49" charset="0"/>
              </a:rPr>
              <a:t>Hanoi</a:t>
            </a:r>
            <a:r>
              <a:rPr lang="en-US" altLang="zh-CN" sz="1600" dirty="0">
                <a:solidFill>
                  <a:srgbClr val="006666"/>
                </a:solidFill>
                <a:latin typeface="Consolas" pitchFamily="49" charset="0"/>
                <a:ea typeface="楷体" pitchFamily="49" charset="-122"/>
                <a:cs typeface="Consolas" pitchFamily="49" charset="0"/>
              </a:rPr>
              <a:t>(n-1,x,z,y);</a:t>
            </a:r>
          </a:p>
          <a:p>
            <a:pPr>
              <a:lnSpc>
                <a:spcPct val="90000"/>
              </a:lnSpc>
            </a:pPr>
            <a:r>
              <a:rPr lang="en-US" altLang="zh-CN" sz="1600" dirty="0">
                <a:solidFill>
                  <a:srgbClr val="006666"/>
                </a:solidFill>
                <a:latin typeface="Consolas" pitchFamily="49" charset="0"/>
                <a:ea typeface="楷体" pitchFamily="49" charset="-122"/>
                <a:cs typeface="Consolas" pitchFamily="49" charset="0"/>
              </a:rPr>
              <a:t> </a:t>
            </a:r>
            <a:r>
              <a:rPr lang="en-US" altLang="zh-CN" sz="1600" dirty="0" smtClean="0">
                <a:solidFill>
                  <a:srgbClr val="006666"/>
                </a:solidFill>
                <a:latin typeface="Consolas" pitchFamily="49" charset="0"/>
                <a:ea typeface="楷体" pitchFamily="49" charset="-122"/>
                <a:cs typeface="Consolas" pitchFamily="49" charset="0"/>
              </a:rPr>
              <a:t>      </a:t>
            </a:r>
            <a:r>
              <a:rPr lang="en-US" altLang="zh-CN" sz="1600" dirty="0" err="1" smtClean="0">
                <a:solidFill>
                  <a:schemeClr val="tx1"/>
                </a:solidFill>
                <a:latin typeface="Consolas" pitchFamily="49" charset="0"/>
                <a:ea typeface="楷体" pitchFamily="49" charset="-122"/>
                <a:cs typeface="Consolas" pitchFamily="49" charset="0"/>
              </a:rPr>
              <a:t>printf</a:t>
            </a:r>
            <a:r>
              <a:rPr lang="en-US" altLang="zh-CN" sz="1600" dirty="0">
                <a:solidFill>
                  <a:schemeClr val="tx1"/>
                </a:solidFill>
                <a:latin typeface="Consolas" pitchFamily="49" charset="0"/>
                <a:ea typeface="楷体" pitchFamily="49" charset="-122"/>
                <a:cs typeface="Consolas" pitchFamily="49" charset="0"/>
              </a:rPr>
              <a:t>("</a:t>
            </a:r>
            <a:r>
              <a:rPr lang="zh-CN" altLang="en-US" sz="1600" dirty="0">
                <a:solidFill>
                  <a:schemeClr val="tx1"/>
                </a:solidFill>
                <a:latin typeface="Consolas" pitchFamily="49" charset="0"/>
                <a:ea typeface="楷体" pitchFamily="49" charset="-122"/>
                <a:cs typeface="Consolas" pitchFamily="49" charset="0"/>
              </a:rPr>
              <a:t>将盘片</a:t>
            </a:r>
            <a:r>
              <a:rPr lang="en-US" altLang="zh-CN" sz="1600" dirty="0">
                <a:solidFill>
                  <a:schemeClr val="tx1"/>
                </a:solidFill>
                <a:latin typeface="Consolas" pitchFamily="49" charset="0"/>
                <a:ea typeface="楷体" pitchFamily="49" charset="-122"/>
                <a:cs typeface="Consolas" pitchFamily="49" charset="0"/>
              </a:rPr>
              <a:t>%d</a:t>
            </a:r>
            <a:r>
              <a:rPr lang="zh-CN" altLang="en-US" sz="1600" dirty="0">
                <a:solidFill>
                  <a:schemeClr val="tx1"/>
                </a:solidFill>
                <a:latin typeface="Consolas" pitchFamily="49" charset="0"/>
                <a:ea typeface="楷体" pitchFamily="49" charset="-122"/>
                <a:cs typeface="Consolas" pitchFamily="49" charset="0"/>
              </a:rPr>
              <a:t>从</a:t>
            </a:r>
            <a:r>
              <a:rPr lang="en-US" altLang="zh-CN" sz="1600" dirty="0">
                <a:solidFill>
                  <a:schemeClr val="tx1"/>
                </a:solidFill>
                <a:latin typeface="Consolas" pitchFamily="49" charset="0"/>
                <a:ea typeface="楷体" pitchFamily="49" charset="-122"/>
                <a:cs typeface="Consolas" pitchFamily="49" charset="0"/>
              </a:rPr>
              <a:t>%c</a:t>
            </a:r>
            <a:r>
              <a:rPr lang="zh-CN" altLang="en-US" sz="1600" dirty="0">
                <a:solidFill>
                  <a:schemeClr val="tx1"/>
                </a:solidFill>
                <a:latin typeface="Consolas" pitchFamily="49" charset="0"/>
                <a:ea typeface="楷体" pitchFamily="49" charset="-122"/>
                <a:cs typeface="Consolas" pitchFamily="49" charset="0"/>
              </a:rPr>
              <a:t>搬到</a:t>
            </a:r>
            <a:r>
              <a:rPr lang="en-US" altLang="zh-CN" sz="1600" dirty="0">
                <a:solidFill>
                  <a:schemeClr val="tx1"/>
                </a:solidFill>
                <a:latin typeface="Consolas" pitchFamily="49" charset="0"/>
                <a:ea typeface="楷体" pitchFamily="49" charset="-122"/>
                <a:cs typeface="Consolas" pitchFamily="49" charset="0"/>
              </a:rPr>
              <a:t>%c\</a:t>
            </a:r>
            <a:r>
              <a:rPr lang="en-US" altLang="zh-CN" sz="1600" dirty="0" err="1">
                <a:solidFill>
                  <a:schemeClr val="tx1"/>
                </a:solidFill>
                <a:latin typeface="Consolas" pitchFamily="49" charset="0"/>
                <a:ea typeface="楷体" pitchFamily="49" charset="-122"/>
                <a:cs typeface="Consolas" pitchFamily="49" charset="0"/>
              </a:rPr>
              <a:t>n",n,x,z</a:t>
            </a:r>
            <a:r>
              <a:rPr lang="en-US" altLang="zh-CN" sz="1600" dirty="0">
                <a:solidFill>
                  <a:schemeClr val="tx1"/>
                </a:solidFill>
                <a:latin typeface="Consolas" pitchFamily="49" charset="0"/>
                <a:ea typeface="楷体" pitchFamily="49" charset="-122"/>
                <a:cs typeface="Consolas" pitchFamily="49" charset="0"/>
              </a:rPr>
              <a:t>);</a:t>
            </a:r>
          </a:p>
          <a:p>
            <a:pPr>
              <a:lnSpc>
                <a:spcPct val="90000"/>
              </a:lnSpc>
            </a:pPr>
            <a:r>
              <a:rPr lang="en-US" altLang="zh-CN" sz="1600" dirty="0">
                <a:solidFill>
                  <a:srgbClr val="006666"/>
                </a:solidFill>
                <a:latin typeface="Consolas" pitchFamily="49" charset="0"/>
                <a:ea typeface="楷体" pitchFamily="49" charset="-122"/>
                <a:cs typeface="Consolas" pitchFamily="49" charset="0"/>
              </a:rPr>
              <a:t> </a:t>
            </a:r>
            <a:r>
              <a:rPr lang="en-US" altLang="zh-CN" sz="1600" dirty="0" smtClean="0">
                <a:solidFill>
                  <a:srgbClr val="006666"/>
                </a:solidFill>
                <a:latin typeface="Consolas" pitchFamily="49" charset="0"/>
                <a:ea typeface="楷体" pitchFamily="49" charset="-122"/>
                <a:cs typeface="Consolas" pitchFamily="49" charset="0"/>
              </a:rPr>
              <a:t>      </a:t>
            </a:r>
            <a:r>
              <a:rPr lang="en-US" altLang="zh-CN" sz="1600" dirty="0" smtClean="0">
                <a:solidFill>
                  <a:srgbClr val="FF0000"/>
                </a:solidFill>
                <a:latin typeface="Consolas" pitchFamily="49" charset="0"/>
                <a:ea typeface="楷体" pitchFamily="49" charset="-122"/>
                <a:cs typeface="Consolas" pitchFamily="49" charset="0"/>
              </a:rPr>
              <a:t>Hanoi</a:t>
            </a:r>
            <a:r>
              <a:rPr lang="en-US" altLang="zh-CN" sz="1600" dirty="0" smtClean="0">
                <a:solidFill>
                  <a:srgbClr val="006666"/>
                </a:solidFill>
                <a:latin typeface="Consolas" pitchFamily="49" charset="0"/>
                <a:ea typeface="楷体" pitchFamily="49" charset="-122"/>
                <a:cs typeface="Consolas" pitchFamily="49" charset="0"/>
              </a:rPr>
              <a:t>(n-1,y,x,z</a:t>
            </a:r>
            <a:r>
              <a:rPr lang="en-US" altLang="zh-CN" sz="1600" dirty="0">
                <a:solidFill>
                  <a:srgbClr val="006666"/>
                </a:solidFill>
                <a:latin typeface="Consolas" pitchFamily="49" charset="0"/>
                <a:ea typeface="楷体" pitchFamily="49" charset="-122"/>
                <a:cs typeface="Consolas" pitchFamily="49" charset="0"/>
              </a:rPr>
              <a:t>);</a:t>
            </a:r>
          </a:p>
          <a:p>
            <a:pPr>
              <a:lnSpc>
                <a:spcPct val="90000"/>
              </a:lnSpc>
            </a:pPr>
            <a:r>
              <a:rPr lang="en-US" altLang="zh-CN" sz="1600" dirty="0">
                <a:solidFill>
                  <a:srgbClr val="006666"/>
                </a:solidFill>
                <a:latin typeface="Consolas" pitchFamily="49" charset="0"/>
                <a:ea typeface="楷体" pitchFamily="49" charset="-122"/>
                <a:cs typeface="Consolas" pitchFamily="49" charset="0"/>
              </a:rPr>
              <a:t>   </a:t>
            </a:r>
            <a:r>
              <a:rPr lang="en-US" altLang="zh-CN" sz="1600" dirty="0" smtClean="0">
                <a:solidFill>
                  <a:srgbClr val="006666"/>
                </a:solidFill>
                <a:latin typeface="Consolas" pitchFamily="49" charset="0"/>
                <a:ea typeface="楷体" pitchFamily="49" charset="-122"/>
                <a:cs typeface="Consolas" pitchFamily="49" charset="0"/>
              </a:rPr>
              <a:t>}</a:t>
            </a:r>
            <a:endParaRPr lang="en-US" altLang="zh-CN" sz="1600" dirty="0">
              <a:solidFill>
                <a:srgbClr val="006666"/>
              </a:solidFill>
              <a:latin typeface="Consolas" pitchFamily="49" charset="0"/>
              <a:ea typeface="楷体" pitchFamily="49" charset="-122"/>
              <a:cs typeface="Consolas" pitchFamily="49" charset="0"/>
            </a:endParaRPr>
          </a:p>
          <a:p>
            <a:pPr>
              <a:lnSpc>
                <a:spcPct val="90000"/>
              </a:lnSpc>
            </a:pPr>
            <a:r>
              <a:rPr lang="en-US" altLang="zh-CN" sz="1600" dirty="0">
                <a:solidFill>
                  <a:srgbClr val="006666"/>
                </a:solidFill>
                <a:latin typeface="Consolas" pitchFamily="49" charset="0"/>
                <a:ea typeface="楷体" pitchFamily="49" charset="-122"/>
                <a:cs typeface="Consolas" pitchFamily="49" charset="0"/>
              </a:rPr>
              <a:t>}</a:t>
            </a:r>
          </a:p>
        </p:txBody>
      </p:sp>
      <p:sp>
        <p:nvSpPr>
          <p:cNvPr id="3" name="TextBox 2"/>
          <p:cNvSpPr txBox="1"/>
          <p:nvPr/>
        </p:nvSpPr>
        <p:spPr>
          <a:xfrm>
            <a:off x="500034" y="142852"/>
            <a:ext cx="8286808" cy="1007840"/>
          </a:xfrm>
          <a:prstGeom prst="rect">
            <a:avLst/>
          </a:prstGeom>
          <a:solidFill>
            <a:schemeClr val="accent1">
              <a:lumMod val="20000"/>
              <a:lumOff val="80000"/>
            </a:schemeClr>
          </a:solidFill>
        </p:spPr>
        <p:txBody>
          <a:bodyPr wrap="square" rtlCol="0">
            <a:spAutoFit/>
          </a:bodyPr>
          <a:lstStyle/>
          <a:p>
            <a:pPr>
              <a:lnSpc>
                <a:spcPct val="150000"/>
              </a:lnSpc>
            </a:pPr>
            <a:r>
              <a:rPr lang="zh-CN" altLang="en-US" sz="2200" dirty="0" smtClean="0">
                <a:solidFill>
                  <a:srgbClr val="FF0000"/>
                </a:solidFill>
                <a:latin typeface="Consolas" pitchFamily="49" charset="0"/>
                <a:ea typeface="楷体" pitchFamily="49" charset="-122"/>
                <a:cs typeface="Consolas" pitchFamily="49" charset="0"/>
              </a:rPr>
              <a:t>   解：</a:t>
            </a:r>
            <a:r>
              <a:rPr lang="zh-CN" altLang="en-US" sz="2000" dirty="0" smtClean="0">
                <a:solidFill>
                  <a:schemeClr val="tx1"/>
                </a:solidFill>
                <a:latin typeface="Consolas" pitchFamily="49" charset="0"/>
                <a:ea typeface="楷体" pitchFamily="49" charset="-122"/>
                <a:cs typeface="Consolas" pitchFamily="49" charset="0"/>
              </a:rPr>
              <a:t>设调用</a:t>
            </a:r>
            <a:r>
              <a:rPr lang="en-US" sz="2000" dirty="0" smtClean="0">
                <a:solidFill>
                  <a:schemeClr val="tx1"/>
                </a:solidFill>
                <a:latin typeface="Consolas" pitchFamily="49" charset="0"/>
                <a:ea typeface="楷体" pitchFamily="49" charset="-122"/>
                <a:cs typeface="Consolas" pitchFamily="49" charset="0"/>
              </a:rPr>
              <a:t>Hanoi(</a:t>
            </a:r>
            <a:r>
              <a:rPr lang="en-US" sz="2000" i="1" dirty="0" smtClean="0">
                <a:solidFill>
                  <a:schemeClr val="tx1"/>
                </a:solidFill>
                <a:latin typeface="Consolas" pitchFamily="49" charset="0"/>
                <a:ea typeface="楷体" pitchFamily="49" charset="-122"/>
                <a:cs typeface="Consolas" pitchFamily="49" charset="0"/>
              </a:rPr>
              <a:t>n</a:t>
            </a:r>
            <a:r>
              <a:rPr lang="zh-CN" altLang="en-US" sz="2000" dirty="0" smtClean="0">
                <a:solidFill>
                  <a:schemeClr val="tx1"/>
                </a:solidFill>
                <a:latin typeface="Consolas" pitchFamily="49" charset="0"/>
                <a:ea typeface="楷体" pitchFamily="49" charset="-122"/>
                <a:cs typeface="Consolas" pitchFamily="49" charset="0"/>
              </a:rPr>
              <a:t>，</a:t>
            </a:r>
            <a:r>
              <a:rPr lang="en-US" sz="2000" i="1" dirty="0" smtClean="0">
                <a:solidFill>
                  <a:schemeClr val="tx1"/>
                </a:solidFill>
                <a:latin typeface="Consolas" pitchFamily="49" charset="0"/>
                <a:ea typeface="楷体" pitchFamily="49" charset="-122"/>
                <a:cs typeface="Consolas" pitchFamily="49" charset="0"/>
              </a:rPr>
              <a:t>x</a:t>
            </a:r>
            <a:r>
              <a:rPr lang="zh-CN" altLang="en-US" sz="2000" dirty="0" smtClean="0">
                <a:solidFill>
                  <a:schemeClr val="tx1"/>
                </a:solidFill>
                <a:latin typeface="Consolas" pitchFamily="49" charset="0"/>
                <a:ea typeface="楷体" pitchFamily="49" charset="-122"/>
                <a:cs typeface="Consolas" pitchFamily="49" charset="0"/>
              </a:rPr>
              <a:t>，</a:t>
            </a:r>
            <a:r>
              <a:rPr lang="en-US" sz="2000" i="1" dirty="0" smtClean="0">
                <a:solidFill>
                  <a:schemeClr val="tx1"/>
                </a:solidFill>
                <a:latin typeface="Consolas" pitchFamily="49" charset="0"/>
                <a:ea typeface="楷体" pitchFamily="49" charset="-122"/>
                <a:cs typeface="Consolas" pitchFamily="49" charset="0"/>
              </a:rPr>
              <a:t>y</a:t>
            </a:r>
            <a:r>
              <a:rPr lang="zh-CN" altLang="en-US" sz="2000" dirty="0" smtClean="0">
                <a:solidFill>
                  <a:schemeClr val="tx1"/>
                </a:solidFill>
                <a:latin typeface="Consolas" pitchFamily="49" charset="0"/>
                <a:ea typeface="楷体" pitchFamily="49" charset="-122"/>
                <a:cs typeface="Consolas" pitchFamily="49" charset="0"/>
              </a:rPr>
              <a:t>，</a:t>
            </a:r>
            <a:r>
              <a:rPr lang="en-US" sz="2000" i="1" dirty="0" smtClean="0">
                <a:solidFill>
                  <a:schemeClr val="tx1"/>
                </a:solidFill>
                <a:latin typeface="Consolas" pitchFamily="49" charset="0"/>
                <a:ea typeface="楷体" pitchFamily="49" charset="-122"/>
                <a:cs typeface="Consolas" pitchFamily="49" charset="0"/>
              </a:rPr>
              <a:t>z</a:t>
            </a:r>
            <a:r>
              <a:rPr lang="en-US" sz="2000" dirty="0" smtClean="0">
                <a:solidFill>
                  <a:schemeClr val="tx1"/>
                </a:solidFill>
                <a:latin typeface="Consolas" pitchFamily="49" charset="0"/>
                <a:ea typeface="楷体" pitchFamily="49" charset="-122"/>
                <a:cs typeface="Consolas" pitchFamily="49" charset="0"/>
              </a:rPr>
              <a:t>)</a:t>
            </a:r>
            <a:r>
              <a:rPr lang="zh-CN" altLang="en-US" sz="2000" dirty="0" smtClean="0">
                <a:solidFill>
                  <a:schemeClr val="tx1"/>
                </a:solidFill>
                <a:latin typeface="Consolas" pitchFamily="49" charset="0"/>
                <a:ea typeface="楷体" pitchFamily="49" charset="-122"/>
                <a:cs typeface="Consolas" pitchFamily="49" charset="0"/>
              </a:rPr>
              <a:t>的执行时间为</a:t>
            </a:r>
            <a:r>
              <a:rPr lang="en-US" sz="2000" i="1" dirty="0" smtClean="0">
                <a:solidFill>
                  <a:schemeClr val="tx1"/>
                </a:solidFill>
                <a:latin typeface="Consolas" pitchFamily="49" charset="0"/>
                <a:ea typeface="楷体" pitchFamily="49" charset="-122"/>
                <a:cs typeface="Consolas" pitchFamily="49" charset="0"/>
              </a:rPr>
              <a:t>T</a:t>
            </a:r>
            <a:r>
              <a:rPr lang="en-US" sz="2000" dirty="0" smtClean="0">
                <a:solidFill>
                  <a:schemeClr val="tx1"/>
                </a:solidFill>
                <a:latin typeface="Consolas" pitchFamily="49" charset="0"/>
                <a:ea typeface="楷体" pitchFamily="49" charset="-122"/>
                <a:cs typeface="Consolas" pitchFamily="49" charset="0"/>
              </a:rPr>
              <a:t>(</a:t>
            </a:r>
            <a:r>
              <a:rPr lang="en-US" sz="2000" i="1" dirty="0" smtClean="0">
                <a:solidFill>
                  <a:schemeClr val="tx1"/>
                </a:solidFill>
                <a:latin typeface="Consolas" pitchFamily="49" charset="0"/>
                <a:ea typeface="楷体" pitchFamily="49" charset="-122"/>
                <a:cs typeface="Consolas" pitchFamily="49" charset="0"/>
              </a:rPr>
              <a:t>n</a:t>
            </a:r>
            <a:r>
              <a:rPr lang="en-US" sz="2000" dirty="0" smtClean="0">
                <a:solidFill>
                  <a:schemeClr val="tx1"/>
                </a:solidFill>
                <a:latin typeface="Consolas" pitchFamily="49" charset="0"/>
                <a:ea typeface="楷体" pitchFamily="49" charset="-122"/>
                <a:cs typeface="Consolas" pitchFamily="49" charset="0"/>
              </a:rPr>
              <a:t>)</a:t>
            </a:r>
            <a:r>
              <a:rPr lang="zh-CN" altLang="en-US" sz="2000" dirty="0" smtClean="0">
                <a:solidFill>
                  <a:schemeClr val="tx1"/>
                </a:solidFill>
                <a:latin typeface="Consolas" pitchFamily="49" charset="0"/>
                <a:ea typeface="楷体" pitchFamily="49" charset="-122"/>
                <a:cs typeface="Consolas" pitchFamily="49" charset="0"/>
              </a:rPr>
              <a:t>，由其执行过程得到以下求执行时间的递归关系（递推关系式）：</a:t>
            </a:r>
          </a:p>
        </p:txBody>
      </p:sp>
      <p:sp>
        <p:nvSpPr>
          <p:cNvPr id="4" name="TextBox 3"/>
          <p:cNvSpPr txBox="1"/>
          <p:nvPr/>
        </p:nvSpPr>
        <p:spPr>
          <a:xfrm>
            <a:off x="357158" y="2143116"/>
            <a:ext cx="3071834" cy="844810"/>
          </a:xfrm>
          <a:prstGeom prst="rect">
            <a:avLst/>
          </a:prstGeom>
        </p:spPr>
        <p:style>
          <a:lnRef idx="2">
            <a:schemeClr val="accent2"/>
          </a:lnRef>
          <a:fillRef idx="1">
            <a:schemeClr val="lt1"/>
          </a:fillRef>
          <a:effectRef idx="0">
            <a:schemeClr val="accent2"/>
          </a:effectRef>
          <a:fontRef idx="minor">
            <a:schemeClr val="dk1"/>
          </a:fontRef>
        </p:style>
        <p:txBody>
          <a:bodyPr wrap="square" tIns="144000" bIns="144000" rtlCol="0">
            <a:spAutoFit/>
          </a:bodyPr>
          <a:lstStyle/>
          <a:p>
            <a:r>
              <a:rPr lang="en-US" sz="1800" i="1" dirty="0" smtClean="0">
                <a:solidFill>
                  <a:schemeClr val="tx1"/>
                </a:solidFill>
                <a:latin typeface="Consolas" pitchFamily="49" charset="0"/>
                <a:cs typeface="Consolas" pitchFamily="49" charset="0"/>
              </a:rPr>
              <a:t>T</a:t>
            </a:r>
            <a:r>
              <a:rPr lang="en-US" sz="1800" dirty="0" smtClean="0">
                <a:solidFill>
                  <a:schemeClr val="tx1"/>
                </a:solidFill>
                <a:latin typeface="Consolas" pitchFamily="49" charset="0"/>
                <a:cs typeface="Consolas" pitchFamily="49" charset="0"/>
              </a:rPr>
              <a:t>(</a:t>
            </a:r>
            <a:r>
              <a:rPr lang="en-US" sz="1800" i="1" dirty="0" smtClean="0">
                <a:solidFill>
                  <a:schemeClr val="tx1"/>
                </a:solidFill>
                <a:latin typeface="Consolas" pitchFamily="49" charset="0"/>
                <a:cs typeface="Consolas" pitchFamily="49" charset="0"/>
              </a:rPr>
              <a:t>n</a:t>
            </a:r>
            <a:r>
              <a:rPr lang="en-US" sz="1800" dirty="0" smtClean="0">
                <a:solidFill>
                  <a:schemeClr val="tx1"/>
                </a:solidFill>
                <a:latin typeface="Consolas" pitchFamily="49" charset="0"/>
                <a:cs typeface="Consolas" pitchFamily="49" charset="0"/>
              </a:rPr>
              <a:t>)=O(1)	  </a:t>
            </a:r>
            <a:r>
              <a:rPr lang="zh-CN" altLang="en-US" sz="1800" dirty="0" smtClean="0">
                <a:solidFill>
                  <a:schemeClr val="tx1"/>
                </a:solidFill>
                <a:latin typeface="Consolas" pitchFamily="49" charset="0"/>
                <a:cs typeface="Consolas" pitchFamily="49" charset="0"/>
              </a:rPr>
              <a:t>当</a:t>
            </a:r>
            <a:r>
              <a:rPr lang="en-US" sz="1800" i="1" dirty="0" smtClean="0">
                <a:solidFill>
                  <a:schemeClr val="tx1"/>
                </a:solidFill>
                <a:latin typeface="Consolas" pitchFamily="49" charset="0"/>
                <a:cs typeface="Consolas" pitchFamily="49" charset="0"/>
              </a:rPr>
              <a:t>n</a:t>
            </a:r>
            <a:r>
              <a:rPr lang="en-US" sz="1800" dirty="0" smtClean="0">
                <a:solidFill>
                  <a:schemeClr val="tx1"/>
                </a:solidFill>
                <a:latin typeface="Consolas" pitchFamily="49" charset="0"/>
                <a:cs typeface="Consolas" pitchFamily="49" charset="0"/>
              </a:rPr>
              <a:t>=1</a:t>
            </a:r>
            <a:endParaRPr lang="zh-CN" altLang="en-US" sz="1800" dirty="0" smtClean="0">
              <a:solidFill>
                <a:schemeClr val="tx1"/>
              </a:solidFill>
              <a:latin typeface="Consolas" pitchFamily="49" charset="0"/>
              <a:cs typeface="Consolas" pitchFamily="49" charset="0"/>
            </a:endParaRPr>
          </a:p>
          <a:p>
            <a:r>
              <a:rPr lang="en-US" sz="1800" i="1" dirty="0" smtClean="0">
                <a:solidFill>
                  <a:schemeClr val="tx1"/>
                </a:solidFill>
                <a:latin typeface="Consolas" pitchFamily="49" charset="0"/>
                <a:cs typeface="Consolas" pitchFamily="49" charset="0"/>
              </a:rPr>
              <a:t>T</a:t>
            </a:r>
            <a:r>
              <a:rPr lang="en-US" sz="1800" dirty="0" smtClean="0">
                <a:solidFill>
                  <a:schemeClr val="tx1"/>
                </a:solidFill>
                <a:latin typeface="Consolas" pitchFamily="49" charset="0"/>
                <a:cs typeface="Consolas" pitchFamily="49" charset="0"/>
              </a:rPr>
              <a:t>(</a:t>
            </a:r>
            <a:r>
              <a:rPr lang="en-US" sz="1800" i="1" dirty="0" smtClean="0">
                <a:solidFill>
                  <a:schemeClr val="tx1"/>
                </a:solidFill>
                <a:latin typeface="Consolas" pitchFamily="49" charset="0"/>
                <a:cs typeface="Consolas" pitchFamily="49" charset="0"/>
              </a:rPr>
              <a:t>n</a:t>
            </a:r>
            <a:r>
              <a:rPr lang="en-US" sz="1800" dirty="0" smtClean="0">
                <a:solidFill>
                  <a:schemeClr val="tx1"/>
                </a:solidFill>
                <a:latin typeface="Consolas" pitchFamily="49" charset="0"/>
                <a:cs typeface="Consolas" pitchFamily="49" charset="0"/>
              </a:rPr>
              <a:t>)=2T(</a:t>
            </a:r>
            <a:r>
              <a:rPr lang="en-US" sz="1800" i="1" dirty="0" smtClean="0">
                <a:solidFill>
                  <a:schemeClr val="tx1"/>
                </a:solidFill>
                <a:latin typeface="Consolas" pitchFamily="49" charset="0"/>
                <a:cs typeface="Consolas" pitchFamily="49" charset="0"/>
              </a:rPr>
              <a:t>n</a:t>
            </a:r>
            <a:r>
              <a:rPr lang="en-US" sz="1800" dirty="0" smtClean="0">
                <a:solidFill>
                  <a:schemeClr val="tx1"/>
                </a:solidFill>
                <a:latin typeface="Consolas" pitchFamily="49" charset="0"/>
                <a:cs typeface="Consolas" pitchFamily="49" charset="0"/>
              </a:rPr>
              <a:t>-1)+1	  </a:t>
            </a:r>
            <a:r>
              <a:rPr lang="zh-CN" altLang="en-US" sz="1800" dirty="0" smtClean="0">
                <a:solidFill>
                  <a:schemeClr val="tx1"/>
                </a:solidFill>
                <a:latin typeface="Consolas" pitchFamily="49" charset="0"/>
                <a:cs typeface="Consolas" pitchFamily="49" charset="0"/>
              </a:rPr>
              <a:t>当</a:t>
            </a:r>
            <a:r>
              <a:rPr lang="en-US" sz="1800" i="1" dirty="0" smtClean="0">
                <a:solidFill>
                  <a:schemeClr val="tx1"/>
                </a:solidFill>
                <a:latin typeface="Consolas" pitchFamily="49" charset="0"/>
                <a:cs typeface="Consolas" pitchFamily="49" charset="0"/>
              </a:rPr>
              <a:t>n</a:t>
            </a:r>
            <a:r>
              <a:rPr lang="en-US" sz="1800" dirty="0" smtClean="0">
                <a:solidFill>
                  <a:schemeClr val="tx1"/>
                </a:solidFill>
                <a:latin typeface="Consolas" pitchFamily="49" charset="0"/>
                <a:cs typeface="Consolas" pitchFamily="49" charset="0"/>
              </a:rPr>
              <a:t>&gt;1</a:t>
            </a:r>
            <a:endParaRPr lang="zh-CN" altLang="en-US" sz="1800" dirty="0" smtClean="0">
              <a:solidFill>
                <a:schemeClr val="tx1"/>
              </a:solidFill>
              <a:latin typeface="Consolas" pitchFamily="49" charset="0"/>
              <a:cs typeface="Consolas" pitchFamily="49" charset="0"/>
            </a:endParaRPr>
          </a:p>
        </p:txBody>
      </p:sp>
      <p:sp>
        <p:nvSpPr>
          <p:cNvPr id="5" name="下弧形箭头 4"/>
          <p:cNvSpPr/>
          <p:nvPr/>
        </p:nvSpPr>
        <p:spPr>
          <a:xfrm rot="9000000">
            <a:off x="2643174" y="1428736"/>
            <a:ext cx="857256" cy="42862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TextBox 5"/>
          <p:cNvSpPr txBox="1"/>
          <p:nvPr/>
        </p:nvSpPr>
        <p:spPr>
          <a:xfrm>
            <a:off x="500034" y="3857628"/>
            <a:ext cx="5857916" cy="2492990"/>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en-US" sz="2000" i="1" dirty="0" smtClean="0">
                <a:solidFill>
                  <a:schemeClr val="tx1"/>
                </a:solidFill>
                <a:latin typeface="Consolas" pitchFamily="49" charset="0"/>
                <a:cs typeface="Consolas" pitchFamily="49" charset="0"/>
              </a:rPr>
              <a:t>T</a:t>
            </a:r>
            <a:r>
              <a:rPr lang="en-US" sz="2000" dirty="0" smtClean="0">
                <a:solidFill>
                  <a:schemeClr val="tx1"/>
                </a:solidFill>
                <a:latin typeface="Consolas" pitchFamily="49" charset="0"/>
                <a:cs typeface="Consolas" pitchFamily="49" charset="0"/>
              </a:rPr>
              <a:t>(</a:t>
            </a:r>
            <a:r>
              <a:rPr lang="en-US" sz="2000" i="1" dirty="0" smtClean="0">
                <a:solidFill>
                  <a:schemeClr val="tx1"/>
                </a:solidFill>
                <a:latin typeface="Consolas" pitchFamily="49" charset="0"/>
                <a:cs typeface="Consolas" pitchFamily="49" charset="0"/>
              </a:rPr>
              <a:t>n</a:t>
            </a:r>
            <a:r>
              <a:rPr lang="en-US" sz="2000" dirty="0" smtClean="0">
                <a:solidFill>
                  <a:schemeClr val="tx1"/>
                </a:solidFill>
                <a:latin typeface="Consolas" pitchFamily="49" charset="0"/>
                <a:cs typeface="Consolas" pitchFamily="49" charset="0"/>
              </a:rPr>
              <a:t>) = 2[2</a:t>
            </a:r>
            <a:r>
              <a:rPr lang="en-US" sz="2000" i="1" dirty="0" smtClean="0">
                <a:solidFill>
                  <a:schemeClr val="tx1"/>
                </a:solidFill>
                <a:latin typeface="Consolas" pitchFamily="49" charset="0"/>
                <a:cs typeface="Consolas" pitchFamily="49" charset="0"/>
              </a:rPr>
              <a:t>T</a:t>
            </a:r>
            <a:r>
              <a:rPr lang="en-US" sz="2000" dirty="0" smtClean="0">
                <a:solidFill>
                  <a:schemeClr val="tx1"/>
                </a:solidFill>
                <a:latin typeface="Consolas" pitchFamily="49" charset="0"/>
                <a:cs typeface="Consolas" pitchFamily="49" charset="0"/>
              </a:rPr>
              <a:t>(</a:t>
            </a:r>
            <a:r>
              <a:rPr lang="en-US" sz="2000" i="1" dirty="0" smtClean="0">
                <a:solidFill>
                  <a:schemeClr val="tx1"/>
                </a:solidFill>
                <a:latin typeface="Consolas" pitchFamily="49" charset="0"/>
                <a:cs typeface="Consolas" pitchFamily="49" charset="0"/>
              </a:rPr>
              <a:t>n</a:t>
            </a:r>
            <a:r>
              <a:rPr lang="en-US" sz="2000" dirty="0" smtClean="0">
                <a:solidFill>
                  <a:schemeClr val="tx1"/>
                </a:solidFill>
                <a:latin typeface="Consolas" pitchFamily="49" charset="0"/>
                <a:cs typeface="Consolas" pitchFamily="49" charset="0"/>
              </a:rPr>
              <a:t>-2)+1]+1=2</a:t>
            </a:r>
            <a:r>
              <a:rPr lang="en-US" sz="2000" baseline="30000" dirty="0" smtClean="0">
                <a:solidFill>
                  <a:schemeClr val="tx1"/>
                </a:solidFill>
                <a:latin typeface="Consolas" pitchFamily="49" charset="0"/>
                <a:cs typeface="Consolas" pitchFamily="49" charset="0"/>
              </a:rPr>
              <a:t>2</a:t>
            </a:r>
            <a:r>
              <a:rPr lang="en-US" sz="2000" i="1" dirty="0" smtClean="0">
                <a:solidFill>
                  <a:schemeClr val="tx1"/>
                </a:solidFill>
                <a:latin typeface="Consolas" pitchFamily="49" charset="0"/>
                <a:cs typeface="Consolas" pitchFamily="49" charset="0"/>
              </a:rPr>
              <a:t>T</a:t>
            </a:r>
            <a:r>
              <a:rPr lang="en-US" sz="2000" dirty="0" smtClean="0">
                <a:solidFill>
                  <a:schemeClr val="tx1"/>
                </a:solidFill>
                <a:latin typeface="Consolas" pitchFamily="49" charset="0"/>
                <a:cs typeface="Consolas" pitchFamily="49" charset="0"/>
              </a:rPr>
              <a:t>(</a:t>
            </a:r>
            <a:r>
              <a:rPr lang="en-US" sz="2000" i="1" dirty="0" smtClean="0">
                <a:solidFill>
                  <a:schemeClr val="tx1"/>
                </a:solidFill>
                <a:latin typeface="Consolas" pitchFamily="49" charset="0"/>
                <a:cs typeface="Consolas" pitchFamily="49" charset="0"/>
              </a:rPr>
              <a:t>n</a:t>
            </a:r>
            <a:r>
              <a:rPr lang="en-US" sz="2000" dirty="0" smtClean="0">
                <a:solidFill>
                  <a:schemeClr val="tx1"/>
                </a:solidFill>
                <a:latin typeface="Consolas" pitchFamily="49" charset="0"/>
                <a:cs typeface="Consolas" pitchFamily="49" charset="0"/>
              </a:rPr>
              <a:t>-2)+1+2</a:t>
            </a:r>
            <a:r>
              <a:rPr lang="en-US" sz="2000" baseline="30000" dirty="0" smtClean="0">
                <a:solidFill>
                  <a:schemeClr val="tx1"/>
                </a:solidFill>
                <a:latin typeface="Consolas" pitchFamily="49" charset="0"/>
                <a:cs typeface="Consolas" pitchFamily="49" charset="0"/>
              </a:rPr>
              <a:t>1</a:t>
            </a:r>
            <a:endParaRPr lang="zh-CN" altLang="en-US" sz="2000" dirty="0" smtClean="0">
              <a:solidFill>
                <a:schemeClr val="tx1"/>
              </a:solidFill>
              <a:latin typeface="Consolas" pitchFamily="49" charset="0"/>
              <a:cs typeface="Consolas" pitchFamily="49" charset="0"/>
            </a:endParaRPr>
          </a:p>
          <a:p>
            <a:pPr>
              <a:lnSpc>
                <a:spcPct val="150000"/>
              </a:lnSpc>
            </a:pPr>
            <a:r>
              <a:rPr lang="en-US" sz="2000" dirty="0" smtClean="0">
                <a:solidFill>
                  <a:schemeClr val="tx1"/>
                </a:solidFill>
                <a:latin typeface="Consolas" pitchFamily="49" charset="0"/>
                <a:cs typeface="Consolas" pitchFamily="49" charset="0"/>
              </a:rPr>
              <a:t>     = 2</a:t>
            </a:r>
            <a:r>
              <a:rPr lang="en-US" sz="2000" baseline="30000" dirty="0" smtClean="0">
                <a:solidFill>
                  <a:schemeClr val="tx1"/>
                </a:solidFill>
                <a:latin typeface="Consolas" pitchFamily="49" charset="0"/>
                <a:cs typeface="Consolas" pitchFamily="49" charset="0"/>
              </a:rPr>
              <a:t>3</a:t>
            </a:r>
            <a:r>
              <a:rPr lang="en-US" sz="2000" i="1" dirty="0" smtClean="0">
                <a:solidFill>
                  <a:schemeClr val="tx1"/>
                </a:solidFill>
                <a:latin typeface="Consolas" pitchFamily="49" charset="0"/>
                <a:cs typeface="Consolas" pitchFamily="49" charset="0"/>
              </a:rPr>
              <a:t>T</a:t>
            </a:r>
            <a:r>
              <a:rPr lang="en-US" sz="2000" dirty="0" smtClean="0">
                <a:solidFill>
                  <a:schemeClr val="tx1"/>
                </a:solidFill>
                <a:latin typeface="Consolas" pitchFamily="49" charset="0"/>
                <a:cs typeface="Consolas" pitchFamily="49" charset="0"/>
              </a:rPr>
              <a:t>(</a:t>
            </a:r>
            <a:r>
              <a:rPr lang="en-US" sz="2000" i="1" dirty="0" smtClean="0">
                <a:solidFill>
                  <a:schemeClr val="tx1"/>
                </a:solidFill>
                <a:latin typeface="Consolas" pitchFamily="49" charset="0"/>
                <a:cs typeface="Consolas" pitchFamily="49" charset="0"/>
              </a:rPr>
              <a:t>n</a:t>
            </a:r>
            <a:r>
              <a:rPr lang="en-US" sz="2000" dirty="0" smtClean="0">
                <a:solidFill>
                  <a:schemeClr val="tx1"/>
                </a:solidFill>
                <a:latin typeface="Consolas" pitchFamily="49" charset="0"/>
                <a:cs typeface="Consolas" pitchFamily="49" charset="0"/>
              </a:rPr>
              <a:t>-3)+1+2</a:t>
            </a:r>
            <a:r>
              <a:rPr lang="en-US" sz="2000" baseline="30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+2</a:t>
            </a:r>
            <a:r>
              <a:rPr lang="en-US" sz="2000" baseline="30000" dirty="0" smtClean="0">
                <a:solidFill>
                  <a:schemeClr val="tx1"/>
                </a:solidFill>
                <a:latin typeface="Consolas" pitchFamily="49" charset="0"/>
                <a:cs typeface="Consolas" pitchFamily="49" charset="0"/>
              </a:rPr>
              <a:t>2</a:t>
            </a:r>
            <a:endParaRPr lang="zh-CN" altLang="en-US" sz="2000" dirty="0" smtClean="0">
              <a:solidFill>
                <a:schemeClr val="tx1"/>
              </a:solidFill>
              <a:latin typeface="Consolas" pitchFamily="49" charset="0"/>
              <a:cs typeface="Consolas" pitchFamily="49" charset="0"/>
            </a:endParaRPr>
          </a:p>
          <a:p>
            <a:pPr>
              <a:lnSpc>
                <a:spcPct val="150000"/>
              </a:lnSpc>
            </a:pPr>
            <a:r>
              <a:rPr lang="en-US" sz="2000" dirty="0" smtClean="0">
                <a:solidFill>
                  <a:schemeClr val="tx1"/>
                </a:solidFill>
                <a:latin typeface="Consolas" pitchFamily="49" charset="0"/>
                <a:cs typeface="Consolas" pitchFamily="49" charset="0"/>
              </a:rPr>
              <a:t>     = </a:t>
            </a:r>
            <a:r>
              <a:rPr lang="en-US" altLang="zh-CN" sz="2000" dirty="0" smtClean="0">
                <a:solidFill>
                  <a:schemeClr val="tx1"/>
                </a:solidFill>
                <a:latin typeface="Consolas" pitchFamily="49" charset="0"/>
                <a:cs typeface="Consolas" pitchFamily="49" charset="0"/>
              </a:rPr>
              <a:t>…</a:t>
            </a:r>
          </a:p>
          <a:p>
            <a:pPr>
              <a:lnSpc>
                <a:spcPct val="150000"/>
              </a:lnSpc>
            </a:pPr>
            <a:r>
              <a:rPr lang="en-US" sz="2000" dirty="0" smtClean="0">
                <a:solidFill>
                  <a:schemeClr val="tx1"/>
                </a:solidFill>
                <a:latin typeface="Consolas" pitchFamily="49" charset="0"/>
                <a:cs typeface="Consolas" pitchFamily="49" charset="0"/>
              </a:rPr>
              <a:t>     = 2</a:t>
            </a:r>
            <a:r>
              <a:rPr lang="en-US" sz="2000" i="1" baseline="30000" dirty="0" smtClean="0">
                <a:solidFill>
                  <a:schemeClr val="tx1"/>
                </a:solidFill>
                <a:latin typeface="Consolas" pitchFamily="49" charset="0"/>
                <a:cs typeface="Consolas" pitchFamily="49" charset="0"/>
              </a:rPr>
              <a:t>n</a:t>
            </a:r>
            <a:r>
              <a:rPr lang="en-US" sz="2000" baseline="30000" dirty="0" smtClean="0">
                <a:solidFill>
                  <a:schemeClr val="tx1"/>
                </a:solidFill>
                <a:latin typeface="Consolas" pitchFamily="49" charset="0"/>
                <a:cs typeface="Consolas" pitchFamily="49" charset="0"/>
              </a:rPr>
              <a:t>-1</a:t>
            </a:r>
            <a:r>
              <a:rPr lang="en-US" sz="2000" i="1" dirty="0" smtClean="0">
                <a:solidFill>
                  <a:schemeClr val="tx1"/>
                </a:solidFill>
                <a:latin typeface="Consolas" pitchFamily="49" charset="0"/>
                <a:cs typeface="Consolas" pitchFamily="49" charset="0"/>
              </a:rPr>
              <a:t>T</a:t>
            </a:r>
            <a:r>
              <a:rPr lang="en-US" sz="2000" dirty="0" smtClean="0">
                <a:solidFill>
                  <a:schemeClr val="tx1"/>
                </a:solidFill>
                <a:latin typeface="Consolas" pitchFamily="49" charset="0"/>
                <a:cs typeface="Consolas" pitchFamily="49" charset="0"/>
              </a:rPr>
              <a:t>(1)+1+2</a:t>
            </a:r>
            <a:r>
              <a:rPr lang="en-US" sz="2000" baseline="30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+2</a:t>
            </a:r>
            <a:r>
              <a:rPr lang="en-US" sz="2000" baseline="30000" dirty="0" smtClean="0">
                <a:solidFill>
                  <a:schemeClr val="tx1"/>
                </a:solidFill>
                <a:latin typeface="Consolas" pitchFamily="49" charset="0"/>
                <a:cs typeface="Consolas" pitchFamily="49" charset="0"/>
              </a:rPr>
              <a:t>2</a:t>
            </a:r>
            <a:r>
              <a:rPr lang="en-US" sz="2000" dirty="0" smtClean="0">
                <a:solidFill>
                  <a:schemeClr val="tx1"/>
                </a:solidFill>
                <a:latin typeface="Consolas" pitchFamily="49" charset="0"/>
                <a:cs typeface="Consolas" pitchFamily="49" charset="0"/>
              </a:rPr>
              <a:t>+</a:t>
            </a:r>
            <a:r>
              <a:rPr lang="en-US" altLang="zh-CN" sz="2000" dirty="0" smtClean="0">
                <a:solidFill>
                  <a:schemeClr val="tx1"/>
                </a:solidFill>
                <a:latin typeface="Consolas" pitchFamily="49" charset="0"/>
                <a:cs typeface="Consolas" pitchFamily="49" charset="0"/>
              </a:rPr>
              <a:t>…</a:t>
            </a:r>
            <a:r>
              <a:rPr lang="en-US" sz="2000" dirty="0" smtClean="0">
                <a:solidFill>
                  <a:schemeClr val="tx1"/>
                </a:solidFill>
                <a:latin typeface="Consolas" pitchFamily="49" charset="0"/>
                <a:cs typeface="Consolas" pitchFamily="49" charset="0"/>
              </a:rPr>
              <a:t>+2</a:t>
            </a:r>
            <a:r>
              <a:rPr lang="en-US" sz="2000" i="1" baseline="30000" dirty="0" smtClean="0">
                <a:solidFill>
                  <a:schemeClr val="tx1"/>
                </a:solidFill>
                <a:latin typeface="Consolas" pitchFamily="49" charset="0"/>
                <a:cs typeface="Consolas" pitchFamily="49" charset="0"/>
              </a:rPr>
              <a:t>n</a:t>
            </a:r>
            <a:r>
              <a:rPr lang="en-US" sz="2000" baseline="30000" dirty="0" smtClean="0">
                <a:solidFill>
                  <a:schemeClr val="tx1"/>
                </a:solidFill>
                <a:latin typeface="Consolas" pitchFamily="49" charset="0"/>
                <a:cs typeface="Consolas" pitchFamily="49" charset="0"/>
              </a:rPr>
              <a:t>-2</a:t>
            </a:r>
            <a:endParaRPr lang="zh-CN" altLang="en-US" sz="2000" dirty="0" smtClean="0">
              <a:solidFill>
                <a:schemeClr val="tx1"/>
              </a:solidFill>
              <a:latin typeface="Consolas" pitchFamily="49" charset="0"/>
              <a:cs typeface="Consolas" pitchFamily="49" charset="0"/>
            </a:endParaRPr>
          </a:p>
          <a:p>
            <a:pPr>
              <a:lnSpc>
                <a:spcPct val="150000"/>
              </a:lnSpc>
            </a:pPr>
            <a:r>
              <a:rPr lang="en-US" sz="2000" dirty="0" smtClean="0">
                <a:solidFill>
                  <a:schemeClr val="tx1"/>
                </a:solidFill>
                <a:latin typeface="Consolas" pitchFamily="49" charset="0"/>
                <a:cs typeface="Consolas" pitchFamily="49" charset="0"/>
              </a:rPr>
              <a:t>     = 2</a:t>
            </a:r>
            <a:r>
              <a:rPr lang="en-US" sz="2000" i="1" baseline="30000" dirty="0" smtClean="0">
                <a:solidFill>
                  <a:schemeClr val="tx1"/>
                </a:solidFill>
                <a:latin typeface="Consolas" pitchFamily="49" charset="0"/>
                <a:cs typeface="Consolas" pitchFamily="49" charset="0"/>
              </a:rPr>
              <a:t>n</a:t>
            </a:r>
            <a:r>
              <a:rPr lang="en-US" sz="2000" dirty="0" smtClean="0">
                <a:solidFill>
                  <a:schemeClr val="tx1"/>
                </a:solidFill>
                <a:latin typeface="Consolas" pitchFamily="49" charset="0"/>
                <a:cs typeface="Consolas" pitchFamily="49" charset="0"/>
              </a:rPr>
              <a:t>-1 = </a:t>
            </a:r>
            <a:r>
              <a:rPr lang="en-US" dirty="0" smtClean="0">
                <a:solidFill>
                  <a:srgbClr val="FF0000"/>
                </a:solidFill>
                <a:latin typeface="Consolas" pitchFamily="49" charset="0"/>
                <a:cs typeface="Consolas" pitchFamily="49" charset="0"/>
              </a:rPr>
              <a:t>O(2</a:t>
            </a:r>
            <a:r>
              <a:rPr lang="en-US" i="1" baseline="30000" dirty="0" smtClean="0">
                <a:solidFill>
                  <a:srgbClr val="FF0000"/>
                </a:solidFill>
                <a:latin typeface="Consolas" pitchFamily="49" charset="0"/>
                <a:cs typeface="Consolas" pitchFamily="49" charset="0"/>
              </a:rPr>
              <a:t>n</a:t>
            </a:r>
            <a:r>
              <a:rPr lang="en-US" dirty="0" smtClean="0">
                <a:solidFill>
                  <a:srgbClr val="FF0000"/>
                </a:solidFill>
                <a:latin typeface="Consolas" pitchFamily="49" charset="0"/>
                <a:cs typeface="Consolas" pitchFamily="49" charset="0"/>
              </a:rPr>
              <a:t>)</a:t>
            </a:r>
            <a:endParaRPr lang="zh-CN" altLang="en-US" dirty="0" smtClean="0">
              <a:solidFill>
                <a:srgbClr val="FF0000"/>
              </a:solidFill>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285720" y="409557"/>
            <a:ext cx="4857784"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1.2.2 </a:t>
            </a:r>
            <a:r>
              <a:rPr lang="zh-CN" altLang="en-US" sz="2800">
                <a:solidFill>
                  <a:srgbClr val="FF0000"/>
                </a:solidFill>
                <a:latin typeface="Consolas" pitchFamily="49" charset="0"/>
                <a:ea typeface="微软雅黑" pitchFamily="34" charset="-122"/>
                <a:cs typeface="Consolas" pitchFamily="49" charset="0"/>
              </a:rPr>
              <a:t>算法空间复杂度分析</a:t>
            </a:r>
          </a:p>
        </p:txBody>
      </p:sp>
      <p:sp>
        <p:nvSpPr>
          <p:cNvPr id="176131" name="Text Box 3"/>
          <p:cNvSpPr txBox="1">
            <a:spLocks noChangeArrowheads="1"/>
          </p:cNvSpPr>
          <p:nvPr/>
        </p:nvSpPr>
        <p:spPr bwMode="auto">
          <a:xfrm>
            <a:off x="357158" y="1500174"/>
            <a:ext cx="8280400" cy="1107996"/>
          </a:xfrm>
          <a:prstGeom prst="rect">
            <a:avLst/>
          </a:prstGeom>
          <a:noFill/>
          <a:ln w="9525">
            <a:noFill/>
            <a:miter lim="800000"/>
            <a:headEnd/>
            <a:tailEnd/>
          </a:ln>
          <a:effectLst/>
        </p:spPr>
        <p:txBody>
          <a:bodyPr>
            <a:spAutoFit/>
          </a:bodyPr>
          <a:lstStyle/>
          <a:p>
            <a:pPr>
              <a:lnSpc>
                <a:spcPct val="150000"/>
              </a:lnSpc>
              <a:spcBef>
                <a:spcPts val="0"/>
              </a:spcBef>
            </a:pPr>
            <a:r>
              <a:rPr lang="zh-CN" altLang="en-US" sz="2200" dirty="0">
                <a:ea typeface="楷体" pitchFamily="49" charset="-122"/>
                <a:cs typeface="Times New Roman" pitchFamily="18" charset="0"/>
              </a:rPr>
              <a:t>　</a:t>
            </a:r>
            <a:r>
              <a:rPr lang="zh-CN" altLang="en-US" sz="2200" dirty="0">
                <a:solidFill>
                  <a:schemeClr val="tx1"/>
                </a:solidFill>
                <a:ea typeface="楷体" pitchFamily="49" charset="-122"/>
                <a:cs typeface="Times New Roman" pitchFamily="18" charset="0"/>
              </a:rPr>
              <a:t>　一个算法的</a:t>
            </a:r>
            <a:r>
              <a:rPr lang="zh-CN" altLang="en-US" sz="2200" dirty="0">
                <a:solidFill>
                  <a:srgbClr val="FF0000"/>
                </a:solidFill>
                <a:ea typeface="楷体" pitchFamily="49" charset="-122"/>
                <a:cs typeface="Times New Roman" pitchFamily="18" charset="0"/>
              </a:rPr>
              <a:t>存储量</a:t>
            </a:r>
            <a:r>
              <a:rPr lang="zh-CN" altLang="en-US" sz="2200" dirty="0">
                <a:solidFill>
                  <a:schemeClr val="tx1"/>
                </a:solidFill>
                <a:ea typeface="楷体" pitchFamily="49" charset="-122"/>
                <a:cs typeface="Times New Roman" pitchFamily="18" charset="0"/>
              </a:rPr>
              <a:t>包括</a:t>
            </a:r>
            <a:r>
              <a:rPr lang="zh-CN" altLang="en-US" sz="2200" dirty="0">
                <a:solidFill>
                  <a:srgbClr val="FF0000"/>
                </a:solidFill>
                <a:ea typeface="楷体" pitchFamily="49" charset="-122"/>
                <a:cs typeface="Times New Roman" pitchFamily="18" charset="0"/>
              </a:rPr>
              <a:t>形参</a:t>
            </a:r>
            <a:r>
              <a:rPr lang="zh-CN" altLang="en-US" sz="2200" dirty="0">
                <a:solidFill>
                  <a:schemeClr val="tx1"/>
                </a:solidFill>
                <a:ea typeface="楷体" pitchFamily="49" charset="-122"/>
                <a:cs typeface="Times New Roman" pitchFamily="18" charset="0"/>
              </a:rPr>
              <a:t>所占空间和</a:t>
            </a:r>
            <a:r>
              <a:rPr lang="zh-CN" altLang="en-US" sz="2200" dirty="0">
                <a:solidFill>
                  <a:srgbClr val="FF0000"/>
                </a:solidFill>
                <a:ea typeface="楷体" pitchFamily="49" charset="-122"/>
                <a:cs typeface="Times New Roman" pitchFamily="18" charset="0"/>
              </a:rPr>
              <a:t>临时变量</a:t>
            </a:r>
            <a:r>
              <a:rPr lang="zh-CN" altLang="en-US" sz="2200" dirty="0">
                <a:solidFill>
                  <a:schemeClr val="tx1"/>
                </a:solidFill>
                <a:ea typeface="楷体" pitchFamily="49" charset="-122"/>
                <a:cs typeface="Times New Roman" pitchFamily="18" charset="0"/>
              </a:rPr>
              <a:t>所占空间。</a:t>
            </a:r>
            <a:r>
              <a:rPr lang="zh-CN" altLang="en-US" sz="2200" dirty="0" smtClean="0">
                <a:solidFill>
                  <a:schemeClr val="tx1"/>
                </a:solidFill>
                <a:ea typeface="楷体" pitchFamily="49" charset="-122"/>
                <a:cs typeface="Times New Roman" pitchFamily="18" charset="0"/>
              </a:rPr>
              <a:t>在进行</a:t>
            </a:r>
            <a:r>
              <a:rPr lang="zh-CN" altLang="en-US" sz="2200" dirty="0">
                <a:solidFill>
                  <a:schemeClr val="tx1"/>
                </a:solidFill>
                <a:ea typeface="楷体" pitchFamily="49" charset="-122"/>
                <a:cs typeface="Times New Roman" pitchFamily="18" charset="0"/>
              </a:rPr>
              <a:t>存储空间分析时，只考察</a:t>
            </a:r>
            <a:r>
              <a:rPr lang="zh-CN" altLang="en-US" sz="2200" dirty="0">
                <a:solidFill>
                  <a:srgbClr val="C00000"/>
                </a:solidFill>
                <a:ea typeface="楷体" pitchFamily="49" charset="-122"/>
                <a:cs typeface="Times New Roman" pitchFamily="18" charset="0"/>
              </a:rPr>
              <a:t>临时变量</a:t>
            </a:r>
            <a:r>
              <a:rPr lang="zh-CN" altLang="en-US" sz="2200" dirty="0">
                <a:solidFill>
                  <a:schemeClr val="tx1"/>
                </a:solidFill>
                <a:ea typeface="楷体" pitchFamily="49" charset="-122"/>
                <a:cs typeface="Times New Roman" pitchFamily="18" charset="0"/>
              </a:rPr>
              <a:t>所占空间</a:t>
            </a:r>
            <a:r>
              <a:rPr lang="zh-CN" altLang="en-US" sz="2200" dirty="0" smtClean="0">
                <a:solidFill>
                  <a:schemeClr val="tx1"/>
                </a:solidFill>
                <a:ea typeface="楷体" pitchFamily="49" charset="-122"/>
                <a:cs typeface="Times New Roman" pitchFamily="18" charset="0"/>
              </a:rPr>
              <a:t>。</a:t>
            </a:r>
            <a:r>
              <a:rPr lang="zh-CN" altLang="en-US" sz="2200" dirty="0">
                <a:ea typeface="楷体" pitchFamily="49" charset="-122"/>
                <a:cs typeface="Times New Roman" pitchFamily="18" charset="0"/>
              </a:rPr>
              <a:t>　</a:t>
            </a:r>
          </a:p>
        </p:txBody>
      </p:sp>
      <p:sp>
        <p:nvSpPr>
          <p:cNvPr id="176133" name="Rectangle 5"/>
          <p:cNvSpPr>
            <a:spLocks noChangeArrowheads="1"/>
          </p:cNvSpPr>
          <p:nvPr/>
        </p:nvSpPr>
        <p:spPr bwMode="auto">
          <a:xfrm>
            <a:off x="0" y="2886075"/>
            <a:ext cx="9144000" cy="0"/>
          </a:xfrm>
          <a:prstGeom prst="rect">
            <a:avLst/>
          </a:prstGeom>
          <a:noFill/>
          <a:ln w="9525">
            <a:noFill/>
            <a:miter lim="800000"/>
            <a:headEnd/>
            <a:tailEnd/>
          </a:ln>
          <a:effec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Text Box 3"/>
          <p:cNvSpPr txBox="1">
            <a:spLocks noChangeArrowheads="1"/>
          </p:cNvSpPr>
          <p:nvPr/>
        </p:nvSpPr>
        <p:spPr bwMode="auto">
          <a:xfrm>
            <a:off x="506442" y="428604"/>
            <a:ext cx="8280400" cy="2708434"/>
          </a:xfrm>
          <a:prstGeom prst="rect">
            <a:avLst/>
          </a:prstGeom>
          <a:solidFill>
            <a:schemeClr val="accent1">
              <a:lumMod val="20000"/>
              <a:lumOff val="80000"/>
            </a:schemeClr>
          </a:solidFill>
          <a:ln w="9525">
            <a:noFill/>
            <a:miter lim="800000"/>
            <a:headEnd/>
            <a:tailEnd/>
          </a:ln>
          <a:effectLst/>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000" dirty="0">
                <a:solidFill>
                  <a:schemeClr val="tx1"/>
                </a:solidFill>
                <a:latin typeface="Consolas" pitchFamily="49" charset="0"/>
                <a:ea typeface="楷体" pitchFamily="49" charset="-122"/>
                <a:cs typeface="Consolas" pitchFamily="49" charset="0"/>
              </a:rPr>
              <a:t>　</a:t>
            </a:r>
            <a:r>
              <a:rPr lang="zh-CN" altLang="en-US" sz="2000" dirty="0" smtClean="0">
                <a:solidFill>
                  <a:schemeClr val="tx1"/>
                </a:solidFill>
                <a:latin typeface="Consolas" pitchFamily="49" charset="0"/>
                <a:ea typeface="楷体" pitchFamily="49" charset="-122"/>
                <a:cs typeface="Consolas" pitchFamily="49" charset="0"/>
              </a:rPr>
              <a:t>例如，以下算法中</a:t>
            </a:r>
            <a:r>
              <a:rPr lang="zh-CN" altLang="en-US" sz="2000" dirty="0">
                <a:solidFill>
                  <a:schemeClr val="tx1"/>
                </a:solidFill>
                <a:latin typeface="Consolas" pitchFamily="49" charset="0"/>
                <a:ea typeface="楷体" pitchFamily="49" charset="-122"/>
                <a:cs typeface="Consolas" pitchFamily="49" charset="0"/>
              </a:rPr>
              <a:t>临时空间为变量</a:t>
            </a:r>
            <a:r>
              <a:rPr lang="en-US" altLang="zh-CN" sz="2000" i="1" dirty="0" err="1">
                <a:solidFill>
                  <a:srgbClr val="FF0000"/>
                </a:solidFill>
                <a:latin typeface="Consolas" pitchFamily="49" charset="0"/>
                <a:ea typeface="楷体" pitchFamily="49" charset="-122"/>
                <a:cs typeface="Consolas" pitchFamily="49" charset="0"/>
              </a:rPr>
              <a:t>i</a:t>
            </a:r>
            <a:r>
              <a:rPr lang="zh-CN" altLang="en-US" sz="2000" dirty="0">
                <a:solidFill>
                  <a:srgbClr val="FF0000"/>
                </a:solidFill>
                <a:latin typeface="Consolas" pitchFamily="49" charset="0"/>
                <a:ea typeface="楷体" pitchFamily="49" charset="-122"/>
                <a:cs typeface="Consolas" pitchFamily="49" charset="0"/>
              </a:rPr>
              <a:t>、</a:t>
            </a:r>
            <a:r>
              <a:rPr lang="en-US" altLang="zh-CN" sz="2000" dirty="0">
                <a:solidFill>
                  <a:srgbClr val="FF0000"/>
                </a:solidFill>
                <a:latin typeface="Consolas" pitchFamily="49" charset="0"/>
                <a:ea typeface="楷体" pitchFamily="49" charset="-122"/>
                <a:cs typeface="Consolas" pitchFamily="49" charset="0"/>
              </a:rPr>
              <a:t>maxi</a:t>
            </a:r>
            <a:r>
              <a:rPr lang="zh-CN" altLang="en-US" sz="2000" dirty="0">
                <a:solidFill>
                  <a:schemeClr val="tx1"/>
                </a:solidFill>
                <a:latin typeface="Consolas" pitchFamily="49" charset="0"/>
                <a:ea typeface="楷体" pitchFamily="49" charset="-122"/>
                <a:cs typeface="Consolas" pitchFamily="49" charset="0"/>
              </a:rPr>
              <a:t>占用的空间。所以，空间复杂度是对一个算法在运行过程中临时占用的存储空间大小的量度，一般也作为问题规模</a:t>
            </a:r>
            <a:r>
              <a:rPr lang="en-US" altLang="zh-CN" sz="2000" i="1" dirty="0">
                <a:solidFill>
                  <a:schemeClr val="tx1"/>
                </a:solidFill>
                <a:latin typeface="Consolas" pitchFamily="49" charset="0"/>
                <a:ea typeface="楷体" pitchFamily="49" charset="-122"/>
                <a:cs typeface="Consolas" pitchFamily="49" charset="0"/>
              </a:rPr>
              <a:t>n</a:t>
            </a:r>
            <a:r>
              <a:rPr lang="zh-CN" altLang="en-US" sz="2000" dirty="0">
                <a:solidFill>
                  <a:schemeClr val="tx1"/>
                </a:solidFill>
                <a:latin typeface="Consolas" pitchFamily="49" charset="0"/>
                <a:ea typeface="楷体" pitchFamily="49" charset="-122"/>
                <a:cs typeface="Consolas" pitchFamily="49" charset="0"/>
              </a:rPr>
              <a:t>的函数，以数量级形式给出，记作</a:t>
            </a:r>
            <a:r>
              <a:rPr lang="zh-CN" altLang="en-US" sz="2000" dirty="0" smtClean="0">
                <a:solidFill>
                  <a:schemeClr val="tx1"/>
                </a:solidFill>
                <a:latin typeface="Consolas" pitchFamily="49" charset="0"/>
                <a:ea typeface="楷体" pitchFamily="49" charset="-122"/>
                <a:cs typeface="Consolas" pitchFamily="49" charset="0"/>
              </a:rPr>
              <a:t>：</a:t>
            </a:r>
            <a:endParaRPr lang="en-US" altLang="zh-CN" sz="2000" dirty="0" smtClean="0">
              <a:solidFill>
                <a:schemeClr val="tx1"/>
              </a:solidFill>
              <a:latin typeface="Consolas" pitchFamily="49" charset="0"/>
              <a:ea typeface="楷体" pitchFamily="49" charset="-122"/>
              <a:cs typeface="Consolas" pitchFamily="49" charset="0"/>
            </a:endParaRPr>
          </a:p>
          <a:p>
            <a:pPr>
              <a:lnSpc>
                <a:spcPct val="150000"/>
              </a:lnSpc>
              <a:spcBef>
                <a:spcPct val="50000"/>
              </a:spcBef>
            </a:pPr>
            <a:r>
              <a:rPr lang="en-US" altLang="zh-CN" sz="2000" i="1" dirty="0" smtClean="0">
                <a:solidFill>
                  <a:srgbClr val="0000FF"/>
                </a:solidFill>
                <a:latin typeface="Consolas" pitchFamily="49" charset="0"/>
                <a:ea typeface="楷体" pitchFamily="49" charset="-122"/>
                <a:cs typeface="Consolas" pitchFamily="49" charset="0"/>
              </a:rPr>
              <a:t>      </a:t>
            </a:r>
            <a:r>
              <a:rPr lang="en-US" altLang="zh-CN" sz="2000" i="1" dirty="0" smtClean="0">
                <a:solidFill>
                  <a:srgbClr val="C00000"/>
                </a:solidFill>
                <a:latin typeface="Consolas" pitchFamily="49" charset="0"/>
                <a:ea typeface="楷体" pitchFamily="49" charset="-122"/>
                <a:cs typeface="Consolas" pitchFamily="49" charset="0"/>
              </a:rPr>
              <a:t>S</a:t>
            </a:r>
            <a:r>
              <a:rPr lang="en-US" altLang="zh-CN" sz="2000" dirty="0" smtClean="0">
                <a:solidFill>
                  <a:srgbClr val="C00000"/>
                </a:solidFill>
                <a:latin typeface="Consolas" pitchFamily="49" charset="0"/>
                <a:ea typeface="楷体" pitchFamily="49" charset="-122"/>
                <a:cs typeface="Consolas" pitchFamily="49" charset="0"/>
              </a:rPr>
              <a:t>(</a:t>
            </a:r>
            <a:r>
              <a:rPr lang="en-US" altLang="zh-CN" sz="2000" i="1" dirty="0" smtClean="0">
                <a:solidFill>
                  <a:srgbClr val="C00000"/>
                </a:solidFill>
                <a:latin typeface="Consolas" pitchFamily="49" charset="0"/>
                <a:ea typeface="楷体" pitchFamily="49" charset="-122"/>
                <a:cs typeface="Consolas" pitchFamily="49" charset="0"/>
              </a:rPr>
              <a:t>n</a:t>
            </a:r>
            <a:r>
              <a:rPr lang="en-US" altLang="zh-CN" sz="2000" dirty="0">
                <a:solidFill>
                  <a:srgbClr val="C00000"/>
                </a:solidFill>
                <a:latin typeface="Consolas" pitchFamily="49" charset="0"/>
                <a:ea typeface="楷体" pitchFamily="49" charset="-122"/>
                <a:cs typeface="Consolas" pitchFamily="49" charset="0"/>
              </a:rPr>
              <a:t>)=O(</a:t>
            </a:r>
            <a:r>
              <a:rPr lang="en-US" altLang="zh-CN" sz="2000" i="1" dirty="0">
                <a:solidFill>
                  <a:srgbClr val="C00000"/>
                </a:solidFill>
                <a:latin typeface="Consolas" pitchFamily="49" charset="0"/>
                <a:ea typeface="楷体" pitchFamily="49" charset="-122"/>
                <a:cs typeface="Consolas" pitchFamily="49" charset="0"/>
              </a:rPr>
              <a:t>g</a:t>
            </a:r>
            <a:r>
              <a:rPr lang="en-US" altLang="zh-CN" sz="2000" dirty="0">
                <a:solidFill>
                  <a:srgbClr val="C00000"/>
                </a:solidFill>
                <a:latin typeface="Consolas" pitchFamily="49" charset="0"/>
                <a:ea typeface="楷体" pitchFamily="49" charset="-122"/>
                <a:cs typeface="Consolas" pitchFamily="49" charset="0"/>
              </a:rPr>
              <a:t>(</a:t>
            </a:r>
            <a:r>
              <a:rPr lang="en-US" altLang="zh-CN" sz="2000" i="1" dirty="0">
                <a:solidFill>
                  <a:srgbClr val="C00000"/>
                </a:solidFill>
                <a:latin typeface="Consolas" pitchFamily="49" charset="0"/>
                <a:ea typeface="楷体" pitchFamily="49" charset="-122"/>
                <a:cs typeface="Consolas" pitchFamily="49" charset="0"/>
              </a:rPr>
              <a:t>n</a:t>
            </a:r>
            <a:r>
              <a:rPr lang="en-US" altLang="zh-CN" sz="2000" dirty="0">
                <a:solidFill>
                  <a:srgbClr val="C00000"/>
                </a:solidFill>
                <a:latin typeface="Consolas" pitchFamily="49" charset="0"/>
                <a:ea typeface="楷体" pitchFamily="49" charset="-122"/>
                <a:cs typeface="Consolas" pitchFamily="49" charset="0"/>
              </a:rPr>
              <a:t>))</a:t>
            </a:r>
            <a:r>
              <a:rPr lang="zh-CN" altLang="en-US" sz="2000" dirty="0">
                <a:solidFill>
                  <a:srgbClr val="C00000"/>
                </a:solidFill>
                <a:latin typeface="Consolas" pitchFamily="49" charset="0"/>
                <a:ea typeface="楷体" pitchFamily="49" charset="-122"/>
                <a:cs typeface="Consolas" pitchFamily="49" charset="0"/>
              </a:rPr>
              <a:t>、</a:t>
            </a:r>
            <a:r>
              <a:rPr lang="zh-CN" altLang="en-US" sz="2000" dirty="0">
                <a:solidFill>
                  <a:srgbClr val="C00000"/>
                </a:solidFill>
                <a:latin typeface="Consolas" pitchFamily="49" charset="0"/>
                <a:ea typeface="楷体" pitchFamily="49" charset="-122"/>
                <a:cs typeface="Consolas" pitchFamily="49" charset="0"/>
                <a:sym typeface="Symbol" pitchFamily="18" charset="2"/>
              </a:rPr>
              <a:t></a:t>
            </a:r>
            <a:r>
              <a:rPr lang="en-US" altLang="zh-CN" sz="2000" dirty="0">
                <a:solidFill>
                  <a:srgbClr val="C00000"/>
                </a:solidFill>
                <a:latin typeface="Consolas" pitchFamily="49" charset="0"/>
                <a:ea typeface="楷体" pitchFamily="49" charset="-122"/>
                <a:cs typeface="Consolas" pitchFamily="49" charset="0"/>
              </a:rPr>
              <a:t>(</a:t>
            </a:r>
            <a:r>
              <a:rPr lang="en-US" altLang="zh-CN" sz="2000" i="1" dirty="0">
                <a:solidFill>
                  <a:srgbClr val="C00000"/>
                </a:solidFill>
                <a:latin typeface="Consolas" pitchFamily="49" charset="0"/>
                <a:ea typeface="楷体" pitchFamily="49" charset="-122"/>
                <a:cs typeface="Consolas" pitchFamily="49" charset="0"/>
              </a:rPr>
              <a:t>g</a:t>
            </a:r>
            <a:r>
              <a:rPr lang="en-US" altLang="zh-CN" sz="2000" dirty="0">
                <a:solidFill>
                  <a:srgbClr val="C00000"/>
                </a:solidFill>
                <a:latin typeface="Consolas" pitchFamily="49" charset="0"/>
                <a:ea typeface="楷体" pitchFamily="49" charset="-122"/>
                <a:cs typeface="Consolas" pitchFamily="49" charset="0"/>
              </a:rPr>
              <a:t>(</a:t>
            </a:r>
            <a:r>
              <a:rPr lang="en-US" altLang="zh-CN" sz="2000" i="1" dirty="0">
                <a:solidFill>
                  <a:srgbClr val="C00000"/>
                </a:solidFill>
                <a:latin typeface="Consolas" pitchFamily="49" charset="0"/>
                <a:ea typeface="楷体" pitchFamily="49" charset="-122"/>
                <a:cs typeface="Consolas" pitchFamily="49" charset="0"/>
              </a:rPr>
              <a:t>n</a:t>
            </a:r>
            <a:r>
              <a:rPr lang="en-US" altLang="zh-CN" sz="2000" dirty="0">
                <a:solidFill>
                  <a:srgbClr val="C00000"/>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或</a:t>
            </a:r>
            <a:r>
              <a:rPr lang="zh-CN" altLang="en-US" sz="2000" dirty="0">
                <a:solidFill>
                  <a:srgbClr val="C00000"/>
                </a:solidFill>
                <a:latin typeface="Consolas" pitchFamily="49" charset="0"/>
                <a:ea typeface="楷体" pitchFamily="49" charset="-122"/>
                <a:cs typeface="Consolas" pitchFamily="49" charset="0"/>
                <a:sym typeface="Symbol" pitchFamily="18" charset="2"/>
              </a:rPr>
              <a:t></a:t>
            </a:r>
            <a:r>
              <a:rPr lang="en-US" altLang="zh-CN" sz="2000" dirty="0">
                <a:solidFill>
                  <a:srgbClr val="C00000"/>
                </a:solidFill>
                <a:latin typeface="Consolas" pitchFamily="49" charset="0"/>
                <a:ea typeface="楷体" pitchFamily="49" charset="-122"/>
                <a:cs typeface="Consolas" pitchFamily="49" charset="0"/>
              </a:rPr>
              <a:t>(</a:t>
            </a:r>
            <a:r>
              <a:rPr lang="en-US" altLang="zh-CN" sz="2000" i="1" dirty="0">
                <a:solidFill>
                  <a:srgbClr val="C00000"/>
                </a:solidFill>
                <a:latin typeface="Consolas" pitchFamily="49" charset="0"/>
                <a:ea typeface="楷体" pitchFamily="49" charset="-122"/>
                <a:cs typeface="Consolas" pitchFamily="49" charset="0"/>
              </a:rPr>
              <a:t>g</a:t>
            </a:r>
            <a:r>
              <a:rPr lang="en-US" altLang="zh-CN" sz="2000" dirty="0">
                <a:solidFill>
                  <a:srgbClr val="C00000"/>
                </a:solidFill>
                <a:latin typeface="Consolas" pitchFamily="49" charset="0"/>
                <a:ea typeface="楷体" pitchFamily="49" charset="-122"/>
                <a:cs typeface="Consolas" pitchFamily="49" charset="0"/>
              </a:rPr>
              <a:t>(</a:t>
            </a:r>
            <a:r>
              <a:rPr lang="en-US" altLang="zh-CN" sz="2000" i="1" dirty="0">
                <a:solidFill>
                  <a:srgbClr val="C00000"/>
                </a:solidFill>
                <a:latin typeface="Consolas" pitchFamily="49" charset="0"/>
                <a:ea typeface="楷体" pitchFamily="49" charset="-122"/>
                <a:cs typeface="Consolas" pitchFamily="49" charset="0"/>
              </a:rPr>
              <a:t>n</a:t>
            </a:r>
            <a:r>
              <a:rPr lang="en-US" altLang="zh-CN" sz="2000" dirty="0" smtClean="0">
                <a:solidFill>
                  <a:srgbClr val="C00000"/>
                </a:solidFill>
                <a:latin typeface="Consolas" pitchFamily="49" charset="0"/>
                <a:ea typeface="楷体" pitchFamily="49" charset="-122"/>
                <a:cs typeface="Consolas" pitchFamily="49" charset="0"/>
              </a:rPr>
              <a:t>))</a:t>
            </a:r>
          </a:p>
          <a:p>
            <a:pPr>
              <a:lnSpc>
                <a:spcPct val="150000"/>
              </a:lnSpc>
              <a:spcBef>
                <a:spcPct val="50000"/>
              </a:spcBef>
            </a:pPr>
            <a:r>
              <a:rPr lang="zh-CN" altLang="en-US" sz="2000" dirty="0" smtClean="0">
                <a:solidFill>
                  <a:schemeClr val="tx1"/>
                </a:solidFill>
                <a:latin typeface="Consolas" pitchFamily="49" charset="0"/>
                <a:ea typeface="楷体" pitchFamily="49" charset="-122"/>
                <a:cs typeface="Consolas" pitchFamily="49" charset="0"/>
              </a:rPr>
              <a:t>其中</a:t>
            </a:r>
            <a:r>
              <a:rPr lang="zh-CN" altLang="en-US" sz="2000" dirty="0">
                <a:solidFill>
                  <a:schemeClr val="tx1"/>
                </a:solidFill>
                <a:latin typeface="Consolas" pitchFamily="49" charset="0"/>
                <a:ea typeface="楷体" pitchFamily="49" charset="-122"/>
                <a:cs typeface="Consolas" pitchFamily="49" charset="0"/>
              </a:rPr>
              <a:t>渐进符号的含义与时间复杂度中的含义相同。</a:t>
            </a:r>
          </a:p>
        </p:txBody>
      </p:sp>
      <p:sp>
        <p:nvSpPr>
          <p:cNvPr id="176133" name="Rectangle 5"/>
          <p:cNvSpPr>
            <a:spLocks noChangeArrowheads="1"/>
          </p:cNvSpPr>
          <p:nvPr/>
        </p:nvSpPr>
        <p:spPr bwMode="auto">
          <a:xfrm>
            <a:off x="0" y="2886075"/>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2672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1214414" y="3429000"/>
            <a:ext cx="3429024" cy="2031325"/>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800" dirty="0" err="1" smtClean="0">
                <a:solidFill>
                  <a:schemeClr val="tx1"/>
                </a:solidFill>
                <a:latin typeface="Consolas" pitchFamily="49" charset="0"/>
                <a:cs typeface="Consolas" pitchFamily="49" charset="0"/>
              </a:rPr>
              <a:t>int</a:t>
            </a:r>
            <a:r>
              <a:rPr lang="en-US" altLang="zh-CN" sz="1800" dirty="0" smtClean="0">
                <a:solidFill>
                  <a:schemeClr val="tx1"/>
                </a:solidFill>
                <a:latin typeface="Consolas" pitchFamily="49" charset="0"/>
                <a:cs typeface="Consolas" pitchFamily="49" charset="0"/>
              </a:rPr>
              <a:t> max(</a:t>
            </a:r>
            <a:r>
              <a:rPr lang="en-US" altLang="zh-CN" sz="1800" dirty="0" err="1" smtClean="0">
                <a:solidFill>
                  <a:schemeClr val="tx1"/>
                </a:solidFill>
                <a:latin typeface="Consolas" pitchFamily="49" charset="0"/>
                <a:cs typeface="Consolas" pitchFamily="49" charset="0"/>
              </a:rPr>
              <a:t>int</a:t>
            </a:r>
            <a:r>
              <a:rPr lang="en-US" altLang="zh-CN" sz="1800" dirty="0" smtClean="0">
                <a:solidFill>
                  <a:schemeClr val="tx1"/>
                </a:solidFill>
                <a:latin typeface="Consolas" pitchFamily="49" charset="0"/>
                <a:cs typeface="Consolas" pitchFamily="49" charset="0"/>
              </a:rPr>
              <a:t> a[]</a:t>
            </a:r>
            <a:r>
              <a:rPr lang="zh-CN" altLang="zh-CN" sz="1800" dirty="0" smtClean="0">
                <a:solidFill>
                  <a:schemeClr val="tx1"/>
                </a:solidFill>
                <a:latin typeface="Consolas" pitchFamily="49" charset="0"/>
                <a:cs typeface="Consolas" pitchFamily="49" charset="0"/>
              </a:rPr>
              <a:t>，</a:t>
            </a:r>
            <a:r>
              <a:rPr lang="en-US" altLang="zh-CN" sz="1800" dirty="0" err="1" smtClean="0">
                <a:solidFill>
                  <a:schemeClr val="tx1"/>
                </a:solidFill>
                <a:latin typeface="Consolas" pitchFamily="49" charset="0"/>
                <a:cs typeface="Consolas" pitchFamily="49" charset="0"/>
              </a:rPr>
              <a:t>int</a:t>
            </a:r>
            <a:r>
              <a:rPr lang="en-US" altLang="zh-CN" sz="1800" dirty="0" smtClean="0">
                <a:solidFill>
                  <a:schemeClr val="tx1"/>
                </a:solidFill>
                <a:latin typeface="Consolas" pitchFamily="49" charset="0"/>
                <a:cs typeface="Consolas" pitchFamily="49" charset="0"/>
              </a:rPr>
              <a:t> n)</a:t>
            </a:r>
            <a:endParaRPr lang="zh-CN" altLang="zh-CN" sz="1800" dirty="0" smtClean="0">
              <a:solidFill>
                <a:schemeClr val="tx1"/>
              </a:solidFill>
              <a:latin typeface="Consolas" pitchFamily="49" charset="0"/>
              <a:cs typeface="Consolas" pitchFamily="49" charset="0"/>
            </a:endParaRPr>
          </a:p>
          <a:p>
            <a:r>
              <a:rPr lang="en-US" altLang="zh-CN" sz="1800" dirty="0" smtClean="0">
                <a:solidFill>
                  <a:schemeClr val="tx1"/>
                </a:solidFill>
                <a:latin typeface="Consolas" pitchFamily="49" charset="0"/>
                <a:cs typeface="Consolas" pitchFamily="49" charset="0"/>
              </a:rPr>
              <a:t>{   </a:t>
            </a:r>
            <a:r>
              <a:rPr lang="en-US" altLang="zh-CN" sz="1800" dirty="0" err="1" smtClean="0">
                <a:solidFill>
                  <a:schemeClr val="tx1"/>
                </a:solidFill>
                <a:latin typeface="Consolas" pitchFamily="49" charset="0"/>
                <a:cs typeface="Consolas" pitchFamily="49" charset="0"/>
              </a:rPr>
              <a:t>int</a:t>
            </a:r>
            <a:r>
              <a:rPr lang="en-US" altLang="zh-CN" sz="1800" dirty="0" smtClean="0">
                <a:solidFill>
                  <a:schemeClr val="tx1"/>
                </a:solidFill>
                <a:latin typeface="Consolas" pitchFamily="49" charset="0"/>
                <a:cs typeface="Consolas" pitchFamily="49" charset="0"/>
              </a:rPr>
              <a:t> </a:t>
            </a:r>
            <a:r>
              <a:rPr lang="en-US" altLang="zh-CN" sz="1800" dirty="0" err="1" smtClean="0">
                <a:solidFill>
                  <a:schemeClr val="tx1"/>
                </a:solidFill>
                <a:latin typeface="Consolas" pitchFamily="49" charset="0"/>
                <a:cs typeface="Consolas" pitchFamily="49" charset="0"/>
              </a:rPr>
              <a:t>i</a:t>
            </a:r>
            <a:r>
              <a:rPr lang="zh-CN" altLang="zh-CN" sz="1800" dirty="0" smtClean="0">
                <a:solidFill>
                  <a:schemeClr val="tx1"/>
                </a:solidFill>
                <a:latin typeface="Consolas" pitchFamily="49" charset="0"/>
                <a:cs typeface="Consolas" pitchFamily="49" charset="0"/>
              </a:rPr>
              <a:t>，</a:t>
            </a:r>
            <a:r>
              <a:rPr lang="en-US" altLang="zh-CN" sz="1800" dirty="0" smtClean="0">
                <a:solidFill>
                  <a:schemeClr val="tx1"/>
                </a:solidFill>
                <a:latin typeface="Consolas" pitchFamily="49" charset="0"/>
                <a:cs typeface="Consolas" pitchFamily="49" charset="0"/>
              </a:rPr>
              <a:t>maxi=0;</a:t>
            </a:r>
            <a:endParaRPr lang="zh-CN" altLang="zh-CN" sz="1800" dirty="0" smtClean="0">
              <a:solidFill>
                <a:schemeClr val="tx1"/>
              </a:solidFill>
              <a:latin typeface="Consolas" pitchFamily="49" charset="0"/>
              <a:cs typeface="Consolas" pitchFamily="49" charset="0"/>
            </a:endParaRPr>
          </a:p>
          <a:p>
            <a:r>
              <a:rPr lang="en-US" altLang="zh-CN" sz="1800" dirty="0" smtClean="0">
                <a:solidFill>
                  <a:schemeClr val="tx1"/>
                </a:solidFill>
                <a:latin typeface="Consolas" pitchFamily="49" charset="0"/>
                <a:cs typeface="Consolas" pitchFamily="49" charset="0"/>
              </a:rPr>
              <a:t>    </a:t>
            </a:r>
            <a:r>
              <a:rPr lang="nb-NO" altLang="zh-CN" sz="1800" dirty="0" smtClean="0">
                <a:solidFill>
                  <a:schemeClr val="tx1"/>
                </a:solidFill>
                <a:latin typeface="Consolas" pitchFamily="49" charset="0"/>
                <a:cs typeface="Consolas" pitchFamily="49" charset="0"/>
              </a:rPr>
              <a:t>for (i=1;i&lt;n;i++)</a:t>
            </a:r>
            <a:endParaRPr lang="zh-CN" altLang="zh-CN" sz="1800" dirty="0" smtClean="0">
              <a:solidFill>
                <a:schemeClr val="tx1"/>
              </a:solidFill>
              <a:latin typeface="Consolas" pitchFamily="49" charset="0"/>
              <a:cs typeface="Consolas" pitchFamily="49" charset="0"/>
            </a:endParaRPr>
          </a:p>
          <a:p>
            <a:r>
              <a:rPr lang="nb-NO" altLang="zh-CN" sz="1800" dirty="0" smtClean="0">
                <a:solidFill>
                  <a:schemeClr val="tx1"/>
                </a:solidFill>
                <a:latin typeface="Consolas" pitchFamily="49" charset="0"/>
                <a:cs typeface="Consolas" pitchFamily="49" charset="0"/>
              </a:rPr>
              <a:t>	</a:t>
            </a:r>
            <a:r>
              <a:rPr lang="en-US" altLang="zh-CN" sz="1800" dirty="0" smtClean="0">
                <a:solidFill>
                  <a:schemeClr val="tx1"/>
                </a:solidFill>
                <a:latin typeface="Consolas" pitchFamily="49" charset="0"/>
                <a:cs typeface="Consolas" pitchFamily="49" charset="0"/>
              </a:rPr>
              <a:t>if (a[</a:t>
            </a:r>
            <a:r>
              <a:rPr lang="en-US" altLang="zh-CN" sz="1800" dirty="0" err="1" smtClean="0">
                <a:solidFill>
                  <a:schemeClr val="tx1"/>
                </a:solidFill>
                <a:latin typeface="Consolas" pitchFamily="49" charset="0"/>
                <a:cs typeface="Consolas" pitchFamily="49" charset="0"/>
              </a:rPr>
              <a:t>i</a:t>
            </a:r>
            <a:r>
              <a:rPr lang="en-US" altLang="zh-CN" sz="1800" dirty="0" smtClean="0">
                <a:solidFill>
                  <a:schemeClr val="tx1"/>
                </a:solidFill>
                <a:latin typeface="Consolas" pitchFamily="49" charset="0"/>
                <a:cs typeface="Consolas" pitchFamily="49" charset="0"/>
              </a:rPr>
              <a:t>]&gt;a[maxi])</a:t>
            </a:r>
            <a:endParaRPr lang="zh-CN" altLang="zh-CN" sz="1800" dirty="0" smtClean="0">
              <a:solidFill>
                <a:schemeClr val="tx1"/>
              </a:solidFill>
              <a:latin typeface="Consolas" pitchFamily="49" charset="0"/>
              <a:cs typeface="Consolas" pitchFamily="49" charset="0"/>
            </a:endParaRPr>
          </a:p>
          <a:p>
            <a:r>
              <a:rPr lang="en-US" altLang="zh-CN" sz="1800" dirty="0" smtClean="0">
                <a:solidFill>
                  <a:schemeClr val="tx1"/>
                </a:solidFill>
                <a:latin typeface="Consolas" pitchFamily="49" charset="0"/>
                <a:cs typeface="Consolas" pitchFamily="49" charset="0"/>
              </a:rPr>
              <a:t>	     maxi=</a:t>
            </a:r>
            <a:r>
              <a:rPr lang="en-US" altLang="zh-CN" sz="1800" dirty="0" err="1" smtClean="0">
                <a:solidFill>
                  <a:schemeClr val="tx1"/>
                </a:solidFill>
                <a:latin typeface="Consolas" pitchFamily="49" charset="0"/>
                <a:cs typeface="Consolas" pitchFamily="49" charset="0"/>
              </a:rPr>
              <a:t>i</a:t>
            </a:r>
            <a:r>
              <a:rPr lang="en-US" altLang="zh-CN" sz="1800" dirty="0" smtClean="0">
                <a:solidFill>
                  <a:schemeClr val="tx1"/>
                </a:solidFill>
                <a:latin typeface="Consolas" pitchFamily="49" charset="0"/>
                <a:cs typeface="Consolas" pitchFamily="49" charset="0"/>
              </a:rPr>
              <a:t>;</a:t>
            </a:r>
            <a:endParaRPr lang="zh-CN" altLang="zh-CN" sz="1800" dirty="0" smtClean="0">
              <a:solidFill>
                <a:schemeClr val="tx1"/>
              </a:solidFill>
              <a:latin typeface="Consolas" pitchFamily="49" charset="0"/>
              <a:cs typeface="Consolas" pitchFamily="49" charset="0"/>
            </a:endParaRPr>
          </a:p>
          <a:p>
            <a:r>
              <a:rPr lang="en-US" altLang="zh-CN" sz="1800" dirty="0" smtClean="0">
                <a:solidFill>
                  <a:schemeClr val="tx1"/>
                </a:solidFill>
                <a:latin typeface="Consolas" pitchFamily="49" charset="0"/>
                <a:cs typeface="Consolas" pitchFamily="49" charset="0"/>
              </a:rPr>
              <a:t>    return a[maxi];</a:t>
            </a:r>
            <a:endParaRPr lang="zh-CN" altLang="zh-CN" sz="1800" dirty="0" smtClean="0">
              <a:solidFill>
                <a:schemeClr val="tx1"/>
              </a:solidFill>
              <a:latin typeface="Consolas" pitchFamily="49" charset="0"/>
              <a:cs typeface="Consolas" pitchFamily="49" charset="0"/>
            </a:endParaRPr>
          </a:p>
          <a:p>
            <a:r>
              <a:rPr lang="en-US" altLang="zh-CN" sz="1800" dirty="0" smtClean="0">
                <a:solidFill>
                  <a:schemeClr val="tx1"/>
                </a:solidFill>
                <a:latin typeface="Consolas" pitchFamily="49" charset="0"/>
                <a:cs typeface="Consolas" pitchFamily="49" charset="0"/>
              </a:rPr>
              <a:t>}</a:t>
            </a:r>
            <a:endParaRPr lang="zh-CN" altLang="zh-CN" sz="1800" dirty="0" smtClean="0">
              <a:solidFill>
                <a:schemeClr val="tx1"/>
              </a:solidFill>
              <a:latin typeface="Consolas" pitchFamily="49" charset="0"/>
              <a:cs typeface="Consolas" pitchFamily="49" charset="0"/>
            </a:endParaRPr>
          </a:p>
        </p:txBody>
      </p:sp>
      <p:sp>
        <p:nvSpPr>
          <p:cNvPr id="7" name="右大括号 6"/>
          <p:cNvSpPr/>
          <p:nvPr/>
        </p:nvSpPr>
        <p:spPr>
          <a:xfrm>
            <a:off x="4786314" y="3500438"/>
            <a:ext cx="214314" cy="1857388"/>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TextBox 7"/>
          <p:cNvSpPr txBox="1"/>
          <p:nvPr/>
        </p:nvSpPr>
        <p:spPr>
          <a:xfrm>
            <a:off x="5072066" y="3643314"/>
            <a:ext cx="3071834" cy="1477328"/>
          </a:xfrm>
          <a:prstGeom prst="rect">
            <a:avLst/>
          </a:prstGeom>
          <a:noFill/>
        </p:spPr>
        <p:txBody>
          <a:bodyPr wrap="square" rtlCol="0">
            <a:spAutoFit/>
          </a:bodyPr>
          <a:lstStyle/>
          <a:p>
            <a:r>
              <a:rPr lang="zh-CN" altLang="zh-CN" sz="1800" dirty="0" smtClean="0">
                <a:solidFill>
                  <a:schemeClr val="tx1"/>
                </a:solidFill>
                <a:latin typeface="Consolas" pitchFamily="49" charset="0"/>
                <a:ea typeface="楷体" pitchFamily="49" charset="-122"/>
                <a:cs typeface="Consolas" pitchFamily="49" charset="0"/>
              </a:rPr>
              <a:t>函数体内分配的变量空间为临时空间，不计形参占用的空间，这里的仅计</a:t>
            </a:r>
            <a:r>
              <a:rPr lang="en-US" altLang="zh-CN" sz="1800" i="1" dirty="0" err="1" smtClean="0">
                <a:solidFill>
                  <a:srgbClr val="FF0000"/>
                </a:solidFill>
                <a:latin typeface="Consolas" pitchFamily="49" charset="0"/>
                <a:ea typeface="楷体" pitchFamily="49" charset="-122"/>
                <a:cs typeface="Consolas" pitchFamily="49" charset="0"/>
              </a:rPr>
              <a:t>i</a:t>
            </a:r>
            <a:r>
              <a:rPr lang="zh-CN" altLang="zh-CN" sz="1800" dirty="0" smtClean="0">
                <a:solidFill>
                  <a:srgbClr val="FF0000"/>
                </a:solidFill>
                <a:latin typeface="Consolas" pitchFamily="49" charset="0"/>
                <a:ea typeface="楷体" pitchFamily="49" charset="-122"/>
                <a:cs typeface="Consolas" pitchFamily="49" charset="0"/>
              </a:rPr>
              <a:t>、</a:t>
            </a:r>
            <a:r>
              <a:rPr lang="en-US" altLang="zh-CN" sz="1800" dirty="0" smtClean="0">
                <a:solidFill>
                  <a:srgbClr val="FF0000"/>
                </a:solidFill>
                <a:latin typeface="Consolas" pitchFamily="49" charset="0"/>
                <a:ea typeface="楷体" pitchFamily="49" charset="-122"/>
                <a:cs typeface="Consolas" pitchFamily="49" charset="0"/>
              </a:rPr>
              <a:t>maxi</a:t>
            </a:r>
            <a:r>
              <a:rPr lang="zh-CN" altLang="zh-CN" sz="1800" dirty="0" smtClean="0">
                <a:solidFill>
                  <a:schemeClr val="tx1"/>
                </a:solidFill>
                <a:latin typeface="Consolas" pitchFamily="49" charset="0"/>
                <a:ea typeface="楷体" pitchFamily="49" charset="-122"/>
                <a:cs typeface="Consolas" pitchFamily="49" charset="0"/>
              </a:rPr>
              <a:t>变量的空间，其空间复杂度为</a:t>
            </a:r>
            <a:r>
              <a:rPr lang="en-US" altLang="zh-CN" sz="1800" dirty="0" smtClean="0">
                <a:solidFill>
                  <a:schemeClr val="tx1"/>
                </a:solidFill>
                <a:latin typeface="Consolas" pitchFamily="49" charset="0"/>
                <a:ea typeface="楷体" pitchFamily="49" charset="-122"/>
                <a:cs typeface="Consolas" pitchFamily="49" charset="0"/>
              </a:rPr>
              <a:t>O(1)</a:t>
            </a:r>
            <a:r>
              <a:rPr lang="zh-CN" altLang="zh-CN" sz="1800" dirty="0" smtClean="0">
                <a:solidFill>
                  <a:schemeClr val="tx1"/>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2"/>
          <p:cNvSpPr txBox="1">
            <a:spLocks noChangeArrowheads="1"/>
          </p:cNvSpPr>
          <p:nvPr/>
        </p:nvSpPr>
        <p:spPr bwMode="auto">
          <a:xfrm>
            <a:off x="395288" y="1196752"/>
            <a:ext cx="8353425" cy="1107996"/>
          </a:xfrm>
          <a:prstGeom prst="rect">
            <a:avLst/>
          </a:prstGeom>
          <a:noFill/>
          <a:ln w="9525">
            <a:noFill/>
            <a:miter lim="800000"/>
            <a:headEnd/>
            <a:tailEnd/>
          </a:ln>
          <a:effectLst/>
        </p:spPr>
        <p:txBody>
          <a:bodyPr>
            <a:spAutoFit/>
          </a:bodyPr>
          <a:lstStyle/>
          <a:p>
            <a:pPr>
              <a:spcBef>
                <a:spcPts val="0"/>
              </a:spcBef>
            </a:pPr>
            <a:r>
              <a:rPr lang="zh-CN" altLang="en-US" sz="2200" dirty="0">
                <a:latin typeface="Consolas" pitchFamily="49" charset="0"/>
                <a:ea typeface="楷体" pitchFamily="49" charset="-122"/>
                <a:cs typeface="Consolas" pitchFamily="49" charset="0"/>
              </a:rPr>
              <a:t>　　</a:t>
            </a:r>
            <a:r>
              <a:rPr lang="en-US" altLang="zh-CN" sz="2200" dirty="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例</a:t>
            </a:r>
            <a:r>
              <a:rPr lang="en-US" altLang="zh-CN" sz="2200" dirty="0">
                <a:solidFill>
                  <a:srgbClr val="FF0000"/>
                </a:solidFill>
                <a:latin typeface="Consolas" pitchFamily="49" charset="0"/>
                <a:ea typeface="楷体" pitchFamily="49" charset="-122"/>
                <a:cs typeface="Consolas" pitchFamily="49" charset="0"/>
              </a:rPr>
              <a:t>1.1】</a:t>
            </a:r>
            <a:r>
              <a:rPr lang="zh-CN" altLang="en-US" sz="2200" dirty="0">
                <a:solidFill>
                  <a:schemeClr val="tx1"/>
                </a:solidFill>
                <a:latin typeface="Consolas" pitchFamily="49" charset="0"/>
                <a:ea typeface="楷体" pitchFamily="49" charset="-122"/>
                <a:cs typeface="Consolas" pitchFamily="49" charset="0"/>
              </a:rPr>
              <a:t>以下算法用于在带头结点的单链表</a:t>
            </a:r>
            <a:r>
              <a:rPr lang="en-US" altLang="zh-CN" sz="2200" i="1" dirty="0">
                <a:solidFill>
                  <a:schemeClr val="tx1"/>
                </a:solidFill>
                <a:latin typeface="Consolas" pitchFamily="49" charset="0"/>
                <a:ea typeface="楷体" pitchFamily="49" charset="-122"/>
                <a:cs typeface="Consolas" pitchFamily="49" charset="0"/>
              </a:rPr>
              <a:t>h</a:t>
            </a:r>
            <a:r>
              <a:rPr lang="zh-CN" altLang="en-US" sz="2200" dirty="0">
                <a:solidFill>
                  <a:schemeClr val="tx1"/>
                </a:solidFill>
                <a:latin typeface="Consolas" pitchFamily="49" charset="0"/>
                <a:ea typeface="楷体" pitchFamily="49" charset="-122"/>
                <a:cs typeface="Consolas" pitchFamily="49" charset="0"/>
              </a:rPr>
              <a:t>中查找第一个值为</a:t>
            </a:r>
            <a:r>
              <a:rPr lang="en-US" altLang="zh-CN" sz="2200" i="1" dirty="0">
                <a:solidFill>
                  <a:schemeClr val="tx1"/>
                </a:solidFill>
                <a:latin typeface="Consolas" pitchFamily="49" charset="0"/>
                <a:ea typeface="楷体" pitchFamily="49" charset="-122"/>
                <a:cs typeface="Consolas" pitchFamily="49" charset="0"/>
              </a:rPr>
              <a:t>x</a:t>
            </a:r>
            <a:r>
              <a:rPr lang="zh-CN" altLang="en-US" sz="2200" dirty="0">
                <a:solidFill>
                  <a:schemeClr val="tx1"/>
                </a:solidFill>
                <a:latin typeface="Consolas" pitchFamily="49" charset="0"/>
                <a:ea typeface="楷体" pitchFamily="49" charset="-122"/>
                <a:cs typeface="Consolas" pitchFamily="49" charset="0"/>
              </a:rPr>
              <a:t>的结点，找到后返回其逻辑序号（从</a:t>
            </a:r>
            <a:r>
              <a:rPr lang="en-US" altLang="zh-CN" sz="2200" dirty="0">
                <a:solidFill>
                  <a:schemeClr val="tx1"/>
                </a:solidFill>
                <a:latin typeface="Consolas" pitchFamily="49" charset="0"/>
                <a:ea typeface="楷体" pitchFamily="49" charset="-122"/>
                <a:cs typeface="Consolas" pitchFamily="49" charset="0"/>
              </a:rPr>
              <a:t>1</a:t>
            </a:r>
            <a:r>
              <a:rPr lang="zh-CN" altLang="en-US" sz="2200" dirty="0">
                <a:solidFill>
                  <a:schemeClr val="tx1"/>
                </a:solidFill>
                <a:latin typeface="Consolas" pitchFamily="49" charset="0"/>
                <a:ea typeface="楷体" pitchFamily="49" charset="-122"/>
                <a:cs typeface="Consolas" pitchFamily="49" charset="0"/>
              </a:rPr>
              <a:t>计起），否则返回</a:t>
            </a:r>
            <a:r>
              <a:rPr lang="en-US" altLang="zh-CN" sz="2200" dirty="0">
                <a:solidFill>
                  <a:schemeClr val="tx1"/>
                </a:solidFill>
                <a:latin typeface="Consolas" pitchFamily="49" charset="0"/>
                <a:ea typeface="楷体" pitchFamily="49" charset="-122"/>
                <a:cs typeface="Consolas" pitchFamily="49" charset="0"/>
              </a:rPr>
              <a:t>0</a:t>
            </a:r>
            <a:r>
              <a:rPr lang="zh-CN" altLang="en-US" sz="2200" dirty="0">
                <a:solidFill>
                  <a:schemeClr val="tx1"/>
                </a:solidFill>
                <a:latin typeface="Consolas" pitchFamily="49" charset="0"/>
                <a:ea typeface="楷体" pitchFamily="49" charset="-122"/>
                <a:cs typeface="Consolas" pitchFamily="49" charset="0"/>
              </a:rPr>
              <a:t>。分析该算法存在的问题。</a:t>
            </a:r>
          </a:p>
        </p:txBody>
      </p:sp>
      <p:sp>
        <p:nvSpPr>
          <p:cNvPr id="4" name="TextBox 3"/>
          <p:cNvSpPr txBox="1"/>
          <p:nvPr/>
        </p:nvSpPr>
        <p:spPr>
          <a:xfrm>
            <a:off x="1259632" y="2564904"/>
            <a:ext cx="4680520" cy="302433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252000" tIns="216000" rtlCol="0">
            <a:noAutofit/>
          </a:bodyPr>
          <a:lstStyle/>
          <a:p>
            <a:r>
              <a:rPr lang="en-US" altLang="zh-CN" sz="1800" dirty="0" err="1" smtClean="0">
                <a:solidFill>
                  <a:schemeClr val="tx1"/>
                </a:solidFill>
                <a:latin typeface="Consolas" pitchFamily="49" charset="0"/>
                <a:ea typeface="楷体" pitchFamily="49" charset="-122"/>
                <a:cs typeface="Consolas" pitchFamily="49" charset="0"/>
              </a:rPr>
              <a:t>int</a:t>
            </a:r>
            <a:r>
              <a:rPr lang="en-US" altLang="zh-CN" sz="1800" dirty="0" smtClean="0">
                <a:solidFill>
                  <a:schemeClr val="tx1"/>
                </a:solidFill>
                <a:latin typeface="Consolas" pitchFamily="49" charset="0"/>
                <a:ea typeface="楷体" pitchFamily="49" charset="-122"/>
                <a:cs typeface="Consolas" pitchFamily="49" charset="0"/>
              </a:rPr>
              <a:t> </a:t>
            </a:r>
            <a:r>
              <a:rPr lang="en-US" altLang="zh-CN" sz="1800" dirty="0" err="1" smtClean="0">
                <a:solidFill>
                  <a:schemeClr val="tx1"/>
                </a:solidFill>
                <a:latin typeface="Consolas" pitchFamily="49" charset="0"/>
                <a:ea typeface="楷体" pitchFamily="49" charset="-122"/>
                <a:cs typeface="Consolas" pitchFamily="49" charset="0"/>
              </a:rPr>
              <a:t>findx</a:t>
            </a:r>
            <a:r>
              <a:rPr lang="en-US" altLang="zh-CN" sz="1800" dirty="0" smtClean="0">
                <a:solidFill>
                  <a:schemeClr val="tx1"/>
                </a:solidFill>
                <a:latin typeface="Consolas" pitchFamily="49" charset="0"/>
                <a:ea typeface="楷体" pitchFamily="49" charset="-122"/>
                <a:cs typeface="Consolas" pitchFamily="49" charset="0"/>
              </a:rPr>
              <a:t>(</a:t>
            </a:r>
            <a:r>
              <a:rPr lang="en-US" altLang="zh-CN" sz="1800" dirty="0" err="1" smtClean="0">
                <a:solidFill>
                  <a:schemeClr val="tx1"/>
                </a:solidFill>
                <a:latin typeface="Consolas" pitchFamily="49" charset="0"/>
                <a:ea typeface="楷体" pitchFamily="49" charset="-122"/>
                <a:cs typeface="Consolas" pitchFamily="49" charset="0"/>
              </a:rPr>
              <a:t>LNode</a:t>
            </a:r>
            <a:r>
              <a:rPr lang="en-US" altLang="zh-CN" sz="1800" dirty="0" smtClean="0">
                <a:solidFill>
                  <a:schemeClr val="tx1"/>
                </a:solidFill>
                <a:latin typeface="Consolas" pitchFamily="49" charset="0"/>
                <a:ea typeface="楷体" pitchFamily="49" charset="-122"/>
                <a:cs typeface="Consolas" pitchFamily="49" charset="0"/>
              </a:rPr>
              <a:t> *</a:t>
            </a:r>
            <a:r>
              <a:rPr lang="en-US" altLang="zh-CN" sz="1800" dirty="0" err="1" smtClean="0">
                <a:solidFill>
                  <a:schemeClr val="tx1"/>
                </a:solidFill>
                <a:latin typeface="Consolas" pitchFamily="49" charset="0"/>
                <a:ea typeface="楷体" pitchFamily="49" charset="-122"/>
                <a:cs typeface="Consolas" pitchFamily="49" charset="0"/>
              </a:rPr>
              <a:t>h;int</a:t>
            </a:r>
            <a:r>
              <a:rPr lang="en-US" altLang="zh-CN" sz="1800" dirty="0" smtClean="0">
                <a:solidFill>
                  <a:schemeClr val="tx1"/>
                </a:solidFill>
                <a:latin typeface="Consolas" pitchFamily="49" charset="0"/>
                <a:ea typeface="楷体" pitchFamily="49" charset="-122"/>
                <a:cs typeface="Consolas" pitchFamily="49" charset="0"/>
              </a:rPr>
              <a:t> x)</a:t>
            </a:r>
          </a:p>
          <a:p>
            <a:r>
              <a:rPr lang="en-US" altLang="zh-CN" sz="1800" dirty="0" smtClean="0">
                <a:solidFill>
                  <a:schemeClr val="tx1"/>
                </a:solidFill>
                <a:latin typeface="Consolas" pitchFamily="49" charset="0"/>
                <a:ea typeface="楷体" pitchFamily="49" charset="-122"/>
                <a:cs typeface="Consolas" pitchFamily="49" charset="0"/>
              </a:rPr>
              <a:t>{   </a:t>
            </a:r>
            <a:r>
              <a:rPr lang="en-US" altLang="zh-CN" sz="1800" dirty="0" err="1" smtClean="0">
                <a:solidFill>
                  <a:schemeClr val="tx1"/>
                </a:solidFill>
                <a:latin typeface="Consolas" pitchFamily="49" charset="0"/>
                <a:ea typeface="楷体" pitchFamily="49" charset="-122"/>
                <a:cs typeface="Consolas" pitchFamily="49" charset="0"/>
              </a:rPr>
              <a:t>LNode</a:t>
            </a:r>
            <a:r>
              <a:rPr lang="en-US" altLang="zh-CN" sz="1800" dirty="0" smtClean="0">
                <a:solidFill>
                  <a:schemeClr val="tx1"/>
                </a:solidFill>
                <a:latin typeface="Consolas" pitchFamily="49" charset="0"/>
                <a:ea typeface="楷体" pitchFamily="49" charset="-122"/>
                <a:cs typeface="Consolas" pitchFamily="49" charset="0"/>
              </a:rPr>
              <a:t> *p=h-&gt;next;</a:t>
            </a:r>
          </a:p>
          <a:p>
            <a:r>
              <a:rPr lang="zh-CN" altLang="en-US" sz="1800" dirty="0" smtClean="0">
                <a:solidFill>
                  <a:schemeClr val="tx1"/>
                </a:solidFill>
                <a:latin typeface="Consolas" pitchFamily="49" charset="0"/>
                <a:ea typeface="楷体" pitchFamily="49" charset="-122"/>
                <a:cs typeface="Consolas" pitchFamily="49" charset="0"/>
              </a:rPr>
              <a:t>　　</a:t>
            </a:r>
            <a:r>
              <a:rPr lang="en-US" altLang="zh-CN" sz="1800" dirty="0" err="1" smtClean="0">
                <a:solidFill>
                  <a:schemeClr val="tx1"/>
                </a:solidFill>
                <a:latin typeface="Consolas" pitchFamily="49" charset="0"/>
                <a:ea typeface="楷体" pitchFamily="49" charset="-122"/>
                <a:cs typeface="Consolas" pitchFamily="49" charset="0"/>
              </a:rPr>
              <a:t>int</a:t>
            </a:r>
            <a:r>
              <a:rPr lang="en-US" altLang="zh-CN" sz="1800" dirty="0" smtClean="0">
                <a:solidFill>
                  <a:schemeClr val="tx1"/>
                </a:solidFill>
                <a:latin typeface="Consolas" pitchFamily="49" charset="0"/>
                <a:ea typeface="楷体" pitchFamily="49" charset="-122"/>
                <a:cs typeface="Consolas" pitchFamily="49" charset="0"/>
              </a:rPr>
              <a:t> </a:t>
            </a:r>
            <a:r>
              <a:rPr lang="en-US" altLang="zh-CN" sz="1800" dirty="0" err="1" smtClean="0">
                <a:solidFill>
                  <a:schemeClr val="tx1"/>
                </a:solidFill>
                <a:latin typeface="Consolas" pitchFamily="49" charset="0"/>
                <a:ea typeface="楷体" pitchFamily="49" charset="-122"/>
                <a:cs typeface="Consolas" pitchFamily="49" charset="0"/>
              </a:rPr>
              <a:t>i</a:t>
            </a:r>
            <a:r>
              <a:rPr lang="en-US" altLang="zh-CN" sz="1800" dirty="0" smtClean="0">
                <a:solidFill>
                  <a:schemeClr val="tx1"/>
                </a:solidFill>
                <a:latin typeface="Consolas" pitchFamily="49" charset="0"/>
                <a:ea typeface="楷体" pitchFamily="49" charset="-122"/>
                <a:cs typeface="Consolas" pitchFamily="49" charset="0"/>
              </a:rPr>
              <a:t>=0;</a:t>
            </a:r>
          </a:p>
          <a:p>
            <a:r>
              <a:rPr lang="zh-CN" altLang="en-US" sz="1800" dirty="0" smtClean="0">
                <a:solidFill>
                  <a:schemeClr val="tx1"/>
                </a:solidFill>
                <a:latin typeface="Consolas" pitchFamily="49" charset="0"/>
                <a:ea typeface="楷体" pitchFamily="49" charset="-122"/>
                <a:cs typeface="Consolas" pitchFamily="49" charset="0"/>
              </a:rPr>
              <a:t>　　</a:t>
            </a:r>
            <a:r>
              <a:rPr lang="en-US" altLang="zh-CN" sz="1800" dirty="0" smtClean="0">
                <a:solidFill>
                  <a:schemeClr val="tx1"/>
                </a:solidFill>
                <a:latin typeface="Consolas" pitchFamily="49" charset="0"/>
                <a:ea typeface="楷体" pitchFamily="49" charset="-122"/>
                <a:cs typeface="Consolas" pitchFamily="49" charset="0"/>
              </a:rPr>
              <a:t>while (p-&gt;data!=x)</a:t>
            </a:r>
          </a:p>
          <a:p>
            <a:r>
              <a:rPr lang="zh-CN" altLang="en-US" sz="1800" dirty="0" smtClean="0">
                <a:solidFill>
                  <a:schemeClr val="tx1"/>
                </a:solidFill>
                <a:latin typeface="Consolas" pitchFamily="49" charset="0"/>
                <a:ea typeface="楷体" pitchFamily="49" charset="-122"/>
                <a:cs typeface="Consolas" pitchFamily="49" charset="0"/>
              </a:rPr>
              <a:t>　　</a:t>
            </a:r>
            <a:r>
              <a:rPr lang="en-US" altLang="zh-CN" sz="1800" dirty="0" smtClean="0">
                <a:solidFill>
                  <a:schemeClr val="tx1"/>
                </a:solidFill>
                <a:latin typeface="Consolas" pitchFamily="49" charset="0"/>
                <a:ea typeface="楷体" pitchFamily="49" charset="-122"/>
                <a:cs typeface="Consolas" pitchFamily="49" charset="0"/>
              </a:rPr>
              <a:t>{	</a:t>
            </a:r>
            <a:r>
              <a:rPr lang="en-US" altLang="zh-CN" sz="1800" dirty="0" err="1" smtClean="0">
                <a:solidFill>
                  <a:schemeClr val="tx1"/>
                </a:solidFill>
                <a:latin typeface="Consolas" pitchFamily="49" charset="0"/>
                <a:ea typeface="楷体" pitchFamily="49" charset="-122"/>
                <a:cs typeface="Consolas" pitchFamily="49" charset="0"/>
              </a:rPr>
              <a:t>i</a:t>
            </a:r>
            <a:r>
              <a:rPr lang="en-US" altLang="zh-CN" sz="1800" dirty="0" smtClean="0">
                <a:solidFill>
                  <a:schemeClr val="tx1"/>
                </a:solidFill>
                <a:latin typeface="Consolas" pitchFamily="49" charset="0"/>
                <a:ea typeface="楷体" pitchFamily="49" charset="-122"/>
                <a:cs typeface="Consolas" pitchFamily="49" charset="0"/>
              </a:rPr>
              <a:t>++;</a:t>
            </a:r>
          </a:p>
          <a:p>
            <a:r>
              <a:rPr lang="en-US" altLang="zh-CN" sz="1800" dirty="0" smtClean="0">
                <a:solidFill>
                  <a:schemeClr val="tx1"/>
                </a:solidFill>
                <a:latin typeface="Consolas" pitchFamily="49" charset="0"/>
                <a:ea typeface="楷体" pitchFamily="49" charset="-122"/>
                <a:cs typeface="Consolas" pitchFamily="49" charset="0"/>
              </a:rPr>
              <a:t>	p=p-&gt;next;</a:t>
            </a:r>
          </a:p>
          <a:p>
            <a:r>
              <a:rPr lang="zh-CN" altLang="en-US" sz="1800" dirty="0" smtClean="0">
                <a:solidFill>
                  <a:schemeClr val="tx1"/>
                </a:solidFill>
                <a:latin typeface="Consolas" pitchFamily="49" charset="0"/>
                <a:ea typeface="楷体" pitchFamily="49" charset="-122"/>
                <a:cs typeface="Consolas" pitchFamily="49" charset="0"/>
              </a:rPr>
              <a:t>　　</a:t>
            </a:r>
            <a:r>
              <a:rPr lang="en-US" altLang="zh-CN" sz="1800" dirty="0" smtClean="0">
                <a:solidFill>
                  <a:schemeClr val="tx1"/>
                </a:solidFill>
                <a:latin typeface="Consolas" pitchFamily="49" charset="0"/>
                <a:ea typeface="楷体" pitchFamily="49" charset="-122"/>
                <a:cs typeface="Consolas" pitchFamily="49" charset="0"/>
              </a:rPr>
              <a:t>}</a:t>
            </a:r>
          </a:p>
          <a:p>
            <a:r>
              <a:rPr lang="zh-CN" altLang="en-US" sz="1800" dirty="0" smtClean="0">
                <a:solidFill>
                  <a:schemeClr val="tx1"/>
                </a:solidFill>
                <a:latin typeface="Consolas" pitchFamily="49" charset="0"/>
                <a:ea typeface="楷体" pitchFamily="49" charset="-122"/>
                <a:cs typeface="Consolas" pitchFamily="49" charset="0"/>
              </a:rPr>
              <a:t>　　</a:t>
            </a:r>
            <a:r>
              <a:rPr lang="en-US" altLang="zh-CN" sz="1800" dirty="0" smtClean="0">
                <a:solidFill>
                  <a:schemeClr val="tx1"/>
                </a:solidFill>
                <a:latin typeface="Consolas" pitchFamily="49" charset="0"/>
                <a:ea typeface="楷体" pitchFamily="49" charset="-122"/>
                <a:cs typeface="Consolas" pitchFamily="49" charset="0"/>
              </a:rPr>
              <a:t>return </a:t>
            </a:r>
            <a:r>
              <a:rPr lang="en-US" altLang="zh-CN" sz="1800" dirty="0" err="1" smtClean="0">
                <a:solidFill>
                  <a:schemeClr val="tx1"/>
                </a:solidFill>
                <a:latin typeface="Consolas" pitchFamily="49" charset="0"/>
                <a:ea typeface="楷体" pitchFamily="49" charset="-122"/>
                <a:cs typeface="Consolas" pitchFamily="49" charset="0"/>
              </a:rPr>
              <a:t>i</a:t>
            </a:r>
            <a:r>
              <a:rPr lang="en-US" altLang="zh-CN" sz="1800" dirty="0" smtClean="0">
                <a:solidFill>
                  <a:schemeClr val="tx1"/>
                </a:solidFill>
                <a:latin typeface="Consolas" pitchFamily="49" charset="0"/>
                <a:ea typeface="楷体" pitchFamily="49" charset="-122"/>
                <a:cs typeface="Consolas" pitchFamily="49" charset="0"/>
              </a:rPr>
              <a:t>;</a:t>
            </a:r>
          </a:p>
          <a:p>
            <a:r>
              <a:rPr lang="en-US" altLang="zh-CN" sz="1800" dirty="0" smtClean="0">
                <a:solidFill>
                  <a:schemeClr val="tx1"/>
                </a:solidFill>
                <a:latin typeface="Consolas" pitchFamily="49" charset="0"/>
                <a:ea typeface="楷体" pitchFamily="49" charset="-122"/>
                <a:cs typeface="Consolas" pitchFamily="49" charset="0"/>
              </a:rPr>
              <a:t>}</a:t>
            </a:r>
            <a:endParaRPr lang="en-US" altLang="zh-CN" sz="1800" dirty="0">
              <a:solidFill>
                <a:schemeClr val="tx1"/>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323850" y="260350"/>
            <a:ext cx="8424863" cy="1015663"/>
          </a:xfrm>
          <a:prstGeom prst="rect">
            <a:avLst/>
          </a:prstGeom>
          <a:solidFill>
            <a:schemeClr val="accent3">
              <a:lumMod val="20000"/>
              <a:lumOff val="80000"/>
            </a:schemeClr>
          </a:solidFill>
          <a:ln w="9525">
            <a:noFill/>
            <a:miter lim="800000"/>
            <a:headEnd/>
            <a:tailEnd/>
          </a:ln>
          <a:effectLst/>
        </p:spPr>
        <p:txBody>
          <a:bodyPr>
            <a:spAutoFit/>
          </a:bodyPr>
          <a:lstStyle/>
          <a:p>
            <a:pPr>
              <a:spcBef>
                <a:spcPct val="50000"/>
              </a:spcBef>
            </a:pPr>
            <a:r>
              <a:rPr lang="zh-CN" altLang="en-US" sz="2000" dirty="0">
                <a:solidFill>
                  <a:schemeClr val="tx1"/>
                </a:solidFill>
                <a:latin typeface="Consolas" pitchFamily="49" charset="0"/>
                <a:ea typeface="楷体" pitchFamily="49" charset="-122"/>
                <a:cs typeface="Consolas" pitchFamily="49" charset="0"/>
              </a:rPr>
              <a:t>　　为什么算法占用的空间只考虑临时空间，而不必考虑形参的空间呢？这是因为形参的空间会在调用该算法的算法中考虑，例如，以下</a:t>
            </a:r>
            <a:r>
              <a:rPr lang="en-US" altLang="zh-CN" sz="2000" dirty="0" err="1">
                <a:solidFill>
                  <a:schemeClr val="tx1"/>
                </a:solidFill>
                <a:latin typeface="Consolas" pitchFamily="49" charset="0"/>
                <a:ea typeface="楷体" pitchFamily="49" charset="-122"/>
                <a:cs typeface="Consolas" pitchFamily="49" charset="0"/>
              </a:rPr>
              <a:t>maxfun</a:t>
            </a:r>
            <a:r>
              <a:rPr lang="zh-CN" altLang="en-US" sz="2000" dirty="0">
                <a:solidFill>
                  <a:schemeClr val="tx1"/>
                </a:solidFill>
                <a:latin typeface="Consolas" pitchFamily="49" charset="0"/>
                <a:ea typeface="楷体" pitchFamily="49" charset="-122"/>
                <a:cs typeface="Consolas" pitchFamily="49" charset="0"/>
              </a:rPr>
              <a:t>算法调</a:t>
            </a:r>
            <a:r>
              <a:rPr lang="zh-CN" altLang="en-US" sz="2000" dirty="0" smtClean="0">
                <a:solidFill>
                  <a:schemeClr val="tx1"/>
                </a:solidFill>
                <a:latin typeface="Consolas" pitchFamily="49" charset="0"/>
                <a:ea typeface="楷体" pitchFamily="49" charset="-122"/>
                <a:cs typeface="Consolas" pitchFamily="49" charset="0"/>
              </a:rPr>
              <a:t>用</a:t>
            </a:r>
            <a:r>
              <a:rPr lang="en-US" altLang="zh-CN" sz="2000" dirty="0" smtClean="0">
                <a:solidFill>
                  <a:schemeClr val="tx1"/>
                </a:solidFill>
                <a:latin typeface="Consolas" pitchFamily="49" charset="0"/>
                <a:ea typeface="楷体" pitchFamily="49" charset="-122"/>
                <a:cs typeface="Consolas" pitchFamily="49" charset="0"/>
              </a:rPr>
              <a:t>max</a:t>
            </a:r>
            <a:r>
              <a:rPr lang="zh-CN" altLang="en-US" sz="2000" dirty="0">
                <a:solidFill>
                  <a:schemeClr val="tx1"/>
                </a:solidFill>
                <a:latin typeface="Consolas" pitchFamily="49" charset="0"/>
                <a:ea typeface="楷体" pitchFamily="49" charset="-122"/>
                <a:cs typeface="Consolas" pitchFamily="49" charset="0"/>
              </a:rPr>
              <a:t>算法：</a:t>
            </a:r>
          </a:p>
        </p:txBody>
      </p:sp>
      <p:sp>
        <p:nvSpPr>
          <p:cNvPr id="175107" name="Text Box 3"/>
          <p:cNvSpPr txBox="1">
            <a:spLocks noChangeArrowheads="1"/>
          </p:cNvSpPr>
          <p:nvPr/>
        </p:nvSpPr>
        <p:spPr bwMode="auto">
          <a:xfrm>
            <a:off x="1187450" y="1571612"/>
            <a:ext cx="5472113" cy="1471511"/>
          </a:xfrm>
          <a:prstGeom prst="rect">
            <a:avLst/>
          </a:prstGeom>
          <a:solidFill>
            <a:schemeClr val="bg1">
              <a:lumMod val="95000"/>
            </a:scheme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lIns="180000" tIns="180000" bIns="180000">
            <a:spAutoFit/>
          </a:bodyPr>
          <a:lstStyle/>
          <a:p>
            <a:r>
              <a:rPr lang="en-US" altLang="zh-CN" sz="1800" dirty="0">
                <a:solidFill>
                  <a:schemeClr val="tx1"/>
                </a:solidFill>
                <a:latin typeface="Consolas" pitchFamily="49" charset="0"/>
                <a:ea typeface="楷体" pitchFamily="49" charset="-122"/>
                <a:cs typeface="Consolas" pitchFamily="49" charset="0"/>
              </a:rPr>
              <a:t>void </a:t>
            </a:r>
            <a:r>
              <a:rPr lang="en-US" altLang="zh-CN" sz="1800" dirty="0" err="1">
                <a:solidFill>
                  <a:schemeClr val="tx1"/>
                </a:solidFill>
                <a:latin typeface="Consolas" pitchFamily="49" charset="0"/>
                <a:ea typeface="楷体" pitchFamily="49" charset="-122"/>
                <a:cs typeface="Consolas" pitchFamily="49" charset="0"/>
              </a:rPr>
              <a:t>maxfun</a:t>
            </a:r>
            <a:r>
              <a:rPr lang="en-US" altLang="zh-CN" sz="1800" dirty="0">
                <a:solidFill>
                  <a:schemeClr val="tx1"/>
                </a:solidFill>
                <a:latin typeface="Consolas" pitchFamily="49" charset="0"/>
                <a:ea typeface="楷体" pitchFamily="49" charset="-122"/>
                <a:cs typeface="Consolas" pitchFamily="49" charset="0"/>
              </a:rPr>
              <a:t>()</a:t>
            </a:r>
            <a:endParaRPr lang="pt-BR" altLang="zh-CN" sz="1800" dirty="0">
              <a:solidFill>
                <a:schemeClr val="tx1"/>
              </a:solidFill>
              <a:latin typeface="Consolas" pitchFamily="49" charset="0"/>
              <a:ea typeface="楷体" pitchFamily="49" charset="-122"/>
              <a:cs typeface="Consolas" pitchFamily="49" charset="0"/>
            </a:endParaRPr>
          </a:p>
          <a:p>
            <a:r>
              <a:rPr lang="pt-BR" altLang="zh-CN" sz="1800" dirty="0">
                <a:solidFill>
                  <a:schemeClr val="tx1"/>
                </a:solidFill>
                <a:latin typeface="Consolas" pitchFamily="49" charset="0"/>
                <a:ea typeface="楷体" pitchFamily="49" charset="-122"/>
                <a:cs typeface="Consolas" pitchFamily="49" charset="0"/>
              </a:rPr>
              <a:t>{  </a:t>
            </a:r>
            <a:r>
              <a:rPr lang="pt-BR" altLang="zh-CN" sz="1800" dirty="0" smtClean="0">
                <a:solidFill>
                  <a:schemeClr val="tx1"/>
                </a:solidFill>
                <a:latin typeface="Consolas" pitchFamily="49" charset="0"/>
                <a:ea typeface="楷体" pitchFamily="49" charset="-122"/>
                <a:cs typeface="Consolas" pitchFamily="49" charset="0"/>
              </a:rPr>
              <a:t> int </a:t>
            </a:r>
            <a:r>
              <a:rPr lang="pt-BR" altLang="zh-CN" sz="1800" dirty="0">
                <a:solidFill>
                  <a:schemeClr val="tx1"/>
                </a:solidFill>
                <a:latin typeface="Consolas" pitchFamily="49" charset="0"/>
                <a:ea typeface="楷体" pitchFamily="49" charset="-122"/>
                <a:cs typeface="Consolas" pitchFamily="49" charset="0"/>
              </a:rPr>
              <a:t>b[]={1,2,3,4,5},n=5;</a:t>
            </a:r>
          </a:p>
          <a:p>
            <a:r>
              <a:rPr lang="zh-CN" altLang="pt-BR" sz="1800" dirty="0">
                <a:solidFill>
                  <a:schemeClr val="tx1"/>
                </a:solidFill>
                <a:latin typeface="Consolas" pitchFamily="49" charset="0"/>
                <a:ea typeface="楷体" pitchFamily="49" charset="-122"/>
                <a:cs typeface="Consolas" pitchFamily="49" charset="0"/>
              </a:rPr>
              <a:t>　　</a:t>
            </a:r>
            <a:r>
              <a:rPr lang="pt-BR" altLang="zh-CN" sz="1800" dirty="0">
                <a:solidFill>
                  <a:schemeClr val="tx1"/>
                </a:solidFill>
                <a:latin typeface="Consolas" pitchFamily="49" charset="0"/>
                <a:ea typeface="楷体" pitchFamily="49" charset="-122"/>
                <a:cs typeface="Consolas" pitchFamily="49" charset="0"/>
              </a:rPr>
              <a:t>printf("Max=%d\n",</a:t>
            </a:r>
            <a:r>
              <a:rPr lang="pt-BR" altLang="zh-CN" sz="1800" dirty="0">
                <a:solidFill>
                  <a:srgbClr val="FF0000"/>
                </a:solidFill>
                <a:latin typeface="Consolas" pitchFamily="49" charset="0"/>
                <a:ea typeface="楷体" pitchFamily="49" charset="-122"/>
                <a:cs typeface="Consolas" pitchFamily="49" charset="0"/>
              </a:rPr>
              <a:t>max(b,n)</a:t>
            </a:r>
            <a:r>
              <a:rPr lang="pt-BR" altLang="zh-CN" sz="1800" dirty="0">
                <a:latin typeface="Consolas" pitchFamily="49" charset="0"/>
                <a:ea typeface="楷体" pitchFamily="49" charset="-122"/>
                <a:cs typeface="Consolas" pitchFamily="49" charset="0"/>
              </a:rPr>
              <a:t>);</a:t>
            </a:r>
          </a:p>
          <a:p>
            <a:r>
              <a:rPr lang="pt-BR" altLang="zh-CN" sz="1800" dirty="0">
                <a:solidFill>
                  <a:schemeClr val="tx1"/>
                </a:solidFill>
                <a:latin typeface="Consolas" pitchFamily="49" charset="0"/>
                <a:ea typeface="楷体" pitchFamily="49" charset="-122"/>
                <a:cs typeface="Consolas" pitchFamily="49" charset="0"/>
              </a:rPr>
              <a:t>}</a:t>
            </a:r>
            <a:endParaRPr lang="en-US" altLang="zh-CN" sz="1800" dirty="0">
              <a:solidFill>
                <a:schemeClr val="tx1"/>
              </a:solidFill>
              <a:latin typeface="Consolas" pitchFamily="49" charset="0"/>
              <a:ea typeface="楷体" pitchFamily="49" charset="-122"/>
              <a:cs typeface="Consolas" pitchFamily="49" charset="0"/>
            </a:endParaRPr>
          </a:p>
        </p:txBody>
      </p:sp>
      <p:sp>
        <p:nvSpPr>
          <p:cNvPr id="175108" name="Text Box 4"/>
          <p:cNvSpPr txBox="1">
            <a:spLocks noChangeArrowheads="1"/>
          </p:cNvSpPr>
          <p:nvPr/>
        </p:nvSpPr>
        <p:spPr bwMode="auto">
          <a:xfrm>
            <a:off x="1357290" y="3199155"/>
            <a:ext cx="7389835" cy="1015663"/>
          </a:xfrm>
          <a:prstGeom prst="rect">
            <a:avLst/>
          </a:prstGeom>
          <a:noFill/>
          <a:ln w="9525">
            <a:noFill/>
            <a:miter lim="800000"/>
            <a:headEnd/>
            <a:tailEnd/>
          </a:ln>
          <a:effectLst/>
        </p:spPr>
        <p:txBody>
          <a:bodyPr wrap="square">
            <a:spAutoFit/>
          </a:bodyPr>
          <a:lstStyle/>
          <a:p>
            <a:pPr>
              <a:spcBef>
                <a:spcPct val="50000"/>
              </a:spcBef>
            </a:pPr>
            <a:r>
              <a:rPr lang="pt-BR" altLang="zh-CN" sz="2000" dirty="0" smtClean="0">
                <a:solidFill>
                  <a:schemeClr val="tx1"/>
                </a:solidFill>
                <a:latin typeface="Consolas" pitchFamily="49" charset="0"/>
                <a:ea typeface="楷体" pitchFamily="49" charset="-122"/>
                <a:cs typeface="Consolas" pitchFamily="49" charset="0"/>
              </a:rPr>
              <a:t>maxfun</a:t>
            </a:r>
            <a:r>
              <a:rPr lang="zh-CN" altLang="pt-BR" sz="2000" dirty="0">
                <a:solidFill>
                  <a:schemeClr val="tx1"/>
                </a:solidFill>
                <a:latin typeface="Consolas" pitchFamily="49" charset="0"/>
                <a:ea typeface="楷体" pitchFamily="49" charset="-122"/>
                <a:cs typeface="Consolas" pitchFamily="49" charset="0"/>
              </a:rPr>
              <a:t>算法中为</a:t>
            </a:r>
            <a:r>
              <a:rPr lang="pt-BR" altLang="zh-CN" sz="2000" i="1" dirty="0">
                <a:solidFill>
                  <a:schemeClr val="tx1"/>
                </a:solidFill>
                <a:latin typeface="Consolas" pitchFamily="49" charset="0"/>
                <a:ea typeface="楷体" pitchFamily="49" charset="-122"/>
                <a:cs typeface="Consolas" pitchFamily="49" charset="0"/>
              </a:rPr>
              <a:t>b</a:t>
            </a:r>
            <a:r>
              <a:rPr lang="zh-CN" altLang="pt-BR" sz="2000" dirty="0">
                <a:solidFill>
                  <a:schemeClr val="tx1"/>
                </a:solidFill>
                <a:latin typeface="Consolas" pitchFamily="49" charset="0"/>
                <a:ea typeface="楷体" pitchFamily="49" charset="-122"/>
                <a:cs typeface="Consolas" pitchFamily="49" charset="0"/>
              </a:rPr>
              <a:t>数组分配了相应的内存空间，其空间复杂度为</a:t>
            </a:r>
            <a:r>
              <a:rPr lang="pt-BR" altLang="zh-CN" sz="2000" dirty="0">
                <a:solidFill>
                  <a:schemeClr val="tx1"/>
                </a:solidFill>
                <a:latin typeface="Consolas" pitchFamily="49" charset="0"/>
                <a:ea typeface="楷体" pitchFamily="49" charset="-122"/>
                <a:cs typeface="Consolas" pitchFamily="49" charset="0"/>
              </a:rPr>
              <a:t>O(</a:t>
            </a:r>
            <a:r>
              <a:rPr lang="pt-BR" altLang="zh-CN" sz="2000" i="1" dirty="0">
                <a:solidFill>
                  <a:schemeClr val="tx1"/>
                </a:solidFill>
                <a:latin typeface="Consolas" pitchFamily="49" charset="0"/>
                <a:ea typeface="楷体" pitchFamily="49" charset="-122"/>
                <a:cs typeface="Consolas" pitchFamily="49" charset="0"/>
              </a:rPr>
              <a:t>n</a:t>
            </a:r>
            <a:r>
              <a:rPr lang="pt-BR" altLang="zh-CN" sz="2000" dirty="0">
                <a:solidFill>
                  <a:schemeClr val="tx1"/>
                </a:solidFill>
                <a:latin typeface="Consolas" pitchFamily="49" charset="0"/>
                <a:ea typeface="楷体" pitchFamily="49" charset="-122"/>
                <a:cs typeface="Consolas" pitchFamily="49" charset="0"/>
              </a:rPr>
              <a:t>)</a:t>
            </a:r>
            <a:r>
              <a:rPr lang="zh-CN" altLang="pt-BR" sz="2000" dirty="0">
                <a:solidFill>
                  <a:schemeClr val="tx1"/>
                </a:solidFill>
                <a:latin typeface="Consolas" pitchFamily="49" charset="0"/>
                <a:ea typeface="楷体" pitchFamily="49" charset="-122"/>
                <a:cs typeface="Consolas" pitchFamily="49" charset="0"/>
              </a:rPr>
              <a:t>，如果在</a:t>
            </a:r>
            <a:r>
              <a:rPr lang="pt-BR" altLang="zh-CN" sz="2000" dirty="0">
                <a:solidFill>
                  <a:schemeClr val="tx1"/>
                </a:solidFill>
                <a:latin typeface="Consolas" pitchFamily="49" charset="0"/>
                <a:ea typeface="楷体" pitchFamily="49" charset="-122"/>
                <a:cs typeface="Consolas" pitchFamily="49" charset="0"/>
              </a:rPr>
              <a:t>max</a:t>
            </a:r>
            <a:r>
              <a:rPr lang="zh-CN" altLang="pt-BR" sz="2000" dirty="0">
                <a:solidFill>
                  <a:schemeClr val="tx1"/>
                </a:solidFill>
                <a:latin typeface="Consolas" pitchFamily="49" charset="0"/>
                <a:ea typeface="楷体" pitchFamily="49" charset="-122"/>
                <a:cs typeface="Consolas" pitchFamily="49" charset="0"/>
              </a:rPr>
              <a:t>算法中再考虑形参</a:t>
            </a:r>
            <a:r>
              <a:rPr lang="pt-BR" altLang="zh-CN" sz="2000" i="1" dirty="0">
                <a:solidFill>
                  <a:schemeClr val="tx1"/>
                </a:solidFill>
                <a:latin typeface="Consolas" pitchFamily="49" charset="0"/>
                <a:ea typeface="楷体" pitchFamily="49" charset="-122"/>
                <a:cs typeface="Consolas" pitchFamily="49" charset="0"/>
              </a:rPr>
              <a:t>a</a:t>
            </a:r>
            <a:r>
              <a:rPr lang="zh-CN" altLang="pt-BR" sz="2000" dirty="0">
                <a:solidFill>
                  <a:schemeClr val="tx1"/>
                </a:solidFill>
                <a:latin typeface="Consolas" pitchFamily="49" charset="0"/>
                <a:ea typeface="楷体" pitchFamily="49" charset="-122"/>
                <a:cs typeface="Consolas" pitchFamily="49" charset="0"/>
              </a:rPr>
              <a:t>的空间，这样重复计算了占用的空间</a:t>
            </a:r>
            <a:r>
              <a:rPr lang="zh-CN" altLang="pt-BR" sz="2000" dirty="0" smtClean="0">
                <a:solidFill>
                  <a:schemeClr val="tx1"/>
                </a:solidFill>
                <a:latin typeface="Consolas" pitchFamily="49" charset="0"/>
                <a:ea typeface="楷体" pitchFamily="49" charset="-122"/>
                <a:cs typeface="Consolas" pitchFamily="49" charset="0"/>
              </a:rPr>
              <a:t>。</a:t>
            </a:r>
            <a:endParaRPr lang="zh-CN" altLang="en-US" sz="2000" dirty="0">
              <a:solidFill>
                <a:schemeClr val="tx1"/>
              </a:solidFill>
              <a:latin typeface="Consolas" pitchFamily="49" charset="0"/>
              <a:ea typeface="楷体" pitchFamily="49" charset="-122"/>
              <a:cs typeface="Consolas" pitchFamily="49" charset="0"/>
            </a:endParaRPr>
          </a:p>
        </p:txBody>
      </p:sp>
      <p:sp>
        <p:nvSpPr>
          <p:cNvPr id="5" name="TextBox 4"/>
          <p:cNvSpPr txBox="1"/>
          <p:nvPr/>
        </p:nvSpPr>
        <p:spPr>
          <a:xfrm>
            <a:off x="1428728" y="4371969"/>
            <a:ext cx="3429024" cy="2031325"/>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800" dirty="0" err="1" smtClean="0">
                <a:solidFill>
                  <a:schemeClr val="tx1"/>
                </a:solidFill>
                <a:latin typeface="Consolas" pitchFamily="49" charset="0"/>
                <a:cs typeface="Consolas" pitchFamily="49" charset="0"/>
              </a:rPr>
              <a:t>int</a:t>
            </a:r>
            <a:r>
              <a:rPr lang="en-US" altLang="zh-CN" sz="1800" dirty="0" smtClean="0">
                <a:solidFill>
                  <a:schemeClr val="tx1"/>
                </a:solidFill>
                <a:latin typeface="Consolas" pitchFamily="49" charset="0"/>
                <a:cs typeface="Consolas" pitchFamily="49" charset="0"/>
              </a:rPr>
              <a:t> max(</a:t>
            </a:r>
            <a:r>
              <a:rPr lang="en-US" altLang="zh-CN" sz="1800" dirty="0" err="1" smtClean="0">
                <a:solidFill>
                  <a:schemeClr val="tx1"/>
                </a:solidFill>
                <a:latin typeface="Consolas" pitchFamily="49" charset="0"/>
                <a:cs typeface="Consolas" pitchFamily="49" charset="0"/>
              </a:rPr>
              <a:t>int</a:t>
            </a:r>
            <a:r>
              <a:rPr lang="en-US" altLang="zh-CN" sz="1800" dirty="0" smtClean="0">
                <a:solidFill>
                  <a:schemeClr val="tx1"/>
                </a:solidFill>
                <a:latin typeface="Consolas" pitchFamily="49" charset="0"/>
                <a:cs typeface="Consolas" pitchFamily="49" charset="0"/>
              </a:rPr>
              <a:t> a[]</a:t>
            </a:r>
            <a:r>
              <a:rPr lang="zh-CN" altLang="zh-CN" sz="1800" dirty="0" smtClean="0">
                <a:solidFill>
                  <a:schemeClr val="tx1"/>
                </a:solidFill>
                <a:latin typeface="Consolas" pitchFamily="49" charset="0"/>
                <a:cs typeface="Consolas" pitchFamily="49" charset="0"/>
              </a:rPr>
              <a:t>，</a:t>
            </a:r>
            <a:r>
              <a:rPr lang="en-US" altLang="zh-CN" sz="1800" dirty="0" err="1" smtClean="0">
                <a:solidFill>
                  <a:schemeClr val="tx1"/>
                </a:solidFill>
                <a:latin typeface="Consolas" pitchFamily="49" charset="0"/>
                <a:cs typeface="Consolas" pitchFamily="49" charset="0"/>
              </a:rPr>
              <a:t>int</a:t>
            </a:r>
            <a:r>
              <a:rPr lang="en-US" altLang="zh-CN" sz="1800" dirty="0" smtClean="0">
                <a:solidFill>
                  <a:schemeClr val="tx1"/>
                </a:solidFill>
                <a:latin typeface="Consolas" pitchFamily="49" charset="0"/>
                <a:cs typeface="Consolas" pitchFamily="49" charset="0"/>
              </a:rPr>
              <a:t> n)</a:t>
            </a:r>
            <a:endParaRPr lang="zh-CN" altLang="zh-CN" sz="1800" dirty="0" smtClean="0">
              <a:solidFill>
                <a:schemeClr val="tx1"/>
              </a:solidFill>
              <a:latin typeface="Consolas" pitchFamily="49" charset="0"/>
              <a:cs typeface="Consolas" pitchFamily="49" charset="0"/>
            </a:endParaRPr>
          </a:p>
          <a:p>
            <a:r>
              <a:rPr lang="en-US" altLang="zh-CN" sz="1800" dirty="0" smtClean="0">
                <a:solidFill>
                  <a:schemeClr val="tx1"/>
                </a:solidFill>
                <a:latin typeface="Consolas" pitchFamily="49" charset="0"/>
                <a:cs typeface="Consolas" pitchFamily="49" charset="0"/>
              </a:rPr>
              <a:t>{   </a:t>
            </a:r>
            <a:r>
              <a:rPr lang="en-US" altLang="zh-CN" sz="1800" dirty="0" err="1" smtClean="0">
                <a:solidFill>
                  <a:schemeClr val="tx1"/>
                </a:solidFill>
                <a:latin typeface="Consolas" pitchFamily="49" charset="0"/>
                <a:cs typeface="Consolas" pitchFamily="49" charset="0"/>
              </a:rPr>
              <a:t>int</a:t>
            </a:r>
            <a:r>
              <a:rPr lang="en-US" altLang="zh-CN" sz="1800" dirty="0" smtClean="0">
                <a:solidFill>
                  <a:schemeClr val="tx1"/>
                </a:solidFill>
                <a:latin typeface="Consolas" pitchFamily="49" charset="0"/>
                <a:cs typeface="Consolas" pitchFamily="49" charset="0"/>
              </a:rPr>
              <a:t> </a:t>
            </a:r>
            <a:r>
              <a:rPr lang="en-US" altLang="zh-CN" sz="1800" dirty="0" err="1" smtClean="0">
                <a:solidFill>
                  <a:schemeClr val="tx1"/>
                </a:solidFill>
                <a:latin typeface="Consolas" pitchFamily="49" charset="0"/>
                <a:cs typeface="Consolas" pitchFamily="49" charset="0"/>
              </a:rPr>
              <a:t>i</a:t>
            </a:r>
            <a:r>
              <a:rPr lang="zh-CN" altLang="zh-CN" sz="1800" dirty="0" smtClean="0">
                <a:solidFill>
                  <a:schemeClr val="tx1"/>
                </a:solidFill>
                <a:latin typeface="Consolas" pitchFamily="49" charset="0"/>
                <a:cs typeface="Consolas" pitchFamily="49" charset="0"/>
              </a:rPr>
              <a:t>，</a:t>
            </a:r>
            <a:r>
              <a:rPr lang="en-US" altLang="zh-CN" sz="1800" dirty="0" smtClean="0">
                <a:solidFill>
                  <a:schemeClr val="tx1"/>
                </a:solidFill>
                <a:latin typeface="Consolas" pitchFamily="49" charset="0"/>
                <a:cs typeface="Consolas" pitchFamily="49" charset="0"/>
              </a:rPr>
              <a:t>maxi=0;</a:t>
            </a:r>
            <a:endParaRPr lang="zh-CN" altLang="zh-CN" sz="1800" dirty="0" smtClean="0">
              <a:solidFill>
                <a:schemeClr val="tx1"/>
              </a:solidFill>
              <a:latin typeface="Consolas" pitchFamily="49" charset="0"/>
              <a:cs typeface="Consolas" pitchFamily="49" charset="0"/>
            </a:endParaRPr>
          </a:p>
          <a:p>
            <a:r>
              <a:rPr lang="en-US" altLang="zh-CN" sz="1800" dirty="0" smtClean="0">
                <a:solidFill>
                  <a:schemeClr val="tx1"/>
                </a:solidFill>
                <a:latin typeface="Consolas" pitchFamily="49" charset="0"/>
                <a:cs typeface="Consolas" pitchFamily="49" charset="0"/>
              </a:rPr>
              <a:t>    </a:t>
            </a:r>
            <a:r>
              <a:rPr lang="nb-NO" altLang="zh-CN" sz="1800" dirty="0" smtClean="0">
                <a:solidFill>
                  <a:schemeClr val="tx1"/>
                </a:solidFill>
                <a:latin typeface="Consolas" pitchFamily="49" charset="0"/>
                <a:cs typeface="Consolas" pitchFamily="49" charset="0"/>
              </a:rPr>
              <a:t>for (i=1;i&lt;n;i++)</a:t>
            </a:r>
            <a:endParaRPr lang="zh-CN" altLang="zh-CN" sz="1800" dirty="0" smtClean="0">
              <a:solidFill>
                <a:schemeClr val="tx1"/>
              </a:solidFill>
              <a:latin typeface="Consolas" pitchFamily="49" charset="0"/>
              <a:cs typeface="Consolas" pitchFamily="49" charset="0"/>
            </a:endParaRPr>
          </a:p>
          <a:p>
            <a:r>
              <a:rPr lang="nb-NO" altLang="zh-CN" sz="1800" dirty="0" smtClean="0">
                <a:solidFill>
                  <a:schemeClr val="tx1"/>
                </a:solidFill>
                <a:latin typeface="Consolas" pitchFamily="49" charset="0"/>
                <a:cs typeface="Consolas" pitchFamily="49" charset="0"/>
              </a:rPr>
              <a:t>	</a:t>
            </a:r>
            <a:r>
              <a:rPr lang="en-US" altLang="zh-CN" sz="1800" dirty="0" smtClean="0">
                <a:solidFill>
                  <a:schemeClr val="tx1"/>
                </a:solidFill>
                <a:latin typeface="Consolas" pitchFamily="49" charset="0"/>
                <a:cs typeface="Consolas" pitchFamily="49" charset="0"/>
              </a:rPr>
              <a:t>if (a[</a:t>
            </a:r>
            <a:r>
              <a:rPr lang="en-US" altLang="zh-CN" sz="1800" dirty="0" err="1" smtClean="0">
                <a:solidFill>
                  <a:schemeClr val="tx1"/>
                </a:solidFill>
                <a:latin typeface="Consolas" pitchFamily="49" charset="0"/>
                <a:cs typeface="Consolas" pitchFamily="49" charset="0"/>
              </a:rPr>
              <a:t>i</a:t>
            </a:r>
            <a:r>
              <a:rPr lang="en-US" altLang="zh-CN" sz="1800" dirty="0" smtClean="0">
                <a:solidFill>
                  <a:schemeClr val="tx1"/>
                </a:solidFill>
                <a:latin typeface="Consolas" pitchFamily="49" charset="0"/>
                <a:cs typeface="Consolas" pitchFamily="49" charset="0"/>
              </a:rPr>
              <a:t>]&gt;a[maxi])</a:t>
            </a:r>
            <a:endParaRPr lang="zh-CN" altLang="zh-CN" sz="1800" dirty="0" smtClean="0">
              <a:solidFill>
                <a:schemeClr val="tx1"/>
              </a:solidFill>
              <a:latin typeface="Consolas" pitchFamily="49" charset="0"/>
              <a:cs typeface="Consolas" pitchFamily="49" charset="0"/>
            </a:endParaRPr>
          </a:p>
          <a:p>
            <a:r>
              <a:rPr lang="en-US" altLang="zh-CN" sz="1800" dirty="0" smtClean="0">
                <a:solidFill>
                  <a:schemeClr val="tx1"/>
                </a:solidFill>
                <a:latin typeface="Consolas" pitchFamily="49" charset="0"/>
                <a:cs typeface="Consolas" pitchFamily="49" charset="0"/>
              </a:rPr>
              <a:t>	     maxi=</a:t>
            </a:r>
            <a:r>
              <a:rPr lang="en-US" altLang="zh-CN" sz="1800" dirty="0" err="1" smtClean="0">
                <a:solidFill>
                  <a:schemeClr val="tx1"/>
                </a:solidFill>
                <a:latin typeface="Consolas" pitchFamily="49" charset="0"/>
                <a:cs typeface="Consolas" pitchFamily="49" charset="0"/>
              </a:rPr>
              <a:t>i</a:t>
            </a:r>
            <a:r>
              <a:rPr lang="en-US" altLang="zh-CN" sz="1800" dirty="0" smtClean="0">
                <a:solidFill>
                  <a:schemeClr val="tx1"/>
                </a:solidFill>
                <a:latin typeface="Consolas" pitchFamily="49" charset="0"/>
                <a:cs typeface="Consolas" pitchFamily="49" charset="0"/>
              </a:rPr>
              <a:t>;</a:t>
            </a:r>
            <a:endParaRPr lang="zh-CN" altLang="zh-CN" sz="1800" dirty="0" smtClean="0">
              <a:solidFill>
                <a:schemeClr val="tx1"/>
              </a:solidFill>
              <a:latin typeface="Consolas" pitchFamily="49" charset="0"/>
              <a:cs typeface="Consolas" pitchFamily="49" charset="0"/>
            </a:endParaRPr>
          </a:p>
          <a:p>
            <a:r>
              <a:rPr lang="en-US" altLang="zh-CN" sz="1800" dirty="0" smtClean="0">
                <a:solidFill>
                  <a:schemeClr val="tx1"/>
                </a:solidFill>
                <a:latin typeface="Consolas" pitchFamily="49" charset="0"/>
                <a:cs typeface="Consolas" pitchFamily="49" charset="0"/>
              </a:rPr>
              <a:t>    return a[maxi];</a:t>
            </a:r>
            <a:endParaRPr lang="zh-CN" altLang="zh-CN" sz="1800" dirty="0" smtClean="0">
              <a:solidFill>
                <a:schemeClr val="tx1"/>
              </a:solidFill>
              <a:latin typeface="Consolas" pitchFamily="49" charset="0"/>
              <a:cs typeface="Consolas" pitchFamily="49" charset="0"/>
            </a:endParaRPr>
          </a:p>
          <a:p>
            <a:r>
              <a:rPr lang="en-US" altLang="zh-CN" sz="1800" dirty="0" smtClean="0">
                <a:solidFill>
                  <a:schemeClr val="tx1"/>
                </a:solidFill>
                <a:latin typeface="Consolas" pitchFamily="49" charset="0"/>
                <a:cs typeface="Consolas" pitchFamily="49" charset="0"/>
              </a:rPr>
              <a:t>}</a:t>
            </a:r>
            <a:endParaRPr lang="zh-CN" altLang="zh-CN" sz="1800" dirty="0" smtClean="0">
              <a:solidFill>
                <a:schemeClr val="tx1"/>
              </a:solidFill>
              <a:latin typeface="Consolas" pitchFamily="49" charset="0"/>
              <a:cs typeface="Consolas" pitchFamily="49" charset="0"/>
            </a:endParaRPr>
          </a:p>
        </p:txBody>
      </p:sp>
      <p:sp>
        <p:nvSpPr>
          <p:cNvPr id="6" name="左弧形箭头 5"/>
          <p:cNvSpPr/>
          <p:nvPr/>
        </p:nvSpPr>
        <p:spPr>
          <a:xfrm>
            <a:off x="857224" y="2871771"/>
            <a:ext cx="285752" cy="1785950"/>
          </a:xfrm>
          <a:prstGeom prst="curved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428596" y="428604"/>
            <a:ext cx="8501122" cy="430887"/>
          </a:xfrm>
          <a:prstGeom prst="rect">
            <a:avLst/>
          </a:prstGeom>
          <a:noFill/>
          <a:ln w="9525">
            <a:noFill/>
            <a:miter lim="800000"/>
            <a:headEnd/>
            <a:tailEnd/>
          </a:ln>
          <a:effectLst/>
        </p:spPr>
        <p:txBody>
          <a:bodyPr wrap="square">
            <a:spAutoFit/>
          </a:bodyPr>
          <a:lstStyle/>
          <a:p>
            <a:pPr>
              <a:spcBef>
                <a:spcPct val="50000"/>
              </a:spcBef>
            </a:pPr>
            <a:r>
              <a:rPr lang="zh-CN" altLang="pt-BR" sz="2200" dirty="0" smtClean="0">
                <a:solidFill>
                  <a:schemeClr val="tx1"/>
                </a:solidFill>
                <a:latin typeface="Consolas" pitchFamily="49" charset="0"/>
                <a:ea typeface="楷体" pitchFamily="49" charset="-122"/>
                <a:cs typeface="Consolas" pitchFamily="49" charset="0"/>
              </a:rPr>
              <a:t>算法</a:t>
            </a:r>
            <a:r>
              <a:rPr lang="zh-CN" altLang="pt-BR" sz="2200" dirty="0">
                <a:solidFill>
                  <a:schemeClr val="tx1"/>
                </a:solidFill>
                <a:latin typeface="Consolas" pitchFamily="49" charset="0"/>
                <a:ea typeface="楷体" pitchFamily="49" charset="-122"/>
                <a:cs typeface="Consolas" pitchFamily="49" charset="0"/>
              </a:rPr>
              <a:t>空间复杂度的分析方法与前面介绍的时间复杂度分析方法相似。</a:t>
            </a:r>
            <a:endParaRPr lang="zh-CN" altLang="en-US" sz="2200" dirty="0">
              <a:solidFill>
                <a:schemeClr val="tx1"/>
              </a:solidFill>
              <a:latin typeface="Consolas" pitchFamily="49" charset="0"/>
              <a:ea typeface="楷体" pitchFamily="49" charset="-122"/>
              <a:cs typeface="Consolas" pitchFamily="49" charset="0"/>
            </a:endParaRPr>
          </a:p>
        </p:txBody>
      </p:sp>
      <p:sp>
        <p:nvSpPr>
          <p:cNvPr id="174083" name="Text Box 3"/>
          <p:cNvSpPr txBox="1">
            <a:spLocks noChangeArrowheads="1"/>
          </p:cNvSpPr>
          <p:nvPr/>
        </p:nvSpPr>
        <p:spPr bwMode="auto">
          <a:xfrm>
            <a:off x="642910" y="1142984"/>
            <a:ext cx="7993063" cy="490006"/>
          </a:xfrm>
          <a:prstGeom prst="rect">
            <a:avLst/>
          </a:prstGeom>
          <a:noFill/>
          <a:ln w="9525">
            <a:noFill/>
            <a:miter lim="800000"/>
            <a:headEnd/>
            <a:tailEnd/>
          </a:ln>
          <a:effectLst/>
        </p:spPr>
        <p:txBody>
          <a:bodyPr>
            <a:spAutoFit/>
          </a:bodyPr>
          <a:lstStyle/>
          <a:p>
            <a:pPr>
              <a:lnSpc>
                <a:spcPct val="130000"/>
              </a:lnSpc>
            </a:pPr>
            <a:r>
              <a:rPr lang="en-US" altLang="zh-CN" sz="2200" smtClean="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1.9】</a:t>
            </a:r>
            <a:r>
              <a:rPr lang="zh-CN" altLang="en-US" sz="2200">
                <a:solidFill>
                  <a:srgbClr val="0000FF"/>
                </a:solidFill>
                <a:latin typeface="Consolas" pitchFamily="49" charset="0"/>
                <a:ea typeface="楷体" pitchFamily="49" charset="-122"/>
                <a:cs typeface="Consolas" pitchFamily="49" charset="0"/>
              </a:rPr>
              <a:t>分析例</a:t>
            </a:r>
            <a:r>
              <a:rPr lang="en-US" altLang="zh-CN" sz="2200">
                <a:solidFill>
                  <a:srgbClr val="0000FF"/>
                </a:solidFill>
                <a:latin typeface="Consolas" pitchFamily="49" charset="0"/>
                <a:ea typeface="楷体" pitchFamily="49" charset="-122"/>
                <a:cs typeface="Consolas" pitchFamily="49" charset="0"/>
              </a:rPr>
              <a:t>1.6</a:t>
            </a:r>
            <a:r>
              <a:rPr lang="zh-CN" altLang="en-US" sz="2200">
                <a:solidFill>
                  <a:srgbClr val="0000FF"/>
                </a:solidFill>
                <a:latin typeface="Consolas" pitchFamily="49" charset="0"/>
                <a:ea typeface="楷体" pitchFamily="49" charset="-122"/>
                <a:cs typeface="Consolas" pitchFamily="49" charset="0"/>
              </a:rPr>
              <a:t>算法的空间复杂度</a:t>
            </a:r>
            <a:r>
              <a:rPr lang="zh-CN" altLang="en-US" sz="2200" smtClean="0">
                <a:solidFill>
                  <a:srgbClr val="0000FF"/>
                </a:solidFill>
                <a:latin typeface="Consolas" pitchFamily="49" charset="0"/>
                <a:ea typeface="楷体" pitchFamily="49" charset="-122"/>
                <a:cs typeface="Consolas" pitchFamily="49" charset="0"/>
              </a:rPr>
              <a:t>。</a:t>
            </a:r>
            <a:r>
              <a:rPr lang="zh-CN" altLang="en-US" sz="2200">
                <a:latin typeface="Consolas" pitchFamily="49" charset="0"/>
                <a:ea typeface="楷体" pitchFamily="49" charset="-122"/>
                <a:cs typeface="Consolas" pitchFamily="49" charset="0"/>
              </a:rPr>
              <a:t>　　</a:t>
            </a:r>
          </a:p>
        </p:txBody>
      </p:sp>
      <p:sp>
        <p:nvSpPr>
          <p:cNvPr id="4" name="Text Box 3"/>
          <p:cNvSpPr txBox="1">
            <a:spLocks noChangeArrowheads="1"/>
          </p:cNvSpPr>
          <p:nvPr/>
        </p:nvSpPr>
        <p:spPr bwMode="auto">
          <a:xfrm>
            <a:off x="571472" y="4349642"/>
            <a:ext cx="7993063" cy="1332673"/>
          </a:xfrm>
          <a:prstGeom prst="rect">
            <a:avLst/>
          </a:prstGeom>
          <a:noFill/>
          <a:ln w="9525">
            <a:noFill/>
            <a:miter lim="800000"/>
            <a:headEnd/>
            <a:tailEnd/>
          </a:ln>
          <a:effectLst/>
        </p:spPr>
        <p:txBody>
          <a:bodyPr>
            <a:spAutoFit/>
          </a:bodyPr>
          <a:lstStyle/>
          <a:p>
            <a:pPr>
              <a:lnSpc>
                <a:spcPct val="130000"/>
              </a:lnSpc>
            </a:pPr>
            <a:r>
              <a:rPr lang="zh-CN" altLang="en-US" sz="2200" dirty="0">
                <a:latin typeface="Consolas" pitchFamily="49" charset="0"/>
                <a:ea typeface="楷体" pitchFamily="49" charset="-122"/>
                <a:cs typeface="Consolas" pitchFamily="49" charset="0"/>
              </a:rPr>
              <a:t>　　</a:t>
            </a:r>
            <a:r>
              <a:rPr lang="zh-CN" altLang="en-US" sz="2200" dirty="0">
                <a:solidFill>
                  <a:srgbClr val="FF0000"/>
                </a:solidFill>
                <a:latin typeface="微软雅黑" pitchFamily="34" charset="-122"/>
                <a:ea typeface="微软雅黑" pitchFamily="34" charset="-122"/>
                <a:cs typeface="Consolas" pitchFamily="49" charset="0"/>
              </a:rPr>
              <a:t>解：</a:t>
            </a:r>
            <a:r>
              <a:rPr lang="zh-CN" altLang="en-US" sz="2000" dirty="0">
                <a:solidFill>
                  <a:schemeClr val="tx1"/>
                </a:solidFill>
                <a:latin typeface="Consolas" pitchFamily="49" charset="0"/>
                <a:ea typeface="楷体" pitchFamily="49" charset="-122"/>
                <a:cs typeface="Consolas" pitchFamily="49" charset="0"/>
              </a:rPr>
              <a:t>该算法是一个非递归算法，其中只临时分配了</a:t>
            </a:r>
            <a:r>
              <a:rPr lang="en-US" altLang="zh-CN" sz="2000" i="1" dirty="0" err="1">
                <a:solidFill>
                  <a:schemeClr val="tx1"/>
                </a:solidFill>
                <a:latin typeface="Consolas" pitchFamily="49" charset="0"/>
                <a:ea typeface="楷体" pitchFamily="49" charset="-122"/>
                <a:cs typeface="Consolas" pitchFamily="49" charset="0"/>
              </a:rPr>
              <a:t>i</a:t>
            </a:r>
            <a:r>
              <a:rPr lang="zh-CN" altLang="en-US" sz="2000" dirty="0">
                <a:solidFill>
                  <a:schemeClr val="tx1"/>
                </a:solidFill>
                <a:latin typeface="Consolas" pitchFamily="49" charset="0"/>
                <a:ea typeface="楷体" pitchFamily="49" charset="-122"/>
                <a:cs typeface="Consolas" pitchFamily="49" charset="0"/>
              </a:rPr>
              <a:t>、</a:t>
            </a:r>
            <a:r>
              <a:rPr lang="en-US" altLang="zh-CN" sz="2000" i="1" dirty="0">
                <a:solidFill>
                  <a:schemeClr val="tx1"/>
                </a:solidFill>
                <a:latin typeface="Consolas" pitchFamily="49" charset="0"/>
                <a:ea typeface="楷体" pitchFamily="49" charset="-122"/>
                <a:cs typeface="Consolas" pitchFamily="49" charset="0"/>
              </a:rPr>
              <a:t>k</a:t>
            </a:r>
            <a:r>
              <a:rPr lang="zh-CN" altLang="en-US" sz="2000" dirty="0">
                <a:solidFill>
                  <a:schemeClr val="tx1"/>
                </a:solidFill>
                <a:latin typeface="Consolas" pitchFamily="49" charset="0"/>
                <a:ea typeface="楷体" pitchFamily="49" charset="-122"/>
                <a:cs typeface="Consolas" pitchFamily="49" charset="0"/>
              </a:rPr>
              <a:t>两个变量的空间，它与问题规模</a:t>
            </a:r>
            <a:r>
              <a:rPr lang="en-US" altLang="zh-CN" sz="2000" i="1" dirty="0">
                <a:solidFill>
                  <a:schemeClr val="tx1"/>
                </a:solidFill>
                <a:latin typeface="Consolas" pitchFamily="49" charset="0"/>
                <a:ea typeface="楷体" pitchFamily="49" charset="-122"/>
                <a:cs typeface="Consolas" pitchFamily="49" charset="0"/>
              </a:rPr>
              <a:t>n</a:t>
            </a:r>
            <a:r>
              <a:rPr lang="zh-CN" altLang="en-US" sz="2000" dirty="0">
                <a:solidFill>
                  <a:schemeClr val="tx1"/>
                </a:solidFill>
                <a:latin typeface="Consolas" pitchFamily="49" charset="0"/>
                <a:ea typeface="楷体" pitchFamily="49" charset="-122"/>
                <a:cs typeface="Consolas" pitchFamily="49" charset="0"/>
              </a:rPr>
              <a:t>无关，所以其空间复杂度均为</a:t>
            </a:r>
            <a:r>
              <a:rPr lang="en-US" altLang="zh-CN" sz="2000" dirty="0">
                <a:solidFill>
                  <a:schemeClr val="tx1"/>
                </a:solidFill>
                <a:latin typeface="Consolas" pitchFamily="49" charset="0"/>
                <a:ea typeface="楷体" pitchFamily="49" charset="-122"/>
                <a:cs typeface="Consolas" pitchFamily="49" charset="0"/>
              </a:rPr>
              <a:t>O(1)</a:t>
            </a:r>
            <a:r>
              <a:rPr lang="zh-CN" altLang="en-US" sz="2000" dirty="0">
                <a:solidFill>
                  <a:schemeClr val="tx1"/>
                </a:solidFill>
                <a:latin typeface="Consolas" pitchFamily="49" charset="0"/>
                <a:ea typeface="楷体" pitchFamily="49" charset="-122"/>
                <a:cs typeface="Consolas" pitchFamily="49" charset="0"/>
              </a:rPr>
              <a:t>，即该算法为</a:t>
            </a:r>
            <a:r>
              <a:rPr lang="zh-CN" altLang="en-US" sz="2000" dirty="0" smtClean="0">
                <a:solidFill>
                  <a:srgbClr val="FF0000"/>
                </a:solidFill>
                <a:latin typeface="Consolas" pitchFamily="49" charset="0"/>
                <a:ea typeface="楷体" pitchFamily="49" charset="-122"/>
                <a:cs typeface="Consolas" pitchFamily="49" charset="0"/>
              </a:rPr>
              <a:t>原地工作</a:t>
            </a:r>
            <a:r>
              <a:rPr lang="zh-CN" altLang="en-US" sz="2000" dirty="0">
                <a:solidFill>
                  <a:srgbClr val="FF0000"/>
                </a:solidFill>
                <a:latin typeface="Consolas" pitchFamily="49" charset="0"/>
                <a:ea typeface="楷体" pitchFamily="49" charset="-122"/>
                <a:cs typeface="Consolas" pitchFamily="49" charset="0"/>
              </a:rPr>
              <a:t>算法</a:t>
            </a:r>
            <a:r>
              <a:rPr lang="zh-CN" altLang="en-US" sz="2000" dirty="0">
                <a:solidFill>
                  <a:schemeClr val="tx1"/>
                </a:solidFill>
                <a:latin typeface="Consolas" pitchFamily="49" charset="0"/>
                <a:ea typeface="楷体" pitchFamily="49" charset="-122"/>
                <a:cs typeface="Consolas" pitchFamily="49" charset="0"/>
              </a:rPr>
              <a:t>。</a:t>
            </a:r>
          </a:p>
        </p:txBody>
      </p:sp>
      <p:sp>
        <p:nvSpPr>
          <p:cNvPr id="5" name="Text Box 3"/>
          <p:cNvSpPr txBox="1">
            <a:spLocks noChangeArrowheads="1"/>
          </p:cNvSpPr>
          <p:nvPr/>
        </p:nvSpPr>
        <p:spPr bwMode="auto">
          <a:xfrm>
            <a:off x="1254130" y="1840872"/>
            <a:ext cx="3817936" cy="2302508"/>
          </a:xfrm>
          <a:prstGeom prst="rect">
            <a:avLst/>
          </a:prstGeom>
          <a:solidFill>
            <a:schemeClr val="bg1">
              <a:lumMod val="95000"/>
            </a:scheme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180000" tIns="180000" bIns="180000">
            <a:spAutoFit/>
          </a:bodyPr>
          <a:lstStyle/>
          <a:p>
            <a:r>
              <a:rPr lang="en-US" altLang="zh-CN" sz="1800" dirty="0">
                <a:solidFill>
                  <a:schemeClr val="tx1"/>
                </a:solidFill>
                <a:latin typeface="Consolas" pitchFamily="49" charset="0"/>
                <a:ea typeface="楷体" pitchFamily="49" charset="-122"/>
                <a:cs typeface="Consolas" pitchFamily="49" charset="0"/>
              </a:rPr>
              <a:t>void </a:t>
            </a:r>
            <a:r>
              <a:rPr lang="en-US" altLang="zh-CN" sz="1800" dirty="0" err="1">
                <a:solidFill>
                  <a:schemeClr val="tx1"/>
                </a:solidFill>
                <a:latin typeface="Consolas" pitchFamily="49" charset="0"/>
                <a:ea typeface="楷体" pitchFamily="49" charset="-122"/>
                <a:cs typeface="Consolas" pitchFamily="49" charset="0"/>
              </a:rPr>
              <a:t>func</a:t>
            </a:r>
            <a:r>
              <a:rPr lang="en-US" altLang="zh-CN" sz="1800" dirty="0">
                <a:solidFill>
                  <a:schemeClr val="tx1"/>
                </a:solidFill>
                <a:latin typeface="Consolas" pitchFamily="49" charset="0"/>
                <a:ea typeface="楷体" pitchFamily="49" charset="-122"/>
                <a:cs typeface="Consolas" pitchFamily="49" charset="0"/>
              </a:rPr>
              <a:t>(</a:t>
            </a:r>
            <a:r>
              <a:rPr lang="en-US" altLang="zh-CN" sz="1800" dirty="0" err="1">
                <a:solidFill>
                  <a:schemeClr val="tx1"/>
                </a:solidFill>
                <a:latin typeface="Consolas" pitchFamily="49" charset="0"/>
                <a:ea typeface="楷体" pitchFamily="49" charset="-122"/>
                <a:cs typeface="Consolas" pitchFamily="49" charset="0"/>
              </a:rPr>
              <a:t>int</a:t>
            </a:r>
            <a:r>
              <a:rPr lang="en-US" altLang="zh-CN" sz="1800" dirty="0">
                <a:solidFill>
                  <a:schemeClr val="tx1"/>
                </a:solidFill>
                <a:latin typeface="Consolas" pitchFamily="49" charset="0"/>
                <a:ea typeface="楷体" pitchFamily="49" charset="-122"/>
                <a:cs typeface="Consolas" pitchFamily="49" charset="0"/>
              </a:rPr>
              <a:t> n)</a:t>
            </a:r>
          </a:p>
          <a:p>
            <a:r>
              <a:rPr lang="en-US" altLang="zh-CN" sz="1800" dirty="0">
                <a:solidFill>
                  <a:schemeClr val="tx1"/>
                </a:solidFill>
                <a:latin typeface="Consolas" pitchFamily="49" charset="0"/>
                <a:ea typeface="楷体" pitchFamily="49" charset="-122"/>
                <a:cs typeface="Consolas" pitchFamily="49" charset="0"/>
              </a:rPr>
              <a:t>{  </a:t>
            </a:r>
            <a:r>
              <a:rPr lang="en-US" altLang="zh-CN" sz="1800" dirty="0" smtClean="0">
                <a:solidFill>
                  <a:schemeClr val="tx1"/>
                </a:solidFill>
                <a:latin typeface="Consolas" pitchFamily="49" charset="0"/>
                <a:ea typeface="楷体" pitchFamily="49" charset="-122"/>
                <a:cs typeface="Consolas" pitchFamily="49" charset="0"/>
              </a:rPr>
              <a:t> </a:t>
            </a:r>
            <a:r>
              <a:rPr lang="en-US" altLang="zh-CN" sz="1800" dirty="0" err="1" smtClean="0">
                <a:solidFill>
                  <a:schemeClr val="tx1"/>
                </a:solidFill>
                <a:latin typeface="Consolas" pitchFamily="49" charset="0"/>
                <a:ea typeface="楷体" pitchFamily="49" charset="-122"/>
                <a:cs typeface="Consolas" pitchFamily="49" charset="0"/>
              </a:rPr>
              <a:t>int</a:t>
            </a:r>
            <a:r>
              <a:rPr lang="en-US" altLang="zh-CN" sz="1800" dirty="0" smtClean="0">
                <a:solidFill>
                  <a:schemeClr val="tx1"/>
                </a:solidFill>
                <a:latin typeface="Consolas" pitchFamily="49" charset="0"/>
                <a:ea typeface="楷体" pitchFamily="49" charset="-122"/>
                <a:cs typeface="Consolas" pitchFamily="49" charset="0"/>
              </a:rPr>
              <a:t> </a:t>
            </a:r>
            <a:r>
              <a:rPr lang="en-US" altLang="zh-CN" sz="1800" dirty="0" err="1">
                <a:solidFill>
                  <a:schemeClr val="tx1"/>
                </a:solidFill>
                <a:latin typeface="Consolas" pitchFamily="49" charset="0"/>
                <a:ea typeface="楷体" pitchFamily="49" charset="-122"/>
                <a:cs typeface="Consolas" pitchFamily="49" charset="0"/>
              </a:rPr>
              <a:t>i</a:t>
            </a:r>
            <a:r>
              <a:rPr lang="en-US" altLang="zh-CN" sz="1800" dirty="0">
                <a:solidFill>
                  <a:schemeClr val="tx1"/>
                </a:solidFill>
                <a:latin typeface="Consolas" pitchFamily="49" charset="0"/>
                <a:ea typeface="楷体" pitchFamily="49" charset="-122"/>
                <a:cs typeface="Consolas" pitchFamily="49" charset="0"/>
              </a:rPr>
              <a:t>=1,k=100;</a:t>
            </a:r>
          </a:p>
          <a:p>
            <a:r>
              <a:rPr lang="en-US" altLang="zh-CN" sz="1800" dirty="0">
                <a:solidFill>
                  <a:schemeClr val="tx1"/>
                </a:solidFill>
                <a:latin typeface="Consolas" pitchFamily="49" charset="0"/>
                <a:ea typeface="楷体" pitchFamily="49" charset="-122"/>
                <a:cs typeface="Consolas" pitchFamily="49" charset="0"/>
              </a:rPr>
              <a:t>    </a:t>
            </a:r>
            <a:r>
              <a:rPr lang="en-US" altLang="zh-CN" sz="1800" dirty="0" smtClean="0">
                <a:solidFill>
                  <a:schemeClr val="tx1"/>
                </a:solidFill>
                <a:latin typeface="Consolas" pitchFamily="49" charset="0"/>
                <a:ea typeface="楷体" pitchFamily="49" charset="-122"/>
                <a:cs typeface="Consolas" pitchFamily="49" charset="0"/>
              </a:rPr>
              <a:t>while </a:t>
            </a:r>
            <a:r>
              <a:rPr lang="en-US" altLang="zh-CN" sz="1800" dirty="0">
                <a:solidFill>
                  <a:schemeClr val="tx1"/>
                </a:solidFill>
                <a:latin typeface="Consolas" pitchFamily="49" charset="0"/>
                <a:ea typeface="楷体" pitchFamily="49" charset="-122"/>
                <a:cs typeface="Consolas" pitchFamily="49" charset="0"/>
              </a:rPr>
              <a:t>(</a:t>
            </a:r>
            <a:r>
              <a:rPr lang="en-US" altLang="zh-CN" sz="1800" dirty="0" err="1">
                <a:solidFill>
                  <a:schemeClr val="tx1"/>
                </a:solidFill>
                <a:latin typeface="Consolas" pitchFamily="49" charset="0"/>
                <a:ea typeface="楷体" pitchFamily="49" charset="-122"/>
                <a:cs typeface="Consolas" pitchFamily="49" charset="0"/>
              </a:rPr>
              <a:t>i</a:t>
            </a:r>
            <a:r>
              <a:rPr lang="en-US" altLang="zh-CN" sz="1800" dirty="0">
                <a:solidFill>
                  <a:schemeClr val="tx1"/>
                </a:solidFill>
                <a:latin typeface="Consolas" pitchFamily="49" charset="0"/>
                <a:ea typeface="楷体" pitchFamily="49" charset="-122"/>
                <a:cs typeface="Consolas" pitchFamily="49" charset="0"/>
              </a:rPr>
              <a:t>&lt;=n)</a:t>
            </a:r>
          </a:p>
          <a:p>
            <a:r>
              <a:rPr lang="en-US" altLang="zh-CN" sz="1800" dirty="0">
                <a:solidFill>
                  <a:schemeClr val="tx1"/>
                </a:solidFill>
                <a:latin typeface="Consolas" pitchFamily="49" charset="0"/>
                <a:ea typeface="楷体" pitchFamily="49" charset="-122"/>
                <a:cs typeface="Consolas" pitchFamily="49" charset="0"/>
              </a:rPr>
              <a:t>  </a:t>
            </a:r>
            <a:r>
              <a:rPr lang="en-US" altLang="zh-CN" sz="1800" dirty="0" smtClean="0">
                <a:solidFill>
                  <a:schemeClr val="tx1"/>
                </a:solidFill>
                <a:latin typeface="Consolas" pitchFamily="49" charset="0"/>
                <a:ea typeface="楷体" pitchFamily="49" charset="-122"/>
                <a:cs typeface="Consolas" pitchFamily="49" charset="0"/>
              </a:rPr>
              <a:t>  {</a:t>
            </a:r>
            <a:r>
              <a:rPr lang="en-US" altLang="zh-CN" sz="1800" dirty="0">
                <a:solidFill>
                  <a:schemeClr val="tx1"/>
                </a:solidFill>
                <a:latin typeface="Consolas" pitchFamily="49" charset="0"/>
                <a:ea typeface="楷体" pitchFamily="49" charset="-122"/>
                <a:cs typeface="Consolas" pitchFamily="49" charset="0"/>
              </a:rPr>
              <a:t>	  k++;</a:t>
            </a:r>
          </a:p>
          <a:p>
            <a:r>
              <a:rPr lang="en-US" altLang="zh-CN" sz="1800" dirty="0">
                <a:solidFill>
                  <a:schemeClr val="tx1"/>
                </a:solidFill>
                <a:latin typeface="Consolas" pitchFamily="49" charset="0"/>
                <a:ea typeface="楷体" pitchFamily="49" charset="-122"/>
                <a:cs typeface="Consolas" pitchFamily="49" charset="0"/>
              </a:rPr>
              <a:t>	  </a:t>
            </a:r>
            <a:r>
              <a:rPr lang="en-US" altLang="zh-CN" sz="1800" dirty="0" err="1">
                <a:solidFill>
                  <a:schemeClr val="tx1"/>
                </a:solidFill>
                <a:latin typeface="Consolas" pitchFamily="49" charset="0"/>
                <a:ea typeface="楷体" pitchFamily="49" charset="-122"/>
                <a:cs typeface="Consolas" pitchFamily="49" charset="0"/>
              </a:rPr>
              <a:t>i</a:t>
            </a:r>
            <a:r>
              <a:rPr lang="en-US" altLang="zh-CN" sz="1800" dirty="0">
                <a:solidFill>
                  <a:schemeClr val="tx1"/>
                </a:solidFill>
                <a:latin typeface="Consolas" pitchFamily="49" charset="0"/>
                <a:ea typeface="楷体" pitchFamily="49" charset="-122"/>
                <a:cs typeface="Consolas" pitchFamily="49" charset="0"/>
              </a:rPr>
              <a:t>+=2;</a:t>
            </a:r>
          </a:p>
          <a:p>
            <a:r>
              <a:rPr lang="en-US" altLang="zh-CN" sz="1800" dirty="0">
                <a:solidFill>
                  <a:schemeClr val="tx1"/>
                </a:solidFill>
                <a:latin typeface="Consolas" pitchFamily="49" charset="0"/>
                <a:ea typeface="楷体" pitchFamily="49" charset="-122"/>
                <a:cs typeface="Consolas" pitchFamily="49" charset="0"/>
              </a:rPr>
              <a:t>    </a:t>
            </a:r>
            <a:r>
              <a:rPr lang="en-US" altLang="zh-CN" sz="1800" dirty="0" smtClean="0">
                <a:solidFill>
                  <a:schemeClr val="tx1"/>
                </a:solidFill>
                <a:latin typeface="Consolas" pitchFamily="49" charset="0"/>
                <a:ea typeface="楷体" pitchFamily="49" charset="-122"/>
                <a:cs typeface="Consolas" pitchFamily="49" charset="0"/>
              </a:rPr>
              <a:t>}</a:t>
            </a:r>
            <a:endParaRPr lang="en-US" altLang="zh-CN" sz="1800" dirty="0">
              <a:solidFill>
                <a:schemeClr val="tx1"/>
              </a:solidFill>
              <a:latin typeface="Consolas" pitchFamily="49" charset="0"/>
              <a:ea typeface="楷体" pitchFamily="49" charset="-122"/>
              <a:cs typeface="Consolas" pitchFamily="49" charset="0"/>
            </a:endParaRPr>
          </a:p>
          <a:p>
            <a:r>
              <a:rPr lang="en-US" altLang="zh-CN" sz="1800" dirty="0">
                <a:solidFill>
                  <a:schemeClr val="tx1"/>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323850" y="260350"/>
            <a:ext cx="8280400" cy="1615827"/>
          </a:xfrm>
          <a:prstGeom prst="rect">
            <a:avLst/>
          </a:prstGeom>
          <a:solidFill>
            <a:srgbClr val="DDDDDD"/>
          </a:solidFill>
          <a:ln w="9525">
            <a:noFill/>
            <a:miter lim="800000"/>
            <a:headEnd/>
            <a:tailEnd/>
          </a:ln>
          <a:effectLst/>
        </p:spPr>
        <p:txBody>
          <a:bodyPr>
            <a:spAutoFit/>
          </a:bodyPr>
          <a:lstStyle/>
          <a:p>
            <a:pPr>
              <a:lnSpc>
                <a:spcPct val="150000"/>
              </a:lnSpc>
              <a:spcBef>
                <a:spcPts val="0"/>
              </a:spcBef>
            </a:pPr>
            <a:r>
              <a:rPr lang="zh-CN" altLang="en-US" sz="2200" dirty="0">
                <a:latin typeface="Consolas" pitchFamily="49" charset="0"/>
                <a:ea typeface="楷体" pitchFamily="49" charset="-122"/>
                <a:cs typeface="Consolas" pitchFamily="49" charset="0"/>
              </a:rPr>
              <a:t>　</a:t>
            </a:r>
            <a:r>
              <a:rPr lang="zh-CN" altLang="en-US" sz="2200" dirty="0">
                <a:solidFill>
                  <a:srgbClr val="FF0000"/>
                </a:solidFill>
                <a:latin typeface="Consolas" pitchFamily="49" charset="0"/>
                <a:ea typeface="楷体" pitchFamily="49" charset="-122"/>
                <a:cs typeface="Consolas" pitchFamily="49" charset="0"/>
              </a:rPr>
              <a:t>　</a:t>
            </a:r>
            <a:r>
              <a:rPr lang="en-US" altLang="zh-CN" sz="2200" dirty="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例</a:t>
            </a:r>
            <a:r>
              <a:rPr lang="en-US" altLang="zh-CN" sz="2200" dirty="0">
                <a:solidFill>
                  <a:srgbClr val="FF0000"/>
                </a:solidFill>
                <a:latin typeface="Consolas" pitchFamily="49" charset="0"/>
                <a:ea typeface="楷体" pitchFamily="49" charset="-122"/>
                <a:cs typeface="Consolas" pitchFamily="49" charset="0"/>
              </a:rPr>
              <a:t>1.10</a:t>
            </a:r>
            <a:r>
              <a:rPr lang="en-US" altLang="zh-CN" sz="2200" dirty="0" smtClean="0">
                <a:solidFill>
                  <a:srgbClr val="FF0000"/>
                </a:solidFill>
                <a:latin typeface="Consolas" pitchFamily="49" charset="0"/>
                <a:ea typeface="楷体" pitchFamily="49" charset="-122"/>
                <a:cs typeface="Consolas" pitchFamily="49" charset="0"/>
              </a:rPr>
              <a:t>】</a:t>
            </a:r>
            <a:r>
              <a:rPr lang="zh-CN" altLang="en-US" sz="2200" dirty="0" smtClean="0">
                <a:solidFill>
                  <a:schemeClr val="tx1"/>
                </a:solidFill>
                <a:latin typeface="Consolas" pitchFamily="49" charset="0"/>
                <a:ea typeface="楷体" pitchFamily="49" charset="-122"/>
                <a:cs typeface="Consolas" pitchFamily="49" charset="0"/>
              </a:rPr>
              <a:t>有如下递归算法，分析调用</a:t>
            </a:r>
            <a:endParaRPr lang="en-US" altLang="zh-CN" sz="2200" dirty="0" smtClean="0">
              <a:solidFill>
                <a:schemeClr val="tx1"/>
              </a:solidFill>
              <a:latin typeface="Consolas" pitchFamily="49" charset="0"/>
              <a:ea typeface="楷体" pitchFamily="49" charset="-122"/>
              <a:cs typeface="Consolas" pitchFamily="49" charset="0"/>
            </a:endParaRPr>
          </a:p>
          <a:p>
            <a:pPr>
              <a:lnSpc>
                <a:spcPct val="150000"/>
              </a:lnSpc>
              <a:spcBef>
                <a:spcPts val="0"/>
              </a:spcBef>
            </a:pPr>
            <a:r>
              <a:rPr lang="en-US" sz="2200" dirty="0" smtClean="0">
                <a:solidFill>
                  <a:srgbClr val="9900FF"/>
                </a:solidFill>
                <a:latin typeface="Consolas" pitchFamily="49" charset="0"/>
                <a:ea typeface="楷体" pitchFamily="49" charset="-122"/>
                <a:cs typeface="Consolas" pitchFamily="49" charset="0"/>
              </a:rPr>
              <a:t>         </a:t>
            </a:r>
            <a:r>
              <a:rPr lang="en-US" sz="2200" dirty="0" err="1" smtClean="0">
                <a:solidFill>
                  <a:schemeClr val="tx1"/>
                </a:solidFill>
                <a:latin typeface="Consolas" pitchFamily="49" charset="0"/>
                <a:ea typeface="楷体" pitchFamily="49" charset="-122"/>
                <a:cs typeface="Consolas" pitchFamily="49" charset="0"/>
              </a:rPr>
              <a:t>maxelem</a:t>
            </a:r>
            <a:r>
              <a:rPr lang="en-US" sz="2200" dirty="0" smtClean="0">
                <a:solidFill>
                  <a:schemeClr val="tx1"/>
                </a:solidFill>
                <a:latin typeface="Consolas" pitchFamily="49" charset="0"/>
                <a:ea typeface="楷体" pitchFamily="49" charset="-122"/>
                <a:cs typeface="Consolas" pitchFamily="49" charset="0"/>
              </a:rPr>
              <a:t>(</a:t>
            </a:r>
            <a:r>
              <a:rPr lang="en-US" sz="2200" i="1" dirty="0" smtClean="0">
                <a:solidFill>
                  <a:schemeClr val="tx1"/>
                </a:solidFill>
                <a:latin typeface="Consolas" pitchFamily="49" charset="0"/>
                <a:ea typeface="楷体" pitchFamily="49" charset="-122"/>
                <a:cs typeface="Consolas" pitchFamily="49" charset="0"/>
              </a:rPr>
              <a:t>a</a:t>
            </a:r>
            <a:r>
              <a:rPr lang="zh-CN" altLang="en-US" sz="2200" dirty="0" smtClean="0">
                <a:solidFill>
                  <a:schemeClr val="tx1"/>
                </a:solidFill>
                <a:latin typeface="Consolas" pitchFamily="49" charset="0"/>
                <a:ea typeface="楷体" pitchFamily="49" charset="-122"/>
                <a:cs typeface="Consolas" pitchFamily="49" charset="0"/>
              </a:rPr>
              <a:t>，</a:t>
            </a:r>
            <a:r>
              <a:rPr lang="en-US" sz="2200" dirty="0" smtClean="0">
                <a:solidFill>
                  <a:schemeClr val="tx1"/>
                </a:solidFill>
                <a:latin typeface="Consolas" pitchFamily="49" charset="0"/>
                <a:ea typeface="楷体" pitchFamily="49" charset="-122"/>
                <a:cs typeface="Consolas" pitchFamily="49" charset="0"/>
              </a:rPr>
              <a:t>0</a:t>
            </a:r>
            <a:r>
              <a:rPr lang="zh-CN" altLang="en-US" sz="2200" dirty="0" smtClean="0">
                <a:solidFill>
                  <a:schemeClr val="tx1"/>
                </a:solidFill>
                <a:latin typeface="Consolas" pitchFamily="49" charset="0"/>
                <a:ea typeface="楷体" pitchFamily="49" charset="-122"/>
                <a:cs typeface="Consolas" pitchFamily="49" charset="0"/>
              </a:rPr>
              <a:t>，</a:t>
            </a:r>
            <a:r>
              <a:rPr lang="en-US" sz="2200" i="1" dirty="0" smtClean="0">
                <a:solidFill>
                  <a:schemeClr val="tx1"/>
                </a:solidFill>
                <a:latin typeface="Consolas" pitchFamily="49" charset="0"/>
                <a:ea typeface="楷体" pitchFamily="49" charset="-122"/>
                <a:cs typeface="Consolas" pitchFamily="49" charset="0"/>
              </a:rPr>
              <a:t>n</a:t>
            </a:r>
            <a:r>
              <a:rPr lang="en-US" sz="2200" dirty="0" smtClean="0">
                <a:solidFill>
                  <a:schemeClr val="tx1"/>
                </a:solidFill>
                <a:latin typeface="Consolas" pitchFamily="49" charset="0"/>
                <a:ea typeface="楷体" pitchFamily="49" charset="-122"/>
                <a:cs typeface="Consolas" pitchFamily="49" charset="0"/>
              </a:rPr>
              <a:t>-1)</a:t>
            </a:r>
          </a:p>
          <a:p>
            <a:pPr>
              <a:lnSpc>
                <a:spcPct val="150000"/>
              </a:lnSpc>
              <a:spcBef>
                <a:spcPts val="0"/>
              </a:spcBef>
            </a:pPr>
            <a:r>
              <a:rPr lang="zh-CN" altLang="en-US" sz="2200" dirty="0" smtClean="0">
                <a:solidFill>
                  <a:schemeClr val="tx1"/>
                </a:solidFill>
                <a:latin typeface="Consolas" pitchFamily="49" charset="0"/>
                <a:ea typeface="楷体" pitchFamily="49" charset="-122"/>
                <a:cs typeface="Consolas" pitchFamily="49" charset="0"/>
              </a:rPr>
              <a:t>的空间复杂度。</a:t>
            </a:r>
            <a:endParaRPr lang="zh-CN" altLang="en-US" sz="2200" dirty="0">
              <a:solidFill>
                <a:schemeClr val="tx1"/>
              </a:solidFill>
              <a:latin typeface="Consolas" pitchFamily="49" charset="0"/>
              <a:ea typeface="楷体" pitchFamily="49" charset="-122"/>
              <a:cs typeface="Consolas" pitchFamily="49" charset="0"/>
            </a:endParaRPr>
          </a:p>
        </p:txBody>
      </p:sp>
      <p:sp>
        <p:nvSpPr>
          <p:cNvPr id="4" name="TextBox 3"/>
          <p:cNvSpPr txBox="1"/>
          <p:nvPr/>
        </p:nvSpPr>
        <p:spPr>
          <a:xfrm>
            <a:off x="928662" y="2143116"/>
            <a:ext cx="5286412" cy="2856506"/>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sz="1800" dirty="0" err="1" smtClean="0">
                <a:solidFill>
                  <a:srgbClr val="0000FF"/>
                </a:solidFill>
                <a:latin typeface="Consolas" pitchFamily="49" charset="0"/>
                <a:cs typeface="Consolas" pitchFamily="49" charset="0"/>
              </a:rPr>
              <a:t>int</a:t>
            </a:r>
            <a:r>
              <a:rPr lang="en-US" sz="1800" dirty="0" smtClean="0">
                <a:solidFill>
                  <a:srgbClr val="0000FF"/>
                </a:solidFill>
                <a:latin typeface="Consolas" pitchFamily="49" charset="0"/>
                <a:cs typeface="Consolas" pitchFamily="49" charset="0"/>
              </a:rPr>
              <a:t> </a:t>
            </a:r>
            <a:r>
              <a:rPr lang="en-US" sz="1800" dirty="0" err="1" smtClean="0">
                <a:solidFill>
                  <a:srgbClr val="FF0000"/>
                </a:solidFill>
                <a:latin typeface="Consolas" pitchFamily="49" charset="0"/>
                <a:cs typeface="Consolas" pitchFamily="49" charset="0"/>
              </a:rPr>
              <a:t>maxelem</a:t>
            </a:r>
            <a:r>
              <a:rPr lang="en-US" sz="1800" dirty="0" smtClean="0">
                <a:solidFill>
                  <a:schemeClr val="tx1"/>
                </a:solidFill>
                <a:latin typeface="Consolas" pitchFamily="49" charset="0"/>
                <a:cs typeface="Consolas" pitchFamily="49" charset="0"/>
              </a:rPr>
              <a:t>(</a:t>
            </a:r>
            <a:r>
              <a:rPr lang="en-US" sz="1800" dirty="0" err="1" smtClean="0">
                <a:solidFill>
                  <a:schemeClr val="tx1"/>
                </a:solidFill>
                <a:latin typeface="Consolas" pitchFamily="49" charset="0"/>
                <a:cs typeface="Consolas" pitchFamily="49" charset="0"/>
              </a:rPr>
              <a:t>int</a:t>
            </a:r>
            <a:r>
              <a:rPr lang="en-US" sz="1800" dirty="0" smtClean="0">
                <a:solidFill>
                  <a:schemeClr val="tx1"/>
                </a:solidFill>
                <a:latin typeface="Consolas" pitchFamily="49" charset="0"/>
                <a:cs typeface="Consolas" pitchFamily="49" charset="0"/>
              </a:rPr>
              <a:t> a[],</a:t>
            </a:r>
            <a:r>
              <a:rPr lang="en-US" sz="1800" dirty="0" err="1" smtClean="0">
                <a:solidFill>
                  <a:schemeClr val="tx1"/>
                </a:solidFill>
                <a:latin typeface="Consolas" pitchFamily="49" charset="0"/>
                <a:cs typeface="Consolas" pitchFamily="49" charset="0"/>
              </a:rPr>
              <a:t>int</a:t>
            </a:r>
            <a:r>
              <a:rPr lang="en-US" sz="1800" dirty="0" smtClean="0">
                <a:solidFill>
                  <a:schemeClr val="tx1"/>
                </a:solidFill>
                <a:latin typeface="Consolas" pitchFamily="49" charset="0"/>
                <a:cs typeface="Consolas" pitchFamily="49" charset="0"/>
              </a:rPr>
              <a:t> </a:t>
            </a:r>
            <a:r>
              <a:rPr lang="en-US" sz="1800" dirty="0" err="1" smtClean="0">
                <a:solidFill>
                  <a:schemeClr val="tx1"/>
                </a:solidFill>
                <a:latin typeface="Consolas" pitchFamily="49" charset="0"/>
                <a:cs typeface="Consolas" pitchFamily="49" charset="0"/>
              </a:rPr>
              <a:t>i,int</a:t>
            </a:r>
            <a:r>
              <a:rPr lang="en-US" sz="1800" dirty="0" smtClean="0">
                <a:solidFill>
                  <a:schemeClr val="tx1"/>
                </a:solidFill>
                <a:latin typeface="Consolas" pitchFamily="49" charset="0"/>
                <a:cs typeface="Consolas" pitchFamily="49" charset="0"/>
              </a:rPr>
              <a:t> j)</a:t>
            </a:r>
            <a:endParaRPr lang="zh-CN" altLang="en-US" sz="1800" dirty="0" smtClean="0">
              <a:solidFill>
                <a:schemeClr val="tx1"/>
              </a:solidFill>
              <a:latin typeface="Consolas" pitchFamily="49" charset="0"/>
              <a:cs typeface="Consolas" pitchFamily="49" charset="0"/>
            </a:endParaRPr>
          </a:p>
          <a:p>
            <a:r>
              <a:rPr lang="en-US" sz="1800" dirty="0" smtClean="0">
                <a:solidFill>
                  <a:schemeClr val="tx1"/>
                </a:solidFill>
                <a:latin typeface="Consolas" pitchFamily="49" charset="0"/>
                <a:cs typeface="Consolas" pitchFamily="49" charset="0"/>
              </a:rPr>
              <a:t>{   </a:t>
            </a:r>
            <a:r>
              <a:rPr lang="en-US" sz="1800" dirty="0" err="1" smtClean="0">
                <a:solidFill>
                  <a:schemeClr val="tx1"/>
                </a:solidFill>
                <a:latin typeface="Consolas" pitchFamily="49" charset="0"/>
                <a:cs typeface="Consolas" pitchFamily="49" charset="0"/>
              </a:rPr>
              <a:t>int</a:t>
            </a:r>
            <a:r>
              <a:rPr lang="en-US" sz="1800" dirty="0" smtClean="0">
                <a:solidFill>
                  <a:schemeClr val="tx1"/>
                </a:solidFill>
                <a:latin typeface="Consolas" pitchFamily="49" charset="0"/>
                <a:cs typeface="Consolas" pitchFamily="49" charset="0"/>
              </a:rPr>
              <a:t> mid=(</a:t>
            </a:r>
            <a:r>
              <a:rPr lang="en-US" sz="1800" dirty="0" err="1" smtClean="0">
                <a:solidFill>
                  <a:schemeClr val="tx1"/>
                </a:solidFill>
                <a:latin typeface="Consolas" pitchFamily="49" charset="0"/>
                <a:cs typeface="Consolas" pitchFamily="49" charset="0"/>
              </a:rPr>
              <a:t>i+j</a:t>
            </a:r>
            <a:r>
              <a:rPr lang="en-US" sz="1800" dirty="0" smtClean="0">
                <a:solidFill>
                  <a:schemeClr val="tx1"/>
                </a:solidFill>
                <a:latin typeface="Consolas" pitchFamily="49" charset="0"/>
                <a:cs typeface="Consolas" pitchFamily="49" charset="0"/>
              </a:rPr>
              <a:t>)/2,max1,max2;</a:t>
            </a:r>
            <a:endParaRPr lang="zh-CN" altLang="en-US" sz="1800" dirty="0" smtClean="0">
              <a:solidFill>
                <a:schemeClr val="tx1"/>
              </a:solidFill>
              <a:latin typeface="Consolas" pitchFamily="49" charset="0"/>
              <a:cs typeface="Consolas" pitchFamily="49" charset="0"/>
            </a:endParaRPr>
          </a:p>
          <a:p>
            <a:r>
              <a:rPr lang="en-US" sz="1800" dirty="0" smtClean="0">
                <a:solidFill>
                  <a:schemeClr val="tx1"/>
                </a:solidFill>
                <a:latin typeface="Consolas" pitchFamily="49" charset="0"/>
                <a:cs typeface="Consolas" pitchFamily="49" charset="0"/>
              </a:rPr>
              <a:t>    if (</a:t>
            </a:r>
            <a:r>
              <a:rPr lang="en-US" sz="1800" dirty="0" err="1" smtClean="0">
                <a:solidFill>
                  <a:schemeClr val="tx1"/>
                </a:solidFill>
                <a:latin typeface="Consolas" pitchFamily="49" charset="0"/>
                <a:cs typeface="Consolas" pitchFamily="49" charset="0"/>
              </a:rPr>
              <a:t>i</a:t>
            </a:r>
            <a:r>
              <a:rPr lang="en-US" sz="1800" dirty="0" smtClean="0">
                <a:solidFill>
                  <a:schemeClr val="tx1"/>
                </a:solidFill>
                <a:latin typeface="Consolas" pitchFamily="49" charset="0"/>
                <a:cs typeface="Consolas" pitchFamily="49" charset="0"/>
              </a:rPr>
              <a:t>&lt;j)</a:t>
            </a:r>
            <a:endParaRPr lang="zh-CN" altLang="en-US" sz="1800" dirty="0" smtClean="0">
              <a:solidFill>
                <a:schemeClr val="tx1"/>
              </a:solidFill>
              <a:latin typeface="Consolas" pitchFamily="49" charset="0"/>
              <a:cs typeface="Consolas" pitchFamily="49" charset="0"/>
            </a:endParaRPr>
          </a:p>
          <a:p>
            <a:r>
              <a:rPr lang="en-US" sz="1800" dirty="0" smtClean="0">
                <a:solidFill>
                  <a:srgbClr val="0000FF"/>
                </a:solidFill>
                <a:latin typeface="Consolas" pitchFamily="49" charset="0"/>
                <a:cs typeface="Consolas" pitchFamily="49" charset="0"/>
              </a:rPr>
              <a:t>    {	max1=</a:t>
            </a:r>
            <a:r>
              <a:rPr lang="en-US" sz="1800" dirty="0" err="1" smtClean="0">
                <a:solidFill>
                  <a:srgbClr val="FF0000"/>
                </a:solidFill>
                <a:latin typeface="Consolas" pitchFamily="49" charset="0"/>
                <a:cs typeface="Consolas" pitchFamily="49" charset="0"/>
              </a:rPr>
              <a:t>maxelem</a:t>
            </a:r>
            <a:r>
              <a:rPr lang="en-US" sz="1800" dirty="0" smtClean="0">
                <a:solidFill>
                  <a:srgbClr val="0000FF"/>
                </a:solidFill>
                <a:latin typeface="Consolas" pitchFamily="49" charset="0"/>
                <a:cs typeface="Consolas" pitchFamily="49" charset="0"/>
              </a:rPr>
              <a:t>(</a:t>
            </a:r>
            <a:r>
              <a:rPr lang="en-US" sz="1800" dirty="0" err="1" smtClean="0">
                <a:solidFill>
                  <a:srgbClr val="0000FF"/>
                </a:solidFill>
                <a:latin typeface="Consolas" pitchFamily="49" charset="0"/>
                <a:cs typeface="Consolas" pitchFamily="49" charset="0"/>
              </a:rPr>
              <a:t>a,i,mid</a:t>
            </a:r>
            <a:r>
              <a:rPr lang="en-US" sz="1800" dirty="0" smtClean="0">
                <a:solidFill>
                  <a:srgbClr val="0000FF"/>
                </a:solidFill>
                <a:latin typeface="Consolas" pitchFamily="49" charset="0"/>
                <a:cs typeface="Consolas" pitchFamily="49" charset="0"/>
              </a:rPr>
              <a:t>);</a:t>
            </a:r>
            <a:endParaRPr lang="zh-CN" altLang="en-US" sz="1800" dirty="0" smtClean="0">
              <a:solidFill>
                <a:srgbClr val="0000FF"/>
              </a:solidFill>
              <a:latin typeface="Consolas" pitchFamily="49" charset="0"/>
              <a:cs typeface="Consolas" pitchFamily="49" charset="0"/>
            </a:endParaRPr>
          </a:p>
          <a:p>
            <a:r>
              <a:rPr lang="en-US" sz="1800" dirty="0" smtClean="0">
                <a:solidFill>
                  <a:srgbClr val="0000FF"/>
                </a:solidFill>
                <a:latin typeface="Consolas" pitchFamily="49" charset="0"/>
                <a:cs typeface="Consolas" pitchFamily="49" charset="0"/>
              </a:rPr>
              <a:t>	max2=</a:t>
            </a:r>
            <a:r>
              <a:rPr lang="en-US" sz="1800" dirty="0" err="1" smtClean="0">
                <a:solidFill>
                  <a:srgbClr val="FF0000"/>
                </a:solidFill>
                <a:latin typeface="Consolas" pitchFamily="49" charset="0"/>
                <a:cs typeface="Consolas" pitchFamily="49" charset="0"/>
              </a:rPr>
              <a:t>maxelem</a:t>
            </a:r>
            <a:r>
              <a:rPr lang="en-US" sz="1800" dirty="0" smtClean="0">
                <a:solidFill>
                  <a:srgbClr val="0000FF"/>
                </a:solidFill>
                <a:latin typeface="Consolas" pitchFamily="49" charset="0"/>
                <a:cs typeface="Consolas" pitchFamily="49" charset="0"/>
              </a:rPr>
              <a:t>(a,mid+1,j);</a:t>
            </a:r>
            <a:endParaRPr lang="zh-CN" altLang="en-US" sz="1800" dirty="0" smtClean="0">
              <a:solidFill>
                <a:srgbClr val="0000FF"/>
              </a:solidFill>
              <a:latin typeface="Consolas" pitchFamily="49" charset="0"/>
              <a:cs typeface="Consolas" pitchFamily="49" charset="0"/>
            </a:endParaRPr>
          </a:p>
          <a:p>
            <a:r>
              <a:rPr lang="en-US" sz="1800" dirty="0" smtClean="0">
                <a:solidFill>
                  <a:srgbClr val="0000FF"/>
                </a:solidFill>
                <a:latin typeface="Consolas" pitchFamily="49" charset="0"/>
                <a:cs typeface="Consolas" pitchFamily="49" charset="0"/>
              </a:rPr>
              <a:t>	</a:t>
            </a:r>
            <a:r>
              <a:rPr lang="en-US" sz="1800" dirty="0" smtClean="0">
                <a:solidFill>
                  <a:schemeClr val="tx1"/>
                </a:solidFill>
                <a:latin typeface="Consolas" pitchFamily="49" charset="0"/>
                <a:cs typeface="Consolas" pitchFamily="49" charset="0"/>
              </a:rPr>
              <a:t>return (max1&gt;max2)?max1:max2;</a:t>
            </a:r>
            <a:endParaRPr lang="zh-CN" altLang="en-US" sz="1800" dirty="0" smtClean="0">
              <a:solidFill>
                <a:schemeClr val="tx1"/>
              </a:solidFill>
              <a:latin typeface="Consolas" pitchFamily="49" charset="0"/>
              <a:cs typeface="Consolas" pitchFamily="49" charset="0"/>
            </a:endParaRPr>
          </a:p>
          <a:p>
            <a:r>
              <a:rPr lang="en-US" sz="1800" dirty="0" smtClean="0">
                <a:solidFill>
                  <a:schemeClr val="tx1"/>
                </a:solidFill>
                <a:latin typeface="Consolas" pitchFamily="49" charset="0"/>
                <a:cs typeface="Consolas" pitchFamily="49" charset="0"/>
              </a:rPr>
              <a:t>    }</a:t>
            </a:r>
            <a:endParaRPr lang="zh-CN" altLang="en-US" sz="1800" dirty="0" smtClean="0">
              <a:solidFill>
                <a:schemeClr val="tx1"/>
              </a:solidFill>
              <a:latin typeface="Consolas" pitchFamily="49" charset="0"/>
              <a:cs typeface="Consolas" pitchFamily="49" charset="0"/>
            </a:endParaRPr>
          </a:p>
          <a:p>
            <a:r>
              <a:rPr lang="en-US" sz="1800" dirty="0" smtClean="0">
                <a:solidFill>
                  <a:schemeClr val="tx1"/>
                </a:solidFill>
                <a:latin typeface="Consolas" pitchFamily="49" charset="0"/>
                <a:cs typeface="Consolas" pitchFamily="49" charset="0"/>
              </a:rPr>
              <a:t>    else return a[</a:t>
            </a:r>
            <a:r>
              <a:rPr lang="en-US" sz="1800" dirty="0" err="1" smtClean="0">
                <a:solidFill>
                  <a:schemeClr val="tx1"/>
                </a:solidFill>
                <a:latin typeface="Consolas" pitchFamily="49" charset="0"/>
                <a:cs typeface="Consolas" pitchFamily="49" charset="0"/>
              </a:rPr>
              <a:t>i</a:t>
            </a:r>
            <a:r>
              <a:rPr lang="en-US" sz="1800" dirty="0" smtClean="0">
                <a:solidFill>
                  <a:schemeClr val="tx1"/>
                </a:solidFill>
                <a:latin typeface="Consolas" pitchFamily="49" charset="0"/>
                <a:cs typeface="Consolas" pitchFamily="49" charset="0"/>
              </a:rPr>
              <a:t>];</a:t>
            </a:r>
            <a:endParaRPr lang="zh-CN" altLang="en-US" sz="1800" dirty="0" smtClean="0">
              <a:solidFill>
                <a:schemeClr val="tx1"/>
              </a:solidFill>
              <a:latin typeface="Consolas" pitchFamily="49" charset="0"/>
              <a:cs typeface="Consolas" pitchFamily="49" charset="0"/>
            </a:endParaRPr>
          </a:p>
          <a:p>
            <a:r>
              <a:rPr lang="en-US" sz="1800" dirty="0" smtClean="0">
                <a:solidFill>
                  <a:schemeClr val="tx1"/>
                </a:solidFill>
                <a:latin typeface="Consolas" pitchFamily="49" charset="0"/>
                <a:cs typeface="Consolas" pitchFamily="49" charset="0"/>
              </a:rPr>
              <a:t>}</a:t>
            </a:r>
            <a:endParaRPr lang="zh-CN" altLang="en-US" sz="1800" dirty="0" smtClean="0">
              <a:solidFill>
                <a:schemeClr val="tx1"/>
              </a:solidFill>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142852"/>
            <a:ext cx="4643470" cy="2400657"/>
          </a:xfrm>
          <a:prstGeom prst="rect">
            <a:avLst/>
          </a:prstGeom>
          <a:solidFill>
            <a:schemeClr val="accent1">
              <a:lumMod val="20000"/>
              <a:lumOff val="80000"/>
            </a:schemeClr>
          </a:solidFill>
        </p:spPr>
        <p:txBody>
          <a:bodyPr wrap="square" rtlCol="0">
            <a:spAutoFit/>
          </a:bodyPr>
          <a:lstStyle/>
          <a:p>
            <a:pPr>
              <a:lnSpc>
                <a:spcPct val="150000"/>
              </a:lnSpc>
            </a:pPr>
            <a:r>
              <a:rPr lang="zh-CN" altLang="en-US" sz="2000" dirty="0" smtClean="0">
                <a:solidFill>
                  <a:srgbClr val="FF0000"/>
                </a:solidFill>
                <a:latin typeface="Consolas" pitchFamily="49" charset="0"/>
                <a:ea typeface="楷体" pitchFamily="49" charset="-122"/>
                <a:cs typeface="Consolas" pitchFamily="49" charset="0"/>
              </a:rPr>
              <a:t>   </a:t>
            </a:r>
            <a:r>
              <a:rPr lang="zh-CN" altLang="en-US" sz="2000" dirty="0" smtClean="0">
                <a:solidFill>
                  <a:srgbClr val="FF0000"/>
                </a:solidFill>
                <a:latin typeface="微软雅黑" pitchFamily="34" charset="-122"/>
                <a:ea typeface="微软雅黑" pitchFamily="34" charset="-122"/>
                <a:cs typeface="Consolas" pitchFamily="49" charset="0"/>
              </a:rPr>
              <a:t>解：</a:t>
            </a:r>
            <a:r>
              <a:rPr lang="zh-CN" altLang="en-US" sz="2000" dirty="0" smtClean="0">
                <a:solidFill>
                  <a:schemeClr val="tx1"/>
                </a:solidFill>
                <a:latin typeface="Consolas" pitchFamily="49" charset="0"/>
                <a:ea typeface="楷体" pitchFamily="49" charset="-122"/>
                <a:cs typeface="Consolas" pitchFamily="49" charset="0"/>
              </a:rPr>
              <a:t>执行该递归算法需要多次调用自身，每次调用只临时分配</a:t>
            </a:r>
            <a:r>
              <a:rPr lang="en-US" sz="2000" dirty="0" smtClean="0">
                <a:solidFill>
                  <a:schemeClr val="tx1"/>
                </a:solidFill>
                <a:latin typeface="Consolas" pitchFamily="49" charset="0"/>
                <a:ea typeface="楷体" pitchFamily="49" charset="-122"/>
                <a:cs typeface="Consolas" pitchFamily="49" charset="0"/>
              </a:rPr>
              <a:t>3</a:t>
            </a:r>
            <a:r>
              <a:rPr lang="zh-CN" altLang="en-US" sz="2000" dirty="0" smtClean="0">
                <a:solidFill>
                  <a:schemeClr val="tx1"/>
                </a:solidFill>
                <a:latin typeface="Consolas" pitchFamily="49" charset="0"/>
                <a:ea typeface="楷体" pitchFamily="49" charset="-122"/>
                <a:cs typeface="Consolas" pitchFamily="49" charset="0"/>
              </a:rPr>
              <a:t>个整型变量的空间（</a:t>
            </a:r>
            <a:r>
              <a:rPr lang="en-US" sz="2000" dirty="0" smtClean="0">
                <a:solidFill>
                  <a:schemeClr val="tx1"/>
                </a:solidFill>
                <a:latin typeface="Consolas" pitchFamily="49" charset="0"/>
                <a:ea typeface="楷体" pitchFamily="49" charset="-122"/>
                <a:cs typeface="Consolas" pitchFamily="49" charset="0"/>
              </a:rPr>
              <a:t>O(1)</a:t>
            </a:r>
            <a:r>
              <a:rPr lang="zh-CN" altLang="en-US" sz="2000" dirty="0" smtClean="0">
                <a:solidFill>
                  <a:schemeClr val="tx1"/>
                </a:solidFill>
                <a:latin typeface="Consolas" pitchFamily="49" charset="0"/>
                <a:ea typeface="楷体" pitchFamily="49" charset="-122"/>
                <a:cs typeface="Consolas" pitchFamily="49" charset="0"/>
              </a:rPr>
              <a:t>）。</a:t>
            </a:r>
            <a:endParaRPr lang="en-US" altLang="zh-CN" sz="2000" dirty="0" smtClean="0">
              <a:solidFill>
                <a:schemeClr val="tx1"/>
              </a:solidFill>
              <a:latin typeface="Consolas" pitchFamily="49" charset="0"/>
              <a:ea typeface="楷体" pitchFamily="49" charset="-122"/>
              <a:cs typeface="Consolas" pitchFamily="49" charset="0"/>
            </a:endParaRPr>
          </a:p>
          <a:p>
            <a:pPr>
              <a:lnSpc>
                <a:spcPct val="150000"/>
              </a:lnSpc>
            </a:pPr>
            <a:r>
              <a:rPr lang="zh-CN" altLang="en-US" sz="2000" dirty="0" smtClean="0">
                <a:latin typeface="Consolas" pitchFamily="49" charset="0"/>
                <a:ea typeface="楷体" pitchFamily="49" charset="-122"/>
                <a:cs typeface="Consolas" pitchFamily="49" charset="0"/>
              </a:rPr>
              <a:t>  </a:t>
            </a:r>
            <a:r>
              <a:rPr lang="zh-CN" altLang="en-US" sz="2000" dirty="0" smtClean="0">
                <a:solidFill>
                  <a:schemeClr val="tx1"/>
                </a:solidFill>
                <a:latin typeface="Consolas" pitchFamily="49" charset="0"/>
                <a:ea typeface="楷体" pitchFamily="49" charset="-122"/>
                <a:cs typeface="Consolas" pitchFamily="49" charset="0"/>
              </a:rPr>
              <a:t> 设调用</a:t>
            </a:r>
            <a:r>
              <a:rPr lang="en-US" sz="2000" dirty="0" err="1" smtClean="0">
                <a:solidFill>
                  <a:schemeClr val="tx1"/>
                </a:solidFill>
                <a:latin typeface="Consolas" pitchFamily="49" charset="0"/>
                <a:ea typeface="楷体" pitchFamily="49" charset="-122"/>
                <a:cs typeface="Consolas" pitchFamily="49" charset="0"/>
              </a:rPr>
              <a:t>maxelem</a:t>
            </a:r>
            <a:r>
              <a:rPr lang="en-US" sz="2000" dirty="0" smtClean="0">
                <a:solidFill>
                  <a:schemeClr val="tx1"/>
                </a:solidFill>
                <a:latin typeface="Consolas" pitchFamily="49" charset="0"/>
                <a:ea typeface="楷体" pitchFamily="49" charset="-122"/>
                <a:cs typeface="Consolas" pitchFamily="49" charset="0"/>
              </a:rPr>
              <a:t>(</a:t>
            </a:r>
            <a:r>
              <a:rPr lang="en-US" sz="2000" i="1" dirty="0" smtClean="0">
                <a:solidFill>
                  <a:schemeClr val="tx1"/>
                </a:solidFill>
                <a:latin typeface="Consolas" pitchFamily="49" charset="0"/>
                <a:ea typeface="楷体" pitchFamily="49" charset="-122"/>
                <a:cs typeface="Consolas" pitchFamily="49" charset="0"/>
              </a:rPr>
              <a:t>a</a:t>
            </a:r>
            <a:r>
              <a:rPr lang="en-US" altLang="zh-CN" sz="2000" dirty="0" smtClean="0">
                <a:solidFill>
                  <a:schemeClr val="tx1"/>
                </a:solidFill>
                <a:latin typeface="Consolas" pitchFamily="49" charset="0"/>
                <a:ea typeface="楷体" pitchFamily="49" charset="-122"/>
                <a:cs typeface="Consolas" pitchFamily="49" charset="0"/>
              </a:rPr>
              <a:t>,</a:t>
            </a:r>
            <a:r>
              <a:rPr lang="en-US" sz="2000" dirty="0" smtClean="0">
                <a:solidFill>
                  <a:schemeClr val="tx1"/>
                </a:solidFill>
                <a:latin typeface="Consolas" pitchFamily="49" charset="0"/>
                <a:ea typeface="楷体" pitchFamily="49" charset="-122"/>
                <a:cs typeface="Consolas" pitchFamily="49" charset="0"/>
              </a:rPr>
              <a:t>0</a:t>
            </a:r>
            <a:r>
              <a:rPr lang="en-US" altLang="zh-CN" sz="2000" dirty="0" smtClean="0">
                <a:solidFill>
                  <a:schemeClr val="tx1"/>
                </a:solidFill>
                <a:latin typeface="Consolas" pitchFamily="49" charset="0"/>
                <a:ea typeface="楷体" pitchFamily="49" charset="-122"/>
                <a:cs typeface="Consolas" pitchFamily="49" charset="0"/>
              </a:rPr>
              <a:t>,</a:t>
            </a:r>
            <a:r>
              <a:rPr lang="en-US" sz="2000" i="1" dirty="0" smtClean="0">
                <a:solidFill>
                  <a:schemeClr val="tx1"/>
                </a:solidFill>
                <a:latin typeface="Consolas" pitchFamily="49" charset="0"/>
                <a:ea typeface="楷体" pitchFamily="49" charset="-122"/>
                <a:cs typeface="Consolas" pitchFamily="49" charset="0"/>
              </a:rPr>
              <a:t>n</a:t>
            </a:r>
            <a:r>
              <a:rPr lang="en-US" sz="2000" dirty="0" smtClean="0">
                <a:solidFill>
                  <a:schemeClr val="tx1"/>
                </a:solidFill>
                <a:latin typeface="Consolas" pitchFamily="49" charset="0"/>
                <a:ea typeface="楷体" pitchFamily="49" charset="-122"/>
                <a:cs typeface="Consolas" pitchFamily="49" charset="0"/>
              </a:rPr>
              <a:t>-1)</a:t>
            </a:r>
            <a:r>
              <a:rPr lang="zh-CN" altLang="en-US" sz="2000" dirty="0" smtClean="0">
                <a:solidFill>
                  <a:schemeClr val="tx1"/>
                </a:solidFill>
                <a:latin typeface="Consolas" pitchFamily="49" charset="0"/>
                <a:ea typeface="楷体" pitchFamily="49" charset="-122"/>
                <a:cs typeface="Consolas" pitchFamily="49" charset="0"/>
              </a:rPr>
              <a:t>的空间为</a:t>
            </a:r>
            <a:r>
              <a:rPr lang="en-US" sz="2000" i="1" dirty="0" smtClean="0">
                <a:solidFill>
                  <a:schemeClr val="tx1"/>
                </a:solidFill>
                <a:latin typeface="Consolas" pitchFamily="49" charset="0"/>
                <a:ea typeface="楷体" pitchFamily="49" charset="-122"/>
                <a:cs typeface="Consolas" pitchFamily="49" charset="0"/>
              </a:rPr>
              <a:t>S</a:t>
            </a:r>
            <a:r>
              <a:rPr lang="en-US" sz="2000" dirty="0" smtClean="0">
                <a:solidFill>
                  <a:schemeClr val="tx1"/>
                </a:solidFill>
                <a:latin typeface="Consolas" pitchFamily="49" charset="0"/>
                <a:ea typeface="楷体" pitchFamily="49" charset="-122"/>
                <a:cs typeface="Consolas" pitchFamily="49" charset="0"/>
              </a:rPr>
              <a:t>(</a:t>
            </a:r>
            <a:r>
              <a:rPr lang="en-US" sz="2000" i="1" dirty="0" smtClean="0">
                <a:solidFill>
                  <a:schemeClr val="tx1"/>
                </a:solidFill>
                <a:latin typeface="Consolas" pitchFamily="49" charset="0"/>
                <a:ea typeface="楷体" pitchFamily="49" charset="-122"/>
                <a:cs typeface="Consolas" pitchFamily="49" charset="0"/>
              </a:rPr>
              <a:t>n</a:t>
            </a:r>
            <a:r>
              <a:rPr lang="en-US" sz="2000" dirty="0" smtClean="0">
                <a:solidFill>
                  <a:schemeClr val="tx1"/>
                </a:solidFill>
                <a:latin typeface="Consolas" pitchFamily="49" charset="0"/>
                <a:ea typeface="楷体" pitchFamily="49" charset="-122"/>
                <a:cs typeface="Consolas" pitchFamily="49" charset="0"/>
              </a:rPr>
              <a:t>)</a:t>
            </a:r>
            <a:r>
              <a:rPr lang="zh-CN" altLang="en-US" sz="2000" dirty="0" smtClean="0">
                <a:solidFill>
                  <a:schemeClr val="tx1"/>
                </a:solidFill>
                <a:latin typeface="Consolas" pitchFamily="49" charset="0"/>
                <a:ea typeface="楷体" pitchFamily="49" charset="-122"/>
                <a:cs typeface="Consolas" pitchFamily="49" charset="0"/>
              </a:rPr>
              <a:t>，有：</a:t>
            </a:r>
          </a:p>
        </p:txBody>
      </p:sp>
      <p:sp>
        <p:nvSpPr>
          <p:cNvPr id="4" name="TextBox 3"/>
          <p:cNvSpPr txBox="1"/>
          <p:nvPr/>
        </p:nvSpPr>
        <p:spPr>
          <a:xfrm>
            <a:off x="500034" y="2584190"/>
            <a:ext cx="5429288" cy="844810"/>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r>
              <a:rPr lang="en-US" altLang="zh-CN" sz="1800" i="1" dirty="0" smtClean="0">
                <a:solidFill>
                  <a:schemeClr val="tx1"/>
                </a:solidFill>
                <a:latin typeface="Consolas" pitchFamily="49" charset="0"/>
                <a:ea typeface="楷体" pitchFamily="49" charset="-122"/>
                <a:cs typeface="Consolas" pitchFamily="49" charset="0"/>
              </a:rPr>
              <a:t>S</a:t>
            </a:r>
            <a:r>
              <a:rPr lang="en-US" altLang="zh-CN" sz="1800" dirty="0" smtClean="0">
                <a:solidFill>
                  <a:schemeClr val="tx1"/>
                </a:solidFill>
                <a:latin typeface="Consolas" pitchFamily="49" charset="0"/>
                <a:ea typeface="楷体" pitchFamily="49" charset="-122"/>
                <a:cs typeface="Consolas" pitchFamily="49" charset="0"/>
              </a:rPr>
              <a:t>(</a:t>
            </a:r>
            <a:r>
              <a:rPr lang="en-US" altLang="zh-CN" sz="1800" i="1" dirty="0" smtClean="0">
                <a:solidFill>
                  <a:schemeClr val="tx1"/>
                </a:solidFill>
                <a:latin typeface="Consolas" pitchFamily="49" charset="0"/>
                <a:ea typeface="楷体" pitchFamily="49" charset="-122"/>
                <a:cs typeface="Consolas" pitchFamily="49" charset="0"/>
              </a:rPr>
              <a:t>n</a:t>
            </a:r>
            <a:r>
              <a:rPr lang="en-US" altLang="zh-CN" sz="1800" dirty="0" smtClean="0">
                <a:solidFill>
                  <a:schemeClr val="tx1"/>
                </a:solidFill>
                <a:latin typeface="Consolas" pitchFamily="49" charset="0"/>
                <a:ea typeface="楷体" pitchFamily="49" charset="-122"/>
                <a:cs typeface="Consolas" pitchFamily="49" charset="0"/>
              </a:rPr>
              <a:t>)=O(1)			</a:t>
            </a:r>
            <a:r>
              <a:rPr lang="zh-CN" altLang="en-US" sz="1800" dirty="0" smtClean="0">
                <a:solidFill>
                  <a:schemeClr val="tx1"/>
                </a:solidFill>
                <a:latin typeface="Consolas" pitchFamily="49" charset="0"/>
                <a:ea typeface="楷体" pitchFamily="49" charset="-122"/>
                <a:cs typeface="Consolas" pitchFamily="49" charset="0"/>
              </a:rPr>
              <a:t>当</a:t>
            </a:r>
            <a:r>
              <a:rPr lang="en-US" altLang="zh-CN" sz="1800" i="1" dirty="0" smtClean="0">
                <a:solidFill>
                  <a:schemeClr val="tx1"/>
                </a:solidFill>
                <a:latin typeface="Consolas" pitchFamily="49" charset="0"/>
                <a:ea typeface="楷体" pitchFamily="49" charset="-122"/>
                <a:cs typeface="Consolas" pitchFamily="49" charset="0"/>
              </a:rPr>
              <a:t>n</a:t>
            </a:r>
            <a:r>
              <a:rPr lang="en-US" altLang="zh-CN" sz="1800" dirty="0" smtClean="0">
                <a:solidFill>
                  <a:schemeClr val="tx1"/>
                </a:solidFill>
                <a:latin typeface="Consolas" pitchFamily="49" charset="0"/>
                <a:ea typeface="楷体" pitchFamily="49" charset="-122"/>
                <a:cs typeface="Consolas" pitchFamily="49" charset="0"/>
              </a:rPr>
              <a:t>=1</a:t>
            </a:r>
          </a:p>
          <a:p>
            <a:r>
              <a:rPr lang="en-US" altLang="zh-CN" sz="1800" i="1" dirty="0" smtClean="0">
                <a:solidFill>
                  <a:schemeClr val="tx1"/>
                </a:solidFill>
                <a:latin typeface="Consolas" pitchFamily="49" charset="0"/>
                <a:ea typeface="楷体" pitchFamily="49" charset="-122"/>
                <a:cs typeface="Consolas" pitchFamily="49" charset="0"/>
              </a:rPr>
              <a:t>S</a:t>
            </a:r>
            <a:r>
              <a:rPr lang="en-US" altLang="zh-CN" sz="1800" dirty="0" smtClean="0">
                <a:solidFill>
                  <a:schemeClr val="tx1"/>
                </a:solidFill>
                <a:latin typeface="Consolas" pitchFamily="49" charset="0"/>
                <a:ea typeface="楷体" pitchFamily="49" charset="-122"/>
                <a:cs typeface="Consolas" pitchFamily="49" charset="0"/>
              </a:rPr>
              <a:t>(</a:t>
            </a:r>
            <a:r>
              <a:rPr lang="en-US" altLang="zh-CN" sz="1800" i="1" dirty="0" smtClean="0">
                <a:solidFill>
                  <a:schemeClr val="tx1"/>
                </a:solidFill>
                <a:latin typeface="Consolas" pitchFamily="49" charset="0"/>
                <a:ea typeface="楷体" pitchFamily="49" charset="-122"/>
                <a:cs typeface="Consolas" pitchFamily="49" charset="0"/>
              </a:rPr>
              <a:t>n</a:t>
            </a:r>
            <a:r>
              <a:rPr lang="en-US" altLang="zh-CN" sz="1800" dirty="0" smtClean="0">
                <a:solidFill>
                  <a:schemeClr val="tx1"/>
                </a:solidFill>
                <a:latin typeface="Consolas" pitchFamily="49" charset="0"/>
                <a:ea typeface="楷体" pitchFamily="49" charset="-122"/>
                <a:cs typeface="Consolas" pitchFamily="49" charset="0"/>
              </a:rPr>
              <a:t>)=2</a:t>
            </a:r>
            <a:r>
              <a:rPr lang="en-US" altLang="zh-CN" sz="1800" i="1" dirty="0" smtClean="0">
                <a:solidFill>
                  <a:schemeClr val="tx1"/>
                </a:solidFill>
                <a:latin typeface="Consolas" pitchFamily="49" charset="0"/>
                <a:ea typeface="楷体" pitchFamily="49" charset="-122"/>
                <a:cs typeface="Consolas" pitchFamily="49" charset="0"/>
              </a:rPr>
              <a:t>S</a:t>
            </a:r>
            <a:r>
              <a:rPr lang="en-US" altLang="zh-CN" sz="1800" dirty="0" smtClean="0">
                <a:solidFill>
                  <a:schemeClr val="tx1"/>
                </a:solidFill>
                <a:latin typeface="Consolas" pitchFamily="49" charset="0"/>
                <a:ea typeface="楷体" pitchFamily="49" charset="-122"/>
                <a:cs typeface="Consolas" pitchFamily="49" charset="0"/>
              </a:rPr>
              <a:t>(</a:t>
            </a:r>
            <a:r>
              <a:rPr lang="en-US" altLang="zh-CN" sz="1800" i="1" dirty="0" smtClean="0">
                <a:solidFill>
                  <a:schemeClr val="tx1"/>
                </a:solidFill>
                <a:latin typeface="Consolas" pitchFamily="49" charset="0"/>
                <a:ea typeface="楷体" pitchFamily="49" charset="-122"/>
                <a:cs typeface="Consolas" pitchFamily="49" charset="0"/>
              </a:rPr>
              <a:t>n</a:t>
            </a:r>
            <a:r>
              <a:rPr lang="en-US" altLang="zh-CN" sz="1800" dirty="0" smtClean="0">
                <a:solidFill>
                  <a:schemeClr val="tx1"/>
                </a:solidFill>
                <a:latin typeface="Consolas" pitchFamily="49" charset="0"/>
                <a:ea typeface="楷体" pitchFamily="49" charset="-122"/>
                <a:cs typeface="Consolas" pitchFamily="49" charset="0"/>
              </a:rPr>
              <a:t>/2)+O(1)		</a:t>
            </a:r>
            <a:r>
              <a:rPr lang="zh-CN" altLang="en-US" sz="1800" dirty="0" smtClean="0">
                <a:solidFill>
                  <a:schemeClr val="tx1"/>
                </a:solidFill>
                <a:latin typeface="Consolas" pitchFamily="49" charset="0"/>
                <a:ea typeface="楷体" pitchFamily="49" charset="-122"/>
                <a:cs typeface="Consolas" pitchFamily="49" charset="0"/>
              </a:rPr>
              <a:t>当</a:t>
            </a:r>
            <a:r>
              <a:rPr lang="en-US" altLang="zh-CN" sz="1800" i="1" dirty="0" smtClean="0">
                <a:solidFill>
                  <a:schemeClr val="tx1"/>
                </a:solidFill>
                <a:latin typeface="Consolas" pitchFamily="49" charset="0"/>
                <a:ea typeface="楷体" pitchFamily="49" charset="-122"/>
                <a:cs typeface="Consolas" pitchFamily="49" charset="0"/>
              </a:rPr>
              <a:t>n</a:t>
            </a:r>
            <a:r>
              <a:rPr lang="en-US" altLang="zh-CN" sz="1800" dirty="0" smtClean="0">
                <a:solidFill>
                  <a:schemeClr val="tx1"/>
                </a:solidFill>
                <a:latin typeface="Consolas" pitchFamily="49" charset="0"/>
                <a:ea typeface="楷体" pitchFamily="49" charset="-122"/>
                <a:cs typeface="Consolas" pitchFamily="49" charset="0"/>
              </a:rPr>
              <a:t>&gt;1</a:t>
            </a:r>
            <a:endParaRPr lang="zh-CN" altLang="en-US" sz="1800" dirty="0" smtClean="0">
              <a:solidFill>
                <a:schemeClr val="tx1"/>
              </a:solidFill>
              <a:latin typeface="Consolas" pitchFamily="49" charset="0"/>
              <a:ea typeface="楷体" pitchFamily="49" charset="-122"/>
              <a:cs typeface="Consolas" pitchFamily="49" charset="0"/>
            </a:endParaRPr>
          </a:p>
        </p:txBody>
      </p:sp>
      <p:sp>
        <p:nvSpPr>
          <p:cNvPr id="5" name="TextBox 4"/>
          <p:cNvSpPr txBox="1"/>
          <p:nvPr/>
        </p:nvSpPr>
        <p:spPr>
          <a:xfrm>
            <a:off x="500034" y="3824591"/>
            <a:ext cx="7786742" cy="430887"/>
          </a:xfrm>
          <a:prstGeom prst="rect">
            <a:avLst/>
          </a:prstGeom>
          <a:noFill/>
        </p:spPr>
        <p:txBody>
          <a:bodyPr wrap="square" rtlCol="0">
            <a:spAutoFit/>
          </a:bodyPr>
          <a:lstStyle/>
          <a:p>
            <a:r>
              <a:rPr lang="zh-CN" altLang="en-US" sz="2200" dirty="0" smtClean="0">
                <a:solidFill>
                  <a:srgbClr val="0000FF"/>
                </a:solidFill>
                <a:latin typeface="Consolas" pitchFamily="49" charset="0"/>
                <a:ea typeface="楷体" pitchFamily="49" charset="-122"/>
                <a:cs typeface="Consolas" pitchFamily="49" charset="0"/>
              </a:rPr>
              <a:t>则：</a:t>
            </a:r>
            <a:r>
              <a:rPr lang="en-US" altLang="zh-CN" sz="2000" i="1" dirty="0" smtClean="0">
                <a:solidFill>
                  <a:schemeClr val="tx1"/>
                </a:solidFill>
                <a:latin typeface="Consolas" pitchFamily="49" charset="0"/>
                <a:ea typeface="楷体" pitchFamily="49" charset="-122"/>
                <a:cs typeface="Consolas" pitchFamily="49" charset="0"/>
              </a:rPr>
              <a:t>S</a:t>
            </a:r>
            <a:r>
              <a:rPr lang="en-US" altLang="zh-CN" sz="2000" dirty="0" smtClean="0">
                <a:solidFill>
                  <a:schemeClr val="tx1"/>
                </a:solidFill>
                <a:latin typeface="Consolas" pitchFamily="49" charset="0"/>
                <a:ea typeface="楷体" pitchFamily="49" charset="-122"/>
                <a:cs typeface="Consolas" pitchFamily="49" charset="0"/>
              </a:rPr>
              <a:t>(</a:t>
            </a:r>
            <a:r>
              <a:rPr lang="en-US" altLang="zh-CN" sz="2000" i="1" dirty="0" smtClean="0">
                <a:solidFill>
                  <a:schemeClr val="tx1"/>
                </a:solidFill>
                <a:latin typeface="Consolas" pitchFamily="49" charset="0"/>
                <a:ea typeface="楷体" pitchFamily="49" charset="-122"/>
                <a:cs typeface="Consolas" pitchFamily="49" charset="0"/>
              </a:rPr>
              <a:t>n</a:t>
            </a:r>
            <a:r>
              <a:rPr lang="en-US" altLang="zh-CN" sz="2000" dirty="0" smtClean="0">
                <a:solidFill>
                  <a:schemeClr val="tx1"/>
                </a:solidFill>
                <a:latin typeface="Consolas" pitchFamily="49" charset="0"/>
                <a:ea typeface="楷体" pitchFamily="49" charset="-122"/>
                <a:cs typeface="Consolas" pitchFamily="49" charset="0"/>
              </a:rPr>
              <a:t>) = 2</a:t>
            </a:r>
            <a:r>
              <a:rPr lang="en-US" altLang="zh-CN" sz="2000" i="1" dirty="0" smtClean="0">
                <a:solidFill>
                  <a:schemeClr val="tx1"/>
                </a:solidFill>
                <a:latin typeface="Consolas" pitchFamily="49" charset="0"/>
                <a:ea typeface="楷体" pitchFamily="49" charset="-122"/>
                <a:cs typeface="Consolas" pitchFamily="49" charset="0"/>
              </a:rPr>
              <a:t>S</a:t>
            </a:r>
            <a:r>
              <a:rPr lang="en-US" altLang="zh-CN" sz="2000" dirty="0" smtClean="0">
                <a:solidFill>
                  <a:schemeClr val="tx1"/>
                </a:solidFill>
                <a:latin typeface="Consolas" pitchFamily="49" charset="0"/>
                <a:ea typeface="楷体" pitchFamily="49" charset="-122"/>
                <a:cs typeface="Consolas" pitchFamily="49" charset="0"/>
              </a:rPr>
              <a:t>(</a:t>
            </a:r>
            <a:r>
              <a:rPr lang="en-US" altLang="zh-CN" sz="2000" i="1" dirty="0" smtClean="0">
                <a:solidFill>
                  <a:schemeClr val="tx1"/>
                </a:solidFill>
                <a:latin typeface="Consolas" pitchFamily="49" charset="0"/>
                <a:ea typeface="楷体" pitchFamily="49" charset="-122"/>
                <a:cs typeface="Consolas" pitchFamily="49" charset="0"/>
              </a:rPr>
              <a:t>n</a:t>
            </a:r>
            <a:r>
              <a:rPr lang="en-US" altLang="zh-CN" sz="2000" dirty="0" smtClean="0">
                <a:solidFill>
                  <a:schemeClr val="tx1"/>
                </a:solidFill>
                <a:latin typeface="Consolas" pitchFamily="49" charset="0"/>
                <a:ea typeface="楷体" pitchFamily="49" charset="-122"/>
                <a:cs typeface="Consolas" pitchFamily="49" charset="0"/>
              </a:rPr>
              <a:t>/2)+1=2[2</a:t>
            </a:r>
            <a:r>
              <a:rPr lang="en-US" altLang="zh-CN" sz="2000" i="1" dirty="0" smtClean="0">
                <a:solidFill>
                  <a:schemeClr val="tx1"/>
                </a:solidFill>
                <a:latin typeface="Consolas" pitchFamily="49" charset="0"/>
                <a:ea typeface="楷体" pitchFamily="49" charset="-122"/>
                <a:cs typeface="Consolas" pitchFamily="49" charset="0"/>
              </a:rPr>
              <a:t>S</a:t>
            </a:r>
            <a:r>
              <a:rPr lang="en-US" altLang="zh-CN" sz="2000" dirty="0" smtClean="0">
                <a:solidFill>
                  <a:schemeClr val="tx1"/>
                </a:solidFill>
                <a:latin typeface="Consolas" pitchFamily="49" charset="0"/>
                <a:ea typeface="楷体" pitchFamily="49" charset="-122"/>
                <a:cs typeface="Consolas" pitchFamily="49" charset="0"/>
              </a:rPr>
              <a:t>(</a:t>
            </a:r>
            <a:r>
              <a:rPr lang="en-US" altLang="zh-CN" sz="2000" i="1" dirty="0" smtClean="0">
                <a:solidFill>
                  <a:schemeClr val="tx1"/>
                </a:solidFill>
                <a:latin typeface="Consolas" pitchFamily="49" charset="0"/>
                <a:ea typeface="楷体" pitchFamily="49" charset="-122"/>
                <a:cs typeface="Consolas" pitchFamily="49" charset="0"/>
              </a:rPr>
              <a:t>n</a:t>
            </a:r>
            <a:r>
              <a:rPr lang="en-US" altLang="zh-CN" sz="2000" dirty="0" smtClean="0">
                <a:solidFill>
                  <a:schemeClr val="tx1"/>
                </a:solidFill>
                <a:latin typeface="Consolas" pitchFamily="49" charset="0"/>
                <a:ea typeface="楷体" pitchFamily="49" charset="-122"/>
                <a:cs typeface="Consolas" pitchFamily="49" charset="0"/>
              </a:rPr>
              <a:t>/2</a:t>
            </a:r>
            <a:r>
              <a:rPr lang="en-US" altLang="zh-CN" sz="2000" baseline="30000" dirty="0" smtClean="0">
                <a:solidFill>
                  <a:schemeClr val="tx1"/>
                </a:solidFill>
                <a:latin typeface="Consolas" pitchFamily="49" charset="0"/>
                <a:ea typeface="楷体" pitchFamily="49" charset="-122"/>
                <a:cs typeface="Consolas" pitchFamily="49" charset="0"/>
              </a:rPr>
              <a:t>2</a:t>
            </a:r>
            <a:r>
              <a:rPr lang="en-US" altLang="zh-CN" sz="2000" dirty="0" smtClean="0">
                <a:solidFill>
                  <a:schemeClr val="tx1"/>
                </a:solidFill>
                <a:latin typeface="Consolas" pitchFamily="49" charset="0"/>
                <a:ea typeface="楷体" pitchFamily="49" charset="-122"/>
                <a:cs typeface="Consolas" pitchFamily="49" charset="0"/>
              </a:rPr>
              <a:t>)+1]+1=2</a:t>
            </a:r>
            <a:r>
              <a:rPr lang="en-US" altLang="zh-CN" sz="2000" baseline="30000" dirty="0" smtClean="0">
                <a:solidFill>
                  <a:schemeClr val="tx1"/>
                </a:solidFill>
                <a:latin typeface="Consolas" pitchFamily="49" charset="0"/>
                <a:ea typeface="楷体" pitchFamily="49" charset="-122"/>
                <a:cs typeface="Consolas" pitchFamily="49" charset="0"/>
              </a:rPr>
              <a:t>2</a:t>
            </a:r>
            <a:r>
              <a:rPr lang="en-US" altLang="zh-CN" sz="2000" i="1" dirty="0" smtClean="0">
                <a:solidFill>
                  <a:schemeClr val="tx1"/>
                </a:solidFill>
                <a:latin typeface="Consolas" pitchFamily="49" charset="0"/>
                <a:ea typeface="楷体" pitchFamily="49" charset="-122"/>
                <a:cs typeface="Consolas" pitchFamily="49" charset="0"/>
              </a:rPr>
              <a:t>S</a:t>
            </a:r>
            <a:r>
              <a:rPr lang="en-US" altLang="zh-CN" sz="2000" dirty="0" smtClean="0">
                <a:solidFill>
                  <a:schemeClr val="tx1"/>
                </a:solidFill>
                <a:latin typeface="Consolas" pitchFamily="49" charset="0"/>
                <a:ea typeface="楷体" pitchFamily="49" charset="-122"/>
                <a:cs typeface="Consolas" pitchFamily="49" charset="0"/>
              </a:rPr>
              <a:t>(</a:t>
            </a:r>
            <a:r>
              <a:rPr lang="en-US" altLang="zh-CN" sz="2000" i="1" dirty="0" smtClean="0">
                <a:solidFill>
                  <a:schemeClr val="tx1"/>
                </a:solidFill>
                <a:latin typeface="Consolas" pitchFamily="49" charset="0"/>
                <a:ea typeface="楷体" pitchFamily="49" charset="-122"/>
                <a:cs typeface="Consolas" pitchFamily="49" charset="0"/>
              </a:rPr>
              <a:t>n</a:t>
            </a:r>
            <a:r>
              <a:rPr lang="en-US" altLang="zh-CN" sz="2000" dirty="0" smtClean="0">
                <a:solidFill>
                  <a:schemeClr val="tx1"/>
                </a:solidFill>
                <a:latin typeface="Consolas" pitchFamily="49" charset="0"/>
                <a:ea typeface="楷体" pitchFamily="49" charset="-122"/>
                <a:cs typeface="Consolas" pitchFamily="49" charset="0"/>
              </a:rPr>
              <a:t>/2</a:t>
            </a:r>
            <a:r>
              <a:rPr lang="en-US" altLang="zh-CN" sz="2000" baseline="30000" dirty="0" smtClean="0">
                <a:solidFill>
                  <a:schemeClr val="tx1"/>
                </a:solidFill>
                <a:latin typeface="Consolas" pitchFamily="49" charset="0"/>
                <a:ea typeface="楷体" pitchFamily="49" charset="-122"/>
                <a:cs typeface="Consolas" pitchFamily="49" charset="0"/>
              </a:rPr>
              <a:t>2</a:t>
            </a:r>
            <a:r>
              <a:rPr lang="en-US" altLang="zh-CN" sz="2000" dirty="0" smtClean="0">
                <a:solidFill>
                  <a:schemeClr val="tx1"/>
                </a:solidFill>
                <a:latin typeface="Consolas" pitchFamily="49" charset="0"/>
                <a:ea typeface="楷体" pitchFamily="49" charset="-122"/>
                <a:cs typeface="Consolas" pitchFamily="49" charset="0"/>
              </a:rPr>
              <a:t>)+1+2</a:t>
            </a:r>
            <a:r>
              <a:rPr lang="en-US" altLang="zh-CN" sz="2000" baseline="30000" dirty="0" smtClean="0">
                <a:solidFill>
                  <a:schemeClr val="tx1"/>
                </a:solidFill>
                <a:latin typeface="Consolas" pitchFamily="49" charset="0"/>
                <a:ea typeface="楷体" pitchFamily="49" charset="-122"/>
                <a:cs typeface="Consolas" pitchFamily="49" charset="0"/>
              </a:rPr>
              <a:t>1</a:t>
            </a:r>
            <a:endParaRPr lang="zh-CN" altLang="en-US" sz="2000" baseline="30000" dirty="0" smtClean="0">
              <a:solidFill>
                <a:schemeClr val="tx1"/>
              </a:solidFill>
              <a:latin typeface="Consolas" pitchFamily="49" charset="0"/>
              <a:ea typeface="楷体" pitchFamily="49" charset="-122"/>
              <a:cs typeface="Consolas" pitchFamily="49" charset="0"/>
            </a:endParaRPr>
          </a:p>
        </p:txBody>
      </p:sp>
      <p:sp>
        <p:nvSpPr>
          <p:cNvPr id="6" name="TextBox 5"/>
          <p:cNvSpPr txBox="1"/>
          <p:nvPr/>
        </p:nvSpPr>
        <p:spPr>
          <a:xfrm>
            <a:off x="1740606" y="4281737"/>
            <a:ext cx="2928958" cy="400110"/>
          </a:xfrm>
          <a:prstGeom prst="rect">
            <a:avLst/>
          </a:prstGeom>
          <a:noFill/>
        </p:spPr>
        <p:txBody>
          <a:bodyPr wrap="square" rtlCol="0">
            <a:spAutoFit/>
          </a:bodyPr>
          <a:lstStyle/>
          <a:p>
            <a:r>
              <a:rPr lang="en-US" altLang="zh-CN" sz="2000" dirty="0" smtClean="0">
                <a:solidFill>
                  <a:schemeClr val="tx1"/>
                </a:solidFill>
                <a:latin typeface="Consolas" pitchFamily="49" charset="0"/>
                <a:ea typeface="楷体" pitchFamily="49" charset="-122"/>
                <a:cs typeface="Consolas" pitchFamily="49" charset="0"/>
              </a:rPr>
              <a:t>= 2</a:t>
            </a:r>
            <a:r>
              <a:rPr lang="en-US" altLang="zh-CN" sz="2000" baseline="30000" dirty="0" smtClean="0">
                <a:solidFill>
                  <a:schemeClr val="tx1"/>
                </a:solidFill>
                <a:latin typeface="Consolas" pitchFamily="49" charset="0"/>
                <a:ea typeface="楷体" pitchFamily="49" charset="-122"/>
                <a:cs typeface="Consolas" pitchFamily="49" charset="0"/>
              </a:rPr>
              <a:t>3</a:t>
            </a:r>
            <a:r>
              <a:rPr lang="en-US" altLang="zh-CN" sz="2000" i="1" dirty="0" smtClean="0">
                <a:solidFill>
                  <a:schemeClr val="tx1"/>
                </a:solidFill>
                <a:latin typeface="Consolas" pitchFamily="49" charset="0"/>
                <a:ea typeface="楷体" pitchFamily="49" charset="-122"/>
                <a:cs typeface="Consolas" pitchFamily="49" charset="0"/>
              </a:rPr>
              <a:t>S</a:t>
            </a:r>
            <a:r>
              <a:rPr lang="en-US" altLang="zh-CN" sz="2000" dirty="0" smtClean="0">
                <a:solidFill>
                  <a:schemeClr val="tx1"/>
                </a:solidFill>
                <a:latin typeface="Consolas" pitchFamily="49" charset="0"/>
                <a:ea typeface="楷体" pitchFamily="49" charset="-122"/>
                <a:cs typeface="Consolas" pitchFamily="49" charset="0"/>
              </a:rPr>
              <a:t>(</a:t>
            </a:r>
            <a:r>
              <a:rPr lang="en-US" altLang="zh-CN" sz="2000" i="1" dirty="0" smtClean="0">
                <a:solidFill>
                  <a:schemeClr val="tx1"/>
                </a:solidFill>
                <a:latin typeface="Consolas" pitchFamily="49" charset="0"/>
                <a:ea typeface="楷体" pitchFamily="49" charset="-122"/>
                <a:cs typeface="Consolas" pitchFamily="49" charset="0"/>
              </a:rPr>
              <a:t>n</a:t>
            </a:r>
            <a:r>
              <a:rPr lang="en-US" altLang="zh-CN" sz="2000" dirty="0" smtClean="0">
                <a:solidFill>
                  <a:schemeClr val="tx1"/>
                </a:solidFill>
                <a:latin typeface="Consolas" pitchFamily="49" charset="0"/>
                <a:ea typeface="楷体" pitchFamily="49" charset="-122"/>
                <a:cs typeface="Consolas" pitchFamily="49" charset="0"/>
              </a:rPr>
              <a:t>/2</a:t>
            </a:r>
            <a:r>
              <a:rPr lang="en-US" altLang="zh-CN" sz="2000" baseline="30000" dirty="0" smtClean="0">
                <a:solidFill>
                  <a:schemeClr val="tx1"/>
                </a:solidFill>
                <a:latin typeface="Consolas" pitchFamily="49" charset="0"/>
                <a:ea typeface="楷体" pitchFamily="49" charset="-122"/>
                <a:cs typeface="Consolas" pitchFamily="49" charset="0"/>
              </a:rPr>
              <a:t>3</a:t>
            </a:r>
            <a:r>
              <a:rPr lang="en-US" altLang="zh-CN" sz="2000" dirty="0" smtClean="0">
                <a:solidFill>
                  <a:schemeClr val="tx1"/>
                </a:solidFill>
                <a:latin typeface="Consolas" pitchFamily="49" charset="0"/>
                <a:ea typeface="楷体" pitchFamily="49" charset="-122"/>
                <a:cs typeface="Consolas" pitchFamily="49" charset="0"/>
              </a:rPr>
              <a:t>)+1+2</a:t>
            </a:r>
            <a:r>
              <a:rPr lang="en-US" altLang="zh-CN" sz="2000" baseline="30000" dirty="0" smtClean="0">
                <a:solidFill>
                  <a:schemeClr val="tx1"/>
                </a:solidFill>
                <a:latin typeface="Consolas" pitchFamily="49" charset="0"/>
                <a:ea typeface="楷体" pitchFamily="49" charset="-122"/>
                <a:cs typeface="Consolas" pitchFamily="49" charset="0"/>
              </a:rPr>
              <a:t>1</a:t>
            </a:r>
            <a:r>
              <a:rPr lang="en-US" altLang="zh-CN" sz="2000" dirty="0" smtClean="0">
                <a:solidFill>
                  <a:schemeClr val="tx1"/>
                </a:solidFill>
                <a:latin typeface="Consolas" pitchFamily="49" charset="0"/>
                <a:ea typeface="楷体" pitchFamily="49" charset="-122"/>
                <a:cs typeface="Consolas" pitchFamily="49" charset="0"/>
              </a:rPr>
              <a:t>+2</a:t>
            </a:r>
            <a:r>
              <a:rPr lang="en-US" altLang="zh-CN" sz="2000" baseline="30000" dirty="0" smtClean="0">
                <a:solidFill>
                  <a:schemeClr val="tx1"/>
                </a:solidFill>
                <a:latin typeface="Consolas" pitchFamily="49" charset="0"/>
                <a:ea typeface="楷体" pitchFamily="49" charset="-122"/>
                <a:cs typeface="Consolas" pitchFamily="49" charset="0"/>
              </a:rPr>
              <a:t>2</a:t>
            </a:r>
            <a:endParaRPr lang="zh-CN" altLang="en-US" sz="2000" baseline="30000" dirty="0" smtClean="0">
              <a:solidFill>
                <a:schemeClr val="tx1"/>
              </a:solidFill>
              <a:latin typeface="Consolas" pitchFamily="49" charset="0"/>
              <a:ea typeface="楷体" pitchFamily="49" charset="-122"/>
              <a:cs typeface="Consolas" pitchFamily="49" charset="0"/>
            </a:endParaRPr>
          </a:p>
        </p:txBody>
      </p:sp>
      <p:sp>
        <p:nvSpPr>
          <p:cNvPr id="7" name="TextBox 6"/>
          <p:cNvSpPr txBox="1"/>
          <p:nvPr/>
        </p:nvSpPr>
        <p:spPr>
          <a:xfrm>
            <a:off x="1746729" y="4753285"/>
            <a:ext cx="1214446" cy="400110"/>
          </a:xfrm>
          <a:prstGeom prst="rect">
            <a:avLst/>
          </a:prstGeom>
          <a:noFill/>
        </p:spPr>
        <p:txBody>
          <a:bodyPr wrap="square" rtlCol="0">
            <a:spAutoFit/>
          </a:bodyPr>
          <a:lstStyle/>
          <a:p>
            <a:r>
              <a:rPr lang="en-US" altLang="zh-CN" sz="2000" smtClean="0">
                <a:solidFill>
                  <a:srgbClr val="0000FF"/>
                </a:solidFill>
                <a:latin typeface="Consolas" pitchFamily="49" charset="0"/>
                <a:ea typeface="楷体" pitchFamily="49" charset="-122"/>
                <a:cs typeface="Consolas" pitchFamily="49" charset="0"/>
              </a:rPr>
              <a:t>= …</a:t>
            </a:r>
            <a:endParaRPr lang="zh-CN" altLang="en-US" sz="2000" smtClean="0">
              <a:solidFill>
                <a:srgbClr val="0000FF"/>
              </a:solidFill>
              <a:latin typeface="Consolas" pitchFamily="49" charset="0"/>
              <a:ea typeface="楷体" pitchFamily="49" charset="-122"/>
              <a:cs typeface="Consolas" pitchFamily="49" charset="0"/>
            </a:endParaRPr>
          </a:p>
        </p:txBody>
      </p:sp>
      <p:sp>
        <p:nvSpPr>
          <p:cNvPr id="8" name="TextBox 7"/>
          <p:cNvSpPr txBox="1"/>
          <p:nvPr/>
        </p:nvSpPr>
        <p:spPr>
          <a:xfrm>
            <a:off x="1753668" y="5253351"/>
            <a:ext cx="6390231" cy="400110"/>
          </a:xfrm>
          <a:prstGeom prst="rect">
            <a:avLst/>
          </a:prstGeom>
          <a:noFill/>
        </p:spPr>
        <p:txBody>
          <a:bodyPr wrap="square" rtlCol="0">
            <a:spAutoFit/>
          </a:bodyPr>
          <a:lstStyle/>
          <a:p>
            <a:r>
              <a:rPr lang="en-US" altLang="zh-CN" sz="2000" dirty="0" smtClean="0">
                <a:solidFill>
                  <a:schemeClr val="tx1"/>
                </a:solidFill>
                <a:latin typeface="Consolas" pitchFamily="49" charset="0"/>
                <a:ea typeface="楷体" pitchFamily="49" charset="-122"/>
                <a:cs typeface="Consolas" pitchFamily="49" charset="0"/>
              </a:rPr>
              <a:t>= 2</a:t>
            </a:r>
            <a:r>
              <a:rPr lang="en-US" altLang="zh-CN" sz="2000" i="1" baseline="30000" dirty="0" smtClean="0">
                <a:solidFill>
                  <a:schemeClr val="tx1"/>
                </a:solidFill>
                <a:latin typeface="Consolas" pitchFamily="49" charset="0"/>
                <a:ea typeface="楷体" pitchFamily="49" charset="-122"/>
                <a:cs typeface="Consolas" pitchFamily="49" charset="0"/>
              </a:rPr>
              <a:t>k</a:t>
            </a:r>
            <a:r>
              <a:rPr lang="en-US" altLang="zh-CN" sz="2000" i="1" dirty="0" smtClean="0">
                <a:solidFill>
                  <a:schemeClr val="tx1"/>
                </a:solidFill>
                <a:latin typeface="Consolas" pitchFamily="49" charset="0"/>
                <a:ea typeface="楷体" pitchFamily="49" charset="-122"/>
                <a:cs typeface="Consolas" pitchFamily="49" charset="0"/>
              </a:rPr>
              <a:t>S</a:t>
            </a:r>
            <a:r>
              <a:rPr lang="en-US" altLang="zh-CN" sz="2000" dirty="0" smtClean="0">
                <a:solidFill>
                  <a:schemeClr val="tx1"/>
                </a:solidFill>
                <a:latin typeface="Consolas" pitchFamily="49" charset="0"/>
                <a:ea typeface="楷体" pitchFamily="49" charset="-122"/>
                <a:cs typeface="Consolas" pitchFamily="49" charset="0"/>
              </a:rPr>
              <a:t>(</a:t>
            </a:r>
            <a:r>
              <a:rPr lang="en-US" altLang="zh-CN" sz="2000" i="1" dirty="0" smtClean="0">
                <a:solidFill>
                  <a:schemeClr val="tx1"/>
                </a:solidFill>
                <a:latin typeface="Consolas" pitchFamily="49" charset="0"/>
                <a:ea typeface="楷体" pitchFamily="49" charset="-122"/>
                <a:cs typeface="Consolas" pitchFamily="49" charset="0"/>
              </a:rPr>
              <a:t>n</a:t>
            </a:r>
            <a:r>
              <a:rPr lang="en-US" altLang="zh-CN" sz="2000" dirty="0" smtClean="0">
                <a:solidFill>
                  <a:schemeClr val="tx1"/>
                </a:solidFill>
                <a:latin typeface="Consolas" pitchFamily="49" charset="0"/>
                <a:ea typeface="楷体" pitchFamily="49" charset="-122"/>
                <a:cs typeface="Consolas" pitchFamily="49" charset="0"/>
              </a:rPr>
              <a:t>/2</a:t>
            </a:r>
            <a:r>
              <a:rPr lang="en-US" altLang="zh-CN" sz="2000" i="1" baseline="30000" dirty="0" smtClean="0">
                <a:solidFill>
                  <a:schemeClr val="tx1"/>
                </a:solidFill>
                <a:latin typeface="Consolas" pitchFamily="49" charset="0"/>
                <a:ea typeface="楷体" pitchFamily="49" charset="-122"/>
                <a:cs typeface="Consolas" pitchFamily="49" charset="0"/>
              </a:rPr>
              <a:t>k</a:t>
            </a:r>
            <a:r>
              <a:rPr lang="en-US" altLang="zh-CN" sz="2000" dirty="0" smtClean="0">
                <a:solidFill>
                  <a:schemeClr val="tx1"/>
                </a:solidFill>
                <a:latin typeface="Consolas" pitchFamily="49" charset="0"/>
                <a:ea typeface="楷体" pitchFamily="49" charset="-122"/>
                <a:cs typeface="Consolas" pitchFamily="49" charset="0"/>
              </a:rPr>
              <a:t>)+1+2</a:t>
            </a:r>
            <a:r>
              <a:rPr lang="en-US" altLang="zh-CN" sz="2000" baseline="30000" dirty="0" smtClean="0">
                <a:solidFill>
                  <a:schemeClr val="tx1"/>
                </a:solidFill>
                <a:latin typeface="Consolas" pitchFamily="49" charset="0"/>
                <a:ea typeface="楷体" pitchFamily="49" charset="-122"/>
                <a:cs typeface="Consolas" pitchFamily="49" charset="0"/>
              </a:rPr>
              <a:t>1</a:t>
            </a:r>
            <a:r>
              <a:rPr lang="en-US" altLang="zh-CN" sz="2000" dirty="0" smtClean="0">
                <a:solidFill>
                  <a:schemeClr val="tx1"/>
                </a:solidFill>
                <a:latin typeface="Consolas" pitchFamily="49" charset="0"/>
                <a:ea typeface="楷体" pitchFamily="49" charset="-122"/>
                <a:cs typeface="Consolas" pitchFamily="49" charset="0"/>
              </a:rPr>
              <a:t>+2</a:t>
            </a:r>
            <a:r>
              <a:rPr lang="en-US" altLang="zh-CN" sz="2000" baseline="30000" dirty="0" smtClean="0">
                <a:solidFill>
                  <a:schemeClr val="tx1"/>
                </a:solidFill>
                <a:latin typeface="Consolas" pitchFamily="49" charset="0"/>
                <a:ea typeface="楷体" pitchFamily="49" charset="-122"/>
                <a:cs typeface="Consolas" pitchFamily="49" charset="0"/>
              </a:rPr>
              <a:t>2</a:t>
            </a:r>
            <a:r>
              <a:rPr lang="en-US" altLang="zh-CN" sz="2000" dirty="0" smtClean="0">
                <a:solidFill>
                  <a:schemeClr val="tx1"/>
                </a:solidFill>
                <a:latin typeface="Consolas" pitchFamily="49" charset="0"/>
                <a:ea typeface="楷体" pitchFamily="49" charset="-122"/>
                <a:cs typeface="Consolas" pitchFamily="49" charset="0"/>
              </a:rPr>
              <a:t>+…+2</a:t>
            </a:r>
            <a:r>
              <a:rPr lang="en-US" altLang="zh-CN" sz="2000" i="1" baseline="30000" dirty="0" smtClean="0">
                <a:solidFill>
                  <a:schemeClr val="tx1"/>
                </a:solidFill>
                <a:latin typeface="Consolas" pitchFamily="49" charset="0"/>
                <a:ea typeface="楷体" pitchFamily="49" charset="-122"/>
                <a:cs typeface="Consolas" pitchFamily="49" charset="0"/>
              </a:rPr>
              <a:t>k</a:t>
            </a:r>
            <a:r>
              <a:rPr lang="en-US" altLang="zh-CN" sz="2000" baseline="30000" dirty="0" smtClean="0">
                <a:solidFill>
                  <a:schemeClr val="tx1"/>
                </a:solidFill>
                <a:latin typeface="Consolas" pitchFamily="49" charset="0"/>
                <a:ea typeface="楷体" pitchFamily="49" charset="-122"/>
                <a:cs typeface="Consolas" pitchFamily="49" charset="0"/>
              </a:rPr>
              <a:t>-1</a:t>
            </a:r>
            <a:r>
              <a:rPr lang="zh-CN" altLang="en-US" sz="2000" dirty="0" smtClean="0">
                <a:solidFill>
                  <a:schemeClr val="tx1"/>
                </a:solidFill>
                <a:latin typeface="Consolas" pitchFamily="49" charset="0"/>
                <a:ea typeface="楷体" pitchFamily="49" charset="-122"/>
                <a:cs typeface="Consolas" pitchFamily="49" charset="0"/>
              </a:rPr>
              <a:t>（设</a:t>
            </a:r>
            <a:r>
              <a:rPr lang="en-US" altLang="zh-CN" sz="2000" i="1" dirty="0" smtClean="0">
                <a:solidFill>
                  <a:schemeClr val="tx1"/>
                </a:solidFill>
                <a:latin typeface="Consolas" pitchFamily="49" charset="0"/>
                <a:ea typeface="楷体" pitchFamily="49" charset="-122"/>
                <a:cs typeface="Consolas" pitchFamily="49" charset="0"/>
              </a:rPr>
              <a:t>n</a:t>
            </a:r>
            <a:r>
              <a:rPr lang="en-US" altLang="zh-CN" sz="2000" dirty="0" smtClean="0">
                <a:solidFill>
                  <a:schemeClr val="tx1"/>
                </a:solidFill>
                <a:latin typeface="Consolas" pitchFamily="49" charset="0"/>
                <a:ea typeface="楷体" pitchFamily="49" charset="-122"/>
                <a:cs typeface="Consolas" pitchFamily="49" charset="0"/>
              </a:rPr>
              <a:t>=2</a:t>
            </a:r>
            <a:r>
              <a:rPr lang="en-US" altLang="zh-CN" sz="2000" i="1" baseline="30000" dirty="0" smtClean="0">
                <a:solidFill>
                  <a:schemeClr val="tx1"/>
                </a:solidFill>
                <a:latin typeface="Consolas" pitchFamily="49" charset="0"/>
                <a:ea typeface="楷体" pitchFamily="49" charset="-122"/>
                <a:cs typeface="Consolas" pitchFamily="49" charset="0"/>
              </a:rPr>
              <a:t>k</a:t>
            </a:r>
            <a:r>
              <a:rPr lang="zh-CN" altLang="en-US" sz="2000" dirty="0" smtClean="0">
                <a:solidFill>
                  <a:schemeClr val="tx1"/>
                </a:solidFill>
                <a:latin typeface="Consolas" pitchFamily="49" charset="0"/>
                <a:ea typeface="楷体" pitchFamily="49" charset="-122"/>
                <a:cs typeface="Consolas" pitchFamily="49" charset="0"/>
              </a:rPr>
              <a:t>，即</a:t>
            </a:r>
            <a:r>
              <a:rPr lang="en-US" altLang="zh-CN" sz="2000" i="1" dirty="0" smtClean="0">
                <a:solidFill>
                  <a:schemeClr val="tx1"/>
                </a:solidFill>
                <a:latin typeface="Consolas" pitchFamily="49" charset="0"/>
                <a:ea typeface="楷体" pitchFamily="49" charset="-122"/>
                <a:cs typeface="Consolas" pitchFamily="49" charset="0"/>
              </a:rPr>
              <a:t>k</a:t>
            </a:r>
            <a:r>
              <a:rPr lang="en-US" altLang="zh-CN" sz="2000" dirty="0" smtClean="0">
                <a:solidFill>
                  <a:schemeClr val="tx1"/>
                </a:solidFill>
                <a:latin typeface="Consolas" pitchFamily="49" charset="0"/>
                <a:ea typeface="楷体" pitchFamily="49" charset="-122"/>
                <a:cs typeface="Consolas" pitchFamily="49" charset="0"/>
              </a:rPr>
              <a:t>=log</a:t>
            </a:r>
            <a:r>
              <a:rPr lang="en-US" altLang="zh-CN" sz="2000" baseline="-25000" dirty="0" smtClean="0">
                <a:solidFill>
                  <a:schemeClr val="tx1"/>
                </a:solidFill>
                <a:latin typeface="Consolas" pitchFamily="49" charset="0"/>
                <a:ea typeface="楷体" pitchFamily="49" charset="-122"/>
                <a:cs typeface="Consolas" pitchFamily="49" charset="0"/>
              </a:rPr>
              <a:t>2</a:t>
            </a:r>
            <a:r>
              <a:rPr lang="en-US" altLang="zh-CN" sz="2000" i="1" dirty="0" smtClean="0">
                <a:solidFill>
                  <a:schemeClr val="tx1"/>
                </a:solidFill>
                <a:latin typeface="Consolas" pitchFamily="49" charset="0"/>
                <a:ea typeface="楷体" pitchFamily="49" charset="-122"/>
                <a:cs typeface="Consolas" pitchFamily="49" charset="0"/>
              </a:rPr>
              <a:t>n</a:t>
            </a:r>
            <a:r>
              <a:rPr lang="zh-CN" altLang="en-US" sz="2000" dirty="0" smtClean="0">
                <a:solidFill>
                  <a:schemeClr val="tx1"/>
                </a:solidFill>
                <a:latin typeface="Consolas" pitchFamily="49" charset="0"/>
                <a:ea typeface="楷体" pitchFamily="49" charset="-122"/>
                <a:cs typeface="Consolas" pitchFamily="49" charset="0"/>
              </a:rPr>
              <a:t>）</a:t>
            </a:r>
          </a:p>
        </p:txBody>
      </p:sp>
      <p:sp>
        <p:nvSpPr>
          <p:cNvPr id="9" name="TextBox 8"/>
          <p:cNvSpPr txBox="1"/>
          <p:nvPr/>
        </p:nvSpPr>
        <p:spPr>
          <a:xfrm>
            <a:off x="1785918" y="5753417"/>
            <a:ext cx="3500462" cy="461665"/>
          </a:xfrm>
          <a:prstGeom prst="rect">
            <a:avLst/>
          </a:prstGeom>
          <a:noFill/>
        </p:spPr>
        <p:txBody>
          <a:bodyPr wrap="square" rtlCol="0">
            <a:spAutoFit/>
          </a:bodyPr>
          <a:lstStyle/>
          <a:p>
            <a:r>
              <a:rPr lang="en-US" altLang="zh-CN" sz="2000" dirty="0" smtClean="0">
                <a:solidFill>
                  <a:schemeClr val="tx1"/>
                </a:solidFill>
                <a:latin typeface="Consolas" pitchFamily="49" charset="0"/>
                <a:ea typeface="楷体" pitchFamily="49" charset="-122"/>
                <a:cs typeface="Consolas" pitchFamily="49" charset="0"/>
              </a:rPr>
              <a:t>= </a:t>
            </a:r>
            <a:r>
              <a:rPr lang="en-US" altLang="zh-CN" sz="2000" i="1" dirty="0" smtClean="0">
                <a:solidFill>
                  <a:schemeClr val="tx1"/>
                </a:solidFill>
                <a:latin typeface="Consolas" pitchFamily="49" charset="0"/>
                <a:ea typeface="楷体" pitchFamily="49" charset="-122"/>
                <a:cs typeface="Consolas" pitchFamily="49" charset="0"/>
              </a:rPr>
              <a:t>n</a:t>
            </a:r>
            <a:r>
              <a:rPr lang="en-US" altLang="zh-CN" sz="2000" dirty="0" smtClean="0">
                <a:solidFill>
                  <a:schemeClr val="tx1"/>
                </a:solidFill>
                <a:latin typeface="Consolas" pitchFamily="49" charset="0"/>
                <a:ea typeface="楷体" pitchFamily="49" charset="-122"/>
                <a:cs typeface="Consolas" pitchFamily="49" charset="0"/>
              </a:rPr>
              <a:t>*1+2</a:t>
            </a:r>
            <a:r>
              <a:rPr lang="en-US" altLang="zh-CN" sz="2000" i="1" baseline="30000" dirty="0" smtClean="0">
                <a:solidFill>
                  <a:schemeClr val="tx1"/>
                </a:solidFill>
                <a:latin typeface="Consolas" pitchFamily="49" charset="0"/>
                <a:ea typeface="楷体" pitchFamily="49" charset="-122"/>
                <a:cs typeface="Consolas" pitchFamily="49" charset="0"/>
              </a:rPr>
              <a:t>k</a:t>
            </a:r>
            <a:r>
              <a:rPr lang="en-US" altLang="zh-CN" sz="2000" dirty="0" smtClean="0">
                <a:solidFill>
                  <a:schemeClr val="tx1"/>
                </a:solidFill>
                <a:latin typeface="Consolas" pitchFamily="49" charset="0"/>
                <a:ea typeface="楷体" pitchFamily="49" charset="-122"/>
                <a:cs typeface="Consolas" pitchFamily="49" charset="0"/>
              </a:rPr>
              <a:t>-1 = 2</a:t>
            </a:r>
            <a:r>
              <a:rPr lang="en-US" altLang="zh-CN" sz="2000" i="1" dirty="0" smtClean="0">
                <a:solidFill>
                  <a:schemeClr val="tx1"/>
                </a:solidFill>
                <a:latin typeface="Consolas" pitchFamily="49" charset="0"/>
                <a:ea typeface="楷体" pitchFamily="49" charset="-122"/>
                <a:cs typeface="Consolas" pitchFamily="49" charset="0"/>
              </a:rPr>
              <a:t>n</a:t>
            </a:r>
            <a:r>
              <a:rPr lang="en-US" altLang="zh-CN" sz="2000" dirty="0" smtClean="0">
                <a:solidFill>
                  <a:schemeClr val="tx1"/>
                </a:solidFill>
                <a:latin typeface="Consolas" pitchFamily="49" charset="0"/>
                <a:ea typeface="楷体" pitchFamily="49" charset="-122"/>
                <a:cs typeface="Consolas" pitchFamily="49" charset="0"/>
              </a:rPr>
              <a:t>-1 = </a:t>
            </a:r>
            <a:r>
              <a:rPr lang="en-US" altLang="zh-CN" dirty="0" smtClean="0">
                <a:solidFill>
                  <a:srgbClr val="FF0000"/>
                </a:solidFill>
                <a:latin typeface="Consolas" pitchFamily="49" charset="0"/>
                <a:ea typeface="楷体" pitchFamily="49" charset="-122"/>
                <a:cs typeface="Consolas" pitchFamily="49" charset="0"/>
              </a:rPr>
              <a:t>O(</a:t>
            </a:r>
            <a:r>
              <a:rPr lang="en-US" altLang="zh-CN" i="1" dirty="0" smtClean="0">
                <a:solidFill>
                  <a:srgbClr val="FF0000"/>
                </a:solidFill>
                <a:latin typeface="Consolas" pitchFamily="49" charset="0"/>
                <a:ea typeface="楷体" pitchFamily="49" charset="-122"/>
                <a:cs typeface="Consolas" pitchFamily="49" charset="0"/>
              </a:rPr>
              <a:t>n</a:t>
            </a:r>
            <a:r>
              <a:rPr lang="en-US" altLang="zh-CN" dirty="0" smtClean="0">
                <a:solidFill>
                  <a:srgbClr val="FF0000"/>
                </a:solidFill>
                <a:latin typeface="Consolas" pitchFamily="49" charset="0"/>
                <a:ea typeface="楷体" pitchFamily="49" charset="-122"/>
                <a:cs typeface="Consolas" pitchFamily="49" charset="0"/>
              </a:rPr>
              <a:t>)</a:t>
            </a:r>
            <a:endParaRPr lang="zh-CN" altLang="en-US" dirty="0" smtClean="0">
              <a:solidFill>
                <a:srgbClr val="FF0000"/>
              </a:solidFill>
              <a:latin typeface="Consolas" pitchFamily="49" charset="0"/>
              <a:ea typeface="楷体" pitchFamily="49" charset="-122"/>
              <a:cs typeface="Consolas" pitchFamily="49" charset="0"/>
            </a:endParaRPr>
          </a:p>
        </p:txBody>
      </p:sp>
      <p:sp>
        <p:nvSpPr>
          <p:cNvPr id="11" name="TextBox 10"/>
          <p:cNvSpPr txBox="1"/>
          <p:nvPr/>
        </p:nvSpPr>
        <p:spPr>
          <a:xfrm>
            <a:off x="4867276" y="54922"/>
            <a:ext cx="4205318" cy="2302508"/>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sz="1400" dirty="0" err="1" smtClean="0">
                <a:solidFill>
                  <a:schemeClr val="tx1"/>
                </a:solidFill>
                <a:latin typeface="Consolas" pitchFamily="49" charset="0"/>
                <a:cs typeface="Consolas" pitchFamily="49" charset="0"/>
              </a:rPr>
              <a:t>int</a:t>
            </a:r>
            <a:r>
              <a:rPr lang="en-US" sz="1400" dirty="0" smtClean="0">
                <a:solidFill>
                  <a:schemeClr val="tx1"/>
                </a:solidFill>
                <a:latin typeface="Consolas" pitchFamily="49" charset="0"/>
                <a:cs typeface="Consolas" pitchFamily="49" charset="0"/>
              </a:rPr>
              <a:t> </a:t>
            </a:r>
            <a:r>
              <a:rPr lang="en-US" sz="1400" dirty="0" err="1" smtClean="0">
                <a:solidFill>
                  <a:srgbClr val="FF0000"/>
                </a:solidFill>
                <a:latin typeface="Consolas" pitchFamily="49" charset="0"/>
                <a:cs typeface="Consolas" pitchFamily="49" charset="0"/>
              </a:rPr>
              <a:t>maxelem</a:t>
            </a:r>
            <a:r>
              <a:rPr lang="en-US" sz="1400" dirty="0" smtClean="0">
                <a:solidFill>
                  <a:schemeClr val="tx1"/>
                </a:solidFill>
                <a:latin typeface="Consolas" pitchFamily="49" charset="0"/>
                <a:cs typeface="Consolas" pitchFamily="49" charset="0"/>
              </a:rPr>
              <a:t>(</a:t>
            </a:r>
            <a:r>
              <a:rPr lang="en-US" sz="1400" dirty="0" err="1" smtClean="0">
                <a:solidFill>
                  <a:schemeClr val="tx1"/>
                </a:solidFill>
                <a:latin typeface="Consolas" pitchFamily="49" charset="0"/>
                <a:cs typeface="Consolas" pitchFamily="49" charset="0"/>
              </a:rPr>
              <a:t>int</a:t>
            </a:r>
            <a:r>
              <a:rPr lang="en-US" sz="1400" dirty="0" smtClean="0">
                <a:solidFill>
                  <a:schemeClr val="tx1"/>
                </a:solidFill>
                <a:latin typeface="Consolas" pitchFamily="49" charset="0"/>
                <a:cs typeface="Consolas" pitchFamily="49" charset="0"/>
              </a:rPr>
              <a:t> a[],</a:t>
            </a:r>
            <a:r>
              <a:rPr lang="en-US" sz="1400" dirty="0" err="1" smtClean="0">
                <a:solidFill>
                  <a:schemeClr val="tx1"/>
                </a:solidFill>
                <a:latin typeface="Consolas" pitchFamily="49" charset="0"/>
                <a:cs typeface="Consolas" pitchFamily="49" charset="0"/>
              </a:rPr>
              <a:t>int</a:t>
            </a:r>
            <a:r>
              <a:rPr lang="en-US" sz="1400" dirty="0" smtClean="0">
                <a:solidFill>
                  <a:schemeClr val="tx1"/>
                </a:solidFill>
                <a:latin typeface="Consolas" pitchFamily="49" charset="0"/>
                <a:cs typeface="Consolas" pitchFamily="49" charset="0"/>
              </a:rPr>
              <a:t> </a:t>
            </a:r>
            <a:r>
              <a:rPr lang="en-US" sz="1400" dirty="0" err="1" smtClean="0">
                <a:solidFill>
                  <a:schemeClr val="tx1"/>
                </a:solidFill>
                <a:latin typeface="Consolas" pitchFamily="49" charset="0"/>
                <a:cs typeface="Consolas" pitchFamily="49" charset="0"/>
              </a:rPr>
              <a:t>i,int</a:t>
            </a:r>
            <a:r>
              <a:rPr lang="en-US" sz="1400" dirty="0" smtClean="0">
                <a:solidFill>
                  <a:schemeClr val="tx1"/>
                </a:solidFill>
                <a:latin typeface="Consolas" pitchFamily="49" charset="0"/>
                <a:cs typeface="Consolas" pitchFamily="49" charset="0"/>
              </a:rPr>
              <a:t> j)</a:t>
            </a:r>
            <a:endParaRPr lang="zh-CN" altLang="en-US" sz="1400" dirty="0" smtClean="0">
              <a:solidFill>
                <a:schemeClr val="tx1"/>
              </a:solidFill>
              <a:latin typeface="Consolas" pitchFamily="49" charset="0"/>
              <a:cs typeface="Consolas" pitchFamily="49" charset="0"/>
            </a:endParaRPr>
          </a:p>
          <a:p>
            <a:r>
              <a:rPr lang="en-US" sz="1400" dirty="0" smtClean="0">
                <a:solidFill>
                  <a:schemeClr val="tx1"/>
                </a:solidFill>
                <a:latin typeface="Consolas" pitchFamily="49" charset="0"/>
                <a:cs typeface="Consolas" pitchFamily="49" charset="0"/>
              </a:rPr>
              <a:t>{   </a:t>
            </a:r>
            <a:r>
              <a:rPr lang="en-US" sz="1400" dirty="0" err="1" smtClean="0">
                <a:solidFill>
                  <a:schemeClr val="tx1"/>
                </a:solidFill>
                <a:latin typeface="Consolas" pitchFamily="49" charset="0"/>
                <a:cs typeface="Consolas" pitchFamily="49" charset="0"/>
              </a:rPr>
              <a:t>int</a:t>
            </a:r>
            <a:r>
              <a:rPr lang="en-US" sz="1400" dirty="0" smtClean="0">
                <a:solidFill>
                  <a:schemeClr val="tx1"/>
                </a:solidFill>
                <a:latin typeface="Consolas" pitchFamily="49" charset="0"/>
                <a:cs typeface="Consolas" pitchFamily="49" charset="0"/>
              </a:rPr>
              <a:t> mid=(</a:t>
            </a:r>
            <a:r>
              <a:rPr lang="en-US" sz="1400" dirty="0" err="1" smtClean="0">
                <a:solidFill>
                  <a:schemeClr val="tx1"/>
                </a:solidFill>
                <a:latin typeface="Consolas" pitchFamily="49" charset="0"/>
                <a:cs typeface="Consolas" pitchFamily="49" charset="0"/>
              </a:rPr>
              <a:t>i+j</a:t>
            </a:r>
            <a:r>
              <a:rPr lang="en-US" sz="1400" dirty="0" smtClean="0">
                <a:solidFill>
                  <a:schemeClr val="tx1"/>
                </a:solidFill>
                <a:latin typeface="Consolas" pitchFamily="49" charset="0"/>
                <a:cs typeface="Consolas" pitchFamily="49" charset="0"/>
              </a:rPr>
              <a:t>)/2,max1,max2;</a:t>
            </a:r>
            <a:endParaRPr lang="zh-CN" altLang="en-US" sz="1400" dirty="0" smtClean="0">
              <a:solidFill>
                <a:schemeClr val="tx1"/>
              </a:solidFill>
              <a:latin typeface="Consolas" pitchFamily="49" charset="0"/>
              <a:cs typeface="Consolas" pitchFamily="49" charset="0"/>
            </a:endParaRPr>
          </a:p>
          <a:p>
            <a:r>
              <a:rPr lang="en-US" sz="1400" dirty="0" smtClean="0">
                <a:solidFill>
                  <a:schemeClr val="tx1"/>
                </a:solidFill>
                <a:latin typeface="Consolas" pitchFamily="49" charset="0"/>
                <a:cs typeface="Consolas" pitchFamily="49" charset="0"/>
              </a:rPr>
              <a:t>    if (</a:t>
            </a:r>
            <a:r>
              <a:rPr lang="en-US" sz="1400" dirty="0" err="1" smtClean="0">
                <a:solidFill>
                  <a:schemeClr val="tx1"/>
                </a:solidFill>
                <a:latin typeface="Consolas" pitchFamily="49" charset="0"/>
                <a:cs typeface="Consolas" pitchFamily="49" charset="0"/>
              </a:rPr>
              <a:t>i</a:t>
            </a:r>
            <a:r>
              <a:rPr lang="en-US" sz="1400" dirty="0" smtClean="0">
                <a:solidFill>
                  <a:schemeClr val="tx1"/>
                </a:solidFill>
                <a:latin typeface="Consolas" pitchFamily="49" charset="0"/>
                <a:cs typeface="Consolas" pitchFamily="49" charset="0"/>
              </a:rPr>
              <a:t>&lt;j)</a:t>
            </a:r>
            <a:endParaRPr lang="zh-CN" altLang="en-US" sz="1400" dirty="0" smtClean="0">
              <a:solidFill>
                <a:schemeClr val="tx1"/>
              </a:solidFill>
              <a:latin typeface="Consolas" pitchFamily="49" charset="0"/>
              <a:cs typeface="Consolas" pitchFamily="49" charset="0"/>
            </a:endParaRPr>
          </a:p>
          <a:p>
            <a:r>
              <a:rPr lang="en-US" sz="1400" dirty="0" smtClean="0">
                <a:solidFill>
                  <a:schemeClr val="tx1"/>
                </a:solidFill>
                <a:latin typeface="Consolas" pitchFamily="49" charset="0"/>
                <a:cs typeface="Consolas" pitchFamily="49" charset="0"/>
              </a:rPr>
              <a:t>    {	max1=</a:t>
            </a:r>
            <a:r>
              <a:rPr lang="en-US" sz="1400" dirty="0" err="1" smtClean="0">
                <a:solidFill>
                  <a:srgbClr val="FF0000"/>
                </a:solidFill>
                <a:latin typeface="Consolas" pitchFamily="49" charset="0"/>
                <a:cs typeface="Consolas" pitchFamily="49" charset="0"/>
              </a:rPr>
              <a:t>maxelem</a:t>
            </a:r>
            <a:r>
              <a:rPr lang="en-US" sz="1400" dirty="0" smtClean="0">
                <a:solidFill>
                  <a:schemeClr val="tx1"/>
                </a:solidFill>
                <a:latin typeface="Consolas" pitchFamily="49" charset="0"/>
                <a:cs typeface="Consolas" pitchFamily="49" charset="0"/>
              </a:rPr>
              <a:t>(</a:t>
            </a:r>
            <a:r>
              <a:rPr lang="en-US" sz="1400" dirty="0" err="1" smtClean="0">
                <a:solidFill>
                  <a:schemeClr val="tx1"/>
                </a:solidFill>
                <a:latin typeface="Consolas" pitchFamily="49" charset="0"/>
                <a:cs typeface="Consolas" pitchFamily="49" charset="0"/>
              </a:rPr>
              <a:t>a,i,mid</a:t>
            </a:r>
            <a:r>
              <a:rPr lang="en-US" sz="1400" dirty="0" smtClean="0">
                <a:solidFill>
                  <a:schemeClr val="tx1"/>
                </a:solidFill>
                <a:latin typeface="Consolas" pitchFamily="49" charset="0"/>
                <a:cs typeface="Consolas" pitchFamily="49" charset="0"/>
              </a:rPr>
              <a:t>);</a:t>
            </a:r>
            <a:endParaRPr lang="zh-CN" altLang="en-US" sz="1400" dirty="0" smtClean="0">
              <a:solidFill>
                <a:schemeClr val="tx1"/>
              </a:solidFill>
              <a:latin typeface="Consolas" pitchFamily="49" charset="0"/>
              <a:cs typeface="Consolas" pitchFamily="49" charset="0"/>
            </a:endParaRPr>
          </a:p>
          <a:p>
            <a:r>
              <a:rPr lang="en-US" sz="1400" dirty="0" smtClean="0">
                <a:solidFill>
                  <a:schemeClr val="tx1"/>
                </a:solidFill>
                <a:latin typeface="Consolas" pitchFamily="49" charset="0"/>
                <a:cs typeface="Consolas" pitchFamily="49" charset="0"/>
              </a:rPr>
              <a:t>	max2=</a:t>
            </a:r>
            <a:r>
              <a:rPr lang="en-US" sz="1400" dirty="0" err="1" smtClean="0">
                <a:solidFill>
                  <a:srgbClr val="FF0000"/>
                </a:solidFill>
                <a:latin typeface="Consolas" pitchFamily="49" charset="0"/>
                <a:cs typeface="Consolas" pitchFamily="49" charset="0"/>
              </a:rPr>
              <a:t>maxele</a:t>
            </a:r>
            <a:r>
              <a:rPr lang="en-US" sz="1400" dirty="0" err="1" smtClean="0">
                <a:solidFill>
                  <a:schemeClr val="tx1"/>
                </a:solidFill>
                <a:latin typeface="Consolas" pitchFamily="49" charset="0"/>
                <a:cs typeface="Consolas" pitchFamily="49" charset="0"/>
              </a:rPr>
              <a:t>m</a:t>
            </a:r>
            <a:r>
              <a:rPr lang="en-US" sz="1400" dirty="0" smtClean="0">
                <a:solidFill>
                  <a:schemeClr val="tx1"/>
                </a:solidFill>
                <a:latin typeface="Consolas" pitchFamily="49" charset="0"/>
                <a:cs typeface="Consolas" pitchFamily="49" charset="0"/>
              </a:rPr>
              <a:t>(a,mid+1,j);</a:t>
            </a:r>
            <a:endParaRPr lang="zh-CN" altLang="en-US" sz="1400" dirty="0" smtClean="0">
              <a:solidFill>
                <a:schemeClr val="tx1"/>
              </a:solidFill>
              <a:latin typeface="Consolas" pitchFamily="49" charset="0"/>
              <a:cs typeface="Consolas" pitchFamily="49" charset="0"/>
            </a:endParaRPr>
          </a:p>
          <a:p>
            <a:r>
              <a:rPr lang="en-US" sz="1400" dirty="0" smtClean="0">
                <a:solidFill>
                  <a:schemeClr val="tx1"/>
                </a:solidFill>
                <a:latin typeface="Consolas" pitchFamily="49" charset="0"/>
                <a:cs typeface="Consolas" pitchFamily="49" charset="0"/>
              </a:rPr>
              <a:t>	return (max1&gt;max2)?max1:max2;</a:t>
            </a:r>
            <a:endParaRPr lang="zh-CN" altLang="en-US" sz="1400" dirty="0" smtClean="0">
              <a:solidFill>
                <a:schemeClr val="tx1"/>
              </a:solidFill>
              <a:latin typeface="Consolas" pitchFamily="49" charset="0"/>
              <a:cs typeface="Consolas" pitchFamily="49" charset="0"/>
            </a:endParaRPr>
          </a:p>
          <a:p>
            <a:r>
              <a:rPr lang="en-US" sz="1400" dirty="0" smtClean="0">
                <a:solidFill>
                  <a:schemeClr val="tx1"/>
                </a:solidFill>
                <a:latin typeface="Consolas" pitchFamily="49" charset="0"/>
                <a:cs typeface="Consolas" pitchFamily="49" charset="0"/>
              </a:rPr>
              <a:t>    }</a:t>
            </a:r>
            <a:endParaRPr lang="zh-CN" altLang="en-US" sz="1400" dirty="0" smtClean="0">
              <a:solidFill>
                <a:schemeClr val="tx1"/>
              </a:solidFill>
              <a:latin typeface="Consolas" pitchFamily="49" charset="0"/>
              <a:cs typeface="Consolas" pitchFamily="49" charset="0"/>
            </a:endParaRPr>
          </a:p>
          <a:p>
            <a:r>
              <a:rPr lang="en-US" sz="1400" dirty="0" smtClean="0">
                <a:solidFill>
                  <a:schemeClr val="tx1"/>
                </a:solidFill>
                <a:latin typeface="Consolas" pitchFamily="49" charset="0"/>
                <a:cs typeface="Consolas" pitchFamily="49" charset="0"/>
              </a:rPr>
              <a:t>    else return a[</a:t>
            </a:r>
            <a:r>
              <a:rPr lang="en-US" sz="1400" dirty="0" err="1" smtClean="0">
                <a:solidFill>
                  <a:schemeClr val="tx1"/>
                </a:solidFill>
                <a:latin typeface="Consolas" pitchFamily="49" charset="0"/>
                <a:cs typeface="Consolas" pitchFamily="49" charset="0"/>
              </a:rPr>
              <a:t>i</a:t>
            </a:r>
            <a:r>
              <a:rPr lang="en-US" sz="1400" dirty="0" smtClean="0">
                <a:solidFill>
                  <a:schemeClr val="tx1"/>
                </a:solidFill>
                <a:latin typeface="Consolas" pitchFamily="49" charset="0"/>
                <a:cs typeface="Consolas" pitchFamily="49" charset="0"/>
              </a:rPr>
              <a:t>];</a:t>
            </a:r>
            <a:endParaRPr lang="zh-CN" altLang="en-US" sz="1400" dirty="0" smtClean="0">
              <a:solidFill>
                <a:schemeClr val="tx1"/>
              </a:solidFill>
              <a:latin typeface="Consolas" pitchFamily="49" charset="0"/>
              <a:cs typeface="Consolas" pitchFamily="49" charset="0"/>
            </a:endParaRPr>
          </a:p>
          <a:p>
            <a:r>
              <a:rPr lang="en-US" sz="1400" dirty="0" smtClean="0">
                <a:solidFill>
                  <a:schemeClr val="tx1"/>
                </a:solidFill>
                <a:latin typeface="Consolas" pitchFamily="49" charset="0"/>
                <a:cs typeface="Consolas" pitchFamily="49" charset="0"/>
              </a:rPr>
              <a:t>}</a:t>
            </a:r>
            <a:endParaRPr lang="zh-CN" altLang="en-US" sz="1400" dirty="0" smtClean="0">
              <a:solidFill>
                <a:schemeClr val="tx1"/>
              </a:solidFill>
              <a:latin typeface="Consolas" pitchFamily="49" charset="0"/>
              <a:cs typeface="Consolas" pitchFamily="49" charset="0"/>
            </a:endParaRPr>
          </a:p>
        </p:txBody>
      </p:sp>
      <p:sp>
        <p:nvSpPr>
          <p:cNvPr id="12" name="右弧形箭头 11"/>
          <p:cNvSpPr/>
          <p:nvPr/>
        </p:nvSpPr>
        <p:spPr>
          <a:xfrm>
            <a:off x="5929322" y="2428868"/>
            <a:ext cx="357190" cy="642942"/>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1785918" y="285728"/>
            <a:ext cx="4680520" cy="584775"/>
          </a:xfrm>
          <a:prstGeom prst="rect">
            <a:avLst/>
          </a:prstGeom>
          <a:no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pc="50" dirty="0" smtClean="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1.3 </a:t>
            </a:r>
            <a:r>
              <a:rPr lang="zh-CN" altLang="zh-CN" sz="3200" dirty="0" smtClean="0">
                <a:solidFill>
                  <a:srgbClr val="006600"/>
                </a:solidFill>
                <a:latin typeface="Consolas" pitchFamily="49" charset="0"/>
                <a:ea typeface="叶根友毛笔行书2.0版" pitchFamily="2" charset="-122"/>
                <a:cs typeface="Consolas" pitchFamily="49" charset="0"/>
              </a:rPr>
              <a:t>算法设计工具―</a:t>
            </a:r>
            <a:r>
              <a:rPr lang="pt-BR" altLang="zh-CN" sz="3200" dirty="0" smtClean="0">
                <a:solidFill>
                  <a:srgbClr val="006600"/>
                </a:solidFill>
                <a:latin typeface="Consolas" pitchFamily="49" charset="0"/>
                <a:ea typeface="叶根友毛笔行书2.0版" pitchFamily="2" charset="-122"/>
                <a:cs typeface="Consolas" pitchFamily="49" charset="0"/>
              </a:rPr>
              <a:t>STL</a:t>
            </a:r>
            <a:r>
              <a:rPr lang="zh-CN" altLang="en-US" sz="3200" spc="50" dirty="0" smtClean="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 </a:t>
            </a:r>
            <a:endParaRPr lang="zh-CN" altLang="en-US" sz="3200" spc="50" dirty="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endParaRPr>
          </a:p>
        </p:txBody>
      </p:sp>
      <p:sp>
        <p:nvSpPr>
          <p:cNvPr id="7" name="TextBox 6"/>
          <p:cNvSpPr txBox="1"/>
          <p:nvPr/>
        </p:nvSpPr>
        <p:spPr>
          <a:xfrm>
            <a:off x="500034" y="1285860"/>
            <a:ext cx="314327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CN" sz="2800" dirty="0" smtClean="0">
                <a:solidFill>
                  <a:srgbClr val="FF0000"/>
                </a:solidFill>
                <a:latin typeface="Consolas" pitchFamily="49" charset="0"/>
                <a:ea typeface="微软雅黑" pitchFamily="34" charset="-122"/>
                <a:cs typeface="Consolas" pitchFamily="49" charset="0"/>
              </a:rPr>
              <a:t>1.3.1 STL</a:t>
            </a:r>
            <a:r>
              <a:rPr lang="zh-CN" altLang="zh-CN" sz="2800" dirty="0" smtClean="0">
                <a:solidFill>
                  <a:srgbClr val="FF0000"/>
                </a:solidFill>
                <a:latin typeface="Consolas" pitchFamily="49" charset="0"/>
                <a:ea typeface="微软雅黑" pitchFamily="34" charset="-122"/>
                <a:cs typeface="Consolas" pitchFamily="49" charset="0"/>
              </a:rPr>
              <a:t>概述</a:t>
            </a:r>
          </a:p>
        </p:txBody>
      </p:sp>
      <p:sp>
        <p:nvSpPr>
          <p:cNvPr id="8" name="TextBox 7"/>
          <p:cNvSpPr txBox="1"/>
          <p:nvPr/>
        </p:nvSpPr>
        <p:spPr>
          <a:xfrm>
            <a:off x="714348" y="1963814"/>
            <a:ext cx="8072494" cy="1217898"/>
          </a:xfrm>
          <a:prstGeom prst="rect">
            <a:avLst/>
          </a:prstGeom>
          <a:noFill/>
        </p:spPr>
        <p:txBody>
          <a:bodyPr wrap="square" rtlCol="0">
            <a:spAutoFit/>
          </a:bodyPr>
          <a:lstStyle/>
          <a:p>
            <a:pPr>
              <a:lnSpc>
                <a:spcPts val="3000"/>
              </a:lnSpc>
            </a:pPr>
            <a:r>
              <a:rPr lang="en-US" altLang="zh-CN" sz="2000" dirty="0" smtClean="0">
                <a:solidFill>
                  <a:schemeClr val="tx1"/>
                </a:solidFill>
                <a:latin typeface="Consolas" pitchFamily="49" charset="0"/>
                <a:ea typeface="楷体" pitchFamily="49" charset="-122"/>
                <a:cs typeface="Consolas" pitchFamily="49" charset="0"/>
              </a:rPr>
              <a:t>     STL</a:t>
            </a:r>
            <a:r>
              <a:rPr lang="zh-CN" altLang="zh-CN" sz="2000" dirty="0" smtClean="0">
                <a:solidFill>
                  <a:schemeClr val="tx1"/>
                </a:solidFill>
                <a:latin typeface="Consolas" pitchFamily="49" charset="0"/>
                <a:ea typeface="楷体" pitchFamily="49" charset="-122"/>
                <a:cs typeface="Consolas" pitchFamily="49" charset="0"/>
              </a:rPr>
              <a:t>主要由</a:t>
            </a:r>
            <a:r>
              <a:rPr lang="en-US" altLang="zh-CN" sz="2000" dirty="0" smtClean="0">
                <a:solidFill>
                  <a:schemeClr val="tx1"/>
                </a:solidFill>
                <a:latin typeface="Consolas" pitchFamily="49" charset="0"/>
                <a:ea typeface="楷体" pitchFamily="49" charset="-122"/>
                <a:cs typeface="Consolas" pitchFamily="49" charset="0"/>
              </a:rPr>
              <a:t>container</a:t>
            </a:r>
            <a:r>
              <a:rPr lang="zh-CN" altLang="zh-CN" sz="2000" dirty="0" smtClean="0">
                <a:solidFill>
                  <a:schemeClr val="tx1"/>
                </a:solidFill>
                <a:latin typeface="Consolas" pitchFamily="49" charset="0"/>
                <a:ea typeface="楷体" pitchFamily="49" charset="-122"/>
                <a:cs typeface="Consolas" pitchFamily="49" charset="0"/>
              </a:rPr>
              <a:t>（容器）、</a:t>
            </a:r>
            <a:r>
              <a:rPr lang="en-US" altLang="zh-CN" sz="2000" dirty="0" smtClean="0">
                <a:solidFill>
                  <a:schemeClr val="tx1"/>
                </a:solidFill>
                <a:latin typeface="Consolas" pitchFamily="49" charset="0"/>
                <a:ea typeface="楷体" pitchFamily="49" charset="-122"/>
                <a:cs typeface="Consolas" pitchFamily="49" charset="0"/>
              </a:rPr>
              <a:t>algorithm</a:t>
            </a:r>
            <a:r>
              <a:rPr lang="zh-CN" altLang="zh-CN" sz="2000" dirty="0" smtClean="0">
                <a:solidFill>
                  <a:schemeClr val="tx1"/>
                </a:solidFill>
                <a:latin typeface="Consolas" pitchFamily="49" charset="0"/>
                <a:ea typeface="楷体" pitchFamily="49" charset="-122"/>
                <a:cs typeface="Consolas" pitchFamily="49" charset="0"/>
              </a:rPr>
              <a:t>（算法）和</a:t>
            </a:r>
            <a:r>
              <a:rPr lang="en-US" altLang="zh-CN" sz="2000" dirty="0" err="1" smtClean="0">
                <a:solidFill>
                  <a:schemeClr val="tx1"/>
                </a:solidFill>
                <a:latin typeface="Consolas" pitchFamily="49" charset="0"/>
                <a:ea typeface="楷体" pitchFamily="49" charset="-122"/>
                <a:cs typeface="Consolas" pitchFamily="49" charset="0"/>
              </a:rPr>
              <a:t>iterator</a:t>
            </a:r>
            <a:r>
              <a:rPr lang="zh-CN" altLang="zh-CN" sz="2000" dirty="0" smtClean="0">
                <a:solidFill>
                  <a:schemeClr val="tx1"/>
                </a:solidFill>
                <a:latin typeface="Consolas" pitchFamily="49" charset="0"/>
                <a:ea typeface="楷体" pitchFamily="49" charset="-122"/>
                <a:cs typeface="Consolas" pitchFamily="49" charset="0"/>
              </a:rPr>
              <a:t>（迭代器）三大部分构成，容器用于存放数据对象（元素），算法用于操作容器中的数据对象。</a:t>
            </a:r>
            <a:endParaRPr lang="zh-CN" altLang="en-US" sz="2000" dirty="0" smtClean="0">
              <a:solidFill>
                <a:schemeClr val="tx1"/>
              </a:solidFill>
              <a:latin typeface="Consolas" pitchFamily="49" charset="0"/>
              <a:ea typeface="楷体" pitchFamily="49" charset="-122"/>
              <a:cs typeface="Consolas" pitchFamily="49" charset="0"/>
            </a:endParaRPr>
          </a:p>
        </p:txBody>
      </p:sp>
      <p:sp>
        <p:nvSpPr>
          <p:cNvPr id="24269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42689" name="Group 1"/>
          <p:cNvGrpSpPr>
            <a:grpSpLocks noChangeAspect="1"/>
          </p:cNvGrpSpPr>
          <p:nvPr/>
        </p:nvGrpSpPr>
        <p:grpSpPr bwMode="auto">
          <a:xfrm>
            <a:off x="2000232" y="3429000"/>
            <a:ext cx="4519705" cy="2357454"/>
            <a:chOff x="2959" y="2600"/>
            <a:chExt cx="4516" cy="2356"/>
          </a:xfrm>
        </p:grpSpPr>
        <p:sp>
          <p:nvSpPr>
            <p:cNvPr id="242698" name="AutoShape 10"/>
            <p:cNvSpPr>
              <a:spLocks noChangeAspect="1" noChangeArrowheads="1" noTextEdit="1"/>
            </p:cNvSpPr>
            <p:nvPr/>
          </p:nvSpPr>
          <p:spPr bwMode="auto">
            <a:xfrm>
              <a:off x="2959" y="2600"/>
              <a:ext cx="4516" cy="2356"/>
            </a:xfrm>
            <a:prstGeom prst="rect">
              <a:avLst/>
            </a:prstGeom>
            <a:noFill/>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sp>
          <p:nvSpPr>
            <p:cNvPr id="242697" name="Rectangle 9"/>
            <p:cNvSpPr>
              <a:spLocks noChangeArrowheads="1"/>
            </p:cNvSpPr>
            <p:nvPr/>
          </p:nvSpPr>
          <p:spPr bwMode="auto">
            <a:xfrm>
              <a:off x="2967" y="4012"/>
              <a:ext cx="4500" cy="93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sp>
          <p:nvSpPr>
            <p:cNvPr id="242696" name="Rectangle 8"/>
            <p:cNvSpPr>
              <a:spLocks noChangeArrowheads="1"/>
            </p:cNvSpPr>
            <p:nvPr/>
          </p:nvSpPr>
          <p:spPr bwMode="auto">
            <a:xfrm>
              <a:off x="3043" y="2608"/>
              <a:ext cx="4319" cy="46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0" rIns="0" bIns="0" numCol="1" anchor="t" anchorCtr="0" compatLnSpc="1">
              <a:prstTxWarp prst="textNoShape">
                <a:avLst/>
              </a:prstTxWarp>
            </a:bodyPr>
            <a:lstStyle/>
            <a:p>
              <a:pPr marL="0" marR="0" lvl="0" indent="269875" algn="ctr" defTabSz="914400" rtl="0" eaLnBrk="1" fontAlgn="base" latinLnBrk="0" hangingPunct="1">
                <a:lnSpc>
                  <a:spcPct val="150000"/>
                </a:lnSpc>
                <a:spcBef>
                  <a:spcPct val="0"/>
                </a:spcBef>
                <a:spcAft>
                  <a:spcPct val="0"/>
                </a:spcAft>
                <a:buClrTx/>
                <a:buSzTx/>
                <a:buFontTx/>
                <a:buNone/>
                <a:tabLst/>
              </a:pPr>
              <a:r>
                <a:rPr kumimoji="0" lang="zh-CN" sz="2000" i="0" u="none" strike="noStrike" cap="none" normalizeH="0" baseline="0" smtClean="0">
                  <a:ln>
                    <a:noFill/>
                  </a:ln>
                  <a:solidFill>
                    <a:schemeClr val="tx1"/>
                  </a:solidFill>
                  <a:effectLst/>
                  <a:latin typeface="Consolas" pitchFamily="49" charset="0"/>
                  <a:ea typeface="楷体" pitchFamily="49" charset="-122"/>
                  <a:cs typeface="Consolas" pitchFamily="49" charset="0"/>
                </a:rPr>
                <a:t>算　法</a:t>
              </a:r>
            </a:p>
          </p:txBody>
        </p:sp>
        <p:sp>
          <p:nvSpPr>
            <p:cNvPr id="242695" name="Rectangle 7"/>
            <p:cNvSpPr>
              <a:spLocks noChangeArrowheads="1"/>
            </p:cNvSpPr>
            <p:nvPr/>
          </p:nvSpPr>
          <p:spPr bwMode="auto">
            <a:xfrm>
              <a:off x="3148" y="4358"/>
              <a:ext cx="899" cy="46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50000"/>
                </a:lnSpc>
                <a:spcBef>
                  <a:spcPct val="0"/>
                </a:spcBef>
                <a:spcAft>
                  <a:spcPct val="0"/>
                </a:spcAft>
                <a:buClrTx/>
                <a:buSzTx/>
                <a:buFontTx/>
                <a:buNone/>
                <a:tabLst/>
              </a:pPr>
              <a:r>
                <a:rPr kumimoji="0" lang="zh-CN" sz="2000" i="0" u="none" strike="noStrike" cap="none" normalizeH="0" baseline="0" smtClean="0">
                  <a:ln>
                    <a:noFill/>
                  </a:ln>
                  <a:solidFill>
                    <a:schemeClr val="tx1"/>
                  </a:solidFill>
                  <a:effectLst/>
                  <a:latin typeface="Consolas" pitchFamily="49" charset="0"/>
                  <a:ea typeface="楷体" pitchFamily="49" charset="-122"/>
                  <a:cs typeface="Consolas" pitchFamily="49" charset="0"/>
                </a:rPr>
                <a:t>对象</a:t>
              </a:r>
              <a:r>
                <a:rPr kumimoji="0" lang="en-US" altLang="zh-CN" sz="2000" i="0" u="none" strike="noStrike" cap="none" normalizeH="0" baseline="0" smtClean="0">
                  <a:ln>
                    <a:noFill/>
                  </a:ln>
                  <a:solidFill>
                    <a:schemeClr val="tx1"/>
                  </a:solidFill>
                  <a:effectLst/>
                  <a:latin typeface="Consolas" pitchFamily="49" charset="0"/>
                  <a:ea typeface="楷体" pitchFamily="49" charset="-122"/>
                  <a:cs typeface="Consolas" pitchFamily="49" charset="0"/>
                </a:rPr>
                <a:t>1</a:t>
              </a:r>
            </a:p>
          </p:txBody>
        </p:sp>
        <p:sp>
          <p:nvSpPr>
            <p:cNvPr id="242694" name="Rectangle 6"/>
            <p:cNvSpPr>
              <a:spLocks noChangeArrowheads="1"/>
            </p:cNvSpPr>
            <p:nvPr/>
          </p:nvSpPr>
          <p:spPr bwMode="auto">
            <a:xfrm>
              <a:off x="4227" y="4358"/>
              <a:ext cx="900" cy="46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50000"/>
                </a:lnSpc>
                <a:spcBef>
                  <a:spcPct val="0"/>
                </a:spcBef>
                <a:spcAft>
                  <a:spcPct val="0"/>
                </a:spcAft>
                <a:buClrTx/>
                <a:buSzTx/>
                <a:buFontTx/>
                <a:buNone/>
                <a:tabLst/>
              </a:pPr>
              <a:r>
                <a:rPr kumimoji="0" lang="zh-CN" sz="2000" i="0" u="none" strike="noStrike" cap="none" normalizeH="0" baseline="0" smtClean="0">
                  <a:ln>
                    <a:noFill/>
                  </a:ln>
                  <a:solidFill>
                    <a:schemeClr val="tx1"/>
                  </a:solidFill>
                  <a:effectLst/>
                  <a:latin typeface="Consolas" pitchFamily="49" charset="0"/>
                  <a:ea typeface="楷体" pitchFamily="49" charset="-122"/>
                  <a:cs typeface="Consolas" pitchFamily="49" charset="0"/>
                </a:rPr>
                <a:t>对象</a:t>
              </a:r>
              <a:r>
                <a:rPr kumimoji="0" lang="en-US" altLang="zh-CN" sz="2000" i="0" u="none" strike="noStrike" cap="none" normalizeH="0" baseline="0" smtClean="0">
                  <a:ln>
                    <a:noFill/>
                  </a:ln>
                  <a:solidFill>
                    <a:schemeClr val="tx1"/>
                  </a:solidFill>
                  <a:effectLst/>
                  <a:latin typeface="Consolas" pitchFamily="49" charset="0"/>
                  <a:ea typeface="楷体" pitchFamily="49" charset="-122"/>
                  <a:cs typeface="Consolas" pitchFamily="49" charset="0"/>
                </a:rPr>
                <a:t>1</a:t>
              </a:r>
            </a:p>
          </p:txBody>
        </p:sp>
        <p:sp>
          <p:nvSpPr>
            <p:cNvPr id="242693" name="Rectangle 5"/>
            <p:cNvSpPr>
              <a:spLocks noChangeArrowheads="1"/>
            </p:cNvSpPr>
            <p:nvPr/>
          </p:nvSpPr>
          <p:spPr bwMode="auto">
            <a:xfrm>
              <a:off x="5310" y="4358"/>
              <a:ext cx="900" cy="46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zh-CN"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42692" name="Rectangle 4"/>
            <p:cNvSpPr>
              <a:spLocks noChangeArrowheads="1"/>
            </p:cNvSpPr>
            <p:nvPr/>
          </p:nvSpPr>
          <p:spPr bwMode="auto">
            <a:xfrm>
              <a:off x="6387" y="4358"/>
              <a:ext cx="900" cy="46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50000"/>
                </a:lnSpc>
                <a:spcBef>
                  <a:spcPct val="0"/>
                </a:spcBef>
                <a:spcAft>
                  <a:spcPct val="0"/>
                </a:spcAft>
                <a:buClrTx/>
                <a:buSzTx/>
                <a:buFontTx/>
                <a:buNone/>
                <a:tabLst/>
              </a:pPr>
              <a:r>
                <a:rPr kumimoji="0" lang="zh-CN" sz="2000" i="0" u="none" strike="noStrike" cap="none" normalizeH="0" baseline="0" smtClean="0">
                  <a:ln>
                    <a:noFill/>
                  </a:ln>
                  <a:solidFill>
                    <a:schemeClr val="tx1"/>
                  </a:solidFill>
                  <a:effectLst/>
                  <a:latin typeface="Consolas" pitchFamily="49" charset="0"/>
                  <a:ea typeface="楷体" pitchFamily="49" charset="-122"/>
                  <a:cs typeface="Consolas" pitchFamily="49" charset="0"/>
                </a:rPr>
                <a:t>对象</a:t>
              </a:r>
              <a:r>
                <a:rPr kumimoji="0" lang="en-US" altLang="zh-CN" sz="2000" i="1" u="none" strike="noStrike" cap="none" normalizeH="0" baseline="0" smtClean="0">
                  <a:ln>
                    <a:noFill/>
                  </a:ln>
                  <a:solidFill>
                    <a:schemeClr val="tx1"/>
                  </a:solidFill>
                  <a:effectLst/>
                  <a:latin typeface="Consolas" pitchFamily="49" charset="0"/>
                  <a:ea typeface="楷体" pitchFamily="49" charset="-122"/>
                  <a:cs typeface="Consolas" pitchFamily="49" charset="0"/>
                </a:rPr>
                <a:t>n</a:t>
              </a:r>
            </a:p>
          </p:txBody>
        </p:sp>
        <p:sp>
          <p:nvSpPr>
            <p:cNvPr id="242691" name="AutoShape 3"/>
            <p:cNvSpPr>
              <a:spLocks noChangeArrowheads="1"/>
            </p:cNvSpPr>
            <p:nvPr/>
          </p:nvSpPr>
          <p:spPr bwMode="auto">
            <a:xfrm>
              <a:off x="4887" y="3076"/>
              <a:ext cx="927" cy="936"/>
            </a:xfrm>
            <a:prstGeom prst="upDownArrow">
              <a:avLst>
                <a:gd name="adj1" fmla="val 50000"/>
                <a:gd name="adj2" fmla="val 26000"/>
              </a:avLst>
            </a:prstGeom>
            <a:ln>
              <a:headEnd/>
              <a:tailEnd/>
            </a:ln>
          </p:spPr>
          <p:style>
            <a:lnRef idx="1">
              <a:schemeClr val="accent5"/>
            </a:lnRef>
            <a:fillRef idx="2">
              <a:schemeClr val="accent5"/>
            </a:fillRef>
            <a:effectRef idx="1">
              <a:schemeClr val="accent5"/>
            </a:effectRef>
            <a:fontRef idx="minor">
              <a:schemeClr val="dk1"/>
            </a:fontRef>
          </p:style>
          <p:txBody>
            <a:bodyPr vert="eaVert" wrap="square" lIns="0" tIns="0" rIns="0" bIns="0" numCol="1" anchor="t" anchorCtr="0" compatLnSpc="1">
              <a:prstTxWarp prst="textNoShape">
                <a:avLst/>
              </a:prstTxWarp>
            </a:bodyPr>
            <a:lstStyle/>
            <a:p>
              <a:pPr marL="0" marR="0" lvl="0" algn="ctr" defTabSz="914400" rtl="0" eaLnBrk="1" fontAlgn="base" latinLnBrk="0" hangingPunct="1">
                <a:lnSpc>
                  <a:spcPct val="150000"/>
                </a:lnSpc>
                <a:spcBef>
                  <a:spcPct val="0"/>
                </a:spcBef>
                <a:spcAft>
                  <a:spcPct val="0"/>
                </a:spcAft>
                <a:buClrTx/>
                <a:buSzTx/>
                <a:buFontTx/>
                <a:buNone/>
                <a:tabLst/>
              </a:pPr>
              <a:r>
                <a:rPr kumimoji="0" lang="zh-CN" sz="1800" i="0" u="none" strike="noStrike" cap="none" normalizeH="0" baseline="0" smtClean="0">
                  <a:ln>
                    <a:noFill/>
                  </a:ln>
                  <a:solidFill>
                    <a:schemeClr val="tx1"/>
                  </a:solidFill>
                  <a:effectLst/>
                  <a:latin typeface="Consolas" pitchFamily="49" charset="0"/>
                  <a:ea typeface="楷体" pitchFamily="49" charset="-122"/>
                  <a:cs typeface="Consolas" pitchFamily="49" charset="0"/>
                </a:rPr>
                <a:t>迭代器</a:t>
              </a:r>
            </a:p>
          </p:txBody>
        </p:sp>
        <p:sp>
          <p:nvSpPr>
            <p:cNvPr id="242690" name="Rectangle 2"/>
            <p:cNvSpPr>
              <a:spLocks noChangeArrowheads="1"/>
            </p:cNvSpPr>
            <p:nvPr/>
          </p:nvSpPr>
          <p:spPr bwMode="auto">
            <a:xfrm>
              <a:off x="3387" y="4028"/>
              <a:ext cx="523" cy="23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chemeClr val="tx1"/>
                  </a:solidFill>
                  <a:effectLst/>
                  <a:latin typeface="Consolas" pitchFamily="49" charset="0"/>
                  <a:ea typeface="楷体" pitchFamily="49" charset="-122"/>
                  <a:cs typeface="Consolas" pitchFamily="49" charset="0"/>
                </a:rPr>
                <a:t>容器</a:t>
              </a:r>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00042"/>
            <a:ext cx="3357586"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dirty="0" smtClean="0">
                <a:solidFill>
                  <a:srgbClr val="FF0000"/>
                </a:solidFill>
                <a:latin typeface="Consolas" pitchFamily="49" charset="0"/>
                <a:ea typeface="华文中宋" pitchFamily="2" charset="-122"/>
                <a:cs typeface="Consolas" pitchFamily="49" charset="0"/>
              </a:rPr>
              <a:t>1. </a:t>
            </a:r>
            <a:r>
              <a:rPr lang="zh-CN" altLang="zh-CN" dirty="0" smtClean="0">
                <a:solidFill>
                  <a:srgbClr val="FF0000"/>
                </a:solidFill>
                <a:latin typeface="Consolas" pitchFamily="49" charset="0"/>
                <a:ea typeface="华文中宋" pitchFamily="2" charset="-122"/>
                <a:cs typeface="Consolas" pitchFamily="49" charset="0"/>
              </a:rPr>
              <a:t>什么是</a:t>
            </a:r>
            <a:r>
              <a:rPr lang="en-US" altLang="zh-CN" dirty="0" smtClean="0">
                <a:solidFill>
                  <a:srgbClr val="FF0000"/>
                </a:solidFill>
                <a:latin typeface="Consolas" pitchFamily="49" charset="0"/>
                <a:ea typeface="华文中宋" pitchFamily="2" charset="-122"/>
                <a:cs typeface="Consolas" pitchFamily="49" charset="0"/>
              </a:rPr>
              <a:t>STL</a:t>
            </a:r>
            <a:r>
              <a:rPr lang="zh-CN" altLang="zh-CN" dirty="0" smtClean="0">
                <a:solidFill>
                  <a:srgbClr val="FF0000"/>
                </a:solidFill>
                <a:latin typeface="Consolas" pitchFamily="49" charset="0"/>
                <a:ea typeface="华文中宋" pitchFamily="2" charset="-122"/>
                <a:cs typeface="Consolas" pitchFamily="49" charset="0"/>
              </a:rPr>
              <a:t>容器</a:t>
            </a:r>
          </a:p>
        </p:txBody>
      </p:sp>
      <p:graphicFrame>
        <p:nvGraphicFramePr>
          <p:cNvPr id="3" name="表格 2"/>
          <p:cNvGraphicFramePr>
            <a:graphicFrameLocks noGrp="1"/>
          </p:cNvGraphicFramePr>
          <p:nvPr/>
        </p:nvGraphicFramePr>
        <p:xfrm>
          <a:off x="71406" y="2283653"/>
          <a:ext cx="8929718" cy="3341255"/>
        </p:xfrm>
        <a:graphic>
          <a:graphicData uri="http://schemas.openxmlformats.org/drawingml/2006/table">
            <a:tbl>
              <a:tblPr>
                <a:tableStyleId>{16D9F66E-5EB9-4882-86FB-DCBF35E3C3E4}</a:tableStyleId>
              </a:tblPr>
              <a:tblGrid>
                <a:gridCol w="2398128"/>
                <a:gridCol w="5145651"/>
                <a:gridCol w="1385939"/>
              </a:tblGrid>
              <a:tr h="369455">
                <a:tc>
                  <a:txBody>
                    <a:bodyPr/>
                    <a:lstStyle/>
                    <a:p>
                      <a:pPr indent="0" algn="just">
                        <a:lnSpc>
                          <a:spcPts val="2600"/>
                        </a:lnSpc>
                        <a:spcAft>
                          <a:spcPts val="0"/>
                        </a:spcAft>
                      </a:pPr>
                      <a:r>
                        <a:rPr lang="zh-CN" sz="1800" b="1" kern="100" dirty="0">
                          <a:solidFill>
                            <a:srgbClr val="FF0000"/>
                          </a:solidFill>
                          <a:latin typeface="Times New Roman" pitchFamily="18" charset="0"/>
                          <a:ea typeface="楷体" pitchFamily="49" charset="-122"/>
                          <a:cs typeface="Times New Roman" pitchFamily="18" charset="0"/>
                        </a:rPr>
                        <a:t>数据结构</a:t>
                      </a:r>
                    </a:p>
                  </a:txBody>
                  <a:tcPr marL="62345" marR="62345" marT="0" marB="0"/>
                </a:tc>
                <a:tc>
                  <a:txBody>
                    <a:bodyPr/>
                    <a:lstStyle/>
                    <a:p>
                      <a:pPr indent="0" algn="just">
                        <a:lnSpc>
                          <a:spcPts val="2600"/>
                        </a:lnSpc>
                        <a:spcAft>
                          <a:spcPts val="0"/>
                        </a:spcAft>
                      </a:pPr>
                      <a:r>
                        <a:rPr lang="zh-CN" sz="1800" b="1" kern="100">
                          <a:solidFill>
                            <a:srgbClr val="FF0000"/>
                          </a:solidFill>
                          <a:latin typeface="Times New Roman" pitchFamily="18" charset="0"/>
                          <a:ea typeface="楷体" pitchFamily="49" charset="-122"/>
                          <a:cs typeface="Times New Roman" pitchFamily="18" charset="0"/>
                        </a:rPr>
                        <a:t>说</a:t>
                      </a:r>
                      <a:r>
                        <a:rPr lang="en-US" sz="1800" b="1" kern="100">
                          <a:solidFill>
                            <a:srgbClr val="FF0000"/>
                          </a:solidFill>
                          <a:latin typeface="Times New Roman" pitchFamily="18" charset="0"/>
                          <a:ea typeface="楷体" pitchFamily="49" charset="-122"/>
                          <a:cs typeface="Times New Roman" pitchFamily="18" charset="0"/>
                        </a:rPr>
                        <a:t>  </a:t>
                      </a:r>
                      <a:r>
                        <a:rPr lang="zh-CN" sz="1800" b="1" kern="100">
                          <a:solidFill>
                            <a:srgbClr val="FF0000"/>
                          </a:solidFill>
                          <a:latin typeface="Times New Roman" pitchFamily="18" charset="0"/>
                          <a:ea typeface="楷体" pitchFamily="49" charset="-122"/>
                          <a:cs typeface="Times New Roman" pitchFamily="18" charset="0"/>
                        </a:rPr>
                        <a:t>明</a:t>
                      </a:r>
                    </a:p>
                  </a:txBody>
                  <a:tcPr marL="62345" marR="62345" marT="0" marB="0"/>
                </a:tc>
                <a:tc>
                  <a:txBody>
                    <a:bodyPr/>
                    <a:lstStyle/>
                    <a:p>
                      <a:pPr indent="0" algn="just">
                        <a:lnSpc>
                          <a:spcPts val="2600"/>
                        </a:lnSpc>
                        <a:spcAft>
                          <a:spcPts val="0"/>
                        </a:spcAft>
                      </a:pPr>
                      <a:r>
                        <a:rPr lang="zh-CN" sz="1800" b="1" kern="100">
                          <a:solidFill>
                            <a:srgbClr val="FF0000"/>
                          </a:solidFill>
                          <a:latin typeface="Times New Roman" pitchFamily="18" charset="0"/>
                          <a:ea typeface="楷体" pitchFamily="49" charset="-122"/>
                          <a:cs typeface="Times New Roman" pitchFamily="18" charset="0"/>
                        </a:rPr>
                        <a:t>实现头文件</a:t>
                      </a:r>
                    </a:p>
                  </a:txBody>
                  <a:tcPr marL="62345" marR="62345" marT="0" marB="0"/>
                </a:tc>
              </a:tr>
              <a:tr h="369455">
                <a:tc>
                  <a:txBody>
                    <a:bodyPr/>
                    <a:lstStyle/>
                    <a:p>
                      <a:pPr indent="0">
                        <a:lnSpc>
                          <a:spcPts val="2600"/>
                        </a:lnSpc>
                        <a:spcAft>
                          <a:spcPts val="0"/>
                        </a:spcAft>
                      </a:pPr>
                      <a:r>
                        <a:rPr lang="zh-CN" sz="1800" b="1" kern="100" dirty="0">
                          <a:solidFill>
                            <a:schemeClr val="tx1"/>
                          </a:solidFill>
                          <a:latin typeface="Consolas" pitchFamily="49" charset="0"/>
                          <a:ea typeface="仿宋" pitchFamily="49" charset="-122"/>
                          <a:cs typeface="Consolas" pitchFamily="49" charset="0"/>
                        </a:rPr>
                        <a:t>向量（</a:t>
                      </a:r>
                      <a:r>
                        <a:rPr lang="en-US" sz="1800" b="1" kern="100" dirty="0">
                          <a:solidFill>
                            <a:schemeClr val="tx1"/>
                          </a:solidFill>
                          <a:latin typeface="Consolas" pitchFamily="49" charset="0"/>
                          <a:ea typeface="仿宋" pitchFamily="49" charset="-122"/>
                          <a:cs typeface="Consolas" pitchFamily="49" charset="0"/>
                        </a:rPr>
                        <a:t>vector</a:t>
                      </a:r>
                      <a:r>
                        <a:rPr lang="zh-CN" sz="1800" b="1" kern="100" dirty="0">
                          <a:solidFill>
                            <a:schemeClr val="tx1"/>
                          </a:solidFill>
                          <a:latin typeface="Consolas" pitchFamily="49" charset="0"/>
                          <a:ea typeface="仿宋" pitchFamily="49" charset="-122"/>
                          <a:cs typeface="Consolas" pitchFamily="49" charset="0"/>
                        </a:rPr>
                        <a:t>）</a:t>
                      </a:r>
                    </a:p>
                  </a:txBody>
                  <a:tcPr marL="62345" marR="62345" marT="0" marB="0"/>
                </a:tc>
                <a:tc>
                  <a:txBody>
                    <a:bodyPr/>
                    <a:lstStyle/>
                    <a:p>
                      <a:pPr indent="0">
                        <a:lnSpc>
                          <a:spcPts val="2600"/>
                        </a:lnSpc>
                        <a:spcAft>
                          <a:spcPts val="0"/>
                        </a:spcAft>
                      </a:pPr>
                      <a:r>
                        <a:rPr lang="zh-CN" sz="1800" b="1" kern="100">
                          <a:solidFill>
                            <a:schemeClr val="tx1"/>
                          </a:solidFill>
                          <a:latin typeface="Consolas" pitchFamily="49" charset="0"/>
                          <a:ea typeface="仿宋" pitchFamily="49" charset="-122"/>
                          <a:cs typeface="Consolas" pitchFamily="49" charset="0"/>
                        </a:rPr>
                        <a:t>连续存储元素。底层数据结构为数组，支持快速随机访问</a:t>
                      </a:r>
                    </a:p>
                  </a:txBody>
                  <a:tcPr marL="62345" marR="62345" marT="0" marB="0"/>
                </a:tc>
                <a:tc>
                  <a:txBody>
                    <a:bodyPr/>
                    <a:lstStyle/>
                    <a:p>
                      <a:pPr indent="0" algn="just">
                        <a:lnSpc>
                          <a:spcPts val="2600"/>
                        </a:lnSpc>
                        <a:spcAft>
                          <a:spcPts val="0"/>
                        </a:spcAft>
                      </a:pPr>
                      <a:r>
                        <a:rPr lang="en-US" sz="1800" b="1" kern="100">
                          <a:solidFill>
                            <a:schemeClr val="tx1"/>
                          </a:solidFill>
                          <a:latin typeface="Consolas" pitchFamily="49" charset="0"/>
                          <a:ea typeface="仿宋" pitchFamily="49" charset="-122"/>
                          <a:cs typeface="Consolas" pitchFamily="49" charset="0"/>
                        </a:rPr>
                        <a:t>&lt;vector&gt;</a:t>
                      </a:r>
                      <a:endParaRPr lang="zh-CN" sz="1800" b="1" kern="100">
                        <a:solidFill>
                          <a:schemeClr val="tx1"/>
                        </a:solidFill>
                        <a:latin typeface="Consolas" pitchFamily="49" charset="0"/>
                        <a:ea typeface="仿宋" pitchFamily="49" charset="-122"/>
                        <a:cs typeface="Consolas" pitchFamily="49" charset="0"/>
                      </a:endParaRPr>
                    </a:p>
                  </a:txBody>
                  <a:tcPr marL="62345" marR="62345" marT="0" marB="0"/>
                </a:tc>
              </a:tr>
              <a:tr h="184727">
                <a:tc>
                  <a:txBody>
                    <a:bodyPr/>
                    <a:lstStyle/>
                    <a:p>
                      <a:pPr indent="0">
                        <a:lnSpc>
                          <a:spcPts val="2600"/>
                        </a:lnSpc>
                        <a:spcAft>
                          <a:spcPts val="0"/>
                        </a:spcAft>
                      </a:pPr>
                      <a:r>
                        <a:rPr lang="zh-CN" sz="1800" b="1" kern="100" dirty="0">
                          <a:solidFill>
                            <a:schemeClr val="tx1"/>
                          </a:solidFill>
                          <a:latin typeface="Consolas" pitchFamily="49" charset="0"/>
                          <a:ea typeface="仿宋" pitchFamily="49" charset="-122"/>
                          <a:cs typeface="Consolas" pitchFamily="49" charset="0"/>
                        </a:rPr>
                        <a:t>字符串（</a:t>
                      </a:r>
                      <a:r>
                        <a:rPr lang="en-US" sz="1800" b="1" kern="100" dirty="0">
                          <a:solidFill>
                            <a:schemeClr val="tx1"/>
                          </a:solidFill>
                          <a:latin typeface="Consolas" pitchFamily="49" charset="0"/>
                          <a:ea typeface="仿宋" pitchFamily="49" charset="-122"/>
                          <a:cs typeface="Consolas" pitchFamily="49" charset="0"/>
                        </a:rPr>
                        <a:t>string</a:t>
                      </a:r>
                      <a:r>
                        <a:rPr lang="zh-CN" sz="1800" b="1" kern="100" dirty="0">
                          <a:solidFill>
                            <a:schemeClr val="tx1"/>
                          </a:solidFill>
                          <a:latin typeface="Consolas" pitchFamily="49" charset="0"/>
                          <a:ea typeface="仿宋" pitchFamily="49" charset="-122"/>
                          <a:cs typeface="Consolas" pitchFamily="49" charset="0"/>
                        </a:rPr>
                        <a:t>）</a:t>
                      </a:r>
                    </a:p>
                  </a:txBody>
                  <a:tcPr marL="62345" marR="62345" marT="0" marB="0"/>
                </a:tc>
                <a:tc>
                  <a:txBody>
                    <a:bodyPr/>
                    <a:lstStyle/>
                    <a:p>
                      <a:pPr indent="0">
                        <a:lnSpc>
                          <a:spcPts val="2600"/>
                        </a:lnSpc>
                        <a:spcAft>
                          <a:spcPts val="0"/>
                        </a:spcAft>
                      </a:pPr>
                      <a:r>
                        <a:rPr lang="zh-CN" sz="1800" b="1" kern="100">
                          <a:solidFill>
                            <a:schemeClr val="tx1"/>
                          </a:solidFill>
                          <a:latin typeface="Consolas" pitchFamily="49" charset="0"/>
                          <a:ea typeface="仿宋" pitchFamily="49" charset="-122"/>
                          <a:cs typeface="Consolas" pitchFamily="49" charset="0"/>
                        </a:rPr>
                        <a:t>字符串处理容器</a:t>
                      </a:r>
                    </a:p>
                  </a:txBody>
                  <a:tcPr marL="62345" marR="62345" marT="0" marB="0"/>
                </a:tc>
                <a:tc>
                  <a:txBody>
                    <a:bodyPr/>
                    <a:lstStyle/>
                    <a:p>
                      <a:pPr indent="0" algn="just">
                        <a:lnSpc>
                          <a:spcPts val="2600"/>
                        </a:lnSpc>
                        <a:spcAft>
                          <a:spcPts val="0"/>
                        </a:spcAft>
                      </a:pPr>
                      <a:r>
                        <a:rPr lang="en-US" sz="1800" b="1" kern="100">
                          <a:solidFill>
                            <a:schemeClr val="tx1"/>
                          </a:solidFill>
                          <a:latin typeface="Consolas" pitchFamily="49" charset="0"/>
                          <a:ea typeface="仿宋" pitchFamily="49" charset="-122"/>
                          <a:cs typeface="Consolas" pitchFamily="49" charset="0"/>
                        </a:rPr>
                        <a:t>&lt;string&gt;</a:t>
                      </a:r>
                      <a:endParaRPr lang="zh-CN" sz="1800" b="1" kern="100">
                        <a:solidFill>
                          <a:schemeClr val="tx1"/>
                        </a:solidFill>
                        <a:latin typeface="Consolas" pitchFamily="49" charset="0"/>
                        <a:ea typeface="仿宋" pitchFamily="49" charset="-122"/>
                        <a:cs typeface="Consolas" pitchFamily="49" charset="0"/>
                      </a:endParaRPr>
                    </a:p>
                  </a:txBody>
                  <a:tcPr marL="62345" marR="62345" marT="0" marB="0"/>
                </a:tc>
              </a:tr>
              <a:tr h="554182">
                <a:tc>
                  <a:txBody>
                    <a:bodyPr/>
                    <a:lstStyle/>
                    <a:p>
                      <a:pPr indent="0">
                        <a:lnSpc>
                          <a:spcPts val="2600"/>
                        </a:lnSpc>
                        <a:spcAft>
                          <a:spcPts val="0"/>
                        </a:spcAft>
                      </a:pPr>
                      <a:r>
                        <a:rPr lang="zh-CN" sz="1800" b="1" kern="100">
                          <a:solidFill>
                            <a:schemeClr val="tx1"/>
                          </a:solidFill>
                          <a:latin typeface="Consolas" pitchFamily="49" charset="0"/>
                          <a:ea typeface="仿宋" pitchFamily="49" charset="-122"/>
                          <a:cs typeface="Consolas" pitchFamily="49" charset="0"/>
                        </a:rPr>
                        <a:t>双端队列（</a:t>
                      </a:r>
                      <a:r>
                        <a:rPr lang="en-US" sz="1800" b="1" kern="100">
                          <a:solidFill>
                            <a:schemeClr val="tx1"/>
                          </a:solidFill>
                          <a:latin typeface="Consolas" pitchFamily="49" charset="0"/>
                          <a:ea typeface="仿宋" pitchFamily="49" charset="-122"/>
                          <a:cs typeface="Consolas" pitchFamily="49" charset="0"/>
                        </a:rPr>
                        <a:t>deque</a:t>
                      </a:r>
                      <a:r>
                        <a:rPr lang="zh-CN" sz="1800" b="1" kern="100">
                          <a:solidFill>
                            <a:schemeClr val="tx1"/>
                          </a:solidFill>
                          <a:latin typeface="Consolas" pitchFamily="49" charset="0"/>
                          <a:ea typeface="仿宋" pitchFamily="49" charset="-122"/>
                          <a:cs typeface="Consolas" pitchFamily="49" charset="0"/>
                        </a:rPr>
                        <a:t>）</a:t>
                      </a:r>
                    </a:p>
                  </a:txBody>
                  <a:tcPr marL="62345" marR="62345" marT="0" marB="0"/>
                </a:tc>
                <a:tc>
                  <a:txBody>
                    <a:bodyPr/>
                    <a:lstStyle/>
                    <a:p>
                      <a:pPr indent="0">
                        <a:lnSpc>
                          <a:spcPts val="2600"/>
                        </a:lnSpc>
                        <a:spcAft>
                          <a:spcPts val="0"/>
                        </a:spcAft>
                      </a:pPr>
                      <a:r>
                        <a:rPr lang="zh-CN" sz="1800" b="1" kern="100" dirty="0">
                          <a:solidFill>
                            <a:schemeClr val="tx1"/>
                          </a:solidFill>
                          <a:latin typeface="Consolas" pitchFamily="49" charset="0"/>
                          <a:ea typeface="仿宋" pitchFamily="49" charset="-122"/>
                          <a:cs typeface="Consolas" pitchFamily="49" charset="0"/>
                        </a:rPr>
                        <a:t>连续存储的指向不同元素的指针所组成的数组。底层数据结构为一个中央控制器和多个缓冲区，支持首尾元素（中间不能）快速增删，也支持随机访问</a:t>
                      </a:r>
                    </a:p>
                  </a:txBody>
                  <a:tcPr marL="62345" marR="62345" marT="0" marB="0"/>
                </a:tc>
                <a:tc>
                  <a:txBody>
                    <a:bodyPr/>
                    <a:lstStyle/>
                    <a:p>
                      <a:pPr indent="0" algn="just">
                        <a:lnSpc>
                          <a:spcPts val="2600"/>
                        </a:lnSpc>
                        <a:spcAft>
                          <a:spcPts val="0"/>
                        </a:spcAft>
                      </a:pPr>
                      <a:r>
                        <a:rPr lang="en-US" sz="1800" b="1" kern="100" dirty="0">
                          <a:solidFill>
                            <a:schemeClr val="tx1"/>
                          </a:solidFill>
                          <a:latin typeface="Consolas" pitchFamily="49" charset="0"/>
                          <a:ea typeface="仿宋" pitchFamily="49" charset="-122"/>
                          <a:cs typeface="Consolas" pitchFamily="49" charset="0"/>
                        </a:rPr>
                        <a:t>&lt;</a:t>
                      </a:r>
                      <a:r>
                        <a:rPr lang="en-US" sz="1800" b="1" kern="100" dirty="0" err="1">
                          <a:solidFill>
                            <a:schemeClr val="tx1"/>
                          </a:solidFill>
                          <a:latin typeface="Consolas" pitchFamily="49" charset="0"/>
                          <a:ea typeface="仿宋" pitchFamily="49" charset="-122"/>
                          <a:cs typeface="Consolas" pitchFamily="49" charset="0"/>
                        </a:rPr>
                        <a:t>deque</a:t>
                      </a:r>
                      <a:r>
                        <a:rPr lang="en-US" sz="1800" b="1" kern="100" dirty="0">
                          <a:solidFill>
                            <a:schemeClr val="tx1"/>
                          </a:solidFill>
                          <a:latin typeface="Consolas" pitchFamily="49" charset="0"/>
                          <a:ea typeface="仿宋" pitchFamily="49" charset="-122"/>
                          <a:cs typeface="Consolas" pitchFamily="49" charset="0"/>
                        </a:rPr>
                        <a:t>&gt;</a:t>
                      </a:r>
                      <a:endParaRPr lang="zh-CN" sz="1800" b="1" kern="100" dirty="0">
                        <a:solidFill>
                          <a:schemeClr val="tx1"/>
                        </a:solidFill>
                        <a:latin typeface="Consolas" pitchFamily="49" charset="0"/>
                        <a:ea typeface="仿宋" pitchFamily="49" charset="-122"/>
                        <a:cs typeface="Consolas" pitchFamily="49" charset="0"/>
                      </a:endParaRPr>
                    </a:p>
                  </a:txBody>
                  <a:tcPr marL="62345" marR="62345" marT="0" marB="0"/>
                </a:tc>
              </a:tr>
              <a:tr h="369455">
                <a:tc>
                  <a:txBody>
                    <a:bodyPr/>
                    <a:lstStyle/>
                    <a:p>
                      <a:pPr indent="0">
                        <a:lnSpc>
                          <a:spcPts val="2600"/>
                        </a:lnSpc>
                        <a:spcAft>
                          <a:spcPts val="0"/>
                        </a:spcAft>
                      </a:pPr>
                      <a:r>
                        <a:rPr lang="zh-CN" sz="1800" b="1" kern="100">
                          <a:solidFill>
                            <a:schemeClr val="tx1"/>
                          </a:solidFill>
                          <a:latin typeface="Consolas" pitchFamily="49" charset="0"/>
                          <a:ea typeface="仿宋" pitchFamily="49" charset="-122"/>
                          <a:cs typeface="Consolas" pitchFamily="49" charset="0"/>
                        </a:rPr>
                        <a:t>链表（</a:t>
                      </a:r>
                      <a:r>
                        <a:rPr lang="en-US" sz="1800" b="1" kern="100">
                          <a:solidFill>
                            <a:schemeClr val="tx1"/>
                          </a:solidFill>
                          <a:latin typeface="Consolas" pitchFamily="49" charset="0"/>
                          <a:ea typeface="仿宋" pitchFamily="49" charset="-122"/>
                          <a:cs typeface="Consolas" pitchFamily="49" charset="0"/>
                        </a:rPr>
                        <a:t>list</a:t>
                      </a:r>
                      <a:r>
                        <a:rPr lang="zh-CN" sz="1800" b="1" kern="100">
                          <a:solidFill>
                            <a:schemeClr val="tx1"/>
                          </a:solidFill>
                          <a:latin typeface="Consolas" pitchFamily="49" charset="0"/>
                          <a:ea typeface="仿宋" pitchFamily="49" charset="-122"/>
                          <a:cs typeface="Consolas" pitchFamily="49" charset="0"/>
                        </a:rPr>
                        <a:t>）</a:t>
                      </a:r>
                    </a:p>
                  </a:txBody>
                  <a:tcPr marL="62345" marR="62345" marT="0" marB="0"/>
                </a:tc>
                <a:tc>
                  <a:txBody>
                    <a:bodyPr/>
                    <a:lstStyle/>
                    <a:p>
                      <a:pPr indent="0">
                        <a:lnSpc>
                          <a:spcPts val="2600"/>
                        </a:lnSpc>
                        <a:spcAft>
                          <a:spcPts val="0"/>
                        </a:spcAft>
                      </a:pPr>
                      <a:r>
                        <a:rPr lang="zh-CN" sz="1800" b="1" kern="100">
                          <a:solidFill>
                            <a:schemeClr val="tx1"/>
                          </a:solidFill>
                          <a:latin typeface="Consolas" pitchFamily="49" charset="0"/>
                          <a:ea typeface="仿宋" pitchFamily="49" charset="-122"/>
                          <a:cs typeface="Consolas" pitchFamily="49" charset="0"/>
                        </a:rPr>
                        <a:t>由结点组成的链表，每个结点包含着一个元素。底层数据结构为双向链表，支持结点的快速增删</a:t>
                      </a:r>
                    </a:p>
                  </a:txBody>
                  <a:tcPr marL="62345" marR="62345" marT="0" marB="0"/>
                </a:tc>
                <a:tc>
                  <a:txBody>
                    <a:bodyPr/>
                    <a:lstStyle/>
                    <a:p>
                      <a:pPr indent="0" algn="just">
                        <a:lnSpc>
                          <a:spcPts val="2600"/>
                        </a:lnSpc>
                        <a:spcAft>
                          <a:spcPts val="0"/>
                        </a:spcAft>
                      </a:pPr>
                      <a:r>
                        <a:rPr lang="en-US" sz="1800" b="1" kern="100" dirty="0">
                          <a:solidFill>
                            <a:schemeClr val="tx1"/>
                          </a:solidFill>
                          <a:latin typeface="Consolas" pitchFamily="49" charset="0"/>
                          <a:ea typeface="仿宋" pitchFamily="49" charset="-122"/>
                          <a:cs typeface="Consolas" pitchFamily="49" charset="0"/>
                        </a:rPr>
                        <a:t>&lt;list&gt;</a:t>
                      </a:r>
                      <a:endParaRPr lang="zh-CN" sz="1800" b="1" kern="100" dirty="0">
                        <a:solidFill>
                          <a:schemeClr val="tx1"/>
                        </a:solidFill>
                        <a:latin typeface="Consolas" pitchFamily="49" charset="0"/>
                        <a:ea typeface="仿宋" pitchFamily="49" charset="-122"/>
                        <a:cs typeface="Consolas" pitchFamily="49" charset="0"/>
                      </a:endParaRPr>
                    </a:p>
                  </a:txBody>
                  <a:tcPr marL="62345" marR="62345" marT="0" marB="0"/>
                </a:tc>
              </a:tr>
            </a:tbl>
          </a:graphicData>
        </a:graphic>
      </p:graphicFrame>
      <p:sp>
        <p:nvSpPr>
          <p:cNvPr id="4" name="TextBox 3"/>
          <p:cNvSpPr txBox="1"/>
          <p:nvPr/>
        </p:nvSpPr>
        <p:spPr>
          <a:xfrm>
            <a:off x="285720" y="1285860"/>
            <a:ext cx="8643998" cy="769441"/>
          </a:xfrm>
          <a:prstGeom prst="rect">
            <a:avLst/>
          </a:prstGeom>
          <a:noFill/>
        </p:spPr>
        <p:txBody>
          <a:bodyPr wrap="square" rtlCol="0">
            <a:spAutoFit/>
          </a:bodyPr>
          <a:lstStyle/>
          <a:p>
            <a:r>
              <a:rPr lang="en-US" altLang="zh-CN" sz="2200" dirty="0" smtClean="0">
                <a:solidFill>
                  <a:srgbClr val="0000FF"/>
                </a:solidFill>
                <a:latin typeface="Consolas" pitchFamily="49" charset="0"/>
                <a:ea typeface="楷体" pitchFamily="49" charset="-122"/>
                <a:cs typeface="Consolas" pitchFamily="49" charset="0"/>
              </a:rPr>
              <a:t>   </a:t>
            </a:r>
            <a:r>
              <a:rPr lang="en-US" altLang="zh-CN" sz="2200" dirty="0" smtClean="0">
                <a:solidFill>
                  <a:schemeClr val="tx1"/>
                </a:solidFill>
                <a:latin typeface="Consolas" pitchFamily="49" charset="0"/>
                <a:ea typeface="楷体" pitchFamily="49" charset="-122"/>
                <a:cs typeface="Consolas" pitchFamily="49" charset="0"/>
              </a:rPr>
              <a:t>STL</a:t>
            </a:r>
            <a:r>
              <a:rPr lang="zh-CN" altLang="zh-CN" sz="2200" dirty="0" smtClean="0">
                <a:solidFill>
                  <a:schemeClr val="tx1"/>
                </a:solidFill>
                <a:latin typeface="Consolas" pitchFamily="49" charset="0"/>
                <a:ea typeface="楷体" pitchFamily="49" charset="-122"/>
                <a:cs typeface="Consolas" pitchFamily="49" charset="0"/>
              </a:rPr>
              <a:t>容器就是一种数据结构，如链表、栈和队列等，这些数据结构在</a:t>
            </a:r>
            <a:r>
              <a:rPr lang="en-US" altLang="zh-CN" sz="2200" dirty="0" smtClean="0">
                <a:solidFill>
                  <a:schemeClr val="tx1"/>
                </a:solidFill>
                <a:latin typeface="Consolas" pitchFamily="49" charset="0"/>
                <a:ea typeface="楷体" pitchFamily="49" charset="-122"/>
                <a:cs typeface="Consolas" pitchFamily="49" charset="0"/>
              </a:rPr>
              <a:t>STL</a:t>
            </a:r>
            <a:r>
              <a:rPr lang="zh-CN" altLang="zh-CN" sz="2200" dirty="0" smtClean="0">
                <a:solidFill>
                  <a:schemeClr val="tx1"/>
                </a:solidFill>
                <a:latin typeface="Consolas" pitchFamily="49" charset="0"/>
                <a:ea typeface="楷体" pitchFamily="49" charset="-122"/>
                <a:cs typeface="Consolas" pitchFamily="49" charset="0"/>
              </a:rPr>
              <a:t>中都已经实现好了，可以直接使用。</a:t>
            </a:r>
            <a:endParaRPr lang="zh-CN" altLang="en-US" sz="2200" dirty="0" smtClean="0">
              <a:solidFill>
                <a:schemeClr val="tx1"/>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71438" y="1142984"/>
          <a:ext cx="8929718" cy="4662055"/>
        </p:xfrm>
        <a:graphic>
          <a:graphicData uri="http://schemas.openxmlformats.org/drawingml/2006/table">
            <a:tbl>
              <a:tblPr>
                <a:tableStyleId>{16D9F66E-5EB9-4882-86FB-DCBF35E3C3E4}</a:tableStyleId>
              </a:tblPr>
              <a:tblGrid>
                <a:gridCol w="2398128"/>
                <a:gridCol w="5145651"/>
                <a:gridCol w="1385939"/>
              </a:tblGrid>
              <a:tr h="369455">
                <a:tc>
                  <a:txBody>
                    <a:bodyPr/>
                    <a:lstStyle/>
                    <a:p>
                      <a:pPr indent="0" algn="just">
                        <a:lnSpc>
                          <a:spcPts val="2600"/>
                        </a:lnSpc>
                        <a:spcAft>
                          <a:spcPts val="0"/>
                        </a:spcAft>
                      </a:pPr>
                      <a:r>
                        <a:rPr lang="zh-CN" sz="1800" b="1" kern="100" dirty="0">
                          <a:solidFill>
                            <a:srgbClr val="FF0000"/>
                          </a:solidFill>
                          <a:latin typeface="Times New Roman" pitchFamily="18" charset="0"/>
                          <a:ea typeface="楷体" pitchFamily="49" charset="-122"/>
                          <a:cs typeface="Times New Roman" pitchFamily="18" charset="0"/>
                        </a:rPr>
                        <a:t>数据结构</a:t>
                      </a:r>
                    </a:p>
                  </a:txBody>
                  <a:tcPr marL="62345" marR="62345" marT="0" marB="0"/>
                </a:tc>
                <a:tc>
                  <a:txBody>
                    <a:bodyPr/>
                    <a:lstStyle/>
                    <a:p>
                      <a:pPr indent="0" algn="just">
                        <a:lnSpc>
                          <a:spcPts val="2600"/>
                        </a:lnSpc>
                        <a:spcAft>
                          <a:spcPts val="0"/>
                        </a:spcAft>
                      </a:pPr>
                      <a:r>
                        <a:rPr lang="zh-CN" sz="1800" b="1" kern="100">
                          <a:solidFill>
                            <a:srgbClr val="FF0000"/>
                          </a:solidFill>
                          <a:latin typeface="Times New Roman" pitchFamily="18" charset="0"/>
                          <a:ea typeface="楷体" pitchFamily="49" charset="-122"/>
                          <a:cs typeface="Times New Roman" pitchFamily="18" charset="0"/>
                        </a:rPr>
                        <a:t>说</a:t>
                      </a:r>
                      <a:r>
                        <a:rPr lang="en-US" sz="1800" b="1" kern="100">
                          <a:solidFill>
                            <a:srgbClr val="FF0000"/>
                          </a:solidFill>
                          <a:latin typeface="Times New Roman" pitchFamily="18" charset="0"/>
                          <a:ea typeface="楷体" pitchFamily="49" charset="-122"/>
                          <a:cs typeface="Times New Roman" pitchFamily="18" charset="0"/>
                        </a:rPr>
                        <a:t>  </a:t>
                      </a:r>
                      <a:r>
                        <a:rPr lang="zh-CN" sz="1800" b="1" kern="100">
                          <a:solidFill>
                            <a:srgbClr val="FF0000"/>
                          </a:solidFill>
                          <a:latin typeface="Times New Roman" pitchFamily="18" charset="0"/>
                          <a:ea typeface="楷体" pitchFamily="49" charset="-122"/>
                          <a:cs typeface="Times New Roman" pitchFamily="18" charset="0"/>
                        </a:rPr>
                        <a:t>明</a:t>
                      </a:r>
                    </a:p>
                  </a:txBody>
                  <a:tcPr marL="62345" marR="62345" marT="0" marB="0"/>
                </a:tc>
                <a:tc>
                  <a:txBody>
                    <a:bodyPr/>
                    <a:lstStyle/>
                    <a:p>
                      <a:pPr indent="0" algn="just">
                        <a:lnSpc>
                          <a:spcPts val="2600"/>
                        </a:lnSpc>
                        <a:spcAft>
                          <a:spcPts val="0"/>
                        </a:spcAft>
                      </a:pPr>
                      <a:r>
                        <a:rPr lang="zh-CN" sz="1800" b="1" kern="100">
                          <a:solidFill>
                            <a:srgbClr val="FF0000"/>
                          </a:solidFill>
                          <a:latin typeface="Times New Roman" pitchFamily="18" charset="0"/>
                          <a:ea typeface="楷体" pitchFamily="49" charset="-122"/>
                          <a:cs typeface="Times New Roman" pitchFamily="18" charset="0"/>
                        </a:rPr>
                        <a:t>实现头文件</a:t>
                      </a:r>
                    </a:p>
                  </a:txBody>
                  <a:tcPr marL="62345" marR="62345" marT="0" marB="0"/>
                </a:tc>
              </a:tr>
              <a:tr h="369455">
                <a:tc>
                  <a:txBody>
                    <a:bodyPr/>
                    <a:lstStyle/>
                    <a:p>
                      <a:pPr indent="0">
                        <a:lnSpc>
                          <a:spcPts val="2600"/>
                        </a:lnSpc>
                        <a:spcAft>
                          <a:spcPts val="0"/>
                        </a:spcAft>
                      </a:pPr>
                      <a:r>
                        <a:rPr lang="zh-CN" sz="1800" b="1" kern="100" dirty="0">
                          <a:solidFill>
                            <a:schemeClr val="tx1"/>
                          </a:solidFill>
                          <a:latin typeface="Consolas" pitchFamily="49" charset="0"/>
                          <a:ea typeface="仿宋" pitchFamily="49" charset="-122"/>
                          <a:cs typeface="Consolas" pitchFamily="49" charset="0"/>
                        </a:rPr>
                        <a:t>栈（</a:t>
                      </a:r>
                      <a:r>
                        <a:rPr lang="en-US" sz="1800" b="1" kern="100" dirty="0">
                          <a:solidFill>
                            <a:schemeClr val="tx1"/>
                          </a:solidFill>
                          <a:latin typeface="Consolas" pitchFamily="49" charset="0"/>
                          <a:ea typeface="仿宋" pitchFamily="49" charset="-122"/>
                          <a:cs typeface="Consolas" pitchFamily="49" charset="0"/>
                        </a:rPr>
                        <a:t>stack</a:t>
                      </a:r>
                      <a:r>
                        <a:rPr lang="zh-CN" sz="1800" b="1" kern="100" dirty="0">
                          <a:solidFill>
                            <a:schemeClr val="tx1"/>
                          </a:solidFill>
                          <a:latin typeface="Consolas" pitchFamily="49" charset="0"/>
                          <a:ea typeface="仿宋" pitchFamily="49" charset="-122"/>
                          <a:cs typeface="Consolas" pitchFamily="49" charset="0"/>
                        </a:rPr>
                        <a:t>）</a:t>
                      </a:r>
                    </a:p>
                  </a:txBody>
                  <a:tcPr marL="62345" marR="62345" marT="0" marB="0"/>
                </a:tc>
                <a:tc>
                  <a:txBody>
                    <a:bodyPr/>
                    <a:lstStyle/>
                    <a:p>
                      <a:pPr indent="0">
                        <a:lnSpc>
                          <a:spcPts val="2600"/>
                        </a:lnSpc>
                        <a:spcAft>
                          <a:spcPts val="0"/>
                        </a:spcAft>
                      </a:pPr>
                      <a:r>
                        <a:rPr lang="zh-CN" sz="1800" b="1" kern="100">
                          <a:solidFill>
                            <a:schemeClr val="tx1"/>
                          </a:solidFill>
                          <a:latin typeface="Consolas" pitchFamily="49" charset="0"/>
                          <a:ea typeface="仿宋" pitchFamily="49" charset="-122"/>
                          <a:cs typeface="Consolas" pitchFamily="49" charset="0"/>
                        </a:rPr>
                        <a:t>后进先出的序列。底层一般用</a:t>
                      </a:r>
                      <a:r>
                        <a:rPr lang="en-US" sz="1800" b="1" kern="100">
                          <a:solidFill>
                            <a:schemeClr val="tx1"/>
                          </a:solidFill>
                          <a:latin typeface="Consolas" pitchFamily="49" charset="0"/>
                          <a:ea typeface="仿宋" pitchFamily="49" charset="-122"/>
                          <a:cs typeface="Consolas" pitchFamily="49" charset="0"/>
                        </a:rPr>
                        <a:t>deque</a:t>
                      </a:r>
                      <a:r>
                        <a:rPr lang="zh-CN" sz="1800" b="1" kern="100">
                          <a:solidFill>
                            <a:schemeClr val="tx1"/>
                          </a:solidFill>
                          <a:latin typeface="Consolas" pitchFamily="49" charset="0"/>
                          <a:ea typeface="仿宋" pitchFamily="49" charset="-122"/>
                          <a:cs typeface="Consolas" pitchFamily="49" charset="0"/>
                        </a:rPr>
                        <a:t>（默认）或者</a:t>
                      </a:r>
                      <a:r>
                        <a:rPr lang="en-US" sz="1800" b="1" kern="100">
                          <a:solidFill>
                            <a:schemeClr val="tx1"/>
                          </a:solidFill>
                          <a:latin typeface="Consolas" pitchFamily="49" charset="0"/>
                          <a:ea typeface="仿宋" pitchFamily="49" charset="-122"/>
                          <a:cs typeface="Consolas" pitchFamily="49" charset="0"/>
                        </a:rPr>
                        <a:t>list</a:t>
                      </a:r>
                      <a:r>
                        <a:rPr lang="zh-CN" sz="1800" b="1" kern="100">
                          <a:solidFill>
                            <a:schemeClr val="tx1"/>
                          </a:solidFill>
                          <a:latin typeface="Consolas" pitchFamily="49" charset="0"/>
                          <a:ea typeface="仿宋" pitchFamily="49" charset="-122"/>
                          <a:cs typeface="Consolas" pitchFamily="49" charset="0"/>
                        </a:rPr>
                        <a:t>实现</a:t>
                      </a:r>
                    </a:p>
                  </a:txBody>
                  <a:tcPr marL="62345" marR="62345" marT="0" marB="0"/>
                </a:tc>
                <a:tc>
                  <a:txBody>
                    <a:bodyPr/>
                    <a:lstStyle/>
                    <a:p>
                      <a:pPr indent="0" algn="just">
                        <a:lnSpc>
                          <a:spcPts val="2600"/>
                        </a:lnSpc>
                        <a:spcAft>
                          <a:spcPts val="0"/>
                        </a:spcAft>
                      </a:pPr>
                      <a:r>
                        <a:rPr lang="en-US" sz="1800" b="1" kern="100">
                          <a:solidFill>
                            <a:schemeClr val="tx1"/>
                          </a:solidFill>
                          <a:latin typeface="Consolas" pitchFamily="49" charset="0"/>
                          <a:ea typeface="仿宋" pitchFamily="49" charset="-122"/>
                          <a:cs typeface="Consolas" pitchFamily="49" charset="0"/>
                        </a:rPr>
                        <a:t>&lt;stack&gt;</a:t>
                      </a:r>
                      <a:endParaRPr lang="zh-CN" sz="1800" b="1" kern="100">
                        <a:solidFill>
                          <a:schemeClr val="tx1"/>
                        </a:solidFill>
                        <a:latin typeface="Consolas" pitchFamily="49" charset="0"/>
                        <a:ea typeface="仿宋" pitchFamily="49" charset="-122"/>
                        <a:cs typeface="Consolas" pitchFamily="49" charset="0"/>
                      </a:endParaRPr>
                    </a:p>
                  </a:txBody>
                  <a:tcPr marL="62345" marR="62345" marT="0" marB="0"/>
                </a:tc>
              </a:tr>
              <a:tr h="369455">
                <a:tc>
                  <a:txBody>
                    <a:bodyPr/>
                    <a:lstStyle/>
                    <a:p>
                      <a:pPr indent="0">
                        <a:lnSpc>
                          <a:spcPts val="2600"/>
                        </a:lnSpc>
                        <a:spcAft>
                          <a:spcPts val="0"/>
                        </a:spcAft>
                      </a:pPr>
                      <a:r>
                        <a:rPr lang="zh-CN" sz="1800" b="1" kern="100" dirty="0">
                          <a:solidFill>
                            <a:schemeClr val="tx1"/>
                          </a:solidFill>
                          <a:latin typeface="Consolas" pitchFamily="49" charset="0"/>
                          <a:ea typeface="仿宋" pitchFamily="49" charset="-122"/>
                          <a:cs typeface="Consolas" pitchFamily="49" charset="0"/>
                        </a:rPr>
                        <a:t>队列（</a:t>
                      </a:r>
                      <a:r>
                        <a:rPr lang="en-US" sz="1800" b="1" kern="100" dirty="0">
                          <a:solidFill>
                            <a:schemeClr val="tx1"/>
                          </a:solidFill>
                          <a:latin typeface="Consolas" pitchFamily="49" charset="0"/>
                          <a:ea typeface="仿宋" pitchFamily="49" charset="-122"/>
                          <a:cs typeface="Consolas" pitchFamily="49" charset="0"/>
                        </a:rPr>
                        <a:t>queue</a:t>
                      </a:r>
                      <a:r>
                        <a:rPr lang="zh-CN" sz="1800" b="1" kern="100" dirty="0">
                          <a:solidFill>
                            <a:schemeClr val="tx1"/>
                          </a:solidFill>
                          <a:latin typeface="Consolas" pitchFamily="49" charset="0"/>
                          <a:ea typeface="仿宋" pitchFamily="49" charset="-122"/>
                          <a:cs typeface="Consolas" pitchFamily="49" charset="0"/>
                        </a:rPr>
                        <a:t>）</a:t>
                      </a:r>
                    </a:p>
                  </a:txBody>
                  <a:tcPr marL="62345" marR="62345" marT="0" marB="0"/>
                </a:tc>
                <a:tc>
                  <a:txBody>
                    <a:bodyPr/>
                    <a:lstStyle/>
                    <a:p>
                      <a:pPr indent="0">
                        <a:lnSpc>
                          <a:spcPts val="2600"/>
                        </a:lnSpc>
                        <a:spcAft>
                          <a:spcPts val="0"/>
                        </a:spcAft>
                      </a:pPr>
                      <a:r>
                        <a:rPr lang="zh-CN" sz="1800" b="1" kern="100">
                          <a:solidFill>
                            <a:schemeClr val="tx1"/>
                          </a:solidFill>
                          <a:latin typeface="Consolas" pitchFamily="49" charset="0"/>
                          <a:ea typeface="仿宋" pitchFamily="49" charset="-122"/>
                          <a:cs typeface="Consolas" pitchFamily="49" charset="0"/>
                        </a:rPr>
                        <a:t>先进先出的序列。底层一般用</a:t>
                      </a:r>
                      <a:r>
                        <a:rPr lang="en-US" sz="1800" b="1" kern="100">
                          <a:solidFill>
                            <a:schemeClr val="tx1"/>
                          </a:solidFill>
                          <a:latin typeface="Consolas" pitchFamily="49" charset="0"/>
                          <a:ea typeface="仿宋" pitchFamily="49" charset="-122"/>
                          <a:cs typeface="Consolas" pitchFamily="49" charset="0"/>
                        </a:rPr>
                        <a:t>deque</a:t>
                      </a:r>
                      <a:r>
                        <a:rPr lang="zh-CN" sz="1800" b="1" kern="100">
                          <a:solidFill>
                            <a:schemeClr val="tx1"/>
                          </a:solidFill>
                          <a:latin typeface="Consolas" pitchFamily="49" charset="0"/>
                          <a:ea typeface="仿宋" pitchFamily="49" charset="-122"/>
                          <a:cs typeface="Consolas" pitchFamily="49" charset="0"/>
                        </a:rPr>
                        <a:t>（默认）或者</a:t>
                      </a:r>
                      <a:r>
                        <a:rPr lang="en-US" sz="1800" b="1" kern="100">
                          <a:solidFill>
                            <a:schemeClr val="tx1"/>
                          </a:solidFill>
                          <a:latin typeface="Consolas" pitchFamily="49" charset="0"/>
                          <a:ea typeface="仿宋" pitchFamily="49" charset="-122"/>
                          <a:cs typeface="Consolas" pitchFamily="49" charset="0"/>
                        </a:rPr>
                        <a:t>list</a:t>
                      </a:r>
                      <a:r>
                        <a:rPr lang="zh-CN" sz="1800" b="1" kern="100">
                          <a:solidFill>
                            <a:schemeClr val="tx1"/>
                          </a:solidFill>
                          <a:latin typeface="Consolas" pitchFamily="49" charset="0"/>
                          <a:ea typeface="仿宋" pitchFamily="49" charset="-122"/>
                          <a:cs typeface="Consolas" pitchFamily="49" charset="0"/>
                        </a:rPr>
                        <a:t>实现</a:t>
                      </a:r>
                    </a:p>
                  </a:txBody>
                  <a:tcPr marL="62345" marR="62345" marT="0" marB="0"/>
                </a:tc>
                <a:tc>
                  <a:txBody>
                    <a:bodyPr/>
                    <a:lstStyle/>
                    <a:p>
                      <a:pPr indent="0" algn="just">
                        <a:lnSpc>
                          <a:spcPts val="2600"/>
                        </a:lnSpc>
                        <a:spcAft>
                          <a:spcPts val="0"/>
                        </a:spcAft>
                      </a:pPr>
                      <a:r>
                        <a:rPr lang="en-US" sz="1800" b="1" kern="100">
                          <a:solidFill>
                            <a:schemeClr val="tx1"/>
                          </a:solidFill>
                          <a:latin typeface="Consolas" pitchFamily="49" charset="0"/>
                          <a:ea typeface="仿宋" pitchFamily="49" charset="-122"/>
                          <a:cs typeface="Consolas" pitchFamily="49" charset="0"/>
                        </a:rPr>
                        <a:t>&lt;queue&gt;</a:t>
                      </a:r>
                      <a:endParaRPr lang="zh-CN" sz="1800" b="1" kern="100">
                        <a:solidFill>
                          <a:schemeClr val="tx1"/>
                        </a:solidFill>
                        <a:latin typeface="Consolas" pitchFamily="49" charset="0"/>
                        <a:ea typeface="仿宋" pitchFamily="49" charset="-122"/>
                        <a:cs typeface="Consolas" pitchFamily="49" charset="0"/>
                      </a:endParaRPr>
                    </a:p>
                  </a:txBody>
                  <a:tcPr marL="62345" marR="62345" marT="0" marB="0"/>
                </a:tc>
              </a:tr>
              <a:tr h="369455">
                <a:tc>
                  <a:txBody>
                    <a:bodyPr/>
                    <a:lstStyle/>
                    <a:p>
                      <a:pPr indent="0">
                        <a:lnSpc>
                          <a:spcPts val="2600"/>
                        </a:lnSpc>
                        <a:spcAft>
                          <a:spcPts val="0"/>
                        </a:spcAft>
                      </a:pPr>
                      <a:r>
                        <a:rPr lang="zh-CN" sz="1800" b="1" kern="100" dirty="0">
                          <a:solidFill>
                            <a:schemeClr val="tx1"/>
                          </a:solidFill>
                          <a:latin typeface="Consolas" pitchFamily="49" charset="0"/>
                          <a:ea typeface="仿宋" pitchFamily="49" charset="-122"/>
                          <a:cs typeface="Consolas" pitchFamily="49" charset="0"/>
                        </a:rPr>
                        <a:t>优先队列（</a:t>
                      </a:r>
                      <a:r>
                        <a:rPr lang="en-US" sz="1800" b="1" kern="100" dirty="0" err="1">
                          <a:solidFill>
                            <a:schemeClr val="tx1"/>
                          </a:solidFill>
                          <a:latin typeface="Consolas" pitchFamily="49" charset="0"/>
                          <a:ea typeface="仿宋" pitchFamily="49" charset="-122"/>
                          <a:cs typeface="Consolas" pitchFamily="49" charset="0"/>
                        </a:rPr>
                        <a:t>priority_queue</a:t>
                      </a:r>
                      <a:r>
                        <a:rPr lang="zh-CN" sz="1800" b="1" kern="100" dirty="0">
                          <a:solidFill>
                            <a:schemeClr val="tx1"/>
                          </a:solidFill>
                          <a:latin typeface="Consolas" pitchFamily="49" charset="0"/>
                          <a:ea typeface="仿宋" pitchFamily="49" charset="-122"/>
                          <a:cs typeface="Consolas" pitchFamily="49" charset="0"/>
                        </a:rPr>
                        <a:t>）</a:t>
                      </a:r>
                    </a:p>
                  </a:txBody>
                  <a:tcPr marL="62345" marR="62345" marT="0" marB="0"/>
                </a:tc>
                <a:tc>
                  <a:txBody>
                    <a:bodyPr/>
                    <a:lstStyle/>
                    <a:p>
                      <a:pPr indent="0">
                        <a:lnSpc>
                          <a:spcPts val="2600"/>
                        </a:lnSpc>
                        <a:spcAft>
                          <a:spcPts val="0"/>
                        </a:spcAft>
                      </a:pPr>
                      <a:r>
                        <a:rPr lang="zh-CN" sz="1800" b="1" kern="100" dirty="0">
                          <a:solidFill>
                            <a:schemeClr val="tx1"/>
                          </a:solidFill>
                          <a:latin typeface="Consolas" pitchFamily="49" charset="0"/>
                          <a:ea typeface="仿宋" pitchFamily="49" charset="-122"/>
                          <a:cs typeface="Consolas" pitchFamily="49" charset="0"/>
                        </a:rPr>
                        <a:t>元素的进出队顺序由某个谓词或者关系函数决定的一种队列。底层数据结构一般为</a:t>
                      </a:r>
                      <a:r>
                        <a:rPr lang="en-US" sz="1800" b="1" kern="100" dirty="0">
                          <a:solidFill>
                            <a:schemeClr val="tx1"/>
                          </a:solidFill>
                          <a:latin typeface="Consolas" pitchFamily="49" charset="0"/>
                          <a:ea typeface="仿宋" pitchFamily="49" charset="-122"/>
                          <a:cs typeface="Consolas" pitchFamily="49" charset="0"/>
                        </a:rPr>
                        <a:t>vector</a:t>
                      </a:r>
                      <a:r>
                        <a:rPr lang="zh-CN" sz="1800" b="1" kern="100" dirty="0">
                          <a:solidFill>
                            <a:schemeClr val="tx1"/>
                          </a:solidFill>
                          <a:latin typeface="Consolas" pitchFamily="49" charset="0"/>
                          <a:ea typeface="仿宋" pitchFamily="49" charset="-122"/>
                          <a:cs typeface="Consolas" pitchFamily="49" charset="0"/>
                        </a:rPr>
                        <a:t>（默认）或者</a:t>
                      </a:r>
                      <a:r>
                        <a:rPr lang="en-US" sz="1800" b="1" kern="100" dirty="0" err="1">
                          <a:solidFill>
                            <a:schemeClr val="tx1"/>
                          </a:solidFill>
                          <a:latin typeface="Consolas" pitchFamily="49" charset="0"/>
                          <a:ea typeface="仿宋" pitchFamily="49" charset="-122"/>
                          <a:cs typeface="Consolas" pitchFamily="49" charset="0"/>
                        </a:rPr>
                        <a:t>deque</a:t>
                      </a:r>
                      <a:endParaRPr lang="zh-CN" sz="1800" b="1" kern="100" dirty="0">
                        <a:solidFill>
                          <a:schemeClr val="tx1"/>
                        </a:solidFill>
                        <a:latin typeface="Consolas" pitchFamily="49" charset="0"/>
                        <a:ea typeface="仿宋" pitchFamily="49" charset="-122"/>
                        <a:cs typeface="Consolas" pitchFamily="49" charset="0"/>
                      </a:endParaRPr>
                    </a:p>
                  </a:txBody>
                  <a:tcPr marL="62345" marR="62345" marT="0" marB="0"/>
                </a:tc>
                <a:tc>
                  <a:txBody>
                    <a:bodyPr/>
                    <a:lstStyle/>
                    <a:p>
                      <a:pPr indent="0" algn="just">
                        <a:lnSpc>
                          <a:spcPts val="2600"/>
                        </a:lnSpc>
                        <a:spcAft>
                          <a:spcPts val="0"/>
                        </a:spcAft>
                      </a:pPr>
                      <a:r>
                        <a:rPr lang="en-US" sz="1800" b="1" kern="100">
                          <a:solidFill>
                            <a:schemeClr val="tx1"/>
                          </a:solidFill>
                          <a:latin typeface="Consolas" pitchFamily="49" charset="0"/>
                          <a:ea typeface="仿宋" pitchFamily="49" charset="-122"/>
                          <a:cs typeface="Consolas" pitchFamily="49" charset="0"/>
                        </a:rPr>
                        <a:t>&lt;queue&gt;</a:t>
                      </a:r>
                      <a:endParaRPr lang="zh-CN" sz="1800" b="1" kern="100">
                        <a:solidFill>
                          <a:schemeClr val="tx1"/>
                        </a:solidFill>
                        <a:latin typeface="Consolas" pitchFamily="49" charset="0"/>
                        <a:ea typeface="仿宋" pitchFamily="49" charset="-122"/>
                        <a:cs typeface="Consolas" pitchFamily="49" charset="0"/>
                      </a:endParaRPr>
                    </a:p>
                  </a:txBody>
                  <a:tcPr marL="62345" marR="62345" marT="0" marB="0"/>
                </a:tc>
              </a:tr>
              <a:tr h="554182">
                <a:tc>
                  <a:txBody>
                    <a:bodyPr/>
                    <a:lstStyle/>
                    <a:p>
                      <a:pPr indent="0">
                        <a:lnSpc>
                          <a:spcPts val="2600"/>
                        </a:lnSpc>
                        <a:spcAft>
                          <a:spcPts val="0"/>
                        </a:spcAft>
                      </a:pPr>
                      <a:r>
                        <a:rPr lang="zh-CN" sz="1800" b="1" kern="100">
                          <a:solidFill>
                            <a:schemeClr val="tx1"/>
                          </a:solidFill>
                          <a:latin typeface="Consolas" pitchFamily="49" charset="0"/>
                          <a:ea typeface="仿宋" pitchFamily="49" charset="-122"/>
                          <a:cs typeface="Consolas" pitchFamily="49" charset="0"/>
                        </a:rPr>
                        <a:t>集合（</a:t>
                      </a:r>
                      <a:r>
                        <a:rPr lang="en-US" sz="1800" b="1" kern="100">
                          <a:solidFill>
                            <a:schemeClr val="tx1"/>
                          </a:solidFill>
                          <a:latin typeface="Consolas" pitchFamily="49" charset="0"/>
                          <a:ea typeface="仿宋" pitchFamily="49" charset="-122"/>
                          <a:cs typeface="Consolas" pitchFamily="49" charset="0"/>
                        </a:rPr>
                        <a:t>set</a:t>
                      </a:r>
                      <a:r>
                        <a:rPr lang="zh-CN" sz="1800" b="1" kern="100">
                          <a:solidFill>
                            <a:schemeClr val="tx1"/>
                          </a:solidFill>
                          <a:latin typeface="Consolas" pitchFamily="49" charset="0"/>
                          <a:ea typeface="仿宋" pitchFamily="49" charset="-122"/>
                          <a:cs typeface="Consolas" pitchFamily="49" charset="0"/>
                        </a:rPr>
                        <a:t>）</a:t>
                      </a:r>
                      <a:r>
                        <a:rPr lang="en-US" sz="1800" b="1" kern="100">
                          <a:solidFill>
                            <a:schemeClr val="tx1"/>
                          </a:solidFill>
                          <a:latin typeface="Consolas" pitchFamily="49" charset="0"/>
                          <a:ea typeface="仿宋" pitchFamily="49" charset="-122"/>
                          <a:cs typeface="Consolas" pitchFamily="49" charset="0"/>
                        </a:rPr>
                        <a:t>/</a:t>
                      </a:r>
                      <a:r>
                        <a:rPr lang="zh-CN" sz="1800" b="1" kern="100">
                          <a:solidFill>
                            <a:schemeClr val="tx1"/>
                          </a:solidFill>
                          <a:latin typeface="Consolas" pitchFamily="49" charset="0"/>
                          <a:ea typeface="仿宋" pitchFamily="49" charset="-122"/>
                          <a:cs typeface="Consolas" pitchFamily="49" charset="0"/>
                        </a:rPr>
                        <a:t>多重集合（</a:t>
                      </a:r>
                      <a:r>
                        <a:rPr lang="en-US" sz="1800" b="1" kern="100">
                          <a:solidFill>
                            <a:schemeClr val="tx1"/>
                          </a:solidFill>
                          <a:latin typeface="Consolas" pitchFamily="49" charset="0"/>
                          <a:ea typeface="仿宋" pitchFamily="49" charset="-122"/>
                          <a:cs typeface="Consolas" pitchFamily="49" charset="0"/>
                        </a:rPr>
                        <a:t>multiset</a:t>
                      </a:r>
                      <a:r>
                        <a:rPr lang="zh-CN" sz="1800" b="1" kern="100">
                          <a:solidFill>
                            <a:schemeClr val="tx1"/>
                          </a:solidFill>
                          <a:latin typeface="Consolas" pitchFamily="49" charset="0"/>
                          <a:ea typeface="仿宋" pitchFamily="49" charset="-122"/>
                          <a:cs typeface="Consolas" pitchFamily="49" charset="0"/>
                        </a:rPr>
                        <a:t>）</a:t>
                      </a:r>
                    </a:p>
                  </a:txBody>
                  <a:tcPr marL="62345" marR="62345" marT="0" marB="0"/>
                </a:tc>
                <a:tc>
                  <a:txBody>
                    <a:bodyPr/>
                    <a:lstStyle/>
                    <a:p>
                      <a:pPr indent="0">
                        <a:lnSpc>
                          <a:spcPts val="2600"/>
                        </a:lnSpc>
                        <a:spcAft>
                          <a:spcPts val="0"/>
                        </a:spcAft>
                      </a:pPr>
                      <a:r>
                        <a:rPr lang="zh-CN" sz="1800" b="1" kern="100" dirty="0">
                          <a:solidFill>
                            <a:schemeClr val="tx1"/>
                          </a:solidFill>
                          <a:latin typeface="Consolas" pitchFamily="49" charset="0"/>
                          <a:ea typeface="仿宋" pitchFamily="49" charset="-122"/>
                          <a:cs typeface="Consolas" pitchFamily="49" charset="0"/>
                        </a:rPr>
                        <a:t>由结点组成的红黑树，每个结点都包含着一个元素，</a:t>
                      </a:r>
                      <a:r>
                        <a:rPr lang="en-US" sz="1800" b="1" kern="100" dirty="0">
                          <a:solidFill>
                            <a:schemeClr val="tx1"/>
                          </a:solidFill>
                          <a:latin typeface="Consolas" pitchFamily="49" charset="0"/>
                          <a:ea typeface="仿宋" pitchFamily="49" charset="-122"/>
                          <a:cs typeface="Consolas" pitchFamily="49" charset="0"/>
                        </a:rPr>
                        <a:t>set</a:t>
                      </a:r>
                      <a:r>
                        <a:rPr lang="zh-CN" sz="1800" b="1" kern="100" dirty="0">
                          <a:solidFill>
                            <a:schemeClr val="tx1"/>
                          </a:solidFill>
                          <a:latin typeface="Consolas" pitchFamily="49" charset="0"/>
                          <a:ea typeface="仿宋" pitchFamily="49" charset="-122"/>
                          <a:cs typeface="Consolas" pitchFamily="49" charset="0"/>
                        </a:rPr>
                        <a:t>中所有元素有序但不重复，</a:t>
                      </a:r>
                      <a:r>
                        <a:rPr lang="en-US" sz="1800" b="1" kern="100" dirty="0" err="1">
                          <a:solidFill>
                            <a:schemeClr val="tx1"/>
                          </a:solidFill>
                          <a:latin typeface="Consolas" pitchFamily="49" charset="0"/>
                          <a:ea typeface="仿宋" pitchFamily="49" charset="-122"/>
                          <a:cs typeface="Consolas" pitchFamily="49" charset="0"/>
                        </a:rPr>
                        <a:t>multiset</a:t>
                      </a:r>
                      <a:r>
                        <a:rPr lang="zh-CN" sz="1800" b="1" kern="100" dirty="0">
                          <a:solidFill>
                            <a:schemeClr val="tx1"/>
                          </a:solidFill>
                          <a:latin typeface="Consolas" pitchFamily="49" charset="0"/>
                          <a:ea typeface="仿宋" pitchFamily="49" charset="-122"/>
                          <a:cs typeface="Consolas" pitchFamily="49" charset="0"/>
                        </a:rPr>
                        <a:t>中所有关键字有序但不重复</a:t>
                      </a:r>
                    </a:p>
                  </a:txBody>
                  <a:tcPr marL="62345" marR="62345" marT="0" marB="0"/>
                </a:tc>
                <a:tc>
                  <a:txBody>
                    <a:bodyPr/>
                    <a:lstStyle/>
                    <a:p>
                      <a:pPr indent="0" algn="just">
                        <a:lnSpc>
                          <a:spcPts val="2600"/>
                        </a:lnSpc>
                        <a:spcAft>
                          <a:spcPts val="0"/>
                        </a:spcAft>
                      </a:pPr>
                      <a:r>
                        <a:rPr lang="en-US" sz="1800" b="1" kern="100" dirty="0">
                          <a:solidFill>
                            <a:schemeClr val="tx1"/>
                          </a:solidFill>
                          <a:latin typeface="Consolas" pitchFamily="49" charset="0"/>
                          <a:ea typeface="仿宋" pitchFamily="49" charset="-122"/>
                          <a:cs typeface="Consolas" pitchFamily="49" charset="0"/>
                        </a:rPr>
                        <a:t>&lt;set&gt;</a:t>
                      </a:r>
                      <a:endParaRPr lang="zh-CN" sz="1800" b="1" kern="100" dirty="0">
                        <a:solidFill>
                          <a:schemeClr val="tx1"/>
                        </a:solidFill>
                        <a:latin typeface="Consolas" pitchFamily="49" charset="0"/>
                        <a:ea typeface="仿宋" pitchFamily="49" charset="-122"/>
                        <a:cs typeface="Consolas" pitchFamily="49" charset="0"/>
                      </a:endParaRPr>
                    </a:p>
                  </a:txBody>
                  <a:tcPr marL="62345" marR="62345" marT="0" marB="0"/>
                </a:tc>
              </a:tr>
              <a:tr h="554182">
                <a:tc>
                  <a:txBody>
                    <a:bodyPr/>
                    <a:lstStyle/>
                    <a:p>
                      <a:pPr indent="0">
                        <a:lnSpc>
                          <a:spcPts val="2600"/>
                        </a:lnSpc>
                        <a:spcAft>
                          <a:spcPts val="0"/>
                        </a:spcAft>
                      </a:pPr>
                      <a:r>
                        <a:rPr lang="zh-CN" sz="1800" b="1" kern="100">
                          <a:solidFill>
                            <a:schemeClr val="tx1"/>
                          </a:solidFill>
                          <a:latin typeface="Consolas" pitchFamily="49" charset="0"/>
                          <a:ea typeface="仿宋" pitchFamily="49" charset="-122"/>
                          <a:cs typeface="Consolas" pitchFamily="49" charset="0"/>
                        </a:rPr>
                        <a:t>映射（</a:t>
                      </a:r>
                      <a:r>
                        <a:rPr lang="en-US" sz="1800" b="1" kern="100">
                          <a:solidFill>
                            <a:schemeClr val="tx1"/>
                          </a:solidFill>
                          <a:latin typeface="Consolas" pitchFamily="49" charset="0"/>
                          <a:ea typeface="仿宋" pitchFamily="49" charset="-122"/>
                          <a:cs typeface="Consolas" pitchFamily="49" charset="0"/>
                        </a:rPr>
                        <a:t>map</a:t>
                      </a:r>
                      <a:r>
                        <a:rPr lang="zh-CN" sz="1800" b="1" kern="100">
                          <a:solidFill>
                            <a:schemeClr val="tx1"/>
                          </a:solidFill>
                          <a:latin typeface="Consolas" pitchFamily="49" charset="0"/>
                          <a:ea typeface="仿宋" pitchFamily="49" charset="-122"/>
                          <a:cs typeface="Consolas" pitchFamily="49" charset="0"/>
                        </a:rPr>
                        <a:t>）</a:t>
                      </a:r>
                      <a:r>
                        <a:rPr lang="en-US" sz="1800" b="1" kern="100">
                          <a:solidFill>
                            <a:schemeClr val="tx1"/>
                          </a:solidFill>
                          <a:latin typeface="Consolas" pitchFamily="49" charset="0"/>
                          <a:ea typeface="仿宋" pitchFamily="49" charset="-122"/>
                          <a:cs typeface="Consolas" pitchFamily="49" charset="0"/>
                        </a:rPr>
                        <a:t>/</a:t>
                      </a:r>
                      <a:r>
                        <a:rPr lang="zh-CN" sz="1800" b="1" kern="100">
                          <a:solidFill>
                            <a:schemeClr val="tx1"/>
                          </a:solidFill>
                          <a:latin typeface="Consolas" pitchFamily="49" charset="0"/>
                          <a:ea typeface="仿宋" pitchFamily="49" charset="-122"/>
                          <a:cs typeface="Consolas" pitchFamily="49" charset="0"/>
                        </a:rPr>
                        <a:t>多重映射（</a:t>
                      </a:r>
                      <a:r>
                        <a:rPr lang="en-US" sz="1800" b="1" kern="100">
                          <a:solidFill>
                            <a:schemeClr val="tx1"/>
                          </a:solidFill>
                          <a:latin typeface="Consolas" pitchFamily="49" charset="0"/>
                          <a:ea typeface="仿宋" pitchFamily="49" charset="-122"/>
                          <a:cs typeface="Consolas" pitchFamily="49" charset="0"/>
                        </a:rPr>
                        <a:t>multimap</a:t>
                      </a:r>
                      <a:r>
                        <a:rPr lang="zh-CN" sz="1800" b="1" kern="100">
                          <a:solidFill>
                            <a:schemeClr val="tx1"/>
                          </a:solidFill>
                          <a:latin typeface="Consolas" pitchFamily="49" charset="0"/>
                          <a:ea typeface="仿宋" pitchFamily="49" charset="-122"/>
                          <a:cs typeface="Consolas" pitchFamily="49" charset="0"/>
                        </a:rPr>
                        <a:t>）</a:t>
                      </a:r>
                    </a:p>
                  </a:txBody>
                  <a:tcPr marL="62345" marR="62345" marT="0" marB="0"/>
                </a:tc>
                <a:tc>
                  <a:txBody>
                    <a:bodyPr/>
                    <a:lstStyle/>
                    <a:p>
                      <a:pPr indent="0">
                        <a:lnSpc>
                          <a:spcPts val="2600"/>
                        </a:lnSpc>
                        <a:spcAft>
                          <a:spcPts val="0"/>
                        </a:spcAft>
                      </a:pPr>
                      <a:r>
                        <a:rPr lang="zh-CN" sz="1800" b="1" kern="100" dirty="0">
                          <a:solidFill>
                            <a:schemeClr val="tx1"/>
                          </a:solidFill>
                          <a:latin typeface="Consolas" pitchFamily="49" charset="0"/>
                          <a:ea typeface="仿宋" pitchFamily="49" charset="-122"/>
                          <a:cs typeface="Consolas" pitchFamily="49" charset="0"/>
                        </a:rPr>
                        <a:t>由（关键字，值）对组成的集合，底层数据结构为红黑树，</a:t>
                      </a:r>
                      <a:r>
                        <a:rPr lang="en-US" sz="1800" b="1" kern="100" dirty="0">
                          <a:solidFill>
                            <a:schemeClr val="tx1"/>
                          </a:solidFill>
                          <a:latin typeface="Consolas" pitchFamily="49" charset="0"/>
                          <a:ea typeface="仿宋" pitchFamily="49" charset="-122"/>
                          <a:cs typeface="Consolas" pitchFamily="49" charset="0"/>
                        </a:rPr>
                        <a:t>map</a:t>
                      </a:r>
                      <a:r>
                        <a:rPr lang="zh-CN" sz="1800" b="1" kern="100" dirty="0">
                          <a:solidFill>
                            <a:schemeClr val="tx1"/>
                          </a:solidFill>
                          <a:latin typeface="Consolas" pitchFamily="49" charset="0"/>
                          <a:ea typeface="仿宋" pitchFamily="49" charset="-122"/>
                          <a:cs typeface="Consolas" pitchFamily="49" charset="0"/>
                        </a:rPr>
                        <a:t>中所有关键字有序但不重复，</a:t>
                      </a:r>
                      <a:r>
                        <a:rPr lang="en-US" sz="1800" b="1" kern="100" dirty="0" err="1">
                          <a:solidFill>
                            <a:schemeClr val="tx1"/>
                          </a:solidFill>
                          <a:latin typeface="Consolas" pitchFamily="49" charset="0"/>
                          <a:ea typeface="仿宋" pitchFamily="49" charset="-122"/>
                          <a:cs typeface="Consolas" pitchFamily="49" charset="0"/>
                        </a:rPr>
                        <a:t>multimap</a:t>
                      </a:r>
                      <a:r>
                        <a:rPr lang="zh-CN" sz="1800" b="1" kern="100" dirty="0">
                          <a:solidFill>
                            <a:schemeClr val="tx1"/>
                          </a:solidFill>
                          <a:latin typeface="Consolas" pitchFamily="49" charset="0"/>
                          <a:ea typeface="仿宋" pitchFamily="49" charset="-122"/>
                          <a:cs typeface="Consolas" pitchFamily="49" charset="0"/>
                        </a:rPr>
                        <a:t>中所有关键字有序但可以重复</a:t>
                      </a:r>
                    </a:p>
                  </a:txBody>
                  <a:tcPr marL="62345" marR="62345" marT="0" marB="0"/>
                </a:tc>
                <a:tc>
                  <a:txBody>
                    <a:bodyPr/>
                    <a:lstStyle/>
                    <a:p>
                      <a:pPr indent="0" algn="just">
                        <a:lnSpc>
                          <a:spcPts val="2600"/>
                        </a:lnSpc>
                        <a:spcAft>
                          <a:spcPts val="0"/>
                        </a:spcAft>
                      </a:pPr>
                      <a:r>
                        <a:rPr lang="en-US" sz="1800" b="1" kern="100" dirty="0">
                          <a:solidFill>
                            <a:schemeClr val="tx1"/>
                          </a:solidFill>
                          <a:latin typeface="Consolas" pitchFamily="49" charset="0"/>
                          <a:ea typeface="仿宋" pitchFamily="49" charset="-122"/>
                          <a:cs typeface="Consolas" pitchFamily="49" charset="0"/>
                        </a:rPr>
                        <a:t>&lt;map&gt;</a:t>
                      </a:r>
                      <a:endParaRPr lang="zh-CN" sz="1800" b="1" kern="100" dirty="0">
                        <a:solidFill>
                          <a:schemeClr val="tx1"/>
                        </a:solidFill>
                        <a:latin typeface="Consolas" pitchFamily="49" charset="0"/>
                        <a:ea typeface="仿宋" pitchFamily="49" charset="-122"/>
                        <a:cs typeface="Consolas" pitchFamily="49" charset="0"/>
                      </a:endParaRPr>
                    </a:p>
                  </a:txBody>
                  <a:tcPr marL="62345" marR="62345" marT="0" marB="0"/>
                </a:tc>
              </a:tr>
            </a:tbl>
          </a:graphicData>
        </a:graphic>
      </p:graphicFrame>
      <p:sp>
        <p:nvSpPr>
          <p:cNvPr id="3" name="矩形 2"/>
          <p:cNvSpPr/>
          <p:nvPr/>
        </p:nvSpPr>
        <p:spPr>
          <a:xfrm>
            <a:off x="285720" y="6027003"/>
            <a:ext cx="8286808" cy="400110"/>
          </a:xfrm>
          <a:prstGeom prst="rect">
            <a:avLst/>
          </a:prstGeom>
        </p:spPr>
        <p:txBody>
          <a:bodyPr wrap="square">
            <a:spAutoFit/>
          </a:bodyPr>
          <a:lstStyle/>
          <a:p>
            <a:r>
              <a:rPr lang="zh-CN" altLang="en-US" sz="2000" b="0" dirty="0" smtClean="0">
                <a:solidFill>
                  <a:schemeClr val="tx1"/>
                </a:solidFill>
              </a:rPr>
              <a:t>红黑树：自平衡二叉查找树，在</a:t>
            </a:r>
            <a:r>
              <a:rPr lang="en-US" sz="2000" b="0" dirty="0" smtClean="0">
                <a:solidFill>
                  <a:schemeClr val="tx1"/>
                </a:solidFill>
              </a:rPr>
              <a:t>O(log n)</a:t>
            </a:r>
            <a:r>
              <a:rPr lang="zh-CN" altLang="en-US" sz="2000" b="0" dirty="0" smtClean="0">
                <a:solidFill>
                  <a:schemeClr val="tx1"/>
                </a:solidFill>
              </a:rPr>
              <a:t>时间内做查找，插入和删除。</a:t>
            </a:r>
            <a:endParaRPr lang="zh-CN" altLang="en-US" sz="2000" dirty="0">
              <a:solidFill>
                <a:schemeClr val="tx1"/>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500174"/>
            <a:ext cx="7643866" cy="1615827"/>
          </a:xfrm>
          <a:prstGeom prst="rect">
            <a:avLst/>
          </a:prstGeom>
          <a:noFill/>
        </p:spPr>
        <p:txBody>
          <a:bodyPr wrap="square" rtlCol="0">
            <a:spAutoFit/>
          </a:bodyPr>
          <a:lstStyle/>
          <a:p>
            <a:pPr>
              <a:lnSpc>
                <a:spcPct val="150000"/>
              </a:lnSpc>
            </a:pPr>
            <a:r>
              <a:rPr lang="zh-CN" altLang="zh-CN" sz="2200" dirty="0" smtClean="0">
                <a:solidFill>
                  <a:schemeClr val="tx1"/>
                </a:solidFill>
                <a:latin typeface="Consolas" pitchFamily="49" charset="0"/>
                <a:ea typeface="楷体" pitchFamily="49" charset="-122"/>
                <a:cs typeface="Consolas" pitchFamily="49" charset="0"/>
              </a:rPr>
              <a:t>为此，使用</a:t>
            </a:r>
            <a:r>
              <a:rPr lang="en-US" altLang="zh-CN" sz="2200" dirty="0" smtClean="0">
                <a:solidFill>
                  <a:schemeClr val="tx1"/>
                </a:solidFill>
                <a:latin typeface="Consolas" pitchFamily="49" charset="0"/>
                <a:ea typeface="楷体" pitchFamily="49" charset="-122"/>
                <a:cs typeface="Consolas" pitchFamily="49" charset="0"/>
              </a:rPr>
              <a:t>STL</a:t>
            </a:r>
            <a:r>
              <a:rPr lang="zh-CN" altLang="zh-CN" sz="2200" dirty="0" smtClean="0">
                <a:solidFill>
                  <a:schemeClr val="tx1"/>
                </a:solidFill>
                <a:latin typeface="Consolas" pitchFamily="49" charset="0"/>
                <a:ea typeface="楷体" pitchFamily="49" charset="-122"/>
                <a:cs typeface="Consolas" pitchFamily="49" charset="0"/>
              </a:rPr>
              <a:t>时必须将下面的语句插入到源代码文件开头：</a:t>
            </a:r>
          </a:p>
          <a:p>
            <a:pPr>
              <a:lnSpc>
                <a:spcPct val="150000"/>
              </a:lnSpc>
            </a:pPr>
            <a:r>
              <a:rPr lang="en-US" altLang="zh-CN" sz="2200" dirty="0" smtClean="0">
                <a:latin typeface="Consolas" pitchFamily="49" charset="0"/>
                <a:ea typeface="楷体" pitchFamily="49" charset="-122"/>
                <a:cs typeface="Consolas" pitchFamily="49" charset="0"/>
              </a:rPr>
              <a:t>    </a:t>
            </a:r>
            <a:r>
              <a:rPr lang="en-US" altLang="zh-CN" sz="2000" dirty="0" smtClean="0">
                <a:solidFill>
                  <a:srgbClr val="FF0000"/>
                </a:solidFill>
                <a:latin typeface="Consolas" pitchFamily="49" charset="0"/>
                <a:ea typeface="楷体" pitchFamily="49" charset="-122"/>
                <a:cs typeface="Consolas" pitchFamily="49" charset="0"/>
              </a:rPr>
              <a:t>using namespace std;</a:t>
            </a:r>
            <a:endParaRPr lang="zh-CN" altLang="zh-CN" sz="2000" dirty="0" smtClean="0">
              <a:solidFill>
                <a:srgbClr val="FF0000"/>
              </a:solidFill>
              <a:latin typeface="Consolas" pitchFamily="49" charset="0"/>
              <a:ea typeface="楷体" pitchFamily="49" charset="-122"/>
              <a:cs typeface="Consolas" pitchFamily="49" charset="0"/>
            </a:endParaRPr>
          </a:p>
          <a:p>
            <a:pPr>
              <a:lnSpc>
                <a:spcPct val="150000"/>
              </a:lnSpc>
            </a:pPr>
            <a:r>
              <a:rPr lang="zh-CN" altLang="zh-CN" sz="2200" dirty="0" smtClean="0">
                <a:solidFill>
                  <a:schemeClr val="tx1"/>
                </a:solidFill>
                <a:latin typeface="Consolas" pitchFamily="49" charset="0"/>
                <a:ea typeface="楷体" pitchFamily="49" charset="-122"/>
                <a:cs typeface="Consolas" pitchFamily="49" charset="0"/>
              </a:rPr>
              <a:t>这样直接把程序代码定位到</a:t>
            </a:r>
            <a:r>
              <a:rPr lang="en-US" altLang="zh-CN" sz="2200" dirty="0" smtClean="0">
                <a:solidFill>
                  <a:schemeClr val="tx1"/>
                </a:solidFill>
                <a:latin typeface="Consolas" pitchFamily="49" charset="0"/>
                <a:ea typeface="楷体" pitchFamily="49" charset="-122"/>
                <a:cs typeface="Consolas" pitchFamily="49" charset="0"/>
              </a:rPr>
              <a:t>std</a:t>
            </a:r>
            <a:r>
              <a:rPr lang="zh-CN" altLang="zh-CN" sz="2200" dirty="0" smtClean="0">
                <a:solidFill>
                  <a:schemeClr val="tx1"/>
                </a:solidFill>
                <a:latin typeface="Consolas" pitchFamily="49" charset="0"/>
                <a:ea typeface="楷体" pitchFamily="49" charset="-122"/>
                <a:cs typeface="Consolas" pitchFamily="49" charset="0"/>
              </a:rPr>
              <a:t>命名空间中。</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214422"/>
            <a:ext cx="3143272"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华文中宋" pitchFamily="2" charset="-122"/>
                <a:cs typeface="Consolas" pitchFamily="49" charset="0"/>
              </a:rPr>
              <a:t>2. </a:t>
            </a:r>
            <a:r>
              <a:rPr lang="zh-CN" altLang="zh-CN" smtClean="0">
                <a:solidFill>
                  <a:srgbClr val="FF0000"/>
                </a:solidFill>
                <a:latin typeface="Consolas" pitchFamily="49" charset="0"/>
                <a:ea typeface="华文中宋" pitchFamily="2" charset="-122"/>
                <a:cs typeface="Consolas" pitchFamily="49" charset="0"/>
              </a:rPr>
              <a:t>什么是</a:t>
            </a:r>
            <a:r>
              <a:rPr lang="en-US" altLang="zh-CN" smtClean="0">
                <a:solidFill>
                  <a:srgbClr val="FF0000"/>
                </a:solidFill>
                <a:latin typeface="Consolas" pitchFamily="49" charset="0"/>
                <a:ea typeface="华文中宋" pitchFamily="2" charset="-122"/>
                <a:cs typeface="Consolas" pitchFamily="49" charset="0"/>
              </a:rPr>
              <a:t>STL</a:t>
            </a:r>
            <a:r>
              <a:rPr lang="zh-CN" altLang="zh-CN" smtClean="0">
                <a:solidFill>
                  <a:srgbClr val="FF0000"/>
                </a:solidFill>
                <a:latin typeface="Consolas" pitchFamily="49" charset="0"/>
                <a:ea typeface="华文中宋" pitchFamily="2" charset="-122"/>
                <a:cs typeface="Consolas" pitchFamily="49" charset="0"/>
              </a:rPr>
              <a:t>算法</a:t>
            </a:r>
          </a:p>
        </p:txBody>
      </p:sp>
      <p:sp>
        <p:nvSpPr>
          <p:cNvPr id="3" name="TextBox 2"/>
          <p:cNvSpPr txBox="1"/>
          <p:nvPr/>
        </p:nvSpPr>
        <p:spPr>
          <a:xfrm>
            <a:off x="785786" y="1785926"/>
            <a:ext cx="7643866" cy="3077637"/>
          </a:xfrm>
          <a:prstGeom prst="rect">
            <a:avLst/>
          </a:prstGeom>
          <a:noFill/>
        </p:spPr>
        <p:txBody>
          <a:bodyPr wrap="square" rtlCol="0">
            <a:spAutoFit/>
          </a:bodyPr>
          <a:lstStyle/>
          <a:p>
            <a:pPr>
              <a:lnSpc>
                <a:spcPct val="200000"/>
              </a:lnSpc>
            </a:pPr>
            <a:r>
              <a:rPr lang="en-US" altLang="zh-CN" sz="2000" dirty="0" smtClean="0">
                <a:solidFill>
                  <a:srgbClr val="0000FF"/>
                </a:solidFill>
                <a:latin typeface="Consolas" pitchFamily="49" charset="0"/>
                <a:ea typeface="楷体" pitchFamily="49" charset="-122"/>
                <a:cs typeface="Consolas" pitchFamily="49" charset="0"/>
              </a:rPr>
              <a:t>    </a:t>
            </a:r>
            <a:r>
              <a:rPr lang="en-US" altLang="zh-CN" sz="2000" dirty="0" smtClean="0">
                <a:solidFill>
                  <a:schemeClr val="tx1"/>
                </a:solidFill>
                <a:latin typeface="Consolas" pitchFamily="49" charset="0"/>
                <a:ea typeface="楷体" pitchFamily="49" charset="-122"/>
                <a:cs typeface="Consolas" pitchFamily="49" charset="0"/>
              </a:rPr>
              <a:t>STL</a:t>
            </a:r>
            <a:r>
              <a:rPr lang="zh-CN" altLang="zh-CN" sz="2000" dirty="0" smtClean="0">
                <a:solidFill>
                  <a:schemeClr val="tx1"/>
                </a:solidFill>
                <a:latin typeface="Consolas" pitchFamily="49" charset="0"/>
                <a:ea typeface="楷体" pitchFamily="49" charset="-122"/>
                <a:cs typeface="Consolas" pitchFamily="49" charset="0"/>
              </a:rPr>
              <a:t>算法是用来操作容器中数据的模板函数，</a:t>
            </a:r>
            <a:r>
              <a:rPr lang="en-US" altLang="zh-CN" sz="2000" dirty="0" smtClean="0">
                <a:solidFill>
                  <a:schemeClr val="tx1"/>
                </a:solidFill>
                <a:latin typeface="Consolas" pitchFamily="49" charset="0"/>
                <a:ea typeface="楷体" pitchFamily="49" charset="-122"/>
                <a:cs typeface="Consolas" pitchFamily="49" charset="0"/>
              </a:rPr>
              <a:t>STL</a:t>
            </a:r>
            <a:r>
              <a:rPr lang="zh-CN" altLang="zh-CN" sz="2000" dirty="0" smtClean="0">
                <a:solidFill>
                  <a:schemeClr val="tx1"/>
                </a:solidFill>
                <a:latin typeface="Consolas" pitchFamily="49" charset="0"/>
                <a:ea typeface="楷体" pitchFamily="49" charset="-122"/>
                <a:cs typeface="Consolas" pitchFamily="49" charset="0"/>
              </a:rPr>
              <a:t>提供了大约</a:t>
            </a:r>
            <a:r>
              <a:rPr lang="en-US" altLang="zh-CN" sz="2000" dirty="0" smtClean="0">
                <a:solidFill>
                  <a:schemeClr val="tx1"/>
                </a:solidFill>
                <a:latin typeface="Consolas" pitchFamily="49" charset="0"/>
                <a:ea typeface="楷体" pitchFamily="49" charset="-122"/>
                <a:cs typeface="Consolas" pitchFamily="49" charset="0"/>
              </a:rPr>
              <a:t>100</a:t>
            </a:r>
            <a:r>
              <a:rPr lang="zh-CN" altLang="zh-CN" sz="2000" dirty="0" smtClean="0">
                <a:solidFill>
                  <a:schemeClr val="tx1"/>
                </a:solidFill>
                <a:latin typeface="Consolas" pitchFamily="49" charset="0"/>
                <a:ea typeface="楷体" pitchFamily="49" charset="-122"/>
                <a:cs typeface="Consolas" pitchFamily="49" charset="0"/>
              </a:rPr>
              <a:t>个实现算法的模版函数。例如，</a:t>
            </a:r>
            <a:r>
              <a:rPr lang="en-US" altLang="zh-CN" sz="2000" dirty="0" smtClean="0">
                <a:solidFill>
                  <a:schemeClr val="tx1"/>
                </a:solidFill>
                <a:latin typeface="Consolas" pitchFamily="49" charset="0"/>
                <a:ea typeface="楷体" pitchFamily="49" charset="-122"/>
                <a:cs typeface="Consolas" pitchFamily="49" charset="0"/>
              </a:rPr>
              <a:t>STL</a:t>
            </a:r>
            <a:r>
              <a:rPr lang="zh-CN" altLang="zh-CN" sz="2000" dirty="0" smtClean="0">
                <a:solidFill>
                  <a:schemeClr val="tx1"/>
                </a:solidFill>
                <a:latin typeface="Consolas" pitchFamily="49" charset="0"/>
                <a:ea typeface="楷体" pitchFamily="49" charset="-122"/>
                <a:cs typeface="Consolas" pitchFamily="49" charset="0"/>
              </a:rPr>
              <a:t>用</a:t>
            </a:r>
            <a:r>
              <a:rPr lang="en-US" altLang="zh-CN" sz="2000" dirty="0" smtClean="0">
                <a:solidFill>
                  <a:schemeClr val="tx1"/>
                </a:solidFill>
                <a:latin typeface="Consolas" pitchFamily="49" charset="0"/>
                <a:ea typeface="楷体" pitchFamily="49" charset="-122"/>
                <a:cs typeface="Consolas" pitchFamily="49" charset="0"/>
              </a:rPr>
              <a:t>sort()</a:t>
            </a:r>
            <a:r>
              <a:rPr lang="zh-CN" altLang="zh-CN" sz="2000" dirty="0" smtClean="0">
                <a:solidFill>
                  <a:schemeClr val="tx1"/>
                </a:solidFill>
                <a:latin typeface="Consolas" pitchFamily="49" charset="0"/>
                <a:ea typeface="楷体" pitchFamily="49" charset="-122"/>
                <a:cs typeface="Consolas" pitchFamily="49" charset="0"/>
              </a:rPr>
              <a:t>来对一个</a:t>
            </a:r>
            <a:r>
              <a:rPr lang="en-US" altLang="zh-CN" sz="2000" dirty="0" smtClean="0">
                <a:solidFill>
                  <a:schemeClr val="tx1"/>
                </a:solidFill>
                <a:latin typeface="Consolas" pitchFamily="49" charset="0"/>
                <a:ea typeface="楷体" pitchFamily="49" charset="-122"/>
                <a:cs typeface="Consolas" pitchFamily="49" charset="0"/>
              </a:rPr>
              <a:t>vector</a:t>
            </a:r>
            <a:r>
              <a:rPr lang="zh-CN" altLang="zh-CN" sz="2000" dirty="0" smtClean="0">
                <a:solidFill>
                  <a:schemeClr val="tx1"/>
                </a:solidFill>
                <a:latin typeface="Consolas" pitchFamily="49" charset="0"/>
                <a:ea typeface="楷体" pitchFamily="49" charset="-122"/>
                <a:cs typeface="Consolas" pitchFamily="49" charset="0"/>
              </a:rPr>
              <a:t>中的数据进行排序，用</a:t>
            </a:r>
            <a:r>
              <a:rPr lang="en-US" altLang="zh-CN" sz="2000" dirty="0" smtClean="0">
                <a:solidFill>
                  <a:schemeClr val="tx1"/>
                </a:solidFill>
                <a:latin typeface="Consolas" pitchFamily="49" charset="0"/>
                <a:ea typeface="楷体" pitchFamily="49" charset="-122"/>
                <a:cs typeface="Consolas" pitchFamily="49" charset="0"/>
              </a:rPr>
              <a:t>find()</a:t>
            </a:r>
            <a:r>
              <a:rPr lang="zh-CN" altLang="zh-CN" sz="2000" dirty="0" smtClean="0">
                <a:solidFill>
                  <a:schemeClr val="tx1"/>
                </a:solidFill>
                <a:latin typeface="Consolas" pitchFamily="49" charset="0"/>
                <a:ea typeface="楷体" pitchFamily="49" charset="-122"/>
                <a:cs typeface="Consolas" pitchFamily="49" charset="0"/>
              </a:rPr>
              <a:t>来搜索一个</a:t>
            </a:r>
            <a:r>
              <a:rPr lang="en-US" altLang="zh-CN" sz="2000" dirty="0" smtClean="0">
                <a:solidFill>
                  <a:schemeClr val="tx1"/>
                </a:solidFill>
                <a:latin typeface="Consolas" pitchFamily="49" charset="0"/>
                <a:ea typeface="楷体" pitchFamily="49" charset="-122"/>
                <a:cs typeface="Consolas" pitchFamily="49" charset="0"/>
              </a:rPr>
              <a:t>list</a:t>
            </a:r>
            <a:r>
              <a:rPr lang="zh-CN" altLang="zh-CN" sz="2000" dirty="0" smtClean="0">
                <a:solidFill>
                  <a:schemeClr val="tx1"/>
                </a:solidFill>
                <a:latin typeface="Consolas" pitchFamily="49" charset="0"/>
                <a:ea typeface="楷体" pitchFamily="49" charset="-122"/>
                <a:cs typeface="Consolas" pitchFamily="49" charset="0"/>
              </a:rPr>
              <a:t>中的对象。</a:t>
            </a:r>
            <a:endParaRPr lang="en-US" altLang="zh-CN" sz="2000" dirty="0" smtClean="0">
              <a:solidFill>
                <a:schemeClr val="tx1"/>
              </a:solidFill>
              <a:latin typeface="Consolas" pitchFamily="49" charset="0"/>
              <a:ea typeface="楷体" pitchFamily="49" charset="-122"/>
              <a:cs typeface="Consolas" pitchFamily="49" charset="0"/>
            </a:endParaRPr>
          </a:p>
          <a:p>
            <a:pPr>
              <a:lnSpc>
                <a:spcPct val="200000"/>
              </a:lnSpc>
            </a:pPr>
            <a:r>
              <a:rPr lang="en-US" altLang="zh-CN" sz="2000" dirty="0" smtClean="0">
                <a:solidFill>
                  <a:schemeClr val="tx1"/>
                </a:solidFill>
                <a:latin typeface="Consolas" pitchFamily="49" charset="0"/>
                <a:ea typeface="楷体" pitchFamily="49" charset="-122"/>
                <a:cs typeface="Consolas" pitchFamily="49" charset="0"/>
              </a:rPr>
              <a:t>    STL</a:t>
            </a:r>
            <a:r>
              <a:rPr lang="zh-CN" altLang="zh-CN" sz="2000" dirty="0" smtClean="0">
                <a:solidFill>
                  <a:schemeClr val="tx1"/>
                </a:solidFill>
                <a:latin typeface="Consolas" pitchFamily="49" charset="0"/>
                <a:ea typeface="楷体" pitchFamily="49" charset="-122"/>
                <a:cs typeface="Consolas" pitchFamily="49" charset="0"/>
              </a:rPr>
              <a:t>算法部分主要由头文件</a:t>
            </a:r>
            <a:r>
              <a:rPr lang="en-US" altLang="zh-CN" sz="2000" dirty="0" smtClean="0">
                <a:solidFill>
                  <a:srgbClr val="FF0000"/>
                </a:solidFill>
                <a:latin typeface="Consolas" pitchFamily="49" charset="0"/>
                <a:ea typeface="楷体" pitchFamily="49" charset="-122"/>
                <a:cs typeface="Consolas" pitchFamily="49" charset="0"/>
              </a:rPr>
              <a:t>&lt;algorithm&gt;</a:t>
            </a:r>
            <a:r>
              <a:rPr lang="zh-CN" altLang="zh-CN" sz="2000" dirty="0" smtClean="0">
                <a:solidFill>
                  <a:srgbClr val="FF0000"/>
                </a:solidFill>
                <a:latin typeface="Consolas" pitchFamily="49" charset="0"/>
                <a:ea typeface="楷体" pitchFamily="49" charset="-122"/>
                <a:cs typeface="Consolas" pitchFamily="49" charset="0"/>
              </a:rPr>
              <a:t>、</a:t>
            </a:r>
            <a:r>
              <a:rPr lang="en-US" altLang="zh-CN" sz="2000" dirty="0" smtClean="0">
                <a:solidFill>
                  <a:srgbClr val="FF0000"/>
                </a:solidFill>
                <a:latin typeface="Consolas" pitchFamily="49" charset="0"/>
                <a:ea typeface="楷体" pitchFamily="49" charset="-122"/>
                <a:cs typeface="Consolas" pitchFamily="49" charset="0"/>
              </a:rPr>
              <a:t>&lt;numeric&gt;</a:t>
            </a:r>
            <a:r>
              <a:rPr lang="zh-CN" altLang="zh-CN" sz="2000" dirty="0" smtClean="0">
                <a:solidFill>
                  <a:srgbClr val="FF0000"/>
                </a:solidFill>
                <a:latin typeface="Consolas" pitchFamily="49" charset="0"/>
                <a:ea typeface="楷体" pitchFamily="49" charset="-122"/>
                <a:cs typeface="Consolas" pitchFamily="49" charset="0"/>
              </a:rPr>
              <a:t>和</a:t>
            </a:r>
            <a:r>
              <a:rPr lang="en-US" altLang="zh-CN" sz="2000" dirty="0" smtClean="0">
                <a:solidFill>
                  <a:srgbClr val="FF0000"/>
                </a:solidFill>
                <a:latin typeface="Consolas" pitchFamily="49" charset="0"/>
                <a:ea typeface="楷体" pitchFamily="49" charset="-122"/>
                <a:cs typeface="Consolas" pitchFamily="49" charset="0"/>
              </a:rPr>
              <a:t>&lt;functional&gt;</a:t>
            </a:r>
            <a:r>
              <a:rPr lang="zh-CN" altLang="zh-CN" sz="2000" dirty="0" smtClean="0">
                <a:solidFill>
                  <a:schemeClr val="tx1"/>
                </a:solidFill>
                <a:latin typeface="Consolas" pitchFamily="49" charset="0"/>
                <a:ea typeface="楷体" pitchFamily="49" charset="-122"/>
                <a:cs typeface="Consolas" pitchFamily="49" charset="0"/>
              </a:rPr>
              <a:t>组成。</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142984"/>
            <a:ext cx="8001056" cy="430887"/>
          </a:xfrm>
          <a:prstGeom prst="rect">
            <a:avLst/>
          </a:prstGeom>
          <a:noFill/>
        </p:spPr>
        <p:txBody>
          <a:bodyPr wrap="square" rtlCol="0">
            <a:spAutoFit/>
          </a:bodyPr>
          <a:lstStyle/>
          <a:p>
            <a:r>
              <a:rPr lang="zh-CN" altLang="zh-CN" sz="2200" dirty="0" smtClean="0">
                <a:solidFill>
                  <a:schemeClr val="tx1"/>
                </a:solidFill>
                <a:latin typeface="Consolas" pitchFamily="49" charset="0"/>
                <a:ea typeface="楷体" pitchFamily="49" charset="-122"/>
                <a:cs typeface="Consolas" pitchFamily="49" charset="0"/>
              </a:rPr>
              <a:t>例如，以下程序使用</a:t>
            </a:r>
            <a:r>
              <a:rPr lang="en-US" altLang="zh-CN" sz="2200" dirty="0" smtClean="0">
                <a:solidFill>
                  <a:schemeClr val="tx1"/>
                </a:solidFill>
                <a:latin typeface="Consolas" pitchFamily="49" charset="0"/>
                <a:ea typeface="楷体" pitchFamily="49" charset="-122"/>
                <a:cs typeface="Consolas" pitchFamily="49" charset="0"/>
              </a:rPr>
              <a:t>STL</a:t>
            </a:r>
            <a:r>
              <a:rPr lang="zh-CN" altLang="zh-CN" sz="2200" dirty="0" smtClean="0">
                <a:solidFill>
                  <a:schemeClr val="tx1"/>
                </a:solidFill>
                <a:latin typeface="Consolas" pitchFamily="49" charset="0"/>
                <a:ea typeface="楷体" pitchFamily="49" charset="-122"/>
                <a:cs typeface="Consolas" pitchFamily="49" charset="0"/>
              </a:rPr>
              <a:t>算法</a:t>
            </a:r>
            <a:r>
              <a:rPr lang="en-US" altLang="zh-CN" sz="2200" dirty="0" smtClean="0">
                <a:solidFill>
                  <a:schemeClr val="tx1"/>
                </a:solidFill>
                <a:latin typeface="Consolas" pitchFamily="49" charset="0"/>
                <a:ea typeface="楷体" pitchFamily="49" charset="-122"/>
                <a:cs typeface="Consolas" pitchFamily="49" charset="0"/>
              </a:rPr>
              <a:t>sort()</a:t>
            </a:r>
            <a:r>
              <a:rPr lang="zh-CN" altLang="zh-CN" sz="2200" dirty="0" smtClean="0">
                <a:solidFill>
                  <a:schemeClr val="tx1"/>
                </a:solidFill>
                <a:latin typeface="Consolas" pitchFamily="49" charset="0"/>
                <a:ea typeface="楷体" pitchFamily="49" charset="-122"/>
                <a:cs typeface="Consolas" pitchFamily="49" charset="0"/>
              </a:rPr>
              <a:t>实现整型数组</a:t>
            </a:r>
            <a:r>
              <a:rPr lang="en-US" altLang="zh-CN" sz="2200" i="1" dirty="0" smtClean="0">
                <a:solidFill>
                  <a:schemeClr val="tx1"/>
                </a:solidFill>
                <a:latin typeface="Consolas" pitchFamily="49" charset="0"/>
                <a:ea typeface="楷体" pitchFamily="49" charset="-122"/>
                <a:cs typeface="Consolas" pitchFamily="49" charset="0"/>
              </a:rPr>
              <a:t>a</a:t>
            </a:r>
            <a:r>
              <a:rPr lang="zh-CN" altLang="zh-CN" sz="2200" dirty="0" smtClean="0">
                <a:solidFill>
                  <a:schemeClr val="tx1"/>
                </a:solidFill>
                <a:latin typeface="Consolas" pitchFamily="49" charset="0"/>
                <a:ea typeface="楷体" pitchFamily="49" charset="-122"/>
                <a:cs typeface="Consolas" pitchFamily="49" charset="0"/>
              </a:rPr>
              <a:t>的递增排序：</a:t>
            </a:r>
          </a:p>
        </p:txBody>
      </p:sp>
      <p:sp>
        <p:nvSpPr>
          <p:cNvPr id="3" name="TextBox 2"/>
          <p:cNvSpPr txBox="1"/>
          <p:nvPr/>
        </p:nvSpPr>
        <p:spPr>
          <a:xfrm>
            <a:off x="785786" y="1643050"/>
            <a:ext cx="7143800" cy="4933998"/>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ct val="150000"/>
              </a:lnSpc>
            </a:pPr>
            <a:r>
              <a:rPr lang="en-US" altLang="zh-CN" sz="1800" dirty="0" smtClean="0">
                <a:solidFill>
                  <a:schemeClr val="tx1"/>
                </a:solidFill>
                <a:latin typeface="Consolas" pitchFamily="49" charset="0"/>
                <a:ea typeface="楷体" pitchFamily="49" charset="-122"/>
                <a:cs typeface="Consolas" pitchFamily="49" charset="0"/>
              </a:rPr>
              <a:t>#include&lt;</a:t>
            </a:r>
            <a:r>
              <a:rPr lang="en-US" altLang="zh-CN" sz="1800" dirty="0" err="1" smtClean="0">
                <a:solidFill>
                  <a:schemeClr val="tx1"/>
                </a:solidFill>
                <a:latin typeface="Consolas" pitchFamily="49" charset="0"/>
                <a:ea typeface="楷体" pitchFamily="49" charset="-122"/>
                <a:cs typeface="Consolas" pitchFamily="49" charset="0"/>
              </a:rPr>
              <a:t>stdio.h</a:t>
            </a:r>
            <a:r>
              <a:rPr lang="en-US" altLang="zh-CN" sz="1800" dirty="0" smtClean="0">
                <a:solidFill>
                  <a:schemeClr val="tx1"/>
                </a:solidFill>
                <a:latin typeface="Consolas" pitchFamily="49" charset="0"/>
                <a:ea typeface="楷体" pitchFamily="49" charset="-122"/>
                <a:cs typeface="Consolas" pitchFamily="49" charset="0"/>
              </a:rPr>
              <a:t>&gt;</a:t>
            </a:r>
          </a:p>
          <a:p>
            <a:pPr>
              <a:lnSpc>
                <a:spcPct val="150000"/>
              </a:lnSpc>
            </a:pPr>
            <a:r>
              <a:rPr lang="en-US" altLang="zh-CN" sz="1800" dirty="0" smtClean="0">
                <a:solidFill>
                  <a:schemeClr val="tx1"/>
                </a:solidFill>
                <a:latin typeface="Consolas" pitchFamily="49" charset="0"/>
                <a:ea typeface="楷体" pitchFamily="49" charset="-122"/>
                <a:cs typeface="Consolas" pitchFamily="49" charset="0"/>
              </a:rPr>
              <a:t>#include &lt;algorithm&gt;</a:t>
            </a:r>
          </a:p>
          <a:p>
            <a:pPr>
              <a:lnSpc>
                <a:spcPct val="150000"/>
              </a:lnSpc>
            </a:pPr>
            <a:r>
              <a:rPr lang="en-US" altLang="zh-CN" sz="1800" dirty="0" smtClean="0">
                <a:solidFill>
                  <a:schemeClr val="tx1"/>
                </a:solidFill>
                <a:latin typeface="Consolas" pitchFamily="49" charset="0"/>
                <a:ea typeface="楷体" pitchFamily="49" charset="-122"/>
                <a:cs typeface="Consolas" pitchFamily="49" charset="0"/>
              </a:rPr>
              <a:t>using namespace std; </a:t>
            </a:r>
          </a:p>
          <a:p>
            <a:pPr>
              <a:lnSpc>
                <a:spcPct val="150000"/>
              </a:lnSpc>
            </a:pPr>
            <a:r>
              <a:rPr lang="en-US" altLang="zh-CN" sz="1800" dirty="0" err="1" smtClean="0">
                <a:solidFill>
                  <a:schemeClr val="tx1"/>
                </a:solidFill>
                <a:latin typeface="Consolas" pitchFamily="49" charset="0"/>
                <a:ea typeface="楷体" pitchFamily="49" charset="-122"/>
                <a:cs typeface="Consolas" pitchFamily="49" charset="0"/>
              </a:rPr>
              <a:t>int</a:t>
            </a:r>
            <a:r>
              <a:rPr lang="en-US" altLang="zh-CN" sz="1800" dirty="0" smtClean="0">
                <a:solidFill>
                  <a:schemeClr val="tx1"/>
                </a:solidFill>
                <a:latin typeface="Consolas" pitchFamily="49" charset="0"/>
                <a:ea typeface="楷体" pitchFamily="49" charset="-122"/>
                <a:cs typeface="Consolas" pitchFamily="49" charset="0"/>
              </a:rPr>
              <a:t> main()  </a:t>
            </a:r>
          </a:p>
          <a:p>
            <a:pPr>
              <a:lnSpc>
                <a:spcPct val="150000"/>
              </a:lnSpc>
            </a:pPr>
            <a:r>
              <a:rPr lang="en-US" altLang="zh-CN" sz="1800" dirty="0" smtClean="0">
                <a:solidFill>
                  <a:schemeClr val="tx1"/>
                </a:solidFill>
                <a:latin typeface="Consolas" pitchFamily="49" charset="0"/>
                <a:ea typeface="楷体" pitchFamily="49" charset="-122"/>
                <a:cs typeface="Consolas" pitchFamily="49" charset="0"/>
              </a:rPr>
              <a:t>{  </a:t>
            </a:r>
            <a:r>
              <a:rPr lang="en-US" altLang="zh-CN" sz="1800" dirty="0" err="1" smtClean="0">
                <a:solidFill>
                  <a:schemeClr val="tx1"/>
                </a:solidFill>
                <a:latin typeface="Consolas" pitchFamily="49" charset="0"/>
                <a:ea typeface="楷体" pitchFamily="49" charset="-122"/>
                <a:cs typeface="Consolas" pitchFamily="49" charset="0"/>
              </a:rPr>
              <a:t>int</a:t>
            </a:r>
            <a:r>
              <a:rPr lang="en-US" altLang="zh-CN" sz="1800" dirty="0" smtClean="0">
                <a:solidFill>
                  <a:schemeClr val="tx1"/>
                </a:solidFill>
                <a:latin typeface="Consolas" pitchFamily="49" charset="0"/>
                <a:ea typeface="楷体" pitchFamily="49" charset="-122"/>
                <a:cs typeface="Consolas" pitchFamily="49" charset="0"/>
              </a:rPr>
              <a:t> a[]={2,5,4,1,3};</a:t>
            </a:r>
          </a:p>
          <a:p>
            <a:pPr>
              <a:lnSpc>
                <a:spcPct val="150000"/>
              </a:lnSpc>
            </a:pPr>
            <a:r>
              <a:rPr lang="en-US" altLang="zh-CN" sz="1800" dirty="0" smtClean="0">
                <a:solidFill>
                  <a:schemeClr val="tx1"/>
                </a:solidFill>
                <a:latin typeface="Consolas" pitchFamily="49" charset="0"/>
                <a:ea typeface="楷体" pitchFamily="49" charset="-122"/>
                <a:cs typeface="Consolas" pitchFamily="49" charset="0"/>
              </a:rPr>
              <a:t>   sort(a,a+5);</a:t>
            </a:r>
          </a:p>
          <a:p>
            <a:pPr>
              <a:lnSpc>
                <a:spcPct val="150000"/>
              </a:lnSpc>
            </a:pPr>
            <a:r>
              <a:rPr lang="en-US" altLang="zh-CN" sz="1800" dirty="0" smtClean="0">
                <a:solidFill>
                  <a:schemeClr val="tx1"/>
                </a:solidFill>
                <a:latin typeface="Consolas" pitchFamily="49" charset="0"/>
                <a:ea typeface="楷体" pitchFamily="49" charset="-122"/>
                <a:cs typeface="Consolas" pitchFamily="49" charset="0"/>
              </a:rPr>
              <a:t>   for (</a:t>
            </a:r>
            <a:r>
              <a:rPr lang="en-US" altLang="zh-CN" sz="1800" dirty="0" err="1" smtClean="0">
                <a:solidFill>
                  <a:schemeClr val="tx1"/>
                </a:solidFill>
                <a:latin typeface="Consolas" pitchFamily="49" charset="0"/>
                <a:ea typeface="楷体" pitchFamily="49" charset="-122"/>
                <a:cs typeface="Consolas" pitchFamily="49" charset="0"/>
              </a:rPr>
              <a:t>int</a:t>
            </a:r>
            <a:r>
              <a:rPr lang="en-US" altLang="zh-CN" sz="1800" dirty="0" smtClean="0">
                <a:solidFill>
                  <a:schemeClr val="tx1"/>
                </a:solidFill>
                <a:latin typeface="Consolas" pitchFamily="49" charset="0"/>
                <a:ea typeface="楷体" pitchFamily="49" charset="-122"/>
                <a:cs typeface="Consolas" pitchFamily="49" charset="0"/>
              </a:rPr>
              <a:t> </a:t>
            </a:r>
            <a:r>
              <a:rPr lang="en-US" altLang="zh-CN" sz="1800" dirty="0" err="1" smtClean="0">
                <a:solidFill>
                  <a:schemeClr val="tx1"/>
                </a:solidFill>
                <a:latin typeface="Consolas" pitchFamily="49" charset="0"/>
                <a:ea typeface="楷体" pitchFamily="49" charset="-122"/>
                <a:cs typeface="Consolas" pitchFamily="49" charset="0"/>
              </a:rPr>
              <a:t>i</a:t>
            </a:r>
            <a:r>
              <a:rPr lang="en-US" altLang="zh-CN" sz="1800" dirty="0" smtClean="0">
                <a:solidFill>
                  <a:schemeClr val="tx1"/>
                </a:solidFill>
                <a:latin typeface="Consolas" pitchFamily="49" charset="0"/>
                <a:ea typeface="楷体" pitchFamily="49" charset="-122"/>
                <a:cs typeface="Consolas" pitchFamily="49" charset="0"/>
              </a:rPr>
              <a:t>=0;i&lt;5;i++)</a:t>
            </a:r>
          </a:p>
          <a:p>
            <a:pPr>
              <a:lnSpc>
                <a:spcPct val="150000"/>
              </a:lnSpc>
            </a:pPr>
            <a:r>
              <a:rPr lang="en-US" altLang="zh-CN" sz="1800" dirty="0" smtClean="0">
                <a:solidFill>
                  <a:schemeClr val="tx1"/>
                </a:solidFill>
                <a:latin typeface="Consolas" pitchFamily="49" charset="0"/>
                <a:ea typeface="楷体" pitchFamily="49" charset="-122"/>
                <a:cs typeface="Consolas" pitchFamily="49" charset="0"/>
              </a:rPr>
              <a:t>    </a:t>
            </a:r>
            <a:r>
              <a:rPr lang="en-US" altLang="zh-CN" sz="1800" dirty="0" err="1" smtClean="0">
                <a:solidFill>
                  <a:schemeClr val="tx1"/>
                </a:solidFill>
                <a:latin typeface="Consolas" pitchFamily="49" charset="0"/>
                <a:ea typeface="楷体" pitchFamily="49" charset="-122"/>
                <a:cs typeface="Consolas" pitchFamily="49" charset="0"/>
              </a:rPr>
              <a:t>printf</a:t>
            </a:r>
            <a:r>
              <a:rPr lang="en-US" altLang="zh-CN" sz="1800" dirty="0" smtClean="0">
                <a:solidFill>
                  <a:schemeClr val="tx1"/>
                </a:solidFill>
                <a:latin typeface="Consolas" pitchFamily="49" charset="0"/>
                <a:ea typeface="楷体" pitchFamily="49" charset="-122"/>
                <a:cs typeface="Consolas" pitchFamily="49" charset="0"/>
              </a:rPr>
              <a:t>("%d ",a[</a:t>
            </a:r>
            <a:r>
              <a:rPr lang="en-US" altLang="zh-CN" sz="1800" dirty="0" err="1" smtClean="0">
                <a:solidFill>
                  <a:schemeClr val="tx1"/>
                </a:solidFill>
                <a:latin typeface="Consolas" pitchFamily="49" charset="0"/>
                <a:ea typeface="楷体" pitchFamily="49" charset="-122"/>
                <a:cs typeface="Consolas" pitchFamily="49" charset="0"/>
              </a:rPr>
              <a:t>i</a:t>
            </a:r>
            <a:r>
              <a:rPr lang="en-US" altLang="zh-CN" sz="1800" dirty="0" smtClean="0">
                <a:solidFill>
                  <a:schemeClr val="tx1"/>
                </a:solidFill>
                <a:latin typeface="Consolas" pitchFamily="49" charset="0"/>
                <a:ea typeface="楷体" pitchFamily="49" charset="-122"/>
                <a:cs typeface="Consolas" pitchFamily="49" charset="0"/>
              </a:rPr>
              <a:t>]);	//</a:t>
            </a:r>
            <a:r>
              <a:rPr lang="zh-CN" altLang="en-US" sz="1800" dirty="0" smtClean="0">
                <a:solidFill>
                  <a:schemeClr val="tx1"/>
                </a:solidFill>
                <a:latin typeface="Consolas" pitchFamily="49" charset="0"/>
                <a:ea typeface="楷体" pitchFamily="49" charset="-122"/>
                <a:cs typeface="Consolas" pitchFamily="49" charset="0"/>
              </a:rPr>
              <a:t>输出</a:t>
            </a:r>
            <a:r>
              <a:rPr lang="en-US" altLang="zh-CN" sz="1800" dirty="0" smtClean="0">
                <a:solidFill>
                  <a:schemeClr val="tx1"/>
                </a:solidFill>
                <a:latin typeface="Consolas" pitchFamily="49" charset="0"/>
                <a:ea typeface="楷体" pitchFamily="49" charset="-122"/>
                <a:cs typeface="Consolas" pitchFamily="49" charset="0"/>
              </a:rPr>
              <a:t>: 1 2 3 4 5</a:t>
            </a:r>
          </a:p>
          <a:p>
            <a:pPr>
              <a:lnSpc>
                <a:spcPct val="150000"/>
              </a:lnSpc>
            </a:pPr>
            <a:r>
              <a:rPr lang="en-US" altLang="zh-CN" sz="1800" dirty="0" smtClean="0">
                <a:solidFill>
                  <a:schemeClr val="tx1"/>
                </a:solidFill>
                <a:latin typeface="Consolas" pitchFamily="49" charset="0"/>
                <a:ea typeface="楷体" pitchFamily="49" charset="-122"/>
                <a:cs typeface="Consolas" pitchFamily="49" charset="0"/>
              </a:rPr>
              <a:t>   </a:t>
            </a:r>
            <a:r>
              <a:rPr lang="en-US" altLang="zh-CN" sz="1800" dirty="0" err="1" smtClean="0">
                <a:solidFill>
                  <a:schemeClr val="tx1"/>
                </a:solidFill>
                <a:latin typeface="Consolas" pitchFamily="49" charset="0"/>
                <a:ea typeface="楷体" pitchFamily="49" charset="-122"/>
                <a:cs typeface="Consolas" pitchFamily="49" charset="0"/>
              </a:rPr>
              <a:t>printf</a:t>
            </a:r>
            <a:r>
              <a:rPr lang="en-US" altLang="zh-CN" sz="1800" dirty="0" smtClean="0">
                <a:solidFill>
                  <a:schemeClr val="tx1"/>
                </a:solidFill>
                <a:latin typeface="Consolas" pitchFamily="49" charset="0"/>
                <a:ea typeface="楷体" pitchFamily="49" charset="-122"/>
                <a:cs typeface="Consolas" pitchFamily="49" charset="0"/>
              </a:rPr>
              <a:t>("\n");</a:t>
            </a:r>
          </a:p>
          <a:p>
            <a:pPr>
              <a:lnSpc>
                <a:spcPct val="150000"/>
              </a:lnSpc>
            </a:pPr>
            <a:r>
              <a:rPr lang="en-US" altLang="zh-CN" sz="1800" dirty="0" smtClean="0">
                <a:solidFill>
                  <a:schemeClr val="tx1"/>
                </a:solidFill>
                <a:latin typeface="Consolas" pitchFamily="49" charset="0"/>
                <a:ea typeface="楷体" pitchFamily="49" charset="-122"/>
                <a:cs typeface="Consolas" pitchFamily="49" charset="0"/>
              </a:rPr>
              <a:t>   return 0;</a:t>
            </a:r>
          </a:p>
          <a:p>
            <a:pPr>
              <a:lnSpc>
                <a:spcPct val="150000"/>
              </a:lnSpc>
            </a:pPr>
            <a:r>
              <a:rPr lang="en-US" altLang="zh-CN" sz="1800" dirty="0" smtClean="0">
                <a:solidFill>
                  <a:schemeClr val="tx1"/>
                </a:solidFill>
                <a:latin typeface="Consolas" pitchFamily="49" charset="0"/>
                <a:ea typeface="楷体" pitchFamily="49" charset="-122"/>
                <a:cs typeface="Consolas" pitchFamily="49" charset="0"/>
              </a:rPr>
              <a:t>}//</a:t>
            </a:r>
            <a:r>
              <a:rPr lang="zh-CN" altLang="en-US" sz="1800" dirty="0" smtClean="0">
                <a:solidFill>
                  <a:schemeClr val="tx1"/>
                </a:solidFill>
                <a:latin typeface="Consolas" pitchFamily="49" charset="0"/>
                <a:ea typeface="楷体" pitchFamily="49" charset="-122"/>
                <a:cs typeface="Consolas" pitchFamily="49" charset="0"/>
              </a:rPr>
              <a:t>本例题见程序</a:t>
            </a:r>
            <a:r>
              <a:rPr lang="en-US" altLang="zh-CN" sz="1800" dirty="0" smtClean="0">
                <a:solidFill>
                  <a:schemeClr val="tx1"/>
                </a:solidFill>
                <a:latin typeface="Consolas" pitchFamily="49" charset="0"/>
                <a:ea typeface="楷体" pitchFamily="49" charset="-122"/>
                <a:cs typeface="Consolas" pitchFamily="49" charset="0"/>
              </a:rPr>
              <a:t>P17-sort</a:t>
            </a:r>
            <a:endParaRPr lang="zh-CN" altLang="zh-CN" sz="1800" dirty="0" smtClean="0">
              <a:solidFill>
                <a:schemeClr val="tx1"/>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681040" y="214290"/>
            <a:ext cx="1747820" cy="430887"/>
          </a:xfrm>
          <a:prstGeom prst="rect">
            <a:avLst/>
          </a:prstGeom>
          <a:solidFill>
            <a:schemeClr val="accent4">
              <a:lumMod val="20000"/>
              <a:lumOff val="80000"/>
            </a:schemeClr>
          </a:solidFill>
          <a:ln w="9525">
            <a:noFill/>
            <a:miter lim="800000"/>
            <a:headEnd/>
            <a:tailEnd/>
          </a:ln>
          <a:effectLst/>
        </p:spPr>
        <p:txBody>
          <a:bodyPr wrap="square">
            <a:spAutoFit/>
          </a:bodyPr>
          <a:lstStyle/>
          <a:p>
            <a:pPr>
              <a:spcBef>
                <a:spcPts val="0"/>
              </a:spcBef>
            </a:pPr>
            <a:r>
              <a:rPr lang="zh-CN" altLang="en-US" sz="2200" dirty="0" smtClean="0">
                <a:solidFill>
                  <a:srgbClr val="FF0000"/>
                </a:solidFill>
                <a:latin typeface="微软雅黑" pitchFamily="34" charset="-122"/>
                <a:ea typeface="微软雅黑" pitchFamily="34" charset="-122"/>
                <a:cs typeface="Consolas" pitchFamily="49" charset="0"/>
              </a:rPr>
              <a:t>解：</a:t>
            </a:r>
            <a:r>
              <a:rPr lang="zh-CN" altLang="en-US" sz="2200" dirty="0" smtClean="0">
                <a:solidFill>
                  <a:srgbClr val="0000FF"/>
                </a:solidFill>
                <a:latin typeface="微软雅黑" pitchFamily="34" charset="-122"/>
                <a:ea typeface="微软雅黑" pitchFamily="34" charset="-122"/>
                <a:cs typeface="Consolas" pitchFamily="49" charset="0"/>
              </a:rPr>
              <a:t>问题：</a:t>
            </a:r>
            <a:endParaRPr lang="en-US" altLang="zh-CN" sz="2200" dirty="0" smtClean="0">
              <a:solidFill>
                <a:srgbClr val="0000FF"/>
              </a:solidFill>
              <a:latin typeface="微软雅黑" pitchFamily="34" charset="-122"/>
              <a:ea typeface="微软雅黑" pitchFamily="34" charset="-122"/>
              <a:cs typeface="Consolas" pitchFamily="49" charset="0"/>
            </a:endParaRPr>
          </a:p>
        </p:txBody>
      </p:sp>
      <p:sp>
        <p:nvSpPr>
          <p:cNvPr id="205827" name="Text Box 3"/>
          <p:cNvSpPr txBox="1">
            <a:spLocks noChangeArrowheads="1"/>
          </p:cNvSpPr>
          <p:nvPr/>
        </p:nvSpPr>
        <p:spPr bwMode="auto">
          <a:xfrm>
            <a:off x="4357686" y="2958738"/>
            <a:ext cx="4530730" cy="3542096"/>
          </a:xfrm>
          <a:prstGeom prst="rect">
            <a:avLst/>
          </a:prstGeom>
          <a:solidFill>
            <a:schemeClr val="accent6">
              <a:lumMod val="20000"/>
              <a:lumOff val="80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44000" tIns="108000" rIns="144000" bIns="108000">
            <a:spAutoFit/>
          </a:bodyPr>
          <a:lstStyle/>
          <a:p>
            <a:r>
              <a:rPr lang="en-US" altLang="zh-CN" sz="1800" dirty="0" err="1">
                <a:solidFill>
                  <a:schemeClr val="tx1"/>
                </a:solidFill>
                <a:latin typeface="Consolas" pitchFamily="49" charset="0"/>
                <a:ea typeface="楷体" pitchFamily="49" charset="-122"/>
                <a:cs typeface="Consolas" pitchFamily="49" charset="0"/>
              </a:rPr>
              <a:t>int</a:t>
            </a:r>
            <a:r>
              <a:rPr lang="en-US" altLang="zh-CN" sz="1800" dirty="0">
                <a:solidFill>
                  <a:schemeClr val="tx1"/>
                </a:solidFill>
                <a:latin typeface="Consolas" pitchFamily="49" charset="0"/>
                <a:ea typeface="楷体" pitchFamily="49" charset="-122"/>
                <a:cs typeface="Consolas" pitchFamily="49" charset="0"/>
              </a:rPr>
              <a:t> </a:t>
            </a:r>
            <a:r>
              <a:rPr lang="en-US" altLang="zh-CN" sz="1800" dirty="0" err="1">
                <a:solidFill>
                  <a:schemeClr val="tx1"/>
                </a:solidFill>
                <a:latin typeface="Consolas" pitchFamily="49" charset="0"/>
                <a:ea typeface="楷体" pitchFamily="49" charset="-122"/>
                <a:cs typeface="Consolas" pitchFamily="49" charset="0"/>
              </a:rPr>
              <a:t>findx</a:t>
            </a:r>
            <a:r>
              <a:rPr lang="en-US" altLang="zh-CN" sz="1800" dirty="0">
                <a:solidFill>
                  <a:schemeClr val="tx1"/>
                </a:solidFill>
                <a:latin typeface="Consolas" pitchFamily="49" charset="0"/>
                <a:ea typeface="楷体" pitchFamily="49" charset="-122"/>
                <a:cs typeface="Consolas" pitchFamily="49" charset="0"/>
              </a:rPr>
              <a:t>(</a:t>
            </a:r>
            <a:r>
              <a:rPr lang="en-US" altLang="zh-CN" sz="1800" dirty="0" err="1">
                <a:solidFill>
                  <a:schemeClr val="tx1"/>
                </a:solidFill>
                <a:latin typeface="Consolas" pitchFamily="49" charset="0"/>
                <a:ea typeface="楷体" pitchFamily="49" charset="-122"/>
                <a:cs typeface="Consolas" pitchFamily="49" charset="0"/>
              </a:rPr>
              <a:t>LNode</a:t>
            </a:r>
            <a:r>
              <a:rPr lang="en-US" altLang="zh-CN" sz="1800" dirty="0">
                <a:solidFill>
                  <a:schemeClr val="tx1"/>
                </a:solidFill>
                <a:latin typeface="Consolas" pitchFamily="49" charset="0"/>
                <a:ea typeface="楷体" pitchFamily="49" charset="-122"/>
                <a:cs typeface="Consolas" pitchFamily="49" charset="0"/>
              </a:rPr>
              <a:t> *</a:t>
            </a:r>
            <a:r>
              <a:rPr lang="en-US" altLang="zh-CN" sz="1800" dirty="0" err="1">
                <a:solidFill>
                  <a:schemeClr val="tx1"/>
                </a:solidFill>
                <a:latin typeface="Consolas" pitchFamily="49" charset="0"/>
                <a:ea typeface="楷体" pitchFamily="49" charset="-122"/>
                <a:cs typeface="Consolas" pitchFamily="49" charset="0"/>
              </a:rPr>
              <a:t>h;int</a:t>
            </a:r>
            <a:r>
              <a:rPr lang="en-US" altLang="zh-CN" sz="1800" dirty="0">
                <a:solidFill>
                  <a:schemeClr val="tx1"/>
                </a:solidFill>
                <a:latin typeface="Consolas" pitchFamily="49" charset="0"/>
                <a:ea typeface="楷体" pitchFamily="49" charset="-122"/>
                <a:cs typeface="Consolas" pitchFamily="49" charset="0"/>
              </a:rPr>
              <a:t> x)</a:t>
            </a:r>
          </a:p>
          <a:p>
            <a:r>
              <a:rPr lang="en-US" altLang="zh-CN" sz="1800" dirty="0">
                <a:solidFill>
                  <a:schemeClr val="tx1"/>
                </a:solidFill>
                <a:latin typeface="Consolas" pitchFamily="49" charset="0"/>
                <a:ea typeface="楷体" pitchFamily="49" charset="-122"/>
                <a:cs typeface="Consolas" pitchFamily="49" charset="0"/>
              </a:rPr>
              <a:t>{   </a:t>
            </a:r>
            <a:r>
              <a:rPr lang="en-US" altLang="zh-CN" sz="1800" dirty="0" err="1">
                <a:solidFill>
                  <a:schemeClr val="tx1"/>
                </a:solidFill>
                <a:latin typeface="Consolas" pitchFamily="49" charset="0"/>
                <a:ea typeface="楷体" pitchFamily="49" charset="-122"/>
                <a:cs typeface="Consolas" pitchFamily="49" charset="0"/>
              </a:rPr>
              <a:t>LNode</a:t>
            </a:r>
            <a:r>
              <a:rPr lang="en-US" altLang="zh-CN" sz="1800" dirty="0">
                <a:solidFill>
                  <a:schemeClr val="tx1"/>
                </a:solidFill>
                <a:latin typeface="Consolas" pitchFamily="49" charset="0"/>
                <a:ea typeface="楷体" pitchFamily="49" charset="-122"/>
                <a:cs typeface="Consolas" pitchFamily="49" charset="0"/>
              </a:rPr>
              <a:t> *p=h-&gt;next;	</a:t>
            </a:r>
            <a:endParaRPr lang="zh-CN" altLang="en-US" sz="1800" dirty="0">
              <a:solidFill>
                <a:schemeClr val="tx1"/>
              </a:solidFill>
              <a:latin typeface="Consolas" pitchFamily="49" charset="0"/>
              <a:ea typeface="楷体" pitchFamily="49" charset="-122"/>
              <a:cs typeface="Consolas" pitchFamily="49" charset="0"/>
            </a:endParaRPr>
          </a:p>
          <a:p>
            <a:r>
              <a:rPr lang="zh-CN" altLang="en-US" sz="1800" dirty="0">
                <a:solidFill>
                  <a:schemeClr val="tx1"/>
                </a:solidFill>
                <a:latin typeface="Consolas" pitchFamily="49" charset="0"/>
                <a:ea typeface="楷体" pitchFamily="49" charset="-122"/>
                <a:cs typeface="Consolas" pitchFamily="49" charset="0"/>
              </a:rPr>
              <a:t>　　</a:t>
            </a:r>
            <a:r>
              <a:rPr lang="en-US" altLang="zh-CN" sz="1800" dirty="0" err="1">
                <a:solidFill>
                  <a:schemeClr val="tx1"/>
                </a:solidFill>
                <a:latin typeface="Consolas" pitchFamily="49" charset="0"/>
                <a:ea typeface="楷体" pitchFamily="49" charset="-122"/>
                <a:cs typeface="Consolas" pitchFamily="49" charset="0"/>
              </a:rPr>
              <a:t>int</a:t>
            </a:r>
            <a:r>
              <a:rPr lang="en-US" altLang="zh-CN" sz="1800" dirty="0">
                <a:solidFill>
                  <a:schemeClr val="tx1"/>
                </a:solidFill>
                <a:latin typeface="Consolas" pitchFamily="49" charset="0"/>
                <a:ea typeface="楷体" pitchFamily="49" charset="-122"/>
                <a:cs typeface="Consolas" pitchFamily="49" charset="0"/>
              </a:rPr>
              <a:t> </a:t>
            </a:r>
            <a:r>
              <a:rPr lang="en-US" altLang="zh-CN" sz="1800" dirty="0" err="1">
                <a:solidFill>
                  <a:schemeClr val="tx1"/>
                </a:solidFill>
                <a:latin typeface="Consolas" pitchFamily="49" charset="0"/>
                <a:ea typeface="楷体" pitchFamily="49" charset="-122"/>
                <a:cs typeface="Consolas" pitchFamily="49" charset="0"/>
              </a:rPr>
              <a:t>i</a:t>
            </a:r>
            <a:r>
              <a:rPr lang="en-US" altLang="zh-CN" sz="1800" dirty="0">
                <a:solidFill>
                  <a:schemeClr val="tx1"/>
                </a:solidFill>
                <a:latin typeface="Consolas" pitchFamily="49" charset="0"/>
                <a:ea typeface="楷体" pitchFamily="49" charset="-122"/>
                <a:cs typeface="Consolas" pitchFamily="49" charset="0"/>
              </a:rPr>
              <a:t>=1;</a:t>
            </a:r>
          </a:p>
          <a:p>
            <a:r>
              <a:rPr lang="zh-CN" altLang="en-US" sz="1800" dirty="0">
                <a:solidFill>
                  <a:schemeClr val="tx1"/>
                </a:solidFill>
                <a:latin typeface="Consolas" pitchFamily="49" charset="0"/>
                <a:ea typeface="楷体" pitchFamily="49" charset="-122"/>
                <a:cs typeface="Consolas" pitchFamily="49" charset="0"/>
              </a:rPr>
              <a:t>　　</a:t>
            </a:r>
            <a:r>
              <a:rPr lang="en-US" altLang="zh-CN" sz="1800" dirty="0">
                <a:solidFill>
                  <a:schemeClr val="tx1"/>
                </a:solidFill>
                <a:latin typeface="Consolas" pitchFamily="49" charset="0"/>
                <a:ea typeface="楷体" pitchFamily="49" charset="-122"/>
                <a:cs typeface="Consolas" pitchFamily="49" charset="0"/>
              </a:rPr>
              <a:t>while (p!=NULL &amp;&amp; p-&gt;data!=x)</a:t>
            </a:r>
          </a:p>
          <a:p>
            <a:r>
              <a:rPr lang="zh-CN" altLang="en-US" sz="1800" dirty="0">
                <a:solidFill>
                  <a:schemeClr val="tx1"/>
                </a:solidFill>
                <a:latin typeface="Consolas" pitchFamily="49" charset="0"/>
                <a:ea typeface="楷体" pitchFamily="49" charset="-122"/>
                <a:cs typeface="Consolas" pitchFamily="49" charset="0"/>
              </a:rPr>
              <a:t>　　</a:t>
            </a:r>
            <a:r>
              <a:rPr lang="en-US" altLang="zh-CN" sz="1800" dirty="0">
                <a:solidFill>
                  <a:schemeClr val="tx1"/>
                </a:solidFill>
                <a:latin typeface="Consolas" pitchFamily="49" charset="0"/>
                <a:ea typeface="楷体" pitchFamily="49" charset="-122"/>
                <a:cs typeface="Consolas" pitchFamily="49" charset="0"/>
              </a:rPr>
              <a:t>{	</a:t>
            </a:r>
            <a:r>
              <a:rPr lang="en-US" altLang="zh-CN" sz="1800" dirty="0" err="1">
                <a:solidFill>
                  <a:schemeClr val="tx1"/>
                </a:solidFill>
                <a:latin typeface="Consolas" pitchFamily="49" charset="0"/>
                <a:ea typeface="楷体" pitchFamily="49" charset="-122"/>
                <a:cs typeface="Consolas" pitchFamily="49" charset="0"/>
              </a:rPr>
              <a:t>i</a:t>
            </a:r>
            <a:r>
              <a:rPr lang="en-US" altLang="zh-CN" sz="1800" dirty="0">
                <a:solidFill>
                  <a:schemeClr val="tx1"/>
                </a:solidFill>
                <a:latin typeface="Consolas" pitchFamily="49" charset="0"/>
                <a:ea typeface="楷体" pitchFamily="49" charset="-122"/>
                <a:cs typeface="Consolas" pitchFamily="49" charset="0"/>
              </a:rPr>
              <a:t>++;</a:t>
            </a:r>
          </a:p>
          <a:p>
            <a:r>
              <a:rPr lang="en-US" altLang="zh-CN" sz="1800" dirty="0">
                <a:solidFill>
                  <a:schemeClr val="tx1"/>
                </a:solidFill>
                <a:latin typeface="Consolas" pitchFamily="49" charset="0"/>
                <a:ea typeface="楷体" pitchFamily="49" charset="-122"/>
                <a:cs typeface="Consolas" pitchFamily="49" charset="0"/>
              </a:rPr>
              <a:t>	p=p-&gt;next;</a:t>
            </a:r>
          </a:p>
          <a:p>
            <a:r>
              <a:rPr lang="zh-CN" altLang="en-US" sz="1800" dirty="0">
                <a:solidFill>
                  <a:schemeClr val="tx1"/>
                </a:solidFill>
                <a:latin typeface="Consolas" pitchFamily="49" charset="0"/>
                <a:ea typeface="楷体" pitchFamily="49" charset="-122"/>
                <a:cs typeface="Consolas" pitchFamily="49" charset="0"/>
              </a:rPr>
              <a:t>　　</a:t>
            </a:r>
            <a:r>
              <a:rPr lang="en-US" altLang="zh-CN" sz="1800" dirty="0">
                <a:solidFill>
                  <a:schemeClr val="tx1"/>
                </a:solidFill>
                <a:latin typeface="Consolas" pitchFamily="49" charset="0"/>
                <a:ea typeface="楷体" pitchFamily="49" charset="-122"/>
                <a:cs typeface="Consolas" pitchFamily="49" charset="0"/>
              </a:rPr>
              <a:t>}</a:t>
            </a:r>
          </a:p>
          <a:p>
            <a:r>
              <a:rPr lang="zh-CN" altLang="en-US" sz="1800" dirty="0">
                <a:solidFill>
                  <a:schemeClr val="tx1"/>
                </a:solidFill>
                <a:latin typeface="Consolas" pitchFamily="49" charset="0"/>
                <a:ea typeface="楷体" pitchFamily="49" charset="-122"/>
                <a:cs typeface="Consolas" pitchFamily="49" charset="0"/>
              </a:rPr>
              <a:t>　　</a:t>
            </a:r>
            <a:r>
              <a:rPr lang="en-US" altLang="zh-CN" sz="1800" dirty="0">
                <a:solidFill>
                  <a:schemeClr val="tx1"/>
                </a:solidFill>
                <a:latin typeface="Consolas" pitchFamily="49" charset="0"/>
                <a:ea typeface="楷体" pitchFamily="49" charset="-122"/>
                <a:cs typeface="Consolas" pitchFamily="49" charset="0"/>
              </a:rPr>
              <a:t>if (p==NULL</a:t>
            </a:r>
            <a:r>
              <a:rPr lang="en-US" altLang="zh-CN" sz="1800" dirty="0" smtClean="0">
                <a:solidFill>
                  <a:schemeClr val="tx1"/>
                </a:solidFill>
                <a:latin typeface="Consolas" pitchFamily="49" charset="0"/>
                <a:ea typeface="楷体" pitchFamily="49" charset="-122"/>
                <a:cs typeface="Consolas" pitchFamily="49" charset="0"/>
              </a:rPr>
              <a:t>)</a:t>
            </a:r>
            <a:endParaRPr lang="en-US" altLang="zh-CN" sz="1800" dirty="0">
              <a:solidFill>
                <a:schemeClr val="tx1"/>
              </a:solidFill>
              <a:latin typeface="Consolas" pitchFamily="49" charset="0"/>
              <a:ea typeface="楷体" pitchFamily="49" charset="-122"/>
              <a:cs typeface="Consolas" pitchFamily="49" charset="0"/>
            </a:endParaRPr>
          </a:p>
          <a:p>
            <a:r>
              <a:rPr lang="en-US" altLang="zh-CN" sz="1800" dirty="0">
                <a:solidFill>
                  <a:schemeClr val="tx1"/>
                </a:solidFill>
                <a:latin typeface="Consolas" pitchFamily="49" charset="0"/>
                <a:ea typeface="楷体" pitchFamily="49" charset="-122"/>
                <a:cs typeface="Consolas" pitchFamily="49" charset="0"/>
              </a:rPr>
              <a:t>	return 0;</a:t>
            </a:r>
          </a:p>
          <a:p>
            <a:r>
              <a:rPr lang="zh-CN" altLang="en-US" sz="1800" dirty="0">
                <a:solidFill>
                  <a:schemeClr val="tx1"/>
                </a:solidFill>
                <a:latin typeface="Consolas" pitchFamily="49" charset="0"/>
                <a:ea typeface="楷体" pitchFamily="49" charset="-122"/>
                <a:cs typeface="Consolas" pitchFamily="49" charset="0"/>
              </a:rPr>
              <a:t>　　</a:t>
            </a:r>
            <a:r>
              <a:rPr lang="en-US" altLang="zh-CN" sz="1800" dirty="0" smtClean="0">
                <a:solidFill>
                  <a:schemeClr val="tx1"/>
                </a:solidFill>
                <a:latin typeface="Consolas" pitchFamily="49" charset="0"/>
                <a:ea typeface="楷体" pitchFamily="49" charset="-122"/>
                <a:cs typeface="Consolas" pitchFamily="49" charset="0"/>
              </a:rPr>
              <a:t>else</a:t>
            </a:r>
            <a:endParaRPr lang="en-US" altLang="zh-CN" sz="1800" dirty="0">
              <a:solidFill>
                <a:schemeClr val="tx1"/>
              </a:solidFill>
              <a:latin typeface="Consolas" pitchFamily="49" charset="0"/>
              <a:ea typeface="楷体" pitchFamily="49" charset="-122"/>
              <a:cs typeface="Consolas" pitchFamily="49" charset="0"/>
            </a:endParaRPr>
          </a:p>
          <a:p>
            <a:r>
              <a:rPr lang="en-US" altLang="zh-CN" sz="1800" dirty="0">
                <a:solidFill>
                  <a:schemeClr val="tx1"/>
                </a:solidFill>
                <a:latin typeface="Consolas" pitchFamily="49" charset="0"/>
                <a:ea typeface="楷体" pitchFamily="49" charset="-122"/>
                <a:cs typeface="Consolas" pitchFamily="49" charset="0"/>
              </a:rPr>
              <a:t>	return </a:t>
            </a:r>
            <a:r>
              <a:rPr lang="en-US" altLang="zh-CN" sz="1800" dirty="0" err="1">
                <a:solidFill>
                  <a:schemeClr val="tx1"/>
                </a:solidFill>
                <a:latin typeface="Consolas" pitchFamily="49" charset="0"/>
                <a:ea typeface="楷体" pitchFamily="49" charset="-122"/>
                <a:cs typeface="Consolas" pitchFamily="49" charset="0"/>
              </a:rPr>
              <a:t>i</a:t>
            </a:r>
            <a:r>
              <a:rPr lang="en-US" altLang="zh-CN" sz="1800" dirty="0">
                <a:solidFill>
                  <a:schemeClr val="tx1"/>
                </a:solidFill>
                <a:latin typeface="Consolas" pitchFamily="49" charset="0"/>
                <a:ea typeface="楷体" pitchFamily="49" charset="-122"/>
                <a:cs typeface="Consolas" pitchFamily="49" charset="0"/>
              </a:rPr>
              <a:t>;</a:t>
            </a:r>
          </a:p>
          <a:p>
            <a:r>
              <a:rPr lang="en-US" altLang="zh-CN" sz="1800" dirty="0">
                <a:solidFill>
                  <a:schemeClr val="tx1"/>
                </a:solidFill>
                <a:latin typeface="Consolas" pitchFamily="49" charset="0"/>
                <a:ea typeface="楷体" pitchFamily="49" charset="-122"/>
                <a:cs typeface="Consolas" pitchFamily="49" charset="0"/>
              </a:rPr>
              <a:t>}</a:t>
            </a:r>
          </a:p>
        </p:txBody>
      </p:sp>
      <p:sp>
        <p:nvSpPr>
          <p:cNvPr id="4" name="TextBox 3"/>
          <p:cNvSpPr txBox="1"/>
          <p:nvPr/>
        </p:nvSpPr>
        <p:spPr>
          <a:xfrm>
            <a:off x="1071538" y="857232"/>
            <a:ext cx="7572428" cy="132343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457200" indent="-457200">
              <a:buBlip>
                <a:blip r:embed="rId2"/>
              </a:buBlip>
            </a:pPr>
            <a:r>
              <a:rPr lang="zh-CN" altLang="en-US" sz="2000" dirty="0" smtClean="0">
                <a:solidFill>
                  <a:schemeClr val="tx1"/>
                </a:solidFill>
                <a:latin typeface="Consolas" pitchFamily="49" charset="0"/>
                <a:ea typeface="仿宋" pitchFamily="49" charset="-122"/>
                <a:cs typeface="Consolas" pitchFamily="49" charset="0"/>
              </a:rPr>
              <a:t>当单链表中首结点值为</a:t>
            </a:r>
            <a:r>
              <a:rPr lang="en-US" altLang="zh-CN" sz="2000" i="1" dirty="0" smtClean="0">
                <a:solidFill>
                  <a:schemeClr val="tx1"/>
                </a:solidFill>
                <a:latin typeface="Consolas" pitchFamily="49" charset="0"/>
                <a:ea typeface="仿宋" pitchFamily="49" charset="-122"/>
                <a:cs typeface="Consolas" pitchFamily="49" charset="0"/>
              </a:rPr>
              <a:t>x</a:t>
            </a:r>
            <a:r>
              <a:rPr lang="zh-CN" altLang="en-US" sz="2000" dirty="0" smtClean="0">
                <a:solidFill>
                  <a:schemeClr val="tx1"/>
                </a:solidFill>
                <a:latin typeface="Consolas" pitchFamily="49" charset="0"/>
                <a:ea typeface="仿宋" pitchFamily="49" charset="-122"/>
                <a:cs typeface="Consolas" pitchFamily="49" charset="0"/>
              </a:rPr>
              <a:t>时，该算法返回</a:t>
            </a:r>
            <a:r>
              <a:rPr lang="en-US" altLang="zh-CN" sz="2000" dirty="0" smtClean="0">
                <a:solidFill>
                  <a:schemeClr val="tx1"/>
                </a:solidFill>
                <a:latin typeface="Consolas" pitchFamily="49" charset="0"/>
                <a:ea typeface="仿宋" pitchFamily="49" charset="-122"/>
                <a:cs typeface="Consolas" pitchFamily="49" charset="0"/>
              </a:rPr>
              <a:t>0</a:t>
            </a:r>
            <a:r>
              <a:rPr lang="zh-CN" altLang="en-US" sz="2000" dirty="0" smtClean="0">
                <a:solidFill>
                  <a:schemeClr val="tx1"/>
                </a:solidFill>
                <a:latin typeface="Consolas" pitchFamily="49" charset="0"/>
                <a:ea typeface="仿宋" pitchFamily="49" charset="-122"/>
                <a:cs typeface="Consolas" pitchFamily="49" charset="0"/>
              </a:rPr>
              <a:t>，此时应该返回逻辑序号</a:t>
            </a:r>
            <a:r>
              <a:rPr lang="en-US" altLang="zh-CN" sz="2000" dirty="0" smtClean="0">
                <a:solidFill>
                  <a:schemeClr val="tx1"/>
                </a:solidFill>
                <a:latin typeface="Consolas" pitchFamily="49" charset="0"/>
                <a:ea typeface="仿宋" pitchFamily="49" charset="-122"/>
                <a:cs typeface="Consolas" pitchFamily="49" charset="0"/>
              </a:rPr>
              <a:t>1</a:t>
            </a:r>
            <a:r>
              <a:rPr lang="zh-CN" altLang="en-US" sz="2000" dirty="0" smtClean="0">
                <a:solidFill>
                  <a:schemeClr val="tx1"/>
                </a:solidFill>
                <a:latin typeface="Consolas" pitchFamily="49" charset="0"/>
                <a:ea typeface="仿宋" pitchFamily="49" charset="-122"/>
                <a:cs typeface="Consolas" pitchFamily="49" charset="0"/>
              </a:rPr>
              <a:t>。</a:t>
            </a:r>
            <a:endParaRPr lang="en-US" altLang="zh-CN" sz="2000" dirty="0" smtClean="0">
              <a:solidFill>
                <a:schemeClr val="tx1"/>
              </a:solidFill>
              <a:latin typeface="Consolas" pitchFamily="49" charset="0"/>
              <a:ea typeface="仿宋" pitchFamily="49" charset="-122"/>
              <a:cs typeface="Consolas" pitchFamily="49" charset="0"/>
            </a:endParaRPr>
          </a:p>
          <a:p>
            <a:pPr marL="457200" indent="-457200">
              <a:buBlip>
                <a:blip r:embed="rId2"/>
              </a:buBlip>
            </a:pPr>
            <a:r>
              <a:rPr lang="zh-CN" altLang="en-US" sz="2000" dirty="0" smtClean="0">
                <a:solidFill>
                  <a:schemeClr val="tx1"/>
                </a:solidFill>
                <a:latin typeface="Consolas" pitchFamily="49" charset="0"/>
                <a:ea typeface="仿宋" pitchFamily="49" charset="-122"/>
                <a:cs typeface="Consolas" pitchFamily="49" charset="0"/>
              </a:rPr>
              <a:t>当单链表中不存在值为</a:t>
            </a:r>
            <a:r>
              <a:rPr lang="en-US" altLang="zh-CN" sz="2000" i="1" dirty="0" smtClean="0">
                <a:solidFill>
                  <a:schemeClr val="tx1"/>
                </a:solidFill>
                <a:latin typeface="Consolas" pitchFamily="49" charset="0"/>
                <a:ea typeface="仿宋" pitchFamily="49" charset="-122"/>
                <a:cs typeface="Consolas" pitchFamily="49" charset="0"/>
              </a:rPr>
              <a:t>x</a:t>
            </a:r>
            <a:r>
              <a:rPr lang="zh-CN" altLang="en-US" sz="2000" dirty="0" smtClean="0">
                <a:solidFill>
                  <a:schemeClr val="tx1"/>
                </a:solidFill>
                <a:latin typeface="Consolas" pitchFamily="49" charset="0"/>
                <a:ea typeface="仿宋" pitchFamily="49" charset="-122"/>
                <a:cs typeface="Consolas" pitchFamily="49" charset="0"/>
              </a:rPr>
              <a:t>的结点时，该算法执行出错，因为</a:t>
            </a:r>
            <a:r>
              <a:rPr lang="en-US" altLang="zh-CN" sz="2000" dirty="0" smtClean="0">
                <a:solidFill>
                  <a:schemeClr val="tx1"/>
                </a:solidFill>
                <a:latin typeface="Consolas" pitchFamily="49" charset="0"/>
                <a:ea typeface="仿宋" pitchFamily="49" charset="-122"/>
                <a:cs typeface="Consolas" pitchFamily="49" charset="0"/>
              </a:rPr>
              <a:t>p</a:t>
            </a:r>
            <a:r>
              <a:rPr lang="zh-CN" altLang="en-US" sz="2000" dirty="0" smtClean="0">
                <a:solidFill>
                  <a:schemeClr val="tx1"/>
                </a:solidFill>
                <a:latin typeface="Consolas" pitchFamily="49" charset="0"/>
                <a:ea typeface="仿宋" pitchFamily="49" charset="-122"/>
                <a:cs typeface="Consolas" pitchFamily="49" charset="0"/>
              </a:rPr>
              <a:t>为</a:t>
            </a:r>
            <a:r>
              <a:rPr lang="en-US" altLang="zh-CN" sz="2000" dirty="0" smtClean="0">
                <a:solidFill>
                  <a:schemeClr val="tx1"/>
                </a:solidFill>
                <a:latin typeface="Consolas" pitchFamily="49" charset="0"/>
                <a:ea typeface="仿宋" pitchFamily="49" charset="-122"/>
                <a:cs typeface="Consolas" pitchFamily="49" charset="0"/>
              </a:rPr>
              <a:t>NULL</a:t>
            </a:r>
            <a:r>
              <a:rPr lang="zh-CN" altLang="en-US" sz="2000" dirty="0" smtClean="0">
                <a:solidFill>
                  <a:schemeClr val="tx1"/>
                </a:solidFill>
                <a:latin typeface="Consolas" pitchFamily="49" charset="0"/>
                <a:ea typeface="仿宋" pitchFamily="49" charset="-122"/>
                <a:cs typeface="Consolas" pitchFamily="49" charset="0"/>
              </a:rPr>
              <a:t>时仍执行</a:t>
            </a:r>
            <a:r>
              <a:rPr lang="en-US" altLang="zh-CN" sz="2000" dirty="0" smtClean="0">
                <a:solidFill>
                  <a:schemeClr val="tx1"/>
                </a:solidFill>
                <a:latin typeface="Consolas" pitchFamily="49" charset="0"/>
                <a:ea typeface="仿宋" pitchFamily="49" charset="-122"/>
                <a:cs typeface="Consolas" pitchFamily="49" charset="0"/>
              </a:rPr>
              <a:t>p=p-&gt;next</a:t>
            </a:r>
            <a:r>
              <a:rPr lang="zh-CN" altLang="en-US" sz="2000" dirty="0" smtClean="0">
                <a:solidFill>
                  <a:schemeClr val="tx1"/>
                </a:solidFill>
                <a:latin typeface="Consolas" pitchFamily="49" charset="0"/>
                <a:ea typeface="仿宋" pitchFamily="49" charset="-122"/>
                <a:cs typeface="Consolas" pitchFamily="49" charset="0"/>
              </a:rPr>
              <a:t>。</a:t>
            </a:r>
          </a:p>
        </p:txBody>
      </p:sp>
      <p:sp>
        <p:nvSpPr>
          <p:cNvPr id="5" name="TextBox 4"/>
          <p:cNvSpPr txBox="1"/>
          <p:nvPr/>
        </p:nvSpPr>
        <p:spPr>
          <a:xfrm>
            <a:off x="1071538" y="2357430"/>
            <a:ext cx="5715040" cy="400110"/>
          </a:xfrm>
          <a:prstGeom prst="rect">
            <a:avLst/>
          </a:prstGeom>
          <a:noFill/>
        </p:spPr>
        <p:txBody>
          <a:bodyPr wrap="square" rtlCol="0">
            <a:spAutoFit/>
          </a:bodyPr>
          <a:lstStyle/>
          <a:p>
            <a:r>
              <a:rPr lang="zh-CN" altLang="en-US" sz="2000" dirty="0" smtClean="0">
                <a:solidFill>
                  <a:schemeClr val="tx1"/>
                </a:solidFill>
                <a:latin typeface="Consolas" pitchFamily="49" charset="0"/>
                <a:ea typeface="楷体" pitchFamily="49" charset="-122"/>
                <a:cs typeface="Consolas" pitchFamily="49" charset="0"/>
              </a:rPr>
              <a:t>所以该算法不满足</a:t>
            </a:r>
            <a:r>
              <a:rPr lang="zh-CN" altLang="en-US" sz="2000" dirty="0" smtClean="0">
                <a:solidFill>
                  <a:srgbClr val="FF0000"/>
                </a:solidFill>
                <a:latin typeface="Consolas" pitchFamily="49" charset="0"/>
                <a:ea typeface="楷体" pitchFamily="49" charset="-122"/>
                <a:cs typeface="Consolas" pitchFamily="49" charset="0"/>
              </a:rPr>
              <a:t>正确性</a:t>
            </a:r>
            <a:r>
              <a:rPr lang="zh-CN" altLang="en-US" sz="2000" dirty="0" smtClean="0">
                <a:solidFill>
                  <a:srgbClr val="006600"/>
                </a:solidFill>
                <a:latin typeface="Consolas" pitchFamily="49" charset="0"/>
                <a:ea typeface="楷体" pitchFamily="49" charset="-122"/>
                <a:cs typeface="Consolas" pitchFamily="49" charset="0"/>
              </a:rPr>
              <a:t>和</a:t>
            </a:r>
            <a:r>
              <a:rPr lang="zh-CN" altLang="en-US" sz="2000" dirty="0" smtClean="0">
                <a:solidFill>
                  <a:srgbClr val="FF0000"/>
                </a:solidFill>
                <a:latin typeface="Consolas" pitchFamily="49" charset="0"/>
                <a:ea typeface="楷体" pitchFamily="49" charset="-122"/>
                <a:cs typeface="Consolas" pitchFamily="49" charset="0"/>
              </a:rPr>
              <a:t>健壮性</a:t>
            </a:r>
            <a:r>
              <a:rPr lang="zh-CN" altLang="en-US" sz="2000" dirty="0" smtClean="0">
                <a:solidFill>
                  <a:schemeClr val="tx1"/>
                </a:solidFill>
                <a:latin typeface="Consolas" pitchFamily="49" charset="0"/>
                <a:ea typeface="楷体" pitchFamily="49" charset="-122"/>
                <a:cs typeface="Consolas" pitchFamily="49" charset="0"/>
              </a:rPr>
              <a:t>。应改为：</a:t>
            </a:r>
            <a:endParaRPr lang="zh-CN" altLang="en-US" sz="2000" dirty="0" smtClean="0">
              <a:solidFill>
                <a:schemeClr val="tx1"/>
              </a:solidFill>
              <a:ea typeface="楷体" pitchFamily="49" charset="-122"/>
              <a:cs typeface="Times New Roman" pitchFamily="18" charset="0"/>
            </a:endParaRPr>
          </a:p>
        </p:txBody>
      </p:sp>
      <p:sp>
        <p:nvSpPr>
          <p:cNvPr id="6" name="TextBox 5"/>
          <p:cNvSpPr txBox="1"/>
          <p:nvPr/>
        </p:nvSpPr>
        <p:spPr>
          <a:xfrm>
            <a:off x="142844" y="2928934"/>
            <a:ext cx="3669558" cy="3024336"/>
          </a:xfrm>
          <a:prstGeom prst="rect">
            <a:avLst/>
          </a:prstGeom>
          <a:blipFill>
            <a:blip r:embed="rId3" cstate="print"/>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252000" tIns="216000" rtlCol="0">
            <a:noAutofit/>
          </a:bodyPr>
          <a:lstStyle/>
          <a:p>
            <a:r>
              <a:rPr lang="en-US" altLang="zh-CN" sz="1800" dirty="0" err="1" smtClean="0">
                <a:solidFill>
                  <a:schemeClr val="tx1"/>
                </a:solidFill>
                <a:latin typeface="Consolas" pitchFamily="49" charset="0"/>
                <a:ea typeface="楷体" pitchFamily="49" charset="-122"/>
                <a:cs typeface="Consolas" pitchFamily="49" charset="0"/>
              </a:rPr>
              <a:t>int</a:t>
            </a:r>
            <a:r>
              <a:rPr lang="en-US" altLang="zh-CN" sz="1800" dirty="0" smtClean="0">
                <a:solidFill>
                  <a:schemeClr val="tx1"/>
                </a:solidFill>
                <a:latin typeface="Consolas" pitchFamily="49" charset="0"/>
                <a:ea typeface="楷体" pitchFamily="49" charset="-122"/>
                <a:cs typeface="Consolas" pitchFamily="49" charset="0"/>
              </a:rPr>
              <a:t> </a:t>
            </a:r>
            <a:r>
              <a:rPr lang="en-US" altLang="zh-CN" sz="1800" dirty="0" err="1" smtClean="0">
                <a:solidFill>
                  <a:schemeClr val="tx1"/>
                </a:solidFill>
                <a:latin typeface="Consolas" pitchFamily="49" charset="0"/>
                <a:ea typeface="楷体" pitchFamily="49" charset="-122"/>
                <a:cs typeface="Consolas" pitchFamily="49" charset="0"/>
              </a:rPr>
              <a:t>findx</a:t>
            </a:r>
            <a:r>
              <a:rPr lang="en-US" altLang="zh-CN" sz="1800" dirty="0" smtClean="0">
                <a:solidFill>
                  <a:schemeClr val="tx1"/>
                </a:solidFill>
                <a:latin typeface="Consolas" pitchFamily="49" charset="0"/>
                <a:ea typeface="楷体" pitchFamily="49" charset="-122"/>
                <a:cs typeface="Consolas" pitchFamily="49" charset="0"/>
              </a:rPr>
              <a:t>(</a:t>
            </a:r>
            <a:r>
              <a:rPr lang="en-US" altLang="zh-CN" sz="1800" dirty="0" err="1" smtClean="0">
                <a:solidFill>
                  <a:schemeClr val="tx1"/>
                </a:solidFill>
                <a:latin typeface="Consolas" pitchFamily="49" charset="0"/>
                <a:ea typeface="楷体" pitchFamily="49" charset="-122"/>
                <a:cs typeface="Consolas" pitchFamily="49" charset="0"/>
              </a:rPr>
              <a:t>LNode</a:t>
            </a:r>
            <a:r>
              <a:rPr lang="en-US" altLang="zh-CN" sz="1800" dirty="0" smtClean="0">
                <a:solidFill>
                  <a:schemeClr val="tx1"/>
                </a:solidFill>
                <a:latin typeface="Consolas" pitchFamily="49" charset="0"/>
                <a:ea typeface="楷体" pitchFamily="49" charset="-122"/>
                <a:cs typeface="Consolas" pitchFamily="49" charset="0"/>
              </a:rPr>
              <a:t> *</a:t>
            </a:r>
            <a:r>
              <a:rPr lang="en-US" altLang="zh-CN" sz="1800" dirty="0" err="1" smtClean="0">
                <a:solidFill>
                  <a:schemeClr val="tx1"/>
                </a:solidFill>
                <a:latin typeface="Consolas" pitchFamily="49" charset="0"/>
                <a:ea typeface="楷体" pitchFamily="49" charset="-122"/>
                <a:cs typeface="Consolas" pitchFamily="49" charset="0"/>
              </a:rPr>
              <a:t>h;int</a:t>
            </a:r>
            <a:r>
              <a:rPr lang="en-US" altLang="zh-CN" sz="1800" dirty="0" smtClean="0">
                <a:solidFill>
                  <a:schemeClr val="tx1"/>
                </a:solidFill>
                <a:latin typeface="Consolas" pitchFamily="49" charset="0"/>
                <a:ea typeface="楷体" pitchFamily="49" charset="-122"/>
                <a:cs typeface="Consolas" pitchFamily="49" charset="0"/>
              </a:rPr>
              <a:t> x)</a:t>
            </a:r>
          </a:p>
          <a:p>
            <a:r>
              <a:rPr lang="en-US" altLang="zh-CN" sz="1800" dirty="0" smtClean="0">
                <a:solidFill>
                  <a:schemeClr val="tx1"/>
                </a:solidFill>
                <a:latin typeface="Consolas" pitchFamily="49" charset="0"/>
                <a:ea typeface="楷体" pitchFamily="49" charset="-122"/>
                <a:cs typeface="Consolas" pitchFamily="49" charset="0"/>
              </a:rPr>
              <a:t>{   </a:t>
            </a:r>
            <a:r>
              <a:rPr lang="en-US" altLang="zh-CN" sz="1800" dirty="0" err="1" smtClean="0">
                <a:solidFill>
                  <a:schemeClr val="tx1"/>
                </a:solidFill>
                <a:latin typeface="Consolas" pitchFamily="49" charset="0"/>
                <a:ea typeface="楷体" pitchFamily="49" charset="-122"/>
                <a:cs typeface="Consolas" pitchFamily="49" charset="0"/>
              </a:rPr>
              <a:t>LNode</a:t>
            </a:r>
            <a:r>
              <a:rPr lang="en-US" altLang="zh-CN" sz="1800" dirty="0" smtClean="0">
                <a:solidFill>
                  <a:schemeClr val="tx1"/>
                </a:solidFill>
                <a:latin typeface="Consolas" pitchFamily="49" charset="0"/>
                <a:ea typeface="楷体" pitchFamily="49" charset="-122"/>
                <a:cs typeface="Consolas" pitchFamily="49" charset="0"/>
              </a:rPr>
              <a:t> *p=h-&gt;next;</a:t>
            </a:r>
          </a:p>
          <a:p>
            <a:r>
              <a:rPr lang="zh-CN" altLang="en-US" sz="1800" dirty="0" smtClean="0">
                <a:solidFill>
                  <a:schemeClr val="tx1"/>
                </a:solidFill>
                <a:latin typeface="Consolas" pitchFamily="49" charset="0"/>
                <a:ea typeface="楷体" pitchFamily="49" charset="-122"/>
                <a:cs typeface="Consolas" pitchFamily="49" charset="0"/>
              </a:rPr>
              <a:t>　　</a:t>
            </a:r>
            <a:r>
              <a:rPr lang="en-US" altLang="zh-CN" sz="1800" dirty="0" err="1" smtClean="0">
                <a:solidFill>
                  <a:schemeClr val="tx1"/>
                </a:solidFill>
                <a:latin typeface="Consolas" pitchFamily="49" charset="0"/>
                <a:ea typeface="楷体" pitchFamily="49" charset="-122"/>
                <a:cs typeface="Consolas" pitchFamily="49" charset="0"/>
              </a:rPr>
              <a:t>int</a:t>
            </a:r>
            <a:r>
              <a:rPr lang="en-US" altLang="zh-CN" sz="1800" dirty="0" smtClean="0">
                <a:solidFill>
                  <a:schemeClr val="tx1"/>
                </a:solidFill>
                <a:latin typeface="Consolas" pitchFamily="49" charset="0"/>
                <a:ea typeface="楷体" pitchFamily="49" charset="-122"/>
                <a:cs typeface="Consolas" pitchFamily="49" charset="0"/>
              </a:rPr>
              <a:t> </a:t>
            </a:r>
            <a:r>
              <a:rPr lang="en-US" altLang="zh-CN" sz="1800" dirty="0" err="1" smtClean="0">
                <a:solidFill>
                  <a:schemeClr val="tx1"/>
                </a:solidFill>
                <a:latin typeface="Consolas" pitchFamily="49" charset="0"/>
                <a:ea typeface="楷体" pitchFamily="49" charset="-122"/>
                <a:cs typeface="Consolas" pitchFamily="49" charset="0"/>
              </a:rPr>
              <a:t>i</a:t>
            </a:r>
            <a:r>
              <a:rPr lang="en-US" altLang="zh-CN" sz="1800" dirty="0" smtClean="0">
                <a:solidFill>
                  <a:schemeClr val="tx1"/>
                </a:solidFill>
                <a:latin typeface="Consolas" pitchFamily="49" charset="0"/>
                <a:ea typeface="楷体" pitchFamily="49" charset="-122"/>
                <a:cs typeface="Consolas" pitchFamily="49" charset="0"/>
              </a:rPr>
              <a:t>=0;</a:t>
            </a:r>
          </a:p>
          <a:p>
            <a:r>
              <a:rPr lang="zh-CN" altLang="en-US" sz="1800" dirty="0" smtClean="0">
                <a:solidFill>
                  <a:schemeClr val="tx1"/>
                </a:solidFill>
                <a:latin typeface="Consolas" pitchFamily="49" charset="0"/>
                <a:ea typeface="楷体" pitchFamily="49" charset="-122"/>
                <a:cs typeface="Consolas" pitchFamily="49" charset="0"/>
              </a:rPr>
              <a:t>　　</a:t>
            </a:r>
            <a:r>
              <a:rPr lang="en-US" altLang="zh-CN" sz="1800" dirty="0" smtClean="0">
                <a:solidFill>
                  <a:schemeClr val="tx1"/>
                </a:solidFill>
                <a:latin typeface="Consolas" pitchFamily="49" charset="0"/>
                <a:ea typeface="楷体" pitchFamily="49" charset="-122"/>
                <a:cs typeface="Consolas" pitchFamily="49" charset="0"/>
              </a:rPr>
              <a:t>while (p-&gt;data!=x)</a:t>
            </a:r>
          </a:p>
          <a:p>
            <a:r>
              <a:rPr lang="zh-CN" altLang="en-US" sz="1800" dirty="0" smtClean="0">
                <a:solidFill>
                  <a:schemeClr val="tx1"/>
                </a:solidFill>
                <a:latin typeface="Consolas" pitchFamily="49" charset="0"/>
                <a:ea typeface="楷体" pitchFamily="49" charset="-122"/>
                <a:cs typeface="Consolas" pitchFamily="49" charset="0"/>
              </a:rPr>
              <a:t>　　</a:t>
            </a:r>
            <a:r>
              <a:rPr lang="en-US" altLang="zh-CN" sz="1800" dirty="0" smtClean="0">
                <a:solidFill>
                  <a:schemeClr val="tx1"/>
                </a:solidFill>
                <a:latin typeface="Consolas" pitchFamily="49" charset="0"/>
                <a:ea typeface="楷体" pitchFamily="49" charset="-122"/>
                <a:cs typeface="Consolas" pitchFamily="49" charset="0"/>
              </a:rPr>
              <a:t>{	</a:t>
            </a:r>
            <a:r>
              <a:rPr lang="en-US" altLang="zh-CN" sz="1800" dirty="0" err="1" smtClean="0">
                <a:solidFill>
                  <a:schemeClr val="tx1"/>
                </a:solidFill>
                <a:latin typeface="Consolas" pitchFamily="49" charset="0"/>
                <a:ea typeface="楷体" pitchFamily="49" charset="-122"/>
                <a:cs typeface="Consolas" pitchFamily="49" charset="0"/>
              </a:rPr>
              <a:t>i</a:t>
            </a:r>
            <a:r>
              <a:rPr lang="en-US" altLang="zh-CN" sz="1800" dirty="0" smtClean="0">
                <a:solidFill>
                  <a:schemeClr val="tx1"/>
                </a:solidFill>
                <a:latin typeface="Consolas" pitchFamily="49" charset="0"/>
                <a:ea typeface="楷体" pitchFamily="49" charset="-122"/>
                <a:cs typeface="Consolas" pitchFamily="49" charset="0"/>
              </a:rPr>
              <a:t>++;</a:t>
            </a:r>
          </a:p>
          <a:p>
            <a:r>
              <a:rPr lang="en-US" altLang="zh-CN" sz="1800" dirty="0" smtClean="0">
                <a:solidFill>
                  <a:schemeClr val="tx1"/>
                </a:solidFill>
                <a:latin typeface="Consolas" pitchFamily="49" charset="0"/>
                <a:ea typeface="楷体" pitchFamily="49" charset="-122"/>
                <a:cs typeface="Consolas" pitchFamily="49" charset="0"/>
              </a:rPr>
              <a:t>	p=p-&gt;next;</a:t>
            </a:r>
          </a:p>
          <a:p>
            <a:r>
              <a:rPr lang="zh-CN" altLang="en-US" sz="1800" dirty="0" smtClean="0">
                <a:solidFill>
                  <a:schemeClr val="tx1"/>
                </a:solidFill>
                <a:latin typeface="Consolas" pitchFamily="49" charset="0"/>
                <a:ea typeface="楷体" pitchFamily="49" charset="-122"/>
                <a:cs typeface="Consolas" pitchFamily="49" charset="0"/>
              </a:rPr>
              <a:t>　　</a:t>
            </a:r>
            <a:r>
              <a:rPr lang="en-US" altLang="zh-CN" sz="1800" dirty="0" smtClean="0">
                <a:solidFill>
                  <a:schemeClr val="tx1"/>
                </a:solidFill>
                <a:latin typeface="Consolas" pitchFamily="49" charset="0"/>
                <a:ea typeface="楷体" pitchFamily="49" charset="-122"/>
                <a:cs typeface="Consolas" pitchFamily="49" charset="0"/>
              </a:rPr>
              <a:t>}</a:t>
            </a:r>
          </a:p>
          <a:p>
            <a:r>
              <a:rPr lang="zh-CN" altLang="en-US" sz="1800" dirty="0" smtClean="0">
                <a:solidFill>
                  <a:schemeClr val="tx1"/>
                </a:solidFill>
                <a:latin typeface="Consolas" pitchFamily="49" charset="0"/>
                <a:ea typeface="楷体" pitchFamily="49" charset="-122"/>
                <a:cs typeface="Consolas" pitchFamily="49" charset="0"/>
              </a:rPr>
              <a:t>　　</a:t>
            </a:r>
            <a:r>
              <a:rPr lang="en-US" altLang="zh-CN" sz="1800" dirty="0" smtClean="0">
                <a:solidFill>
                  <a:schemeClr val="tx1"/>
                </a:solidFill>
                <a:latin typeface="Consolas" pitchFamily="49" charset="0"/>
                <a:ea typeface="楷体" pitchFamily="49" charset="-122"/>
                <a:cs typeface="Consolas" pitchFamily="49" charset="0"/>
              </a:rPr>
              <a:t>return </a:t>
            </a:r>
            <a:r>
              <a:rPr lang="en-US" altLang="zh-CN" sz="1800" dirty="0" err="1" smtClean="0">
                <a:solidFill>
                  <a:schemeClr val="tx1"/>
                </a:solidFill>
                <a:latin typeface="Consolas" pitchFamily="49" charset="0"/>
                <a:ea typeface="楷体" pitchFamily="49" charset="-122"/>
                <a:cs typeface="Consolas" pitchFamily="49" charset="0"/>
              </a:rPr>
              <a:t>i</a:t>
            </a:r>
            <a:r>
              <a:rPr lang="en-US" altLang="zh-CN" sz="1800" dirty="0" smtClean="0">
                <a:solidFill>
                  <a:schemeClr val="tx1"/>
                </a:solidFill>
                <a:latin typeface="Consolas" pitchFamily="49" charset="0"/>
                <a:ea typeface="楷体" pitchFamily="49" charset="-122"/>
                <a:cs typeface="Consolas" pitchFamily="49" charset="0"/>
              </a:rPr>
              <a:t>;</a:t>
            </a:r>
          </a:p>
          <a:p>
            <a:r>
              <a:rPr lang="en-US" altLang="zh-CN" sz="1800" dirty="0" smtClean="0">
                <a:solidFill>
                  <a:schemeClr val="tx1"/>
                </a:solidFill>
                <a:latin typeface="Consolas" pitchFamily="49" charset="0"/>
                <a:ea typeface="楷体" pitchFamily="49" charset="-122"/>
                <a:cs typeface="Consolas" pitchFamily="49" charset="0"/>
              </a:rPr>
              <a:t>}</a:t>
            </a:r>
            <a:endParaRPr lang="en-US" altLang="zh-CN" sz="1800" dirty="0">
              <a:solidFill>
                <a:schemeClr val="tx1"/>
              </a:solidFill>
              <a:latin typeface="Consolas" pitchFamily="49" charset="0"/>
              <a:ea typeface="楷体" pitchFamily="49" charset="-122"/>
              <a:cs typeface="Consolas" pitchFamily="49" charset="0"/>
            </a:endParaRPr>
          </a:p>
        </p:txBody>
      </p:sp>
      <p:sp>
        <p:nvSpPr>
          <p:cNvPr id="7" name="右箭头 6"/>
          <p:cNvSpPr/>
          <p:nvPr/>
        </p:nvSpPr>
        <p:spPr>
          <a:xfrm>
            <a:off x="3929058" y="4500570"/>
            <a:ext cx="357190" cy="35719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直角双向箭头 7"/>
          <p:cNvSpPr/>
          <p:nvPr/>
        </p:nvSpPr>
        <p:spPr>
          <a:xfrm rot="10800000">
            <a:off x="428596" y="2000240"/>
            <a:ext cx="571504" cy="857256"/>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285860"/>
            <a:ext cx="3429024"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华文中宋" pitchFamily="2" charset="-122"/>
                <a:cs typeface="Consolas" pitchFamily="49" charset="0"/>
              </a:rPr>
              <a:t>3. </a:t>
            </a:r>
            <a:r>
              <a:rPr lang="zh-CN" altLang="zh-CN" smtClean="0">
                <a:solidFill>
                  <a:srgbClr val="FF0000"/>
                </a:solidFill>
                <a:latin typeface="Consolas" pitchFamily="49" charset="0"/>
                <a:ea typeface="华文中宋" pitchFamily="2" charset="-122"/>
                <a:cs typeface="Consolas" pitchFamily="49" charset="0"/>
              </a:rPr>
              <a:t>什么是</a:t>
            </a:r>
            <a:r>
              <a:rPr lang="en-US" altLang="zh-CN" smtClean="0">
                <a:solidFill>
                  <a:srgbClr val="FF0000"/>
                </a:solidFill>
                <a:latin typeface="Consolas" pitchFamily="49" charset="0"/>
                <a:ea typeface="华文中宋" pitchFamily="2" charset="-122"/>
                <a:cs typeface="Consolas" pitchFamily="49" charset="0"/>
              </a:rPr>
              <a:t>STL</a:t>
            </a:r>
            <a:r>
              <a:rPr lang="zh-CN" altLang="zh-CN" smtClean="0">
                <a:solidFill>
                  <a:srgbClr val="FF0000"/>
                </a:solidFill>
                <a:latin typeface="Consolas" pitchFamily="49" charset="0"/>
                <a:ea typeface="华文中宋" pitchFamily="2" charset="-122"/>
                <a:cs typeface="Consolas" pitchFamily="49" charset="0"/>
              </a:rPr>
              <a:t>迭代器</a:t>
            </a:r>
          </a:p>
        </p:txBody>
      </p:sp>
      <p:sp>
        <p:nvSpPr>
          <p:cNvPr id="3" name="TextBox 2"/>
          <p:cNvSpPr txBox="1"/>
          <p:nvPr/>
        </p:nvSpPr>
        <p:spPr>
          <a:xfrm>
            <a:off x="857224" y="2000240"/>
            <a:ext cx="7643866" cy="2631490"/>
          </a:xfrm>
          <a:prstGeom prst="rect">
            <a:avLst/>
          </a:prstGeom>
          <a:noFill/>
        </p:spPr>
        <p:txBody>
          <a:bodyPr wrap="square" rtlCol="0">
            <a:spAutoFit/>
          </a:bodyPr>
          <a:lstStyle/>
          <a:p>
            <a:pPr>
              <a:lnSpc>
                <a:spcPct val="150000"/>
              </a:lnSpc>
            </a:pPr>
            <a:r>
              <a:rPr lang="en-US" altLang="zh-CN" sz="2200" dirty="0" smtClean="0">
                <a:solidFill>
                  <a:srgbClr val="0000FF"/>
                </a:solidFill>
                <a:latin typeface="Consolas" pitchFamily="49" charset="0"/>
                <a:ea typeface="楷体" pitchFamily="49" charset="-122"/>
                <a:cs typeface="Consolas" pitchFamily="49" charset="0"/>
              </a:rPr>
              <a:t>    </a:t>
            </a:r>
            <a:r>
              <a:rPr lang="en-US" altLang="zh-CN" sz="2200" dirty="0" smtClean="0">
                <a:solidFill>
                  <a:schemeClr val="tx1"/>
                </a:solidFill>
                <a:latin typeface="Consolas" pitchFamily="49" charset="0"/>
                <a:ea typeface="楷体" pitchFamily="49" charset="-122"/>
                <a:cs typeface="Consolas" pitchFamily="49" charset="0"/>
              </a:rPr>
              <a:t>STL</a:t>
            </a:r>
            <a:r>
              <a:rPr lang="zh-CN" altLang="zh-CN" sz="2200" dirty="0" smtClean="0">
                <a:solidFill>
                  <a:schemeClr val="tx1"/>
                </a:solidFill>
                <a:latin typeface="Consolas" pitchFamily="49" charset="0"/>
                <a:ea typeface="楷体" pitchFamily="49" charset="-122"/>
                <a:cs typeface="Consolas" pitchFamily="49" charset="0"/>
              </a:rPr>
              <a:t>迭代器用于访问容器中的数据对象。</a:t>
            </a:r>
            <a:endParaRPr lang="en-US" altLang="zh-CN" sz="2200" dirty="0" smtClean="0">
              <a:solidFill>
                <a:schemeClr val="tx1"/>
              </a:solidFill>
              <a:latin typeface="Consolas" pitchFamily="49" charset="0"/>
              <a:ea typeface="楷体" pitchFamily="49" charset="-122"/>
              <a:cs typeface="Consolas" pitchFamily="49" charset="0"/>
            </a:endParaRPr>
          </a:p>
          <a:p>
            <a:pPr>
              <a:lnSpc>
                <a:spcPct val="150000"/>
              </a:lnSpc>
            </a:pPr>
            <a:r>
              <a:rPr lang="en-US" altLang="zh-CN" sz="2200" dirty="0" smtClean="0">
                <a:solidFill>
                  <a:schemeClr val="tx1"/>
                </a:solidFill>
                <a:latin typeface="Consolas" pitchFamily="49" charset="0"/>
                <a:ea typeface="楷体" pitchFamily="49" charset="-122"/>
                <a:cs typeface="Consolas" pitchFamily="49" charset="0"/>
              </a:rPr>
              <a:t>    </a:t>
            </a:r>
            <a:r>
              <a:rPr lang="zh-CN" altLang="zh-CN" sz="2200" dirty="0" smtClean="0">
                <a:solidFill>
                  <a:schemeClr val="tx1"/>
                </a:solidFill>
                <a:latin typeface="Consolas" pitchFamily="49" charset="0"/>
                <a:ea typeface="楷体" pitchFamily="49" charset="-122"/>
                <a:cs typeface="Consolas" pitchFamily="49" charset="0"/>
              </a:rPr>
              <a:t>每个容器都有自己的迭代器，只有容器自己才知道如何访问自己的元素。</a:t>
            </a:r>
            <a:endParaRPr lang="en-US" altLang="zh-CN" sz="2200" dirty="0" smtClean="0">
              <a:solidFill>
                <a:schemeClr val="tx1"/>
              </a:solidFill>
              <a:latin typeface="Consolas" pitchFamily="49" charset="0"/>
              <a:ea typeface="楷体" pitchFamily="49" charset="-122"/>
              <a:cs typeface="Consolas" pitchFamily="49" charset="0"/>
            </a:endParaRPr>
          </a:p>
          <a:p>
            <a:pPr>
              <a:lnSpc>
                <a:spcPct val="150000"/>
              </a:lnSpc>
            </a:pPr>
            <a:r>
              <a:rPr lang="en-US" altLang="zh-CN" sz="2200" dirty="0" smtClean="0">
                <a:solidFill>
                  <a:schemeClr val="tx1"/>
                </a:solidFill>
                <a:latin typeface="Consolas" pitchFamily="49" charset="0"/>
                <a:ea typeface="楷体" pitchFamily="49" charset="-122"/>
                <a:cs typeface="Consolas" pitchFamily="49" charset="0"/>
              </a:rPr>
              <a:t>    </a:t>
            </a:r>
            <a:r>
              <a:rPr lang="zh-CN" altLang="zh-CN" sz="2200" dirty="0" smtClean="0">
                <a:solidFill>
                  <a:srgbClr val="FF0000"/>
                </a:solidFill>
                <a:latin typeface="Consolas" pitchFamily="49" charset="0"/>
                <a:ea typeface="楷体" pitchFamily="49" charset="-122"/>
                <a:cs typeface="Consolas" pitchFamily="49" charset="0"/>
              </a:rPr>
              <a:t>迭代器</a:t>
            </a:r>
            <a:r>
              <a:rPr lang="zh-CN" altLang="zh-CN" sz="2200" dirty="0" smtClean="0">
                <a:solidFill>
                  <a:schemeClr val="tx1"/>
                </a:solidFill>
                <a:latin typeface="Consolas" pitchFamily="49" charset="0"/>
                <a:ea typeface="楷体" pitchFamily="49" charset="-122"/>
                <a:cs typeface="Consolas" pitchFamily="49" charset="0"/>
              </a:rPr>
              <a:t>像</a:t>
            </a:r>
            <a:r>
              <a:rPr lang="en-US" altLang="zh-CN" sz="2200" dirty="0" smtClean="0">
                <a:solidFill>
                  <a:schemeClr val="tx1"/>
                </a:solidFill>
                <a:latin typeface="Consolas" pitchFamily="49" charset="0"/>
                <a:ea typeface="楷体" pitchFamily="49" charset="-122"/>
                <a:cs typeface="Consolas" pitchFamily="49" charset="0"/>
              </a:rPr>
              <a:t>C/C++</a:t>
            </a:r>
            <a:r>
              <a:rPr lang="zh-CN" altLang="zh-CN" sz="2200" dirty="0" smtClean="0">
                <a:solidFill>
                  <a:schemeClr val="tx1"/>
                </a:solidFill>
                <a:latin typeface="Consolas" pitchFamily="49" charset="0"/>
                <a:ea typeface="楷体" pitchFamily="49" charset="-122"/>
                <a:cs typeface="Consolas" pitchFamily="49" charset="0"/>
              </a:rPr>
              <a:t>中的</a:t>
            </a:r>
            <a:r>
              <a:rPr lang="zh-CN" altLang="zh-CN" sz="2200" dirty="0" smtClean="0">
                <a:solidFill>
                  <a:srgbClr val="FF0000"/>
                </a:solidFill>
                <a:latin typeface="Consolas" pitchFamily="49" charset="0"/>
                <a:ea typeface="楷体" pitchFamily="49" charset="-122"/>
                <a:cs typeface="Consolas" pitchFamily="49" charset="0"/>
              </a:rPr>
              <a:t>指针</a:t>
            </a:r>
            <a:r>
              <a:rPr lang="zh-CN" altLang="zh-CN" sz="2200" dirty="0" smtClean="0">
                <a:solidFill>
                  <a:schemeClr val="tx1"/>
                </a:solidFill>
                <a:latin typeface="Consolas" pitchFamily="49" charset="0"/>
                <a:ea typeface="楷体" pitchFamily="49" charset="-122"/>
                <a:cs typeface="Consolas" pitchFamily="49" charset="0"/>
              </a:rPr>
              <a:t>，算法通过迭代器来定位和操作容器中的元素。</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1357298"/>
            <a:ext cx="4572032" cy="430887"/>
          </a:xfrm>
          <a:prstGeom prst="rect">
            <a:avLst/>
          </a:prstGeom>
          <a:noFill/>
        </p:spPr>
        <p:txBody>
          <a:bodyPr wrap="square" rtlCol="0">
            <a:spAutoFit/>
          </a:bodyPr>
          <a:lstStyle/>
          <a:p>
            <a:r>
              <a:rPr lang="zh-CN" altLang="zh-CN" sz="2200" smtClean="0">
                <a:solidFill>
                  <a:srgbClr val="0000FF"/>
                </a:solidFill>
                <a:latin typeface="Consolas" pitchFamily="49" charset="0"/>
                <a:ea typeface="黑体" pitchFamily="49" charset="-122"/>
                <a:cs typeface="Consolas" pitchFamily="49" charset="0"/>
              </a:rPr>
              <a:t>常用的迭代器有：</a:t>
            </a:r>
          </a:p>
        </p:txBody>
      </p:sp>
      <p:sp>
        <p:nvSpPr>
          <p:cNvPr id="3" name="TextBox 2"/>
          <p:cNvSpPr txBox="1"/>
          <p:nvPr/>
        </p:nvSpPr>
        <p:spPr>
          <a:xfrm>
            <a:off x="1142976" y="1928802"/>
            <a:ext cx="6858048" cy="3170099"/>
          </a:xfrm>
          <a:prstGeom prst="rect">
            <a:avLst/>
          </a:prstGeom>
          <a:noFill/>
        </p:spPr>
        <p:txBody>
          <a:bodyPr wrap="square" rtlCol="0">
            <a:spAutoFit/>
          </a:bodyPr>
          <a:lstStyle/>
          <a:p>
            <a:pPr marL="457200" indent="-457200">
              <a:lnSpc>
                <a:spcPts val="3000"/>
              </a:lnSpc>
              <a:buFont typeface="+mj-lt"/>
              <a:buAutoNum type="arabicPeriod"/>
            </a:pPr>
            <a:r>
              <a:rPr lang="en-US" altLang="zh-CN" sz="2000" dirty="0" err="1" smtClean="0">
                <a:solidFill>
                  <a:srgbClr val="C00000"/>
                </a:solidFill>
                <a:latin typeface="Consolas" pitchFamily="49" charset="0"/>
                <a:ea typeface="仿宋" pitchFamily="49" charset="-122"/>
                <a:cs typeface="Consolas" pitchFamily="49" charset="0"/>
              </a:rPr>
              <a:t>iterator</a:t>
            </a:r>
            <a:r>
              <a:rPr lang="zh-CN" altLang="zh-CN" sz="2000" dirty="0" smtClean="0">
                <a:solidFill>
                  <a:schemeClr val="tx1"/>
                </a:solidFill>
                <a:latin typeface="Consolas" pitchFamily="49" charset="0"/>
                <a:ea typeface="仿宋" pitchFamily="49" charset="-122"/>
                <a:cs typeface="Consolas" pitchFamily="49" charset="0"/>
              </a:rPr>
              <a:t>：指向容器中存放元素的迭代器，用于正向遍历容器中的元素。</a:t>
            </a:r>
          </a:p>
          <a:p>
            <a:pPr marL="457200" indent="-457200">
              <a:lnSpc>
                <a:spcPts val="3000"/>
              </a:lnSpc>
              <a:buFont typeface="+mj-lt"/>
              <a:buAutoNum type="arabicPeriod"/>
            </a:pPr>
            <a:r>
              <a:rPr lang="en-US" altLang="zh-CN" sz="2000" dirty="0" err="1" smtClean="0">
                <a:solidFill>
                  <a:srgbClr val="C00000"/>
                </a:solidFill>
                <a:latin typeface="Consolas" pitchFamily="49" charset="0"/>
                <a:ea typeface="仿宋" pitchFamily="49" charset="-122"/>
                <a:cs typeface="Consolas" pitchFamily="49" charset="0"/>
              </a:rPr>
              <a:t>const_iterator</a:t>
            </a:r>
            <a:r>
              <a:rPr lang="zh-CN" altLang="zh-CN" sz="2000" dirty="0" smtClean="0">
                <a:solidFill>
                  <a:schemeClr val="tx1"/>
                </a:solidFill>
                <a:latin typeface="Consolas" pitchFamily="49" charset="0"/>
                <a:ea typeface="仿宋" pitchFamily="49" charset="-122"/>
                <a:cs typeface="Consolas" pitchFamily="49" charset="0"/>
              </a:rPr>
              <a:t>：指向容器中存放元素的常量迭代器，只能读取容器中的元素。</a:t>
            </a:r>
          </a:p>
          <a:p>
            <a:pPr marL="457200" indent="-457200">
              <a:lnSpc>
                <a:spcPts val="3000"/>
              </a:lnSpc>
              <a:buFont typeface="+mj-lt"/>
              <a:buAutoNum type="arabicPeriod"/>
            </a:pPr>
            <a:r>
              <a:rPr lang="en-US" altLang="zh-CN" sz="2000" dirty="0" err="1" smtClean="0">
                <a:solidFill>
                  <a:srgbClr val="C00000"/>
                </a:solidFill>
                <a:latin typeface="Consolas" pitchFamily="49" charset="0"/>
                <a:ea typeface="仿宋" pitchFamily="49" charset="-122"/>
                <a:cs typeface="Consolas" pitchFamily="49" charset="0"/>
              </a:rPr>
              <a:t>reverse_iterator</a:t>
            </a:r>
            <a:r>
              <a:rPr lang="zh-CN" altLang="zh-CN" sz="2000" dirty="0" smtClean="0">
                <a:solidFill>
                  <a:schemeClr val="tx1"/>
                </a:solidFill>
                <a:latin typeface="Consolas" pitchFamily="49" charset="0"/>
                <a:ea typeface="仿宋" pitchFamily="49" charset="-122"/>
                <a:cs typeface="Consolas" pitchFamily="49" charset="0"/>
              </a:rPr>
              <a:t>：指向容器中存放元素的反向迭代器，用于反向遍历容器中的元素。</a:t>
            </a:r>
          </a:p>
          <a:p>
            <a:pPr marL="457200" indent="-457200">
              <a:lnSpc>
                <a:spcPts val="3000"/>
              </a:lnSpc>
              <a:buFont typeface="+mj-lt"/>
              <a:buAutoNum type="arabicPeriod"/>
            </a:pPr>
            <a:r>
              <a:rPr lang="en-US" altLang="zh-CN" sz="2000" dirty="0" err="1" smtClean="0">
                <a:solidFill>
                  <a:srgbClr val="C00000"/>
                </a:solidFill>
                <a:latin typeface="Consolas" pitchFamily="49" charset="0"/>
                <a:ea typeface="仿宋" pitchFamily="49" charset="-122"/>
                <a:cs typeface="Consolas" pitchFamily="49" charset="0"/>
              </a:rPr>
              <a:t>const_reverse_iterator</a:t>
            </a:r>
            <a:r>
              <a:rPr lang="zh-CN" altLang="zh-CN" sz="2000" dirty="0" smtClean="0">
                <a:solidFill>
                  <a:schemeClr val="tx1"/>
                </a:solidFill>
                <a:latin typeface="Consolas" pitchFamily="49" charset="0"/>
                <a:ea typeface="仿宋" pitchFamily="49" charset="-122"/>
                <a:cs typeface="Consolas" pitchFamily="49" charset="0"/>
              </a:rPr>
              <a:t>：指向容器中存放元素的常量反向迭代器，只能读取容器中的元素。</a:t>
            </a:r>
          </a:p>
        </p:txBody>
      </p:sp>
      <p:grpSp>
        <p:nvGrpSpPr>
          <p:cNvPr id="4" name="Group 15"/>
          <p:cNvGrpSpPr>
            <a:grpSpLocks/>
          </p:cNvGrpSpPr>
          <p:nvPr/>
        </p:nvGrpSpPr>
        <p:grpSpPr bwMode="auto">
          <a:xfrm>
            <a:off x="1141663" y="2056571"/>
            <a:ext cx="382567" cy="444489"/>
            <a:chOff x="476" y="981"/>
            <a:chExt cx="499" cy="499"/>
          </a:xfrm>
        </p:grpSpPr>
        <p:sp>
          <p:nvSpPr>
            <p:cNvPr id="5" name="AutoShape 16"/>
            <p:cNvSpPr>
              <a:spLocks noChangeArrowheads="1"/>
            </p:cNvSpPr>
            <p:nvPr/>
          </p:nvSpPr>
          <p:spPr bwMode="auto">
            <a:xfrm>
              <a:off x="476" y="981"/>
              <a:ext cx="499" cy="499"/>
            </a:xfrm>
            <a:prstGeom prst="roundRect">
              <a:avLst>
                <a:gd name="adj" fmla="val 13028"/>
              </a:avLst>
            </a:prstGeom>
            <a:solidFill>
              <a:srgbClr val="FFB400"/>
            </a:solidFill>
            <a:ln w="9525" algn="ctr">
              <a:noFill/>
              <a:round/>
              <a:headEnd/>
              <a:tailEnd/>
            </a:ln>
            <a:effectLst/>
          </p:spPr>
          <p:txBody>
            <a:bodyPr wrap="none" anchor="ctr"/>
            <a:lstStyle/>
            <a:p>
              <a:endParaRPr lang="zh-CN" altLang="en-US"/>
            </a:p>
          </p:txBody>
        </p:sp>
        <p:sp>
          <p:nvSpPr>
            <p:cNvPr id="6" name="AutoShape 18"/>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w="9525" algn="ctr">
              <a:noFill/>
              <a:round/>
              <a:headEnd/>
              <a:tailEnd/>
            </a:ln>
            <a:effectLst/>
          </p:spPr>
          <p:txBody>
            <a:bodyPr wrap="none" anchor="ctr"/>
            <a:lstStyle/>
            <a:p>
              <a:endParaRPr lang="zh-CN" altLang="en-US"/>
            </a:p>
          </p:txBody>
        </p:sp>
      </p:grpSp>
      <p:grpSp>
        <p:nvGrpSpPr>
          <p:cNvPr id="7" name="Group 15"/>
          <p:cNvGrpSpPr>
            <a:grpSpLocks/>
          </p:cNvGrpSpPr>
          <p:nvPr/>
        </p:nvGrpSpPr>
        <p:grpSpPr bwMode="auto">
          <a:xfrm>
            <a:off x="1141663" y="2822154"/>
            <a:ext cx="382567" cy="444489"/>
            <a:chOff x="476" y="981"/>
            <a:chExt cx="499" cy="499"/>
          </a:xfrm>
        </p:grpSpPr>
        <p:sp>
          <p:nvSpPr>
            <p:cNvPr id="8" name="AutoShape 16"/>
            <p:cNvSpPr>
              <a:spLocks noChangeArrowheads="1"/>
            </p:cNvSpPr>
            <p:nvPr/>
          </p:nvSpPr>
          <p:spPr bwMode="auto">
            <a:xfrm>
              <a:off x="476" y="981"/>
              <a:ext cx="499" cy="499"/>
            </a:xfrm>
            <a:prstGeom prst="roundRect">
              <a:avLst>
                <a:gd name="adj" fmla="val 13028"/>
              </a:avLst>
            </a:prstGeom>
            <a:solidFill>
              <a:srgbClr val="FFB400"/>
            </a:solidFill>
            <a:ln w="9525" algn="ctr">
              <a:noFill/>
              <a:round/>
              <a:headEnd/>
              <a:tailEnd/>
            </a:ln>
            <a:effectLst/>
          </p:spPr>
          <p:txBody>
            <a:bodyPr wrap="none" anchor="ctr"/>
            <a:lstStyle/>
            <a:p>
              <a:endParaRPr lang="zh-CN" altLang="en-US"/>
            </a:p>
          </p:txBody>
        </p:sp>
        <p:sp>
          <p:nvSpPr>
            <p:cNvPr id="9" name="AutoShape 18"/>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w="9525" algn="ctr">
              <a:noFill/>
              <a:round/>
              <a:headEnd/>
              <a:tailEnd/>
            </a:ln>
            <a:effectLst/>
          </p:spPr>
          <p:txBody>
            <a:bodyPr wrap="none" anchor="ctr"/>
            <a:lstStyle/>
            <a:p>
              <a:endParaRPr lang="zh-CN" altLang="en-US"/>
            </a:p>
          </p:txBody>
        </p:sp>
      </p:grpSp>
      <p:grpSp>
        <p:nvGrpSpPr>
          <p:cNvPr id="10" name="Group 15"/>
          <p:cNvGrpSpPr>
            <a:grpSpLocks/>
          </p:cNvGrpSpPr>
          <p:nvPr/>
        </p:nvGrpSpPr>
        <p:grpSpPr bwMode="auto">
          <a:xfrm>
            <a:off x="1141663" y="3571876"/>
            <a:ext cx="382567" cy="444489"/>
            <a:chOff x="476" y="981"/>
            <a:chExt cx="499" cy="499"/>
          </a:xfrm>
        </p:grpSpPr>
        <p:sp>
          <p:nvSpPr>
            <p:cNvPr id="11" name="AutoShape 16"/>
            <p:cNvSpPr>
              <a:spLocks noChangeArrowheads="1"/>
            </p:cNvSpPr>
            <p:nvPr/>
          </p:nvSpPr>
          <p:spPr bwMode="auto">
            <a:xfrm>
              <a:off x="476" y="981"/>
              <a:ext cx="499" cy="499"/>
            </a:xfrm>
            <a:prstGeom prst="roundRect">
              <a:avLst>
                <a:gd name="adj" fmla="val 13028"/>
              </a:avLst>
            </a:prstGeom>
            <a:solidFill>
              <a:srgbClr val="FFB400"/>
            </a:solidFill>
            <a:ln w="9525" algn="ctr">
              <a:noFill/>
              <a:round/>
              <a:headEnd/>
              <a:tailEnd/>
            </a:ln>
            <a:effectLst/>
          </p:spPr>
          <p:txBody>
            <a:bodyPr wrap="none" anchor="ctr"/>
            <a:lstStyle/>
            <a:p>
              <a:endParaRPr lang="zh-CN" altLang="en-US"/>
            </a:p>
          </p:txBody>
        </p:sp>
        <p:sp>
          <p:nvSpPr>
            <p:cNvPr id="12" name="AutoShape 18"/>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w="9525" algn="ctr">
              <a:noFill/>
              <a:round/>
              <a:headEnd/>
              <a:tailEnd/>
            </a:ln>
            <a:effectLst/>
          </p:spPr>
          <p:txBody>
            <a:bodyPr wrap="none" anchor="ctr"/>
            <a:lstStyle/>
            <a:p>
              <a:endParaRPr lang="zh-CN" altLang="en-US"/>
            </a:p>
          </p:txBody>
        </p:sp>
      </p:grpSp>
      <p:grpSp>
        <p:nvGrpSpPr>
          <p:cNvPr id="13" name="Group 15"/>
          <p:cNvGrpSpPr>
            <a:grpSpLocks/>
          </p:cNvGrpSpPr>
          <p:nvPr/>
        </p:nvGrpSpPr>
        <p:grpSpPr bwMode="auto">
          <a:xfrm>
            <a:off x="1141663" y="4369726"/>
            <a:ext cx="382567" cy="444489"/>
            <a:chOff x="476" y="981"/>
            <a:chExt cx="499" cy="499"/>
          </a:xfrm>
        </p:grpSpPr>
        <p:sp>
          <p:nvSpPr>
            <p:cNvPr id="14" name="AutoShape 16"/>
            <p:cNvSpPr>
              <a:spLocks noChangeArrowheads="1"/>
            </p:cNvSpPr>
            <p:nvPr/>
          </p:nvSpPr>
          <p:spPr bwMode="auto">
            <a:xfrm>
              <a:off x="476" y="981"/>
              <a:ext cx="499" cy="499"/>
            </a:xfrm>
            <a:prstGeom prst="roundRect">
              <a:avLst>
                <a:gd name="adj" fmla="val 13028"/>
              </a:avLst>
            </a:prstGeom>
            <a:solidFill>
              <a:srgbClr val="FFB400"/>
            </a:solidFill>
            <a:ln w="9525" algn="ctr">
              <a:noFill/>
              <a:round/>
              <a:headEnd/>
              <a:tailEnd/>
            </a:ln>
            <a:effectLst/>
          </p:spPr>
          <p:txBody>
            <a:bodyPr wrap="none" anchor="ctr"/>
            <a:lstStyle/>
            <a:p>
              <a:endParaRPr lang="zh-CN" altLang="en-US"/>
            </a:p>
          </p:txBody>
        </p:sp>
        <p:sp>
          <p:nvSpPr>
            <p:cNvPr id="15" name="AutoShape 18"/>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w="9525" algn="ctr">
              <a:noFill/>
              <a:round/>
              <a:headEnd/>
              <a:tailEnd/>
            </a:ln>
            <a:effec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1500174"/>
            <a:ext cx="5143536" cy="430887"/>
          </a:xfrm>
          <a:prstGeom prst="rect">
            <a:avLst/>
          </a:prstGeom>
          <a:noFill/>
        </p:spPr>
        <p:txBody>
          <a:bodyPr wrap="square" rtlCol="0">
            <a:spAutoFit/>
          </a:bodyPr>
          <a:lstStyle/>
          <a:p>
            <a:r>
              <a:rPr lang="zh-CN" altLang="zh-CN" sz="2200" dirty="0" smtClean="0">
                <a:solidFill>
                  <a:schemeClr val="tx1"/>
                </a:solidFill>
                <a:latin typeface="黑体" pitchFamily="49" charset="-122"/>
                <a:ea typeface="黑体" pitchFamily="49" charset="-122"/>
              </a:rPr>
              <a:t>迭代器的常用运算如下：</a:t>
            </a:r>
          </a:p>
        </p:txBody>
      </p:sp>
      <p:sp>
        <p:nvSpPr>
          <p:cNvPr id="3" name="TextBox 2"/>
          <p:cNvSpPr txBox="1"/>
          <p:nvPr/>
        </p:nvSpPr>
        <p:spPr>
          <a:xfrm>
            <a:off x="1500166" y="2214554"/>
            <a:ext cx="4357718" cy="1477328"/>
          </a:xfrm>
          <a:prstGeom prst="rect">
            <a:avLst/>
          </a:prstGeom>
          <a:noFill/>
        </p:spPr>
        <p:txBody>
          <a:bodyPr wrap="square" rtlCol="0">
            <a:spAutoFit/>
          </a:bodyPr>
          <a:lstStyle/>
          <a:p>
            <a:pPr>
              <a:lnSpc>
                <a:spcPct val="150000"/>
              </a:lnSpc>
            </a:pPr>
            <a:r>
              <a:rPr lang="en-US" altLang="zh-CN" sz="2000" dirty="0" smtClean="0">
                <a:solidFill>
                  <a:srgbClr val="C00000"/>
                </a:solidFill>
                <a:latin typeface="Consolas" pitchFamily="49" charset="0"/>
                <a:ea typeface="仿宋" pitchFamily="49" charset="-122"/>
                <a:cs typeface="Consolas" pitchFamily="49" charset="0"/>
              </a:rPr>
              <a:t>++</a:t>
            </a:r>
            <a:r>
              <a:rPr lang="zh-CN" altLang="zh-CN" sz="2000" dirty="0" smtClean="0">
                <a:solidFill>
                  <a:schemeClr val="tx1"/>
                </a:solidFill>
                <a:latin typeface="Consolas" pitchFamily="49" charset="0"/>
                <a:ea typeface="仿宋" pitchFamily="49" charset="-122"/>
                <a:cs typeface="Consolas" pitchFamily="49" charset="0"/>
              </a:rPr>
              <a:t>：正向移动迭代器。</a:t>
            </a:r>
          </a:p>
          <a:p>
            <a:pPr>
              <a:lnSpc>
                <a:spcPct val="150000"/>
              </a:lnSpc>
            </a:pPr>
            <a:r>
              <a:rPr lang="en-US" altLang="zh-CN" sz="2000" dirty="0" smtClean="0">
                <a:solidFill>
                  <a:srgbClr val="C00000"/>
                </a:solidFill>
                <a:latin typeface="Consolas" pitchFamily="49" charset="0"/>
                <a:ea typeface="仿宋" pitchFamily="49" charset="-122"/>
                <a:cs typeface="Consolas" pitchFamily="49" charset="0"/>
              </a:rPr>
              <a:t>--</a:t>
            </a:r>
            <a:r>
              <a:rPr lang="zh-CN" altLang="zh-CN" sz="2000" dirty="0" smtClean="0">
                <a:solidFill>
                  <a:schemeClr val="tx1"/>
                </a:solidFill>
                <a:latin typeface="Consolas" pitchFamily="49" charset="0"/>
                <a:ea typeface="仿宋" pitchFamily="49" charset="-122"/>
                <a:cs typeface="Consolas" pitchFamily="49" charset="0"/>
              </a:rPr>
              <a:t>：反向移动迭代器。</a:t>
            </a:r>
          </a:p>
          <a:p>
            <a:pPr>
              <a:lnSpc>
                <a:spcPct val="150000"/>
              </a:lnSpc>
            </a:pPr>
            <a:r>
              <a:rPr lang="en-US" altLang="zh-CN" sz="2000" dirty="0" smtClean="0">
                <a:solidFill>
                  <a:srgbClr val="C00000"/>
                </a:solidFill>
                <a:latin typeface="Consolas" pitchFamily="49" charset="0"/>
                <a:ea typeface="仿宋" pitchFamily="49" charset="-122"/>
                <a:cs typeface="Consolas" pitchFamily="49" charset="0"/>
              </a:rPr>
              <a:t>*</a:t>
            </a:r>
            <a:r>
              <a:rPr lang="zh-CN" altLang="zh-CN" sz="2000" dirty="0" smtClean="0">
                <a:solidFill>
                  <a:schemeClr val="tx1"/>
                </a:solidFill>
                <a:latin typeface="Consolas" pitchFamily="49" charset="0"/>
                <a:ea typeface="仿宋" pitchFamily="49" charset="-122"/>
                <a:cs typeface="Consolas" pitchFamily="49" charset="0"/>
              </a:rPr>
              <a:t>：返回迭代器所指的元素值。</a:t>
            </a:r>
          </a:p>
        </p:txBody>
      </p:sp>
      <p:pic>
        <p:nvPicPr>
          <p:cNvPr id="4" name="Picture 29" descr="1"/>
          <p:cNvPicPr>
            <a:picLocks noChangeAspect="1" noChangeArrowheads="1"/>
          </p:cNvPicPr>
          <p:nvPr/>
        </p:nvPicPr>
        <p:blipFill>
          <a:blip r:embed="rId2" cstate="print">
            <a:lum bright="-6000" contrast="24000"/>
          </a:blip>
          <a:srcRect l="42606" t="64474" r="19473"/>
          <a:stretch>
            <a:fillRect/>
          </a:stretch>
        </p:blipFill>
        <p:spPr bwMode="auto">
          <a:xfrm>
            <a:off x="642911" y="2265362"/>
            <a:ext cx="714380" cy="8561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785794"/>
            <a:ext cx="7143800" cy="5764994"/>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216000" tIns="180000" bIns="180000" rtlCol="0">
            <a:spAutoFit/>
          </a:bodyPr>
          <a:lstStyle/>
          <a:p>
            <a:r>
              <a:rPr lang="en-US" altLang="zh-CN" sz="1800" dirty="0" smtClean="0">
                <a:solidFill>
                  <a:schemeClr val="tx1"/>
                </a:solidFill>
                <a:latin typeface="Consolas" pitchFamily="49" charset="0"/>
                <a:ea typeface="楷体" pitchFamily="49" charset="-122"/>
                <a:cs typeface="Consolas" pitchFamily="49" charset="0"/>
              </a:rPr>
              <a:t>vector&lt;</a:t>
            </a:r>
            <a:r>
              <a:rPr lang="en-US" altLang="zh-CN" sz="1800" dirty="0" err="1" smtClean="0">
                <a:solidFill>
                  <a:schemeClr val="tx1"/>
                </a:solidFill>
                <a:latin typeface="Consolas" pitchFamily="49" charset="0"/>
                <a:ea typeface="楷体" pitchFamily="49" charset="-122"/>
                <a:cs typeface="Consolas" pitchFamily="49" charset="0"/>
              </a:rPr>
              <a:t>int</a:t>
            </a:r>
            <a:r>
              <a:rPr lang="en-US" altLang="zh-CN" sz="1800" dirty="0" smtClean="0">
                <a:solidFill>
                  <a:schemeClr val="tx1"/>
                </a:solidFill>
                <a:latin typeface="Consolas" pitchFamily="49" charset="0"/>
                <a:ea typeface="楷体" pitchFamily="49" charset="-122"/>
                <a:cs typeface="Consolas" pitchFamily="49" charset="0"/>
              </a:rPr>
              <a:t>&gt; </a:t>
            </a:r>
            <a:r>
              <a:rPr lang="en-US" altLang="zh-CN" sz="1800" dirty="0" err="1" smtClean="0">
                <a:solidFill>
                  <a:schemeClr val="tx1"/>
                </a:solidFill>
                <a:latin typeface="Consolas" pitchFamily="49" charset="0"/>
                <a:ea typeface="楷体" pitchFamily="49" charset="-122"/>
                <a:cs typeface="Consolas" pitchFamily="49" charset="0"/>
              </a:rPr>
              <a:t>myv</a:t>
            </a:r>
            <a:r>
              <a:rPr lang="en-US" altLang="zh-CN" sz="1800" dirty="0" smtClean="0">
                <a:solidFill>
                  <a:schemeClr val="tx1"/>
                </a:solidFill>
                <a:latin typeface="Consolas" pitchFamily="49" charset="0"/>
                <a:ea typeface="楷体" pitchFamily="49" charset="-122"/>
                <a:cs typeface="Consolas" pitchFamily="49" charset="0"/>
              </a:rPr>
              <a:t>;</a:t>
            </a:r>
            <a:endParaRPr lang="zh-CN" altLang="zh-CN" sz="1800" dirty="0" smtClean="0">
              <a:solidFill>
                <a:schemeClr val="tx1"/>
              </a:solidFill>
              <a:latin typeface="Consolas" pitchFamily="49" charset="0"/>
              <a:ea typeface="楷体" pitchFamily="49" charset="-122"/>
              <a:cs typeface="Consolas" pitchFamily="49" charset="0"/>
            </a:endParaRPr>
          </a:p>
          <a:p>
            <a:r>
              <a:rPr lang="en-US" altLang="zh-CN" sz="1800" dirty="0" err="1" smtClean="0">
                <a:solidFill>
                  <a:schemeClr val="tx1"/>
                </a:solidFill>
                <a:latin typeface="Consolas" pitchFamily="49" charset="0"/>
                <a:ea typeface="楷体" pitchFamily="49" charset="-122"/>
                <a:cs typeface="Consolas" pitchFamily="49" charset="0"/>
              </a:rPr>
              <a:t>myv.push_back</a:t>
            </a:r>
            <a:r>
              <a:rPr lang="en-US" altLang="zh-CN" sz="1800" dirty="0" smtClean="0">
                <a:solidFill>
                  <a:schemeClr val="tx1"/>
                </a:solidFill>
                <a:latin typeface="Consolas" pitchFamily="49" charset="0"/>
                <a:ea typeface="楷体" pitchFamily="49" charset="-122"/>
                <a:cs typeface="Consolas" pitchFamily="49" charset="0"/>
              </a:rPr>
              <a:t>(1);</a:t>
            </a:r>
            <a:endParaRPr lang="zh-CN" altLang="zh-CN" sz="1800" dirty="0" smtClean="0">
              <a:solidFill>
                <a:schemeClr val="tx1"/>
              </a:solidFill>
              <a:latin typeface="Consolas" pitchFamily="49" charset="0"/>
              <a:ea typeface="楷体" pitchFamily="49" charset="-122"/>
              <a:cs typeface="Consolas" pitchFamily="49" charset="0"/>
            </a:endParaRPr>
          </a:p>
          <a:p>
            <a:r>
              <a:rPr lang="en-US" altLang="zh-CN" sz="1800" dirty="0" err="1" smtClean="0">
                <a:solidFill>
                  <a:schemeClr val="tx1"/>
                </a:solidFill>
                <a:latin typeface="Consolas" pitchFamily="49" charset="0"/>
                <a:ea typeface="楷体" pitchFamily="49" charset="-122"/>
                <a:cs typeface="Consolas" pitchFamily="49" charset="0"/>
              </a:rPr>
              <a:t>myv.push_back</a:t>
            </a:r>
            <a:r>
              <a:rPr lang="en-US" altLang="zh-CN" sz="1800" dirty="0" smtClean="0">
                <a:solidFill>
                  <a:schemeClr val="tx1"/>
                </a:solidFill>
                <a:latin typeface="Consolas" pitchFamily="49" charset="0"/>
                <a:ea typeface="楷体" pitchFamily="49" charset="-122"/>
                <a:cs typeface="Consolas" pitchFamily="49" charset="0"/>
              </a:rPr>
              <a:t>(2);</a:t>
            </a:r>
            <a:endParaRPr lang="zh-CN" altLang="zh-CN" sz="1800" dirty="0" smtClean="0">
              <a:solidFill>
                <a:schemeClr val="tx1"/>
              </a:solidFill>
              <a:latin typeface="Consolas" pitchFamily="49" charset="0"/>
              <a:ea typeface="楷体" pitchFamily="49" charset="-122"/>
              <a:cs typeface="Consolas" pitchFamily="49" charset="0"/>
            </a:endParaRPr>
          </a:p>
          <a:p>
            <a:r>
              <a:rPr lang="en-US" altLang="zh-CN" sz="1800" dirty="0" err="1" smtClean="0">
                <a:solidFill>
                  <a:schemeClr val="tx1"/>
                </a:solidFill>
                <a:latin typeface="Consolas" pitchFamily="49" charset="0"/>
                <a:ea typeface="楷体" pitchFamily="49" charset="-122"/>
                <a:cs typeface="Consolas" pitchFamily="49" charset="0"/>
              </a:rPr>
              <a:t>myv.push_back</a:t>
            </a:r>
            <a:r>
              <a:rPr lang="en-US" altLang="zh-CN" sz="1800" dirty="0" smtClean="0">
                <a:solidFill>
                  <a:schemeClr val="tx1"/>
                </a:solidFill>
                <a:latin typeface="Consolas" pitchFamily="49" charset="0"/>
                <a:ea typeface="楷体" pitchFamily="49" charset="-122"/>
                <a:cs typeface="Consolas" pitchFamily="49" charset="0"/>
              </a:rPr>
              <a:t>(3);</a:t>
            </a:r>
            <a:endParaRPr lang="zh-CN" altLang="zh-CN" sz="1800" dirty="0" smtClean="0">
              <a:solidFill>
                <a:schemeClr val="tx1"/>
              </a:solidFill>
              <a:latin typeface="Consolas" pitchFamily="49" charset="0"/>
              <a:ea typeface="楷体" pitchFamily="49" charset="-122"/>
              <a:cs typeface="Consolas" pitchFamily="49" charset="0"/>
            </a:endParaRPr>
          </a:p>
          <a:p>
            <a:pPr>
              <a:lnSpc>
                <a:spcPct val="150000"/>
              </a:lnSpc>
            </a:pPr>
            <a:r>
              <a:rPr lang="en-US" altLang="zh-CN" sz="1800" dirty="0" smtClean="0">
                <a:solidFill>
                  <a:srgbClr val="006600"/>
                </a:solidFill>
                <a:latin typeface="Consolas" pitchFamily="49" charset="0"/>
                <a:ea typeface="楷体" pitchFamily="49" charset="-122"/>
                <a:cs typeface="Consolas" pitchFamily="49" charset="0"/>
              </a:rPr>
              <a:t>vector&lt;</a:t>
            </a:r>
            <a:r>
              <a:rPr lang="en-US" altLang="zh-CN" sz="1800" dirty="0" err="1" smtClean="0">
                <a:solidFill>
                  <a:srgbClr val="006600"/>
                </a:solidFill>
                <a:latin typeface="Consolas" pitchFamily="49" charset="0"/>
                <a:ea typeface="楷体" pitchFamily="49" charset="-122"/>
                <a:cs typeface="Consolas" pitchFamily="49" charset="0"/>
              </a:rPr>
              <a:t>int</a:t>
            </a:r>
            <a:r>
              <a:rPr lang="en-US" altLang="zh-CN" sz="1800" dirty="0" smtClean="0">
                <a:solidFill>
                  <a:srgbClr val="006600"/>
                </a:solidFill>
                <a:latin typeface="Consolas" pitchFamily="49" charset="0"/>
                <a:ea typeface="楷体" pitchFamily="49" charset="-122"/>
                <a:cs typeface="Consolas" pitchFamily="49" charset="0"/>
              </a:rPr>
              <a:t>&gt;::</a:t>
            </a:r>
            <a:r>
              <a:rPr lang="en-US" altLang="zh-CN" sz="1800" dirty="0" err="1" smtClean="0">
                <a:solidFill>
                  <a:srgbClr val="006600"/>
                </a:solidFill>
                <a:latin typeface="Consolas" pitchFamily="49" charset="0"/>
                <a:ea typeface="楷体" pitchFamily="49" charset="-122"/>
                <a:cs typeface="Consolas" pitchFamily="49" charset="0"/>
              </a:rPr>
              <a:t>iterator</a:t>
            </a:r>
            <a:r>
              <a:rPr lang="en-US" altLang="zh-CN" sz="1800" dirty="0" smtClean="0">
                <a:solidFill>
                  <a:srgbClr val="006600"/>
                </a:solidFill>
                <a:latin typeface="Consolas" pitchFamily="49" charset="0"/>
                <a:ea typeface="楷体" pitchFamily="49" charset="-122"/>
                <a:cs typeface="Consolas" pitchFamily="49" charset="0"/>
              </a:rPr>
              <a:t> it;	</a:t>
            </a:r>
            <a:r>
              <a:rPr lang="en-US" altLang="zh-CN" sz="1800" dirty="0" smtClean="0">
                <a:solidFill>
                  <a:srgbClr val="00B0F0"/>
                </a:solidFill>
                <a:latin typeface="Consolas" pitchFamily="49" charset="0"/>
                <a:ea typeface="楷体" pitchFamily="49" charset="-122"/>
                <a:cs typeface="Consolas" pitchFamily="49" charset="0"/>
              </a:rPr>
              <a:t>//</a:t>
            </a:r>
            <a:r>
              <a:rPr lang="zh-CN" altLang="zh-CN" sz="1800" dirty="0" smtClean="0">
                <a:solidFill>
                  <a:schemeClr val="tx1"/>
                </a:solidFill>
                <a:latin typeface="Consolas" pitchFamily="49" charset="0"/>
                <a:ea typeface="楷体" pitchFamily="49" charset="-122"/>
                <a:cs typeface="Consolas" pitchFamily="49" charset="0"/>
              </a:rPr>
              <a:t>定义正向迭代器</a:t>
            </a:r>
            <a:r>
              <a:rPr lang="en-US" altLang="zh-CN" sz="1800" dirty="0" smtClean="0">
                <a:solidFill>
                  <a:schemeClr val="tx1"/>
                </a:solidFill>
                <a:latin typeface="Consolas" pitchFamily="49" charset="0"/>
                <a:ea typeface="楷体" pitchFamily="49" charset="-122"/>
                <a:cs typeface="Consolas" pitchFamily="49" charset="0"/>
              </a:rPr>
              <a:t>it</a:t>
            </a:r>
            <a:endParaRPr lang="zh-CN" altLang="zh-CN" sz="1800" dirty="0" smtClean="0">
              <a:solidFill>
                <a:schemeClr val="tx1"/>
              </a:solidFill>
              <a:latin typeface="Consolas" pitchFamily="49" charset="0"/>
              <a:ea typeface="楷体" pitchFamily="49" charset="-122"/>
              <a:cs typeface="Consolas" pitchFamily="49" charset="0"/>
            </a:endParaRPr>
          </a:p>
          <a:p>
            <a:r>
              <a:rPr lang="en-US" altLang="zh-CN" sz="1800" dirty="0" smtClean="0">
                <a:solidFill>
                  <a:srgbClr val="006600"/>
                </a:solidFill>
                <a:latin typeface="Consolas" pitchFamily="49" charset="0"/>
                <a:ea typeface="楷体" pitchFamily="49" charset="-122"/>
                <a:cs typeface="Consolas" pitchFamily="49" charset="0"/>
              </a:rPr>
              <a:t>for (it=</a:t>
            </a:r>
            <a:r>
              <a:rPr lang="en-US" altLang="zh-CN" sz="1800" dirty="0" err="1" smtClean="0">
                <a:solidFill>
                  <a:srgbClr val="006600"/>
                </a:solidFill>
                <a:latin typeface="Consolas" pitchFamily="49" charset="0"/>
                <a:ea typeface="楷体" pitchFamily="49" charset="-122"/>
                <a:cs typeface="Consolas" pitchFamily="49" charset="0"/>
              </a:rPr>
              <a:t>myv.begin</a:t>
            </a:r>
            <a:r>
              <a:rPr lang="en-US" altLang="zh-CN" sz="1800" dirty="0" smtClean="0">
                <a:solidFill>
                  <a:srgbClr val="006600"/>
                </a:solidFill>
                <a:latin typeface="Consolas" pitchFamily="49" charset="0"/>
                <a:ea typeface="楷体" pitchFamily="49" charset="-122"/>
                <a:cs typeface="Consolas" pitchFamily="49" charset="0"/>
              </a:rPr>
              <a:t>();it!=</a:t>
            </a:r>
            <a:r>
              <a:rPr lang="en-US" altLang="zh-CN" sz="1800" dirty="0" err="1" smtClean="0">
                <a:solidFill>
                  <a:srgbClr val="006600"/>
                </a:solidFill>
                <a:latin typeface="Consolas" pitchFamily="49" charset="0"/>
                <a:ea typeface="楷体" pitchFamily="49" charset="-122"/>
                <a:cs typeface="Consolas" pitchFamily="49" charset="0"/>
              </a:rPr>
              <a:t>myv.end</a:t>
            </a:r>
            <a:r>
              <a:rPr lang="en-US" altLang="zh-CN" sz="1800" dirty="0" smtClean="0">
                <a:solidFill>
                  <a:srgbClr val="006600"/>
                </a:solidFill>
                <a:latin typeface="Consolas" pitchFamily="49" charset="0"/>
                <a:ea typeface="楷体" pitchFamily="49" charset="-122"/>
                <a:cs typeface="Consolas" pitchFamily="49" charset="0"/>
              </a:rPr>
              <a:t>();++it)</a:t>
            </a:r>
          </a:p>
          <a:p>
            <a:r>
              <a:rPr lang="en-US" altLang="zh-CN" sz="1800" dirty="0" smtClean="0">
                <a:solidFill>
                  <a:srgbClr val="006600"/>
                </a:solidFill>
                <a:latin typeface="Consolas" pitchFamily="49" charset="0"/>
                <a:ea typeface="楷体" pitchFamily="49" charset="-122"/>
                <a:cs typeface="Consolas" pitchFamily="49" charset="0"/>
              </a:rPr>
              <a:t>				</a:t>
            </a:r>
            <a:r>
              <a:rPr lang="en-US" altLang="zh-CN" sz="1800" dirty="0" smtClean="0">
                <a:solidFill>
                  <a:srgbClr val="00B0F0"/>
                </a:solidFill>
                <a:latin typeface="Consolas" pitchFamily="49" charset="0"/>
                <a:ea typeface="楷体" pitchFamily="49" charset="-122"/>
                <a:cs typeface="Consolas" pitchFamily="49" charset="0"/>
              </a:rPr>
              <a:t>//</a:t>
            </a:r>
            <a:r>
              <a:rPr lang="zh-CN" altLang="zh-CN" sz="1800" dirty="0" smtClean="0">
                <a:solidFill>
                  <a:schemeClr val="tx1"/>
                </a:solidFill>
                <a:latin typeface="Consolas" pitchFamily="49" charset="0"/>
                <a:ea typeface="楷体" pitchFamily="49" charset="-122"/>
                <a:cs typeface="Consolas" pitchFamily="49" charset="0"/>
              </a:rPr>
              <a:t>从头到尾遍历所有元素</a:t>
            </a:r>
          </a:p>
          <a:p>
            <a:r>
              <a:rPr lang="en-US" altLang="zh-CN" sz="1800" dirty="0" smtClean="0">
                <a:solidFill>
                  <a:srgbClr val="006600"/>
                </a:solidFill>
                <a:latin typeface="Consolas" pitchFamily="49" charset="0"/>
                <a:ea typeface="楷体" pitchFamily="49" charset="-122"/>
                <a:cs typeface="Consolas" pitchFamily="49" charset="0"/>
              </a:rPr>
              <a:t>	</a:t>
            </a:r>
            <a:r>
              <a:rPr lang="en-US" altLang="zh-CN" sz="1800" dirty="0" err="1" smtClean="0">
                <a:solidFill>
                  <a:srgbClr val="006600"/>
                </a:solidFill>
                <a:latin typeface="Consolas" pitchFamily="49" charset="0"/>
                <a:ea typeface="楷体" pitchFamily="49" charset="-122"/>
                <a:cs typeface="Consolas" pitchFamily="49" charset="0"/>
              </a:rPr>
              <a:t>printf</a:t>
            </a:r>
            <a:r>
              <a:rPr lang="en-US" altLang="zh-CN" sz="1800" dirty="0" smtClean="0">
                <a:solidFill>
                  <a:srgbClr val="006600"/>
                </a:solidFill>
                <a:latin typeface="Consolas" pitchFamily="49" charset="0"/>
                <a:ea typeface="楷体" pitchFamily="49" charset="-122"/>
                <a:cs typeface="Consolas" pitchFamily="49" charset="0"/>
              </a:rPr>
              <a:t>("%d ",*it);	</a:t>
            </a:r>
            <a:r>
              <a:rPr lang="en-US" altLang="zh-CN" sz="1800" dirty="0" smtClean="0">
                <a:solidFill>
                  <a:srgbClr val="00B0F0"/>
                </a:solidFill>
                <a:latin typeface="Consolas" pitchFamily="49" charset="0"/>
                <a:ea typeface="楷体" pitchFamily="49" charset="-122"/>
                <a:cs typeface="Consolas" pitchFamily="49" charset="0"/>
              </a:rPr>
              <a:t>//</a:t>
            </a:r>
            <a:r>
              <a:rPr lang="zh-CN" altLang="zh-CN" sz="1800" dirty="0" smtClean="0">
                <a:solidFill>
                  <a:schemeClr val="tx1"/>
                </a:solidFill>
                <a:latin typeface="Consolas" pitchFamily="49" charset="0"/>
                <a:ea typeface="楷体" pitchFamily="49" charset="-122"/>
                <a:cs typeface="Consolas" pitchFamily="49" charset="0"/>
              </a:rPr>
              <a:t>输出：</a:t>
            </a:r>
            <a:r>
              <a:rPr lang="en-US" altLang="zh-CN" sz="1800" dirty="0" smtClean="0">
                <a:solidFill>
                  <a:schemeClr val="tx1"/>
                </a:solidFill>
                <a:latin typeface="Consolas" pitchFamily="49" charset="0"/>
                <a:ea typeface="楷体" pitchFamily="49" charset="-122"/>
                <a:cs typeface="Consolas" pitchFamily="49" charset="0"/>
              </a:rPr>
              <a:t>1 2 3</a:t>
            </a:r>
            <a:endParaRPr lang="zh-CN" altLang="zh-CN" sz="1800" dirty="0" smtClean="0">
              <a:solidFill>
                <a:schemeClr val="tx1"/>
              </a:solidFill>
              <a:latin typeface="Consolas" pitchFamily="49" charset="0"/>
              <a:ea typeface="楷体" pitchFamily="49" charset="-122"/>
              <a:cs typeface="Consolas" pitchFamily="49" charset="0"/>
            </a:endParaRPr>
          </a:p>
          <a:p>
            <a:r>
              <a:rPr lang="en-US" altLang="zh-CN" sz="1800" dirty="0" err="1" smtClean="0">
                <a:solidFill>
                  <a:srgbClr val="006600"/>
                </a:solidFill>
                <a:latin typeface="Consolas" pitchFamily="49" charset="0"/>
                <a:ea typeface="楷体" pitchFamily="49" charset="-122"/>
                <a:cs typeface="Consolas" pitchFamily="49" charset="0"/>
              </a:rPr>
              <a:t>printf</a:t>
            </a:r>
            <a:r>
              <a:rPr lang="en-US" altLang="zh-CN" sz="1800" dirty="0" smtClean="0">
                <a:solidFill>
                  <a:srgbClr val="006600"/>
                </a:solidFill>
                <a:latin typeface="Consolas" pitchFamily="49" charset="0"/>
                <a:ea typeface="楷体" pitchFamily="49" charset="-122"/>
                <a:cs typeface="Consolas" pitchFamily="49" charset="0"/>
              </a:rPr>
              <a:t>("\n");</a:t>
            </a:r>
            <a:endParaRPr lang="zh-CN" altLang="zh-CN" sz="1800" dirty="0" smtClean="0">
              <a:solidFill>
                <a:srgbClr val="006600"/>
              </a:solidFill>
              <a:latin typeface="Consolas" pitchFamily="49" charset="0"/>
              <a:ea typeface="楷体" pitchFamily="49" charset="-122"/>
              <a:cs typeface="Consolas" pitchFamily="49" charset="0"/>
            </a:endParaRPr>
          </a:p>
          <a:p>
            <a:pPr>
              <a:lnSpc>
                <a:spcPct val="150000"/>
              </a:lnSpc>
            </a:pPr>
            <a:r>
              <a:rPr lang="en-US" altLang="zh-CN" sz="1800" dirty="0" smtClean="0">
                <a:solidFill>
                  <a:srgbClr val="C00000"/>
                </a:solidFill>
                <a:latin typeface="Consolas" pitchFamily="49" charset="0"/>
                <a:ea typeface="楷体" pitchFamily="49" charset="-122"/>
                <a:cs typeface="Consolas" pitchFamily="49" charset="0"/>
              </a:rPr>
              <a:t>vector&lt;</a:t>
            </a:r>
            <a:r>
              <a:rPr lang="en-US" altLang="zh-CN" sz="1800" dirty="0" err="1" smtClean="0">
                <a:solidFill>
                  <a:srgbClr val="C00000"/>
                </a:solidFill>
                <a:latin typeface="Consolas" pitchFamily="49" charset="0"/>
                <a:ea typeface="楷体" pitchFamily="49" charset="-122"/>
                <a:cs typeface="Consolas" pitchFamily="49" charset="0"/>
              </a:rPr>
              <a:t>int</a:t>
            </a:r>
            <a:r>
              <a:rPr lang="en-US" altLang="zh-CN" sz="1800" dirty="0" smtClean="0">
                <a:solidFill>
                  <a:srgbClr val="C00000"/>
                </a:solidFill>
                <a:latin typeface="Consolas" pitchFamily="49" charset="0"/>
                <a:ea typeface="楷体" pitchFamily="49" charset="-122"/>
                <a:cs typeface="Consolas" pitchFamily="49" charset="0"/>
              </a:rPr>
              <a:t>&gt;::</a:t>
            </a:r>
            <a:r>
              <a:rPr lang="en-US" altLang="zh-CN" sz="1800" dirty="0" err="1" smtClean="0">
                <a:solidFill>
                  <a:srgbClr val="C00000"/>
                </a:solidFill>
                <a:latin typeface="Consolas" pitchFamily="49" charset="0"/>
                <a:ea typeface="楷体" pitchFamily="49" charset="-122"/>
                <a:cs typeface="Consolas" pitchFamily="49" charset="0"/>
              </a:rPr>
              <a:t>reverse_iterator</a:t>
            </a:r>
            <a:r>
              <a:rPr lang="en-US" altLang="zh-CN" sz="1800" dirty="0" smtClean="0">
                <a:solidFill>
                  <a:srgbClr val="C00000"/>
                </a:solidFill>
                <a:latin typeface="Consolas" pitchFamily="49" charset="0"/>
                <a:ea typeface="楷体" pitchFamily="49" charset="-122"/>
                <a:cs typeface="Consolas" pitchFamily="49" charset="0"/>
              </a:rPr>
              <a:t> </a:t>
            </a:r>
            <a:r>
              <a:rPr lang="en-US" altLang="zh-CN" sz="1800" dirty="0" err="1" smtClean="0">
                <a:solidFill>
                  <a:srgbClr val="C00000"/>
                </a:solidFill>
                <a:latin typeface="Consolas" pitchFamily="49" charset="0"/>
                <a:ea typeface="楷体" pitchFamily="49" charset="-122"/>
                <a:cs typeface="Consolas" pitchFamily="49" charset="0"/>
              </a:rPr>
              <a:t>rit</a:t>
            </a:r>
            <a:r>
              <a:rPr lang="en-US" altLang="zh-CN" sz="1800" dirty="0" smtClean="0">
                <a:solidFill>
                  <a:srgbClr val="C00000"/>
                </a:solidFill>
                <a:latin typeface="Consolas" pitchFamily="49" charset="0"/>
                <a:ea typeface="楷体" pitchFamily="49" charset="-122"/>
                <a:cs typeface="Consolas" pitchFamily="49" charset="0"/>
              </a:rPr>
              <a:t>;</a:t>
            </a:r>
          </a:p>
          <a:p>
            <a:r>
              <a:rPr lang="en-US" altLang="zh-CN" sz="1800" dirty="0" smtClean="0">
                <a:solidFill>
                  <a:srgbClr val="C00000"/>
                </a:solidFill>
                <a:latin typeface="Consolas" pitchFamily="49" charset="0"/>
                <a:ea typeface="楷体" pitchFamily="49" charset="-122"/>
                <a:cs typeface="Consolas" pitchFamily="49" charset="0"/>
              </a:rPr>
              <a:t>				</a:t>
            </a:r>
            <a:r>
              <a:rPr lang="en-US" altLang="zh-CN" sz="1800" dirty="0" smtClean="0">
                <a:solidFill>
                  <a:srgbClr val="00B0F0"/>
                </a:solidFill>
                <a:latin typeface="Consolas" pitchFamily="49" charset="0"/>
                <a:ea typeface="楷体" pitchFamily="49" charset="-122"/>
                <a:cs typeface="Consolas" pitchFamily="49" charset="0"/>
              </a:rPr>
              <a:t>//</a:t>
            </a:r>
            <a:r>
              <a:rPr lang="zh-CN" altLang="zh-CN" sz="1800" dirty="0" smtClean="0">
                <a:solidFill>
                  <a:schemeClr val="tx1"/>
                </a:solidFill>
                <a:latin typeface="Consolas" pitchFamily="49" charset="0"/>
                <a:ea typeface="楷体" pitchFamily="49" charset="-122"/>
                <a:cs typeface="Consolas" pitchFamily="49" charset="0"/>
              </a:rPr>
              <a:t>定义反向迭代器</a:t>
            </a:r>
            <a:r>
              <a:rPr lang="en-US" altLang="zh-CN" sz="1800" dirty="0" err="1" smtClean="0">
                <a:solidFill>
                  <a:schemeClr val="tx1"/>
                </a:solidFill>
                <a:latin typeface="Consolas" pitchFamily="49" charset="0"/>
                <a:ea typeface="楷体" pitchFamily="49" charset="-122"/>
                <a:cs typeface="Consolas" pitchFamily="49" charset="0"/>
              </a:rPr>
              <a:t>rit</a:t>
            </a:r>
            <a:endParaRPr lang="zh-CN" altLang="zh-CN" sz="1800" dirty="0" smtClean="0">
              <a:solidFill>
                <a:schemeClr val="tx1"/>
              </a:solidFill>
              <a:latin typeface="Consolas" pitchFamily="49" charset="0"/>
              <a:ea typeface="楷体" pitchFamily="49" charset="-122"/>
              <a:cs typeface="Consolas" pitchFamily="49" charset="0"/>
            </a:endParaRPr>
          </a:p>
          <a:p>
            <a:r>
              <a:rPr lang="en-US" altLang="zh-CN" sz="1800" dirty="0" smtClean="0">
                <a:solidFill>
                  <a:srgbClr val="C00000"/>
                </a:solidFill>
                <a:latin typeface="Consolas" pitchFamily="49" charset="0"/>
                <a:ea typeface="楷体" pitchFamily="49" charset="-122"/>
                <a:cs typeface="Consolas" pitchFamily="49" charset="0"/>
              </a:rPr>
              <a:t>for (</a:t>
            </a:r>
            <a:r>
              <a:rPr lang="en-US" altLang="zh-CN" sz="1800" dirty="0" err="1" smtClean="0">
                <a:solidFill>
                  <a:srgbClr val="C00000"/>
                </a:solidFill>
                <a:latin typeface="Consolas" pitchFamily="49" charset="0"/>
                <a:ea typeface="楷体" pitchFamily="49" charset="-122"/>
                <a:cs typeface="Consolas" pitchFamily="49" charset="0"/>
              </a:rPr>
              <a:t>rit</a:t>
            </a:r>
            <a:r>
              <a:rPr lang="en-US" altLang="zh-CN" sz="1800" dirty="0" smtClean="0">
                <a:solidFill>
                  <a:srgbClr val="C00000"/>
                </a:solidFill>
                <a:latin typeface="Consolas" pitchFamily="49" charset="0"/>
                <a:ea typeface="楷体" pitchFamily="49" charset="-122"/>
                <a:cs typeface="Consolas" pitchFamily="49" charset="0"/>
              </a:rPr>
              <a:t>=</a:t>
            </a:r>
            <a:r>
              <a:rPr lang="en-US" altLang="zh-CN" sz="1800" dirty="0" err="1" smtClean="0">
                <a:solidFill>
                  <a:srgbClr val="C00000"/>
                </a:solidFill>
                <a:latin typeface="Consolas" pitchFamily="49" charset="0"/>
                <a:ea typeface="楷体" pitchFamily="49" charset="-122"/>
                <a:cs typeface="Consolas" pitchFamily="49" charset="0"/>
              </a:rPr>
              <a:t>myv.rbegin</a:t>
            </a:r>
            <a:r>
              <a:rPr lang="en-US" altLang="zh-CN" sz="1800" dirty="0" smtClean="0">
                <a:solidFill>
                  <a:srgbClr val="C00000"/>
                </a:solidFill>
                <a:latin typeface="Consolas" pitchFamily="49" charset="0"/>
                <a:ea typeface="楷体" pitchFamily="49" charset="-122"/>
                <a:cs typeface="Consolas" pitchFamily="49" charset="0"/>
              </a:rPr>
              <a:t>();</a:t>
            </a:r>
            <a:r>
              <a:rPr lang="en-US" altLang="zh-CN" sz="1800" dirty="0" err="1" smtClean="0">
                <a:solidFill>
                  <a:srgbClr val="C00000"/>
                </a:solidFill>
                <a:latin typeface="Consolas" pitchFamily="49" charset="0"/>
                <a:ea typeface="楷体" pitchFamily="49" charset="-122"/>
                <a:cs typeface="Consolas" pitchFamily="49" charset="0"/>
              </a:rPr>
              <a:t>rit</a:t>
            </a:r>
            <a:r>
              <a:rPr lang="en-US" altLang="zh-CN" sz="1800" dirty="0" smtClean="0">
                <a:solidFill>
                  <a:srgbClr val="C00000"/>
                </a:solidFill>
                <a:latin typeface="Consolas" pitchFamily="49" charset="0"/>
                <a:ea typeface="楷体" pitchFamily="49" charset="-122"/>
                <a:cs typeface="Consolas" pitchFamily="49" charset="0"/>
              </a:rPr>
              <a:t>!=</a:t>
            </a:r>
            <a:r>
              <a:rPr lang="en-US" altLang="zh-CN" sz="1800" dirty="0" err="1" smtClean="0">
                <a:solidFill>
                  <a:srgbClr val="C00000"/>
                </a:solidFill>
                <a:latin typeface="Consolas" pitchFamily="49" charset="0"/>
                <a:ea typeface="楷体" pitchFamily="49" charset="-122"/>
                <a:cs typeface="Consolas" pitchFamily="49" charset="0"/>
              </a:rPr>
              <a:t>myv.rend</a:t>
            </a:r>
            <a:r>
              <a:rPr lang="en-US" altLang="zh-CN" sz="1800" dirty="0" smtClean="0">
                <a:solidFill>
                  <a:srgbClr val="C00000"/>
                </a:solidFill>
                <a:latin typeface="Consolas" pitchFamily="49" charset="0"/>
                <a:ea typeface="楷体" pitchFamily="49" charset="-122"/>
                <a:cs typeface="Consolas" pitchFamily="49" charset="0"/>
              </a:rPr>
              <a:t>();++</a:t>
            </a:r>
            <a:r>
              <a:rPr lang="en-US" altLang="zh-CN" sz="1800" dirty="0" err="1" smtClean="0">
                <a:solidFill>
                  <a:srgbClr val="C00000"/>
                </a:solidFill>
                <a:latin typeface="Consolas" pitchFamily="49" charset="0"/>
                <a:ea typeface="楷体" pitchFamily="49" charset="-122"/>
                <a:cs typeface="Consolas" pitchFamily="49" charset="0"/>
              </a:rPr>
              <a:t>rit</a:t>
            </a:r>
            <a:r>
              <a:rPr lang="en-US" altLang="zh-CN" sz="1800" dirty="0" smtClean="0">
                <a:solidFill>
                  <a:srgbClr val="C00000"/>
                </a:solidFill>
                <a:latin typeface="Consolas" pitchFamily="49" charset="0"/>
                <a:ea typeface="楷体" pitchFamily="49" charset="-122"/>
                <a:cs typeface="Consolas" pitchFamily="49" charset="0"/>
              </a:rPr>
              <a:t>)	</a:t>
            </a:r>
          </a:p>
          <a:p>
            <a:r>
              <a:rPr lang="en-US" altLang="zh-CN" sz="1800" dirty="0" smtClean="0">
                <a:solidFill>
                  <a:srgbClr val="C00000"/>
                </a:solidFill>
                <a:latin typeface="Consolas" pitchFamily="49" charset="0"/>
                <a:ea typeface="楷体" pitchFamily="49" charset="-122"/>
                <a:cs typeface="Consolas" pitchFamily="49" charset="0"/>
              </a:rPr>
              <a:t>				</a:t>
            </a:r>
            <a:r>
              <a:rPr lang="en-US" altLang="zh-CN" sz="1800" dirty="0" smtClean="0">
                <a:solidFill>
                  <a:srgbClr val="00B0F0"/>
                </a:solidFill>
                <a:latin typeface="Consolas" pitchFamily="49" charset="0"/>
                <a:ea typeface="楷体" pitchFamily="49" charset="-122"/>
                <a:cs typeface="Consolas" pitchFamily="49" charset="0"/>
              </a:rPr>
              <a:t>//</a:t>
            </a:r>
            <a:r>
              <a:rPr lang="zh-CN" altLang="zh-CN" sz="1800" dirty="0" smtClean="0">
                <a:solidFill>
                  <a:schemeClr val="tx1"/>
                </a:solidFill>
                <a:latin typeface="Consolas" pitchFamily="49" charset="0"/>
                <a:ea typeface="楷体" pitchFamily="49" charset="-122"/>
                <a:cs typeface="Consolas" pitchFamily="49" charset="0"/>
              </a:rPr>
              <a:t>从尾到头遍历所有元素</a:t>
            </a:r>
          </a:p>
          <a:p>
            <a:r>
              <a:rPr lang="en-US" altLang="zh-CN" sz="1800" dirty="0" smtClean="0">
                <a:solidFill>
                  <a:srgbClr val="C00000"/>
                </a:solidFill>
                <a:latin typeface="Consolas" pitchFamily="49" charset="0"/>
                <a:ea typeface="楷体" pitchFamily="49" charset="-122"/>
                <a:cs typeface="Consolas" pitchFamily="49" charset="0"/>
              </a:rPr>
              <a:t>	</a:t>
            </a:r>
            <a:r>
              <a:rPr lang="en-US" altLang="zh-CN" sz="1800" dirty="0" err="1" smtClean="0">
                <a:solidFill>
                  <a:srgbClr val="C00000"/>
                </a:solidFill>
                <a:latin typeface="Consolas" pitchFamily="49" charset="0"/>
                <a:ea typeface="楷体" pitchFamily="49" charset="-122"/>
                <a:cs typeface="Consolas" pitchFamily="49" charset="0"/>
              </a:rPr>
              <a:t>printf</a:t>
            </a:r>
            <a:r>
              <a:rPr lang="en-US" altLang="zh-CN" sz="1800" dirty="0" smtClean="0">
                <a:solidFill>
                  <a:srgbClr val="C00000"/>
                </a:solidFill>
                <a:latin typeface="Consolas" pitchFamily="49" charset="0"/>
                <a:ea typeface="楷体" pitchFamily="49" charset="-122"/>
                <a:cs typeface="Consolas" pitchFamily="49" charset="0"/>
              </a:rPr>
              <a:t>("%d ",*</a:t>
            </a:r>
            <a:r>
              <a:rPr lang="en-US" altLang="zh-CN" sz="1800" dirty="0" err="1" smtClean="0">
                <a:solidFill>
                  <a:srgbClr val="C00000"/>
                </a:solidFill>
                <a:latin typeface="Consolas" pitchFamily="49" charset="0"/>
                <a:ea typeface="楷体" pitchFamily="49" charset="-122"/>
                <a:cs typeface="Consolas" pitchFamily="49" charset="0"/>
              </a:rPr>
              <a:t>rit</a:t>
            </a:r>
            <a:r>
              <a:rPr lang="en-US" altLang="zh-CN" sz="1800" dirty="0" smtClean="0">
                <a:solidFill>
                  <a:srgbClr val="C00000"/>
                </a:solidFill>
                <a:latin typeface="Consolas" pitchFamily="49" charset="0"/>
                <a:ea typeface="楷体" pitchFamily="49" charset="-122"/>
                <a:cs typeface="Consolas" pitchFamily="49" charset="0"/>
              </a:rPr>
              <a:t>);	</a:t>
            </a:r>
            <a:r>
              <a:rPr lang="en-US" altLang="zh-CN" sz="1800" dirty="0" smtClean="0">
                <a:solidFill>
                  <a:srgbClr val="00B0F0"/>
                </a:solidFill>
                <a:latin typeface="Consolas" pitchFamily="49" charset="0"/>
                <a:ea typeface="楷体" pitchFamily="49" charset="-122"/>
                <a:cs typeface="Consolas" pitchFamily="49" charset="0"/>
              </a:rPr>
              <a:t>//</a:t>
            </a:r>
            <a:r>
              <a:rPr lang="zh-CN" altLang="zh-CN" sz="1800" dirty="0" smtClean="0">
                <a:solidFill>
                  <a:schemeClr val="tx1"/>
                </a:solidFill>
                <a:latin typeface="Consolas" pitchFamily="49" charset="0"/>
                <a:ea typeface="楷体" pitchFamily="49" charset="-122"/>
                <a:cs typeface="Consolas" pitchFamily="49" charset="0"/>
              </a:rPr>
              <a:t>输出：</a:t>
            </a:r>
            <a:r>
              <a:rPr lang="en-US" altLang="zh-CN" sz="1800" dirty="0" smtClean="0">
                <a:solidFill>
                  <a:schemeClr val="tx1"/>
                </a:solidFill>
                <a:latin typeface="Consolas" pitchFamily="49" charset="0"/>
                <a:ea typeface="楷体" pitchFamily="49" charset="-122"/>
                <a:cs typeface="Consolas" pitchFamily="49" charset="0"/>
              </a:rPr>
              <a:t>3 2 1</a:t>
            </a:r>
            <a:endParaRPr lang="zh-CN" altLang="zh-CN" sz="1800" dirty="0" smtClean="0">
              <a:solidFill>
                <a:schemeClr val="tx1"/>
              </a:solidFill>
              <a:latin typeface="Consolas" pitchFamily="49" charset="0"/>
              <a:ea typeface="楷体" pitchFamily="49" charset="-122"/>
              <a:cs typeface="Consolas" pitchFamily="49" charset="0"/>
            </a:endParaRPr>
          </a:p>
          <a:p>
            <a:r>
              <a:rPr lang="en-US" altLang="zh-CN" sz="1800" dirty="0" err="1" smtClean="0">
                <a:solidFill>
                  <a:srgbClr val="C00000"/>
                </a:solidFill>
                <a:latin typeface="Consolas" pitchFamily="49" charset="0"/>
                <a:ea typeface="楷体" pitchFamily="49" charset="-122"/>
                <a:cs typeface="Consolas" pitchFamily="49" charset="0"/>
              </a:rPr>
              <a:t>printf</a:t>
            </a:r>
            <a:r>
              <a:rPr lang="en-US" altLang="zh-CN" sz="1800" dirty="0" smtClean="0">
                <a:solidFill>
                  <a:srgbClr val="C00000"/>
                </a:solidFill>
                <a:latin typeface="Consolas" pitchFamily="49" charset="0"/>
                <a:ea typeface="楷体" pitchFamily="49" charset="-122"/>
                <a:cs typeface="Consolas" pitchFamily="49" charset="0"/>
              </a:rPr>
              <a:t>("\n</a:t>
            </a:r>
            <a:r>
              <a:rPr lang="en-US" altLang="zh-CN" sz="1800" dirty="0" smtClean="0">
                <a:solidFill>
                  <a:srgbClr val="C00000"/>
                </a:solidFill>
                <a:latin typeface="Consolas" pitchFamily="49" charset="0"/>
                <a:ea typeface="楷体" pitchFamily="49" charset="-122"/>
                <a:cs typeface="Consolas" pitchFamily="49" charset="0"/>
              </a:rPr>
              <a:t>");</a:t>
            </a:r>
          </a:p>
          <a:p>
            <a:r>
              <a:rPr lang="en-US" altLang="zh-CN" sz="1800" dirty="0" smtClean="0">
                <a:solidFill>
                  <a:schemeClr val="tx1"/>
                </a:solidFill>
                <a:latin typeface="Consolas" pitchFamily="49" charset="0"/>
                <a:ea typeface="楷体" pitchFamily="49" charset="-122"/>
                <a:cs typeface="Consolas" pitchFamily="49" charset="0"/>
              </a:rPr>
              <a:t>//</a:t>
            </a:r>
            <a:r>
              <a:rPr lang="zh-CN" altLang="en-US" sz="1800" dirty="0" smtClean="0">
                <a:solidFill>
                  <a:schemeClr val="tx1"/>
                </a:solidFill>
                <a:latin typeface="Consolas" pitchFamily="49" charset="0"/>
                <a:ea typeface="楷体" pitchFamily="49" charset="-122"/>
                <a:cs typeface="Consolas" pitchFamily="49" charset="0"/>
              </a:rPr>
              <a:t>本例题见程序</a:t>
            </a:r>
            <a:r>
              <a:rPr lang="en-US" altLang="zh-CN" sz="1800" dirty="0" smtClean="0">
                <a:solidFill>
                  <a:schemeClr val="tx1"/>
                </a:solidFill>
                <a:latin typeface="Consolas" pitchFamily="49" charset="0"/>
                <a:ea typeface="楷体" pitchFamily="49" charset="-122"/>
                <a:cs typeface="Consolas" pitchFamily="49" charset="0"/>
              </a:rPr>
              <a:t>P17-</a:t>
            </a:r>
            <a:r>
              <a:rPr lang="zh-CN" altLang="en-US" sz="1800" dirty="0" smtClean="0">
                <a:solidFill>
                  <a:schemeClr val="tx1"/>
                </a:solidFill>
                <a:latin typeface="Consolas" pitchFamily="49" charset="0"/>
                <a:ea typeface="楷体" pitchFamily="49" charset="-122"/>
                <a:cs typeface="Consolas" pitchFamily="49" charset="0"/>
              </a:rPr>
              <a:t>迭代器</a:t>
            </a:r>
            <a:endParaRPr lang="zh-CN" altLang="zh-CN" sz="1800" dirty="0" smtClean="0">
              <a:solidFill>
                <a:schemeClr val="tx1"/>
              </a:solidFill>
              <a:latin typeface="Consolas" pitchFamily="49" charset="0"/>
              <a:ea typeface="楷体" pitchFamily="49" charset="-122"/>
              <a:cs typeface="Consolas" pitchFamily="49" charset="0"/>
            </a:endParaRPr>
          </a:p>
          <a:p>
            <a:endParaRPr lang="zh-CN" altLang="zh-CN" sz="1800" dirty="0" smtClean="0">
              <a:solidFill>
                <a:srgbClr val="C00000"/>
              </a:solidFill>
              <a:latin typeface="Consolas" pitchFamily="49" charset="0"/>
              <a:ea typeface="楷体" pitchFamily="49" charset="-122"/>
              <a:cs typeface="Consolas" pitchFamily="49" charset="0"/>
            </a:endParaRPr>
          </a:p>
          <a:p>
            <a:endParaRPr lang="zh-CN" altLang="en-US" sz="1800" dirty="0" smtClean="0">
              <a:solidFill>
                <a:srgbClr val="0033CC"/>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2386" name="Picture 2"/>
          <p:cNvPicPr>
            <a:picLocks noChangeAspect="1" noChangeArrowheads="1"/>
          </p:cNvPicPr>
          <p:nvPr/>
        </p:nvPicPr>
        <p:blipFill>
          <a:blip r:embed="rId2"/>
          <a:srcRect l="8812" t="12695" r="48713" b="33593"/>
          <a:stretch>
            <a:fillRect/>
          </a:stretch>
        </p:blipFill>
        <p:spPr bwMode="auto">
          <a:xfrm>
            <a:off x="785786" y="481052"/>
            <a:ext cx="7929618" cy="56625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71480"/>
            <a:ext cx="4000528"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CN" sz="2800" dirty="0" smtClean="0">
                <a:solidFill>
                  <a:srgbClr val="FF0000"/>
                </a:solidFill>
                <a:latin typeface="Consolas" pitchFamily="49" charset="0"/>
                <a:ea typeface="微软雅黑" pitchFamily="34" charset="-122"/>
                <a:cs typeface="Consolas" pitchFamily="49" charset="0"/>
              </a:rPr>
              <a:t>1.3.2 </a:t>
            </a:r>
            <a:r>
              <a:rPr lang="zh-CN" altLang="zh-CN" sz="2800" dirty="0" smtClean="0">
                <a:solidFill>
                  <a:srgbClr val="FF0000"/>
                </a:solidFill>
                <a:latin typeface="Consolas" pitchFamily="49" charset="0"/>
                <a:ea typeface="微软雅黑" pitchFamily="34" charset="-122"/>
                <a:cs typeface="Consolas" pitchFamily="49" charset="0"/>
              </a:rPr>
              <a:t>常用的</a:t>
            </a:r>
            <a:r>
              <a:rPr lang="en-US" altLang="zh-CN" sz="2800" dirty="0" smtClean="0">
                <a:solidFill>
                  <a:srgbClr val="FF0000"/>
                </a:solidFill>
                <a:latin typeface="Consolas" pitchFamily="49" charset="0"/>
                <a:ea typeface="微软雅黑" pitchFamily="34" charset="-122"/>
                <a:cs typeface="Consolas" pitchFamily="49" charset="0"/>
              </a:rPr>
              <a:t>STL</a:t>
            </a:r>
            <a:r>
              <a:rPr lang="zh-CN" altLang="zh-CN" sz="2800" dirty="0" smtClean="0">
                <a:solidFill>
                  <a:srgbClr val="FF0000"/>
                </a:solidFill>
                <a:latin typeface="Consolas" pitchFamily="49" charset="0"/>
                <a:ea typeface="微软雅黑" pitchFamily="34" charset="-122"/>
                <a:cs typeface="Consolas" pitchFamily="49" charset="0"/>
              </a:rPr>
              <a:t>容器</a:t>
            </a:r>
          </a:p>
        </p:txBody>
      </p:sp>
      <p:sp>
        <p:nvSpPr>
          <p:cNvPr id="3" name="TextBox 2"/>
          <p:cNvSpPr txBox="1"/>
          <p:nvPr/>
        </p:nvSpPr>
        <p:spPr>
          <a:xfrm>
            <a:off x="1428728" y="1428736"/>
            <a:ext cx="2714644" cy="1556452"/>
          </a:xfrm>
          <a:prstGeom prst="rect">
            <a:avLst/>
          </a:prstGeom>
          <a:noFill/>
        </p:spPr>
        <p:txBody>
          <a:bodyPr wrap="square" rtlCol="0">
            <a:spAutoFit/>
          </a:bodyPr>
          <a:lstStyle/>
          <a:p>
            <a:pPr marL="457200" indent="-457200">
              <a:lnSpc>
                <a:spcPct val="150000"/>
              </a:lnSpc>
              <a:buFont typeface="Wingdings" pitchFamily="2" charset="2"/>
              <a:buChar char="l"/>
            </a:pPr>
            <a:r>
              <a:rPr lang="zh-CN" altLang="zh-CN" sz="2200" dirty="0" smtClean="0">
                <a:solidFill>
                  <a:schemeClr val="tx1"/>
                </a:solidFill>
                <a:latin typeface="Consolas" pitchFamily="49" charset="0"/>
                <a:ea typeface="楷体" pitchFamily="49" charset="-122"/>
                <a:cs typeface="Consolas" pitchFamily="49" charset="0"/>
              </a:rPr>
              <a:t>顺序容器</a:t>
            </a:r>
            <a:endParaRPr lang="en-US" altLang="zh-CN" sz="2200" dirty="0" smtClean="0">
              <a:solidFill>
                <a:schemeClr val="tx1"/>
              </a:solidFill>
              <a:latin typeface="Consolas" pitchFamily="49" charset="0"/>
              <a:ea typeface="楷体" pitchFamily="49" charset="-122"/>
              <a:cs typeface="Consolas" pitchFamily="49" charset="0"/>
            </a:endParaRPr>
          </a:p>
          <a:p>
            <a:pPr marL="457200" indent="-457200">
              <a:lnSpc>
                <a:spcPct val="150000"/>
              </a:lnSpc>
              <a:buFont typeface="Wingdings" pitchFamily="2" charset="2"/>
              <a:buChar char="l"/>
            </a:pPr>
            <a:r>
              <a:rPr lang="zh-CN" altLang="zh-CN" sz="2200" dirty="0" smtClean="0">
                <a:solidFill>
                  <a:schemeClr val="tx1"/>
                </a:solidFill>
                <a:latin typeface="Consolas" pitchFamily="49" charset="0"/>
                <a:ea typeface="楷体" pitchFamily="49" charset="-122"/>
                <a:cs typeface="Consolas" pitchFamily="49" charset="0"/>
              </a:rPr>
              <a:t>适配器容器</a:t>
            </a:r>
            <a:endParaRPr lang="en-US" altLang="zh-CN" sz="2200" dirty="0" smtClean="0">
              <a:solidFill>
                <a:schemeClr val="tx1"/>
              </a:solidFill>
              <a:latin typeface="Consolas" pitchFamily="49" charset="0"/>
              <a:ea typeface="楷体" pitchFamily="49" charset="-122"/>
              <a:cs typeface="Consolas" pitchFamily="49" charset="0"/>
            </a:endParaRPr>
          </a:p>
          <a:p>
            <a:pPr marL="457200" indent="-457200">
              <a:lnSpc>
                <a:spcPct val="150000"/>
              </a:lnSpc>
              <a:buFont typeface="Wingdings" pitchFamily="2" charset="2"/>
              <a:buChar char="l"/>
            </a:pPr>
            <a:r>
              <a:rPr lang="zh-CN" altLang="zh-CN" sz="2200" dirty="0" smtClean="0">
                <a:solidFill>
                  <a:schemeClr val="tx1"/>
                </a:solidFill>
                <a:latin typeface="Consolas" pitchFamily="49" charset="0"/>
                <a:ea typeface="楷体" pitchFamily="49" charset="-122"/>
                <a:cs typeface="Consolas" pitchFamily="49" charset="0"/>
              </a:rPr>
              <a:t>关联容器</a:t>
            </a:r>
            <a:endParaRPr lang="zh-CN" altLang="en-US" sz="2200" dirty="0" smtClean="0">
              <a:solidFill>
                <a:schemeClr val="tx1"/>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428604"/>
            <a:ext cx="2357454"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dirty="0" smtClean="0">
                <a:solidFill>
                  <a:srgbClr val="FF0000"/>
                </a:solidFill>
                <a:latin typeface="Consolas" pitchFamily="49" charset="0"/>
                <a:ea typeface="华文中宋" pitchFamily="2" charset="-122"/>
                <a:cs typeface="Consolas" pitchFamily="49" charset="0"/>
              </a:rPr>
              <a:t>1. </a:t>
            </a:r>
            <a:r>
              <a:rPr lang="zh-CN" altLang="zh-CN" dirty="0" smtClean="0">
                <a:solidFill>
                  <a:srgbClr val="FF0000"/>
                </a:solidFill>
                <a:latin typeface="Consolas" pitchFamily="49" charset="0"/>
                <a:ea typeface="华文中宋" pitchFamily="2" charset="-122"/>
                <a:cs typeface="Consolas" pitchFamily="49" charset="0"/>
              </a:rPr>
              <a:t>顺序容器</a:t>
            </a:r>
          </a:p>
        </p:txBody>
      </p:sp>
      <p:sp>
        <p:nvSpPr>
          <p:cNvPr id="3" name="TextBox 2"/>
          <p:cNvSpPr txBox="1"/>
          <p:nvPr/>
        </p:nvSpPr>
        <p:spPr>
          <a:xfrm>
            <a:off x="928662" y="1214422"/>
            <a:ext cx="7500990" cy="2492990"/>
          </a:xfrm>
          <a:prstGeom prst="rect">
            <a:avLst/>
          </a:prstGeom>
          <a:noFill/>
        </p:spPr>
        <p:txBody>
          <a:bodyPr wrap="square" rtlCol="0">
            <a:spAutoFit/>
          </a:bodyPr>
          <a:lstStyle/>
          <a:p>
            <a:pPr>
              <a:lnSpc>
                <a:spcPct val="150000"/>
              </a:lnSpc>
            </a:pPr>
            <a:r>
              <a:rPr lang="en-US"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1</a:t>
            </a:r>
            <a:r>
              <a:rPr lang="zh-CN"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a:t>
            </a:r>
            <a:r>
              <a:rPr lang="en-US"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vector</a:t>
            </a:r>
            <a:r>
              <a:rPr lang="zh-CN"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（向量容器）</a:t>
            </a:r>
          </a:p>
          <a:p>
            <a:pPr>
              <a:lnSpc>
                <a:spcPct val="150000"/>
              </a:lnSpc>
            </a:pPr>
            <a:r>
              <a:rPr lang="en-US" altLang="zh-CN" sz="2200" dirty="0" smtClean="0">
                <a:latin typeface="Consolas" pitchFamily="49" charset="0"/>
                <a:ea typeface="楷体" pitchFamily="49" charset="-122"/>
                <a:cs typeface="Consolas" pitchFamily="49" charset="0"/>
              </a:rPr>
              <a:t>   </a:t>
            </a:r>
            <a:r>
              <a:rPr lang="zh-CN" altLang="zh-CN" sz="2000" dirty="0" smtClean="0">
                <a:solidFill>
                  <a:schemeClr val="tx1"/>
                </a:solidFill>
                <a:latin typeface="Consolas" pitchFamily="49" charset="0"/>
                <a:ea typeface="楷体" pitchFamily="49" charset="-122"/>
                <a:cs typeface="Consolas" pitchFamily="49" charset="0"/>
              </a:rPr>
              <a:t>它是一个向量类模板。向量容器</a:t>
            </a:r>
            <a:r>
              <a:rPr lang="zh-CN" altLang="zh-CN" sz="2000" dirty="0" smtClean="0">
                <a:solidFill>
                  <a:srgbClr val="FF0000"/>
                </a:solidFill>
                <a:latin typeface="Consolas" pitchFamily="49" charset="0"/>
                <a:ea typeface="楷体" pitchFamily="49" charset="-122"/>
                <a:cs typeface="Consolas" pitchFamily="49" charset="0"/>
              </a:rPr>
              <a:t>相当于</a:t>
            </a:r>
            <a:r>
              <a:rPr lang="zh-CN" altLang="zh-CN" sz="2000" dirty="0" smtClean="0">
                <a:solidFill>
                  <a:schemeClr val="tx1"/>
                </a:solidFill>
                <a:latin typeface="Consolas" pitchFamily="49" charset="0"/>
                <a:ea typeface="楷体" pitchFamily="49" charset="-122"/>
                <a:cs typeface="Consolas" pitchFamily="49" charset="0"/>
              </a:rPr>
              <a:t>数组</a:t>
            </a:r>
            <a:r>
              <a:rPr lang="zh-CN" altLang="en-US" sz="2000" dirty="0" smtClean="0">
                <a:solidFill>
                  <a:schemeClr val="tx1"/>
                </a:solidFill>
                <a:latin typeface="Consolas" pitchFamily="49" charset="0"/>
                <a:ea typeface="楷体" pitchFamily="49" charset="-122"/>
                <a:cs typeface="Consolas" pitchFamily="49" charset="0"/>
              </a:rPr>
              <a:t>。</a:t>
            </a:r>
            <a:endParaRPr lang="en-US" altLang="zh-CN" sz="2000" dirty="0" smtClean="0">
              <a:solidFill>
                <a:schemeClr val="tx1"/>
              </a:solidFill>
              <a:latin typeface="Consolas" pitchFamily="49" charset="0"/>
              <a:ea typeface="楷体" pitchFamily="49" charset="-122"/>
              <a:cs typeface="Consolas" pitchFamily="49" charset="0"/>
            </a:endParaRPr>
          </a:p>
          <a:p>
            <a:pPr>
              <a:lnSpc>
                <a:spcPct val="150000"/>
              </a:lnSpc>
            </a:pPr>
            <a:r>
              <a:rPr lang="en-US" altLang="zh-CN" sz="2000" dirty="0" smtClean="0">
                <a:solidFill>
                  <a:schemeClr val="tx1"/>
                </a:solidFill>
                <a:latin typeface="Consolas" pitchFamily="49" charset="0"/>
                <a:ea typeface="楷体" pitchFamily="49" charset="-122"/>
                <a:cs typeface="Consolas" pitchFamily="49" charset="0"/>
              </a:rPr>
              <a:t>   </a:t>
            </a:r>
            <a:r>
              <a:rPr lang="zh-CN" altLang="en-US" sz="2000" dirty="0" smtClean="0">
                <a:solidFill>
                  <a:schemeClr val="tx1"/>
                </a:solidFill>
                <a:latin typeface="Consolas" pitchFamily="49" charset="0"/>
                <a:ea typeface="楷体" pitchFamily="49" charset="-122"/>
                <a:cs typeface="Consolas" pitchFamily="49" charset="0"/>
              </a:rPr>
              <a:t>用于</a:t>
            </a:r>
            <a:r>
              <a:rPr lang="zh-CN" altLang="zh-CN" sz="2000" dirty="0" smtClean="0">
                <a:solidFill>
                  <a:schemeClr val="tx1"/>
                </a:solidFill>
                <a:latin typeface="Consolas" pitchFamily="49" charset="0"/>
                <a:ea typeface="楷体" pitchFamily="49" charset="-122"/>
                <a:cs typeface="Consolas" pitchFamily="49" charset="0"/>
              </a:rPr>
              <a:t>存储具有相同数据类型的一组元素，可以从末尾快速的插入与删除元素，快速地随机访问元素，但是在序列中间插入、删除元素较慢，因为需要移动插入或删除处后面的所有元素。</a:t>
            </a:r>
            <a:endParaRPr lang="zh-CN" altLang="en-US" sz="2000" dirty="0" smtClean="0">
              <a:solidFill>
                <a:schemeClr val="tx1"/>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285860"/>
            <a:ext cx="8286808" cy="175432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vector&lt;</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&gt; v1;		//</a:t>
            </a:r>
            <a:r>
              <a:rPr lang="zh-CN" altLang="zh-CN" sz="1800" dirty="0" smtClean="0">
                <a:solidFill>
                  <a:schemeClr val="tx1"/>
                </a:solidFill>
                <a:latin typeface="Consolas" pitchFamily="49" charset="0"/>
                <a:ea typeface="仿宋" pitchFamily="49" charset="-122"/>
                <a:cs typeface="Consolas" pitchFamily="49" charset="0"/>
              </a:rPr>
              <a:t>定义元素为</a:t>
            </a:r>
            <a:r>
              <a:rPr lang="en-US" altLang="zh-CN" sz="1800" dirty="0" err="1" smtClean="0">
                <a:solidFill>
                  <a:schemeClr val="tx1"/>
                </a:solidFill>
                <a:latin typeface="Consolas" pitchFamily="49" charset="0"/>
                <a:ea typeface="仿宋" pitchFamily="49" charset="-122"/>
                <a:cs typeface="Consolas" pitchFamily="49" charset="0"/>
              </a:rPr>
              <a:t>int</a:t>
            </a:r>
            <a:r>
              <a:rPr lang="zh-CN" altLang="zh-CN" sz="1800" dirty="0" smtClean="0">
                <a:solidFill>
                  <a:schemeClr val="tx1"/>
                </a:solidFill>
                <a:latin typeface="Consolas" pitchFamily="49" charset="0"/>
                <a:ea typeface="仿宋" pitchFamily="49" charset="-122"/>
                <a:cs typeface="Consolas" pitchFamily="49" charset="0"/>
              </a:rPr>
              <a:t>的向量</a:t>
            </a:r>
            <a:r>
              <a:rPr lang="en-US" altLang="zh-CN" sz="1800" dirty="0" smtClean="0">
                <a:solidFill>
                  <a:schemeClr val="tx1"/>
                </a:solidFill>
                <a:latin typeface="Consolas" pitchFamily="49" charset="0"/>
                <a:ea typeface="仿宋" pitchFamily="49" charset="-122"/>
                <a:cs typeface="Consolas" pitchFamily="49" charset="0"/>
              </a:rPr>
              <a:t>v1</a:t>
            </a:r>
            <a:endParaRPr lang="zh-CN" altLang="zh-CN" sz="1800" dirty="0" smtClean="0">
              <a:solidFill>
                <a:schemeClr val="tx1"/>
              </a:solidFill>
              <a:latin typeface="Consolas" pitchFamily="49" charset="0"/>
              <a:ea typeface="仿宋" pitchFamily="49" charset="-122"/>
              <a:cs typeface="Consolas" pitchFamily="49" charset="0"/>
            </a:endParaRPr>
          </a:p>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vector&lt;</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&gt; v2(10);		//</a:t>
            </a:r>
            <a:r>
              <a:rPr lang="zh-CN" altLang="zh-CN" sz="1800" dirty="0" smtClean="0">
                <a:solidFill>
                  <a:schemeClr val="tx1"/>
                </a:solidFill>
                <a:latin typeface="Consolas" pitchFamily="49" charset="0"/>
                <a:ea typeface="仿宋" pitchFamily="49" charset="-122"/>
                <a:cs typeface="Consolas" pitchFamily="49" charset="0"/>
              </a:rPr>
              <a:t>指定向量</a:t>
            </a:r>
            <a:r>
              <a:rPr lang="en-US" altLang="zh-CN" sz="1800" dirty="0" smtClean="0">
                <a:solidFill>
                  <a:schemeClr val="tx1"/>
                </a:solidFill>
                <a:latin typeface="Consolas" pitchFamily="49" charset="0"/>
                <a:ea typeface="仿宋" pitchFamily="49" charset="-122"/>
                <a:cs typeface="Consolas" pitchFamily="49" charset="0"/>
              </a:rPr>
              <a:t>v2</a:t>
            </a:r>
            <a:r>
              <a:rPr lang="zh-CN" altLang="zh-CN" sz="1800" dirty="0" smtClean="0">
                <a:solidFill>
                  <a:schemeClr val="tx1"/>
                </a:solidFill>
                <a:latin typeface="Consolas" pitchFamily="49" charset="0"/>
                <a:ea typeface="仿宋" pitchFamily="49" charset="-122"/>
                <a:cs typeface="Consolas" pitchFamily="49" charset="0"/>
              </a:rPr>
              <a:t>的初始大小为</a:t>
            </a:r>
            <a:r>
              <a:rPr lang="en-US" altLang="zh-CN" sz="1800" dirty="0" smtClean="0">
                <a:solidFill>
                  <a:schemeClr val="tx1"/>
                </a:solidFill>
                <a:latin typeface="Consolas" pitchFamily="49" charset="0"/>
                <a:ea typeface="仿宋" pitchFamily="49" charset="-122"/>
                <a:cs typeface="Consolas" pitchFamily="49" charset="0"/>
              </a:rPr>
              <a:t>10</a:t>
            </a:r>
            <a:r>
              <a:rPr lang="zh-CN" altLang="zh-CN" sz="1800" dirty="0" smtClean="0">
                <a:solidFill>
                  <a:schemeClr val="tx1"/>
                </a:solidFill>
                <a:latin typeface="Consolas" pitchFamily="49" charset="0"/>
                <a:ea typeface="仿宋" pitchFamily="49" charset="-122"/>
                <a:cs typeface="Consolas" pitchFamily="49" charset="0"/>
              </a:rPr>
              <a:t>个</a:t>
            </a:r>
            <a:r>
              <a:rPr lang="en-US" altLang="zh-CN" sz="1800" dirty="0" err="1" smtClean="0">
                <a:solidFill>
                  <a:schemeClr val="tx1"/>
                </a:solidFill>
                <a:latin typeface="Consolas" pitchFamily="49" charset="0"/>
                <a:ea typeface="仿宋" pitchFamily="49" charset="-122"/>
                <a:cs typeface="Consolas" pitchFamily="49" charset="0"/>
              </a:rPr>
              <a:t>int</a:t>
            </a:r>
            <a:r>
              <a:rPr lang="zh-CN" altLang="zh-CN" sz="1800" dirty="0" smtClean="0">
                <a:solidFill>
                  <a:schemeClr val="tx1"/>
                </a:solidFill>
                <a:latin typeface="Consolas" pitchFamily="49" charset="0"/>
                <a:ea typeface="仿宋" pitchFamily="49" charset="-122"/>
                <a:cs typeface="Consolas" pitchFamily="49" charset="0"/>
              </a:rPr>
              <a:t>元素</a:t>
            </a:r>
          </a:p>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vector&lt;double&gt; v3(10</a:t>
            </a:r>
            <a:r>
              <a:rPr lang="zh-CN" altLang="zh-CN" sz="1800" dirty="0" smtClean="0">
                <a:solidFill>
                  <a:schemeClr val="tx1"/>
                </a:solidFill>
                <a:latin typeface="Consolas" pitchFamily="49" charset="0"/>
                <a:ea typeface="仿宋" pitchFamily="49" charset="-122"/>
                <a:cs typeface="Consolas" pitchFamily="49" charset="0"/>
              </a:rPr>
              <a:t>，</a:t>
            </a:r>
            <a:r>
              <a:rPr lang="en-US" altLang="zh-CN" sz="1800" dirty="0" smtClean="0">
                <a:solidFill>
                  <a:schemeClr val="tx1"/>
                </a:solidFill>
                <a:latin typeface="Consolas" pitchFamily="49" charset="0"/>
                <a:ea typeface="仿宋" pitchFamily="49" charset="-122"/>
                <a:cs typeface="Consolas" pitchFamily="49" charset="0"/>
              </a:rPr>
              <a:t>1.23);	//</a:t>
            </a:r>
            <a:r>
              <a:rPr lang="zh-CN" altLang="zh-CN" sz="1800" dirty="0" smtClean="0">
                <a:solidFill>
                  <a:schemeClr val="tx1"/>
                </a:solidFill>
                <a:latin typeface="Consolas" pitchFamily="49" charset="0"/>
                <a:ea typeface="仿宋" pitchFamily="49" charset="-122"/>
                <a:cs typeface="Consolas" pitchFamily="49" charset="0"/>
              </a:rPr>
              <a:t>指定</a:t>
            </a:r>
            <a:r>
              <a:rPr lang="en-US" altLang="zh-CN" sz="1800" dirty="0" smtClean="0">
                <a:solidFill>
                  <a:schemeClr val="tx1"/>
                </a:solidFill>
                <a:latin typeface="Consolas" pitchFamily="49" charset="0"/>
                <a:ea typeface="仿宋" pitchFamily="49" charset="-122"/>
                <a:cs typeface="Consolas" pitchFamily="49" charset="0"/>
              </a:rPr>
              <a:t>v3</a:t>
            </a:r>
            <a:r>
              <a:rPr lang="zh-CN" altLang="zh-CN" sz="1800" dirty="0" smtClean="0">
                <a:solidFill>
                  <a:schemeClr val="tx1"/>
                </a:solidFill>
                <a:latin typeface="Consolas" pitchFamily="49" charset="0"/>
                <a:ea typeface="仿宋" pitchFamily="49" charset="-122"/>
                <a:cs typeface="Consolas" pitchFamily="49" charset="0"/>
              </a:rPr>
              <a:t>的</a:t>
            </a:r>
            <a:r>
              <a:rPr lang="en-US" altLang="zh-CN" sz="1800" dirty="0" smtClean="0">
                <a:solidFill>
                  <a:schemeClr val="tx1"/>
                </a:solidFill>
                <a:latin typeface="Consolas" pitchFamily="49" charset="0"/>
                <a:ea typeface="仿宋" pitchFamily="49" charset="-122"/>
                <a:cs typeface="Consolas" pitchFamily="49" charset="0"/>
              </a:rPr>
              <a:t>10</a:t>
            </a:r>
            <a:r>
              <a:rPr lang="zh-CN" altLang="zh-CN" sz="1800" dirty="0" smtClean="0">
                <a:solidFill>
                  <a:schemeClr val="tx1"/>
                </a:solidFill>
                <a:latin typeface="Consolas" pitchFamily="49" charset="0"/>
                <a:ea typeface="仿宋" pitchFamily="49" charset="-122"/>
                <a:cs typeface="Consolas" pitchFamily="49" charset="0"/>
              </a:rPr>
              <a:t>个初始元素的初值为</a:t>
            </a:r>
            <a:r>
              <a:rPr lang="en-US" altLang="zh-CN" sz="1800" dirty="0" smtClean="0">
                <a:solidFill>
                  <a:schemeClr val="tx1"/>
                </a:solidFill>
                <a:latin typeface="Consolas" pitchFamily="49" charset="0"/>
                <a:ea typeface="仿宋" pitchFamily="49" charset="-122"/>
                <a:cs typeface="Consolas" pitchFamily="49" charset="0"/>
              </a:rPr>
              <a:t>1.23</a:t>
            </a:r>
            <a:endParaRPr lang="zh-CN" altLang="zh-CN" sz="1800" dirty="0" smtClean="0">
              <a:solidFill>
                <a:schemeClr val="tx1"/>
              </a:solidFill>
              <a:latin typeface="Consolas" pitchFamily="49" charset="0"/>
              <a:ea typeface="仿宋" pitchFamily="49" charset="-122"/>
              <a:cs typeface="Consolas" pitchFamily="49" charset="0"/>
            </a:endParaRPr>
          </a:p>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vector&lt;</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&gt; v4(a</a:t>
            </a:r>
            <a:r>
              <a:rPr lang="zh-CN" altLang="zh-CN" sz="1800" dirty="0" smtClean="0">
                <a:solidFill>
                  <a:schemeClr val="tx1"/>
                </a:solidFill>
                <a:latin typeface="Consolas" pitchFamily="49" charset="0"/>
                <a:ea typeface="仿宋" pitchFamily="49" charset="-122"/>
                <a:cs typeface="Consolas" pitchFamily="49" charset="0"/>
              </a:rPr>
              <a:t>，</a:t>
            </a:r>
            <a:r>
              <a:rPr lang="en-US" altLang="zh-CN" sz="1800" dirty="0" smtClean="0">
                <a:solidFill>
                  <a:schemeClr val="tx1"/>
                </a:solidFill>
                <a:latin typeface="Consolas" pitchFamily="49" charset="0"/>
                <a:ea typeface="仿宋" pitchFamily="49" charset="-122"/>
                <a:cs typeface="Consolas" pitchFamily="49" charset="0"/>
              </a:rPr>
              <a:t>a+5);	//</a:t>
            </a:r>
            <a:r>
              <a:rPr lang="zh-CN" altLang="zh-CN" sz="1800" dirty="0" smtClean="0">
                <a:solidFill>
                  <a:schemeClr val="tx1"/>
                </a:solidFill>
                <a:latin typeface="Consolas" pitchFamily="49" charset="0"/>
                <a:ea typeface="仿宋" pitchFamily="49" charset="-122"/>
                <a:cs typeface="Consolas" pitchFamily="49" charset="0"/>
              </a:rPr>
              <a:t>用数组</a:t>
            </a:r>
            <a:r>
              <a:rPr lang="en-US" altLang="zh-CN" sz="1800" dirty="0" smtClean="0">
                <a:solidFill>
                  <a:schemeClr val="tx1"/>
                </a:solidFill>
                <a:latin typeface="Consolas" pitchFamily="49" charset="0"/>
                <a:ea typeface="仿宋" pitchFamily="49" charset="-122"/>
                <a:cs typeface="Consolas" pitchFamily="49" charset="0"/>
              </a:rPr>
              <a:t>a[0..4]</a:t>
            </a:r>
            <a:r>
              <a:rPr lang="zh-CN" altLang="zh-CN" sz="1800" dirty="0" smtClean="0">
                <a:solidFill>
                  <a:schemeClr val="tx1"/>
                </a:solidFill>
                <a:latin typeface="Consolas" pitchFamily="49" charset="0"/>
                <a:ea typeface="仿宋" pitchFamily="49" charset="-122"/>
                <a:cs typeface="Consolas" pitchFamily="49" charset="0"/>
              </a:rPr>
              <a:t>共</a:t>
            </a:r>
            <a:r>
              <a:rPr lang="en-US" altLang="zh-CN" sz="1800" dirty="0" smtClean="0">
                <a:solidFill>
                  <a:schemeClr val="tx1"/>
                </a:solidFill>
                <a:latin typeface="Consolas" pitchFamily="49" charset="0"/>
                <a:ea typeface="仿宋" pitchFamily="49" charset="-122"/>
                <a:cs typeface="Consolas" pitchFamily="49" charset="0"/>
              </a:rPr>
              <a:t>5</a:t>
            </a:r>
            <a:r>
              <a:rPr lang="zh-CN" altLang="zh-CN" sz="1800" dirty="0" smtClean="0">
                <a:solidFill>
                  <a:schemeClr val="tx1"/>
                </a:solidFill>
                <a:latin typeface="Consolas" pitchFamily="49" charset="0"/>
                <a:ea typeface="仿宋" pitchFamily="49" charset="-122"/>
                <a:cs typeface="Consolas" pitchFamily="49" charset="0"/>
              </a:rPr>
              <a:t>个元素初始化</a:t>
            </a:r>
            <a:r>
              <a:rPr lang="en-US" altLang="zh-CN" sz="1800" dirty="0" smtClean="0">
                <a:solidFill>
                  <a:schemeClr val="tx1"/>
                </a:solidFill>
                <a:latin typeface="Consolas" pitchFamily="49" charset="0"/>
                <a:ea typeface="仿宋" pitchFamily="49" charset="-122"/>
                <a:cs typeface="Consolas" pitchFamily="49" charset="0"/>
              </a:rPr>
              <a:t>v4</a:t>
            </a:r>
            <a:endParaRPr lang="zh-CN" altLang="zh-CN" sz="1800" dirty="0" smtClean="0">
              <a:solidFill>
                <a:schemeClr val="tx1"/>
              </a:solidFill>
              <a:latin typeface="Consolas" pitchFamily="49" charset="0"/>
              <a:ea typeface="仿宋" pitchFamily="49" charset="-122"/>
              <a:cs typeface="Consolas" pitchFamily="49" charset="0"/>
            </a:endParaRPr>
          </a:p>
        </p:txBody>
      </p:sp>
      <p:sp>
        <p:nvSpPr>
          <p:cNvPr id="3" name="TextBox 2"/>
          <p:cNvSpPr txBox="1"/>
          <p:nvPr/>
        </p:nvSpPr>
        <p:spPr>
          <a:xfrm>
            <a:off x="642910" y="571480"/>
            <a:ext cx="5214974" cy="400110"/>
          </a:xfrm>
          <a:prstGeom prst="rect">
            <a:avLst/>
          </a:prstGeom>
          <a:noFill/>
        </p:spPr>
        <p:txBody>
          <a:bodyPr wrap="square" rtlCol="0">
            <a:spAutoFit/>
          </a:bodyPr>
          <a:lstStyle/>
          <a:p>
            <a:r>
              <a:rPr lang="zh-CN" altLang="zh-CN" sz="2000" dirty="0" smtClean="0">
                <a:solidFill>
                  <a:schemeClr val="tx1"/>
                </a:solidFill>
                <a:latin typeface="Consolas" pitchFamily="49" charset="0"/>
                <a:ea typeface="楷体" pitchFamily="49" charset="-122"/>
                <a:cs typeface="Consolas" pitchFamily="49" charset="0"/>
              </a:rPr>
              <a:t>定义</a:t>
            </a:r>
            <a:r>
              <a:rPr lang="en-US" altLang="zh-CN" sz="2000" dirty="0" smtClean="0">
                <a:solidFill>
                  <a:schemeClr val="tx1"/>
                </a:solidFill>
                <a:latin typeface="Consolas" pitchFamily="49" charset="0"/>
                <a:ea typeface="楷体" pitchFamily="49" charset="-122"/>
                <a:cs typeface="Consolas" pitchFamily="49" charset="0"/>
              </a:rPr>
              <a:t>vector</a:t>
            </a:r>
            <a:r>
              <a:rPr lang="zh-CN" altLang="zh-CN" sz="2000" dirty="0" smtClean="0">
                <a:solidFill>
                  <a:schemeClr val="tx1"/>
                </a:solidFill>
                <a:latin typeface="Consolas" pitchFamily="49" charset="0"/>
                <a:ea typeface="楷体" pitchFamily="49" charset="-122"/>
                <a:cs typeface="Consolas" pitchFamily="49" charset="0"/>
              </a:rPr>
              <a:t>容器的几种方式如下：</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497783"/>
            <a:ext cx="8358246" cy="430887"/>
          </a:xfrm>
          <a:prstGeom prst="rect">
            <a:avLst/>
          </a:prstGeom>
          <a:noFill/>
        </p:spPr>
        <p:txBody>
          <a:bodyPr wrap="square" rtlCol="0">
            <a:spAutoFit/>
          </a:bodyPr>
          <a:lstStyle/>
          <a:p>
            <a:r>
              <a:rPr lang="en-US" altLang="zh-CN" sz="2200" dirty="0" smtClean="0">
                <a:solidFill>
                  <a:schemeClr val="tx1"/>
                </a:solidFill>
                <a:latin typeface="Consolas" pitchFamily="49" charset="0"/>
                <a:ea typeface="楷体" pitchFamily="49" charset="-122"/>
                <a:cs typeface="Consolas" pitchFamily="49" charset="0"/>
              </a:rPr>
              <a:t>vector</a:t>
            </a:r>
            <a:r>
              <a:rPr lang="zh-CN" altLang="zh-CN" sz="2200" dirty="0" smtClean="0">
                <a:solidFill>
                  <a:schemeClr val="tx1"/>
                </a:solidFill>
                <a:latin typeface="Consolas" pitchFamily="49" charset="0"/>
                <a:ea typeface="楷体" pitchFamily="49" charset="-122"/>
                <a:cs typeface="Consolas" pitchFamily="49" charset="0"/>
              </a:rPr>
              <a:t>提供了一系列的成员函数，</a:t>
            </a:r>
            <a:r>
              <a:rPr lang="en-US" altLang="zh-CN" sz="2200" dirty="0" smtClean="0">
                <a:solidFill>
                  <a:schemeClr val="tx1"/>
                </a:solidFill>
                <a:latin typeface="Consolas" pitchFamily="49" charset="0"/>
                <a:ea typeface="楷体" pitchFamily="49" charset="-122"/>
                <a:cs typeface="Consolas" pitchFamily="49" charset="0"/>
              </a:rPr>
              <a:t>vector</a:t>
            </a:r>
            <a:r>
              <a:rPr lang="zh-CN" altLang="zh-CN" sz="2200" dirty="0" smtClean="0">
                <a:solidFill>
                  <a:schemeClr val="tx1"/>
                </a:solidFill>
                <a:latin typeface="Consolas" pitchFamily="49" charset="0"/>
                <a:ea typeface="楷体" pitchFamily="49" charset="-122"/>
                <a:cs typeface="Consolas" pitchFamily="49" charset="0"/>
              </a:rPr>
              <a:t>主要的成员函数如下：</a:t>
            </a:r>
          </a:p>
        </p:txBody>
      </p:sp>
      <p:sp>
        <p:nvSpPr>
          <p:cNvPr id="3" name="TextBox 2"/>
          <p:cNvSpPr txBox="1"/>
          <p:nvPr/>
        </p:nvSpPr>
        <p:spPr>
          <a:xfrm>
            <a:off x="571472" y="1214422"/>
            <a:ext cx="8358246" cy="419871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457200" indent="-4572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empty()</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判断当前向量容器是否为空。</a:t>
            </a:r>
          </a:p>
          <a:p>
            <a:pPr marL="457200" indent="-4572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size()</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返回当前向量容器的中的实际元素个数。</a:t>
            </a:r>
          </a:p>
          <a:p>
            <a:pPr marL="457200" indent="-4572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返回指定下标的元素。</a:t>
            </a:r>
          </a:p>
          <a:p>
            <a:pPr marL="457200" indent="-4572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reserve(n)</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为当前向量容器预分配</a:t>
            </a:r>
            <a:r>
              <a:rPr lang="en-US" altLang="zh-CN" sz="1800" dirty="0" smtClean="0">
                <a:solidFill>
                  <a:schemeClr val="tx1"/>
                </a:solidFill>
                <a:latin typeface="Consolas" pitchFamily="49" charset="0"/>
                <a:ea typeface="仿宋" pitchFamily="49" charset="-122"/>
                <a:cs typeface="Consolas" pitchFamily="49" charset="0"/>
              </a:rPr>
              <a:t>n</a:t>
            </a:r>
            <a:r>
              <a:rPr lang="zh-CN" altLang="zh-CN" sz="1800" dirty="0" smtClean="0">
                <a:solidFill>
                  <a:schemeClr val="tx1"/>
                </a:solidFill>
                <a:latin typeface="Consolas" pitchFamily="49" charset="0"/>
                <a:ea typeface="仿宋" pitchFamily="49" charset="-122"/>
                <a:cs typeface="Consolas" pitchFamily="49" charset="0"/>
              </a:rPr>
              <a:t>个元素的存储空间。</a:t>
            </a:r>
          </a:p>
          <a:p>
            <a:pPr marL="457200" indent="-4572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capacity()</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返回当前向量容器在重新进行内存分配以前所能容纳的元素个数。</a:t>
            </a:r>
          </a:p>
          <a:p>
            <a:pPr marL="457200" indent="-4572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resize(n) </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调整当前向量容器的大小，使其能容纳</a:t>
            </a:r>
            <a:r>
              <a:rPr lang="en-US" altLang="zh-CN" sz="1800" dirty="0" smtClean="0">
                <a:solidFill>
                  <a:schemeClr val="tx1"/>
                </a:solidFill>
                <a:latin typeface="Consolas" pitchFamily="49" charset="0"/>
                <a:ea typeface="仿宋" pitchFamily="49" charset="-122"/>
                <a:cs typeface="Consolas" pitchFamily="49" charset="0"/>
              </a:rPr>
              <a:t>n</a:t>
            </a:r>
            <a:r>
              <a:rPr lang="zh-CN" altLang="zh-CN" sz="1800" dirty="0" smtClean="0">
                <a:solidFill>
                  <a:schemeClr val="tx1"/>
                </a:solidFill>
                <a:latin typeface="Consolas" pitchFamily="49" charset="0"/>
                <a:ea typeface="仿宋" pitchFamily="49" charset="-122"/>
                <a:cs typeface="Consolas" pitchFamily="49" charset="0"/>
              </a:rPr>
              <a:t>个元素。</a:t>
            </a:r>
          </a:p>
          <a:p>
            <a:pPr marL="457200" indent="-457200">
              <a:lnSpc>
                <a:spcPct val="150000"/>
              </a:lnSpc>
              <a:buFont typeface="Wingdings" pitchFamily="2" charset="2"/>
              <a:buChar char="l"/>
            </a:pPr>
            <a:r>
              <a:rPr lang="en-US" altLang="zh-CN" sz="1800" dirty="0" err="1" smtClean="0">
                <a:solidFill>
                  <a:srgbClr val="C00000"/>
                </a:solidFill>
                <a:latin typeface="Consolas" pitchFamily="49" charset="0"/>
                <a:ea typeface="仿宋" pitchFamily="49" charset="-122"/>
                <a:cs typeface="Consolas" pitchFamily="49" charset="0"/>
              </a:rPr>
              <a:t>push_back</a:t>
            </a:r>
            <a:r>
              <a:rPr lang="en-US"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在当前向量容器尾部添加了一个元素。</a:t>
            </a:r>
          </a:p>
          <a:p>
            <a:pPr marL="457200" indent="-4572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insert(pos</a:t>
            </a:r>
            <a:r>
              <a:rPr lang="zh-CN" altLang="zh-CN" sz="1800" dirty="0" smtClean="0">
                <a:solidFill>
                  <a:srgbClr val="C00000"/>
                </a:solidFill>
                <a:latin typeface="Consolas" pitchFamily="49" charset="0"/>
                <a:ea typeface="仿宋" pitchFamily="49" charset="-122"/>
                <a:cs typeface="Consolas" pitchFamily="49" charset="0"/>
              </a:rPr>
              <a:t>，</a:t>
            </a:r>
            <a:r>
              <a:rPr lang="en-US" altLang="zh-CN" sz="1800" dirty="0" err="1" smtClean="0">
                <a:solidFill>
                  <a:srgbClr val="C00000"/>
                </a:solidFill>
                <a:latin typeface="Consolas" pitchFamily="49" charset="0"/>
                <a:ea typeface="仿宋" pitchFamily="49" charset="-122"/>
                <a:cs typeface="Consolas" pitchFamily="49" charset="0"/>
              </a:rPr>
              <a:t>elem</a:t>
            </a:r>
            <a:r>
              <a:rPr lang="en-US"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在</a:t>
            </a:r>
            <a:r>
              <a:rPr lang="en-US" altLang="zh-CN" sz="1800" dirty="0" smtClean="0">
                <a:solidFill>
                  <a:schemeClr val="tx1"/>
                </a:solidFill>
                <a:latin typeface="Consolas" pitchFamily="49" charset="0"/>
                <a:ea typeface="仿宋" pitchFamily="49" charset="-122"/>
                <a:cs typeface="Consolas" pitchFamily="49" charset="0"/>
              </a:rPr>
              <a:t>pos</a:t>
            </a:r>
            <a:r>
              <a:rPr lang="zh-CN" altLang="zh-CN" sz="1800" dirty="0" smtClean="0">
                <a:solidFill>
                  <a:schemeClr val="tx1"/>
                </a:solidFill>
                <a:latin typeface="Consolas" pitchFamily="49" charset="0"/>
                <a:ea typeface="仿宋" pitchFamily="49" charset="-122"/>
                <a:cs typeface="Consolas" pitchFamily="49" charset="0"/>
              </a:rPr>
              <a:t>位置插入元素</a:t>
            </a:r>
            <a:r>
              <a:rPr lang="en-US" altLang="zh-CN" sz="1800" dirty="0" err="1" smtClean="0">
                <a:solidFill>
                  <a:schemeClr val="tx1"/>
                </a:solidFill>
                <a:latin typeface="Consolas" pitchFamily="49" charset="0"/>
                <a:ea typeface="仿宋" pitchFamily="49" charset="-122"/>
                <a:cs typeface="Consolas" pitchFamily="49" charset="0"/>
              </a:rPr>
              <a:t>elem</a:t>
            </a:r>
            <a:r>
              <a:rPr lang="zh-CN" altLang="zh-CN" sz="1800" dirty="0" smtClean="0">
                <a:solidFill>
                  <a:schemeClr val="tx1"/>
                </a:solidFill>
                <a:latin typeface="Consolas" pitchFamily="49" charset="0"/>
                <a:ea typeface="仿宋" pitchFamily="49" charset="-122"/>
                <a:cs typeface="Consolas" pitchFamily="49" charset="0"/>
              </a:rPr>
              <a:t>，即将元素</a:t>
            </a:r>
            <a:r>
              <a:rPr lang="en-US" altLang="zh-CN" sz="1800" dirty="0" err="1" smtClean="0">
                <a:solidFill>
                  <a:schemeClr val="tx1"/>
                </a:solidFill>
                <a:latin typeface="Consolas" pitchFamily="49" charset="0"/>
                <a:ea typeface="仿宋" pitchFamily="49" charset="-122"/>
                <a:cs typeface="Consolas" pitchFamily="49" charset="0"/>
              </a:rPr>
              <a:t>elem</a:t>
            </a:r>
            <a:r>
              <a:rPr lang="zh-CN" altLang="zh-CN" sz="1800" dirty="0" smtClean="0">
                <a:solidFill>
                  <a:schemeClr val="tx1"/>
                </a:solidFill>
                <a:latin typeface="Consolas" pitchFamily="49" charset="0"/>
                <a:ea typeface="仿宋" pitchFamily="49" charset="-122"/>
                <a:cs typeface="Consolas" pitchFamily="49" charset="0"/>
              </a:rPr>
              <a:t>插入到迭代器</a:t>
            </a:r>
            <a:r>
              <a:rPr lang="en-US" altLang="zh-CN" sz="1800" dirty="0" smtClean="0">
                <a:solidFill>
                  <a:schemeClr val="tx1"/>
                </a:solidFill>
                <a:latin typeface="Consolas" pitchFamily="49" charset="0"/>
                <a:ea typeface="仿宋" pitchFamily="49" charset="-122"/>
                <a:cs typeface="Consolas" pitchFamily="49" charset="0"/>
              </a:rPr>
              <a:t>pos</a:t>
            </a:r>
            <a:r>
              <a:rPr lang="zh-CN" altLang="zh-CN" sz="1800" dirty="0" smtClean="0">
                <a:solidFill>
                  <a:schemeClr val="tx1"/>
                </a:solidFill>
                <a:latin typeface="Consolas" pitchFamily="49" charset="0"/>
                <a:ea typeface="仿宋" pitchFamily="49" charset="-122"/>
                <a:cs typeface="Consolas" pitchFamily="49" charset="0"/>
              </a:rPr>
              <a:t>指定元素之前。</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285860"/>
            <a:ext cx="7358114" cy="258532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457200" indent="-4572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front()</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获取当前向量容器的第一个元素。</a:t>
            </a:r>
          </a:p>
          <a:p>
            <a:pPr marL="457200" indent="-4572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back()</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获取当前向量容器的最后一个元素。</a:t>
            </a:r>
          </a:p>
          <a:p>
            <a:pPr marL="457200" indent="-4572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erase()</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删除当前向量容器中某个迭代器或者迭代器区间指定的元素。</a:t>
            </a:r>
          </a:p>
          <a:p>
            <a:pPr marL="457200" indent="-4572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clear()</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删除当前向量容器中所有元素。</a:t>
            </a:r>
          </a:p>
          <a:p>
            <a:pPr marL="457200" indent="-457200">
              <a:lnSpc>
                <a:spcPct val="150000"/>
              </a:lnSpc>
              <a:buFont typeface="Wingdings" pitchFamily="2" charset="2"/>
              <a:buChar char="l"/>
            </a:pPr>
            <a:r>
              <a:rPr lang="zh-CN" altLang="zh-CN" sz="1800" dirty="0" smtClean="0">
                <a:solidFill>
                  <a:srgbClr val="C00000"/>
                </a:solidFill>
                <a:latin typeface="Consolas" pitchFamily="49" charset="0"/>
                <a:ea typeface="仿宋" pitchFamily="49" charset="-122"/>
                <a:cs typeface="Consolas" pitchFamily="49" charset="0"/>
              </a:rPr>
              <a:t>迭代器</a:t>
            </a:r>
            <a:r>
              <a:rPr lang="zh-CN" altLang="en-US" sz="1800" dirty="0" smtClean="0">
                <a:solidFill>
                  <a:srgbClr val="C00000"/>
                </a:solidFill>
                <a:latin typeface="Consolas" pitchFamily="49" charset="0"/>
                <a:ea typeface="仿宋" pitchFamily="49" charset="-122"/>
                <a:cs typeface="Consolas" pitchFamily="49" charset="0"/>
              </a:rPr>
              <a:t>函数：</a:t>
            </a:r>
            <a:r>
              <a:rPr lang="en-US" altLang="zh-CN" sz="1800" dirty="0" smtClean="0">
                <a:solidFill>
                  <a:schemeClr val="tx1"/>
                </a:solidFill>
                <a:latin typeface="Consolas" pitchFamily="49" charset="0"/>
                <a:ea typeface="仿宋" pitchFamily="49" charset="-122"/>
                <a:cs typeface="Consolas" pitchFamily="49" charset="0"/>
              </a:rPr>
              <a:t>begin()</a:t>
            </a:r>
            <a:r>
              <a:rPr lang="zh-CN" altLang="en-US" sz="1800" dirty="0" smtClean="0">
                <a:solidFill>
                  <a:schemeClr val="tx1"/>
                </a:solidFill>
                <a:latin typeface="Consolas" pitchFamily="49" charset="0"/>
                <a:ea typeface="仿宋" pitchFamily="49" charset="-122"/>
                <a:cs typeface="Consolas" pitchFamily="49" charset="0"/>
              </a:rPr>
              <a:t>、</a:t>
            </a:r>
            <a:r>
              <a:rPr lang="en-US" altLang="zh-CN" sz="1800" dirty="0" smtClean="0">
                <a:solidFill>
                  <a:schemeClr val="tx1"/>
                </a:solidFill>
                <a:latin typeface="Consolas" pitchFamily="49" charset="0"/>
                <a:ea typeface="仿宋" pitchFamily="49" charset="-122"/>
                <a:cs typeface="Consolas" pitchFamily="49" charset="0"/>
              </a:rPr>
              <a:t>end()</a:t>
            </a:r>
            <a:r>
              <a:rPr lang="zh-CN" altLang="en-US"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rbegin</a:t>
            </a:r>
            <a:r>
              <a:rPr lang="en-US" altLang="zh-CN" sz="1800" dirty="0" smtClean="0">
                <a:solidFill>
                  <a:schemeClr val="tx1"/>
                </a:solidFill>
                <a:latin typeface="Consolas" pitchFamily="49" charset="0"/>
                <a:ea typeface="仿宋" pitchFamily="49" charset="-122"/>
                <a:cs typeface="Consolas" pitchFamily="49" charset="0"/>
              </a:rPr>
              <a:t>()</a:t>
            </a:r>
            <a:r>
              <a:rPr lang="zh-CN" altLang="en-US" sz="1800" dirty="0" smtClean="0">
                <a:solidFill>
                  <a:schemeClr val="tx1"/>
                </a:solidFill>
                <a:latin typeface="Consolas" pitchFamily="49" charset="0"/>
                <a:ea typeface="仿宋" pitchFamily="49" charset="-122"/>
                <a:cs typeface="Consolas" pitchFamily="49" charset="0"/>
              </a:rPr>
              <a:t>、</a:t>
            </a:r>
            <a:r>
              <a:rPr lang="en-US" altLang="zh-CN" sz="1800" dirty="0" smtClean="0">
                <a:solidFill>
                  <a:schemeClr val="tx1"/>
                </a:solidFill>
                <a:latin typeface="Consolas" pitchFamily="49" charset="0"/>
                <a:ea typeface="仿宋" pitchFamily="49" charset="-122"/>
                <a:cs typeface="Consolas" pitchFamily="49" charset="0"/>
              </a:rPr>
              <a:t>rend()</a:t>
            </a:r>
            <a:r>
              <a:rPr lang="zh-CN" altLang="en-US" sz="1800" dirty="0" smtClean="0">
                <a:solidFill>
                  <a:schemeClr val="tx1"/>
                </a:solidFill>
                <a:latin typeface="Consolas" pitchFamily="49" charset="0"/>
                <a:ea typeface="仿宋" pitchFamily="49" charset="-122"/>
                <a:cs typeface="Consolas" pitchFamily="49" charset="0"/>
              </a:rPr>
              <a:t>。</a:t>
            </a:r>
            <a:endParaRPr lang="zh-CN" altLang="zh-CN" sz="1800" dirty="0" smtClean="0">
              <a:solidFill>
                <a:schemeClr val="tx1"/>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ext Box 2"/>
          <p:cNvSpPr txBox="1">
            <a:spLocks noChangeArrowheads="1"/>
          </p:cNvSpPr>
          <p:nvPr/>
        </p:nvSpPr>
        <p:spPr bwMode="auto">
          <a:xfrm>
            <a:off x="756345" y="1637999"/>
            <a:ext cx="4247703" cy="430887"/>
          </a:xfrm>
          <a:prstGeom prst="rect">
            <a:avLst/>
          </a:prstGeom>
          <a:noFill/>
          <a:ln w="9525">
            <a:noFill/>
            <a:miter lim="800000"/>
            <a:headEnd/>
            <a:tailEnd/>
          </a:ln>
          <a:effectLst/>
        </p:spPr>
        <p:txBody>
          <a:bodyPr wrap="square">
            <a:spAutoFit/>
          </a:bodyPr>
          <a:lstStyle/>
          <a:p>
            <a:pPr>
              <a:spcBef>
                <a:spcPct val="50000"/>
              </a:spcBef>
            </a:pPr>
            <a:r>
              <a:rPr lang="zh-CN" altLang="en-US" sz="2200" dirty="0">
                <a:solidFill>
                  <a:schemeClr val="tx1"/>
                </a:solidFill>
                <a:latin typeface="Consolas" pitchFamily="49" charset="0"/>
                <a:ea typeface="楷体" pitchFamily="49" charset="-122"/>
                <a:cs typeface="Consolas" pitchFamily="49" charset="0"/>
              </a:rPr>
              <a:t>算法具有以下</a:t>
            </a:r>
            <a:r>
              <a:rPr lang="en-US" altLang="zh-CN" sz="2200" dirty="0">
                <a:solidFill>
                  <a:schemeClr val="tx1"/>
                </a:solidFill>
                <a:latin typeface="Consolas" pitchFamily="49" charset="0"/>
                <a:ea typeface="楷体" pitchFamily="49" charset="-122"/>
                <a:cs typeface="Consolas" pitchFamily="49" charset="0"/>
              </a:rPr>
              <a:t>5</a:t>
            </a:r>
            <a:r>
              <a:rPr lang="zh-CN" altLang="en-US" sz="2200" dirty="0">
                <a:solidFill>
                  <a:schemeClr val="tx1"/>
                </a:solidFill>
                <a:latin typeface="Consolas" pitchFamily="49" charset="0"/>
                <a:ea typeface="楷体" pitchFamily="49" charset="-122"/>
                <a:cs typeface="Consolas" pitchFamily="49" charset="0"/>
              </a:rPr>
              <a:t>个重要特征：</a:t>
            </a:r>
          </a:p>
        </p:txBody>
      </p:sp>
      <p:sp>
        <p:nvSpPr>
          <p:cNvPr id="204803" name="Text Box 3"/>
          <p:cNvSpPr txBox="1">
            <a:spLocks noChangeArrowheads="1"/>
          </p:cNvSpPr>
          <p:nvPr/>
        </p:nvSpPr>
        <p:spPr bwMode="auto">
          <a:xfrm>
            <a:off x="1071538" y="2214554"/>
            <a:ext cx="2817804" cy="2346283"/>
          </a:xfrm>
          <a:prstGeom prst="rect">
            <a:avLst/>
          </a:prstGeom>
          <a:noFill/>
          <a:ln w="9525">
            <a:noFill/>
            <a:miter lim="800000"/>
            <a:headEnd/>
            <a:tailEnd/>
          </a:ln>
          <a:effectLst/>
        </p:spPr>
        <p:txBody>
          <a:bodyPr wrap="square">
            <a:spAutoFit/>
          </a:bodyPr>
          <a:lstStyle/>
          <a:p>
            <a:pPr marL="342900" indent="-342900">
              <a:lnSpc>
                <a:spcPct val="150000"/>
              </a:lnSpc>
              <a:buFontTx/>
              <a:buBlip>
                <a:blip r:embed="rId2"/>
              </a:buBlip>
            </a:pPr>
            <a:r>
              <a:rPr lang="zh-CN" altLang="en-US" sz="2000">
                <a:solidFill>
                  <a:srgbClr val="9900FF"/>
                </a:solidFill>
                <a:latin typeface="微软雅黑" pitchFamily="34" charset="-122"/>
                <a:ea typeface="微软雅黑" pitchFamily="34" charset="-122"/>
                <a:cs typeface="Times New Roman" pitchFamily="18" charset="0"/>
              </a:rPr>
              <a:t>有限性</a:t>
            </a:r>
          </a:p>
          <a:p>
            <a:pPr marL="342900" indent="-342900">
              <a:lnSpc>
                <a:spcPct val="150000"/>
              </a:lnSpc>
              <a:buFontTx/>
              <a:buBlip>
                <a:blip r:embed="rId2"/>
              </a:buBlip>
            </a:pPr>
            <a:r>
              <a:rPr lang="zh-CN" altLang="en-US" sz="2000">
                <a:solidFill>
                  <a:srgbClr val="9900FF"/>
                </a:solidFill>
                <a:latin typeface="微软雅黑" pitchFamily="34" charset="-122"/>
                <a:ea typeface="微软雅黑" pitchFamily="34" charset="-122"/>
                <a:cs typeface="Times New Roman" pitchFamily="18" charset="0"/>
              </a:rPr>
              <a:t>确定性</a:t>
            </a:r>
          </a:p>
          <a:p>
            <a:pPr marL="342900" indent="-342900">
              <a:lnSpc>
                <a:spcPct val="150000"/>
              </a:lnSpc>
              <a:buFontTx/>
              <a:buBlip>
                <a:blip r:embed="rId2"/>
              </a:buBlip>
            </a:pPr>
            <a:r>
              <a:rPr lang="zh-CN" altLang="en-US" sz="2000">
                <a:solidFill>
                  <a:srgbClr val="9900FF"/>
                </a:solidFill>
                <a:latin typeface="微软雅黑" pitchFamily="34" charset="-122"/>
                <a:ea typeface="微软雅黑" pitchFamily="34" charset="-122"/>
                <a:cs typeface="Times New Roman" pitchFamily="18" charset="0"/>
              </a:rPr>
              <a:t>可行性</a:t>
            </a:r>
          </a:p>
          <a:p>
            <a:pPr marL="342900" indent="-342900">
              <a:lnSpc>
                <a:spcPct val="150000"/>
              </a:lnSpc>
              <a:buFontTx/>
              <a:buBlip>
                <a:blip r:embed="rId2"/>
              </a:buBlip>
            </a:pPr>
            <a:r>
              <a:rPr lang="zh-CN" altLang="en-US" sz="2000">
                <a:solidFill>
                  <a:srgbClr val="9900FF"/>
                </a:solidFill>
                <a:latin typeface="微软雅黑" pitchFamily="34" charset="-122"/>
                <a:ea typeface="微软雅黑" pitchFamily="34" charset="-122"/>
                <a:cs typeface="Times New Roman" pitchFamily="18" charset="0"/>
              </a:rPr>
              <a:t>输入性</a:t>
            </a:r>
          </a:p>
          <a:p>
            <a:pPr marL="342900" indent="-342900">
              <a:lnSpc>
                <a:spcPct val="150000"/>
              </a:lnSpc>
              <a:buFontTx/>
              <a:buBlip>
                <a:blip r:embed="rId2"/>
              </a:buBlip>
            </a:pPr>
            <a:r>
              <a:rPr lang="zh-CN" altLang="en-US" sz="2000">
                <a:solidFill>
                  <a:srgbClr val="9900FF"/>
                </a:solidFill>
                <a:latin typeface="微软雅黑" pitchFamily="34" charset="-122"/>
                <a:ea typeface="微软雅黑" pitchFamily="34" charset="-122"/>
                <a:cs typeface="Times New Roman" pitchFamily="18" charset="0"/>
              </a:rPr>
              <a:t>输出性</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928670"/>
            <a:ext cx="7786742" cy="6180493"/>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dirty="0" smtClean="0">
                <a:solidFill>
                  <a:schemeClr val="tx1"/>
                </a:solidFill>
                <a:latin typeface="Consolas" pitchFamily="49" charset="0"/>
                <a:ea typeface="仿宋" pitchFamily="49" charset="-122"/>
                <a:cs typeface="Consolas" pitchFamily="49" charset="0"/>
              </a:rPr>
              <a:t>#include &lt;</a:t>
            </a:r>
            <a:r>
              <a:rPr lang="en-US" altLang="zh-CN" sz="1800" dirty="0" err="1" smtClean="0">
                <a:solidFill>
                  <a:schemeClr val="tx1"/>
                </a:solidFill>
                <a:latin typeface="Consolas" pitchFamily="49" charset="0"/>
                <a:ea typeface="仿宋" pitchFamily="49" charset="-122"/>
                <a:cs typeface="Consolas" pitchFamily="49" charset="0"/>
              </a:rPr>
              <a:t>stdio.h</a:t>
            </a:r>
            <a:r>
              <a:rPr lang="en-US" altLang="zh-CN" sz="1800" dirty="0" smtClean="0">
                <a:solidFill>
                  <a:schemeClr val="tx1"/>
                </a:solidFill>
                <a:latin typeface="Consolas" pitchFamily="49" charset="0"/>
                <a:ea typeface="仿宋" pitchFamily="49" charset="-122"/>
                <a:cs typeface="Consolas" pitchFamily="49" charset="0"/>
              </a:rPr>
              <a:t>&gt;</a:t>
            </a:r>
          </a:p>
          <a:p>
            <a:r>
              <a:rPr lang="en-US" altLang="zh-CN" sz="1800" dirty="0" smtClean="0">
                <a:solidFill>
                  <a:schemeClr val="tx1"/>
                </a:solidFill>
                <a:latin typeface="Consolas" pitchFamily="49" charset="0"/>
                <a:ea typeface="仿宋" pitchFamily="49" charset="-122"/>
                <a:cs typeface="Consolas" pitchFamily="49" charset="0"/>
              </a:rPr>
              <a:t>#include &lt;vector&gt;</a:t>
            </a:r>
          </a:p>
          <a:p>
            <a:r>
              <a:rPr lang="en-US" altLang="zh-CN" sz="1800" dirty="0" smtClean="0">
                <a:solidFill>
                  <a:schemeClr val="tx1"/>
                </a:solidFill>
                <a:latin typeface="Consolas" pitchFamily="49" charset="0"/>
                <a:ea typeface="仿宋" pitchFamily="49" charset="-122"/>
                <a:cs typeface="Consolas" pitchFamily="49" charset="0"/>
              </a:rPr>
              <a:t>using namespace std;</a:t>
            </a:r>
          </a:p>
          <a:p>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main()</a:t>
            </a:r>
          </a:p>
          <a:p>
            <a:r>
              <a:rPr lang="en-US" altLang="zh-CN" sz="1800" dirty="0" smtClean="0">
                <a:solidFill>
                  <a:schemeClr val="tx1"/>
                </a:solidFill>
                <a:latin typeface="Consolas" pitchFamily="49" charset="0"/>
                <a:ea typeface="仿宋" pitchFamily="49" charset="-122"/>
                <a:cs typeface="Consolas" pitchFamily="49" charset="0"/>
              </a:rPr>
              <a:t>{   vector&lt;</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&gt; </a:t>
            </a:r>
            <a:r>
              <a:rPr lang="en-US" altLang="zh-CN" sz="1800" dirty="0" err="1" smtClean="0">
                <a:solidFill>
                  <a:schemeClr val="tx1"/>
                </a:solidFill>
                <a:latin typeface="Consolas" pitchFamily="49" charset="0"/>
                <a:ea typeface="仿宋" pitchFamily="49" charset="-122"/>
                <a:cs typeface="Consolas" pitchFamily="49" charset="0"/>
              </a:rPr>
              <a:t>myv</a:t>
            </a:r>
            <a:r>
              <a:rPr lang="en-US" altLang="zh-CN" sz="1800" dirty="0" smtClean="0">
                <a:solidFill>
                  <a:schemeClr val="tx1"/>
                </a:solidFill>
                <a:latin typeface="Consolas" pitchFamily="49" charset="0"/>
                <a:ea typeface="仿宋" pitchFamily="49" charset="-122"/>
                <a:cs typeface="Consolas" pitchFamily="49" charset="0"/>
              </a:rPr>
              <a:t>;		//</a:t>
            </a:r>
            <a:r>
              <a:rPr lang="zh-CN" altLang="en-US" sz="1800" dirty="0" smtClean="0">
                <a:solidFill>
                  <a:schemeClr val="tx1"/>
                </a:solidFill>
                <a:latin typeface="Consolas" pitchFamily="49" charset="0"/>
                <a:ea typeface="仿宋" pitchFamily="49" charset="-122"/>
                <a:cs typeface="Consolas" pitchFamily="49" charset="0"/>
              </a:rPr>
              <a:t>定义</a:t>
            </a:r>
            <a:r>
              <a:rPr lang="en-US" altLang="zh-CN" sz="1800" dirty="0" smtClean="0">
                <a:solidFill>
                  <a:schemeClr val="tx1"/>
                </a:solidFill>
                <a:latin typeface="Consolas" pitchFamily="49" charset="0"/>
                <a:ea typeface="仿宋" pitchFamily="49" charset="-122"/>
                <a:cs typeface="Consolas" pitchFamily="49" charset="0"/>
              </a:rPr>
              <a:t>vector</a:t>
            </a:r>
            <a:r>
              <a:rPr lang="zh-CN" altLang="en-US" sz="1800" dirty="0" smtClean="0">
                <a:solidFill>
                  <a:schemeClr val="tx1"/>
                </a:solidFill>
                <a:latin typeface="Consolas" pitchFamily="49" charset="0"/>
                <a:ea typeface="仿宋" pitchFamily="49" charset="-122"/>
                <a:cs typeface="Consolas" pitchFamily="49" charset="0"/>
              </a:rPr>
              <a:t>容器</a:t>
            </a:r>
            <a:r>
              <a:rPr lang="en-US" altLang="zh-CN" sz="1800" dirty="0" err="1" smtClean="0">
                <a:solidFill>
                  <a:schemeClr val="tx1"/>
                </a:solidFill>
                <a:latin typeface="Consolas" pitchFamily="49" charset="0"/>
                <a:ea typeface="仿宋" pitchFamily="49" charset="-122"/>
                <a:cs typeface="Consolas" pitchFamily="49" charset="0"/>
              </a:rPr>
              <a:t>myv</a:t>
            </a:r>
            <a:endParaRPr lang="en-US"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vector&lt;</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&gt;::</a:t>
            </a:r>
            <a:r>
              <a:rPr lang="en-US" altLang="zh-CN" sz="1800" dirty="0" err="1" smtClean="0">
                <a:solidFill>
                  <a:schemeClr val="tx1"/>
                </a:solidFill>
                <a:latin typeface="Consolas" pitchFamily="49" charset="0"/>
                <a:ea typeface="仿宋" pitchFamily="49" charset="-122"/>
                <a:cs typeface="Consolas" pitchFamily="49" charset="0"/>
              </a:rPr>
              <a:t>iterator</a:t>
            </a:r>
            <a:r>
              <a:rPr lang="en-US" altLang="zh-CN" sz="1800" dirty="0" smtClean="0">
                <a:solidFill>
                  <a:schemeClr val="tx1"/>
                </a:solidFill>
                <a:latin typeface="Consolas" pitchFamily="49" charset="0"/>
                <a:ea typeface="仿宋" pitchFamily="49" charset="-122"/>
                <a:cs typeface="Consolas" pitchFamily="49" charset="0"/>
              </a:rPr>
              <a:t> it;	//</a:t>
            </a:r>
            <a:r>
              <a:rPr lang="zh-CN" altLang="en-US" sz="1800" dirty="0" smtClean="0">
                <a:solidFill>
                  <a:schemeClr val="tx1"/>
                </a:solidFill>
                <a:latin typeface="Consolas" pitchFamily="49" charset="0"/>
                <a:ea typeface="仿宋" pitchFamily="49" charset="-122"/>
                <a:cs typeface="Consolas" pitchFamily="49" charset="0"/>
              </a:rPr>
              <a:t>定义</a:t>
            </a:r>
            <a:r>
              <a:rPr lang="en-US" altLang="zh-CN" sz="1800" dirty="0" err="1" smtClean="0">
                <a:solidFill>
                  <a:schemeClr val="tx1"/>
                </a:solidFill>
                <a:latin typeface="Consolas" pitchFamily="49" charset="0"/>
                <a:ea typeface="仿宋" pitchFamily="49" charset="-122"/>
                <a:cs typeface="Consolas" pitchFamily="49" charset="0"/>
              </a:rPr>
              <a:t>myv</a:t>
            </a:r>
            <a:r>
              <a:rPr lang="zh-CN" altLang="en-US" sz="1800" dirty="0" smtClean="0">
                <a:solidFill>
                  <a:schemeClr val="tx1"/>
                </a:solidFill>
                <a:latin typeface="Consolas" pitchFamily="49" charset="0"/>
                <a:ea typeface="仿宋" pitchFamily="49" charset="-122"/>
                <a:cs typeface="Consolas" pitchFamily="49" charset="0"/>
              </a:rPr>
              <a:t>的正向迭代器</a:t>
            </a:r>
            <a:r>
              <a:rPr lang="en-US" altLang="zh-CN" sz="1800" dirty="0" smtClean="0">
                <a:solidFill>
                  <a:schemeClr val="tx1"/>
                </a:solidFill>
                <a:latin typeface="Consolas" pitchFamily="49" charset="0"/>
                <a:ea typeface="仿宋" pitchFamily="49" charset="-122"/>
                <a:cs typeface="Consolas" pitchFamily="49" charset="0"/>
              </a:rPr>
              <a:t>it</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myv.push_back</a:t>
            </a:r>
            <a:r>
              <a:rPr lang="en-US" altLang="zh-CN" sz="1800" dirty="0" smtClean="0">
                <a:solidFill>
                  <a:schemeClr val="tx1"/>
                </a:solidFill>
                <a:latin typeface="Consolas" pitchFamily="49" charset="0"/>
                <a:ea typeface="仿宋" pitchFamily="49" charset="-122"/>
                <a:cs typeface="Consolas" pitchFamily="49" charset="0"/>
              </a:rPr>
              <a:t>(1);		//</a:t>
            </a:r>
            <a:r>
              <a:rPr lang="zh-CN" altLang="en-US" sz="1800" dirty="0" smtClean="0">
                <a:solidFill>
                  <a:schemeClr val="tx1"/>
                </a:solidFill>
                <a:latin typeface="Consolas" pitchFamily="49" charset="0"/>
                <a:ea typeface="仿宋" pitchFamily="49" charset="-122"/>
                <a:cs typeface="Consolas" pitchFamily="49" charset="0"/>
              </a:rPr>
              <a:t>在</a:t>
            </a:r>
            <a:r>
              <a:rPr lang="en-US" altLang="zh-CN" sz="1800" dirty="0" err="1" smtClean="0">
                <a:solidFill>
                  <a:schemeClr val="tx1"/>
                </a:solidFill>
                <a:latin typeface="Consolas" pitchFamily="49" charset="0"/>
                <a:ea typeface="仿宋" pitchFamily="49" charset="-122"/>
                <a:cs typeface="Consolas" pitchFamily="49" charset="0"/>
              </a:rPr>
              <a:t>myv</a:t>
            </a:r>
            <a:r>
              <a:rPr lang="zh-CN" altLang="en-US" sz="1800" dirty="0" smtClean="0">
                <a:solidFill>
                  <a:schemeClr val="tx1"/>
                </a:solidFill>
                <a:latin typeface="Consolas" pitchFamily="49" charset="0"/>
                <a:ea typeface="仿宋" pitchFamily="49" charset="-122"/>
                <a:cs typeface="Consolas" pitchFamily="49" charset="0"/>
              </a:rPr>
              <a:t>末尾添加元素</a:t>
            </a:r>
            <a:r>
              <a:rPr lang="en-US" altLang="zh-CN" sz="1800" dirty="0" smtClean="0">
                <a:solidFill>
                  <a:schemeClr val="tx1"/>
                </a:solidFill>
                <a:latin typeface="Consolas" pitchFamily="49" charset="0"/>
                <a:ea typeface="仿宋" pitchFamily="49" charset="-122"/>
                <a:cs typeface="Consolas" pitchFamily="49" charset="0"/>
              </a:rPr>
              <a:t>1</a:t>
            </a:r>
          </a:p>
          <a:p>
            <a:r>
              <a:rPr lang="en-US" altLang="zh-CN" sz="1800" dirty="0" smtClean="0">
                <a:solidFill>
                  <a:schemeClr val="tx1"/>
                </a:solidFill>
                <a:latin typeface="Consolas" pitchFamily="49" charset="0"/>
                <a:ea typeface="仿宋" pitchFamily="49" charset="-122"/>
                <a:cs typeface="Consolas" pitchFamily="49" charset="0"/>
              </a:rPr>
              <a:t>    it=</a:t>
            </a:r>
            <a:r>
              <a:rPr lang="en-US" altLang="zh-CN" sz="1800" dirty="0" err="1" smtClean="0">
                <a:solidFill>
                  <a:schemeClr val="tx1"/>
                </a:solidFill>
                <a:latin typeface="Consolas" pitchFamily="49" charset="0"/>
                <a:ea typeface="仿宋" pitchFamily="49" charset="-122"/>
                <a:cs typeface="Consolas" pitchFamily="49" charset="0"/>
              </a:rPr>
              <a:t>myv.begin</a:t>
            </a:r>
            <a:r>
              <a:rPr lang="en-US" altLang="zh-CN" sz="1800" dirty="0" smtClean="0">
                <a:solidFill>
                  <a:schemeClr val="tx1"/>
                </a:solidFill>
                <a:latin typeface="Consolas" pitchFamily="49" charset="0"/>
                <a:ea typeface="仿宋" pitchFamily="49" charset="-122"/>
                <a:cs typeface="Consolas" pitchFamily="49" charset="0"/>
              </a:rPr>
              <a:t>();		//it</a:t>
            </a:r>
            <a:r>
              <a:rPr lang="zh-CN" altLang="en-US" sz="1800" dirty="0" smtClean="0">
                <a:solidFill>
                  <a:schemeClr val="tx1"/>
                </a:solidFill>
                <a:latin typeface="Consolas" pitchFamily="49" charset="0"/>
                <a:ea typeface="仿宋" pitchFamily="49" charset="-122"/>
                <a:cs typeface="Consolas" pitchFamily="49" charset="0"/>
              </a:rPr>
              <a:t>迭代器指向开头元素</a:t>
            </a:r>
            <a:r>
              <a:rPr lang="en-US" altLang="zh-CN" sz="1800" dirty="0" smtClean="0">
                <a:solidFill>
                  <a:schemeClr val="tx1"/>
                </a:solidFill>
                <a:latin typeface="Consolas" pitchFamily="49" charset="0"/>
                <a:ea typeface="仿宋" pitchFamily="49" charset="-122"/>
                <a:cs typeface="Consolas" pitchFamily="49" charset="0"/>
              </a:rPr>
              <a:t>1</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myv.insert</a:t>
            </a:r>
            <a:r>
              <a:rPr lang="en-US" altLang="zh-CN" sz="1800" dirty="0" smtClean="0">
                <a:solidFill>
                  <a:schemeClr val="tx1"/>
                </a:solidFill>
                <a:latin typeface="Consolas" pitchFamily="49" charset="0"/>
                <a:ea typeface="仿宋" pitchFamily="49" charset="-122"/>
                <a:cs typeface="Consolas" pitchFamily="49" charset="0"/>
              </a:rPr>
              <a:t>(it,2);		//</a:t>
            </a:r>
            <a:r>
              <a:rPr lang="zh-CN" altLang="en-US" sz="1800" dirty="0" smtClean="0">
                <a:solidFill>
                  <a:schemeClr val="tx1"/>
                </a:solidFill>
                <a:latin typeface="Consolas" pitchFamily="49" charset="0"/>
                <a:ea typeface="仿宋" pitchFamily="49" charset="-122"/>
                <a:cs typeface="Consolas" pitchFamily="49" charset="0"/>
              </a:rPr>
              <a:t>在</a:t>
            </a:r>
            <a:r>
              <a:rPr lang="en-US" altLang="zh-CN" sz="1800" dirty="0" smtClean="0">
                <a:solidFill>
                  <a:schemeClr val="tx1"/>
                </a:solidFill>
                <a:latin typeface="Consolas" pitchFamily="49" charset="0"/>
                <a:ea typeface="仿宋" pitchFamily="49" charset="-122"/>
                <a:cs typeface="Consolas" pitchFamily="49" charset="0"/>
              </a:rPr>
              <a:t>it</a:t>
            </a:r>
            <a:r>
              <a:rPr lang="zh-CN" altLang="en-US" sz="1800" dirty="0" smtClean="0">
                <a:solidFill>
                  <a:schemeClr val="tx1"/>
                </a:solidFill>
                <a:latin typeface="Consolas" pitchFamily="49" charset="0"/>
                <a:ea typeface="仿宋" pitchFamily="49" charset="-122"/>
                <a:cs typeface="Consolas" pitchFamily="49" charset="0"/>
              </a:rPr>
              <a:t>指向的元素之前插入元素</a:t>
            </a:r>
            <a:r>
              <a:rPr lang="en-US" altLang="zh-CN" sz="1800" dirty="0" smtClean="0">
                <a:solidFill>
                  <a:schemeClr val="tx1"/>
                </a:solidFill>
                <a:latin typeface="Consolas" pitchFamily="49" charset="0"/>
                <a:ea typeface="仿宋" pitchFamily="49" charset="-122"/>
                <a:cs typeface="Consolas" pitchFamily="49" charset="0"/>
              </a:rPr>
              <a:t>2</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myv.push_back</a:t>
            </a:r>
            <a:r>
              <a:rPr lang="en-US" altLang="zh-CN" sz="1800" dirty="0" smtClean="0">
                <a:solidFill>
                  <a:schemeClr val="tx1"/>
                </a:solidFill>
                <a:latin typeface="Consolas" pitchFamily="49" charset="0"/>
                <a:ea typeface="仿宋" pitchFamily="49" charset="-122"/>
                <a:cs typeface="Consolas" pitchFamily="49" charset="0"/>
              </a:rPr>
              <a:t>(3);		//</a:t>
            </a:r>
            <a:r>
              <a:rPr lang="zh-CN" altLang="en-US" sz="1800" dirty="0" smtClean="0">
                <a:solidFill>
                  <a:schemeClr val="tx1"/>
                </a:solidFill>
                <a:latin typeface="Consolas" pitchFamily="49" charset="0"/>
                <a:ea typeface="仿宋" pitchFamily="49" charset="-122"/>
                <a:cs typeface="Consolas" pitchFamily="49" charset="0"/>
              </a:rPr>
              <a:t>在</a:t>
            </a:r>
            <a:r>
              <a:rPr lang="en-US" altLang="zh-CN" sz="1800" dirty="0" err="1" smtClean="0">
                <a:solidFill>
                  <a:schemeClr val="tx1"/>
                </a:solidFill>
                <a:latin typeface="Consolas" pitchFamily="49" charset="0"/>
                <a:ea typeface="仿宋" pitchFamily="49" charset="-122"/>
                <a:cs typeface="Consolas" pitchFamily="49" charset="0"/>
              </a:rPr>
              <a:t>myv</a:t>
            </a:r>
            <a:r>
              <a:rPr lang="zh-CN" altLang="en-US" sz="1800" dirty="0" smtClean="0">
                <a:solidFill>
                  <a:schemeClr val="tx1"/>
                </a:solidFill>
                <a:latin typeface="Consolas" pitchFamily="49" charset="0"/>
                <a:ea typeface="仿宋" pitchFamily="49" charset="-122"/>
                <a:cs typeface="Consolas" pitchFamily="49" charset="0"/>
              </a:rPr>
              <a:t>末尾添加元素</a:t>
            </a:r>
            <a:r>
              <a:rPr lang="en-US" altLang="zh-CN" sz="1800" dirty="0" smtClean="0">
                <a:solidFill>
                  <a:schemeClr val="tx1"/>
                </a:solidFill>
                <a:latin typeface="Consolas" pitchFamily="49" charset="0"/>
                <a:ea typeface="仿宋" pitchFamily="49" charset="-122"/>
                <a:cs typeface="Consolas" pitchFamily="49" charset="0"/>
              </a:rPr>
              <a:t>3</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myv.push_back</a:t>
            </a:r>
            <a:r>
              <a:rPr lang="en-US" altLang="zh-CN" sz="1800" dirty="0" smtClean="0">
                <a:solidFill>
                  <a:schemeClr val="tx1"/>
                </a:solidFill>
                <a:latin typeface="Consolas" pitchFamily="49" charset="0"/>
                <a:ea typeface="仿宋" pitchFamily="49" charset="-122"/>
                <a:cs typeface="Consolas" pitchFamily="49" charset="0"/>
              </a:rPr>
              <a:t>(4);		//</a:t>
            </a:r>
            <a:r>
              <a:rPr lang="zh-CN" altLang="en-US" sz="1800" dirty="0" smtClean="0">
                <a:solidFill>
                  <a:schemeClr val="tx1"/>
                </a:solidFill>
                <a:latin typeface="Consolas" pitchFamily="49" charset="0"/>
                <a:ea typeface="仿宋" pitchFamily="49" charset="-122"/>
                <a:cs typeface="Consolas" pitchFamily="49" charset="0"/>
              </a:rPr>
              <a:t>在</a:t>
            </a:r>
            <a:r>
              <a:rPr lang="en-US" altLang="zh-CN" sz="1800" dirty="0" err="1" smtClean="0">
                <a:solidFill>
                  <a:schemeClr val="tx1"/>
                </a:solidFill>
                <a:latin typeface="Consolas" pitchFamily="49" charset="0"/>
                <a:ea typeface="仿宋" pitchFamily="49" charset="-122"/>
                <a:cs typeface="Consolas" pitchFamily="49" charset="0"/>
              </a:rPr>
              <a:t>myv</a:t>
            </a:r>
            <a:r>
              <a:rPr lang="zh-CN" altLang="en-US" sz="1800" dirty="0" smtClean="0">
                <a:solidFill>
                  <a:schemeClr val="tx1"/>
                </a:solidFill>
                <a:latin typeface="Consolas" pitchFamily="49" charset="0"/>
                <a:ea typeface="仿宋" pitchFamily="49" charset="-122"/>
                <a:cs typeface="Consolas" pitchFamily="49" charset="0"/>
              </a:rPr>
              <a:t>末尾添加元素</a:t>
            </a:r>
            <a:r>
              <a:rPr lang="en-US" altLang="zh-CN" sz="1800" dirty="0" smtClean="0">
                <a:solidFill>
                  <a:schemeClr val="tx1"/>
                </a:solidFill>
                <a:latin typeface="Consolas" pitchFamily="49" charset="0"/>
                <a:ea typeface="仿宋" pitchFamily="49" charset="-122"/>
                <a:cs typeface="Consolas" pitchFamily="49" charset="0"/>
              </a:rPr>
              <a:t>4</a:t>
            </a:r>
          </a:p>
          <a:p>
            <a:r>
              <a:rPr lang="en-US" altLang="zh-CN" sz="1800" dirty="0" smtClean="0">
                <a:solidFill>
                  <a:schemeClr val="tx1"/>
                </a:solidFill>
                <a:latin typeface="Consolas" pitchFamily="49" charset="0"/>
                <a:ea typeface="仿宋" pitchFamily="49" charset="-122"/>
                <a:cs typeface="Consolas" pitchFamily="49" charset="0"/>
              </a:rPr>
              <a:t>    it=</a:t>
            </a:r>
            <a:r>
              <a:rPr lang="en-US" altLang="zh-CN" sz="1800" dirty="0" err="1" smtClean="0">
                <a:solidFill>
                  <a:schemeClr val="tx1"/>
                </a:solidFill>
                <a:latin typeface="Consolas" pitchFamily="49" charset="0"/>
                <a:ea typeface="仿宋" pitchFamily="49" charset="-122"/>
                <a:cs typeface="Consolas" pitchFamily="49" charset="0"/>
              </a:rPr>
              <a:t>myv.end</a:t>
            </a:r>
            <a:r>
              <a:rPr lang="en-US" altLang="zh-CN" sz="1800" dirty="0" smtClean="0">
                <a:solidFill>
                  <a:schemeClr val="tx1"/>
                </a:solidFill>
                <a:latin typeface="Consolas" pitchFamily="49" charset="0"/>
                <a:ea typeface="仿宋" pitchFamily="49" charset="-122"/>
                <a:cs typeface="Consolas" pitchFamily="49" charset="0"/>
              </a:rPr>
              <a:t>();		//it</a:t>
            </a:r>
            <a:r>
              <a:rPr lang="zh-CN" altLang="en-US" sz="1800" dirty="0" smtClean="0">
                <a:solidFill>
                  <a:schemeClr val="tx1"/>
                </a:solidFill>
                <a:latin typeface="Consolas" pitchFamily="49" charset="0"/>
                <a:ea typeface="仿宋" pitchFamily="49" charset="-122"/>
                <a:cs typeface="Consolas" pitchFamily="49" charset="0"/>
              </a:rPr>
              <a:t>迭代器指向尾元素</a:t>
            </a:r>
            <a:r>
              <a:rPr lang="en-US" altLang="zh-CN" sz="1800" dirty="0" smtClean="0">
                <a:solidFill>
                  <a:schemeClr val="tx1"/>
                </a:solidFill>
                <a:latin typeface="Consolas" pitchFamily="49" charset="0"/>
                <a:ea typeface="仿宋" pitchFamily="49" charset="-122"/>
                <a:cs typeface="Consolas" pitchFamily="49" charset="0"/>
              </a:rPr>
              <a:t>4</a:t>
            </a:r>
            <a:r>
              <a:rPr lang="zh-CN" altLang="en-US" sz="1800" dirty="0" smtClean="0">
                <a:solidFill>
                  <a:schemeClr val="tx1"/>
                </a:solidFill>
                <a:latin typeface="Consolas" pitchFamily="49" charset="0"/>
                <a:ea typeface="仿宋" pitchFamily="49" charset="-122"/>
                <a:cs typeface="Consolas" pitchFamily="49" charset="0"/>
              </a:rPr>
              <a:t>的后面</a:t>
            </a:r>
          </a:p>
          <a:p>
            <a:r>
              <a:rPr lang="zh-CN" altLang="en-US" sz="1800" dirty="0" smtClean="0">
                <a:solidFill>
                  <a:schemeClr val="tx1"/>
                </a:solidFill>
                <a:latin typeface="Consolas" pitchFamily="49" charset="0"/>
                <a:ea typeface="仿宋" pitchFamily="49" charset="-122"/>
                <a:cs typeface="Consolas" pitchFamily="49" charset="0"/>
              </a:rPr>
              <a:t>    </a:t>
            </a:r>
            <a:r>
              <a:rPr lang="en-US" altLang="zh-CN" sz="1800" dirty="0" smtClean="0">
                <a:solidFill>
                  <a:schemeClr val="tx1"/>
                </a:solidFill>
                <a:latin typeface="Consolas" pitchFamily="49" charset="0"/>
                <a:ea typeface="仿宋" pitchFamily="49" charset="-122"/>
                <a:cs typeface="Consolas" pitchFamily="49" charset="0"/>
              </a:rPr>
              <a:t>it--;			//it</a:t>
            </a:r>
            <a:r>
              <a:rPr lang="zh-CN" altLang="en-US" sz="1800" dirty="0" smtClean="0">
                <a:solidFill>
                  <a:schemeClr val="tx1"/>
                </a:solidFill>
                <a:latin typeface="Consolas" pitchFamily="49" charset="0"/>
                <a:ea typeface="仿宋" pitchFamily="49" charset="-122"/>
                <a:cs typeface="Consolas" pitchFamily="49" charset="0"/>
              </a:rPr>
              <a:t>迭代器指向尾元素</a:t>
            </a:r>
            <a:r>
              <a:rPr lang="en-US" altLang="zh-CN" sz="1800" dirty="0" smtClean="0">
                <a:solidFill>
                  <a:schemeClr val="tx1"/>
                </a:solidFill>
                <a:latin typeface="Consolas" pitchFamily="49" charset="0"/>
                <a:ea typeface="仿宋" pitchFamily="49" charset="-122"/>
                <a:cs typeface="Consolas" pitchFamily="49" charset="0"/>
              </a:rPr>
              <a:t>4</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myv.erase</a:t>
            </a:r>
            <a:r>
              <a:rPr lang="en-US" altLang="zh-CN" sz="1800" dirty="0" smtClean="0">
                <a:solidFill>
                  <a:schemeClr val="tx1"/>
                </a:solidFill>
                <a:latin typeface="Consolas" pitchFamily="49" charset="0"/>
                <a:ea typeface="仿宋" pitchFamily="49" charset="-122"/>
                <a:cs typeface="Consolas" pitchFamily="49" charset="0"/>
              </a:rPr>
              <a:t>(it);		//</a:t>
            </a:r>
            <a:r>
              <a:rPr lang="zh-CN" altLang="en-US" sz="1800" dirty="0" smtClean="0">
                <a:solidFill>
                  <a:schemeClr val="tx1"/>
                </a:solidFill>
                <a:latin typeface="Consolas" pitchFamily="49" charset="0"/>
                <a:ea typeface="仿宋" pitchFamily="49" charset="-122"/>
                <a:cs typeface="Consolas" pitchFamily="49" charset="0"/>
              </a:rPr>
              <a:t>删除元素</a:t>
            </a:r>
            <a:r>
              <a:rPr lang="en-US" altLang="zh-CN" sz="1800" dirty="0" smtClean="0">
                <a:solidFill>
                  <a:schemeClr val="tx1"/>
                </a:solidFill>
                <a:latin typeface="Consolas" pitchFamily="49" charset="0"/>
                <a:ea typeface="仿宋" pitchFamily="49" charset="-122"/>
                <a:cs typeface="Consolas" pitchFamily="49" charset="0"/>
              </a:rPr>
              <a:t>4</a:t>
            </a:r>
          </a:p>
          <a:p>
            <a:r>
              <a:rPr lang="en-US" altLang="zh-CN" sz="1800" dirty="0" smtClean="0">
                <a:solidFill>
                  <a:schemeClr val="tx1"/>
                </a:solidFill>
                <a:latin typeface="Consolas" pitchFamily="49" charset="0"/>
                <a:ea typeface="仿宋" pitchFamily="49" charset="-122"/>
                <a:cs typeface="Consolas" pitchFamily="49" charset="0"/>
              </a:rPr>
              <a:t>    for (it=</a:t>
            </a:r>
            <a:r>
              <a:rPr lang="en-US" altLang="zh-CN" sz="1800" dirty="0" err="1" smtClean="0">
                <a:solidFill>
                  <a:schemeClr val="tx1"/>
                </a:solidFill>
                <a:latin typeface="Consolas" pitchFamily="49" charset="0"/>
                <a:ea typeface="仿宋" pitchFamily="49" charset="-122"/>
                <a:cs typeface="Consolas" pitchFamily="49" charset="0"/>
              </a:rPr>
              <a:t>myv.begin</a:t>
            </a:r>
            <a:r>
              <a:rPr lang="en-US" altLang="zh-CN" sz="1800" dirty="0" smtClean="0">
                <a:solidFill>
                  <a:schemeClr val="tx1"/>
                </a:solidFill>
                <a:latin typeface="Consolas" pitchFamily="49" charset="0"/>
                <a:ea typeface="仿宋" pitchFamily="49" charset="-122"/>
                <a:cs typeface="Consolas" pitchFamily="49" charset="0"/>
              </a:rPr>
              <a:t>();it!=</a:t>
            </a:r>
            <a:r>
              <a:rPr lang="en-US" altLang="zh-CN" sz="1800" dirty="0" err="1" smtClean="0">
                <a:solidFill>
                  <a:schemeClr val="tx1"/>
                </a:solidFill>
                <a:latin typeface="Consolas" pitchFamily="49" charset="0"/>
                <a:ea typeface="仿宋" pitchFamily="49" charset="-122"/>
                <a:cs typeface="Consolas" pitchFamily="49" charset="0"/>
              </a:rPr>
              <a:t>myv.end</a:t>
            </a:r>
            <a:r>
              <a:rPr lang="en-US" altLang="zh-CN" sz="1800" dirty="0" smtClean="0">
                <a:solidFill>
                  <a:schemeClr val="tx1"/>
                </a:solidFill>
                <a:latin typeface="Consolas" pitchFamily="49" charset="0"/>
                <a:ea typeface="仿宋" pitchFamily="49" charset="-122"/>
                <a:cs typeface="Consolas" pitchFamily="49" charset="0"/>
              </a:rPr>
              <a:t>();++it)</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printf</a:t>
            </a:r>
            <a:r>
              <a:rPr lang="en-US" altLang="zh-CN" sz="1800" dirty="0" smtClean="0">
                <a:solidFill>
                  <a:schemeClr val="tx1"/>
                </a:solidFill>
                <a:latin typeface="Consolas" pitchFamily="49" charset="0"/>
                <a:ea typeface="仿宋" pitchFamily="49" charset="-122"/>
                <a:cs typeface="Consolas" pitchFamily="49" charset="0"/>
              </a:rPr>
              <a:t>("%d ",*it);</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printf</a:t>
            </a:r>
            <a:r>
              <a:rPr lang="en-US" altLang="zh-CN" sz="1800" dirty="0" smtClean="0">
                <a:solidFill>
                  <a:schemeClr val="tx1"/>
                </a:solidFill>
                <a:latin typeface="Consolas" pitchFamily="49" charset="0"/>
                <a:ea typeface="仿宋" pitchFamily="49" charset="-122"/>
                <a:cs typeface="Consolas" pitchFamily="49" charset="0"/>
              </a:rPr>
              <a:t>("\n");</a:t>
            </a:r>
          </a:p>
          <a:p>
            <a:r>
              <a:rPr lang="en-US" altLang="zh-CN" sz="1800" dirty="0" smtClean="0">
                <a:solidFill>
                  <a:schemeClr val="tx1"/>
                </a:solidFill>
                <a:latin typeface="Consolas" pitchFamily="49" charset="0"/>
                <a:ea typeface="仿宋" pitchFamily="49" charset="-122"/>
                <a:cs typeface="Consolas" pitchFamily="49" charset="0"/>
              </a:rPr>
              <a:t>    return 0;</a:t>
            </a:r>
          </a:p>
          <a:p>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smtClean="0">
                <a:solidFill>
                  <a:schemeClr val="tx1"/>
                </a:solidFill>
                <a:latin typeface="Consolas" pitchFamily="49" charset="0"/>
                <a:ea typeface="楷体" pitchFamily="49" charset="-122"/>
                <a:cs typeface="Consolas" pitchFamily="49" charset="0"/>
              </a:rPr>
              <a:t> //</a:t>
            </a:r>
            <a:r>
              <a:rPr lang="zh-CN" altLang="en-US" sz="1800" dirty="0" smtClean="0">
                <a:solidFill>
                  <a:schemeClr val="tx1"/>
                </a:solidFill>
                <a:latin typeface="Consolas" pitchFamily="49" charset="0"/>
                <a:ea typeface="楷体" pitchFamily="49" charset="-122"/>
                <a:cs typeface="Consolas" pitchFamily="49" charset="0"/>
              </a:rPr>
              <a:t>本例题见程序</a:t>
            </a:r>
            <a:r>
              <a:rPr lang="en-US" altLang="zh-CN" sz="1800" dirty="0" smtClean="0">
                <a:solidFill>
                  <a:schemeClr val="tx1"/>
                </a:solidFill>
                <a:latin typeface="Consolas" pitchFamily="49" charset="0"/>
                <a:ea typeface="楷体" pitchFamily="49" charset="-122"/>
                <a:cs typeface="Consolas" pitchFamily="49" charset="0"/>
              </a:rPr>
              <a:t>P19-vector</a:t>
            </a:r>
            <a:endParaRPr lang="zh-CN" altLang="zh-CN" sz="1800" dirty="0" smtClean="0">
              <a:solidFill>
                <a:schemeClr val="tx1"/>
              </a:solidFill>
              <a:latin typeface="Consolas" pitchFamily="49" charset="0"/>
              <a:ea typeface="楷体" pitchFamily="49" charset="-122"/>
              <a:cs typeface="Consolas" pitchFamily="49" charset="0"/>
            </a:endParaRPr>
          </a:p>
          <a:p>
            <a:endParaRPr lang="en-US" altLang="zh-CN" sz="1800" dirty="0" smtClean="0">
              <a:solidFill>
                <a:schemeClr val="tx1"/>
              </a:solidFill>
              <a:latin typeface="Consolas" pitchFamily="49" charset="0"/>
              <a:ea typeface="仿宋" pitchFamily="49" charset="-122"/>
              <a:cs typeface="Consolas" pitchFamily="49" charset="0"/>
            </a:endParaRPr>
          </a:p>
          <a:p>
            <a:endParaRPr lang="zh-CN" altLang="zh-CN" sz="1800" dirty="0" smtClean="0">
              <a:solidFill>
                <a:schemeClr val="tx1"/>
              </a:solidFill>
              <a:latin typeface="Consolas" pitchFamily="49" charset="0"/>
              <a:ea typeface="仿宋" pitchFamily="49" charset="-122"/>
              <a:cs typeface="Consolas" pitchFamily="49" charset="0"/>
            </a:endParaRPr>
          </a:p>
        </p:txBody>
      </p:sp>
      <p:grpSp>
        <p:nvGrpSpPr>
          <p:cNvPr id="3" name="组合 2"/>
          <p:cNvGrpSpPr/>
          <p:nvPr/>
        </p:nvGrpSpPr>
        <p:grpSpPr>
          <a:xfrm>
            <a:off x="642910" y="82535"/>
            <a:ext cx="903272" cy="846135"/>
            <a:chOff x="1454150" y="-60341"/>
            <a:chExt cx="903272" cy="846135"/>
          </a:xfrm>
        </p:grpSpPr>
        <p:sp>
          <p:nvSpPr>
            <p:cNvPr id="4"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5"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smtClean="0">
                  <a:solidFill>
                    <a:srgbClr val="FF0000"/>
                  </a:solidFill>
                  <a:latin typeface="微软雅黑" pitchFamily="34" charset="-122"/>
                  <a:ea typeface="微软雅黑" pitchFamily="34" charset="-122"/>
                </a:rPr>
                <a:t>示例</a:t>
              </a:r>
              <a:endParaRPr lang="en-US" altLang="zh-CN" sz="2000">
                <a:solidFill>
                  <a:srgbClr val="FF0000"/>
                </a:solidFill>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285860"/>
            <a:ext cx="7358114" cy="2908489"/>
          </a:xfrm>
          <a:prstGeom prst="rect">
            <a:avLst/>
          </a:prstGeom>
          <a:noFill/>
        </p:spPr>
        <p:txBody>
          <a:bodyPr wrap="square" rtlCol="0">
            <a:spAutoFit/>
          </a:bodyPr>
          <a:lstStyle/>
          <a:p>
            <a:pPr>
              <a:lnSpc>
                <a:spcPct val="150000"/>
              </a:lnSpc>
            </a:pPr>
            <a:r>
              <a:rPr lang="en-US"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2</a:t>
            </a:r>
            <a:r>
              <a:rPr lang="zh-CN"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a:t>
            </a:r>
            <a:r>
              <a:rPr lang="en-US"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string</a:t>
            </a:r>
            <a:r>
              <a:rPr lang="zh-CN"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（字符串容器）</a:t>
            </a:r>
          </a:p>
          <a:p>
            <a:pPr>
              <a:lnSpc>
                <a:spcPct val="150000"/>
              </a:lnSpc>
            </a:pPr>
            <a:r>
              <a:rPr lang="en-US" altLang="zh-CN" sz="2000" dirty="0" smtClean="0">
                <a:solidFill>
                  <a:srgbClr val="0000FF"/>
                </a:solidFill>
                <a:latin typeface="Consolas" pitchFamily="49" charset="0"/>
                <a:ea typeface="楷体" pitchFamily="49" charset="-122"/>
                <a:cs typeface="Consolas" pitchFamily="49" charset="0"/>
              </a:rPr>
              <a:t>    </a:t>
            </a:r>
            <a:r>
              <a:rPr lang="en-US" altLang="zh-CN" sz="2000" dirty="0" smtClean="0">
                <a:solidFill>
                  <a:schemeClr val="tx1"/>
                </a:solidFill>
                <a:latin typeface="Consolas" pitchFamily="49" charset="0"/>
                <a:ea typeface="楷体" pitchFamily="49" charset="-122"/>
                <a:cs typeface="Consolas" pitchFamily="49" charset="0"/>
              </a:rPr>
              <a:t>string</a:t>
            </a:r>
            <a:r>
              <a:rPr lang="zh-CN" altLang="zh-CN" sz="2000" dirty="0" smtClean="0">
                <a:solidFill>
                  <a:schemeClr val="tx1"/>
                </a:solidFill>
                <a:latin typeface="Consolas" pitchFamily="49" charset="0"/>
                <a:ea typeface="楷体" pitchFamily="49" charset="-122"/>
                <a:cs typeface="Consolas" pitchFamily="49" charset="0"/>
              </a:rPr>
              <a:t>是一个保存字符序列的容器，所有元素为字符类型，类似</a:t>
            </a:r>
            <a:r>
              <a:rPr lang="en-US" altLang="zh-CN" sz="2000" dirty="0" smtClean="0">
                <a:solidFill>
                  <a:schemeClr val="tx1"/>
                </a:solidFill>
                <a:latin typeface="Consolas" pitchFamily="49" charset="0"/>
                <a:ea typeface="楷体" pitchFamily="49" charset="-122"/>
                <a:cs typeface="Consolas" pitchFamily="49" charset="0"/>
              </a:rPr>
              <a:t>vector&lt;char&gt;</a:t>
            </a:r>
            <a:r>
              <a:rPr lang="zh-CN" altLang="zh-CN" sz="2000" dirty="0" smtClean="0">
                <a:solidFill>
                  <a:schemeClr val="tx1"/>
                </a:solidFill>
                <a:latin typeface="Consolas" pitchFamily="49" charset="0"/>
                <a:ea typeface="楷体" pitchFamily="49" charset="-122"/>
                <a:cs typeface="Consolas" pitchFamily="49" charset="0"/>
              </a:rPr>
              <a:t>。</a:t>
            </a:r>
            <a:endParaRPr lang="en-US" altLang="zh-CN" sz="2000" dirty="0" smtClean="0">
              <a:solidFill>
                <a:schemeClr val="tx1"/>
              </a:solidFill>
              <a:latin typeface="Consolas" pitchFamily="49" charset="0"/>
              <a:ea typeface="楷体" pitchFamily="49" charset="-122"/>
              <a:cs typeface="Consolas" pitchFamily="49" charset="0"/>
            </a:endParaRPr>
          </a:p>
          <a:p>
            <a:pPr>
              <a:lnSpc>
                <a:spcPct val="150000"/>
              </a:lnSpc>
            </a:pPr>
            <a:r>
              <a:rPr lang="en-US" altLang="zh-CN" sz="2000" dirty="0" smtClean="0">
                <a:solidFill>
                  <a:schemeClr val="tx1"/>
                </a:solidFill>
                <a:latin typeface="Consolas" pitchFamily="49" charset="0"/>
                <a:ea typeface="楷体" pitchFamily="49" charset="-122"/>
                <a:cs typeface="Consolas" pitchFamily="49" charset="0"/>
              </a:rPr>
              <a:t>    </a:t>
            </a:r>
            <a:r>
              <a:rPr lang="zh-CN" altLang="zh-CN" sz="2000" dirty="0" smtClean="0">
                <a:solidFill>
                  <a:schemeClr val="tx1"/>
                </a:solidFill>
                <a:latin typeface="Consolas" pitchFamily="49" charset="0"/>
                <a:ea typeface="楷体" pitchFamily="49" charset="-122"/>
                <a:cs typeface="Consolas" pitchFamily="49" charset="0"/>
              </a:rPr>
              <a:t>除了有字符串的一些常用操作以外，还有包含了所有的序列容器的操作。字符串的常用操作包括增加、删除、修改、查找比较、连接、输入、输出等。</a:t>
            </a:r>
            <a:endParaRPr lang="zh-CN" altLang="en-US" sz="2000" dirty="0" smtClean="0">
              <a:solidFill>
                <a:schemeClr val="tx1"/>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357298"/>
            <a:ext cx="6643734" cy="430887"/>
          </a:xfrm>
          <a:prstGeom prst="rect">
            <a:avLst/>
          </a:prstGeom>
          <a:noFill/>
        </p:spPr>
        <p:txBody>
          <a:bodyPr wrap="square" rtlCol="0">
            <a:spAutoFit/>
          </a:bodyPr>
          <a:lstStyle/>
          <a:p>
            <a:r>
              <a:rPr lang="zh-CN" altLang="zh-CN" sz="2200" smtClean="0">
                <a:solidFill>
                  <a:srgbClr val="0000FF"/>
                </a:solidFill>
                <a:latin typeface="Consolas" pitchFamily="49" charset="0"/>
                <a:ea typeface="楷体" pitchFamily="49" charset="-122"/>
                <a:cs typeface="Consolas" pitchFamily="49" charset="0"/>
              </a:rPr>
              <a:t>创建</a:t>
            </a:r>
            <a:r>
              <a:rPr lang="en-US" altLang="zh-CN" sz="2200" smtClean="0">
                <a:solidFill>
                  <a:srgbClr val="0000FF"/>
                </a:solidFill>
                <a:latin typeface="Consolas" pitchFamily="49" charset="0"/>
                <a:ea typeface="楷体" pitchFamily="49" charset="-122"/>
                <a:cs typeface="Consolas" pitchFamily="49" charset="0"/>
              </a:rPr>
              <a:t>string</a:t>
            </a:r>
            <a:r>
              <a:rPr lang="zh-CN" altLang="zh-CN" sz="2200" smtClean="0">
                <a:solidFill>
                  <a:srgbClr val="0000FF"/>
                </a:solidFill>
                <a:latin typeface="Consolas" pitchFamily="49" charset="0"/>
                <a:ea typeface="楷体" pitchFamily="49" charset="-122"/>
                <a:cs typeface="Consolas" pitchFamily="49" charset="0"/>
              </a:rPr>
              <a:t>容器的几种方式如下：</a:t>
            </a:r>
          </a:p>
        </p:txBody>
      </p:sp>
      <p:sp>
        <p:nvSpPr>
          <p:cNvPr id="3" name="TextBox 2"/>
          <p:cNvSpPr txBox="1"/>
          <p:nvPr/>
        </p:nvSpPr>
        <p:spPr>
          <a:xfrm>
            <a:off x="785786" y="1928802"/>
            <a:ext cx="8001056" cy="25367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char </a:t>
            </a:r>
            <a:r>
              <a:rPr lang="en-US" altLang="zh-CN" sz="1800" dirty="0" err="1" smtClean="0">
                <a:solidFill>
                  <a:schemeClr val="tx1"/>
                </a:solidFill>
                <a:latin typeface="Consolas" pitchFamily="49" charset="0"/>
                <a:ea typeface="仿宋" pitchFamily="49" charset="-122"/>
                <a:cs typeface="Consolas" pitchFamily="49" charset="0"/>
              </a:rPr>
              <a:t>cstr</a:t>
            </a:r>
            <a:r>
              <a:rPr lang="en-US" altLang="zh-CN" sz="1800" dirty="0" smtClean="0">
                <a:solidFill>
                  <a:schemeClr val="tx1"/>
                </a:solidFill>
                <a:latin typeface="Consolas" pitchFamily="49" charset="0"/>
                <a:ea typeface="仿宋" pitchFamily="49" charset="-122"/>
                <a:cs typeface="Consolas" pitchFamily="49" charset="0"/>
              </a:rPr>
              <a:t>[]="China! </a:t>
            </a:r>
            <a:r>
              <a:rPr lang="en-US" altLang="zh-CN" sz="1800" dirty="0" err="1" smtClean="0">
                <a:solidFill>
                  <a:schemeClr val="tx1"/>
                </a:solidFill>
                <a:latin typeface="Consolas" pitchFamily="49" charset="0"/>
                <a:ea typeface="仿宋" pitchFamily="49" charset="-122"/>
                <a:cs typeface="Consolas" pitchFamily="49" charset="0"/>
              </a:rPr>
              <a:t>Greate</a:t>
            </a:r>
            <a:r>
              <a:rPr lang="en-US" altLang="zh-CN" sz="1800" dirty="0" smtClean="0">
                <a:solidFill>
                  <a:schemeClr val="tx1"/>
                </a:solidFill>
                <a:latin typeface="Consolas" pitchFamily="49" charset="0"/>
                <a:ea typeface="仿宋" pitchFamily="49" charset="-122"/>
                <a:cs typeface="Consolas" pitchFamily="49" charset="0"/>
              </a:rPr>
              <a:t> Wall";	//C-</a:t>
            </a:r>
            <a:r>
              <a:rPr lang="zh-CN" altLang="zh-CN" sz="1800" dirty="0" smtClean="0">
                <a:solidFill>
                  <a:schemeClr val="tx1"/>
                </a:solidFill>
                <a:latin typeface="Consolas" pitchFamily="49" charset="0"/>
                <a:ea typeface="仿宋" pitchFamily="49" charset="-122"/>
                <a:cs typeface="Consolas" pitchFamily="49" charset="0"/>
              </a:rPr>
              <a:t>字符串</a:t>
            </a:r>
          </a:p>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string s1(</a:t>
            </a:r>
            <a:r>
              <a:rPr lang="en-US" altLang="zh-CN" sz="1800" dirty="0" err="1" smtClean="0">
                <a:solidFill>
                  <a:schemeClr val="tx1"/>
                </a:solidFill>
                <a:latin typeface="Consolas" pitchFamily="49" charset="0"/>
                <a:ea typeface="仿宋" pitchFamily="49" charset="-122"/>
                <a:cs typeface="Consolas" pitchFamily="49" charset="0"/>
              </a:rPr>
              <a:t>cstr</a:t>
            </a:r>
            <a:r>
              <a:rPr lang="en-US" altLang="zh-CN" sz="1800" dirty="0" smtClean="0">
                <a:solidFill>
                  <a:schemeClr val="tx1"/>
                </a:solidFill>
                <a:latin typeface="Consolas" pitchFamily="49" charset="0"/>
                <a:ea typeface="仿宋" pitchFamily="49" charset="-122"/>
                <a:cs typeface="Consolas" pitchFamily="49" charset="0"/>
              </a:rPr>
              <a:t>);			// s1:China! </a:t>
            </a:r>
            <a:r>
              <a:rPr lang="en-US" altLang="zh-CN" sz="1800" dirty="0" err="1" smtClean="0">
                <a:solidFill>
                  <a:schemeClr val="tx1"/>
                </a:solidFill>
                <a:latin typeface="Consolas" pitchFamily="49" charset="0"/>
                <a:ea typeface="仿宋" pitchFamily="49" charset="-122"/>
                <a:cs typeface="Consolas" pitchFamily="49" charset="0"/>
              </a:rPr>
              <a:t>Greate</a:t>
            </a:r>
            <a:r>
              <a:rPr lang="en-US" altLang="zh-CN" sz="1800" dirty="0" smtClean="0">
                <a:solidFill>
                  <a:schemeClr val="tx1"/>
                </a:solidFill>
                <a:latin typeface="Consolas" pitchFamily="49" charset="0"/>
                <a:ea typeface="仿宋" pitchFamily="49" charset="-122"/>
                <a:cs typeface="Consolas" pitchFamily="49" charset="0"/>
              </a:rPr>
              <a:t> Wall</a:t>
            </a:r>
            <a:endParaRPr lang="zh-CN" altLang="zh-CN" sz="1800" dirty="0" smtClean="0">
              <a:solidFill>
                <a:schemeClr val="tx1"/>
              </a:solidFill>
              <a:latin typeface="Consolas" pitchFamily="49" charset="0"/>
              <a:ea typeface="仿宋" pitchFamily="49" charset="-122"/>
              <a:cs typeface="Consolas" pitchFamily="49" charset="0"/>
            </a:endParaRPr>
          </a:p>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string s2(s1);				// s2:China! </a:t>
            </a:r>
            <a:r>
              <a:rPr lang="en-US" altLang="zh-CN" sz="1800" dirty="0" err="1" smtClean="0">
                <a:solidFill>
                  <a:schemeClr val="tx1"/>
                </a:solidFill>
                <a:latin typeface="Consolas" pitchFamily="49" charset="0"/>
                <a:ea typeface="仿宋" pitchFamily="49" charset="-122"/>
                <a:cs typeface="Consolas" pitchFamily="49" charset="0"/>
              </a:rPr>
              <a:t>Greate</a:t>
            </a:r>
            <a:r>
              <a:rPr lang="en-US" altLang="zh-CN" sz="1800" dirty="0" smtClean="0">
                <a:solidFill>
                  <a:schemeClr val="tx1"/>
                </a:solidFill>
                <a:latin typeface="Consolas" pitchFamily="49" charset="0"/>
                <a:ea typeface="仿宋" pitchFamily="49" charset="-122"/>
                <a:cs typeface="Consolas" pitchFamily="49" charset="0"/>
              </a:rPr>
              <a:t> Wall</a:t>
            </a:r>
            <a:endParaRPr lang="zh-CN" altLang="zh-CN" sz="1800" dirty="0" smtClean="0">
              <a:solidFill>
                <a:schemeClr val="tx1"/>
              </a:solidFill>
              <a:latin typeface="Consolas" pitchFamily="49" charset="0"/>
              <a:ea typeface="仿宋" pitchFamily="49" charset="-122"/>
              <a:cs typeface="Consolas" pitchFamily="49" charset="0"/>
            </a:endParaRPr>
          </a:p>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string s3(</a:t>
            </a:r>
            <a:r>
              <a:rPr lang="en-US" altLang="zh-CN" sz="1800" dirty="0" err="1" smtClean="0">
                <a:solidFill>
                  <a:schemeClr val="tx1"/>
                </a:solidFill>
                <a:latin typeface="Consolas" pitchFamily="49" charset="0"/>
                <a:ea typeface="仿宋" pitchFamily="49" charset="-122"/>
                <a:cs typeface="Consolas" pitchFamily="49" charset="0"/>
              </a:rPr>
              <a:t>cstr</a:t>
            </a:r>
            <a:r>
              <a:rPr lang="zh-CN" altLang="zh-CN" sz="1800" dirty="0" smtClean="0">
                <a:solidFill>
                  <a:schemeClr val="tx1"/>
                </a:solidFill>
                <a:latin typeface="Consolas" pitchFamily="49" charset="0"/>
                <a:ea typeface="仿宋" pitchFamily="49" charset="-122"/>
                <a:cs typeface="Consolas" pitchFamily="49" charset="0"/>
              </a:rPr>
              <a:t>，</a:t>
            </a:r>
            <a:r>
              <a:rPr lang="en-US" altLang="zh-CN" sz="1800" dirty="0" smtClean="0">
                <a:solidFill>
                  <a:schemeClr val="tx1"/>
                </a:solidFill>
                <a:latin typeface="Consolas" pitchFamily="49" charset="0"/>
                <a:ea typeface="仿宋" pitchFamily="49" charset="-122"/>
                <a:cs typeface="Consolas" pitchFamily="49" charset="0"/>
              </a:rPr>
              <a:t>7</a:t>
            </a:r>
            <a:r>
              <a:rPr lang="zh-CN" altLang="zh-CN" sz="1800" dirty="0" smtClean="0">
                <a:solidFill>
                  <a:schemeClr val="tx1"/>
                </a:solidFill>
                <a:latin typeface="Consolas" pitchFamily="49" charset="0"/>
                <a:ea typeface="仿宋" pitchFamily="49" charset="-122"/>
                <a:cs typeface="Consolas" pitchFamily="49" charset="0"/>
              </a:rPr>
              <a:t>，</a:t>
            </a:r>
            <a:r>
              <a:rPr lang="en-US" altLang="zh-CN" sz="1800" dirty="0" smtClean="0">
                <a:solidFill>
                  <a:schemeClr val="tx1"/>
                </a:solidFill>
                <a:latin typeface="Consolas" pitchFamily="49" charset="0"/>
                <a:ea typeface="仿宋" pitchFamily="49" charset="-122"/>
                <a:cs typeface="Consolas" pitchFamily="49" charset="0"/>
              </a:rPr>
              <a:t>11);		// s3:Greate Wall</a:t>
            </a:r>
            <a:endParaRPr lang="zh-CN" altLang="zh-CN" sz="1800" dirty="0" smtClean="0">
              <a:solidFill>
                <a:schemeClr val="tx1"/>
              </a:solidFill>
              <a:latin typeface="Consolas" pitchFamily="49" charset="0"/>
              <a:ea typeface="仿宋" pitchFamily="49" charset="-122"/>
              <a:cs typeface="Consolas" pitchFamily="49" charset="0"/>
            </a:endParaRPr>
          </a:p>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string s4(</a:t>
            </a:r>
            <a:r>
              <a:rPr lang="en-US" altLang="zh-CN" sz="1800" dirty="0" err="1" smtClean="0">
                <a:solidFill>
                  <a:schemeClr val="tx1"/>
                </a:solidFill>
                <a:latin typeface="Consolas" pitchFamily="49" charset="0"/>
                <a:ea typeface="仿宋" pitchFamily="49" charset="-122"/>
                <a:cs typeface="Consolas" pitchFamily="49" charset="0"/>
              </a:rPr>
              <a:t>cstr</a:t>
            </a:r>
            <a:r>
              <a:rPr lang="zh-CN" altLang="zh-CN" sz="1800" dirty="0" smtClean="0">
                <a:solidFill>
                  <a:schemeClr val="tx1"/>
                </a:solidFill>
                <a:latin typeface="Consolas" pitchFamily="49" charset="0"/>
                <a:ea typeface="仿宋" pitchFamily="49" charset="-122"/>
                <a:cs typeface="Consolas" pitchFamily="49" charset="0"/>
              </a:rPr>
              <a:t>，</a:t>
            </a:r>
            <a:r>
              <a:rPr lang="en-US" altLang="zh-CN" sz="1800" dirty="0" smtClean="0">
                <a:solidFill>
                  <a:schemeClr val="tx1"/>
                </a:solidFill>
                <a:latin typeface="Consolas" pitchFamily="49" charset="0"/>
                <a:ea typeface="仿宋" pitchFamily="49" charset="-122"/>
                <a:cs typeface="Consolas" pitchFamily="49" charset="0"/>
              </a:rPr>
              <a:t>6);			// s4:China!</a:t>
            </a:r>
            <a:endParaRPr lang="zh-CN" altLang="zh-CN" sz="1800" dirty="0" smtClean="0">
              <a:solidFill>
                <a:schemeClr val="tx1"/>
              </a:solidFill>
              <a:latin typeface="Consolas" pitchFamily="49" charset="0"/>
              <a:ea typeface="仿宋" pitchFamily="49" charset="-122"/>
              <a:cs typeface="Consolas" pitchFamily="49" charset="0"/>
            </a:endParaRPr>
          </a:p>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string s5(5</a:t>
            </a:r>
            <a:r>
              <a:rPr lang="zh-CN" altLang="zh-CN" sz="1800" dirty="0" smtClean="0">
                <a:solidFill>
                  <a:schemeClr val="tx1"/>
                </a:solidFill>
                <a:latin typeface="Consolas" pitchFamily="49" charset="0"/>
                <a:ea typeface="仿宋" pitchFamily="49" charset="-122"/>
                <a:cs typeface="Consolas" pitchFamily="49" charset="0"/>
              </a:rPr>
              <a:t>，</a:t>
            </a:r>
            <a:r>
              <a:rPr lang="en-US" altLang="zh-CN" sz="1800" dirty="0" smtClean="0">
                <a:solidFill>
                  <a:schemeClr val="tx1"/>
                </a:solidFill>
                <a:latin typeface="Consolas" pitchFamily="49" charset="0"/>
                <a:ea typeface="仿宋" pitchFamily="49" charset="-122"/>
                <a:cs typeface="Consolas" pitchFamily="49" charset="0"/>
              </a:rPr>
              <a:t>'A');			// s5:AAAAA</a:t>
            </a:r>
            <a:endParaRPr lang="zh-CN" altLang="zh-CN" sz="1800" dirty="0" smtClean="0">
              <a:solidFill>
                <a:schemeClr val="tx1"/>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00042"/>
            <a:ext cx="6929486" cy="430887"/>
          </a:xfrm>
          <a:prstGeom prst="rect">
            <a:avLst/>
          </a:prstGeom>
          <a:noFill/>
        </p:spPr>
        <p:txBody>
          <a:bodyPr wrap="square" rtlCol="0">
            <a:spAutoFit/>
          </a:bodyPr>
          <a:lstStyle/>
          <a:p>
            <a:r>
              <a:rPr lang="zh-CN" altLang="zh-CN" sz="2200" smtClean="0">
                <a:solidFill>
                  <a:srgbClr val="0000FF"/>
                </a:solidFill>
                <a:latin typeface="Consolas" pitchFamily="49" charset="0"/>
                <a:ea typeface="楷体" pitchFamily="49" charset="-122"/>
                <a:cs typeface="Consolas" pitchFamily="49" charset="0"/>
              </a:rPr>
              <a:t>常用的成员函数如下</a:t>
            </a:r>
            <a:r>
              <a:rPr lang="zh-CN" altLang="en-US" sz="2200" smtClean="0">
                <a:solidFill>
                  <a:srgbClr val="0000FF"/>
                </a:solidFill>
                <a:latin typeface="Consolas" pitchFamily="49" charset="0"/>
                <a:ea typeface="楷体" pitchFamily="49" charset="-122"/>
                <a:cs typeface="Consolas" pitchFamily="49" charset="0"/>
              </a:rPr>
              <a:t>：</a:t>
            </a:r>
          </a:p>
        </p:txBody>
      </p:sp>
      <p:sp>
        <p:nvSpPr>
          <p:cNvPr id="3" name="TextBox 2"/>
          <p:cNvSpPr txBox="1"/>
          <p:nvPr/>
        </p:nvSpPr>
        <p:spPr>
          <a:xfrm>
            <a:off x="714348" y="1142984"/>
            <a:ext cx="7715304" cy="507831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empty()</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判断当前字符串是否为空串。</a:t>
            </a:r>
          </a:p>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size()</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返回当前字符串的实际字符个数（返回结果为</a:t>
            </a:r>
            <a:r>
              <a:rPr lang="en-US" altLang="zh-CN" sz="1800" dirty="0" err="1" smtClean="0">
                <a:solidFill>
                  <a:schemeClr val="tx1"/>
                </a:solidFill>
                <a:latin typeface="Consolas" pitchFamily="49" charset="0"/>
                <a:ea typeface="仿宋" pitchFamily="49" charset="-122"/>
                <a:cs typeface="Consolas" pitchFamily="49" charset="0"/>
              </a:rPr>
              <a:t>size_type</a:t>
            </a:r>
            <a:r>
              <a:rPr lang="zh-CN" altLang="zh-CN" sz="1800" dirty="0" smtClean="0">
                <a:solidFill>
                  <a:schemeClr val="tx1"/>
                </a:solidFill>
                <a:latin typeface="Consolas" pitchFamily="49" charset="0"/>
                <a:ea typeface="仿宋" pitchFamily="49" charset="-122"/>
                <a:cs typeface="Consolas" pitchFamily="49" charset="0"/>
              </a:rPr>
              <a:t>类型）。</a:t>
            </a:r>
          </a:p>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length()</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返回当前字符串的实际字符个数。</a:t>
            </a:r>
          </a:p>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a:t>
            </a:r>
            <a:r>
              <a:rPr lang="en-US" altLang="zh-CN" sz="1800" dirty="0" err="1" smtClean="0">
                <a:solidFill>
                  <a:srgbClr val="C00000"/>
                </a:solidFill>
                <a:latin typeface="Consolas" pitchFamily="49" charset="0"/>
                <a:ea typeface="仿宋" pitchFamily="49" charset="-122"/>
                <a:cs typeface="Consolas" pitchFamily="49" charset="0"/>
              </a:rPr>
              <a:t>idx</a:t>
            </a:r>
            <a:r>
              <a:rPr lang="en-US"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返回当前字符串位于</a:t>
            </a:r>
            <a:r>
              <a:rPr lang="en-US" altLang="zh-CN" sz="1800" dirty="0" err="1" smtClean="0">
                <a:solidFill>
                  <a:schemeClr val="tx1"/>
                </a:solidFill>
                <a:latin typeface="Consolas" pitchFamily="49" charset="0"/>
                <a:ea typeface="仿宋" pitchFamily="49" charset="-122"/>
                <a:cs typeface="Consolas" pitchFamily="49" charset="0"/>
              </a:rPr>
              <a:t>idx</a:t>
            </a:r>
            <a:r>
              <a:rPr lang="zh-CN" altLang="zh-CN" sz="1800" dirty="0" smtClean="0">
                <a:solidFill>
                  <a:schemeClr val="tx1"/>
                </a:solidFill>
                <a:latin typeface="Consolas" pitchFamily="49" charset="0"/>
                <a:ea typeface="仿宋" pitchFamily="49" charset="-122"/>
                <a:cs typeface="Consolas" pitchFamily="49" charset="0"/>
              </a:rPr>
              <a:t>位置的字符，</a:t>
            </a:r>
            <a:r>
              <a:rPr lang="en-US" altLang="zh-CN" sz="1800" dirty="0" err="1" smtClean="0">
                <a:solidFill>
                  <a:schemeClr val="tx1"/>
                </a:solidFill>
                <a:latin typeface="Consolas" pitchFamily="49" charset="0"/>
                <a:ea typeface="仿宋" pitchFamily="49" charset="-122"/>
                <a:cs typeface="Consolas" pitchFamily="49" charset="0"/>
              </a:rPr>
              <a:t>idx</a:t>
            </a:r>
            <a:r>
              <a:rPr lang="zh-CN" altLang="zh-CN" sz="1800" dirty="0" smtClean="0">
                <a:solidFill>
                  <a:schemeClr val="tx1"/>
                </a:solidFill>
                <a:latin typeface="Consolas" pitchFamily="49" charset="0"/>
                <a:ea typeface="仿宋" pitchFamily="49" charset="-122"/>
                <a:cs typeface="Consolas" pitchFamily="49" charset="0"/>
              </a:rPr>
              <a:t>从</a:t>
            </a:r>
            <a:r>
              <a:rPr lang="en-US" altLang="zh-CN" sz="1800" dirty="0" smtClean="0">
                <a:solidFill>
                  <a:schemeClr val="tx1"/>
                </a:solidFill>
                <a:latin typeface="Consolas" pitchFamily="49" charset="0"/>
                <a:ea typeface="仿宋" pitchFamily="49" charset="-122"/>
                <a:cs typeface="Consolas" pitchFamily="49" charset="0"/>
              </a:rPr>
              <a:t>0</a:t>
            </a:r>
            <a:r>
              <a:rPr lang="zh-CN" altLang="zh-CN" sz="1800" dirty="0" smtClean="0">
                <a:solidFill>
                  <a:schemeClr val="tx1"/>
                </a:solidFill>
                <a:latin typeface="Consolas" pitchFamily="49" charset="0"/>
                <a:ea typeface="仿宋" pitchFamily="49" charset="-122"/>
                <a:cs typeface="Consolas" pitchFamily="49" charset="0"/>
              </a:rPr>
              <a:t>开始。</a:t>
            </a:r>
          </a:p>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at(</a:t>
            </a:r>
            <a:r>
              <a:rPr lang="en-US" altLang="zh-CN" sz="1800" dirty="0" err="1" smtClean="0">
                <a:solidFill>
                  <a:srgbClr val="C00000"/>
                </a:solidFill>
                <a:latin typeface="Consolas" pitchFamily="49" charset="0"/>
                <a:ea typeface="仿宋" pitchFamily="49" charset="-122"/>
                <a:cs typeface="Consolas" pitchFamily="49" charset="0"/>
              </a:rPr>
              <a:t>idx</a:t>
            </a:r>
            <a:r>
              <a:rPr lang="en-US"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返回当前字符串位于</a:t>
            </a:r>
            <a:r>
              <a:rPr lang="en-US" altLang="zh-CN" sz="1800" dirty="0" err="1" smtClean="0">
                <a:solidFill>
                  <a:schemeClr val="tx1"/>
                </a:solidFill>
                <a:latin typeface="Consolas" pitchFamily="49" charset="0"/>
                <a:ea typeface="仿宋" pitchFamily="49" charset="-122"/>
                <a:cs typeface="Consolas" pitchFamily="49" charset="0"/>
              </a:rPr>
              <a:t>idx</a:t>
            </a:r>
            <a:r>
              <a:rPr lang="zh-CN" altLang="zh-CN" sz="1800" dirty="0" smtClean="0">
                <a:solidFill>
                  <a:schemeClr val="tx1"/>
                </a:solidFill>
                <a:latin typeface="Consolas" pitchFamily="49" charset="0"/>
                <a:ea typeface="仿宋" pitchFamily="49" charset="-122"/>
                <a:cs typeface="Consolas" pitchFamily="49" charset="0"/>
              </a:rPr>
              <a:t>位置的字符。</a:t>
            </a:r>
          </a:p>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compare(const string&amp; </a:t>
            </a:r>
            <a:r>
              <a:rPr lang="en-US" altLang="zh-CN" sz="1800" dirty="0" err="1" smtClean="0">
                <a:solidFill>
                  <a:srgbClr val="C00000"/>
                </a:solidFill>
                <a:latin typeface="Consolas" pitchFamily="49" charset="0"/>
                <a:ea typeface="仿宋" pitchFamily="49" charset="-122"/>
                <a:cs typeface="Consolas" pitchFamily="49" charset="0"/>
              </a:rPr>
              <a:t>str</a:t>
            </a:r>
            <a:r>
              <a:rPr lang="en-US"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返回当前字符串与字符串</a:t>
            </a:r>
            <a:r>
              <a:rPr lang="en-US" altLang="zh-CN" sz="1800" dirty="0" err="1" smtClean="0">
                <a:solidFill>
                  <a:schemeClr val="tx1"/>
                </a:solidFill>
                <a:latin typeface="Consolas" pitchFamily="49" charset="0"/>
                <a:ea typeface="仿宋" pitchFamily="49" charset="-122"/>
                <a:cs typeface="Consolas" pitchFamily="49" charset="0"/>
              </a:rPr>
              <a:t>str</a:t>
            </a:r>
            <a:r>
              <a:rPr lang="zh-CN" altLang="zh-CN" sz="1800" dirty="0" smtClean="0">
                <a:solidFill>
                  <a:schemeClr val="tx1"/>
                </a:solidFill>
                <a:latin typeface="Consolas" pitchFamily="49" charset="0"/>
                <a:ea typeface="仿宋" pitchFamily="49" charset="-122"/>
                <a:cs typeface="Consolas" pitchFamily="49" charset="0"/>
              </a:rPr>
              <a:t>的比较结果。在比较时，若两者相等，返回</a:t>
            </a:r>
            <a:r>
              <a:rPr lang="en-US" altLang="zh-CN" sz="1800" dirty="0" smtClean="0">
                <a:solidFill>
                  <a:schemeClr val="tx1"/>
                </a:solidFill>
                <a:latin typeface="Consolas" pitchFamily="49" charset="0"/>
                <a:ea typeface="仿宋" pitchFamily="49" charset="-122"/>
                <a:cs typeface="Consolas" pitchFamily="49" charset="0"/>
              </a:rPr>
              <a:t>0</a:t>
            </a:r>
            <a:r>
              <a:rPr lang="zh-CN" altLang="zh-CN" sz="1800" dirty="0" smtClean="0">
                <a:solidFill>
                  <a:schemeClr val="tx1"/>
                </a:solidFill>
                <a:latin typeface="Consolas" pitchFamily="49" charset="0"/>
                <a:ea typeface="仿宋" pitchFamily="49" charset="-122"/>
                <a:cs typeface="Consolas" pitchFamily="49" charset="0"/>
              </a:rPr>
              <a:t>；前者小于后者，返回</a:t>
            </a:r>
            <a:r>
              <a:rPr lang="en-US" altLang="zh-CN" sz="1800" dirty="0" smtClean="0">
                <a:solidFill>
                  <a:schemeClr val="tx1"/>
                </a:solidFill>
                <a:latin typeface="Consolas" pitchFamily="49" charset="0"/>
                <a:ea typeface="仿宋" pitchFamily="49" charset="-122"/>
                <a:cs typeface="Consolas" pitchFamily="49" charset="0"/>
              </a:rPr>
              <a:t>-1</a:t>
            </a:r>
            <a:r>
              <a:rPr lang="zh-CN" altLang="zh-CN" sz="1800" dirty="0" smtClean="0">
                <a:solidFill>
                  <a:schemeClr val="tx1"/>
                </a:solidFill>
                <a:latin typeface="Consolas" pitchFamily="49" charset="0"/>
                <a:ea typeface="仿宋" pitchFamily="49" charset="-122"/>
                <a:cs typeface="Consolas" pitchFamily="49" charset="0"/>
              </a:rPr>
              <a:t>；否则返回</a:t>
            </a:r>
            <a:r>
              <a:rPr lang="en-US" altLang="zh-CN" sz="1800" dirty="0" smtClean="0">
                <a:solidFill>
                  <a:schemeClr val="tx1"/>
                </a:solidFill>
                <a:latin typeface="Consolas" pitchFamily="49" charset="0"/>
                <a:ea typeface="仿宋" pitchFamily="49" charset="-122"/>
                <a:cs typeface="Consolas" pitchFamily="49" charset="0"/>
              </a:rPr>
              <a:t>1</a:t>
            </a:r>
            <a:r>
              <a:rPr lang="zh-CN" altLang="zh-CN" sz="1800" dirty="0" smtClean="0">
                <a:solidFill>
                  <a:schemeClr val="tx1"/>
                </a:solidFill>
                <a:latin typeface="Consolas" pitchFamily="49" charset="0"/>
                <a:ea typeface="仿宋" pitchFamily="49" charset="-122"/>
                <a:cs typeface="Consolas" pitchFamily="49" charset="0"/>
              </a:rPr>
              <a:t>。</a:t>
            </a:r>
          </a:p>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append(</a:t>
            </a:r>
            <a:r>
              <a:rPr lang="en-US" altLang="zh-CN" sz="1800" dirty="0" err="1" smtClean="0">
                <a:solidFill>
                  <a:srgbClr val="C00000"/>
                </a:solidFill>
                <a:latin typeface="Consolas" pitchFamily="49" charset="0"/>
                <a:ea typeface="仿宋" pitchFamily="49" charset="-122"/>
                <a:cs typeface="Consolas" pitchFamily="49" charset="0"/>
              </a:rPr>
              <a:t>cstr</a:t>
            </a:r>
            <a:r>
              <a:rPr lang="en-US"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在当前字符串的末尾添加一个字符串</a:t>
            </a:r>
            <a:r>
              <a:rPr lang="en-US" altLang="zh-CN" sz="1800" dirty="0" err="1" smtClean="0">
                <a:solidFill>
                  <a:schemeClr val="tx1"/>
                </a:solidFill>
                <a:latin typeface="Consolas" pitchFamily="49" charset="0"/>
                <a:ea typeface="仿宋" pitchFamily="49" charset="-122"/>
                <a:cs typeface="Consolas" pitchFamily="49" charset="0"/>
              </a:rPr>
              <a:t>str</a:t>
            </a:r>
            <a:r>
              <a:rPr lang="zh-CN" altLang="zh-CN" sz="1800" dirty="0" smtClean="0">
                <a:solidFill>
                  <a:schemeClr val="tx1"/>
                </a:solidFill>
                <a:latin typeface="Consolas" pitchFamily="49" charset="0"/>
                <a:ea typeface="仿宋" pitchFamily="49" charset="-122"/>
                <a:cs typeface="Consolas" pitchFamily="49" charset="0"/>
              </a:rPr>
              <a:t>。</a:t>
            </a:r>
          </a:p>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insert(</a:t>
            </a:r>
            <a:r>
              <a:rPr lang="en-US" altLang="zh-CN" sz="1800" dirty="0" err="1" smtClean="0">
                <a:solidFill>
                  <a:srgbClr val="C00000"/>
                </a:solidFill>
                <a:latin typeface="Consolas" pitchFamily="49" charset="0"/>
                <a:ea typeface="仿宋" pitchFamily="49" charset="-122"/>
                <a:cs typeface="Consolas" pitchFamily="49" charset="0"/>
              </a:rPr>
              <a:t>size_type</a:t>
            </a:r>
            <a:r>
              <a:rPr lang="en-US" altLang="zh-CN" sz="1800" dirty="0" smtClean="0">
                <a:solidFill>
                  <a:srgbClr val="C00000"/>
                </a:solidFill>
                <a:latin typeface="Consolas" pitchFamily="49" charset="0"/>
                <a:ea typeface="仿宋" pitchFamily="49" charset="-122"/>
                <a:cs typeface="Consolas" pitchFamily="49" charset="0"/>
              </a:rPr>
              <a:t> </a:t>
            </a:r>
            <a:r>
              <a:rPr lang="en-US" altLang="zh-CN" sz="1800" dirty="0" err="1" smtClean="0">
                <a:solidFill>
                  <a:srgbClr val="C00000"/>
                </a:solidFill>
                <a:latin typeface="Consolas" pitchFamily="49" charset="0"/>
                <a:ea typeface="仿宋" pitchFamily="49" charset="-122"/>
                <a:cs typeface="Consolas" pitchFamily="49" charset="0"/>
              </a:rPr>
              <a:t>idx</a:t>
            </a:r>
            <a:r>
              <a:rPr lang="zh-CN" altLang="zh-CN" sz="1800" dirty="0" smtClean="0">
                <a:solidFill>
                  <a:srgbClr val="C00000"/>
                </a:solidFill>
                <a:latin typeface="Consolas" pitchFamily="49" charset="0"/>
                <a:ea typeface="仿宋" pitchFamily="49" charset="-122"/>
                <a:cs typeface="Consolas" pitchFamily="49" charset="0"/>
              </a:rPr>
              <a:t>，</a:t>
            </a:r>
            <a:r>
              <a:rPr lang="en-US" altLang="zh-CN" sz="1800" dirty="0" smtClean="0">
                <a:solidFill>
                  <a:srgbClr val="C00000"/>
                </a:solidFill>
                <a:latin typeface="Consolas" pitchFamily="49" charset="0"/>
                <a:ea typeface="仿宋" pitchFamily="49" charset="-122"/>
                <a:cs typeface="Consolas" pitchFamily="49" charset="0"/>
              </a:rPr>
              <a:t>const string&amp; </a:t>
            </a:r>
            <a:r>
              <a:rPr lang="en-US" altLang="zh-CN" sz="1800" dirty="0" err="1" smtClean="0">
                <a:solidFill>
                  <a:srgbClr val="C00000"/>
                </a:solidFill>
                <a:latin typeface="Consolas" pitchFamily="49" charset="0"/>
                <a:ea typeface="仿宋" pitchFamily="49" charset="-122"/>
                <a:cs typeface="Consolas" pitchFamily="49" charset="0"/>
              </a:rPr>
              <a:t>str</a:t>
            </a:r>
            <a:r>
              <a:rPr lang="en-US" altLang="zh-CN" sz="1800" dirty="0" smtClean="0">
                <a:solidFill>
                  <a:srgbClr val="C00000"/>
                </a:solidFill>
                <a:latin typeface="Consolas" pitchFamily="49" charset="0"/>
                <a:ea typeface="仿宋" pitchFamily="49" charset="-122"/>
                <a:cs typeface="Consolas" pitchFamily="49" charset="0"/>
              </a:rPr>
              <a:t>)	</a:t>
            </a:r>
            <a:r>
              <a:rPr lang="zh-CN" altLang="zh-CN" sz="1800" dirty="0" smtClean="0">
                <a:solidFill>
                  <a:schemeClr val="tx1"/>
                </a:solidFill>
                <a:latin typeface="Consolas" pitchFamily="49" charset="0"/>
                <a:ea typeface="仿宋" pitchFamily="49" charset="-122"/>
                <a:cs typeface="Consolas" pitchFamily="49" charset="0"/>
              </a:rPr>
              <a:t>：在当前字符串的</a:t>
            </a:r>
            <a:r>
              <a:rPr lang="en-US" altLang="zh-CN" sz="1800" dirty="0" err="1" smtClean="0">
                <a:solidFill>
                  <a:schemeClr val="tx1"/>
                </a:solidFill>
                <a:latin typeface="Consolas" pitchFamily="49" charset="0"/>
                <a:ea typeface="仿宋" pitchFamily="49" charset="-122"/>
                <a:cs typeface="Consolas" pitchFamily="49" charset="0"/>
              </a:rPr>
              <a:t>idx</a:t>
            </a:r>
            <a:r>
              <a:rPr lang="zh-CN" altLang="zh-CN" sz="1800" dirty="0" smtClean="0">
                <a:solidFill>
                  <a:schemeClr val="tx1"/>
                </a:solidFill>
                <a:latin typeface="Consolas" pitchFamily="49" charset="0"/>
                <a:ea typeface="仿宋" pitchFamily="49" charset="-122"/>
                <a:cs typeface="Consolas" pitchFamily="49" charset="0"/>
              </a:rPr>
              <a:t>处插入一个字符串</a:t>
            </a:r>
            <a:r>
              <a:rPr lang="en-US" altLang="zh-CN" sz="1800" dirty="0" err="1" smtClean="0">
                <a:solidFill>
                  <a:schemeClr val="tx1"/>
                </a:solidFill>
                <a:latin typeface="Consolas" pitchFamily="49" charset="0"/>
                <a:ea typeface="仿宋" pitchFamily="49" charset="-122"/>
                <a:cs typeface="Consolas" pitchFamily="49" charset="0"/>
              </a:rPr>
              <a:t>str</a:t>
            </a:r>
            <a:r>
              <a:rPr lang="zh-CN" altLang="zh-CN" sz="1800" dirty="0" smtClean="0">
                <a:solidFill>
                  <a:schemeClr val="tx1"/>
                </a:solidFill>
                <a:latin typeface="Consolas" pitchFamily="49" charset="0"/>
                <a:ea typeface="仿宋" pitchFamily="49" charset="-122"/>
                <a:cs typeface="Consolas" pitchFamily="49" charset="0"/>
              </a:rPr>
              <a: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052201"/>
            <a:ext cx="8215370" cy="466281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457200" indent="-4572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empty()</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判断当前字符串是否为空串。</a:t>
            </a:r>
          </a:p>
          <a:p>
            <a:pPr marL="457200" indent="-4572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size()</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返回当前字符串的实际字符个数（返回结果为</a:t>
            </a:r>
            <a:r>
              <a:rPr lang="en-US" altLang="zh-CN" sz="1800" dirty="0" err="1" smtClean="0">
                <a:solidFill>
                  <a:schemeClr val="tx1"/>
                </a:solidFill>
                <a:latin typeface="Consolas" pitchFamily="49" charset="0"/>
                <a:ea typeface="仿宋" pitchFamily="49" charset="-122"/>
                <a:cs typeface="Consolas" pitchFamily="49" charset="0"/>
              </a:rPr>
              <a:t>size_type</a:t>
            </a:r>
            <a:r>
              <a:rPr lang="zh-CN" altLang="zh-CN" sz="1800" dirty="0" smtClean="0">
                <a:solidFill>
                  <a:schemeClr val="tx1"/>
                </a:solidFill>
                <a:latin typeface="Consolas" pitchFamily="49" charset="0"/>
                <a:ea typeface="仿宋" pitchFamily="49" charset="-122"/>
                <a:cs typeface="Consolas" pitchFamily="49" charset="0"/>
              </a:rPr>
              <a:t>类型）。</a:t>
            </a:r>
          </a:p>
          <a:p>
            <a:pPr marL="457200" indent="-4572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length()</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返回当前字符串的实际字符个数。</a:t>
            </a:r>
          </a:p>
          <a:p>
            <a:pPr marL="457200" indent="-4572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a:t>
            </a:r>
            <a:r>
              <a:rPr lang="en-US" altLang="zh-CN" sz="1800" dirty="0" err="1" smtClean="0">
                <a:solidFill>
                  <a:srgbClr val="C00000"/>
                </a:solidFill>
                <a:latin typeface="Consolas" pitchFamily="49" charset="0"/>
                <a:ea typeface="仿宋" pitchFamily="49" charset="-122"/>
                <a:cs typeface="Consolas" pitchFamily="49" charset="0"/>
              </a:rPr>
              <a:t>idx</a:t>
            </a:r>
            <a:r>
              <a:rPr lang="en-US"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返回当前字符串位于</a:t>
            </a:r>
            <a:r>
              <a:rPr lang="en-US" altLang="zh-CN" sz="1800" dirty="0" err="1" smtClean="0">
                <a:solidFill>
                  <a:schemeClr val="tx1"/>
                </a:solidFill>
                <a:latin typeface="Consolas" pitchFamily="49" charset="0"/>
                <a:ea typeface="仿宋" pitchFamily="49" charset="-122"/>
                <a:cs typeface="Consolas" pitchFamily="49" charset="0"/>
              </a:rPr>
              <a:t>idx</a:t>
            </a:r>
            <a:r>
              <a:rPr lang="zh-CN" altLang="zh-CN" sz="1800" dirty="0" smtClean="0">
                <a:solidFill>
                  <a:schemeClr val="tx1"/>
                </a:solidFill>
                <a:latin typeface="Consolas" pitchFamily="49" charset="0"/>
                <a:ea typeface="仿宋" pitchFamily="49" charset="-122"/>
                <a:cs typeface="Consolas" pitchFamily="49" charset="0"/>
              </a:rPr>
              <a:t>位置的字符，</a:t>
            </a:r>
            <a:r>
              <a:rPr lang="en-US" altLang="zh-CN" sz="1800" dirty="0" err="1" smtClean="0">
                <a:solidFill>
                  <a:schemeClr val="tx1"/>
                </a:solidFill>
                <a:latin typeface="Consolas" pitchFamily="49" charset="0"/>
                <a:ea typeface="仿宋" pitchFamily="49" charset="-122"/>
                <a:cs typeface="Consolas" pitchFamily="49" charset="0"/>
              </a:rPr>
              <a:t>idx</a:t>
            </a:r>
            <a:r>
              <a:rPr lang="zh-CN" altLang="zh-CN" sz="1800" dirty="0" smtClean="0">
                <a:solidFill>
                  <a:schemeClr val="tx1"/>
                </a:solidFill>
                <a:latin typeface="Consolas" pitchFamily="49" charset="0"/>
                <a:ea typeface="仿宋" pitchFamily="49" charset="-122"/>
                <a:cs typeface="Consolas" pitchFamily="49" charset="0"/>
              </a:rPr>
              <a:t>从</a:t>
            </a:r>
            <a:r>
              <a:rPr lang="en-US" altLang="zh-CN" sz="1800" dirty="0" smtClean="0">
                <a:solidFill>
                  <a:schemeClr val="tx1"/>
                </a:solidFill>
                <a:latin typeface="Consolas" pitchFamily="49" charset="0"/>
                <a:ea typeface="仿宋" pitchFamily="49" charset="-122"/>
                <a:cs typeface="Consolas" pitchFamily="49" charset="0"/>
              </a:rPr>
              <a:t>0</a:t>
            </a:r>
            <a:r>
              <a:rPr lang="zh-CN" altLang="zh-CN" sz="1800" dirty="0" smtClean="0">
                <a:solidFill>
                  <a:schemeClr val="tx1"/>
                </a:solidFill>
                <a:latin typeface="Consolas" pitchFamily="49" charset="0"/>
                <a:ea typeface="仿宋" pitchFamily="49" charset="-122"/>
                <a:cs typeface="Consolas" pitchFamily="49" charset="0"/>
              </a:rPr>
              <a:t>开始。</a:t>
            </a:r>
          </a:p>
          <a:p>
            <a:pPr marL="457200" indent="-4572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at(</a:t>
            </a:r>
            <a:r>
              <a:rPr lang="en-US" altLang="zh-CN" sz="1800" dirty="0" err="1" smtClean="0">
                <a:solidFill>
                  <a:srgbClr val="C00000"/>
                </a:solidFill>
                <a:latin typeface="Consolas" pitchFamily="49" charset="0"/>
                <a:ea typeface="仿宋" pitchFamily="49" charset="-122"/>
                <a:cs typeface="Consolas" pitchFamily="49" charset="0"/>
              </a:rPr>
              <a:t>idx</a:t>
            </a:r>
            <a:r>
              <a:rPr lang="en-US"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返回当前字符串位于</a:t>
            </a:r>
            <a:r>
              <a:rPr lang="en-US" altLang="zh-CN" sz="1800" dirty="0" err="1" smtClean="0">
                <a:solidFill>
                  <a:schemeClr val="tx1"/>
                </a:solidFill>
                <a:latin typeface="Consolas" pitchFamily="49" charset="0"/>
                <a:ea typeface="仿宋" pitchFamily="49" charset="-122"/>
                <a:cs typeface="Consolas" pitchFamily="49" charset="0"/>
              </a:rPr>
              <a:t>idx</a:t>
            </a:r>
            <a:r>
              <a:rPr lang="zh-CN" altLang="zh-CN" sz="1800" dirty="0" smtClean="0">
                <a:solidFill>
                  <a:schemeClr val="tx1"/>
                </a:solidFill>
                <a:latin typeface="Consolas" pitchFamily="49" charset="0"/>
                <a:ea typeface="仿宋" pitchFamily="49" charset="-122"/>
                <a:cs typeface="Consolas" pitchFamily="49" charset="0"/>
              </a:rPr>
              <a:t>位置的字符。</a:t>
            </a:r>
          </a:p>
          <a:p>
            <a:pPr marL="457200" indent="-4572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compare(const string&amp; </a:t>
            </a:r>
            <a:r>
              <a:rPr lang="en-US" altLang="zh-CN" sz="1800" dirty="0" err="1" smtClean="0">
                <a:solidFill>
                  <a:srgbClr val="C00000"/>
                </a:solidFill>
                <a:latin typeface="Consolas" pitchFamily="49" charset="0"/>
                <a:ea typeface="仿宋" pitchFamily="49" charset="-122"/>
                <a:cs typeface="Consolas" pitchFamily="49" charset="0"/>
              </a:rPr>
              <a:t>str</a:t>
            </a:r>
            <a:r>
              <a:rPr lang="en-US"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返回当前字符串与字符串</a:t>
            </a:r>
            <a:r>
              <a:rPr lang="en-US" altLang="zh-CN" sz="1800" dirty="0" err="1" smtClean="0">
                <a:solidFill>
                  <a:schemeClr val="tx1"/>
                </a:solidFill>
                <a:latin typeface="Consolas" pitchFamily="49" charset="0"/>
                <a:ea typeface="仿宋" pitchFamily="49" charset="-122"/>
                <a:cs typeface="Consolas" pitchFamily="49" charset="0"/>
              </a:rPr>
              <a:t>str</a:t>
            </a:r>
            <a:r>
              <a:rPr lang="zh-CN" altLang="zh-CN" sz="1800" dirty="0" smtClean="0">
                <a:solidFill>
                  <a:schemeClr val="tx1"/>
                </a:solidFill>
                <a:latin typeface="Consolas" pitchFamily="49" charset="0"/>
                <a:ea typeface="仿宋" pitchFamily="49" charset="-122"/>
                <a:cs typeface="Consolas" pitchFamily="49" charset="0"/>
              </a:rPr>
              <a:t>的比较结果。在比较时，若两者相等，返回</a:t>
            </a:r>
            <a:r>
              <a:rPr lang="en-US" altLang="zh-CN" sz="1800" dirty="0" smtClean="0">
                <a:solidFill>
                  <a:schemeClr val="tx1"/>
                </a:solidFill>
                <a:latin typeface="Consolas" pitchFamily="49" charset="0"/>
                <a:ea typeface="仿宋" pitchFamily="49" charset="-122"/>
                <a:cs typeface="Consolas" pitchFamily="49" charset="0"/>
              </a:rPr>
              <a:t>0</a:t>
            </a:r>
            <a:r>
              <a:rPr lang="zh-CN" altLang="zh-CN" sz="1800" dirty="0" smtClean="0">
                <a:solidFill>
                  <a:schemeClr val="tx1"/>
                </a:solidFill>
                <a:latin typeface="Consolas" pitchFamily="49" charset="0"/>
                <a:ea typeface="仿宋" pitchFamily="49" charset="-122"/>
                <a:cs typeface="Consolas" pitchFamily="49" charset="0"/>
              </a:rPr>
              <a:t>；前者小于后者，返回</a:t>
            </a:r>
            <a:r>
              <a:rPr lang="en-US" altLang="zh-CN" sz="1800" dirty="0" smtClean="0">
                <a:solidFill>
                  <a:schemeClr val="tx1"/>
                </a:solidFill>
                <a:latin typeface="Consolas" pitchFamily="49" charset="0"/>
                <a:ea typeface="仿宋" pitchFamily="49" charset="-122"/>
                <a:cs typeface="Consolas" pitchFamily="49" charset="0"/>
              </a:rPr>
              <a:t>-1</a:t>
            </a:r>
            <a:r>
              <a:rPr lang="zh-CN" altLang="zh-CN" sz="1800" dirty="0" smtClean="0">
                <a:solidFill>
                  <a:schemeClr val="tx1"/>
                </a:solidFill>
                <a:latin typeface="Consolas" pitchFamily="49" charset="0"/>
                <a:ea typeface="仿宋" pitchFamily="49" charset="-122"/>
                <a:cs typeface="Consolas" pitchFamily="49" charset="0"/>
              </a:rPr>
              <a:t>；否则返回</a:t>
            </a:r>
            <a:r>
              <a:rPr lang="en-US" altLang="zh-CN" sz="1800" dirty="0" smtClean="0">
                <a:solidFill>
                  <a:schemeClr val="tx1"/>
                </a:solidFill>
                <a:latin typeface="Consolas" pitchFamily="49" charset="0"/>
                <a:ea typeface="仿宋" pitchFamily="49" charset="-122"/>
                <a:cs typeface="Consolas" pitchFamily="49" charset="0"/>
              </a:rPr>
              <a:t>1</a:t>
            </a:r>
            <a:r>
              <a:rPr lang="zh-CN" altLang="zh-CN" sz="1800" dirty="0" smtClean="0">
                <a:solidFill>
                  <a:schemeClr val="tx1"/>
                </a:solidFill>
                <a:latin typeface="Consolas" pitchFamily="49" charset="0"/>
                <a:ea typeface="仿宋" pitchFamily="49" charset="-122"/>
                <a:cs typeface="Consolas" pitchFamily="49" charset="0"/>
              </a:rPr>
              <a:t>。</a:t>
            </a:r>
          </a:p>
          <a:p>
            <a:pPr marL="457200" indent="-457200">
              <a:lnSpc>
                <a:spcPct val="150000"/>
              </a:lnSpc>
              <a:buFont typeface="Wingdings" pitchFamily="2" charset="2"/>
              <a:buChar char="l"/>
            </a:pPr>
            <a:r>
              <a:rPr lang="en-US" altLang="zh-CN" sz="1800" dirty="0" smtClean="0">
                <a:solidFill>
                  <a:schemeClr val="tx1"/>
                </a:solidFill>
                <a:latin typeface="Consolas" pitchFamily="49" charset="0"/>
                <a:ea typeface="仿宋" pitchFamily="49" charset="-122"/>
                <a:cs typeface="Consolas" pitchFamily="49" charset="0"/>
              </a:rPr>
              <a:t>append(</a:t>
            </a:r>
            <a:r>
              <a:rPr lang="en-US" altLang="zh-CN" sz="1800" dirty="0" err="1" smtClean="0">
                <a:solidFill>
                  <a:schemeClr val="tx1"/>
                </a:solidFill>
                <a:latin typeface="Consolas" pitchFamily="49" charset="0"/>
                <a:ea typeface="仿宋" pitchFamily="49" charset="-122"/>
                <a:cs typeface="Consolas" pitchFamily="49" charset="0"/>
              </a:rPr>
              <a:t>cstr</a:t>
            </a:r>
            <a:r>
              <a:rPr lang="en-US" altLang="zh-CN" sz="1800" dirty="0" smtClean="0">
                <a:solidFill>
                  <a:schemeClr val="tx1"/>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：在当前字符串的末尾添加一个字符串</a:t>
            </a:r>
            <a:r>
              <a:rPr lang="en-US" altLang="zh-CN" sz="1800" dirty="0" err="1" smtClean="0">
                <a:solidFill>
                  <a:schemeClr val="tx1"/>
                </a:solidFill>
                <a:latin typeface="Consolas" pitchFamily="49" charset="0"/>
                <a:ea typeface="仿宋" pitchFamily="49" charset="-122"/>
                <a:cs typeface="Consolas" pitchFamily="49" charset="0"/>
              </a:rPr>
              <a:t>str</a:t>
            </a:r>
            <a:r>
              <a:rPr lang="zh-CN" altLang="zh-CN" sz="1800" dirty="0" smtClean="0">
                <a:solidFill>
                  <a:schemeClr val="tx1"/>
                </a:solidFill>
                <a:latin typeface="Consolas" pitchFamily="49" charset="0"/>
                <a:ea typeface="仿宋" pitchFamily="49" charset="-122"/>
                <a:cs typeface="Consolas" pitchFamily="49" charset="0"/>
              </a:rPr>
              <a:t>。</a:t>
            </a:r>
          </a:p>
          <a:p>
            <a:pPr marL="457200" indent="-4572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insert(</a:t>
            </a:r>
            <a:r>
              <a:rPr lang="en-US" altLang="zh-CN" sz="1800" dirty="0" err="1" smtClean="0">
                <a:solidFill>
                  <a:srgbClr val="C00000"/>
                </a:solidFill>
                <a:latin typeface="Consolas" pitchFamily="49" charset="0"/>
                <a:ea typeface="仿宋" pitchFamily="49" charset="-122"/>
                <a:cs typeface="Consolas" pitchFamily="49" charset="0"/>
              </a:rPr>
              <a:t>size_type</a:t>
            </a:r>
            <a:r>
              <a:rPr lang="en-US" altLang="zh-CN" sz="1800" dirty="0" smtClean="0">
                <a:solidFill>
                  <a:srgbClr val="C00000"/>
                </a:solidFill>
                <a:latin typeface="Consolas" pitchFamily="49" charset="0"/>
                <a:ea typeface="仿宋" pitchFamily="49" charset="-122"/>
                <a:cs typeface="Consolas" pitchFamily="49" charset="0"/>
              </a:rPr>
              <a:t> </a:t>
            </a:r>
            <a:r>
              <a:rPr lang="en-US" altLang="zh-CN" sz="1800" dirty="0" err="1" smtClean="0">
                <a:solidFill>
                  <a:srgbClr val="C00000"/>
                </a:solidFill>
                <a:latin typeface="Consolas" pitchFamily="49" charset="0"/>
                <a:ea typeface="仿宋" pitchFamily="49" charset="-122"/>
                <a:cs typeface="Consolas" pitchFamily="49" charset="0"/>
              </a:rPr>
              <a:t>idx</a:t>
            </a:r>
            <a:r>
              <a:rPr lang="zh-CN" altLang="zh-CN" sz="1800" dirty="0" smtClean="0">
                <a:solidFill>
                  <a:srgbClr val="C00000"/>
                </a:solidFill>
                <a:latin typeface="Consolas" pitchFamily="49" charset="0"/>
                <a:ea typeface="仿宋" pitchFamily="49" charset="-122"/>
                <a:cs typeface="Consolas" pitchFamily="49" charset="0"/>
              </a:rPr>
              <a:t>，</a:t>
            </a:r>
            <a:r>
              <a:rPr lang="en-US" altLang="zh-CN" sz="1800" dirty="0" smtClean="0">
                <a:solidFill>
                  <a:srgbClr val="C00000"/>
                </a:solidFill>
                <a:latin typeface="Consolas" pitchFamily="49" charset="0"/>
                <a:ea typeface="仿宋" pitchFamily="49" charset="-122"/>
                <a:cs typeface="Consolas" pitchFamily="49" charset="0"/>
              </a:rPr>
              <a:t>const string&amp; </a:t>
            </a:r>
            <a:r>
              <a:rPr lang="en-US" altLang="zh-CN" sz="1800" dirty="0" err="1" smtClean="0">
                <a:solidFill>
                  <a:srgbClr val="C00000"/>
                </a:solidFill>
                <a:latin typeface="Consolas" pitchFamily="49" charset="0"/>
                <a:ea typeface="仿宋" pitchFamily="49" charset="-122"/>
                <a:cs typeface="Consolas" pitchFamily="49" charset="0"/>
              </a:rPr>
              <a:t>str</a:t>
            </a:r>
            <a:r>
              <a:rPr lang="en-US" altLang="zh-CN" sz="1800" dirty="0" smtClean="0">
                <a:solidFill>
                  <a:srgbClr val="C00000"/>
                </a:solidFill>
                <a:latin typeface="Consolas" pitchFamily="49" charset="0"/>
                <a:ea typeface="仿宋" pitchFamily="49" charset="-122"/>
                <a:cs typeface="Consolas" pitchFamily="49" charset="0"/>
              </a:rPr>
              <a:t>)	</a:t>
            </a:r>
            <a:r>
              <a:rPr lang="zh-CN" altLang="zh-CN" sz="1800" dirty="0" smtClean="0">
                <a:solidFill>
                  <a:schemeClr val="tx1"/>
                </a:solidFill>
                <a:latin typeface="Consolas" pitchFamily="49" charset="0"/>
                <a:ea typeface="仿宋" pitchFamily="49" charset="-122"/>
                <a:cs typeface="Consolas" pitchFamily="49" charset="0"/>
              </a:rPr>
              <a:t>：在当前字符串的</a:t>
            </a:r>
            <a:r>
              <a:rPr lang="en-US" altLang="zh-CN" sz="1800" dirty="0" err="1" smtClean="0">
                <a:solidFill>
                  <a:schemeClr val="tx1"/>
                </a:solidFill>
                <a:latin typeface="Consolas" pitchFamily="49" charset="0"/>
                <a:ea typeface="仿宋" pitchFamily="49" charset="-122"/>
                <a:cs typeface="Consolas" pitchFamily="49" charset="0"/>
              </a:rPr>
              <a:t>idx</a:t>
            </a:r>
            <a:r>
              <a:rPr lang="zh-CN" altLang="zh-CN" sz="1800" dirty="0" smtClean="0">
                <a:solidFill>
                  <a:schemeClr val="tx1"/>
                </a:solidFill>
                <a:latin typeface="Consolas" pitchFamily="49" charset="0"/>
                <a:ea typeface="仿宋" pitchFamily="49" charset="-122"/>
                <a:cs typeface="Consolas" pitchFamily="49" charset="0"/>
              </a:rPr>
              <a:t>处插入一个字符串</a:t>
            </a:r>
            <a:r>
              <a:rPr lang="en-US" altLang="zh-CN" sz="1800" dirty="0" err="1" smtClean="0">
                <a:solidFill>
                  <a:schemeClr val="tx1"/>
                </a:solidFill>
                <a:latin typeface="Consolas" pitchFamily="49" charset="0"/>
                <a:ea typeface="仿宋" pitchFamily="49" charset="-122"/>
                <a:cs typeface="Consolas" pitchFamily="49" charset="0"/>
              </a:rPr>
              <a:t>str</a:t>
            </a:r>
            <a:r>
              <a:rPr lang="zh-CN" altLang="zh-CN" sz="1800" dirty="0" smtClean="0">
                <a:solidFill>
                  <a:schemeClr val="tx1"/>
                </a:solidFill>
                <a:latin typeface="Consolas" pitchFamily="49" charset="0"/>
                <a:ea typeface="仿宋" pitchFamily="49" charset="-122"/>
                <a:cs typeface="Consolas" pitchFamily="49" charset="0"/>
              </a:rPr>
              <a:t>。</a:t>
            </a:r>
            <a:endParaRPr lang="en-US" altLang="zh-CN" sz="1800" dirty="0" smtClean="0">
              <a:solidFill>
                <a:schemeClr val="tx1"/>
              </a:solidFill>
              <a:latin typeface="Consolas" pitchFamily="49" charset="0"/>
              <a:ea typeface="仿宋" pitchFamily="49" charset="-122"/>
              <a:cs typeface="Consolas" pitchFamily="49" charset="0"/>
            </a:endParaRPr>
          </a:p>
          <a:p>
            <a:pPr marL="457200" indent="-457200">
              <a:lnSpc>
                <a:spcPct val="150000"/>
              </a:lnSpc>
              <a:buFont typeface="Wingdings" pitchFamily="2" charset="2"/>
              <a:buChar char="l"/>
            </a:pPr>
            <a:r>
              <a:rPr lang="zh-CN" altLang="zh-CN" sz="1800" dirty="0" smtClean="0">
                <a:solidFill>
                  <a:srgbClr val="C00000"/>
                </a:solidFill>
                <a:latin typeface="Consolas" pitchFamily="49" charset="0"/>
                <a:ea typeface="仿宋" pitchFamily="49" charset="-122"/>
                <a:cs typeface="Consolas" pitchFamily="49" charset="0"/>
              </a:rPr>
              <a:t>迭代器</a:t>
            </a:r>
            <a:r>
              <a:rPr lang="zh-CN" altLang="en-US" sz="1800" dirty="0" smtClean="0">
                <a:solidFill>
                  <a:srgbClr val="C00000"/>
                </a:solidFill>
                <a:latin typeface="Consolas" pitchFamily="49" charset="0"/>
                <a:ea typeface="仿宋" pitchFamily="49" charset="-122"/>
                <a:cs typeface="Consolas" pitchFamily="49" charset="0"/>
              </a:rPr>
              <a:t>函数：</a:t>
            </a:r>
            <a:r>
              <a:rPr lang="en-US" altLang="zh-CN" sz="1800" dirty="0" smtClean="0">
                <a:solidFill>
                  <a:schemeClr val="tx1"/>
                </a:solidFill>
                <a:latin typeface="Consolas" pitchFamily="49" charset="0"/>
                <a:ea typeface="仿宋" pitchFamily="49" charset="-122"/>
                <a:cs typeface="Consolas" pitchFamily="49" charset="0"/>
              </a:rPr>
              <a:t>begin()</a:t>
            </a:r>
            <a:r>
              <a:rPr lang="zh-CN" altLang="en-US" sz="1800" dirty="0" smtClean="0">
                <a:solidFill>
                  <a:schemeClr val="tx1"/>
                </a:solidFill>
                <a:latin typeface="Consolas" pitchFamily="49" charset="0"/>
                <a:ea typeface="仿宋" pitchFamily="49" charset="-122"/>
                <a:cs typeface="Consolas" pitchFamily="49" charset="0"/>
              </a:rPr>
              <a:t>、</a:t>
            </a:r>
            <a:r>
              <a:rPr lang="en-US" altLang="zh-CN" sz="1800" dirty="0" smtClean="0">
                <a:solidFill>
                  <a:schemeClr val="tx1"/>
                </a:solidFill>
                <a:latin typeface="Consolas" pitchFamily="49" charset="0"/>
                <a:ea typeface="仿宋" pitchFamily="49" charset="-122"/>
                <a:cs typeface="Consolas" pitchFamily="49" charset="0"/>
              </a:rPr>
              <a:t>end()</a:t>
            </a:r>
            <a:r>
              <a:rPr lang="zh-CN" altLang="en-US"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rbegin</a:t>
            </a:r>
            <a:r>
              <a:rPr lang="en-US" altLang="zh-CN" sz="1800" dirty="0" smtClean="0">
                <a:solidFill>
                  <a:schemeClr val="tx1"/>
                </a:solidFill>
                <a:latin typeface="Consolas" pitchFamily="49" charset="0"/>
                <a:ea typeface="仿宋" pitchFamily="49" charset="-122"/>
                <a:cs typeface="Consolas" pitchFamily="49" charset="0"/>
              </a:rPr>
              <a:t>()</a:t>
            </a:r>
            <a:r>
              <a:rPr lang="zh-CN" altLang="en-US" sz="1800" dirty="0" smtClean="0">
                <a:solidFill>
                  <a:schemeClr val="tx1"/>
                </a:solidFill>
                <a:latin typeface="Consolas" pitchFamily="49" charset="0"/>
                <a:ea typeface="仿宋" pitchFamily="49" charset="-122"/>
                <a:cs typeface="Consolas" pitchFamily="49" charset="0"/>
              </a:rPr>
              <a:t>、</a:t>
            </a:r>
            <a:r>
              <a:rPr lang="en-US" altLang="zh-CN" sz="1800" dirty="0" smtClean="0">
                <a:solidFill>
                  <a:schemeClr val="tx1"/>
                </a:solidFill>
                <a:latin typeface="Consolas" pitchFamily="49" charset="0"/>
                <a:ea typeface="仿宋" pitchFamily="49" charset="-122"/>
                <a:cs typeface="Consolas" pitchFamily="49" charset="0"/>
              </a:rPr>
              <a:t>rend()</a:t>
            </a:r>
            <a:r>
              <a:rPr lang="zh-CN" altLang="en-US" sz="1800" dirty="0" smtClean="0">
                <a:solidFill>
                  <a:schemeClr val="tx1"/>
                </a:solidFill>
                <a:latin typeface="Consolas" pitchFamily="49" charset="0"/>
                <a:ea typeface="仿宋" pitchFamily="49" charset="-122"/>
                <a:cs typeface="Consolas" pitchFamily="49" charset="0"/>
              </a:rPr>
              <a:t>。</a:t>
            </a:r>
            <a:endParaRPr lang="zh-CN" altLang="zh-CN" sz="1800" dirty="0" smtClean="0">
              <a:solidFill>
                <a:schemeClr val="tx1"/>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142984"/>
            <a:ext cx="8215370" cy="42415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dirty="0" smtClean="0">
                <a:solidFill>
                  <a:schemeClr val="tx1"/>
                </a:solidFill>
                <a:latin typeface="Consolas" pitchFamily="49" charset="0"/>
                <a:ea typeface="楷体" pitchFamily="49" charset="-122"/>
                <a:cs typeface="Consolas" pitchFamily="49" charset="0"/>
              </a:rPr>
              <a:t>#include &lt;</a:t>
            </a:r>
            <a:r>
              <a:rPr lang="en-US" altLang="zh-CN" sz="1800" dirty="0" err="1" smtClean="0">
                <a:solidFill>
                  <a:schemeClr val="tx1"/>
                </a:solidFill>
                <a:latin typeface="Consolas" pitchFamily="49" charset="0"/>
                <a:ea typeface="楷体" pitchFamily="49" charset="-122"/>
                <a:cs typeface="Consolas" pitchFamily="49" charset="0"/>
              </a:rPr>
              <a:t>iostream</a:t>
            </a:r>
            <a:r>
              <a:rPr lang="en-US" altLang="zh-CN" sz="1800" dirty="0" smtClean="0">
                <a:solidFill>
                  <a:schemeClr val="tx1"/>
                </a:solidFill>
                <a:latin typeface="Consolas" pitchFamily="49" charset="0"/>
                <a:ea typeface="楷体" pitchFamily="49" charset="-122"/>
                <a:cs typeface="Consolas" pitchFamily="49" charset="0"/>
              </a:rPr>
              <a:t>&gt;</a:t>
            </a:r>
          </a:p>
          <a:p>
            <a:r>
              <a:rPr lang="en-US" altLang="zh-CN" sz="1800" dirty="0" smtClean="0">
                <a:solidFill>
                  <a:schemeClr val="tx1"/>
                </a:solidFill>
                <a:latin typeface="Consolas" pitchFamily="49" charset="0"/>
                <a:ea typeface="楷体" pitchFamily="49" charset="-122"/>
                <a:cs typeface="Consolas" pitchFamily="49" charset="0"/>
              </a:rPr>
              <a:t>#include &lt;string&gt; </a:t>
            </a:r>
          </a:p>
          <a:p>
            <a:r>
              <a:rPr lang="en-US" altLang="zh-CN" sz="1800" dirty="0" smtClean="0">
                <a:solidFill>
                  <a:schemeClr val="tx1"/>
                </a:solidFill>
                <a:latin typeface="Consolas" pitchFamily="49" charset="0"/>
                <a:ea typeface="楷体" pitchFamily="49" charset="-122"/>
                <a:cs typeface="Consolas" pitchFamily="49" charset="0"/>
              </a:rPr>
              <a:t>using namespace std;</a:t>
            </a:r>
          </a:p>
          <a:p>
            <a:r>
              <a:rPr lang="en-US" altLang="zh-CN" sz="1800" dirty="0" err="1" smtClean="0">
                <a:solidFill>
                  <a:schemeClr val="tx1"/>
                </a:solidFill>
                <a:latin typeface="Consolas" pitchFamily="49" charset="0"/>
                <a:ea typeface="楷体" pitchFamily="49" charset="-122"/>
                <a:cs typeface="Consolas" pitchFamily="49" charset="0"/>
              </a:rPr>
              <a:t>int</a:t>
            </a:r>
            <a:r>
              <a:rPr lang="en-US" altLang="zh-CN" sz="1800" dirty="0" smtClean="0">
                <a:solidFill>
                  <a:schemeClr val="tx1"/>
                </a:solidFill>
                <a:latin typeface="Consolas" pitchFamily="49" charset="0"/>
                <a:ea typeface="楷体" pitchFamily="49" charset="-122"/>
                <a:cs typeface="Consolas" pitchFamily="49" charset="0"/>
              </a:rPr>
              <a:t> main() </a:t>
            </a:r>
          </a:p>
          <a:p>
            <a:r>
              <a:rPr lang="en-US" altLang="zh-CN" sz="1800" dirty="0" smtClean="0">
                <a:solidFill>
                  <a:schemeClr val="tx1"/>
                </a:solidFill>
                <a:latin typeface="Consolas" pitchFamily="49" charset="0"/>
                <a:ea typeface="楷体" pitchFamily="49" charset="-122"/>
                <a:cs typeface="Consolas" pitchFamily="49" charset="0"/>
              </a:rPr>
              <a:t>{   string s1="",s2,s3="Bye";</a:t>
            </a:r>
          </a:p>
          <a:p>
            <a:r>
              <a:rPr lang="en-US" altLang="zh-CN" sz="1800" dirty="0" smtClean="0">
                <a:solidFill>
                  <a:schemeClr val="tx1"/>
                </a:solidFill>
                <a:latin typeface="Consolas" pitchFamily="49" charset="0"/>
                <a:ea typeface="楷体" pitchFamily="49" charset="-122"/>
                <a:cs typeface="Consolas" pitchFamily="49" charset="0"/>
              </a:rPr>
              <a:t>    s1.append("Good morning");	//s1="Good morning"</a:t>
            </a:r>
          </a:p>
          <a:p>
            <a:r>
              <a:rPr lang="en-US" altLang="zh-CN" sz="1800" dirty="0" smtClean="0">
                <a:solidFill>
                  <a:schemeClr val="tx1"/>
                </a:solidFill>
                <a:latin typeface="Consolas" pitchFamily="49" charset="0"/>
                <a:ea typeface="楷体" pitchFamily="49" charset="-122"/>
                <a:cs typeface="Consolas" pitchFamily="49" charset="0"/>
              </a:rPr>
              <a:t>    s2=s1;				//s2="Good morning"</a:t>
            </a:r>
          </a:p>
          <a:p>
            <a:r>
              <a:rPr lang="en-US" altLang="zh-CN" sz="1800" dirty="0" smtClean="0">
                <a:solidFill>
                  <a:schemeClr val="tx1"/>
                </a:solidFill>
                <a:latin typeface="Consolas" pitchFamily="49" charset="0"/>
                <a:ea typeface="楷体" pitchFamily="49" charset="-122"/>
                <a:cs typeface="Consolas" pitchFamily="49" charset="0"/>
              </a:rPr>
              <a:t>    </a:t>
            </a:r>
            <a:r>
              <a:rPr lang="en-US" altLang="zh-CN" sz="1800" dirty="0" err="1" smtClean="0">
                <a:solidFill>
                  <a:schemeClr val="tx1"/>
                </a:solidFill>
                <a:latin typeface="Consolas" pitchFamily="49" charset="0"/>
                <a:ea typeface="楷体" pitchFamily="49" charset="-122"/>
                <a:cs typeface="Consolas" pitchFamily="49" charset="0"/>
              </a:rPr>
              <a:t>int</a:t>
            </a:r>
            <a:r>
              <a:rPr lang="en-US" altLang="zh-CN" sz="1800" dirty="0" smtClean="0">
                <a:solidFill>
                  <a:schemeClr val="tx1"/>
                </a:solidFill>
                <a:latin typeface="Consolas" pitchFamily="49" charset="0"/>
                <a:ea typeface="楷体" pitchFamily="49" charset="-122"/>
                <a:cs typeface="Consolas" pitchFamily="49" charset="0"/>
              </a:rPr>
              <a:t> </a:t>
            </a:r>
            <a:r>
              <a:rPr lang="en-US" altLang="zh-CN" sz="1800" dirty="0" err="1" smtClean="0">
                <a:solidFill>
                  <a:schemeClr val="tx1"/>
                </a:solidFill>
                <a:latin typeface="Consolas" pitchFamily="49" charset="0"/>
                <a:ea typeface="楷体" pitchFamily="49" charset="-122"/>
                <a:cs typeface="Consolas" pitchFamily="49" charset="0"/>
              </a:rPr>
              <a:t>i</a:t>
            </a:r>
            <a:r>
              <a:rPr lang="en-US" altLang="zh-CN" sz="1800" dirty="0" smtClean="0">
                <a:solidFill>
                  <a:schemeClr val="tx1"/>
                </a:solidFill>
                <a:latin typeface="Consolas" pitchFamily="49" charset="0"/>
                <a:ea typeface="楷体" pitchFamily="49" charset="-122"/>
                <a:cs typeface="Consolas" pitchFamily="49" charset="0"/>
              </a:rPr>
              <a:t>=s2.find("morning");		//</a:t>
            </a:r>
            <a:r>
              <a:rPr lang="en-US" altLang="zh-CN" sz="1800" dirty="0" err="1" smtClean="0">
                <a:solidFill>
                  <a:schemeClr val="tx1"/>
                </a:solidFill>
                <a:latin typeface="Consolas" pitchFamily="49" charset="0"/>
                <a:ea typeface="楷体" pitchFamily="49" charset="-122"/>
                <a:cs typeface="Consolas" pitchFamily="49" charset="0"/>
              </a:rPr>
              <a:t>i</a:t>
            </a:r>
            <a:r>
              <a:rPr lang="en-US" altLang="zh-CN" sz="1800" dirty="0" smtClean="0">
                <a:solidFill>
                  <a:schemeClr val="tx1"/>
                </a:solidFill>
                <a:latin typeface="Consolas" pitchFamily="49" charset="0"/>
                <a:ea typeface="楷体" pitchFamily="49" charset="-122"/>
                <a:cs typeface="Consolas" pitchFamily="49" charset="0"/>
              </a:rPr>
              <a:t>=5</a:t>
            </a:r>
          </a:p>
          <a:p>
            <a:r>
              <a:rPr lang="en-US" altLang="zh-CN" sz="1800" dirty="0" smtClean="0">
                <a:solidFill>
                  <a:schemeClr val="tx1"/>
                </a:solidFill>
                <a:latin typeface="Consolas" pitchFamily="49" charset="0"/>
                <a:ea typeface="楷体" pitchFamily="49" charset="-122"/>
                <a:cs typeface="Consolas" pitchFamily="49" charset="0"/>
              </a:rPr>
              <a:t>    s2.replace(i,s2.length()-i,s3);	//</a:t>
            </a:r>
            <a:r>
              <a:rPr lang="zh-CN" altLang="en-US" sz="1800" dirty="0" smtClean="0">
                <a:solidFill>
                  <a:schemeClr val="tx1"/>
                </a:solidFill>
                <a:latin typeface="Consolas" pitchFamily="49" charset="0"/>
                <a:ea typeface="楷体" pitchFamily="49" charset="-122"/>
                <a:cs typeface="Consolas" pitchFamily="49" charset="0"/>
              </a:rPr>
              <a:t>相当于</a:t>
            </a:r>
            <a:r>
              <a:rPr lang="en-US" altLang="zh-CN" sz="1800" dirty="0" smtClean="0">
                <a:solidFill>
                  <a:schemeClr val="tx1"/>
                </a:solidFill>
                <a:latin typeface="Consolas" pitchFamily="49" charset="0"/>
                <a:ea typeface="楷体" pitchFamily="49" charset="-122"/>
                <a:cs typeface="Consolas" pitchFamily="49" charset="0"/>
              </a:rPr>
              <a:t>s2.replace(5,7,s3)</a:t>
            </a:r>
          </a:p>
          <a:p>
            <a:r>
              <a:rPr lang="en-US" altLang="zh-CN" sz="1800" dirty="0" smtClean="0">
                <a:solidFill>
                  <a:schemeClr val="tx1"/>
                </a:solidFill>
                <a:latin typeface="Consolas" pitchFamily="49" charset="0"/>
                <a:ea typeface="楷体" pitchFamily="49" charset="-122"/>
                <a:cs typeface="Consolas" pitchFamily="49" charset="0"/>
              </a:rPr>
              <a:t>    </a:t>
            </a:r>
            <a:r>
              <a:rPr lang="en-US" altLang="zh-CN" sz="1800" dirty="0" err="1" smtClean="0">
                <a:solidFill>
                  <a:schemeClr val="tx1"/>
                </a:solidFill>
                <a:latin typeface="Consolas" pitchFamily="49" charset="0"/>
                <a:ea typeface="楷体" pitchFamily="49" charset="-122"/>
                <a:cs typeface="Consolas" pitchFamily="49" charset="0"/>
              </a:rPr>
              <a:t>cout</a:t>
            </a:r>
            <a:r>
              <a:rPr lang="en-US" altLang="zh-CN" sz="1800" dirty="0" smtClean="0">
                <a:solidFill>
                  <a:schemeClr val="tx1"/>
                </a:solidFill>
                <a:latin typeface="Consolas" pitchFamily="49" charset="0"/>
                <a:ea typeface="楷体" pitchFamily="49" charset="-122"/>
                <a:cs typeface="Consolas" pitchFamily="49" charset="0"/>
              </a:rPr>
              <a:t> &lt;&lt; "s1: " &lt;&lt; s1 &lt;&lt; </a:t>
            </a:r>
            <a:r>
              <a:rPr lang="en-US" altLang="zh-CN" sz="1800" dirty="0" err="1" smtClean="0">
                <a:solidFill>
                  <a:schemeClr val="tx1"/>
                </a:solidFill>
                <a:latin typeface="Consolas" pitchFamily="49" charset="0"/>
                <a:ea typeface="楷体" pitchFamily="49" charset="-122"/>
                <a:cs typeface="Consolas" pitchFamily="49" charset="0"/>
              </a:rPr>
              <a:t>endl</a:t>
            </a:r>
            <a:r>
              <a:rPr lang="en-US" altLang="zh-CN" sz="1800" dirty="0" smtClean="0">
                <a:solidFill>
                  <a:schemeClr val="tx1"/>
                </a:solidFill>
                <a:latin typeface="Consolas" pitchFamily="49" charset="0"/>
                <a:ea typeface="楷体" pitchFamily="49" charset="-122"/>
                <a:cs typeface="Consolas" pitchFamily="49" charset="0"/>
              </a:rPr>
              <a:t>;</a:t>
            </a:r>
          </a:p>
          <a:p>
            <a:r>
              <a:rPr lang="en-US" altLang="zh-CN" sz="1800" dirty="0" smtClean="0">
                <a:solidFill>
                  <a:schemeClr val="tx1"/>
                </a:solidFill>
                <a:latin typeface="Consolas" pitchFamily="49" charset="0"/>
                <a:ea typeface="楷体" pitchFamily="49" charset="-122"/>
                <a:cs typeface="Consolas" pitchFamily="49" charset="0"/>
              </a:rPr>
              <a:t>    </a:t>
            </a:r>
            <a:r>
              <a:rPr lang="en-US" altLang="zh-CN" sz="1800" dirty="0" err="1" smtClean="0">
                <a:solidFill>
                  <a:schemeClr val="tx1"/>
                </a:solidFill>
                <a:latin typeface="Consolas" pitchFamily="49" charset="0"/>
                <a:ea typeface="楷体" pitchFamily="49" charset="-122"/>
                <a:cs typeface="Consolas" pitchFamily="49" charset="0"/>
              </a:rPr>
              <a:t>cout</a:t>
            </a:r>
            <a:r>
              <a:rPr lang="en-US" altLang="zh-CN" sz="1800" dirty="0" smtClean="0">
                <a:solidFill>
                  <a:schemeClr val="tx1"/>
                </a:solidFill>
                <a:latin typeface="Consolas" pitchFamily="49" charset="0"/>
                <a:ea typeface="楷体" pitchFamily="49" charset="-122"/>
                <a:cs typeface="Consolas" pitchFamily="49" charset="0"/>
              </a:rPr>
              <a:t> &lt;&lt; "s2: " &lt;&lt; s2 &lt;&lt; </a:t>
            </a:r>
            <a:r>
              <a:rPr lang="en-US" altLang="zh-CN" sz="1800" dirty="0" err="1" smtClean="0">
                <a:solidFill>
                  <a:schemeClr val="tx1"/>
                </a:solidFill>
                <a:latin typeface="Consolas" pitchFamily="49" charset="0"/>
                <a:ea typeface="楷体" pitchFamily="49" charset="-122"/>
                <a:cs typeface="Consolas" pitchFamily="49" charset="0"/>
              </a:rPr>
              <a:t>endl</a:t>
            </a:r>
            <a:r>
              <a:rPr lang="en-US" altLang="zh-CN" sz="1800" dirty="0" smtClean="0">
                <a:solidFill>
                  <a:schemeClr val="tx1"/>
                </a:solidFill>
                <a:latin typeface="Consolas" pitchFamily="49" charset="0"/>
                <a:ea typeface="楷体" pitchFamily="49" charset="-122"/>
                <a:cs typeface="Consolas" pitchFamily="49" charset="0"/>
              </a:rPr>
              <a:t>;</a:t>
            </a:r>
          </a:p>
          <a:p>
            <a:r>
              <a:rPr lang="en-US" altLang="zh-CN" sz="1800" dirty="0" smtClean="0">
                <a:solidFill>
                  <a:schemeClr val="tx1"/>
                </a:solidFill>
                <a:latin typeface="Consolas" pitchFamily="49" charset="0"/>
                <a:ea typeface="楷体" pitchFamily="49" charset="-122"/>
                <a:cs typeface="Consolas" pitchFamily="49" charset="0"/>
              </a:rPr>
              <a:t>    return 0;</a:t>
            </a:r>
          </a:p>
          <a:p>
            <a:r>
              <a:rPr lang="en-US" altLang="zh-CN" sz="1800" dirty="0" smtClean="0">
                <a:solidFill>
                  <a:schemeClr val="tx1"/>
                </a:solidFill>
                <a:latin typeface="Consolas" pitchFamily="49" charset="0"/>
                <a:ea typeface="楷体" pitchFamily="49" charset="-122"/>
                <a:cs typeface="Consolas" pitchFamily="49" charset="0"/>
              </a:rPr>
              <a:t>} //</a:t>
            </a:r>
            <a:r>
              <a:rPr lang="zh-CN" altLang="en-US" sz="1800" dirty="0" smtClean="0">
                <a:solidFill>
                  <a:schemeClr val="tx1"/>
                </a:solidFill>
                <a:latin typeface="Consolas" pitchFamily="49" charset="0"/>
                <a:ea typeface="楷体" pitchFamily="49" charset="-122"/>
                <a:cs typeface="Consolas" pitchFamily="49" charset="0"/>
              </a:rPr>
              <a:t>本例题见程序</a:t>
            </a:r>
            <a:r>
              <a:rPr lang="en-US" altLang="zh-CN" sz="1800" dirty="0" smtClean="0">
                <a:solidFill>
                  <a:schemeClr val="tx1"/>
                </a:solidFill>
                <a:latin typeface="Consolas" pitchFamily="49" charset="0"/>
                <a:ea typeface="楷体" pitchFamily="49" charset="-122"/>
                <a:cs typeface="Consolas" pitchFamily="49" charset="0"/>
              </a:rPr>
              <a:t>P21-string</a:t>
            </a:r>
            <a:endParaRPr lang="zh-CN" altLang="zh-CN" sz="1800" dirty="0" smtClean="0">
              <a:solidFill>
                <a:schemeClr val="tx1"/>
              </a:solidFill>
              <a:latin typeface="Consolas" pitchFamily="49" charset="0"/>
              <a:ea typeface="楷体" pitchFamily="49" charset="-122"/>
              <a:cs typeface="Consolas" pitchFamily="49" charset="0"/>
            </a:endParaRPr>
          </a:p>
          <a:p>
            <a:endParaRPr lang="zh-CN" altLang="zh-CN" sz="1800" dirty="0" smtClean="0">
              <a:solidFill>
                <a:schemeClr val="tx1"/>
              </a:solidFill>
              <a:latin typeface="Consolas" pitchFamily="49" charset="0"/>
              <a:ea typeface="楷体" pitchFamily="49" charset="-122"/>
              <a:cs typeface="Consolas" pitchFamily="49" charset="0"/>
            </a:endParaRPr>
          </a:p>
        </p:txBody>
      </p:sp>
      <p:grpSp>
        <p:nvGrpSpPr>
          <p:cNvPr id="5" name="组合 4"/>
          <p:cNvGrpSpPr/>
          <p:nvPr/>
        </p:nvGrpSpPr>
        <p:grpSpPr>
          <a:xfrm>
            <a:off x="642910" y="82535"/>
            <a:ext cx="903272" cy="846135"/>
            <a:chOff x="1454150" y="-60341"/>
            <a:chExt cx="903272" cy="846135"/>
          </a:xfrm>
        </p:grpSpPr>
        <p:sp>
          <p:nvSpPr>
            <p:cNvPr id="3"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4"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smtClean="0">
                  <a:solidFill>
                    <a:srgbClr val="FF0000"/>
                  </a:solidFill>
                  <a:latin typeface="微软雅黑" pitchFamily="34" charset="-122"/>
                  <a:ea typeface="微软雅黑" pitchFamily="34" charset="-122"/>
                </a:rPr>
                <a:t>示例</a:t>
              </a:r>
              <a:endParaRPr lang="en-US" altLang="zh-CN" sz="2000">
                <a:solidFill>
                  <a:srgbClr val="FF0000"/>
                </a:solidFill>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496803"/>
            <a:ext cx="7715304" cy="2498120"/>
          </a:xfrm>
          <a:prstGeom prst="rect">
            <a:avLst/>
          </a:prstGeom>
          <a:noFill/>
        </p:spPr>
        <p:txBody>
          <a:bodyPr wrap="square" rtlCol="0">
            <a:spAutoFit/>
          </a:bodyPr>
          <a:lstStyle/>
          <a:p>
            <a:pPr>
              <a:lnSpc>
                <a:spcPct val="150000"/>
              </a:lnSpc>
            </a:pPr>
            <a:r>
              <a:rPr lang="en-US"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3</a:t>
            </a:r>
            <a:r>
              <a:rPr lang="zh-CN"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a:t>
            </a:r>
            <a:r>
              <a:rPr lang="en-US" altLang="zh-CN" sz="2200" dirty="0" err="1"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deque</a:t>
            </a:r>
            <a:r>
              <a:rPr lang="zh-CN"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（双端队列容器）</a:t>
            </a:r>
          </a:p>
          <a:p>
            <a:pPr>
              <a:lnSpc>
                <a:spcPts val="3700"/>
              </a:lnSpc>
            </a:pPr>
            <a:r>
              <a:rPr lang="en-US" altLang="zh-CN" sz="2000" dirty="0" smtClean="0">
                <a:latin typeface="Consolas" pitchFamily="49" charset="0"/>
                <a:ea typeface="楷体" pitchFamily="49" charset="-122"/>
                <a:cs typeface="Consolas" pitchFamily="49" charset="0"/>
              </a:rPr>
              <a:t>    </a:t>
            </a:r>
            <a:r>
              <a:rPr lang="zh-CN" altLang="zh-CN" sz="2000" dirty="0" smtClean="0">
                <a:solidFill>
                  <a:schemeClr val="tx1"/>
                </a:solidFill>
                <a:latin typeface="Consolas" pitchFamily="49" charset="0"/>
                <a:ea typeface="楷体" pitchFamily="49" charset="-122"/>
                <a:cs typeface="Consolas" pitchFamily="49" charset="0"/>
              </a:rPr>
              <a:t>它是一个双端队列类模板。双端队列容器由若干个块构成，每个块中元素地址是连续的，块之间的地址是不连续的，有一个特定的机制将这些块构成一个整体。可以从前面或后面快速插入与删除元素，并可以快速地随机访问元素，但删除元素较慢。</a:t>
            </a:r>
          </a:p>
        </p:txBody>
      </p:sp>
      <p:sp>
        <p:nvSpPr>
          <p:cNvPr id="295957"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95937" name="Group 1"/>
          <p:cNvGrpSpPr>
            <a:grpSpLocks noChangeAspect="1"/>
          </p:cNvGrpSpPr>
          <p:nvPr/>
        </p:nvGrpSpPr>
        <p:grpSpPr bwMode="auto">
          <a:xfrm>
            <a:off x="1928794" y="3500438"/>
            <a:ext cx="4622774" cy="1714512"/>
            <a:chOff x="1713" y="2302"/>
            <a:chExt cx="4327" cy="1606"/>
          </a:xfrm>
        </p:grpSpPr>
        <p:sp>
          <p:nvSpPr>
            <p:cNvPr id="295956" name="AutoShape 20"/>
            <p:cNvSpPr>
              <a:spLocks noChangeAspect="1" noChangeArrowheads="1" noTextEdit="1"/>
            </p:cNvSpPr>
            <p:nvPr/>
          </p:nvSpPr>
          <p:spPr bwMode="auto">
            <a:xfrm>
              <a:off x="1713" y="2302"/>
              <a:ext cx="4327" cy="1606"/>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95955" name="Rectangle 19"/>
            <p:cNvSpPr>
              <a:spLocks noChangeArrowheads="1"/>
            </p:cNvSpPr>
            <p:nvPr/>
          </p:nvSpPr>
          <p:spPr bwMode="auto">
            <a:xfrm>
              <a:off x="2290" y="2310"/>
              <a:ext cx="530" cy="350"/>
            </a:xfrm>
            <a:prstGeom prst="rect">
              <a:avLst/>
            </a:prstGeom>
            <a:solidFill>
              <a:srgbClr val="D8D8D8"/>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54" name="Rectangle 18"/>
            <p:cNvSpPr>
              <a:spLocks noChangeArrowheads="1"/>
            </p:cNvSpPr>
            <p:nvPr/>
          </p:nvSpPr>
          <p:spPr bwMode="auto">
            <a:xfrm>
              <a:off x="2820" y="2310"/>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53" name="Rectangle 17"/>
            <p:cNvSpPr>
              <a:spLocks noChangeArrowheads="1"/>
            </p:cNvSpPr>
            <p:nvPr/>
          </p:nvSpPr>
          <p:spPr bwMode="auto">
            <a:xfrm>
              <a:off x="3350" y="2310"/>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52" name="Rectangle 16"/>
            <p:cNvSpPr>
              <a:spLocks noChangeArrowheads="1"/>
            </p:cNvSpPr>
            <p:nvPr/>
          </p:nvSpPr>
          <p:spPr bwMode="auto">
            <a:xfrm>
              <a:off x="3880" y="2310"/>
              <a:ext cx="110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51" name="Rectangle 15"/>
            <p:cNvSpPr>
              <a:spLocks noChangeArrowheads="1"/>
            </p:cNvSpPr>
            <p:nvPr/>
          </p:nvSpPr>
          <p:spPr bwMode="auto">
            <a:xfrm>
              <a:off x="4980" y="2310"/>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50" name="Rectangle 14"/>
            <p:cNvSpPr>
              <a:spLocks noChangeArrowheads="1"/>
            </p:cNvSpPr>
            <p:nvPr/>
          </p:nvSpPr>
          <p:spPr bwMode="auto">
            <a:xfrm>
              <a:off x="1713" y="2310"/>
              <a:ext cx="470" cy="27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dirty="0" smtClean="0">
                  <a:ln>
                    <a:noFill/>
                  </a:ln>
                  <a:solidFill>
                    <a:srgbClr val="0000FF"/>
                  </a:solidFill>
                  <a:effectLst/>
                  <a:latin typeface="楷体" pitchFamily="49" charset="-122"/>
                  <a:ea typeface="楷体" pitchFamily="49" charset="-122"/>
                  <a:cs typeface="Times New Roman" pitchFamily="18" charset="0"/>
                </a:rPr>
                <a:t>表头</a:t>
              </a:r>
              <a:endParaRPr kumimoji="0" lang="zh-CN" sz="1800" i="0" u="none" strike="noStrike" cap="none" normalizeH="0" baseline="0" dirty="0" smtClean="0">
                <a:ln>
                  <a:noFill/>
                </a:ln>
                <a:solidFill>
                  <a:srgbClr val="0000FF"/>
                </a:solidFill>
                <a:effectLst/>
                <a:latin typeface="楷体" pitchFamily="49" charset="-122"/>
                <a:ea typeface="楷体" pitchFamily="49" charset="-122"/>
                <a:cs typeface="宋体" pitchFamily="2" charset="-122"/>
              </a:endParaRPr>
            </a:p>
          </p:txBody>
        </p:sp>
        <p:sp>
          <p:nvSpPr>
            <p:cNvPr id="295949" name="Rectangle 13"/>
            <p:cNvSpPr>
              <a:spLocks noChangeArrowheads="1"/>
            </p:cNvSpPr>
            <p:nvPr/>
          </p:nvSpPr>
          <p:spPr bwMode="auto">
            <a:xfrm>
              <a:off x="5570" y="3578"/>
              <a:ext cx="470" cy="27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楷体" pitchFamily="49" charset="-122"/>
                  <a:ea typeface="楷体" pitchFamily="49" charset="-122"/>
                  <a:cs typeface="Times New Roman" pitchFamily="18" charset="0"/>
                </a:rPr>
                <a:t>表尾</a:t>
              </a:r>
              <a:endParaRPr kumimoji="0" lang="zh-CN" sz="1800" i="0" u="none" strike="noStrike" cap="none" normalizeH="0" baseline="0" smtClean="0">
                <a:ln>
                  <a:noFill/>
                </a:ln>
                <a:solidFill>
                  <a:srgbClr val="0000FF"/>
                </a:solidFill>
                <a:effectLst/>
                <a:latin typeface="楷体" pitchFamily="49" charset="-122"/>
                <a:ea typeface="楷体" pitchFamily="49" charset="-122"/>
                <a:cs typeface="宋体" pitchFamily="2" charset="-122"/>
              </a:endParaRPr>
            </a:p>
          </p:txBody>
        </p:sp>
        <p:sp>
          <p:nvSpPr>
            <p:cNvPr id="295948" name="Rectangle 12"/>
            <p:cNvSpPr>
              <a:spLocks noChangeArrowheads="1"/>
            </p:cNvSpPr>
            <p:nvPr/>
          </p:nvSpPr>
          <p:spPr bwMode="auto">
            <a:xfrm>
              <a:off x="2290" y="2790"/>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47" name="Rectangle 11"/>
            <p:cNvSpPr>
              <a:spLocks noChangeArrowheads="1"/>
            </p:cNvSpPr>
            <p:nvPr/>
          </p:nvSpPr>
          <p:spPr bwMode="auto">
            <a:xfrm>
              <a:off x="2820" y="2790"/>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46" name="Rectangle 10"/>
            <p:cNvSpPr>
              <a:spLocks noChangeArrowheads="1"/>
            </p:cNvSpPr>
            <p:nvPr/>
          </p:nvSpPr>
          <p:spPr bwMode="auto">
            <a:xfrm>
              <a:off x="3350" y="2790"/>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45" name="Rectangle 9"/>
            <p:cNvSpPr>
              <a:spLocks noChangeArrowheads="1"/>
            </p:cNvSpPr>
            <p:nvPr/>
          </p:nvSpPr>
          <p:spPr bwMode="auto">
            <a:xfrm>
              <a:off x="3880" y="2790"/>
              <a:ext cx="110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44" name="Rectangle 8"/>
            <p:cNvSpPr>
              <a:spLocks noChangeArrowheads="1"/>
            </p:cNvSpPr>
            <p:nvPr/>
          </p:nvSpPr>
          <p:spPr bwMode="auto">
            <a:xfrm>
              <a:off x="4980" y="2790"/>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43" name="Rectangle 7"/>
            <p:cNvSpPr>
              <a:spLocks noChangeArrowheads="1"/>
            </p:cNvSpPr>
            <p:nvPr/>
          </p:nvSpPr>
          <p:spPr bwMode="auto">
            <a:xfrm>
              <a:off x="2270" y="3550"/>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42" name="Rectangle 6"/>
            <p:cNvSpPr>
              <a:spLocks noChangeArrowheads="1"/>
            </p:cNvSpPr>
            <p:nvPr/>
          </p:nvSpPr>
          <p:spPr bwMode="auto">
            <a:xfrm>
              <a:off x="2800" y="3550"/>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41" name="Rectangle 5"/>
            <p:cNvSpPr>
              <a:spLocks noChangeArrowheads="1"/>
            </p:cNvSpPr>
            <p:nvPr/>
          </p:nvSpPr>
          <p:spPr bwMode="auto">
            <a:xfrm>
              <a:off x="3330" y="3550"/>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40" name="Rectangle 4"/>
            <p:cNvSpPr>
              <a:spLocks noChangeArrowheads="1"/>
            </p:cNvSpPr>
            <p:nvPr/>
          </p:nvSpPr>
          <p:spPr bwMode="auto">
            <a:xfrm>
              <a:off x="3860" y="3550"/>
              <a:ext cx="110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39" name="Rectangle 3"/>
            <p:cNvSpPr>
              <a:spLocks noChangeArrowheads="1"/>
            </p:cNvSpPr>
            <p:nvPr/>
          </p:nvSpPr>
          <p:spPr bwMode="auto">
            <a:xfrm>
              <a:off x="4960" y="3550"/>
              <a:ext cx="530" cy="350"/>
            </a:xfrm>
            <a:prstGeom prst="rect">
              <a:avLst/>
            </a:prstGeom>
            <a:solidFill>
              <a:srgbClr val="D8D8D8"/>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38" name="Rectangle 2"/>
            <p:cNvSpPr>
              <a:spLocks noChangeArrowheads="1"/>
            </p:cNvSpPr>
            <p:nvPr/>
          </p:nvSpPr>
          <p:spPr bwMode="auto">
            <a:xfrm>
              <a:off x="2313" y="3200"/>
              <a:ext cx="480" cy="27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571612"/>
            <a:ext cx="6858048" cy="430887"/>
          </a:xfrm>
          <a:prstGeom prst="rect">
            <a:avLst/>
          </a:prstGeom>
          <a:noFill/>
        </p:spPr>
        <p:txBody>
          <a:bodyPr wrap="square" rtlCol="0">
            <a:spAutoFit/>
          </a:bodyPr>
          <a:lstStyle/>
          <a:p>
            <a:r>
              <a:rPr lang="zh-CN" altLang="zh-CN" sz="2200" dirty="0" smtClean="0">
                <a:solidFill>
                  <a:schemeClr val="tx1"/>
                </a:solidFill>
                <a:latin typeface="Consolas" pitchFamily="49" charset="0"/>
                <a:ea typeface="楷体" pitchFamily="49" charset="-122"/>
                <a:cs typeface="Consolas" pitchFamily="49" charset="0"/>
              </a:rPr>
              <a:t>定义</a:t>
            </a:r>
            <a:r>
              <a:rPr lang="en-US" altLang="zh-CN" sz="2200" dirty="0" err="1" smtClean="0">
                <a:solidFill>
                  <a:schemeClr val="tx1"/>
                </a:solidFill>
                <a:latin typeface="Consolas" pitchFamily="49" charset="0"/>
                <a:ea typeface="楷体" pitchFamily="49" charset="-122"/>
                <a:cs typeface="Consolas" pitchFamily="49" charset="0"/>
              </a:rPr>
              <a:t>deque</a:t>
            </a:r>
            <a:r>
              <a:rPr lang="zh-CN" altLang="zh-CN" sz="2200" dirty="0" smtClean="0">
                <a:solidFill>
                  <a:schemeClr val="tx1"/>
                </a:solidFill>
                <a:latin typeface="Consolas" pitchFamily="49" charset="0"/>
                <a:ea typeface="楷体" pitchFamily="49" charset="-122"/>
                <a:cs typeface="Consolas" pitchFamily="49" charset="0"/>
              </a:rPr>
              <a:t>双端队列容器的几种方式如下：</a:t>
            </a:r>
          </a:p>
        </p:txBody>
      </p:sp>
      <p:sp>
        <p:nvSpPr>
          <p:cNvPr id="3" name="TextBox 2"/>
          <p:cNvSpPr txBox="1"/>
          <p:nvPr/>
        </p:nvSpPr>
        <p:spPr>
          <a:xfrm>
            <a:off x="785786" y="2214554"/>
            <a:ext cx="7643866" cy="258532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en-US" altLang="zh-CN" sz="1800" dirty="0" err="1" smtClean="0">
                <a:solidFill>
                  <a:schemeClr val="tx1"/>
                </a:solidFill>
                <a:latin typeface="Consolas" pitchFamily="49" charset="0"/>
                <a:ea typeface="仿宋" pitchFamily="49" charset="-122"/>
                <a:cs typeface="Consolas" pitchFamily="49" charset="0"/>
              </a:rPr>
              <a:t>deque</a:t>
            </a:r>
            <a:r>
              <a:rPr lang="en-US" altLang="zh-CN" sz="1800" dirty="0" smtClean="0">
                <a:solidFill>
                  <a:schemeClr val="tx1"/>
                </a:solidFill>
                <a:latin typeface="Consolas" pitchFamily="49" charset="0"/>
                <a:ea typeface="仿宋" pitchFamily="49" charset="-122"/>
                <a:cs typeface="Consolas" pitchFamily="49" charset="0"/>
              </a:rPr>
              <a:t>&lt;</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&gt; dq1;	//</a:t>
            </a:r>
            <a:r>
              <a:rPr lang="zh-CN" altLang="zh-CN" sz="1800" dirty="0" smtClean="0">
                <a:solidFill>
                  <a:schemeClr val="tx1"/>
                </a:solidFill>
                <a:latin typeface="Consolas" pitchFamily="49" charset="0"/>
                <a:ea typeface="仿宋" pitchFamily="49" charset="-122"/>
                <a:cs typeface="Consolas" pitchFamily="49" charset="0"/>
              </a:rPr>
              <a:t>定义元素为</a:t>
            </a:r>
            <a:r>
              <a:rPr lang="en-US" altLang="zh-CN" sz="1800" dirty="0" err="1" smtClean="0">
                <a:solidFill>
                  <a:schemeClr val="tx1"/>
                </a:solidFill>
                <a:latin typeface="Consolas" pitchFamily="49" charset="0"/>
                <a:ea typeface="仿宋" pitchFamily="49" charset="-122"/>
                <a:cs typeface="Consolas" pitchFamily="49" charset="0"/>
              </a:rPr>
              <a:t>int</a:t>
            </a:r>
            <a:r>
              <a:rPr lang="zh-CN" altLang="zh-CN" sz="1800" dirty="0" smtClean="0">
                <a:solidFill>
                  <a:schemeClr val="tx1"/>
                </a:solidFill>
                <a:latin typeface="Consolas" pitchFamily="49" charset="0"/>
                <a:ea typeface="仿宋" pitchFamily="49" charset="-122"/>
                <a:cs typeface="Consolas" pitchFamily="49" charset="0"/>
              </a:rPr>
              <a:t>的双端队列</a:t>
            </a:r>
            <a:r>
              <a:rPr lang="en-US" altLang="zh-CN" sz="1800" dirty="0" smtClean="0">
                <a:solidFill>
                  <a:schemeClr val="tx1"/>
                </a:solidFill>
                <a:latin typeface="Consolas" pitchFamily="49" charset="0"/>
                <a:ea typeface="仿宋" pitchFamily="49" charset="-122"/>
                <a:cs typeface="Consolas" pitchFamily="49" charset="0"/>
              </a:rPr>
              <a:t>dq1</a:t>
            </a:r>
            <a:endParaRPr lang="zh-CN" altLang="zh-CN" sz="1800" dirty="0" smtClean="0">
              <a:solidFill>
                <a:schemeClr val="tx1"/>
              </a:solidFill>
              <a:latin typeface="Consolas" pitchFamily="49" charset="0"/>
              <a:ea typeface="仿宋" pitchFamily="49" charset="-122"/>
              <a:cs typeface="Consolas" pitchFamily="49" charset="0"/>
            </a:endParaRPr>
          </a:p>
          <a:p>
            <a:pPr>
              <a:lnSpc>
                <a:spcPct val="150000"/>
              </a:lnSpc>
            </a:pPr>
            <a:r>
              <a:rPr lang="en-US" altLang="zh-CN" sz="1800" dirty="0" err="1" smtClean="0">
                <a:solidFill>
                  <a:schemeClr val="tx1"/>
                </a:solidFill>
                <a:latin typeface="Consolas" pitchFamily="49" charset="0"/>
                <a:ea typeface="仿宋" pitchFamily="49" charset="-122"/>
                <a:cs typeface="Consolas" pitchFamily="49" charset="0"/>
              </a:rPr>
              <a:t>deque</a:t>
            </a:r>
            <a:r>
              <a:rPr lang="en-US" altLang="zh-CN" sz="1800" dirty="0" smtClean="0">
                <a:solidFill>
                  <a:schemeClr val="tx1"/>
                </a:solidFill>
                <a:latin typeface="Consolas" pitchFamily="49" charset="0"/>
                <a:ea typeface="仿宋" pitchFamily="49" charset="-122"/>
                <a:cs typeface="Consolas" pitchFamily="49" charset="0"/>
              </a:rPr>
              <a:t>&lt;</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&gt; dq2(10);	//</a:t>
            </a:r>
            <a:r>
              <a:rPr lang="zh-CN" altLang="zh-CN" sz="1800" dirty="0" smtClean="0">
                <a:solidFill>
                  <a:schemeClr val="tx1"/>
                </a:solidFill>
                <a:latin typeface="Consolas" pitchFamily="49" charset="0"/>
                <a:ea typeface="仿宋" pitchFamily="49" charset="-122"/>
                <a:cs typeface="Consolas" pitchFamily="49" charset="0"/>
              </a:rPr>
              <a:t>指定</a:t>
            </a:r>
            <a:r>
              <a:rPr lang="en-US" altLang="zh-CN" sz="1800" dirty="0" smtClean="0">
                <a:solidFill>
                  <a:schemeClr val="tx1"/>
                </a:solidFill>
                <a:latin typeface="Consolas" pitchFamily="49" charset="0"/>
                <a:ea typeface="仿宋" pitchFamily="49" charset="-122"/>
                <a:cs typeface="Consolas" pitchFamily="49" charset="0"/>
              </a:rPr>
              <a:t>dq2</a:t>
            </a:r>
            <a:r>
              <a:rPr lang="zh-CN" altLang="zh-CN" sz="1800" dirty="0" smtClean="0">
                <a:solidFill>
                  <a:schemeClr val="tx1"/>
                </a:solidFill>
                <a:latin typeface="Consolas" pitchFamily="49" charset="0"/>
                <a:ea typeface="仿宋" pitchFamily="49" charset="-122"/>
                <a:cs typeface="Consolas" pitchFamily="49" charset="0"/>
              </a:rPr>
              <a:t>的初始大小为</a:t>
            </a:r>
            <a:r>
              <a:rPr lang="en-US" altLang="zh-CN" sz="1800" dirty="0" smtClean="0">
                <a:solidFill>
                  <a:schemeClr val="tx1"/>
                </a:solidFill>
                <a:latin typeface="Consolas" pitchFamily="49" charset="0"/>
                <a:ea typeface="仿宋" pitchFamily="49" charset="-122"/>
                <a:cs typeface="Consolas" pitchFamily="49" charset="0"/>
              </a:rPr>
              <a:t>10</a:t>
            </a:r>
            <a:r>
              <a:rPr lang="zh-CN" altLang="zh-CN" sz="1800" dirty="0" smtClean="0">
                <a:solidFill>
                  <a:schemeClr val="tx1"/>
                </a:solidFill>
                <a:latin typeface="Consolas" pitchFamily="49" charset="0"/>
                <a:ea typeface="仿宋" pitchFamily="49" charset="-122"/>
                <a:cs typeface="Consolas" pitchFamily="49" charset="0"/>
              </a:rPr>
              <a:t>个</a:t>
            </a:r>
            <a:r>
              <a:rPr lang="en-US" altLang="zh-CN" sz="1800" dirty="0" err="1" smtClean="0">
                <a:solidFill>
                  <a:schemeClr val="tx1"/>
                </a:solidFill>
                <a:latin typeface="Consolas" pitchFamily="49" charset="0"/>
                <a:ea typeface="仿宋" pitchFamily="49" charset="-122"/>
                <a:cs typeface="Consolas" pitchFamily="49" charset="0"/>
              </a:rPr>
              <a:t>int</a:t>
            </a:r>
            <a:r>
              <a:rPr lang="zh-CN" altLang="zh-CN" sz="1800" dirty="0" smtClean="0">
                <a:solidFill>
                  <a:schemeClr val="tx1"/>
                </a:solidFill>
                <a:latin typeface="Consolas" pitchFamily="49" charset="0"/>
                <a:ea typeface="仿宋" pitchFamily="49" charset="-122"/>
                <a:cs typeface="Consolas" pitchFamily="49" charset="0"/>
              </a:rPr>
              <a:t>元素</a:t>
            </a:r>
          </a:p>
          <a:p>
            <a:pPr>
              <a:lnSpc>
                <a:spcPct val="150000"/>
              </a:lnSpc>
            </a:pPr>
            <a:r>
              <a:rPr lang="en-US" altLang="zh-CN" sz="1800" dirty="0" err="1" smtClean="0">
                <a:solidFill>
                  <a:schemeClr val="tx1"/>
                </a:solidFill>
                <a:latin typeface="Consolas" pitchFamily="49" charset="0"/>
                <a:ea typeface="仿宋" pitchFamily="49" charset="-122"/>
                <a:cs typeface="Consolas" pitchFamily="49" charset="0"/>
              </a:rPr>
              <a:t>deque</a:t>
            </a:r>
            <a:r>
              <a:rPr lang="en-US" altLang="zh-CN" sz="1800" dirty="0" smtClean="0">
                <a:solidFill>
                  <a:schemeClr val="tx1"/>
                </a:solidFill>
                <a:latin typeface="Consolas" pitchFamily="49" charset="0"/>
                <a:ea typeface="仿宋" pitchFamily="49" charset="-122"/>
                <a:cs typeface="Consolas" pitchFamily="49" charset="0"/>
              </a:rPr>
              <a:t>&lt;double&gt; dq3(10</a:t>
            </a:r>
            <a:r>
              <a:rPr lang="zh-CN" altLang="zh-CN" sz="1800" dirty="0" smtClean="0">
                <a:solidFill>
                  <a:schemeClr val="tx1"/>
                </a:solidFill>
                <a:latin typeface="Consolas" pitchFamily="49" charset="0"/>
                <a:ea typeface="仿宋" pitchFamily="49" charset="-122"/>
                <a:cs typeface="Consolas" pitchFamily="49" charset="0"/>
              </a:rPr>
              <a:t>，</a:t>
            </a:r>
            <a:r>
              <a:rPr lang="en-US" altLang="zh-CN" sz="1800" dirty="0" smtClean="0">
                <a:solidFill>
                  <a:schemeClr val="tx1"/>
                </a:solidFill>
                <a:latin typeface="Consolas" pitchFamily="49" charset="0"/>
                <a:ea typeface="仿宋" pitchFamily="49" charset="-122"/>
                <a:cs typeface="Consolas" pitchFamily="49" charset="0"/>
              </a:rPr>
              <a:t>1.23);</a:t>
            </a:r>
          </a:p>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			//</a:t>
            </a:r>
            <a:r>
              <a:rPr lang="zh-CN" altLang="zh-CN" sz="1800" dirty="0" smtClean="0">
                <a:solidFill>
                  <a:schemeClr val="tx1"/>
                </a:solidFill>
                <a:latin typeface="Consolas" pitchFamily="49" charset="0"/>
                <a:ea typeface="仿宋" pitchFamily="49" charset="-122"/>
                <a:cs typeface="Consolas" pitchFamily="49" charset="0"/>
              </a:rPr>
              <a:t>指定</a:t>
            </a:r>
            <a:r>
              <a:rPr lang="en-US" altLang="zh-CN" sz="1800" dirty="0" smtClean="0">
                <a:solidFill>
                  <a:schemeClr val="tx1"/>
                </a:solidFill>
                <a:latin typeface="Consolas" pitchFamily="49" charset="0"/>
                <a:ea typeface="仿宋" pitchFamily="49" charset="-122"/>
                <a:cs typeface="Consolas" pitchFamily="49" charset="0"/>
              </a:rPr>
              <a:t>dq3</a:t>
            </a:r>
            <a:r>
              <a:rPr lang="zh-CN" altLang="zh-CN" sz="1800" dirty="0" smtClean="0">
                <a:solidFill>
                  <a:schemeClr val="tx1"/>
                </a:solidFill>
                <a:latin typeface="Consolas" pitchFamily="49" charset="0"/>
                <a:ea typeface="仿宋" pitchFamily="49" charset="-122"/>
                <a:cs typeface="Consolas" pitchFamily="49" charset="0"/>
              </a:rPr>
              <a:t>的</a:t>
            </a:r>
            <a:r>
              <a:rPr lang="en-US" altLang="zh-CN" sz="1800" dirty="0" smtClean="0">
                <a:solidFill>
                  <a:schemeClr val="tx1"/>
                </a:solidFill>
                <a:latin typeface="Consolas" pitchFamily="49" charset="0"/>
                <a:ea typeface="仿宋" pitchFamily="49" charset="-122"/>
                <a:cs typeface="Consolas" pitchFamily="49" charset="0"/>
              </a:rPr>
              <a:t>10</a:t>
            </a:r>
            <a:r>
              <a:rPr lang="zh-CN" altLang="zh-CN" sz="1800" dirty="0" smtClean="0">
                <a:solidFill>
                  <a:schemeClr val="tx1"/>
                </a:solidFill>
                <a:latin typeface="Consolas" pitchFamily="49" charset="0"/>
                <a:ea typeface="仿宋" pitchFamily="49" charset="-122"/>
                <a:cs typeface="Consolas" pitchFamily="49" charset="0"/>
              </a:rPr>
              <a:t>个初始元素的初值为</a:t>
            </a:r>
            <a:r>
              <a:rPr lang="en-US" altLang="zh-CN" sz="1800" dirty="0" smtClean="0">
                <a:solidFill>
                  <a:schemeClr val="tx1"/>
                </a:solidFill>
                <a:latin typeface="Consolas" pitchFamily="49" charset="0"/>
                <a:ea typeface="仿宋" pitchFamily="49" charset="-122"/>
                <a:cs typeface="Consolas" pitchFamily="49" charset="0"/>
              </a:rPr>
              <a:t>1.23</a:t>
            </a:r>
            <a:endParaRPr lang="zh-CN" altLang="zh-CN" sz="1800" dirty="0" smtClean="0">
              <a:solidFill>
                <a:schemeClr val="tx1"/>
              </a:solidFill>
              <a:latin typeface="Consolas" pitchFamily="49" charset="0"/>
              <a:ea typeface="仿宋" pitchFamily="49" charset="-122"/>
              <a:cs typeface="Consolas" pitchFamily="49" charset="0"/>
            </a:endParaRPr>
          </a:p>
          <a:p>
            <a:pPr>
              <a:lnSpc>
                <a:spcPct val="150000"/>
              </a:lnSpc>
            </a:pPr>
            <a:r>
              <a:rPr lang="en-US" altLang="zh-CN" sz="1800" dirty="0" err="1" smtClean="0">
                <a:solidFill>
                  <a:schemeClr val="tx1"/>
                </a:solidFill>
                <a:latin typeface="Consolas" pitchFamily="49" charset="0"/>
                <a:ea typeface="仿宋" pitchFamily="49" charset="-122"/>
                <a:cs typeface="Consolas" pitchFamily="49" charset="0"/>
              </a:rPr>
              <a:t>deque</a:t>
            </a:r>
            <a:r>
              <a:rPr lang="en-US" altLang="zh-CN" sz="1800" dirty="0" smtClean="0">
                <a:solidFill>
                  <a:schemeClr val="tx1"/>
                </a:solidFill>
                <a:latin typeface="Consolas" pitchFamily="49" charset="0"/>
                <a:ea typeface="仿宋" pitchFamily="49" charset="-122"/>
                <a:cs typeface="Consolas" pitchFamily="49" charset="0"/>
              </a:rPr>
              <a:t>&lt;</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&gt; dq4(dq2.begin()</a:t>
            </a:r>
            <a:r>
              <a:rPr lang="zh-CN" altLang="zh-CN" sz="1800" dirty="0" smtClean="0">
                <a:solidFill>
                  <a:schemeClr val="tx1"/>
                </a:solidFill>
                <a:latin typeface="Consolas" pitchFamily="49" charset="0"/>
                <a:ea typeface="仿宋" pitchFamily="49" charset="-122"/>
                <a:cs typeface="Consolas" pitchFamily="49" charset="0"/>
              </a:rPr>
              <a:t>，</a:t>
            </a:r>
            <a:r>
              <a:rPr lang="en-US" altLang="zh-CN" sz="1800" dirty="0" smtClean="0">
                <a:solidFill>
                  <a:schemeClr val="tx1"/>
                </a:solidFill>
                <a:latin typeface="Consolas" pitchFamily="49" charset="0"/>
                <a:ea typeface="仿宋" pitchFamily="49" charset="-122"/>
                <a:cs typeface="Consolas" pitchFamily="49" charset="0"/>
              </a:rPr>
              <a:t>dq2.end());	</a:t>
            </a:r>
          </a:p>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			//</a:t>
            </a:r>
            <a:r>
              <a:rPr lang="zh-CN" altLang="zh-CN" sz="1800" dirty="0" smtClean="0">
                <a:solidFill>
                  <a:schemeClr val="tx1"/>
                </a:solidFill>
                <a:latin typeface="Consolas" pitchFamily="49" charset="0"/>
                <a:ea typeface="仿宋" pitchFamily="49" charset="-122"/>
                <a:cs typeface="Consolas" pitchFamily="49" charset="0"/>
              </a:rPr>
              <a:t>用</a:t>
            </a:r>
            <a:r>
              <a:rPr lang="en-US" altLang="zh-CN" sz="1800" dirty="0" smtClean="0">
                <a:solidFill>
                  <a:schemeClr val="tx1"/>
                </a:solidFill>
                <a:latin typeface="Consolas" pitchFamily="49" charset="0"/>
                <a:ea typeface="仿宋" pitchFamily="49" charset="-122"/>
                <a:cs typeface="Consolas" pitchFamily="49" charset="0"/>
              </a:rPr>
              <a:t>dq2</a:t>
            </a:r>
            <a:r>
              <a:rPr lang="zh-CN" altLang="zh-CN" sz="1800" dirty="0" smtClean="0">
                <a:solidFill>
                  <a:schemeClr val="tx1"/>
                </a:solidFill>
                <a:latin typeface="Consolas" pitchFamily="49" charset="0"/>
                <a:ea typeface="仿宋" pitchFamily="49" charset="-122"/>
                <a:cs typeface="Consolas" pitchFamily="49" charset="0"/>
              </a:rPr>
              <a:t>的所有元素初始化</a:t>
            </a:r>
            <a:r>
              <a:rPr lang="en-US" altLang="zh-CN" sz="1800" dirty="0" smtClean="0">
                <a:solidFill>
                  <a:schemeClr val="tx1"/>
                </a:solidFill>
                <a:latin typeface="Consolas" pitchFamily="49" charset="0"/>
                <a:ea typeface="仿宋" pitchFamily="49" charset="-122"/>
                <a:cs typeface="Consolas" pitchFamily="49" charset="0"/>
              </a:rPr>
              <a:t>dq4</a:t>
            </a:r>
            <a:endParaRPr lang="zh-CN" altLang="zh-CN" sz="1800" dirty="0" smtClean="0">
              <a:solidFill>
                <a:schemeClr val="tx1"/>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500042"/>
            <a:ext cx="6786610" cy="430887"/>
          </a:xfrm>
          <a:prstGeom prst="rect">
            <a:avLst/>
          </a:prstGeom>
          <a:noFill/>
        </p:spPr>
        <p:txBody>
          <a:bodyPr wrap="square" rtlCol="0">
            <a:spAutoFit/>
          </a:bodyPr>
          <a:lstStyle/>
          <a:p>
            <a:r>
              <a:rPr lang="en-US" altLang="zh-CN" sz="2200" dirty="0" err="1" smtClean="0">
                <a:solidFill>
                  <a:schemeClr val="tx1"/>
                </a:solidFill>
                <a:latin typeface="Consolas" pitchFamily="49" charset="0"/>
                <a:ea typeface="楷体" pitchFamily="49" charset="-122"/>
                <a:cs typeface="Consolas" pitchFamily="49" charset="0"/>
              </a:rPr>
              <a:t>deque</a:t>
            </a:r>
            <a:r>
              <a:rPr lang="zh-CN" altLang="zh-CN" sz="2200" dirty="0" smtClean="0">
                <a:solidFill>
                  <a:schemeClr val="tx1"/>
                </a:solidFill>
                <a:latin typeface="Consolas" pitchFamily="49" charset="0"/>
                <a:ea typeface="楷体" pitchFamily="49" charset="-122"/>
                <a:cs typeface="Consolas" pitchFamily="49" charset="0"/>
              </a:rPr>
              <a:t>主要的成员函数如下：</a:t>
            </a:r>
          </a:p>
        </p:txBody>
      </p:sp>
      <p:sp>
        <p:nvSpPr>
          <p:cNvPr id="3" name="TextBox 2"/>
          <p:cNvSpPr txBox="1"/>
          <p:nvPr/>
        </p:nvSpPr>
        <p:spPr>
          <a:xfrm>
            <a:off x="857224" y="1285860"/>
            <a:ext cx="6357982" cy="383181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empty()</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判断双端队列容器是否为空队。</a:t>
            </a:r>
          </a:p>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size()</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返回双端队列容器中元素个数。</a:t>
            </a:r>
          </a:p>
          <a:p>
            <a:pPr marL="342900" indent="-342900">
              <a:lnSpc>
                <a:spcPct val="150000"/>
              </a:lnSpc>
              <a:buFont typeface="Wingdings" pitchFamily="2" charset="2"/>
              <a:buChar char="l"/>
            </a:pPr>
            <a:r>
              <a:rPr lang="en-US" altLang="zh-CN" sz="1800" dirty="0" err="1" smtClean="0">
                <a:solidFill>
                  <a:srgbClr val="C00000"/>
                </a:solidFill>
                <a:latin typeface="Consolas" pitchFamily="49" charset="0"/>
                <a:ea typeface="仿宋" pitchFamily="49" charset="-122"/>
                <a:cs typeface="Consolas" pitchFamily="49" charset="0"/>
              </a:rPr>
              <a:t>push_front</a:t>
            </a:r>
            <a:r>
              <a:rPr lang="en-US" altLang="zh-CN" sz="1800" dirty="0" smtClean="0">
                <a:solidFill>
                  <a:srgbClr val="C00000"/>
                </a:solidFill>
                <a:latin typeface="Consolas" pitchFamily="49" charset="0"/>
                <a:ea typeface="仿宋" pitchFamily="49" charset="-122"/>
                <a:cs typeface="Consolas" pitchFamily="49" charset="0"/>
              </a:rPr>
              <a:t>(</a:t>
            </a:r>
            <a:r>
              <a:rPr lang="en-US" altLang="zh-CN" sz="1800" dirty="0" err="1" smtClean="0">
                <a:solidFill>
                  <a:srgbClr val="C00000"/>
                </a:solidFill>
                <a:latin typeface="Consolas" pitchFamily="49" charset="0"/>
                <a:ea typeface="仿宋" pitchFamily="49" charset="-122"/>
                <a:cs typeface="Consolas" pitchFamily="49" charset="0"/>
              </a:rPr>
              <a:t>elem</a:t>
            </a:r>
            <a:r>
              <a:rPr lang="en-US"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在队头插入元素</a:t>
            </a:r>
            <a:r>
              <a:rPr lang="en-US" altLang="zh-CN" sz="1800" dirty="0" err="1" smtClean="0">
                <a:solidFill>
                  <a:schemeClr val="tx1"/>
                </a:solidFill>
                <a:latin typeface="Consolas" pitchFamily="49" charset="0"/>
                <a:ea typeface="仿宋" pitchFamily="49" charset="-122"/>
                <a:cs typeface="Consolas" pitchFamily="49" charset="0"/>
              </a:rPr>
              <a:t>elem</a:t>
            </a:r>
            <a:r>
              <a:rPr lang="zh-CN" altLang="zh-CN" sz="1800" dirty="0" smtClean="0">
                <a:solidFill>
                  <a:schemeClr val="tx1"/>
                </a:solidFill>
                <a:latin typeface="Consolas" pitchFamily="49" charset="0"/>
                <a:ea typeface="仿宋" pitchFamily="49" charset="-122"/>
                <a:cs typeface="Consolas" pitchFamily="49" charset="0"/>
              </a:rPr>
              <a:t>。</a:t>
            </a:r>
          </a:p>
          <a:p>
            <a:pPr marL="342900" indent="-342900">
              <a:lnSpc>
                <a:spcPct val="150000"/>
              </a:lnSpc>
              <a:buFont typeface="Wingdings" pitchFamily="2" charset="2"/>
              <a:buChar char="l"/>
            </a:pPr>
            <a:r>
              <a:rPr lang="en-US" altLang="zh-CN" sz="1800" dirty="0" err="1" smtClean="0">
                <a:solidFill>
                  <a:srgbClr val="C00000"/>
                </a:solidFill>
                <a:latin typeface="Consolas" pitchFamily="49" charset="0"/>
                <a:ea typeface="仿宋" pitchFamily="49" charset="-122"/>
                <a:cs typeface="Consolas" pitchFamily="49" charset="0"/>
              </a:rPr>
              <a:t>push_back</a:t>
            </a:r>
            <a:r>
              <a:rPr lang="en-US" altLang="zh-CN" sz="1800" dirty="0" smtClean="0">
                <a:solidFill>
                  <a:srgbClr val="C00000"/>
                </a:solidFill>
                <a:latin typeface="Consolas" pitchFamily="49" charset="0"/>
                <a:ea typeface="仿宋" pitchFamily="49" charset="-122"/>
                <a:cs typeface="Consolas" pitchFamily="49" charset="0"/>
              </a:rPr>
              <a:t>(</a:t>
            </a:r>
            <a:r>
              <a:rPr lang="en-US" altLang="zh-CN" sz="1800" dirty="0" err="1" smtClean="0">
                <a:solidFill>
                  <a:srgbClr val="C00000"/>
                </a:solidFill>
                <a:latin typeface="Consolas" pitchFamily="49" charset="0"/>
                <a:ea typeface="仿宋" pitchFamily="49" charset="-122"/>
                <a:cs typeface="Consolas" pitchFamily="49" charset="0"/>
              </a:rPr>
              <a:t>elem</a:t>
            </a:r>
            <a:r>
              <a:rPr lang="en-US"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在队尾插入元素</a:t>
            </a:r>
            <a:r>
              <a:rPr lang="en-US" altLang="zh-CN" sz="1800" dirty="0" err="1" smtClean="0">
                <a:solidFill>
                  <a:schemeClr val="tx1"/>
                </a:solidFill>
                <a:latin typeface="Consolas" pitchFamily="49" charset="0"/>
                <a:ea typeface="仿宋" pitchFamily="49" charset="-122"/>
                <a:cs typeface="Consolas" pitchFamily="49" charset="0"/>
              </a:rPr>
              <a:t>elem</a:t>
            </a:r>
            <a:r>
              <a:rPr lang="zh-CN" altLang="zh-CN" sz="1800" dirty="0" smtClean="0">
                <a:solidFill>
                  <a:schemeClr val="tx1"/>
                </a:solidFill>
                <a:latin typeface="Consolas" pitchFamily="49" charset="0"/>
                <a:ea typeface="仿宋" pitchFamily="49" charset="-122"/>
                <a:cs typeface="Consolas" pitchFamily="49" charset="0"/>
              </a:rPr>
              <a:t>。</a:t>
            </a:r>
          </a:p>
          <a:p>
            <a:pPr marL="342900" indent="-342900">
              <a:lnSpc>
                <a:spcPct val="150000"/>
              </a:lnSpc>
              <a:buFont typeface="Wingdings" pitchFamily="2" charset="2"/>
              <a:buChar char="l"/>
            </a:pPr>
            <a:r>
              <a:rPr lang="en-US" altLang="zh-CN" sz="1800" dirty="0" err="1" smtClean="0">
                <a:solidFill>
                  <a:srgbClr val="C00000"/>
                </a:solidFill>
                <a:latin typeface="Consolas" pitchFamily="49" charset="0"/>
                <a:ea typeface="仿宋" pitchFamily="49" charset="-122"/>
                <a:cs typeface="Consolas" pitchFamily="49" charset="0"/>
              </a:rPr>
              <a:t>pop_front</a:t>
            </a:r>
            <a:r>
              <a:rPr lang="en-US"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删除队头一个元素。</a:t>
            </a:r>
          </a:p>
          <a:p>
            <a:pPr marL="342900" indent="-342900">
              <a:lnSpc>
                <a:spcPct val="150000"/>
              </a:lnSpc>
              <a:buFont typeface="Wingdings" pitchFamily="2" charset="2"/>
              <a:buChar char="l"/>
            </a:pPr>
            <a:r>
              <a:rPr lang="en-US" altLang="zh-CN" sz="1800" dirty="0" err="1" smtClean="0">
                <a:solidFill>
                  <a:srgbClr val="C00000"/>
                </a:solidFill>
                <a:latin typeface="Consolas" pitchFamily="49" charset="0"/>
                <a:ea typeface="仿宋" pitchFamily="49" charset="-122"/>
                <a:cs typeface="Consolas" pitchFamily="49" charset="0"/>
              </a:rPr>
              <a:t>pop_back</a:t>
            </a:r>
            <a:r>
              <a:rPr lang="en-US"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删除队尾一个元素。</a:t>
            </a:r>
          </a:p>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erase()</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从双端队列容器中删除一个或几个元素。</a:t>
            </a:r>
          </a:p>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clear()</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删除双端队列容器中所有元素。</a:t>
            </a:r>
            <a:endParaRPr lang="en-US" altLang="zh-CN" sz="1800" dirty="0" smtClean="0">
              <a:solidFill>
                <a:schemeClr val="tx1"/>
              </a:solidFill>
              <a:latin typeface="Consolas" pitchFamily="49" charset="0"/>
              <a:ea typeface="仿宋" pitchFamily="49" charset="-122"/>
              <a:cs typeface="Consolas" pitchFamily="49" charset="0"/>
            </a:endParaRPr>
          </a:p>
          <a:p>
            <a:pPr marL="342900" indent="-342900">
              <a:lnSpc>
                <a:spcPct val="150000"/>
              </a:lnSpc>
              <a:buFont typeface="Wingdings" pitchFamily="2" charset="2"/>
              <a:buChar char="l"/>
            </a:pPr>
            <a:r>
              <a:rPr lang="zh-CN" altLang="zh-CN" sz="1800" dirty="0" smtClean="0">
                <a:solidFill>
                  <a:srgbClr val="C00000"/>
                </a:solidFill>
                <a:latin typeface="Consolas" pitchFamily="49" charset="0"/>
                <a:ea typeface="仿宋" pitchFamily="49" charset="-122"/>
                <a:cs typeface="Consolas" pitchFamily="49" charset="0"/>
              </a:rPr>
              <a:t>迭代器</a:t>
            </a:r>
            <a:r>
              <a:rPr lang="zh-CN" altLang="en-US" sz="1800" dirty="0" smtClean="0">
                <a:solidFill>
                  <a:srgbClr val="C00000"/>
                </a:solidFill>
                <a:latin typeface="Consolas" pitchFamily="49" charset="0"/>
                <a:ea typeface="仿宋" pitchFamily="49" charset="-122"/>
                <a:cs typeface="Consolas" pitchFamily="49" charset="0"/>
              </a:rPr>
              <a:t>函数：</a:t>
            </a:r>
            <a:r>
              <a:rPr lang="en-US" altLang="zh-CN" sz="1800" dirty="0" smtClean="0">
                <a:solidFill>
                  <a:schemeClr val="tx1"/>
                </a:solidFill>
                <a:latin typeface="Consolas" pitchFamily="49" charset="0"/>
                <a:ea typeface="仿宋" pitchFamily="49" charset="-122"/>
                <a:cs typeface="Consolas" pitchFamily="49" charset="0"/>
              </a:rPr>
              <a:t>begin()</a:t>
            </a:r>
            <a:r>
              <a:rPr lang="zh-CN" altLang="en-US" sz="1800" dirty="0" smtClean="0">
                <a:solidFill>
                  <a:schemeClr val="tx1"/>
                </a:solidFill>
                <a:latin typeface="Consolas" pitchFamily="49" charset="0"/>
                <a:ea typeface="仿宋" pitchFamily="49" charset="-122"/>
                <a:cs typeface="Consolas" pitchFamily="49" charset="0"/>
              </a:rPr>
              <a:t>、</a:t>
            </a:r>
            <a:r>
              <a:rPr lang="en-US" altLang="zh-CN" sz="1800" dirty="0" smtClean="0">
                <a:solidFill>
                  <a:schemeClr val="tx1"/>
                </a:solidFill>
                <a:latin typeface="Consolas" pitchFamily="49" charset="0"/>
                <a:ea typeface="仿宋" pitchFamily="49" charset="-122"/>
                <a:cs typeface="Consolas" pitchFamily="49" charset="0"/>
              </a:rPr>
              <a:t>end()</a:t>
            </a:r>
            <a:r>
              <a:rPr lang="zh-CN" altLang="en-US"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rbegin</a:t>
            </a:r>
            <a:r>
              <a:rPr lang="en-US" altLang="zh-CN" sz="1800" dirty="0" smtClean="0">
                <a:solidFill>
                  <a:schemeClr val="tx1"/>
                </a:solidFill>
                <a:latin typeface="Consolas" pitchFamily="49" charset="0"/>
                <a:ea typeface="仿宋" pitchFamily="49" charset="-122"/>
                <a:cs typeface="Consolas" pitchFamily="49" charset="0"/>
              </a:rPr>
              <a:t>()</a:t>
            </a:r>
            <a:r>
              <a:rPr lang="zh-CN" altLang="en-US" sz="1800" dirty="0" smtClean="0">
                <a:solidFill>
                  <a:schemeClr val="tx1"/>
                </a:solidFill>
                <a:latin typeface="Consolas" pitchFamily="49" charset="0"/>
                <a:ea typeface="仿宋" pitchFamily="49" charset="-122"/>
                <a:cs typeface="Consolas" pitchFamily="49" charset="0"/>
              </a:rPr>
              <a:t>、</a:t>
            </a:r>
            <a:r>
              <a:rPr lang="en-US" altLang="zh-CN" sz="1800" dirty="0" smtClean="0">
                <a:solidFill>
                  <a:schemeClr val="tx1"/>
                </a:solidFill>
                <a:latin typeface="Consolas" pitchFamily="49" charset="0"/>
                <a:ea typeface="仿宋" pitchFamily="49" charset="-122"/>
                <a:cs typeface="Consolas" pitchFamily="49" charset="0"/>
              </a:rPr>
              <a:t>rend()</a:t>
            </a:r>
            <a:r>
              <a:rPr lang="zh-CN" altLang="en-US" sz="1800" dirty="0" smtClean="0">
                <a:solidFill>
                  <a:schemeClr val="tx1"/>
                </a:solidFill>
                <a:latin typeface="Consolas" pitchFamily="49" charset="0"/>
                <a:ea typeface="仿宋" pitchFamily="49" charset="-122"/>
                <a:cs typeface="Consolas" pitchFamily="49" charset="0"/>
              </a:rPr>
              <a:t>。</a:t>
            </a:r>
            <a:endParaRPr lang="zh-CN" altLang="zh-CN" sz="1800" dirty="0" smtClean="0">
              <a:solidFill>
                <a:schemeClr val="tx1"/>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525902"/>
            <a:ext cx="7500990" cy="6457492"/>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dirty="0" smtClean="0">
                <a:solidFill>
                  <a:schemeClr val="tx1"/>
                </a:solidFill>
                <a:latin typeface="Consolas" pitchFamily="49" charset="0"/>
                <a:ea typeface="仿宋" pitchFamily="49" charset="-122"/>
                <a:cs typeface="Consolas" pitchFamily="49" charset="0"/>
              </a:rPr>
              <a:t>#include &lt;</a:t>
            </a:r>
            <a:r>
              <a:rPr lang="en-US" altLang="zh-CN" sz="1800" dirty="0" err="1" smtClean="0">
                <a:solidFill>
                  <a:schemeClr val="tx1"/>
                </a:solidFill>
                <a:latin typeface="Consolas" pitchFamily="49" charset="0"/>
                <a:ea typeface="仿宋" pitchFamily="49" charset="-122"/>
                <a:cs typeface="Consolas" pitchFamily="49" charset="0"/>
              </a:rPr>
              <a:t>stdio.h</a:t>
            </a:r>
            <a:r>
              <a:rPr lang="en-US" altLang="zh-CN" sz="1800" dirty="0" smtClean="0">
                <a:solidFill>
                  <a:schemeClr val="tx1"/>
                </a:solidFill>
                <a:latin typeface="Consolas" pitchFamily="49" charset="0"/>
                <a:ea typeface="仿宋" pitchFamily="49" charset="-122"/>
                <a:cs typeface="Consolas" pitchFamily="49" charset="0"/>
              </a:rPr>
              <a:t>&gt;</a:t>
            </a:r>
          </a:p>
          <a:p>
            <a:r>
              <a:rPr lang="en-US" altLang="zh-CN" sz="1800" dirty="0" smtClean="0">
                <a:solidFill>
                  <a:schemeClr val="tx1"/>
                </a:solidFill>
                <a:latin typeface="Consolas" pitchFamily="49" charset="0"/>
                <a:ea typeface="仿宋" pitchFamily="49" charset="-122"/>
                <a:cs typeface="Consolas" pitchFamily="49" charset="0"/>
              </a:rPr>
              <a:t>#include &lt;</a:t>
            </a:r>
            <a:r>
              <a:rPr lang="en-US" altLang="zh-CN" sz="1800" dirty="0" err="1" smtClean="0">
                <a:solidFill>
                  <a:schemeClr val="tx1"/>
                </a:solidFill>
                <a:latin typeface="Consolas" pitchFamily="49" charset="0"/>
                <a:ea typeface="仿宋" pitchFamily="49" charset="-122"/>
                <a:cs typeface="Consolas" pitchFamily="49" charset="0"/>
              </a:rPr>
              <a:t>deque</a:t>
            </a:r>
            <a:r>
              <a:rPr lang="en-US" altLang="zh-CN" sz="1800" dirty="0" smtClean="0">
                <a:solidFill>
                  <a:schemeClr val="tx1"/>
                </a:solidFill>
                <a:latin typeface="Consolas" pitchFamily="49" charset="0"/>
                <a:ea typeface="仿宋" pitchFamily="49" charset="-122"/>
                <a:cs typeface="Consolas" pitchFamily="49" charset="0"/>
              </a:rPr>
              <a:t>&gt;</a:t>
            </a:r>
          </a:p>
          <a:p>
            <a:r>
              <a:rPr lang="en-US" altLang="zh-CN" sz="1800" dirty="0" smtClean="0">
                <a:solidFill>
                  <a:schemeClr val="tx1"/>
                </a:solidFill>
                <a:latin typeface="Consolas" pitchFamily="49" charset="0"/>
                <a:ea typeface="仿宋" pitchFamily="49" charset="-122"/>
                <a:cs typeface="Consolas" pitchFamily="49" charset="0"/>
              </a:rPr>
              <a:t>using namespace std;</a:t>
            </a:r>
          </a:p>
          <a:p>
            <a:r>
              <a:rPr lang="en-US" altLang="zh-CN" sz="1800" dirty="0" smtClean="0">
                <a:solidFill>
                  <a:schemeClr val="tx1"/>
                </a:solidFill>
                <a:latin typeface="Consolas" pitchFamily="49" charset="0"/>
                <a:ea typeface="仿宋" pitchFamily="49" charset="-122"/>
                <a:cs typeface="Consolas" pitchFamily="49" charset="0"/>
              </a:rPr>
              <a:t>void </a:t>
            </a:r>
            <a:r>
              <a:rPr lang="en-US" altLang="zh-CN" sz="1800" dirty="0" err="1" smtClean="0">
                <a:solidFill>
                  <a:schemeClr val="tx1"/>
                </a:solidFill>
                <a:latin typeface="Consolas" pitchFamily="49" charset="0"/>
                <a:ea typeface="仿宋" pitchFamily="49" charset="-122"/>
                <a:cs typeface="Consolas" pitchFamily="49" charset="0"/>
              </a:rPr>
              <a:t>disp</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deque</a:t>
            </a:r>
            <a:r>
              <a:rPr lang="en-US" altLang="zh-CN" sz="1800" dirty="0" smtClean="0">
                <a:solidFill>
                  <a:schemeClr val="tx1"/>
                </a:solidFill>
                <a:latin typeface="Consolas" pitchFamily="49" charset="0"/>
                <a:ea typeface="仿宋" pitchFamily="49" charset="-122"/>
                <a:cs typeface="Consolas" pitchFamily="49" charset="0"/>
              </a:rPr>
              <a:t>&lt;</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&gt; &amp;</a:t>
            </a:r>
            <a:r>
              <a:rPr lang="en-US" altLang="zh-CN" sz="1800" dirty="0" err="1" smtClean="0">
                <a:solidFill>
                  <a:schemeClr val="tx1"/>
                </a:solidFill>
                <a:latin typeface="Consolas" pitchFamily="49" charset="0"/>
                <a:ea typeface="仿宋" pitchFamily="49" charset="-122"/>
                <a:cs typeface="Consolas" pitchFamily="49" charset="0"/>
              </a:rPr>
              <a:t>dq</a:t>
            </a:r>
            <a:r>
              <a:rPr lang="en-US" altLang="zh-CN" sz="1800" dirty="0" smtClean="0">
                <a:solidFill>
                  <a:schemeClr val="tx1"/>
                </a:solidFill>
                <a:latin typeface="Consolas" pitchFamily="49" charset="0"/>
                <a:ea typeface="仿宋" pitchFamily="49" charset="-122"/>
                <a:cs typeface="Consolas" pitchFamily="49" charset="0"/>
              </a:rPr>
              <a:t>)		//</a:t>
            </a:r>
            <a:r>
              <a:rPr lang="zh-CN" altLang="en-US" sz="1800" dirty="0" smtClean="0">
                <a:solidFill>
                  <a:schemeClr val="tx1"/>
                </a:solidFill>
                <a:latin typeface="Consolas" pitchFamily="49" charset="0"/>
                <a:ea typeface="仿宋" pitchFamily="49" charset="-122"/>
                <a:cs typeface="Consolas" pitchFamily="49" charset="0"/>
              </a:rPr>
              <a:t>输出</a:t>
            </a:r>
            <a:r>
              <a:rPr lang="en-US" altLang="zh-CN" sz="1800" dirty="0" err="1" smtClean="0">
                <a:solidFill>
                  <a:schemeClr val="tx1"/>
                </a:solidFill>
                <a:latin typeface="Consolas" pitchFamily="49" charset="0"/>
                <a:ea typeface="仿宋" pitchFamily="49" charset="-122"/>
                <a:cs typeface="Consolas" pitchFamily="49" charset="0"/>
              </a:rPr>
              <a:t>dq</a:t>
            </a:r>
            <a:r>
              <a:rPr lang="zh-CN" altLang="en-US" sz="1800" dirty="0" smtClean="0">
                <a:solidFill>
                  <a:schemeClr val="tx1"/>
                </a:solidFill>
                <a:latin typeface="Consolas" pitchFamily="49" charset="0"/>
                <a:ea typeface="仿宋" pitchFamily="49" charset="-122"/>
                <a:cs typeface="Consolas" pitchFamily="49" charset="0"/>
              </a:rPr>
              <a:t>的所有元素</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deque</a:t>
            </a:r>
            <a:r>
              <a:rPr lang="en-US" altLang="zh-CN" sz="1800" dirty="0" smtClean="0">
                <a:solidFill>
                  <a:schemeClr val="tx1"/>
                </a:solidFill>
                <a:latin typeface="Consolas" pitchFamily="49" charset="0"/>
                <a:ea typeface="仿宋" pitchFamily="49" charset="-122"/>
                <a:cs typeface="Consolas" pitchFamily="49" charset="0"/>
              </a:rPr>
              <a:t>&lt;</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&gt;::</a:t>
            </a:r>
            <a:r>
              <a:rPr lang="en-US" altLang="zh-CN" sz="1800" dirty="0" err="1" smtClean="0">
                <a:solidFill>
                  <a:schemeClr val="tx1"/>
                </a:solidFill>
                <a:latin typeface="Consolas" pitchFamily="49" charset="0"/>
                <a:ea typeface="仿宋" pitchFamily="49" charset="-122"/>
                <a:cs typeface="Consolas" pitchFamily="49" charset="0"/>
              </a:rPr>
              <a:t>iterator</a:t>
            </a:r>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iter</a:t>
            </a:r>
            <a:r>
              <a:rPr lang="en-US" altLang="zh-CN" sz="1800" dirty="0" smtClean="0">
                <a:solidFill>
                  <a:schemeClr val="tx1"/>
                </a:solidFill>
                <a:latin typeface="Consolas" pitchFamily="49" charset="0"/>
                <a:ea typeface="仿宋" pitchFamily="49" charset="-122"/>
                <a:cs typeface="Consolas" pitchFamily="49" charset="0"/>
              </a:rPr>
              <a:t>;		//</a:t>
            </a:r>
            <a:r>
              <a:rPr lang="zh-CN" altLang="en-US" sz="1800" dirty="0" smtClean="0">
                <a:solidFill>
                  <a:schemeClr val="tx1"/>
                </a:solidFill>
                <a:latin typeface="Consolas" pitchFamily="49" charset="0"/>
                <a:ea typeface="仿宋" pitchFamily="49" charset="-122"/>
                <a:cs typeface="Consolas" pitchFamily="49" charset="0"/>
              </a:rPr>
              <a:t>定义迭代器</a:t>
            </a:r>
            <a:r>
              <a:rPr lang="en-US" altLang="zh-CN" sz="1800" dirty="0" err="1" smtClean="0">
                <a:solidFill>
                  <a:schemeClr val="tx1"/>
                </a:solidFill>
                <a:latin typeface="Consolas" pitchFamily="49" charset="0"/>
                <a:ea typeface="仿宋" pitchFamily="49" charset="-122"/>
                <a:cs typeface="Consolas" pitchFamily="49" charset="0"/>
              </a:rPr>
              <a:t>iter</a:t>
            </a:r>
            <a:endParaRPr lang="en-US"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for (</a:t>
            </a:r>
            <a:r>
              <a:rPr lang="en-US" altLang="zh-CN" sz="1800" dirty="0" err="1" smtClean="0">
                <a:solidFill>
                  <a:schemeClr val="tx1"/>
                </a:solidFill>
                <a:latin typeface="Consolas" pitchFamily="49" charset="0"/>
                <a:ea typeface="仿宋" pitchFamily="49" charset="-122"/>
                <a:cs typeface="Consolas" pitchFamily="49" charset="0"/>
              </a:rPr>
              <a:t>iter</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dq.begin</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iter</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dq.end</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iter</a:t>
            </a:r>
            <a:r>
              <a:rPr lang="en-US" altLang="zh-CN" sz="1800" dirty="0" smtClean="0">
                <a:solidFill>
                  <a:schemeClr val="tx1"/>
                </a:solidFill>
                <a:latin typeface="Consolas" pitchFamily="49" charset="0"/>
                <a:ea typeface="仿宋" pitchFamily="49" charset="-122"/>
                <a:cs typeface="Consolas" pitchFamily="49" charset="0"/>
              </a:rPr>
              <a:t>++)</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printf</a:t>
            </a:r>
            <a:r>
              <a:rPr lang="en-US" altLang="zh-CN" sz="1800" dirty="0" smtClean="0">
                <a:solidFill>
                  <a:schemeClr val="tx1"/>
                </a:solidFill>
                <a:latin typeface="Consolas" pitchFamily="49" charset="0"/>
                <a:ea typeface="仿宋" pitchFamily="49" charset="-122"/>
                <a:cs typeface="Consolas" pitchFamily="49" charset="0"/>
              </a:rPr>
              <a:t>("%d ",*</a:t>
            </a:r>
            <a:r>
              <a:rPr lang="en-US" altLang="zh-CN" sz="1800" dirty="0" err="1" smtClean="0">
                <a:solidFill>
                  <a:schemeClr val="tx1"/>
                </a:solidFill>
                <a:latin typeface="Consolas" pitchFamily="49" charset="0"/>
                <a:ea typeface="仿宋" pitchFamily="49" charset="-122"/>
                <a:cs typeface="Consolas" pitchFamily="49" charset="0"/>
              </a:rPr>
              <a:t>iter</a:t>
            </a:r>
            <a:r>
              <a:rPr lang="en-US" altLang="zh-CN" sz="1800" dirty="0" smtClean="0">
                <a:solidFill>
                  <a:schemeClr val="tx1"/>
                </a:solidFill>
                <a:latin typeface="Consolas" pitchFamily="49" charset="0"/>
                <a:ea typeface="仿宋" pitchFamily="49" charset="-122"/>
                <a:cs typeface="Consolas" pitchFamily="49" charset="0"/>
              </a:rPr>
              <a:t>);</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printf</a:t>
            </a:r>
            <a:r>
              <a:rPr lang="en-US" altLang="zh-CN" sz="1800" dirty="0" smtClean="0">
                <a:solidFill>
                  <a:schemeClr val="tx1"/>
                </a:solidFill>
                <a:latin typeface="Consolas" pitchFamily="49" charset="0"/>
                <a:ea typeface="仿宋" pitchFamily="49" charset="-122"/>
                <a:cs typeface="Consolas" pitchFamily="49" charset="0"/>
              </a:rPr>
              <a:t>("\n");</a:t>
            </a:r>
          </a:p>
          <a:p>
            <a:r>
              <a:rPr lang="en-US" altLang="zh-CN" sz="1800" dirty="0" smtClean="0">
                <a:solidFill>
                  <a:schemeClr val="tx1"/>
                </a:solidFill>
                <a:latin typeface="Consolas" pitchFamily="49" charset="0"/>
                <a:ea typeface="仿宋" pitchFamily="49" charset="-122"/>
                <a:cs typeface="Consolas" pitchFamily="49" charset="0"/>
              </a:rPr>
              <a:t>}</a:t>
            </a:r>
          </a:p>
          <a:p>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main()</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deque</a:t>
            </a:r>
            <a:r>
              <a:rPr lang="en-US" altLang="zh-CN" sz="1800" dirty="0" smtClean="0">
                <a:solidFill>
                  <a:schemeClr val="tx1"/>
                </a:solidFill>
                <a:latin typeface="Consolas" pitchFamily="49" charset="0"/>
                <a:ea typeface="仿宋" pitchFamily="49" charset="-122"/>
                <a:cs typeface="Consolas" pitchFamily="49" charset="0"/>
              </a:rPr>
              <a:t>&lt;</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&gt; </a:t>
            </a:r>
            <a:r>
              <a:rPr lang="en-US" altLang="zh-CN" sz="1800" dirty="0" err="1" smtClean="0">
                <a:solidFill>
                  <a:schemeClr val="tx1"/>
                </a:solidFill>
                <a:latin typeface="Consolas" pitchFamily="49" charset="0"/>
                <a:ea typeface="仿宋" pitchFamily="49" charset="-122"/>
                <a:cs typeface="Consolas" pitchFamily="49" charset="0"/>
              </a:rPr>
              <a:t>dq</a:t>
            </a:r>
            <a:r>
              <a:rPr lang="en-US" altLang="zh-CN" sz="1800" dirty="0" smtClean="0">
                <a:solidFill>
                  <a:schemeClr val="tx1"/>
                </a:solidFill>
                <a:latin typeface="Consolas" pitchFamily="49" charset="0"/>
                <a:ea typeface="仿宋" pitchFamily="49" charset="-122"/>
                <a:cs typeface="Consolas" pitchFamily="49" charset="0"/>
              </a:rPr>
              <a:t>;			//</a:t>
            </a:r>
            <a:r>
              <a:rPr lang="zh-CN" altLang="en-US" sz="1800" dirty="0" smtClean="0">
                <a:solidFill>
                  <a:schemeClr val="tx1"/>
                </a:solidFill>
                <a:latin typeface="Consolas" pitchFamily="49" charset="0"/>
                <a:ea typeface="仿宋" pitchFamily="49" charset="-122"/>
                <a:cs typeface="Consolas" pitchFamily="49" charset="0"/>
              </a:rPr>
              <a:t>建立一个双端队列</a:t>
            </a:r>
            <a:r>
              <a:rPr lang="en-US" altLang="zh-CN" sz="1800" dirty="0" err="1" smtClean="0">
                <a:solidFill>
                  <a:schemeClr val="tx1"/>
                </a:solidFill>
                <a:latin typeface="Consolas" pitchFamily="49" charset="0"/>
                <a:ea typeface="仿宋" pitchFamily="49" charset="-122"/>
                <a:cs typeface="Consolas" pitchFamily="49" charset="0"/>
              </a:rPr>
              <a:t>dq</a:t>
            </a:r>
            <a:endParaRPr lang="en-US"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dq.push_front</a:t>
            </a:r>
            <a:r>
              <a:rPr lang="en-US" altLang="zh-CN" sz="1800" dirty="0" smtClean="0">
                <a:solidFill>
                  <a:schemeClr val="tx1"/>
                </a:solidFill>
                <a:latin typeface="Consolas" pitchFamily="49" charset="0"/>
                <a:ea typeface="仿宋" pitchFamily="49" charset="-122"/>
                <a:cs typeface="Consolas" pitchFamily="49" charset="0"/>
              </a:rPr>
              <a:t>(1);			//</a:t>
            </a:r>
            <a:r>
              <a:rPr lang="zh-CN" altLang="en-US" sz="1800" dirty="0" smtClean="0">
                <a:solidFill>
                  <a:schemeClr val="tx1"/>
                </a:solidFill>
                <a:latin typeface="Consolas" pitchFamily="49" charset="0"/>
                <a:ea typeface="仿宋" pitchFamily="49" charset="-122"/>
                <a:cs typeface="Consolas" pitchFamily="49" charset="0"/>
              </a:rPr>
              <a:t>队头插入</a:t>
            </a:r>
            <a:r>
              <a:rPr lang="en-US" altLang="zh-CN" sz="1800" dirty="0" smtClean="0">
                <a:solidFill>
                  <a:schemeClr val="tx1"/>
                </a:solidFill>
                <a:latin typeface="Consolas" pitchFamily="49" charset="0"/>
                <a:ea typeface="仿宋" pitchFamily="49" charset="-122"/>
                <a:cs typeface="Consolas" pitchFamily="49" charset="0"/>
              </a:rPr>
              <a:t>1</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dq.push_back</a:t>
            </a:r>
            <a:r>
              <a:rPr lang="en-US" altLang="zh-CN" sz="1800" dirty="0" smtClean="0">
                <a:solidFill>
                  <a:schemeClr val="tx1"/>
                </a:solidFill>
                <a:latin typeface="Consolas" pitchFamily="49" charset="0"/>
                <a:ea typeface="仿宋" pitchFamily="49" charset="-122"/>
                <a:cs typeface="Consolas" pitchFamily="49" charset="0"/>
              </a:rPr>
              <a:t>(2);			//</a:t>
            </a:r>
            <a:r>
              <a:rPr lang="zh-CN" altLang="en-US" sz="1800" dirty="0" smtClean="0">
                <a:solidFill>
                  <a:schemeClr val="tx1"/>
                </a:solidFill>
                <a:latin typeface="Consolas" pitchFamily="49" charset="0"/>
                <a:ea typeface="仿宋" pitchFamily="49" charset="-122"/>
                <a:cs typeface="Consolas" pitchFamily="49" charset="0"/>
              </a:rPr>
              <a:t>队尾插入</a:t>
            </a:r>
            <a:r>
              <a:rPr lang="en-US" altLang="zh-CN" sz="1800" dirty="0" smtClean="0">
                <a:solidFill>
                  <a:schemeClr val="tx1"/>
                </a:solidFill>
                <a:latin typeface="Consolas" pitchFamily="49" charset="0"/>
                <a:ea typeface="仿宋" pitchFamily="49" charset="-122"/>
                <a:cs typeface="Consolas" pitchFamily="49" charset="0"/>
              </a:rPr>
              <a:t>2</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dq.push_front</a:t>
            </a:r>
            <a:r>
              <a:rPr lang="en-US" altLang="zh-CN" sz="1800" dirty="0" smtClean="0">
                <a:solidFill>
                  <a:schemeClr val="tx1"/>
                </a:solidFill>
                <a:latin typeface="Consolas" pitchFamily="49" charset="0"/>
                <a:ea typeface="仿宋" pitchFamily="49" charset="-122"/>
                <a:cs typeface="Consolas" pitchFamily="49" charset="0"/>
              </a:rPr>
              <a:t>(3);			//</a:t>
            </a:r>
            <a:r>
              <a:rPr lang="zh-CN" altLang="en-US" sz="1800" dirty="0" smtClean="0">
                <a:solidFill>
                  <a:schemeClr val="tx1"/>
                </a:solidFill>
                <a:latin typeface="Consolas" pitchFamily="49" charset="0"/>
                <a:ea typeface="仿宋" pitchFamily="49" charset="-122"/>
                <a:cs typeface="Consolas" pitchFamily="49" charset="0"/>
              </a:rPr>
              <a:t>队头插入</a:t>
            </a:r>
            <a:r>
              <a:rPr lang="en-US" altLang="zh-CN" sz="1800" dirty="0" smtClean="0">
                <a:solidFill>
                  <a:schemeClr val="tx1"/>
                </a:solidFill>
                <a:latin typeface="Consolas" pitchFamily="49" charset="0"/>
                <a:ea typeface="仿宋" pitchFamily="49" charset="-122"/>
                <a:cs typeface="Consolas" pitchFamily="49" charset="0"/>
              </a:rPr>
              <a:t>3</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dq.push_back</a:t>
            </a:r>
            <a:r>
              <a:rPr lang="en-US" altLang="zh-CN" sz="1800" dirty="0" smtClean="0">
                <a:solidFill>
                  <a:schemeClr val="tx1"/>
                </a:solidFill>
                <a:latin typeface="Consolas" pitchFamily="49" charset="0"/>
                <a:ea typeface="仿宋" pitchFamily="49" charset="-122"/>
                <a:cs typeface="Consolas" pitchFamily="49" charset="0"/>
              </a:rPr>
              <a:t>(4);			//</a:t>
            </a:r>
            <a:r>
              <a:rPr lang="zh-CN" altLang="en-US" sz="1800" dirty="0" smtClean="0">
                <a:solidFill>
                  <a:schemeClr val="tx1"/>
                </a:solidFill>
                <a:latin typeface="Consolas" pitchFamily="49" charset="0"/>
                <a:ea typeface="仿宋" pitchFamily="49" charset="-122"/>
                <a:cs typeface="Consolas" pitchFamily="49" charset="0"/>
              </a:rPr>
              <a:t>队尾插入</a:t>
            </a:r>
            <a:r>
              <a:rPr lang="en-US" altLang="zh-CN" sz="1800" dirty="0" smtClean="0">
                <a:solidFill>
                  <a:schemeClr val="tx1"/>
                </a:solidFill>
                <a:latin typeface="Consolas" pitchFamily="49" charset="0"/>
                <a:ea typeface="仿宋" pitchFamily="49" charset="-122"/>
                <a:cs typeface="Consolas" pitchFamily="49" charset="0"/>
              </a:rPr>
              <a:t>4</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printf</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dq</a:t>
            </a:r>
            <a:r>
              <a:rPr lang="en-US" altLang="zh-CN" sz="1800" dirty="0" smtClean="0">
                <a:solidFill>
                  <a:schemeClr val="tx1"/>
                </a:solidFill>
                <a:latin typeface="Consolas" pitchFamily="49" charset="0"/>
                <a:ea typeface="仿宋" pitchFamily="49" charset="-122"/>
                <a:cs typeface="Consolas" pitchFamily="49" charset="0"/>
              </a:rPr>
              <a:t>: "); </a:t>
            </a:r>
            <a:r>
              <a:rPr lang="en-US" altLang="zh-CN" sz="1800" dirty="0" err="1" smtClean="0">
                <a:solidFill>
                  <a:schemeClr val="tx1"/>
                </a:solidFill>
                <a:latin typeface="Consolas" pitchFamily="49" charset="0"/>
                <a:ea typeface="仿宋" pitchFamily="49" charset="-122"/>
                <a:cs typeface="Consolas" pitchFamily="49" charset="0"/>
              </a:rPr>
              <a:t>disp</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dq</a:t>
            </a:r>
            <a:r>
              <a:rPr lang="en-US" altLang="zh-CN" sz="1800" dirty="0" smtClean="0">
                <a:solidFill>
                  <a:schemeClr val="tx1"/>
                </a:solidFill>
                <a:latin typeface="Consolas" pitchFamily="49" charset="0"/>
                <a:ea typeface="仿宋" pitchFamily="49" charset="-122"/>
                <a:cs typeface="Consolas" pitchFamily="49" charset="0"/>
              </a:rPr>
              <a:t>);</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dq.pop_front</a:t>
            </a:r>
            <a:r>
              <a:rPr lang="en-US" altLang="zh-CN" sz="1800" dirty="0" smtClean="0">
                <a:solidFill>
                  <a:schemeClr val="tx1"/>
                </a:solidFill>
                <a:latin typeface="Consolas" pitchFamily="49" charset="0"/>
                <a:ea typeface="仿宋" pitchFamily="49" charset="-122"/>
                <a:cs typeface="Consolas" pitchFamily="49" charset="0"/>
              </a:rPr>
              <a:t>();			//</a:t>
            </a:r>
            <a:r>
              <a:rPr lang="zh-CN" altLang="en-US" sz="1800" dirty="0" smtClean="0">
                <a:solidFill>
                  <a:schemeClr val="tx1"/>
                </a:solidFill>
                <a:latin typeface="Consolas" pitchFamily="49" charset="0"/>
                <a:ea typeface="仿宋" pitchFamily="49" charset="-122"/>
                <a:cs typeface="Consolas" pitchFamily="49" charset="0"/>
              </a:rPr>
              <a:t>删除队头元素</a:t>
            </a:r>
          </a:p>
          <a:p>
            <a:r>
              <a:rPr lang="zh-CN" altLang="en-US"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dq.pop_back</a:t>
            </a:r>
            <a:r>
              <a:rPr lang="en-US" altLang="zh-CN" sz="1800" dirty="0" smtClean="0">
                <a:solidFill>
                  <a:schemeClr val="tx1"/>
                </a:solidFill>
                <a:latin typeface="Consolas" pitchFamily="49" charset="0"/>
                <a:ea typeface="仿宋" pitchFamily="49" charset="-122"/>
                <a:cs typeface="Consolas" pitchFamily="49" charset="0"/>
              </a:rPr>
              <a:t>();			//</a:t>
            </a:r>
            <a:r>
              <a:rPr lang="zh-CN" altLang="en-US" sz="1800" dirty="0" smtClean="0">
                <a:solidFill>
                  <a:schemeClr val="tx1"/>
                </a:solidFill>
                <a:latin typeface="Consolas" pitchFamily="49" charset="0"/>
                <a:ea typeface="仿宋" pitchFamily="49" charset="-122"/>
                <a:cs typeface="Consolas" pitchFamily="49" charset="0"/>
              </a:rPr>
              <a:t>删除队尾元素</a:t>
            </a:r>
          </a:p>
          <a:p>
            <a:r>
              <a:rPr lang="zh-CN" altLang="en-US"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printf</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dq</a:t>
            </a:r>
            <a:r>
              <a:rPr lang="en-US" altLang="zh-CN" sz="1800" dirty="0" smtClean="0">
                <a:solidFill>
                  <a:schemeClr val="tx1"/>
                </a:solidFill>
                <a:latin typeface="Consolas" pitchFamily="49" charset="0"/>
                <a:ea typeface="仿宋" pitchFamily="49" charset="-122"/>
                <a:cs typeface="Consolas" pitchFamily="49" charset="0"/>
              </a:rPr>
              <a:t>: "); </a:t>
            </a:r>
            <a:r>
              <a:rPr lang="en-US" altLang="zh-CN" sz="1800" dirty="0" err="1" smtClean="0">
                <a:solidFill>
                  <a:schemeClr val="tx1"/>
                </a:solidFill>
                <a:latin typeface="Consolas" pitchFamily="49" charset="0"/>
                <a:ea typeface="仿宋" pitchFamily="49" charset="-122"/>
                <a:cs typeface="Consolas" pitchFamily="49" charset="0"/>
              </a:rPr>
              <a:t>disp</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dq</a:t>
            </a:r>
            <a:r>
              <a:rPr lang="en-US" altLang="zh-CN" sz="1800" dirty="0" smtClean="0">
                <a:solidFill>
                  <a:schemeClr val="tx1"/>
                </a:solidFill>
                <a:latin typeface="Consolas" pitchFamily="49" charset="0"/>
                <a:ea typeface="仿宋" pitchFamily="49" charset="-122"/>
                <a:cs typeface="Consolas" pitchFamily="49" charset="0"/>
              </a:rPr>
              <a:t>);</a:t>
            </a:r>
          </a:p>
          <a:p>
            <a:r>
              <a:rPr lang="en-US" altLang="zh-CN" sz="1800" dirty="0" smtClean="0">
                <a:solidFill>
                  <a:schemeClr val="tx1"/>
                </a:solidFill>
                <a:latin typeface="Consolas" pitchFamily="49" charset="0"/>
                <a:ea typeface="仿宋" pitchFamily="49" charset="-122"/>
                <a:cs typeface="Consolas" pitchFamily="49" charset="0"/>
              </a:rPr>
              <a:t>   return 0;</a:t>
            </a:r>
          </a:p>
          <a:p>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smtClean="0">
                <a:solidFill>
                  <a:schemeClr val="tx1"/>
                </a:solidFill>
                <a:latin typeface="Consolas" pitchFamily="49" charset="0"/>
                <a:ea typeface="楷体" pitchFamily="49" charset="-122"/>
                <a:cs typeface="Consolas" pitchFamily="49" charset="0"/>
              </a:rPr>
              <a:t> //</a:t>
            </a:r>
            <a:r>
              <a:rPr lang="zh-CN" altLang="en-US" sz="1800" dirty="0" smtClean="0">
                <a:solidFill>
                  <a:schemeClr val="tx1"/>
                </a:solidFill>
                <a:latin typeface="Consolas" pitchFamily="49" charset="0"/>
                <a:ea typeface="楷体" pitchFamily="49" charset="-122"/>
                <a:cs typeface="Consolas" pitchFamily="49" charset="0"/>
              </a:rPr>
              <a:t>本例题见程序</a:t>
            </a:r>
            <a:r>
              <a:rPr lang="en-US" altLang="zh-CN" sz="1800" dirty="0" smtClean="0">
                <a:solidFill>
                  <a:schemeClr val="tx1"/>
                </a:solidFill>
                <a:latin typeface="Consolas" pitchFamily="49" charset="0"/>
                <a:ea typeface="楷体" pitchFamily="49" charset="-122"/>
                <a:cs typeface="Consolas" pitchFamily="49" charset="0"/>
              </a:rPr>
              <a:t>P22-deque</a:t>
            </a:r>
            <a:endParaRPr lang="zh-CN" altLang="zh-CN" sz="1800" dirty="0" smtClean="0">
              <a:solidFill>
                <a:schemeClr val="tx1"/>
              </a:solidFill>
              <a:latin typeface="Consolas" pitchFamily="49" charset="0"/>
              <a:ea typeface="楷体" pitchFamily="49" charset="-122"/>
              <a:cs typeface="Consolas" pitchFamily="49" charset="0"/>
            </a:endParaRPr>
          </a:p>
          <a:p>
            <a:endParaRPr lang="en-US" altLang="zh-CN" sz="1800" dirty="0" smtClean="0">
              <a:solidFill>
                <a:schemeClr val="tx1"/>
              </a:solidFill>
              <a:latin typeface="Consolas" pitchFamily="49" charset="0"/>
              <a:ea typeface="仿宋" pitchFamily="49" charset="-122"/>
              <a:cs typeface="Consolas" pitchFamily="49" charset="0"/>
            </a:endParaRPr>
          </a:p>
        </p:txBody>
      </p:sp>
      <p:grpSp>
        <p:nvGrpSpPr>
          <p:cNvPr id="3" name="组合 2"/>
          <p:cNvGrpSpPr/>
          <p:nvPr/>
        </p:nvGrpSpPr>
        <p:grpSpPr>
          <a:xfrm>
            <a:off x="96828" y="71414"/>
            <a:ext cx="903272" cy="846135"/>
            <a:chOff x="1454150" y="-60341"/>
            <a:chExt cx="903272" cy="846135"/>
          </a:xfrm>
        </p:grpSpPr>
        <p:sp>
          <p:nvSpPr>
            <p:cNvPr id="4"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5"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smtClean="0">
                  <a:solidFill>
                    <a:srgbClr val="FF0000"/>
                  </a:solidFill>
                  <a:latin typeface="微软雅黑" pitchFamily="34" charset="-122"/>
                  <a:ea typeface="微软雅黑" pitchFamily="34" charset="-122"/>
                </a:rPr>
                <a:t>示例</a:t>
              </a:r>
              <a:endParaRPr lang="en-US" altLang="zh-CN" sz="2000">
                <a:solidFill>
                  <a:srgbClr val="FF0000"/>
                </a:solidFill>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ext Box 2"/>
          <p:cNvSpPr txBox="1">
            <a:spLocks noChangeArrowheads="1"/>
          </p:cNvSpPr>
          <p:nvPr/>
        </p:nvSpPr>
        <p:spPr bwMode="auto">
          <a:xfrm>
            <a:off x="355571" y="404813"/>
            <a:ext cx="4144991" cy="430887"/>
          </a:xfrm>
          <a:prstGeom prst="rect">
            <a:avLst/>
          </a:prstGeom>
          <a:noFill/>
          <a:ln w="9525">
            <a:noFill/>
            <a:miter lim="800000"/>
            <a:headEnd/>
            <a:tailEnd/>
          </a:ln>
          <a:effectLst/>
        </p:spPr>
        <p:txBody>
          <a:bodyPr wrap="square">
            <a:spAutoFit/>
          </a:bodyPr>
          <a:lstStyle/>
          <a:p>
            <a:pPr>
              <a:spcBef>
                <a:spcPct val="50000"/>
              </a:spcBef>
            </a:pPr>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1.2】</a:t>
            </a:r>
            <a:r>
              <a:rPr lang="zh-CN" altLang="en-US" sz="2200">
                <a:solidFill>
                  <a:srgbClr val="0000FF"/>
                </a:solidFill>
                <a:latin typeface="Consolas" pitchFamily="49" charset="0"/>
                <a:ea typeface="楷体" pitchFamily="49" charset="-122"/>
                <a:cs typeface="Consolas" pitchFamily="49" charset="0"/>
              </a:rPr>
              <a:t>有下列两段描述：</a:t>
            </a:r>
          </a:p>
        </p:txBody>
      </p:sp>
      <p:sp>
        <p:nvSpPr>
          <p:cNvPr id="203779" name="Text Box 3"/>
          <p:cNvSpPr txBox="1">
            <a:spLocks noChangeArrowheads="1"/>
          </p:cNvSpPr>
          <p:nvPr/>
        </p:nvSpPr>
        <p:spPr bwMode="auto">
          <a:xfrm>
            <a:off x="428596" y="1196975"/>
            <a:ext cx="6983412" cy="430887"/>
          </a:xfrm>
          <a:prstGeom prst="rect">
            <a:avLst/>
          </a:prstGeom>
          <a:noFill/>
          <a:ln w="9525">
            <a:noFill/>
            <a:miter lim="800000"/>
            <a:headEnd/>
            <a:tailEnd/>
          </a:ln>
          <a:effectLst/>
        </p:spPr>
        <p:txBody>
          <a:bodyPr>
            <a:spAutoFit/>
          </a:bodyPr>
          <a:lstStyle/>
          <a:p>
            <a:pPr>
              <a:spcBef>
                <a:spcPct val="50000"/>
              </a:spcBef>
            </a:pPr>
            <a:r>
              <a:rPr lang="zh-CN" altLang="en-US" sz="2200">
                <a:solidFill>
                  <a:srgbClr val="0000FF"/>
                </a:solidFill>
                <a:latin typeface="Consolas" pitchFamily="49" charset="0"/>
                <a:ea typeface="楷体" pitchFamily="49" charset="-122"/>
                <a:cs typeface="Consolas" pitchFamily="49" charset="0"/>
              </a:rPr>
              <a:t>描述</a:t>
            </a:r>
            <a:r>
              <a:rPr lang="en-US" altLang="zh-CN" sz="2200">
                <a:solidFill>
                  <a:srgbClr val="0000FF"/>
                </a:solidFill>
                <a:latin typeface="Consolas" pitchFamily="49" charset="0"/>
                <a:ea typeface="楷体" pitchFamily="49" charset="-122"/>
                <a:cs typeface="Consolas" pitchFamily="49" charset="0"/>
              </a:rPr>
              <a:t>1</a:t>
            </a:r>
            <a:r>
              <a:rPr lang="zh-CN" altLang="en-US" sz="2200">
                <a:solidFill>
                  <a:srgbClr val="0000FF"/>
                </a:solidFill>
                <a:latin typeface="Consolas" pitchFamily="49" charset="0"/>
                <a:ea typeface="楷体" pitchFamily="49" charset="-122"/>
                <a:cs typeface="Consolas" pitchFamily="49" charset="0"/>
              </a:rPr>
              <a:t>：			  </a:t>
            </a:r>
            <a:r>
              <a:rPr lang="zh-CN" altLang="en-US" sz="2200" smtClean="0">
                <a:solidFill>
                  <a:srgbClr val="0000FF"/>
                </a:solidFill>
                <a:latin typeface="Consolas" pitchFamily="49" charset="0"/>
                <a:ea typeface="楷体" pitchFamily="49" charset="-122"/>
                <a:cs typeface="Consolas" pitchFamily="49" charset="0"/>
              </a:rPr>
              <a:t>描述</a:t>
            </a:r>
            <a:r>
              <a:rPr lang="en-US" altLang="zh-CN" sz="2200">
                <a:solidFill>
                  <a:srgbClr val="0000FF"/>
                </a:solidFill>
                <a:latin typeface="Consolas" pitchFamily="49" charset="0"/>
                <a:ea typeface="楷体" pitchFamily="49" charset="-122"/>
                <a:cs typeface="Consolas" pitchFamily="49" charset="0"/>
              </a:rPr>
              <a:t>2</a:t>
            </a:r>
            <a:r>
              <a:rPr lang="zh-CN" altLang="en-US" sz="2200">
                <a:solidFill>
                  <a:srgbClr val="0000FF"/>
                </a:solidFill>
                <a:latin typeface="Consolas" pitchFamily="49" charset="0"/>
                <a:ea typeface="楷体" pitchFamily="49" charset="-122"/>
                <a:cs typeface="Consolas" pitchFamily="49" charset="0"/>
              </a:rPr>
              <a:t>：</a:t>
            </a:r>
          </a:p>
        </p:txBody>
      </p:sp>
      <p:sp>
        <p:nvSpPr>
          <p:cNvPr id="203781" name="Text Box 5"/>
          <p:cNvSpPr txBox="1">
            <a:spLocks noChangeArrowheads="1"/>
          </p:cNvSpPr>
          <p:nvPr/>
        </p:nvSpPr>
        <p:spPr bwMode="auto">
          <a:xfrm>
            <a:off x="428596" y="1773238"/>
            <a:ext cx="2879725" cy="3060802"/>
          </a:xfrm>
          <a:prstGeom prst="rect">
            <a:avLst/>
          </a:prstGeom>
          <a:solidFill>
            <a:schemeClr val="accent6">
              <a:lumMod val="20000"/>
              <a:lumOff val="80000"/>
            </a:schemeClr>
          </a:solidFill>
          <a:ln w="28575">
            <a:solidFill>
              <a:schemeClr val="bg1"/>
            </a:solidFill>
            <a:miter lim="800000"/>
            <a:headEnd/>
            <a:tailEnd/>
          </a:ln>
          <a:effectLst>
            <a:outerShdw blurRad="50800" dist="38100" dir="2700000" algn="tl" rotWithShape="0">
              <a:prstClr val="black">
                <a:alpha val="40000"/>
              </a:prstClr>
            </a:outerShdw>
          </a:effectLst>
        </p:spPr>
        <p:txBody>
          <a:bodyPr lIns="144000" tIns="144000" bIns="144000">
            <a:spAutoFit/>
          </a:bodyPr>
          <a:lstStyle/>
          <a:p>
            <a:pPr>
              <a:spcBef>
                <a:spcPct val="50000"/>
              </a:spcBef>
            </a:pPr>
            <a:r>
              <a:rPr lang="en-US" altLang="zh-CN" sz="1800" dirty="0">
                <a:solidFill>
                  <a:schemeClr val="tx1"/>
                </a:solidFill>
                <a:latin typeface="Consolas" pitchFamily="49" charset="0"/>
                <a:ea typeface="楷体" pitchFamily="49" charset="-122"/>
                <a:cs typeface="Consolas" pitchFamily="49" charset="0"/>
              </a:rPr>
              <a:t>void exam1() </a:t>
            </a:r>
          </a:p>
          <a:p>
            <a:pPr>
              <a:spcBef>
                <a:spcPct val="50000"/>
              </a:spcBef>
            </a:pPr>
            <a:r>
              <a:rPr lang="en-US" altLang="zh-CN" sz="1800" dirty="0" smtClean="0">
                <a:solidFill>
                  <a:schemeClr val="tx1"/>
                </a:solidFill>
                <a:latin typeface="Consolas" pitchFamily="49" charset="0"/>
                <a:ea typeface="楷体" pitchFamily="49" charset="-122"/>
                <a:cs typeface="Consolas" pitchFamily="49" charset="0"/>
              </a:rPr>
              <a:t>{  </a:t>
            </a:r>
            <a:r>
              <a:rPr lang="en-US" altLang="zh-CN" sz="1800" dirty="0" err="1" smtClean="0">
                <a:solidFill>
                  <a:schemeClr val="tx1"/>
                </a:solidFill>
                <a:latin typeface="Consolas" pitchFamily="49" charset="0"/>
                <a:ea typeface="楷体" pitchFamily="49" charset="-122"/>
                <a:cs typeface="Consolas" pitchFamily="49" charset="0"/>
              </a:rPr>
              <a:t>int</a:t>
            </a:r>
            <a:r>
              <a:rPr lang="en-US" altLang="zh-CN" sz="1800" dirty="0" smtClean="0">
                <a:solidFill>
                  <a:schemeClr val="tx1"/>
                </a:solidFill>
                <a:latin typeface="Consolas" pitchFamily="49" charset="0"/>
                <a:ea typeface="楷体" pitchFamily="49" charset="-122"/>
                <a:cs typeface="Consolas" pitchFamily="49" charset="0"/>
              </a:rPr>
              <a:t> </a:t>
            </a:r>
            <a:r>
              <a:rPr lang="en-US" altLang="zh-CN" sz="1800" dirty="0">
                <a:solidFill>
                  <a:schemeClr val="tx1"/>
                </a:solidFill>
                <a:latin typeface="Consolas" pitchFamily="49" charset="0"/>
                <a:ea typeface="楷体" pitchFamily="49" charset="-122"/>
                <a:cs typeface="Consolas" pitchFamily="49" charset="0"/>
              </a:rPr>
              <a:t>n; </a:t>
            </a:r>
          </a:p>
          <a:p>
            <a:pPr>
              <a:spcBef>
                <a:spcPct val="50000"/>
              </a:spcBef>
            </a:pPr>
            <a:r>
              <a:rPr lang="zh-CN" altLang="en-US" sz="1800" dirty="0">
                <a:solidFill>
                  <a:schemeClr val="tx1"/>
                </a:solidFill>
                <a:latin typeface="Consolas" pitchFamily="49" charset="0"/>
                <a:ea typeface="楷体" pitchFamily="49" charset="-122"/>
                <a:cs typeface="Consolas" pitchFamily="49" charset="0"/>
              </a:rPr>
              <a:t>　</a:t>
            </a:r>
            <a:r>
              <a:rPr lang="zh-CN" altLang="en-US" sz="1800" dirty="0" smtClean="0">
                <a:solidFill>
                  <a:schemeClr val="tx1"/>
                </a:solidFill>
                <a:latin typeface="Consolas" pitchFamily="49" charset="0"/>
                <a:ea typeface="楷体" pitchFamily="49" charset="-122"/>
                <a:cs typeface="Consolas" pitchFamily="49" charset="0"/>
              </a:rPr>
              <a:t> </a:t>
            </a:r>
            <a:r>
              <a:rPr lang="en-US" altLang="zh-CN" sz="1800" dirty="0" smtClean="0">
                <a:solidFill>
                  <a:schemeClr val="tx1"/>
                </a:solidFill>
                <a:latin typeface="Consolas" pitchFamily="49" charset="0"/>
                <a:ea typeface="楷体" pitchFamily="49" charset="-122"/>
                <a:cs typeface="Consolas" pitchFamily="49" charset="0"/>
              </a:rPr>
              <a:t>n=2</a:t>
            </a:r>
            <a:r>
              <a:rPr lang="en-US" altLang="zh-CN" sz="1800" dirty="0">
                <a:solidFill>
                  <a:schemeClr val="tx1"/>
                </a:solidFill>
                <a:latin typeface="Consolas" pitchFamily="49" charset="0"/>
                <a:ea typeface="楷体" pitchFamily="49" charset="-122"/>
                <a:cs typeface="Consolas" pitchFamily="49" charset="0"/>
              </a:rPr>
              <a:t>; </a:t>
            </a:r>
          </a:p>
          <a:p>
            <a:pPr>
              <a:spcBef>
                <a:spcPct val="50000"/>
              </a:spcBef>
            </a:pPr>
            <a:r>
              <a:rPr lang="zh-CN" altLang="en-US" sz="1800" dirty="0">
                <a:solidFill>
                  <a:schemeClr val="tx1"/>
                </a:solidFill>
                <a:latin typeface="Consolas" pitchFamily="49" charset="0"/>
                <a:ea typeface="楷体" pitchFamily="49" charset="-122"/>
                <a:cs typeface="Consolas" pitchFamily="49" charset="0"/>
              </a:rPr>
              <a:t>　</a:t>
            </a:r>
            <a:r>
              <a:rPr lang="zh-CN" altLang="en-US" sz="1800" dirty="0" smtClean="0">
                <a:solidFill>
                  <a:schemeClr val="tx1"/>
                </a:solidFill>
                <a:latin typeface="Consolas" pitchFamily="49" charset="0"/>
                <a:ea typeface="楷体" pitchFamily="49" charset="-122"/>
                <a:cs typeface="Consolas" pitchFamily="49" charset="0"/>
              </a:rPr>
              <a:t> </a:t>
            </a:r>
            <a:r>
              <a:rPr lang="en-US" altLang="zh-CN" sz="1800" dirty="0" smtClean="0">
                <a:solidFill>
                  <a:schemeClr val="tx1"/>
                </a:solidFill>
                <a:latin typeface="Consolas" pitchFamily="49" charset="0"/>
                <a:ea typeface="楷体" pitchFamily="49" charset="-122"/>
                <a:cs typeface="Consolas" pitchFamily="49" charset="0"/>
              </a:rPr>
              <a:t>while </a:t>
            </a:r>
            <a:r>
              <a:rPr lang="en-US" altLang="zh-CN" sz="1800" dirty="0">
                <a:solidFill>
                  <a:schemeClr val="tx1"/>
                </a:solidFill>
                <a:latin typeface="Consolas" pitchFamily="49" charset="0"/>
                <a:ea typeface="楷体" pitchFamily="49" charset="-122"/>
                <a:cs typeface="Consolas" pitchFamily="49" charset="0"/>
              </a:rPr>
              <a:t>(n%2==0) </a:t>
            </a:r>
          </a:p>
          <a:p>
            <a:pPr>
              <a:spcBef>
                <a:spcPct val="50000"/>
              </a:spcBef>
            </a:pPr>
            <a:r>
              <a:rPr lang="zh-CN" altLang="en-US" sz="1800" dirty="0">
                <a:solidFill>
                  <a:schemeClr val="tx1"/>
                </a:solidFill>
                <a:latin typeface="Consolas" pitchFamily="49" charset="0"/>
                <a:ea typeface="楷体" pitchFamily="49" charset="-122"/>
                <a:cs typeface="Consolas" pitchFamily="49" charset="0"/>
              </a:rPr>
              <a:t>　　　</a:t>
            </a:r>
            <a:r>
              <a:rPr lang="en-US" altLang="zh-CN" sz="1800" dirty="0">
                <a:solidFill>
                  <a:schemeClr val="tx1"/>
                </a:solidFill>
                <a:latin typeface="Consolas" pitchFamily="49" charset="0"/>
                <a:ea typeface="楷体" pitchFamily="49" charset="-122"/>
                <a:cs typeface="Consolas" pitchFamily="49" charset="0"/>
              </a:rPr>
              <a:t>n=n+2;	 </a:t>
            </a:r>
          </a:p>
          <a:p>
            <a:pPr>
              <a:spcBef>
                <a:spcPct val="50000"/>
              </a:spcBef>
            </a:pPr>
            <a:r>
              <a:rPr lang="zh-CN" altLang="en-US" sz="1800" dirty="0">
                <a:solidFill>
                  <a:schemeClr val="tx1"/>
                </a:solidFill>
                <a:latin typeface="Consolas" pitchFamily="49" charset="0"/>
                <a:ea typeface="楷体" pitchFamily="49" charset="-122"/>
                <a:cs typeface="Consolas" pitchFamily="49" charset="0"/>
              </a:rPr>
              <a:t>　</a:t>
            </a:r>
            <a:r>
              <a:rPr lang="zh-CN" altLang="en-US" sz="1800" dirty="0" smtClean="0">
                <a:solidFill>
                  <a:schemeClr val="tx1"/>
                </a:solidFill>
                <a:latin typeface="Consolas" pitchFamily="49" charset="0"/>
                <a:ea typeface="楷体" pitchFamily="49" charset="-122"/>
                <a:cs typeface="Consolas" pitchFamily="49" charset="0"/>
              </a:rPr>
              <a:t> </a:t>
            </a:r>
            <a:r>
              <a:rPr lang="en-US" altLang="zh-CN" sz="1800" dirty="0" err="1" smtClean="0">
                <a:solidFill>
                  <a:schemeClr val="tx1"/>
                </a:solidFill>
                <a:latin typeface="Consolas" pitchFamily="49" charset="0"/>
                <a:ea typeface="楷体" pitchFamily="49" charset="-122"/>
                <a:cs typeface="Consolas" pitchFamily="49" charset="0"/>
              </a:rPr>
              <a:t>printf</a:t>
            </a:r>
            <a:r>
              <a:rPr lang="en-US" altLang="zh-CN" sz="1800" dirty="0">
                <a:solidFill>
                  <a:schemeClr val="tx1"/>
                </a:solidFill>
                <a:latin typeface="Consolas" pitchFamily="49" charset="0"/>
                <a:ea typeface="楷体" pitchFamily="49" charset="-122"/>
                <a:cs typeface="Consolas" pitchFamily="49" charset="0"/>
              </a:rPr>
              <a:t>("%d\</a:t>
            </a:r>
            <a:r>
              <a:rPr lang="en-US" altLang="zh-CN" sz="1800" dirty="0" err="1">
                <a:solidFill>
                  <a:schemeClr val="tx1"/>
                </a:solidFill>
                <a:latin typeface="Consolas" pitchFamily="49" charset="0"/>
                <a:ea typeface="楷体" pitchFamily="49" charset="-122"/>
                <a:cs typeface="Consolas" pitchFamily="49" charset="0"/>
              </a:rPr>
              <a:t>n",n</a:t>
            </a:r>
            <a:r>
              <a:rPr lang="en-US" altLang="zh-CN" sz="1800" dirty="0">
                <a:solidFill>
                  <a:schemeClr val="tx1"/>
                </a:solidFill>
                <a:latin typeface="Consolas" pitchFamily="49" charset="0"/>
                <a:ea typeface="楷体" pitchFamily="49" charset="-122"/>
                <a:cs typeface="Consolas" pitchFamily="49" charset="0"/>
              </a:rPr>
              <a:t>); </a:t>
            </a:r>
          </a:p>
          <a:p>
            <a:pPr>
              <a:spcBef>
                <a:spcPct val="50000"/>
              </a:spcBef>
            </a:pPr>
            <a:r>
              <a:rPr lang="en-US" altLang="zh-CN" sz="1800" dirty="0">
                <a:solidFill>
                  <a:schemeClr val="tx1"/>
                </a:solidFill>
                <a:latin typeface="Consolas" pitchFamily="49" charset="0"/>
                <a:ea typeface="楷体" pitchFamily="49" charset="-122"/>
                <a:cs typeface="Consolas" pitchFamily="49" charset="0"/>
              </a:rPr>
              <a:t>}</a:t>
            </a:r>
          </a:p>
        </p:txBody>
      </p:sp>
      <p:sp>
        <p:nvSpPr>
          <p:cNvPr id="203782" name="Text Box 6"/>
          <p:cNvSpPr txBox="1">
            <a:spLocks noChangeArrowheads="1"/>
          </p:cNvSpPr>
          <p:nvPr/>
        </p:nvSpPr>
        <p:spPr bwMode="auto">
          <a:xfrm>
            <a:off x="4460846" y="1918280"/>
            <a:ext cx="3455987" cy="2645303"/>
          </a:xfrm>
          <a:prstGeom prst="rect">
            <a:avLst/>
          </a:prstGeom>
          <a:solidFill>
            <a:schemeClr val="accent6">
              <a:lumMod val="20000"/>
              <a:lumOff val="80000"/>
            </a:schemeClr>
          </a:solidFill>
          <a:ln w="28575">
            <a:solidFill>
              <a:schemeClr val="bg1"/>
            </a:solidFill>
            <a:miter lim="800000"/>
            <a:headEnd/>
            <a:tailEnd/>
          </a:ln>
          <a:effectLst>
            <a:outerShdw blurRad="50800" dist="38100" dir="2700000" algn="tl" rotWithShape="0">
              <a:prstClr val="black">
                <a:alpha val="40000"/>
              </a:prstClr>
            </a:outerShdw>
          </a:effectLst>
        </p:spPr>
        <p:txBody>
          <a:bodyPr lIns="180000" tIns="144000" bIns="144000">
            <a:spAutoFit/>
          </a:bodyPr>
          <a:lstStyle/>
          <a:p>
            <a:pPr>
              <a:spcBef>
                <a:spcPct val="50000"/>
              </a:spcBef>
            </a:pPr>
            <a:r>
              <a:rPr lang="en-US" altLang="zh-CN" sz="1800" dirty="0">
                <a:solidFill>
                  <a:schemeClr val="tx1"/>
                </a:solidFill>
                <a:latin typeface="Consolas" pitchFamily="49" charset="0"/>
                <a:ea typeface="楷体" pitchFamily="49" charset="-122"/>
                <a:cs typeface="Consolas" pitchFamily="49" charset="0"/>
              </a:rPr>
              <a:t>void exam2() </a:t>
            </a:r>
          </a:p>
          <a:p>
            <a:pPr>
              <a:spcBef>
                <a:spcPct val="50000"/>
              </a:spcBef>
            </a:pPr>
            <a:r>
              <a:rPr lang="en-US" altLang="zh-CN" sz="1800" dirty="0">
                <a:solidFill>
                  <a:schemeClr val="tx1"/>
                </a:solidFill>
                <a:latin typeface="Consolas" pitchFamily="49" charset="0"/>
                <a:ea typeface="楷体" pitchFamily="49" charset="-122"/>
                <a:cs typeface="Consolas" pitchFamily="49" charset="0"/>
              </a:rPr>
              <a:t>{  </a:t>
            </a:r>
            <a:r>
              <a:rPr lang="en-US" altLang="zh-CN" sz="1800" dirty="0" err="1" smtClean="0">
                <a:solidFill>
                  <a:schemeClr val="tx1"/>
                </a:solidFill>
                <a:latin typeface="Consolas" pitchFamily="49" charset="0"/>
                <a:ea typeface="楷体" pitchFamily="49" charset="-122"/>
                <a:cs typeface="Consolas" pitchFamily="49" charset="0"/>
              </a:rPr>
              <a:t>int</a:t>
            </a:r>
            <a:r>
              <a:rPr lang="en-US" altLang="zh-CN" sz="1800" dirty="0" smtClean="0">
                <a:solidFill>
                  <a:schemeClr val="tx1"/>
                </a:solidFill>
                <a:latin typeface="Consolas" pitchFamily="49" charset="0"/>
                <a:ea typeface="楷体" pitchFamily="49" charset="-122"/>
                <a:cs typeface="Consolas" pitchFamily="49" charset="0"/>
              </a:rPr>
              <a:t> </a:t>
            </a:r>
            <a:r>
              <a:rPr lang="en-US" altLang="zh-CN" sz="1800" dirty="0" err="1">
                <a:solidFill>
                  <a:schemeClr val="tx1"/>
                </a:solidFill>
                <a:latin typeface="Consolas" pitchFamily="49" charset="0"/>
                <a:ea typeface="楷体" pitchFamily="49" charset="-122"/>
                <a:cs typeface="Consolas" pitchFamily="49" charset="0"/>
              </a:rPr>
              <a:t>x,y</a:t>
            </a:r>
            <a:r>
              <a:rPr lang="en-US" altLang="zh-CN" sz="1800" dirty="0">
                <a:solidFill>
                  <a:schemeClr val="tx1"/>
                </a:solidFill>
                <a:latin typeface="Consolas" pitchFamily="49" charset="0"/>
                <a:ea typeface="楷体" pitchFamily="49" charset="-122"/>
                <a:cs typeface="Consolas" pitchFamily="49" charset="0"/>
              </a:rPr>
              <a:t>; </a:t>
            </a:r>
          </a:p>
          <a:p>
            <a:pPr>
              <a:spcBef>
                <a:spcPct val="50000"/>
              </a:spcBef>
            </a:pPr>
            <a:r>
              <a:rPr lang="zh-CN" altLang="en-US" sz="1800" dirty="0">
                <a:solidFill>
                  <a:schemeClr val="tx1"/>
                </a:solidFill>
                <a:latin typeface="Consolas" pitchFamily="49" charset="0"/>
                <a:ea typeface="楷体" pitchFamily="49" charset="-122"/>
                <a:cs typeface="Consolas" pitchFamily="49" charset="0"/>
              </a:rPr>
              <a:t>　</a:t>
            </a:r>
            <a:r>
              <a:rPr lang="zh-CN" altLang="en-US" sz="1800" dirty="0" smtClean="0">
                <a:solidFill>
                  <a:schemeClr val="tx1"/>
                </a:solidFill>
                <a:latin typeface="Consolas" pitchFamily="49" charset="0"/>
                <a:ea typeface="楷体" pitchFamily="49" charset="-122"/>
                <a:cs typeface="Consolas" pitchFamily="49" charset="0"/>
              </a:rPr>
              <a:t> </a:t>
            </a:r>
            <a:r>
              <a:rPr lang="en-US" altLang="zh-CN" sz="1800" dirty="0" smtClean="0">
                <a:solidFill>
                  <a:schemeClr val="tx1"/>
                </a:solidFill>
                <a:latin typeface="Consolas" pitchFamily="49" charset="0"/>
                <a:ea typeface="楷体" pitchFamily="49" charset="-122"/>
                <a:cs typeface="Consolas" pitchFamily="49" charset="0"/>
              </a:rPr>
              <a:t>y=0</a:t>
            </a:r>
            <a:r>
              <a:rPr lang="en-US" altLang="zh-CN" sz="1800" dirty="0">
                <a:solidFill>
                  <a:schemeClr val="tx1"/>
                </a:solidFill>
                <a:latin typeface="Consolas" pitchFamily="49" charset="0"/>
                <a:ea typeface="楷体" pitchFamily="49" charset="-122"/>
                <a:cs typeface="Consolas" pitchFamily="49" charset="0"/>
              </a:rPr>
              <a:t>; </a:t>
            </a:r>
          </a:p>
          <a:p>
            <a:pPr>
              <a:spcBef>
                <a:spcPct val="50000"/>
              </a:spcBef>
            </a:pPr>
            <a:r>
              <a:rPr lang="zh-CN" altLang="en-US" sz="1800" dirty="0">
                <a:solidFill>
                  <a:schemeClr val="tx1"/>
                </a:solidFill>
                <a:latin typeface="Consolas" pitchFamily="49" charset="0"/>
                <a:ea typeface="楷体" pitchFamily="49" charset="-122"/>
                <a:cs typeface="Consolas" pitchFamily="49" charset="0"/>
              </a:rPr>
              <a:t>　</a:t>
            </a:r>
            <a:r>
              <a:rPr lang="zh-CN" altLang="en-US" sz="1800" dirty="0" smtClean="0">
                <a:solidFill>
                  <a:schemeClr val="tx1"/>
                </a:solidFill>
                <a:latin typeface="Consolas" pitchFamily="49" charset="0"/>
                <a:ea typeface="楷体" pitchFamily="49" charset="-122"/>
                <a:cs typeface="Consolas" pitchFamily="49" charset="0"/>
              </a:rPr>
              <a:t> </a:t>
            </a:r>
            <a:r>
              <a:rPr lang="en-US" altLang="zh-CN" sz="1800" dirty="0" smtClean="0">
                <a:solidFill>
                  <a:schemeClr val="tx1"/>
                </a:solidFill>
                <a:latin typeface="Consolas" pitchFamily="49" charset="0"/>
                <a:ea typeface="楷体" pitchFamily="49" charset="-122"/>
                <a:cs typeface="Consolas" pitchFamily="49" charset="0"/>
              </a:rPr>
              <a:t>x=5/y</a:t>
            </a:r>
            <a:r>
              <a:rPr lang="en-US" altLang="zh-CN" sz="1800" dirty="0">
                <a:solidFill>
                  <a:schemeClr val="tx1"/>
                </a:solidFill>
                <a:latin typeface="Consolas" pitchFamily="49" charset="0"/>
                <a:ea typeface="楷体" pitchFamily="49" charset="-122"/>
                <a:cs typeface="Consolas" pitchFamily="49" charset="0"/>
              </a:rPr>
              <a:t>; </a:t>
            </a:r>
          </a:p>
          <a:p>
            <a:pPr>
              <a:spcBef>
                <a:spcPct val="50000"/>
              </a:spcBef>
            </a:pPr>
            <a:r>
              <a:rPr lang="zh-CN" altLang="en-US" sz="1800" dirty="0">
                <a:solidFill>
                  <a:schemeClr val="tx1"/>
                </a:solidFill>
                <a:latin typeface="Consolas" pitchFamily="49" charset="0"/>
                <a:ea typeface="楷体" pitchFamily="49" charset="-122"/>
                <a:cs typeface="Consolas" pitchFamily="49" charset="0"/>
              </a:rPr>
              <a:t>　</a:t>
            </a:r>
            <a:r>
              <a:rPr lang="zh-CN" altLang="en-US" sz="1800" dirty="0" smtClean="0">
                <a:solidFill>
                  <a:schemeClr val="tx1"/>
                </a:solidFill>
                <a:latin typeface="Consolas" pitchFamily="49" charset="0"/>
                <a:ea typeface="楷体" pitchFamily="49" charset="-122"/>
                <a:cs typeface="Consolas" pitchFamily="49" charset="0"/>
              </a:rPr>
              <a:t> </a:t>
            </a:r>
            <a:r>
              <a:rPr lang="en-US" altLang="zh-CN" sz="1800" dirty="0" err="1" smtClean="0">
                <a:solidFill>
                  <a:schemeClr val="tx1"/>
                </a:solidFill>
                <a:latin typeface="Consolas" pitchFamily="49" charset="0"/>
                <a:ea typeface="楷体" pitchFamily="49" charset="-122"/>
                <a:cs typeface="Consolas" pitchFamily="49" charset="0"/>
              </a:rPr>
              <a:t>printf</a:t>
            </a:r>
            <a:r>
              <a:rPr lang="en-US" altLang="zh-CN" sz="1800" dirty="0">
                <a:solidFill>
                  <a:schemeClr val="tx1"/>
                </a:solidFill>
                <a:latin typeface="Consolas" pitchFamily="49" charset="0"/>
                <a:ea typeface="楷体" pitchFamily="49" charset="-122"/>
                <a:cs typeface="Consolas" pitchFamily="49" charset="0"/>
              </a:rPr>
              <a:t>("%</a:t>
            </a:r>
            <a:r>
              <a:rPr lang="en-US" altLang="zh-CN" sz="1800" dirty="0" err="1">
                <a:solidFill>
                  <a:schemeClr val="tx1"/>
                </a:solidFill>
                <a:latin typeface="Consolas" pitchFamily="49" charset="0"/>
                <a:ea typeface="楷体" pitchFamily="49" charset="-122"/>
                <a:cs typeface="Consolas" pitchFamily="49" charset="0"/>
              </a:rPr>
              <a:t>d,%d</a:t>
            </a:r>
            <a:r>
              <a:rPr lang="en-US" altLang="zh-CN" sz="1800" dirty="0">
                <a:solidFill>
                  <a:schemeClr val="tx1"/>
                </a:solidFill>
                <a:latin typeface="Consolas" pitchFamily="49" charset="0"/>
                <a:ea typeface="楷体" pitchFamily="49" charset="-122"/>
                <a:cs typeface="Consolas" pitchFamily="49" charset="0"/>
              </a:rPr>
              <a:t>\</a:t>
            </a:r>
            <a:r>
              <a:rPr lang="en-US" altLang="zh-CN" sz="1800" dirty="0" err="1">
                <a:solidFill>
                  <a:schemeClr val="tx1"/>
                </a:solidFill>
                <a:latin typeface="Consolas" pitchFamily="49" charset="0"/>
                <a:ea typeface="楷体" pitchFamily="49" charset="-122"/>
                <a:cs typeface="Consolas" pitchFamily="49" charset="0"/>
              </a:rPr>
              <a:t>n",x,y</a:t>
            </a:r>
            <a:r>
              <a:rPr lang="en-US" altLang="zh-CN" sz="1800" dirty="0">
                <a:solidFill>
                  <a:schemeClr val="tx1"/>
                </a:solidFill>
                <a:latin typeface="Consolas" pitchFamily="49" charset="0"/>
                <a:ea typeface="楷体" pitchFamily="49" charset="-122"/>
                <a:cs typeface="Consolas" pitchFamily="49" charset="0"/>
              </a:rPr>
              <a:t>); </a:t>
            </a:r>
          </a:p>
          <a:p>
            <a:pPr>
              <a:spcBef>
                <a:spcPct val="50000"/>
              </a:spcBef>
            </a:pPr>
            <a:r>
              <a:rPr lang="en-US" altLang="zh-CN" sz="1800" dirty="0">
                <a:solidFill>
                  <a:schemeClr val="tx1"/>
                </a:solidFill>
                <a:latin typeface="Consolas" pitchFamily="49" charset="0"/>
                <a:ea typeface="楷体" pitchFamily="49" charset="-122"/>
                <a:cs typeface="Consolas" pitchFamily="49" charset="0"/>
              </a:rPr>
              <a:t>}</a:t>
            </a:r>
          </a:p>
        </p:txBody>
      </p:sp>
      <p:sp>
        <p:nvSpPr>
          <p:cNvPr id="203783" name="Text Box 7"/>
          <p:cNvSpPr txBox="1">
            <a:spLocks noChangeArrowheads="1"/>
          </p:cNvSpPr>
          <p:nvPr/>
        </p:nvSpPr>
        <p:spPr bwMode="auto">
          <a:xfrm>
            <a:off x="395536" y="5013176"/>
            <a:ext cx="8280400" cy="400110"/>
          </a:xfrm>
          <a:prstGeom prst="rect">
            <a:avLst/>
          </a:prstGeom>
          <a:noFill/>
          <a:ln w="9525">
            <a:noFill/>
            <a:miter lim="800000"/>
            <a:headEnd/>
            <a:tailEnd/>
          </a:ln>
          <a:effectLst/>
        </p:spPr>
        <p:txBody>
          <a:bodyPr>
            <a:spAutoFit/>
          </a:bodyPr>
          <a:lstStyle/>
          <a:p>
            <a:pPr>
              <a:spcBef>
                <a:spcPct val="50000"/>
              </a:spcBef>
            </a:pPr>
            <a:r>
              <a:rPr lang="zh-CN" altLang="en-US" sz="2000" dirty="0" smtClean="0">
                <a:solidFill>
                  <a:schemeClr val="tx1"/>
                </a:solidFill>
                <a:ea typeface="楷体" pitchFamily="49" charset="-122"/>
                <a:cs typeface="Times New Roman" pitchFamily="18" charset="0"/>
              </a:rPr>
              <a:t>这</a:t>
            </a:r>
            <a:r>
              <a:rPr lang="zh-CN" altLang="en-US" sz="2000" dirty="0">
                <a:solidFill>
                  <a:schemeClr val="tx1"/>
                </a:solidFill>
                <a:ea typeface="楷体" pitchFamily="49" charset="-122"/>
                <a:cs typeface="Times New Roman" pitchFamily="18" charset="0"/>
              </a:rPr>
              <a:t>两段描述均不能满足算法的特征，试问它们违反了算法的哪些特征？</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455851"/>
            <a:ext cx="7929618" cy="1615827"/>
          </a:xfrm>
          <a:prstGeom prst="rect">
            <a:avLst/>
          </a:prstGeom>
          <a:noFill/>
        </p:spPr>
        <p:txBody>
          <a:bodyPr wrap="square" rtlCol="0">
            <a:spAutoFit/>
          </a:bodyPr>
          <a:lstStyle/>
          <a:p>
            <a:pPr>
              <a:lnSpc>
                <a:spcPct val="150000"/>
              </a:lnSpc>
            </a:pPr>
            <a:r>
              <a:rPr lang="en-US"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4</a:t>
            </a:r>
            <a:r>
              <a:rPr lang="zh-CN"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a:t>
            </a:r>
            <a:r>
              <a:rPr lang="en-US"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list</a:t>
            </a:r>
            <a:r>
              <a:rPr lang="zh-CN"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（链表容器）</a:t>
            </a:r>
          </a:p>
          <a:p>
            <a:pPr>
              <a:lnSpc>
                <a:spcPct val="150000"/>
              </a:lnSpc>
            </a:pPr>
            <a:r>
              <a:rPr lang="en-US" altLang="zh-CN" sz="2200" dirty="0" smtClean="0">
                <a:latin typeface="Consolas" pitchFamily="49" charset="0"/>
                <a:ea typeface="楷体" pitchFamily="49" charset="-122"/>
                <a:cs typeface="Consolas" pitchFamily="49" charset="0"/>
              </a:rPr>
              <a:t>   </a:t>
            </a:r>
            <a:r>
              <a:rPr lang="zh-CN" altLang="zh-CN" sz="2000" dirty="0" smtClean="0">
                <a:solidFill>
                  <a:schemeClr val="tx1"/>
                </a:solidFill>
                <a:latin typeface="Consolas" pitchFamily="49" charset="0"/>
                <a:ea typeface="楷体" pitchFamily="49" charset="-122"/>
                <a:cs typeface="Consolas" pitchFamily="49" charset="0"/>
              </a:rPr>
              <a:t>它是一个双链表类模板。可以从任何地方快速插入与删除。它的每个结点之间通过指针链接，不能随机访问元素。</a:t>
            </a:r>
          </a:p>
        </p:txBody>
      </p:sp>
      <p:sp>
        <p:nvSpPr>
          <p:cNvPr id="291858"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91841" name="Group 1"/>
          <p:cNvGrpSpPr>
            <a:grpSpLocks noChangeAspect="1"/>
          </p:cNvGrpSpPr>
          <p:nvPr/>
        </p:nvGrpSpPr>
        <p:grpSpPr bwMode="auto">
          <a:xfrm>
            <a:off x="1214414" y="2857496"/>
            <a:ext cx="5715040" cy="857256"/>
            <a:chOff x="2182" y="1803"/>
            <a:chExt cx="4086" cy="733"/>
          </a:xfrm>
        </p:grpSpPr>
        <p:sp>
          <p:nvSpPr>
            <p:cNvPr id="291857" name="AutoShape 17"/>
            <p:cNvSpPr>
              <a:spLocks noChangeAspect="1" noChangeArrowheads="1" noTextEdit="1"/>
            </p:cNvSpPr>
            <p:nvPr/>
          </p:nvSpPr>
          <p:spPr bwMode="auto">
            <a:xfrm>
              <a:off x="2182" y="1803"/>
              <a:ext cx="4086" cy="733"/>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91856" name="Rectangle 16"/>
            <p:cNvSpPr>
              <a:spLocks noChangeArrowheads="1"/>
            </p:cNvSpPr>
            <p:nvPr/>
          </p:nvSpPr>
          <p:spPr bwMode="auto">
            <a:xfrm>
              <a:off x="2190" y="1816"/>
              <a:ext cx="530" cy="350"/>
            </a:xfrm>
            <a:prstGeom prst="rect">
              <a:avLst/>
            </a:prstGeom>
            <a:solidFill>
              <a:srgbClr val="D8D8D8"/>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1855" name="Rectangle 15"/>
            <p:cNvSpPr>
              <a:spLocks noChangeArrowheads="1"/>
            </p:cNvSpPr>
            <p:nvPr/>
          </p:nvSpPr>
          <p:spPr bwMode="auto">
            <a:xfrm>
              <a:off x="3020" y="1816"/>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1854" name="Rectangle 14"/>
            <p:cNvSpPr>
              <a:spLocks noChangeArrowheads="1"/>
            </p:cNvSpPr>
            <p:nvPr/>
          </p:nvSpPr>
          <p:spPr bwMode="auto">
            <a:xfrm>
              <a:off x="2250" y="2266"/>
              <a:ext cx="470" cy="27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ea typeface="楷体" pitchFamily="49" charset="-122"/>
                  <a:cs typeface="Times New Roman" pitchFamily="18" charset="0"/>
                </a:rPr>
                <a:t>表头</a:t>
              </a:r>
            </a:p>
          </p:txBody>
        </p:sp>
        <p:sp>
          <p:nvSpPr>
            <p:cNvPr id="291853" name="Rectangle 13"/>
            <p:cNvSpPr>
              <a:spLocks noChangeArrowheads="1"/>
            </p:cNvSpPr>
            <p:nvPr/>
          </p:nvSpPr>
          <p:spPr bwMode="auto">
            <a:xfrm>
              <a:off x="5790" y="2216"/>
              <a:ext cx="470" cy="27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ea typeface="楷体" pitchFamily="49" charset="-122"/>
                  <a:cs typeface="Times New Roman" pitchFamily="18" charset="0"/>
                </a:rPr>
                <a:t>表尾</a:t>
              </a:r>
            </a:p>
          </p:txBody>
        </p:sp>
        <p:sp>
          <p:nvSpPr>
            <p:cNvPr id="291852" name="AutoShape 12"/>
            <p:cNvSpPr>
              <a:spLocks noChangeShapeType="1"/>
            </p:cNvSpPr>
            <p:nvPr/>
          </p:nvSpPr>
          <p:spPr bwMode="auto">
            <a:xfrm>
              <a:off x="2720" y="1901"/>
              <a:ext cx="300" cy="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291851" name="AutoShape 11"/>
            <p:cNvSpPr>
              <a:spLocks noChangeShapeType="1"/>
            </p:cNvSpPr>
            <p:nvPr/>
          </p:nvSpPr>
          <p:spPr bwMode="auto">
            <a:xfrm flipH="1">
              <a:off x="2720" y="2041"/>
              <a:ext cx="300" cy="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291850" name="Rectangle 10"/>
            <p:cNvSpPr>
              <a:spLocks noChangeArrowheads="1"/>
            </p:cNvSpPr>
            <p:nvPr/>
          </p:nvSpPr>
          <p:spPr bwMode="auto">
            <a:xfrm>
              <a:off x="3860" y="1816"/>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1849" name="AutoShape 9"/>
            <p:cNvSpPr>
              <a:spLocks noChangeShapeType="1"/>
            </p:cNvSpPr>
            <p:nvPr/>
          </p:nvSpPr>
          <p:spPr bwMode="auto">
            <a:xfrm>
              <a:off x="3560" y="1901"/>
              <a:ext cx="300" cy="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291848" name="AutoShape 8"/>
            <p:cNvSpPr>
              <a:spLocks noChangeShapeType="1"/>
            </p:cNvSpPr>
            <p:nvPr/>
          </p:nvSpPr>
          <p:spPr bwMode="auto">
            <a:xfrm flipH="1">
              <a:off x="3560" y="2041"/>
              <a:ext cx="300" cy="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291847" name="Rectangle 7"/>
            <p:cNvSpPr>
              <a:spLocks noChangeArrowheads="1"/>
            </p:cNvSpPr>
            <p:nvPr/>
          </p:nvSpPr>
          <p:spPr bwMode="auto">
            <a:xfrm>
              <a:off x="5730" y="1816"/>
              <a:ext cx="530" cy="350"/>
            </a:xfrm>
            <a:prstGeom prst="rect">
              <a:avLst/>
            </a:prstGeom>
            <a:solidFill>
              <a:srgbClr val="D8D8D8"/>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1846" name="AutoShape 6"/>
            <p:cNvSpPr>
              <a:spLocks noChangeShapeType="1"/>
            </p:cNvSpPr>
            <p:nvPr/>
          </p:nvSpPr>
          <p:spPr bwMode="auto">
            <a:xfrm>
              <a:off x="5430" y="1901"/>
              <a:ext cx="300" cy="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291845" name="AutoShape 5"/>
            <p:cNvSpPr>
              <a:spLocks noChangeShapeType="1"/>
            </p:cNvSpPr>
            <p:nvPr/>
          </p:nvSpPr>
          <p:spPr bwMode="auto">
            <a:xfrm flipH="1">
              <a:off x="5430" y="2041"/>
              <a:ext cx="300" cy="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291844" name="AutoShape 4"/>
            <p:cNvSpPr>
              <a:spLocks noChangeShapeType="1"/>
            </p:cNvSpPr>
            <p:nvPr/>
          </p:nvSpPr>
          <p:spPr bwMode="auto">
            <a:xfrm>
              <a:off x="4400" y="1901"/>
              <a:ext cx="300" cy="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291843" name="AutoShape 3"/>
            <p:cNvSpPr>
              <a:spLocks noChangeShapeType="1"/>
            </p:cNvSpPr>
            <p:nvPr/>
          </p:nvSpPr>
          <p:spPr bwMode="auto">
            <a:xfrm flipH="1">
              <a:off x="4400" y="2041"/>
              <a:ext cx="300" cy="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291842" name="Rectangle 2"/>
            <p:cNvSpPr>
              <a:spLocks noChangeArrowheads="1"/>
            </p:cNvSpPr>
            <p:nvPr/>
          </p:nvSpPr>
          <p:spPr bwMode="auto">
            <a:xfrm>
              <a:off x="4850" y="1836"/>
              <a:ext cx="470" cy="27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357298"/>
            <a:ext cx="5286412" cy="430887"/>
          </a:xfrm>
          <a:prstGeom prst="rect">
            <a:avLst/>
          </a:prstGeom>
          <a:noFill/>
        </p:spPr>
        <p:txBody>
          <a:bodyPr wrap="square" rtlCol="0">
            <a:spAutoFit/>
          </a:bodyPr>
          <a:lstStyle/>
          <a:p>
            <a:r>
              <a:rPr lang="zh-CN" altLang="zh-CN" sz="2200" smtClean="0">
                <a:solidFill>
                  <a:schemeClr val="tx1"/>
                </a:solidFill>
                <a:latin typeface="Consolas" pitchFamily="49" charset="0"/>
                <a:ea typeface="楷体" pitchFamily="49" charset="-122"/>
                <a:cs typeface="Consolas" pitchFamily="49" charset="0"/>
              </a:rPr>
              <a:t>定义</a:t>
            </a:r>
            <a:r>
              <a:rPr lang="en-US" altLang="zh-CN" sz="2200" smtClean="0">
                <a:solidFill>
                  <a:schemeClr val="tx1"/>
                </a:solidFill>
                <a:latin typeface="Consolas" pitchFamily="49" charset="0"/>
                <a:ea typeface="楷体" pitchFamily="49" charset="-122"/>
                <a:cs typeface="Consolas" pitchFamily="49" charset="0"/>
              </a:rPr>
              <a:t>list</a:t>
            </a:r>
            <a:r>
              <a:rPr lang="zh-CN" altLang="zh-CN" sz="2200" smtClean="0">
                <a:solidFill>
                  <a:schemeClr val="tx1"/>
                </a:solidFill>
                <a:latin typeface="Consolas" pitchFamily="49" charset="0"/>
                <a:ea typeface="楷体" pitchFamily="49" charset="-122"/>
                <a:cs typeface="Consolas" pitchFamily="49" charset="0"/>
              </a:rPr>
              <a:t>容器的几种方式如下：</a:t>
            </a:r>
          </a:p>
        </p:txBody>
      </p:sp>
      <p:sp>
        <p:nvSpPr>
          <p:cNvPr id="3" name="TextBox 2"/>
          <p:cNvSpPr txBox="1"/>
          <p:nvPr/>
        </p:nvSpPr>
        <p:spPr>
          <a:xfrm>
            <a:off x="642910" y="1928802"/>
            <a:ext cx="8143932" cy="175432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list&lt;</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&gt; l1;			//</a:t>
            </a:r>
            <a:r>
              <a:rPr lang="zh-CN" altLang="zh-CN" sz="1800" dirty="0" smtClean="0">
                <a:solidFill>
                  <a:schemeClr val="tx1"/>
                </a:solidFill>
                <a:latin typeface="Consolas" pitchFamily="49" charset="0"/>
                <a:ea typeface="仿宋" pitchFamily="49" charset="-122"/>
                <a:cs typeface="Consolas" pitchFamily="49" charset="0"/>
              </a:rPr>
              <a:t>定义元素为</a:t>
            </a:r>
            <a:r>
              <a:rPr lang="en-US" altLang="zh-CN" sz="1800" dirty="0" err="1" smtClean="0">
                <a:solidFill>
                  <a:schemeClr val="tx1"/>
                </a:solidFill>
                <a:latin typeface="Consolas" pitchFamily="49" charset="0"/>
                <a:ea typeface="仿宋" pitchFamily="49" charset="-122"/>
                <a:cs typeface="Consolas" pitchFamily="49" charset="0"/>
              </a:rPr>
              <a:t>int</a:t>
            </a:r>
            <a:r>
              <a:rPr lang="zh-CN" altLang="zh-CN" sz="1800" dirty="0" smtClean="0">
                <a:solidFill>
                  <a:schemeClr val="tx1"/>
                </a:solidFill>
                <a:latin typeface="Consolas" pitchFamily="49" charset="0"/>
                <a:ea typeface="仿宋" pitchFamily="49" charset="-122"/>
                <a:cs typeface="Consolas" pitchFamily="49" charset="0"/>
              </a:rPr>
              <a:t>的链表</a:t>
            </a:r>
            <a:r>
              <a:rPr lang="en-US" altLang="zh-CN" sz="1800" dirty="0" smtClean="0">
                <a:solidFill>
                  <a:schemeClr val="tx1"/>
                </a:solidFill>
                <a:latin typeface="Consolas" pitchFamily="49" charset="0"/>
                <a:ea typeface="仿宋" pitchFamily="49" charset="-122"/>
                <a:cs typeface="Consolas" pitchFamily="49" charset="0"/>
              </a:rPr>
              <a:t>l1</a:t>
            </a:r>
            <a:endParaRPr lang="zh-CN" altLang="zh-CN" sz="1800" dirty="0" smtClean="0">
              <a:solidFill>
                <a:schemeClr val="tx1"/>
              </a:solidFill>
              <a:latin typeface="Consolas" pitchFamily="49" charset="0"/>
              <a:ea typeface="仿宋" pitchFamily="49" charset="-122"/>
              <a:cs typeface="Consolas" pitchFamily="49" charset="0"/>
            </a:endParaRPr>
          </a:p>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list&lt;</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&gt; l2 (10);		//</a:t>
            </a:r>
            <a:r>
              <a:rPr lang="zh-CN" altLang="zh-CN" sz="1800" dirty="0" smtClean="0">
                <a:solidFill>
                  <a:schemeClr val="tx1"/>
                </a:solidFill>
                <a:latin typeface="Consolas" pitchFamily="49" charset="0"/>
                <a:ea typeface="仿宋" pitchFamily="49" charset="-122"/>
                <a:cs typeface="Consolas" pitchFamily="49" charset="0"/>
              </a:rPr>
              <a:t>指定链表</a:t>
            </a:r>
            <a:r>
              <a:rPr lang="en-US" altLang="zh-CN" sz="1800" dirty="0" smtClean="0">
                <a:solidFill>
                  <a:schemeClr val="tx1"/>
                </a:solidFill>
                <a:latin typeface="Consolas" pitchFamily="49" charset="0"/>
                <a:ea typeface="仿宋" pitchFamily="49" charset="-122"/>
                <a:cs typeface="Consolas" pitchFamily="49" charset="0"/>
              </a:rPr>
              <a:t>l2</a:t>
            </a:r>
            <a:r>
              <a:rPr lang="zh-CN" altLang="zh-CN" sz="1800" dirty="0" smtClean="0">
                <a:solidFill>
                  <a:schemeClr val="tx1"/>
                </a:solidFill>
                <a:latin typeface="Consolas" pitchFamily="49" charset="0"/>
                <a:ea typeface="仿宋" pitchFamily="49" charset="-122"/>
                <a:cs typeface="Consolas" pitchFamily="49" charset="0"/>
              </a:rPr>
              <a:t>的初始大小为</a:t>
            </a:r>
            <a:r>
              <a:rPr lang="en-US" altLang="zh-CN" sz="1800" dirty="0" smtClean="0">
                <a:solidFill>
                  <a:schemeClr val="tx1"/>
                </a:solidFill>
                <a:latin typeface="Consolas" pitchFamily="49" charset="0"/>
                <a:ea typeface="仿宋" pitchFamily="49" charset="-122"/>
                <a:cs typeface="Consolas" pitchFamily="49" charset="0"/>
              </a:rPr>
              <a:t>10</a:t>
            </a:r>
            <a:r>
              <a:rPr lang="zh-CN" altLang="zh-CN" sz="1800" dirty="0" smtClean="0">
                <a:solidFill>
                  <a:schemeClr val="tx1"/>
                </a:solidFill>
                <a:latin typeface="Consolas" pitchFamily="49" charset="0"/>
                <a:ea typeface="仿宋" pitchFamily="49" charset="-122"/>
                <a:cs typeface="Consolas" pitchFamily="49" charset="0"/>
              </a:rPr>
              <a:t>个</a:t>
            </a:r>
            <a:r>
              <a:rPr lang="en-US" altLang="zh-CN" sz="1800" dirty="0" err="1" smtClean="0">
                <a:solidFill>
                  <a:schemeClr val="tx1"/>
                </a:solidFill>
                <a:latin typeface="Consolas" pitchFamily="49" charset="0"/>
                <a:ea typeface="仿宋" pitchFamily="49" charset="-122"/>
                <a:cs typeface="Consolas" pitchFamily="49" charset="0"/>
              </a:rPr>
              <a:t>int</a:t>
            </a:r>
            <a:r>
              <a:rPr lang="zh-CN" altLang="zh-CN" sz="1800" dirty="0" smtClean="0">
                <a:solidFill>
                  <a:schemeClr val="tx1"/>
                </a:solidFill>
                <a:latin typeface="Consolas" pitchFamily="49" charset="0"/>
                <a:ea typeface="仿宋" pitchFamily="49" charset="-122"/>
                <a:cs typeface="Consolas" pitchFamily="49" charset="0"/>
              </a:rPr>
              <a:t>元素</a:t>
            </a:r>
          </a:p>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list&lt;double&gt; l3 (10</a:t>
            </a:r>
            <a:r>
              <a:rPr lang="zh-CN" altLang="zh-CN" sz="1800" dirty="0" smtClean="0">
                <a:solidFill>
                  <a:schemeClr val="tx1"/>
                </a:solidFill>
                <a:latin typeface="Consolas" pitchFamily="49" charset="0"/>
                <a:ea typeface="仿宋" pitchFamily="49" charset="-122"/>
                <a:cs typeface="Consolas" pitchFamily="49" charset="0"/>
              </a:rPr>
              <a:t>，</a:t>
            </a:r>
            <a:r>
              <a:rPr lang="en-US" altLang="zh-CN" sz="1800" dirty="0" smtClean="0">
                <a:solidFill>
                  <a:schemeClr val="tx1"/>
                </a:solidFill>
                <a:latin typeface="Consolas" pitchFamily="49" charset="0"/>
                <a:ea typeface="仿宋" pitchFamily="49" charset="-122"/>
                <a:cs typeface="Consolas" pitchFamily="49" charset="0"/>
              </a:rPr>
              <a:t>1.23);	//</a:t>
            </a:r>
            <a:r>
              <a:rPr lang="zh-CN" altLang="zh-CN" sz="1800" dirty="0" smtClean="0">
                <a:solidFill>
                  <a:schemeClr val="tx1"/>
                </a:solidFill>
                <a:latin typeface="Consolas" pitchFamily="49" charset="0"/>
                <a:ea typeface="仿宋" pitchFamily="49" charset="-122"/>
                <a:cs typeface="Consolas" pitchFamily="49" charset="0"/>
              </a:rPr>
              <a:t>指定</a:t>
            </a:r>
            <a:r>
              <a:rPr lang="en-US" altLang="zh-CN" sz="1800" dirty="0" smtClean="0">
                <a:solidFill>
                  <a:schemeClr val="tx1"/>
                </a:solidFill>
                <a:latin typeface="Consolas" pitchFamily="49" charset="0"/>
                <a:ea typeface="仿宋" pitchFamily="49" charset="-122"/>
                <a:cs typeface="Consolas" pitchFamily="49" charset="0"/>
              </a:rPr>
              <a:t>l3</a:t>
            </a:r>
            <a:r>
              <a:rPr lang="zh-CN" altLang="zh-CN" sz="1800" dirty="0" smtClean="0">
                <a:solidFill>
                  <a:schemeClr val="tx1"/>
                </a:solidFill>
                <a:latin typeface="Consolas" pitchFamily="49" charset="0"/>
                <a:ea typeface="仿宋" pitchFamily="49" charset="-122"/>
                <a:cs typeface="Consolas" pitchFamily="49" charset="0"/>
              </a:rPr>
              <a:t>的</a:t>
            </a:r>
            <a:r>
              <a:rPr lang="en-US" altLang="zh-CN" sz="1800" dirty="0" smtClean="0">
                <a:solidFill>
                  <a:schemeClr val="tx1"/>
                </a:solidFill>
                <a:latin typeface="Consolas" pitchFamily="49" charset="0"/>
                <a:ea typeface="仿宋" pitchFamily="49" charset="-122"/>
                <a:cs typeface="Consolas" pitchFamily="49" charset="0"/>
              </a:rPr>
              <a:t>10</a:t>
            </a:r>
            <a:r>
              <a:rPr lang="zh-CN" altLang="zh-CN" sz="1800" dirty="0" smtClean="0">
                <a:solidFill>
                  <a:schemeClr val="tx1"/>
                </a:solidFill>
                <a:latin typeface="Consolas" pitchFamily="49" charset="0"/>
                <a:ea typeface="仿宋" pitchFamily="49" charset="-122"/>
                <a:cs typeface="Consolas" pitchFamily="49" charset="0"/>
              </a:rPr>
              <a:t>个初始元素的初值为</a:t>
            </a:r>
            <a:r>
              <a:rPr lang="en-US" altLang="zh-CN" sz="1800" dirty="0" smtClean="0">
                <a:solidFill>
                  <a:schemeClr val="tx1"/>
                </a:solidFill>
                <a:latin typeface="Consolas" pitchFamily="49" charset="0"/>
                <a:ea typeface="仿宋" pitchFamily="49" charset="-122"/>
                <a:cs typeface="Consolas" pitchFamily="49" charset="0"/>
              </a:rPr>
              <a:t>1.23</a:t>
            </a:r>
            <a:endParaRPr lang="zh-CN" altLang="zh-CN" sz="1800" dirty="0" smtClean="0">
              <a:solidFill>
                <a:schemeClr val="tx1"/>
              </a:solidFill>
              <a:latin typeface="Consolas" pitchFamily="49" charset="0"/>
              <a:ea typeface="仿宋" pitchFamily="49" charset="-122"/>
              <a:cs typeface="Consolas" pitchFamily="49" charset="0"/>
            </a:endParaRPr>
          </a:p>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list&lt;</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&gt; l4(a</a:t>
            </a:r>
            <a:r>
              <a:rPr lang="zh-CN" altLang="zh-CN" sz="1800" dirty="0" smtClean="0">
                <a:solidFill>
                  <a:schemeClr val="tx1"/>
                </a:solidFill>
                <a:latin typeface="Consolas" pitchFamily="49" charset="0"/>
                <a:ea typeface="仿宋" pitchFamily="49" charset="-122"/>
                <a:cs typeface="Consolas" pitchFamily="49" charset="0"/>
              </a:rPr>
              <a:t>，</a:t>
            </a:r>
            <a:r>
              <a:rPr lang="en-US" altLang="zh-CN" sz="1800" dirty="0" smtClean="0">
                <a:solidFill>
                  <a:schemeClr val="tx1"/>
                </a:solidFill>
                <a:latin typeface="Consolas" pitchFamily="49" charset="0"/>
                <a:ea typeface="仿宋" pitchFamily="49" charset="-122"/>
                <a:cs typeface="Consolas" pitchFamily="49" charset="0"/>
              </a:rPr>
              <a:t>a+5);		//</a:t>
            </a:r>
            <a:r>
              <a:rPr lang="zh-CN" altLang="zh-CN" sz="1800" dirty="0" smtClean="0">
                <a:solidFill>
                  <a:schemeClr val="tx1"/>
                </a:solidFill>
                <a:latin typeface="Consolas" pitchFamily="49" charset="0"/>
                <a:ea typeface="仿宋" pitchFamily="49" charset="-122"/>
                <a:cs typeface="Consolas" pitchFamily="49" charset="0"/>
              </a:rPr>
              <a:t>用数组</a:t>
            </a:r>
            <a:r>
              <a:rPr lang="en-US" altLang="zh-CN" sz="1800" dirty="0" smtClean="0">
                <a:solidFill>
                  <a:schemeClr val="tx1"/>
                </a:solidFill>
                <a:latin typeface="Consolas" pitchFamily="49" charset="0"/>
                <a:ea typeface="仿宋" pitchFamily="49" charset="-122"/>
                <a:cs typeface="Consolas" pitchFamily="49" charset="0"/>
              </a:rPr>
              <a:t>a[0..4]</a:t>
            </a:r>
            <a:r>
              <a:rPr lang="zh-CN" altLang="zh-CN" sz="1800" dirty="0" smtClean="0">
                <a:solidFill>
                  <a:schemeClr val="tx1"/>
                </a:solidFill>
                <a:latin typeface="Consolas" pitchFamily="49" charset="0"/>
                <a:ea typeface="仿宋" pitchFamily="49" charset="-122"/>
                <a:cs typeface="Consolas" pitchFamily="49" charset="0"/>
              </a:rPr>
              <a:t>共</a:t>
            </a:r>
            <a:r>
              <a:rPr lang="en-US" altLang="zh-CN" sz="1800" dirty="0" smtClean="0">
                <a:solidFill>
                  <a:schemeClr val="tx1"/>
                </a:solidFill>
                <a:latin typeface="Consolas" pitchFamily="49" charset="0"/>
                <a:ea typeface="仿宋" pitchFamily="49" charset="-122"/>
                <a:cs typeface="Consolas" pitchFamily="49" charset="0"/>
              </a:rPr>
              <a:t>5</a:t>
            </a:r>
            <a:r>
              <a:rPr lang="zh-CN" altLang="zh-CN" sz="1800" dirty="0" smtClean="0">
                <a:solidFill>
                  <a:schemeClr val="tx1"/>
                </a:solidFill>
                <a:latin typeface="Consolas" pitchFamily="49" charset="0"/>
                <a:ea typeface="仿宋" pitchFamily="49" charset="-122"/>
                <a:cs typeface="Consolas" pitchFamily="49" charset="0"/>
              </a:rPr>
              <a:t>个元素初始化</a:t>
            </a:r>
            <a:r>
              <a:rPr lang="en-US" altLang="zh-CN" sz="1800" dirty="0" smtClean="0">
                <a:solidFill>
                  <a:schemeClr val="tx1"/>
                </a:solidFill>
                <a:latin typeface="Consolas" pitchFamily="49" charset="0"/>
                <a:ea typeface="仿宋" pitchFamily="49" charset="-122"/>
                <a:cs typeface="Consolas" pitchFamily="49" charset="0"/>
              </a:rPr>
              <a:t>l4</a:t>
            </a:r>
            <a:endParaRPr lang="zh-CN" altLang="zh-CN" sz="1800" dirty="0" smtClean="0">
              <a:solidFill>
                <a:schemeClr val="tx1"/>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500042"/>
            <a:ext cx="4500594" cy="430887"/>
          </a:xfrm>
          <a:prstGeom prst="rect">
            <a:avLst/>
          </a:prstGeom>
          <a:noFill/>
        </p:spPr>
        <p:txBody>
          <a:bodyPr wrap="square" rtlCol="0">
            <a:spAutoFit/>
          </a:bodyPr>
          <a:lstStyle/>
          <a:p>
            <a:r>
              <a:rPr lang="en-US" altLang="zh-CN" sz="2200" dirty="0" smtClean="0">
                <a:solidFill>
                  <a:schemeClr val="tx1"/>
                </a:solidFill>
                <a:latin typeface="Consolas" pitchFamily="49" charset="0"/>
                <a:ea typeface="楷体" pitchFamily="49" charset="-122"/>
                <a:cs typeface="Consolas" pitchFamily="49" charset="0"/>
              </a:rPr>
              <a:t>list</a:t>
            </a:r>
            <a:r>
              <a:rPr lang="zh-CN" altLang="zh-CN" sz="2200" dirty="0" smtClean="0">
                <a:solidFill>
                  <a:schemeClr val="tx1"/>
                </a:solidFill>
                <a:latin typeface="Consolas" pitchFamily="49" charset="0"/>
                <a:ea typeface="楷体" pitchFamily="49" charset="-122"/>
                <a:cs typeface="Consolas" pitchFamily="49" charset="0"/>
              </a:rPr>
              <a:t>的主要成员函数如下：</a:t>
            </a:r>
          </a:p>
        </p:txBody>
      </p:sp>
      <p:sp>
        <p:nvSpPr>
          <p:cNvPr id="3" name="TextBox 2"/>
          <p:cNvSpPr txBox="1"/>
          <p:nvPr/>
        </p:nvSpPr>
        <p:spPr>
          <a:xfrm>
            <a:off x="857224" y="1428736"/>
            <a:ext cx="7429552" cy="34163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empty()</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判断链表容器是否为空。</a:t>
            </a:r>
          </a:p>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size()</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返回链表容器中实际元素个数。</a:t>
            </a:r>
          </a:p>
          <a:p>
            <a:pPr marL="342900" indent="-342900">
              <a:lnSpc>
                <a:spcPct val="150000"/>
              </a:lnSpc>
              <a:buFont typeface="Wingdings" pitchFamily="2" charset="2"/>
              <a:buChar char="l"/>
            </a:pPr>
            <a:r>
              <a:rPr lang="en-US" altLang="zh-CN" sz="1800" dirty="0" err="1" smtClean="0">
                <a:solidFill>
                  <a:srgbClr val="C00000"/>
                </a:solidFill>
                <a:latin typeface="Consolas" pitchFamily="49" charset="0"/>
                <a:ea typeface="仿宋" pitchFamily="49" charset="-122"/>
                <a:cs typeface="Consolas" pitchFamily="49" charset="0"/>
              </a:rPr>
              <a:t>push_back</a:t>
            </a:r>
            <a:r>
              <a:rPr lang="en-US"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在链表尾部插入元素。</a:t>
            </a:r>
          </a:p>
          <a:p>
            <a:pPr marL="342900" indent="-342900">
              <a:lnSpc>
                <a:spcPct val="150000"/>
              </a:lnSpc>
              <a:buFont typeface="Wingdings" pitchFamily="2" charset="2"/>
              <a:buChar char="l"/>
            </a:pPr>
            <a:r>
              <a:rPr lang="en-US" altLang="zh-CN" sz="1800" dirty="0" err="1" smtClean="0">
                <a:solidFill>
                  <a:srgbClr val="C00000"/>
                </a:solidFill>
                <a:latin typeface="Consolas" pitchFamily="49" charset="0"/>
                <a:ea typeface="仿宋" pitchFamily="49" charset="-122"/>
                <a:cs typeface="Consolas" pitchFamily="49" charset="0"/>
              </a:rPr>
              <a:t>pop_back</a:t>
            </a:r>
            <a:r>
              <a:rPr lang="en-US"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删除链表容器的最后一个元素。</a:t>
            </a:r>
          </a:p>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remove ()</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删除链表容器中所有指定值的元素。</a:t>
            </a:r>
          </a:p>
          <a:p>
            <a:pPr marL="342900" indent="-342900">
              <a:lnSpc>
                <a:spcPct val="150000"/>
              </a:lnSpc>
              <a:buFont typeface="Wingdings" pitchFamily="2" charset="2"/>
              <a:buChar char="l"/>
            </a:pPr>
            <a:r>
              <a:rPr lang="en-US" altLang="zh-CN" sz="1800" dirty="0" err="1" smtClean="0">
                <a:solidFill>
                  <a:srgbClr val="C00000"/>
                </a:solidFill>
                <a:latin typeface="Consolas" pitchFamily="49" charset="0"/>
                <a:ea typeface="仿宋" pitchFamily="49" charset="-122"/>
                <a:cs typeface="Consolas" pitchFamily="49" charset="0"/>
              </a:rPr>
              <a:t>remove_if</a:t>
            </a:r>
            <a:r>
              <a:rPr lang="en-US" altLang="zh-CN" sz="1800" dirty="0" smtClean="0">
                <a:solidFill>
                  <a:srgbClr val="C00000"/>
                </a:solidFill>
                <a:latin typeface="Consolas" pitchFamily="49" charset="0"/>
                <a:ea typeface="仿宋" pitchFamily="49" charset="-122"/>
                <a:cs typeface="Consolas" pitchFamily="49" charset="0"/>
              </a:rPr>
              <a:t>(</a:t>
            </a:r>
            <a:r>
              <a:rPr lang="en-US" altLang="zh-CN" sz="1800" dirty="0" err="1" smtClean="0">
                <a:solidFill>
                  <a:srgbClr val="C00000"/>
                </a:solidFill>
                <a:latin typeface="Consolas" pitchFamily="49" charset="0"/>
                <a:ea typeface="仿宋" pitchFamily="49" charset="-122"/>
                <a:cs typeface="Consolas" pitchFamily="49" charset="0"/>
              </a:rPr>
              <a:t>cmp</a:t>
            </a:r>
            <a:r>
              <a:rPr lang="en-US"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删除链表容器中满足条件的元素。</a:t>
            </a:r>
          </a:p>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erase()</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从链表容器中删除一个或几个元素。</a:t>
            </a:r>
          </a:p>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unique()</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删除链表容器中相邻的重复元素。</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642918"/>
            <a:ext cx="7429552" cy="383181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clear()</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删除链表容器中所有的元素。</a:t>
            </a:r>
          </a:p>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insert(pos</a:t>
            </a:r>
            <a:r>
              <a:rPr lang="zh-CN" altLang="zh-CN" sz="1800" dirty="0" smtClean="0">
                <a:solidFill>
                  <a:srgbClr val="C00000"/>
                </a:solidFill>
                <a:latin typeface="Consolas" pitchFamily="49" charset="0"/>
                <a:ea typeface="仿宋" pitchFamily="49" charset="-122"/>
                <a:cs typeface="Consolas" pitchFamily="49" charset="0"/>
              </a:rPr>
              <a:t>，</a:t>
            </a:r>
            <a:r>
              <a:rPr lang="en-US" altLang="zh-CN" sz="1800" dirty="0" err="1" smtClean="0">
                <a:solidFill>
                  <a:srgbClr val="C00000"/>
                </a:solidFill>
                <a:latin typeface="Consolas" pitchFamily="49" charset="0"/>
                <a:ea typeface="仿宋" pitchFamily="49" charset="-122"/>
                <a:cs typeface="Consolas" pitchFamily="49" charset="0"/>
              </a:rPr>
              <a:t>elem</a:t>
            </a:r>
            <a:r>
              <a:rPr lang="en-US"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在</a:t>
            </a:r>
            <a:r>
              <a:rPr lang="en-US" altLang="zh-CN" sz="1800" dirty="0" smtClean="0">
                <a:solidFill>
                  <a:schemeClr val="tx1"/>
                </a:solidFill>
                <a:latin typeface="Consolas" pitchFamily="49" charset="0"/>
                <a:ea typeface="仿宋" pitchFamily="49" charset="-122"/>
                <a:cs typeface="Consolas" pitchFamily="49" charset="0"/>
              </a:rPr>
              <a:t>pos</a:t>
            </a:r>
            <a:r>
              <a:rPr lang="zh-CN" altLang="zh-CN" sz="1800" dirty="0" smtClean="0">
                <a:solidFill>
                  <a:schemeClr val="tx1"/>
                </a:solidFill>
                <a:latin typeface="Consolas" pitchFamily="49" charset="0"/>
                <a:ea typeface="仿宋" pitchFamily="49" charset="-122"/>
                <a:cs typeface="Consolas" pitchFamily="49" charset="0"/>
              </a:rPr>
              <a:t>位置插入元素</a:t>
            </a:r>
            <a:r>
              <a:rPr lang="en-US" altLang="zh-CN" sz="1800" dirty="0" err="1" smtClean="0">
                <a:solidFill>
                  <a:schemeClr val="tx1"/>
                </a:solidFill>
                <a:latin typeface="Consolas" pitchFamily="49" charset="0"/>
                <a:ea typeface="仿宋" pitchFamily="49" charset="-122"/>
                <a:cs typeface="Consolas" pitchFamily="49" charset="0"/>
              </a:rPr>
              <a:t>elem</a:t>
            </a:r>
            <a:r>
              <a:rPr lang="zh-CN" altLang="zh-CN" sz="1800" dirty="0" smtClean="0">
                <a:solidFill>
                  <a:schemeClr val="tx1"/>
                </a:solidFill>
                <a:latin typeface="Consolas" pitchFamily="49" charset="0"/>
                <a:ea typeface="仿宋" pitchFamily="49" charset="-122"/>
                <a:cs typeface="Consolas" pitchFamily="49" charset="0"/>
              </a:rPr>
              <a:t>，即将元素</a:t>
            </a:r>
            <a:r>
              <a:rPr lang="en-US" altLang="zh-CN" sz="1800" dirty="0" err="1" smtClean="0">
                <a:solidFill>
                  <a:schemeClr val="tx1"/>
                </a:solidFill>
                <a:latin typeface="Consolas" pitchFamily="49" charset="0"/>
                <a:ea typeface="仿宋" pitchFamily="49" charset="-122"/>
                <a:cs typeface="Consolas" pitchFamily="49" charset="0"/>
              </a:rPr>
              <a:t>elem</a:t>
            </a:r>
            <a:r>
              <a:rPr lang="zh-CN" altLang="zh-CN" sz="1800" dirty="0" smtClean="0">
                <a:solidFill>
                  <a:schemeClr val="tx1"/>
                </a:solidFill>
                <a:latin typeface="Consolas" pitchFamily="49" charset="0"/>
                <a:ea typeface="仿宋" pitchFamily="49" charset="-122"/>
                <a:cs typeface="Consolas" pitchFamily="49" charset="0"/>
              </a:rPr>
              <a:t>插入到迭代器</a:t>
            </a:r>
            <a:r>
              <a:rPr lang="en-US" altLang="zh-CN" sz="1800" dirty="0" smtClean="0">
                <a:solidFill>
                  <a:schemeClr val="tx1"/>
                </a:solidFill>
                <a:latin typeface="Consolas" pitchFamily="49" charset="0"/>
                <a:ea typeface="仿宋" pitchFamily="49" charset="-122"/>
                <a:cs typeface="Consolas" pitchFamily="49" charset="0"/>
              </a:rPr>
              <a:t>pos</a:t>
            </a:r>
            <a:r>
              <a:rPr lang="zh-CN" altLang="zh-CN" sz="1800" dirty="0" smtClean="0">
                <a:solidFill>
                  <a:schemeClr val="tx1"/>
                </a:solidFill>
                <a:latin typeface="Consolas" pitchFamily="49" charset="0"/>
                <a:ea typeface="仿宋" pitchFamily="49" charset="-122"/>
                <a:cs typeface="Consolas" pitchFamily="49" charset="0"/>
              </a:rPr>
              <a:t>指定元素之前。</a:t>
            </a:r>
          </a:p>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insert(pos</a:t>
            </a:r>
            <a:r>
              <a:rPr lang="zh-CN" altLang="zh-CN" sz="1800" dirty="0" smtClean="0">
                <a:solidFill>
                  <a:srgbClr val="C00000"/>
                </a:solidFill>
                <a:latin typeface="Consolas" pitchFamily="49" charset="0"/>
                <a:ea typeface="仿宋" pitchFamily="49" charset="-122"/>
                <a:cs typeface="Consolas" pitchFamily="49" charset="0"/>
              </a:rPr>
              <a:t>，</a:t>
            </a:r>
            <a:r>
              <a:rPr lang="en-US" altLang="zh-CN" sz="1800" dirty="0" smtClean="0">
                <a:solidFill>
                  <a:srgbClr val="C00000"/>
                </a:solidFill>
                <a:latin typeface="Consolas" pitchFamily="49" charset="0"/>
                <a:ea typeface="仿宋" pitchFamily="49" charset="-122"/>
                <a:cs typeface="Consolas" pitchFamily="49" charset="0"/>
              </a:rPr>
              <a:t>n</a:t>
            </a:r>
            <a:r>
              <a:rPr lang="zh-CN" altLang="zh-CN" sz="1800" dirty="0" smtClean="0">
                <a:solidFill>
                  <a:srgbClr val="C00000"/>
                </a:solidFill>
                <a:latin typeface="Consolas" pitchFamily="49" charset="0"/>
                <a:ea typeface="仿宋" pitchFamily="49" charset="-122"/>
                <a:cs typeface="Consolas" pitchFamily="49" charset="0"/>
              </a:rPr>
              <a:t>，</a:t>
            </a:r>
            <a:r>
              <a:rPr lang="en-US" altLang="zh-CN" sz="1800" dirty="0" err="1" smtClean="0">
                <a:solidFill>
                  <a:srgbClr val="C00000"/>
                </a:solidFill>
                <a:latin typeface="Consolas" pitchFamily="49" charset="0"/>
                <a:ea typeface="仿宋" pitchFamily="49" charset="-122"/>
                <a:cs typeface="Consolas" pitchFamily="49" charset="0"/>
              </a:rPr>
              <a:t>elem</a:t>
            </a:r>
            <a:r>
              <a:rPr lang="en-US"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在</a:t>
            </a:r>
            <a:r>
              <a:rPr lang="en-US" altLang="zh-CN" sz="1800" dirty="0" smtClean="0">
                <a:solidFill>
                  <a:schemeClr val="tx1"/>
                </a:solidFill>
                <a:latin typeface="Consolas" pitchFamily="49" charset="0"/>
                <a:ea typeface="仿宋" pitchFamily="49" charset="-122"/>
                <a:cs typeface="Consolas" pitchFamily="49" charset="0"/>
              </a:rPr>
              <a:t>pos</a:t>
            </a:r>
            <a:r>
              <a:rPr lang="zh-CN" altLang="zh-CN" sz="1800" dirty="0" smtClean="0">
                <a:solidFill>
                  <a:schemeClr val="tx1"/>
                </a:solidFill>
                <a:latin typeface="Consolas" pitchFamily="49" charset="0"/>
                <a:ea typeface="仿宋" pitchFamily="49" charset="-122"/>
                <a:cs typeface="Consolas" pitchFamily="49" charset="0"/>
              </a:rPr>
              <a:t>位置插入</a:t>
            </a:r>
            <a:r>
              <a:rPr lang="en-US" altLang="zh-CN" sz="1800" dirty="0" smtClean="0">
                <a:solidFill>
                  <a:schemeClr val="tx1"/>
                </a:solidFill>
                <a:latin typeface="Consolas" pitchFamily="49" charset="0"/>
                <a:ea typeface="仿宋" pitchFamily="49" charset="-122"/>
                <a:cs typeface="Consolas" pitchFamily="49" charset="0"/>
              </a:rPr>
              <a:t>n</a:t>
            </a:r>
            <a:r>
              <a:rPr lang="zh-CN" altLang="zh-CN" sz="1800" dirty="0" smtClean="0">
                <a:solidFill>
                  <a:schemeClr val="tx1"/>
                </a:solidFill>
                <a:latin typeface="Consolas" pitchFamily="49" charset="0"/>
                <a:ea typeface="仿宋" pitchFamily="49" charset="-122"/>
                <a:cs typeface="Consolas" pitchFamily="49" charset="0"/>
              </a:rPr>
              <a:t>个元素</a:t>
            </a:r>
            <a:r>
              <a:rPr lang="en-US" altLang="zh-CN" sz="1800" dirty="0" err="1" smtClean="0">
                <a:solidFill>
                  <a:schemeClr val="tx1"/>
                </a:solidFill>
                <a:latin typeface="Consolas" pitchFamily="49" charset="0"/>
                <a:ea typeface="仿宋" pitchFamily="49" charset="-122"/>
                <a:cs typeface="Consolas" pitchFamily="49" charset="0"/>
              </a:rPr>
              <a:t>elem</a:t>
            </a:r>
            <a:r>
              <a:rPr lang="zh-CN" altLang="zh-CN" sz="1800" dirty="0" smtClean="0">
                <a:solidFill>
                  <a:schemeClr val="tx1"/>
                </a:solidFill>
                <a:latin typeface="Consolas" pitchFamily="49" charset="0"/>
                <a:ea typeface="仿宋" pitchFamily="49" charset="-122"/>
                <a:cs typeface="Consolas" pitchFamily="49" charset="0"/>
              </a:rPr>
              <a:t>。</a:t>
            </a:r>
          </a:p>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insert(pos</a:t>
            </a:r>
            <a:r>
              <a:rPr lang="zh-CN" altLang="zh-CN" sz="1800" dirty="0" smtClean="0">
                <a:solidFill>
                  <a:srgbClr val="C00000"/>
                </a:solidFill>
                <a:latin typeface="Consolas" pitchFamily="49" charset="0"/>
                <a:ea typeface="仿宋" pitchFamily="49" charset="-122"/>
                <a:cs typeface="Consolas" pitchFamily="49" charset="0"/>
              </a:rPr>
              <a:t>，</a:t>
            </a:r>
            <a:r>
              <a:rPr lang="en-US" altLang="zh-CN" sz="1800" dirty="0" smtClean="0">
                <a:solidFill>
                  <a:srgbClr val="C00000"/>
                </a:solidFill>
                <a:latin typeface="Consolas" pitchFamily="49" charset="0"/>
                <a:ea typeface="仿宋" pitchFamily="49" charset="-122"/>
                <a:cs typeface="Consolas" pitchFamily="49" charset="0"/>
              </a:rPr>
              <a:t>pos1</a:t>
            </a:r>
            <a:r>
              <a:rPr lang="zh-CN" altLang="zh-CN" sz="1800" dirty="0" smtClean="0">
                <a:solidFill>
                  <a:srgbClr val="C00000"/>
                </a:solidFill>
                <a:latin typeface="Consolas" pitchFamily="49" charset="0"/>
                <a:ea typeface="仿宋" pitchFamily="49" charset="-122"/>
                <a:cs typeface="Consolas" pitchFamily="49" charset="0"/>
              </a:rPr>
              <a:t>，</a:t>
            </a:r>
            <a:r>
              <a:rPr lang="en-US" altLang="zh-CN" sz="1800" dirty="0" smtClean="0">
                <a:solidFill>
                  <a:srgbClr val="C00000"/>
                </a:solidFill>
                <a:latin typeface="Consolas" pitchFamily="49" charset="0"/>
                <a:ea typeface="仿宋" pitchFamily="49" charset="-122"/>
                <a:cs typeface="Consolas" pitchFamily="49" charset="0"/>
              </a:rPr>
              <a:t>pos2)</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在迭代器</a:t>
            </a:r>
            <a:r>
              <a:rPr lang="en-US" altLang="zh-CN" sz="1800" dirty="0" smtClean="0">
                <a:solidFill>
                  <a:schemeClr val="tx1"/>
                </a:solidFill>
                <a:latin typeface="Consolas" pitchFamily="49" charset="0"/>
                <a:ea typeface="仿宋" pitchFamily="49" charset="-122"/>
                <a:cs typeface="Consolas" pitchFamily="49" charset="0"/>
              </a:rPr>
              <a:t>pos</a:t>
            </a:r>
            <a:r>
              <a:rPr lang="zh-CN" altLang="zh-CN" sz="1800" dirty="0" smtClean="0">
                <a:solidFill>
                  <a:schemeClr val="tx1"/>
                </a:solidFill>
                <a:latin typeface="Consolas" pitchFamily="49" charset="0"/>
                <a:ea typeface="仿宋" pitchFamily="49" charset="-122"/>
                <a:cs typeface="Consolas" pitchFamily="49" charset="0"/>
              </a:rPr>
              <a:t>处插入</a:t>
            </a:r>
            <a:r>
              <a:rPr lang="en-US" altLang="zh-CN" sz="1800" dirty="0" smtClean="0">
                <a:solidFill>
                  <a:schemeClr val="tx1"/>
                </a:solidFill>
                <a:latin typeface="Consolas" pitchFamily="49" charset="0"/>
                <a:ea typeface="仿宋" pitchFamily="49" charset="-122"/>
                <a:cs typeface="Consolas" pitchFamily="49" charset="0"/>
              </a:rPr>
              <a:t>[pos1</a:t>
            </a:r>
            <a:r>
              <a:rPr lang="zh-CN" altLang="zh-CN" sz="1800" dirty="0" smtClean="0">
                <a:solidFill>
                  <a:schemeClr val="tx1"/>
                </a:solidFill>
                <a:latin typeface="Consolas" pitchFamily="49" charset="0"/>
                <a:ea typeface="仿宋" pitchFamily="49" charset="-122"/>
                <a:cs typeface="Consolas" pitchFamily="49" charset="0"/>
              </a:rPr>
              <a:t>，</a:t>
            </a:r>
            <a:r>
              <a:rPr lang="en-US" altLang="zh-CN" sz="1800" dirty="0" smtClean="0">
                <a:solidFill>
                  <a:schemeClr val="tx1"/>
                </a:solidFill>
                <a:latin typeface="Consolas" pitchFamily="49" charset="0"/>
                <a:ea typeface="仿宋" pitchFamily="49" charset="-122"/>
                <a:cs typeface="Consolas" pitchFamily="49" charset="0"/>
              </a:rPr>
              <a:t>pos2)</a:t>
            </a:r>
            <a:r>
              <a:rPr lang="zh-CN" altLang="zh-CN" sz="1800" dirty="0" smtClean="0">
                <a:solidFill>
                  <a:schemeClr val="tx1"/>
                </a:solidFill>
                <a:latin typeface="Consolas" pitchFamily="49" charset="0"/>
                <a:ea typeface="仿宋" pitchFamily="49" charset="-122"/>
                <a:cs typeface="Consolas" pitchFamily="49" charset="0"/>
              </a:rPr>
              <a:t>的元素。</a:t>
            </a:r>
          </a:p>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reverse()</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反转链表。</a:t>
            </a:r>
          </a:p>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sort()</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对链表容器中的元素排序。</a:t>
            </a:r>
            <a:endParaRPr lang="en-US" altLang="zh-CN" sz="1800" dirty="0" smtClean="0">
              <a:solidFill>
                <a:schemeClr val="tx1"/>
              </a:solidFill>
              <a:latin typeface="Consolas" pitchFamily="49" charset="0"/>
              <a:ea typeface="仿宋" pitchFamily="49" charset="-122"/>
              <a:cs typeface="Consolas" pitchFamily="49" charset="0"/>
            </a:endParaRPr>
          </a:p>
          <a:p>
            <a:pPr marL="342900" indent="-342900">
              <a:lnSpc>
                <a:spcPct val="150000"/>
              </a:lnSpc>
              <a:buFont typeface="Wingdings" pitchFamily="2" charset="2"/>
              <a:buChar char="l"/>
            </a:pPr>
            <a:r>
              <a:rPr lang="zh-CN" altLang="zh-CN" sz="1800" dirty="0" smtClean="0">
                <a:solidFill>
                  <a:srgbClr val="C00000"/>
                </a:solidFill>
                <a:latin typeface="Consolas" pitchFamily="49" charset="0"/>
                <a:ea typeface="仿宋" pitchFamily="49" charset="-122"/>
                <a:cs typeface="Consolas" pitchFamily="49" charset="0"/>
              </a:rPr>
              <a:t>迭代器</a:t>
            </a:r>
            <a:r>
              <a:rPr lang="zh-CN" altLang="en-US" sz="1800" dirty="0" smtClean="0">
                <a:solidFill>
                  <a:srgbClr val="C00000"/>
                </a:solidFill>
                <a:latin typeface="Consolas" pitchFamily="49" charset="0"/>
                <a:ea typeface="仿宋" pitchFamily="49" charset="-122"/>
                <a:cs typeface="Consolas" pitchFamily="49" charset="0"/>
              </a:rPr>
              <a:t>函数：</a:t>
            </a:r>
            <a:r>
              <a:rPr lang="en-US" altLang="zh-CN" sz="1800" dirty="0" smtClean="0">
                <a:solidFill>
                  <a:schemeClr val="tx1"/>
                </a:solidFill>
                <a:latin typeface="Consolas" pitchFamily="49" charset="0"/>
                <a:ea typeface="仿宋" pitchFamily="49" charset="-122"/>
                <a:cs typeface="Consolas" pitchFamily="49" charset="0"/>
              </a:rPr>
              <a:t>begin()</a:t>
            </a:r>
            <a:r>
              <a:rPr lang="zh-CN" altLang="en-US" sz="1800" dirty="0" smtClean="0">
                <a:solidFill>
                  <a:schemeClr val="tx1"/>
                </a:solidFill>
                <a:latin typeface="Consolas" pitchFamily="49" charset="0"/>
                <a:ea typeface="仿宋" pitchFamily="49" charset="-122"/>
                <a:cs typeface="Consolas" pitchFamily="49" charset="0"/>
              </a:rPr>
              <a:t>、</a:t>
            </a:r>
            <a:r>
              <a:rPr lang="en-US" altLang="zh-CN" sz="1800" dirty="0" smtClean="0">
                <a:solidFill>
                  <a:schemeClr val="tx1"/>
                </a:solidFill>
                <a:latin typeface="Consolas" pitchFamily="49" charset="0"/>
                <a:ea typeface="仿宋" pitchFamily="49" charset="-122"/>
                <a:cs typeface="Consolas" pitchFamily="49" charset="0"/>
              </a:rPr>
              <a:t>end()</a:t>
            </a:r>
            <a:r>
              <a:rPr lang="zh-CN" altLang="en-US"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rbegin</a:t>
            </a:r>
            <a:r>
              <a:rPr lang="en-US" altLang="zh-CN" sz="1800" dirty="0" smtClean="0">
                <a:solidFill>
                  <a:schemeClr val="tx1"/>
                </a:solidFill>
                <a:latin typeface="Consolas" pitchFamily="49" charset="0"/>
                <a:ea typeface="仿宋" pitchFamily="49" charset="-122"/>
                <a:cs typeface="Consolas" pitchFamily="49" charset="0"/>
              </a:rPr>
              <a:t>()</a:t>
            </a:r>
            <a:r>
              <a:rPr lang="zh-CN" altLang="en-US" sz="1800" dirty="0" smtClean="0">
                <a:solidFill>
                  <a:schemeClr val="tx1"/>
                </a:solidFill>
                <a:latin typeface="Consolas" pitchFamily="49" charset="0"/>
                <a:ea typeface="仿宋" pitchFamily="49" charset="-122"/>
                <a:cs typeface="Consolas" pitchFamily="49" charset="0"/>
              </a:rPr>
              <a:t>、</a:t>
            </a:r>
            <a:r>
              <a:rPr lang="en-US" altLang="zh-CN" sz="1800" dirty="0" smtClean="0">
                <a:solidFill>
                  <a:schemeClr val="tx1"/>
                </a:solidFill>
                <a:latin typeface="Consolas" pitchFamily="49" charset="0"/>
                <a:ea typeface="仿宋" pitchFamily="49" charset="-122"/>
                <a:cs typeface="Consolas" pitchFamily="49" charset="0"/>
              </a:rPr>
              <a:t>rend()</a:t>
            </a:r>
            <a:r>
              <a:rPr lang="zh-CN" altLang="en-US" sz="1800" dirty="0" smtClean="0">
                <a:solidFill>
                  <a:schemeClr val="tx1"/>
                </a:solidFill>
                <a:latin typeface="Consolas" pitchFamily="49" charset="0"/>
                <a:ea typeface="仿宋" pitchFamily="49" charset="-122"/>
                <a:cs typeface="Consolas" pitchFamily="49" charset="0"/>
              </a:rPr>
              <a:t>。</a:t>
            </a:r>
            <a:endParaRPr lang="zh-CN" altLang="zh-CN" sz="1800" dirty="0" smtClean="0">
              <a:solidFill>
                <a:schemeClr val="tx1"/>
              </a:solidFill>
              <a:latin typeface="Consolas" pitchFamily="49" charset="0"/>
              <a:ea typeface="仿宋" pitchFamily="49" charset="-122"/>
              <a:cs typeface="Consolas" pitchFamily="49" charset="0"/>
            </a:endParaRPr>
          </a:p>
        </p:txBody>
      </p:sp>
      <p:sp>
        <p:nvSpPr>
          <p:cNvPr id="3" name="TextBox 2"/>
          <p:cNvSpPr txBox="1"/>
          <p:nvPr/>
        </p:nvSpPr>
        <p:spPr>
          <a:xfrm>
            <a:off x="642910" y="4714884"/>
            <a:ext cx="7858180" cy="1338828"/>
          </a:xfrm>
          <a:prstGeom prst="rect">
            <a:avLst/>
          </a:prstGeom>
          <a:noFill/>
        </p:spPr>
        <p:txBody>
          <a:bodyPr wrap="square" rtlCol="0">
            <a:spAutoFit/>
          </a:bodyPr>
          <a:lstStyle/>
          <a:p>
            <a:pPr>
              <a:lnSpc>
                <a:spcPct val="150000"/>
              </a:lnSpc>
            </a:pPr>
            <a:r>
              <a:rPr lang="en-US" altLang="zh-CN" sz="1800" dirty="0" smtClean="0">
                <a:latin typeface="Consolas" pitchFamily="49" charset="0"/>
                <a:ea typeface="楷体" pitchFamily="49" charset="-122"/>
                <a:cs typeface="Consolas" pitchFamily="49" charset="0"/>
              </a:rPr>
              <a:t>     </a:t>
            </a:r>
            <a:r>
              <a:rPr lang="zh-CN" altLang="zh-CN" sz="1800" dirty="0" smtClean="0">
                <a:solidFill>
                  <a:srgbClr val="FF0000"/>
                </a:solidFill>
                <a:latin typeface="Consolas" pitchFamily="49" charset="0"/>
                <a:ea typeface="黑体" pitchFamily="49" charset="-122"/>
                <a:cs typeface="Consolas" pitchFamily="49" charset="0"/>
              </a:rPr>
              <a:t>说明：</a:t>
            </a:r>
            <a:r>
              <a:rPr lang="en-US" altLang="zh-CN" sz="1800" dirty="0" smtClean="0">
                <a:solidFill>
                  <a:schemeClr val="tx1"/>
                </a:solidFill>
                <a:latin typeface="Consolas" pitchFamily="49" charset="0"/>
                <a:ea typeface="楷体" pitchFamily="49" charset="-122"/>
                <a:cs typeface="Consolas" pitchFamily="49" charset="0"/>
              </a:rPr>
              <a:t>STL</a:t>
            </a:r>
            <a:r>
              <a:rPr lang="zh-CN" altLang="zh-CN" sz="1800" dirty="0" smtClean="0">
                <a:solidFill>
                  <a:schemeClr val="tx1"/>
                </a:solidFill>
                <a:latin typeface="Consolas" pitchFamily="49" charset="0"/>
                <a:ea typeface="楷体" pitchFamily="49" charset="-122"/>
                <a:cs typeface="Consolas" pitchFamily="49" charset="0"/>
              </a:rPr>
              <a:t>提供的</a:t>
            </a:r>
            <a:r>
              <a:rPr lang="en-US" altLang="zh-CN" sz="1800" dirty="0" smtClean="0">
                <a:solidFill>
                  <a:schemeClr val="tx1"/>
                </a:solidFill>
                <a:latin typeface="Consolas" pitchFamily="49" charset="0"/>
                <a:ea typeface="楷体" pitchFamily="49" charset="-122"/>
                <a:cs typeface="Consolas" pitchFamily="49" charset="0"/>
              </a:rPr>
              <a:t>sort()</a:t>
            </a:r>
            <a:r>
              <a:rPr lang="zh-CN" altLang="zh-CN" sz="1800" dirty="0" smtClean="0">
                <a:solidFill>
                  <a:schemeClr val="tx1"/>
                </a:solidFill>
                <a:latin typeface="Consolas" pitchFamily="49" charset="0"/>
                <a:ea typeface="楷体" pitchFamily="49" charset="-122"/>
                <a:cs typeface="Consolas" pitchFamily="49" charset="0"/>
              </a:rPr>
              <a:t>排序算法主要用于支持随机访问的容器，而</a:t>
            </a:r>
            <a:r>
              <a:rPr lang="en-US" altLang="zh-CN" sz="1800" dirty="0" smtClean="0">
                <a:solidFill>
                  <a:schemeClr val="tx1"/>
                </a:solidFill>
                <a:latin typeface="Consolas" pitchFamily="49" charset="0"/>
                <a:ea typeface="楷体" pitchFamily="49" charset="-122"/>
                <a:cs typeface="Consolas" pitchFamily="49" charset="0"/>
              </a:rPr>
              <a:t>list</a:t>
            </a:r>
            <a:r>
              <a:rPr lang="zh-CN" altLang="zh-CN" sz="1800" dirty="0" smtClean="0">
                <a:solidFill>
                  <a:schemeClr val="tx1"/>
                </a:solidFill>
                <a:latin typeface="Consolas" pitchFamily="49" charset="0"/>
                <a:ea typeface="楷体" pitchFamily="49" charset="-122"/>
                <a:cs typeface="Consolas" pitchFamily="49" charset="0"/>
              </a:rPr>
              <a:t>容器不支持随机访问，为此，</a:t>
            </a:r>
            <a:r>
              <a:rPr lang="en-US" altLang="zh-CN" sz="1800" dirty="0" smtClean="0">
                <a:solidFill>
                  <a:schemeClr val="tx1"/>
                </a:solidFill>
                <a:latin typeface="Consolas" pitchFamily="49" charset="0"/>
                <a:ea typeface="楷体" pitchFamily="49" charset="-122"/>
                <a:cs typeface="Consolas" pitchFamily="49" charset="0"/>
              </a:rPr>
              <a:t>list</a:t>
            </a:r>
            <a:r>
              <a:rPr lang="zh-CN" altLang="zh-CN" sz="1800" dirty="0" smtClean="0">
                <a:solidFill>
                  <a:schemeClr val="tx1"/>
                </a:solidFill>
                <a:latin typeface="Consolas" pitchFamily="49" charset="0"/>
                <a:ea typeface="楷体" pitchFamily="49" charset="-122"/>
                <a:cs typeface="Consolas" pitchFamily="49" charset="0"/>
              </a:rPr>
              <a:t>容器提供了</a:t>
            </a:r>
            <a:r>
              <a:rPr lang="en-US" altLang="zh-CN" sz="1800" dirty="0" smtClean="0">
                <a:solidFill>
                  <a:schemeClr val="tx1"/>
                </a:solidFill>
                <a:latin typeface="Consolas" pitchFamily="49" charset="0"/>
                <a:ea typeface="楷体" pitchFamily="49" charset="-122"/>
                <a:cs typeface="Consolas" pitchFamily="49" charset="0"/>
              </a:rPr>
              <a:t>sort()</a:t>
            </a:r>
            <a:r>
              <a:rPr lang="zh-CN" altLang="en-US" sz="1800" dirty="0" smtClean="0">
                <a:solidFill>
                  <a:schemeClr val="tx1"/>
                </a:solidFill>
                <a:latin typeface="Consolas" pitchFamily="49" charset="0"/>
                <a:ea typeface="楷体" pitchFamily="49" charset="-122"/>
                <a:cs typeface="Consolas" pitchFamily="49" charset="0"/>
              </a:rPr>
              <a:t>成员</a:t>
            </a:r>
            <a:r>
              <a:rPr lang="zh-CN" altLang="zh-CN" sz="1800" dirty="0" smtClean="0">
                <a:solidFill>
                  <a:schemeClr val="tx1"/>
                </a:solidFill>
                <a:latin typeface="Consolas" pitchFamily="49" charset="0"/>
                <a:ea typeface="楷体" pitchFamily="49" charset="-122"/>
                <a:cs typeface="Consolas" pitchFamily="49" charset="0"/>
              </a:rPr>
              <a:t>函数用于元素排序。类似的还有</a:t>
            </a:r>
            <a:r>
              <a:rPr lang="en-US" altLang="zh-CN" sz="1800" dirty="0" smtClean="0">
                <a:solidFill>
                  <a:schemeClr val="tx1"/>
                </a:solidFill>
                <a:latin typeface="Consolas" pitchFamily="49" charset="0"/>
                <a:ea typeface="楷体" pitchFamily="49" charset="-122"/>
                <a:cs typeface="Consolas" pitchFamily="49" charset="0"/>
              </a:rPr>
              <a:t>unique()</a:t>
            </a:r>
            <a:r>
              <a:rPr lang="zh-CN" altLang="zh-CN" sz="1800" dirty="0" smtClean="0">
                <a:solidFill>
                  <a:schemeClr val="tx1"/>
                </a:solidFill>
                <a:latin typeface="Consolas" pitchFamily="49" charset="0"/>
                <a:ea typeface="楷体" pitchFamily="49" charset="-122"/>
                <a:cs typeface="Consolas" pitchFamily="49" charset="0"/>
              </a:rPr>
              <a:t>、</a:t>
            </a:r>
            <a:r>
              <a:rPr lang="en-US" altLang="zh-CN" sz="1800" dirty="0" smtClean="0">
                <a:solidFill>
                  <a:schemeClr val="tx1"/>
                </a:solidFill>
                <a:latin typeface="Consolas" pitchFamily="49" charset="0"/>
                <a:ea typeface="楷体" pitchFamily="49" charset="-122"/>
                <a:cs typeface="Consolas" pitchFamily="49" charset="0"/>
              </a:rPr>
              <a:t>reverse()</a:t>
            </a:r>
            <a:r>
              <a:rPr lang="zh-CN" altLang="zh-CN" sz="1800" dirty="0" smtClean="0">
                <a:solidFill>
                  <a:schemeClr val="tx1"/>
                </a:solidFill>
                <a:latin typeface="Consolas" pitchFamily="49" charset="0"/>
                <a:ea typeface="楷体" pitchFamily="49" charset="-122"/>
                <a:cs typeface="Consolas" pitchFamily="49" charset="0"/>
              </a:rPr>
              <a:t>、</a:t>
            </a:r>
            <a:r>
              <a:rPr lang="en-US" altLang="zh-CN" sz="1800" dirty="0" smtClean="0">
                <a:solidFill>
                  <a:schemeClr val="tx1"/>
                </a:solidFill>
                <a:latin typeface="Consolas" pitchFamily="49" charset="0"/>
                <a:ea typeface="楷体" pitchFamily="49" charset="-122"/>
                <a:cs typeface="Consolas" pitchFamily="49" charset="0"/>
              </a:rPr>
              <a:t>merge()</a:t>
            </a:r>
            <a:r>
              <a:rPr lang="zh-CN" altLang="zh-CN" sz="1800" dirty="0" smtClean="0">
                <a:solidFill>
                  <a:schemeClr val="tx1"/>
                </a:solidFill>
                <a:latin typeface="Consolas" pitchFamily="49" charset="0"/>
                <a:ea typeface="楷体" pitchFamily="49" charset="-122"/>
                <a:cs typeface="Consolas" pitchFamily="49" charset="0"/>
              </a:rPr>
              <a:t>等</a:t>
            </a:r>
            <a:r>
              <a:rPr lang="en-US" altLang="zh-CN" sz="1800" dirty="0" smtClean="0">
                <a:solidFill>
                  <a:schemeClr val="tx1"/>
                </a:solidFill>
                <a:latin typeface="Consolas" pitchFamily="49" charset="0"/>
                <a:ea typeface="楷体" pitchFamily="49" charset="-122"/>
                <a:cs typeface="Consolas" pitchFamily="49" charset="0"/>
              </a:rPr>
              <a:t>STL</a:t>
            </a:r>
            <a:r>
              <a:rPr lang="zh-CN" altLang="zh-CN" sz="1800" dirty="0" smtClean="0">
                <a:solidFill>
                  <a:schemeClr val="tx1"/>
                </a:solidFill>
                <a:latin typeface="Consolas" pitchFamily="49" charset="0"/>
                <a:ea typeface="楷体" pitchFamily="49" charset="-122"/>
                <a:cs typeface="Consolas" pitchFamily="49" charset="0"/>
              </a:rPr>
              <a:t>算法。</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46279"/>
            <a:ext cx="7715304" cy="6740307"/>
          </a:xfrm>
          <a:prstGeom prst="rect">
            <a:avLst/>
          </a:prstGeom>
          <a:solidFill>
            <a:schemeClr val="bg1">
              <a:lumMod val="95000"/>
            </a:schemeClr>
          </a:solidFill>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1800" dirty="0" smtClean="0">
                <a:solidFill>
                  <a:schemeClr val="tx1"/>
                </a:solidFill>
                <a:latin typeface="Consolas" pitchFamily="49" charset="0"/>
                <a:ea typeface="仿宋" pitchFamily="49" charset="-122"/>
                <a:cs typeface="Consolas" pitchFamily="49" charset="0"/>
              </a:rPr>
              <a:t>#include &lt;</a:t>
            </a:r>
            <a:r>
              <a:rPr lang="en-US" altLang="zh-CN" sz="1800" dirty="0" err="1" smtClean="0">
                <a:solidFill>
                  <a:schemeClr val="tx1"/>
                </a:solidFill>
                <a:latin typeface="Consolas" pitchFamily="49" charset="0"/>
                <a:ea typeface="仿宋" pitchFamily="49" charset="-122"/>
                <a:cs typeface="Consolas" pitchFamily="49" charset="0"/>
              </a:rPr>
              <a:t>stdio.h</a:t>
            </a:r>
            <a:r>
              <a:rPr lang="en-US" altLang="zh-CN" sz="1800" dirty="0" smtClean="0">
                <a:solidFill>
                  <a:schemeClr val="tx1"/>
                </a:solidFill>
                <a:latin typeface="Consolas" pitchFamily="49" charset="0"/>
                <a:ea typeface="仿宋" pitchFamily="49" charset="-122"/>
                <a:cs typeface="Consolas" pitchFamily="49" charset="0"/>
              </a:rPr>
              <a:t>&gt;</a:t>
            </a:r>
          </a:p>
          <a:p>
            <a:r>
              <a:rPr lang="en-US" altLang="zh-CN" sz="1800" dirty="0" smtClean="0">
                <a:solidFill>
                  <a:schemeClr val="tx1"/>
                </a:solidFill>
                <a:latin typeface="Consolas" pitchFamily="49" charset="0"/>
                <a:ea typeface="仿宋" pitchFamily="49" charset="-122"/>
                <a:cs typeface="Consolas" pitchFamily="49" charset="0"/>
              </a:rPr>
              <a:t>#include &lt;list&gt;</a:t>
            </a:r>
          </a:p>
          <a:p>
            <a:r>
              <a:rPr lang="en-US" altLang="zh-CN" sz="1800" dirty="0" smtClean="0">
                <a:solidFill>
                  <a:schemeClr val="tx1"/>
                </a:solidFill>
                <a:latin typeface="Consolas" pitchFamily="49" charset="0"/>
                <a:ea typeface="仿宋" pitchFamily="49" charset="-122"/>
                <a:cs typeface="Consolas" pitchFamily="49" charset="0"/>
              </a:rPr>
              <a:t>using namespace std;</a:t>
            </a:r>
          </a:p>
          <a:p>
            <a:r>
              <a:rPr lang="en-US" altLang="zh-CN" sz="1800" dirty="0" smtClean="0">
                <a:solidFill>
                  <a:schemeClr val="tx1"/>
                </a:solidFill>
                <a:latin typeface="Consolas" pitchFamily="49" charset="0"/>
                <a:ea typeface="仿宋" pitchFamily="49" charset="-122"/>
                <a:cs typeface="Consolas" pitchFamily="49" charset="0"/>
              </a:rPr>
              <a:t>void </a:t>
            </a:r>
            <a:r>
              <a:rPr lang="en-US" altLang="zh-CN" sz="1800" dirty="0" err="1" smtClean="0">
                <a:solidFill>
                  <a:schemeClr val="tx1"/>
                </a:solidFill>
                <a:latin typeface="Consolas" pitchFamily="49" charset="0"/>
                <a:ea typeface="仿宋" pitchFamily="49" charset="-122"/>
                <a:cs typeface="Consolas" pitchFamily="49" charset="0"/>
              </a:rPr>
              <a:t>disp</a:t>
            </a:r>
            <a:r>
              <a:rPr lang="en-US" altLang="zh-CN" sz="1800" dirty="0" smtClean="0">
                <a:solidFill>
                  <a:schemeClr val="tx1"/>
                </a:solidFill>
                <a:latin typeface="Consolas" pitchFamily="49" charset="0"/>
                <a:ea typeface="仿宋" pitchFamily="49" charset="-122"/>
                <a:cs typeface="Consolas" pitchFamily="49" charset="0"/>
              </a:rPr>
              <a:t>(list&lt;</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&gt; &amp;</a:t>
            </a:r>
            <a:r>
              <a:rPr lang="en-US" altLang="zh-CN" sz="1800" dirty="0" err="1" smtClean="0">
                <a:solidFill>
                  <a:schemeClr val="tx1"/>
                </a:solidFill>
                <a:latin typeface="Consolas" pitchFamily="49" charset="0"/>
                <a:ea typeface="仿宋" pitchFamily="49" charset="-122"/>
                <a:cs typeface="Consolas" pitchFamily="49" charset="0"/>
              </a:rPr>
              <a:t>lst</a:t>
            </a:r>
            <a:r>
              <a:rPr lang="en-US" altLang="zh-CN" sz="1800" dirty="0" smtClean="0">
                <a:solidFill>
                  <a:schemeClr val="tx1"/>
                </a:solidFill>
                <a:latin typeface="Consolas" pitchFamily="49" charset="0"/>
                <a:ea typeface="仿宋" pitchFamily="49" charset="-122"/>
                <a:cs typeface="Consolas" pitchFamily="49" charset="0"/>
              </a:rPr>
              <a:t>)		//</a:t>
            </a:r>
            <a:r>
              <a:rPr lang="zh-CN" altLang="en-US" sz="1800" dirty="0" smtClean="0">
                <a:solidFill>
                  <a:schemeClr val="tx1"/>
                </a:solidFill>
                <a:latin typeface="Consolas" pitchFamily="49" charset="0"/>
                <a:ea typeface="仿宋" pitchFamily="49" charset="-122"/>
                <a:cs typeface="Consolas" pitchFamily="49" charset="0"/>
              </a:rPr>
              <a:t>输出</a:t>
            </a:r>
            <a:r>
              <a:rPr lang="en-US" altLang="zh-CN" sz="1800" dirty="0" err="1" smtClean="0">
                <a:solidFill>
                  <a:schemeClr val="tx1"/>
                </a:solidFill>
                <a:latin typeface="Consolas" pitchFamily="49" charset="0"/>
                <a:ea typeface="仿宋" pitchFamily="49" charset="-122"/>
                <a:cs typeface="Consolas" pitchFamily="49" charset="0"/>
              </a:rPr>
              <a:t>lst</a:t>
            </a:r>
            <a:r>
              <a:rPr lang="zh-CN" altLang="en-US" sz="1800" dirty="0" smtClean="0">
                <a:solidFill>
                  <a:schemeClr val="tx1"/>
                </a:solidFill>
                <a:latin typeface="Consolas" pitchFamily="49" charset="0"/>
                <a:ea typeface="仿宋" pitchFamily="49" charset="-122"/>
                <a:cs typeface="Consolas" pitchFamily="49" charset="0"/>
              </a:rPr>
              <a:t>的所有元素</a:t>
            </a:r>
          </a:p>
          <a:p>
            <a:r>
              <a:rPr lang="en-US" altLang="zh-CN" sz="1800" dirty="0" smtClean="0">
                <a:solidFill>
                  <a:schemeClr val="tx1"/>
                </a:solidFill>
                <a:latin typeface="Consolas" pitchFamily="49" charset="0"/>
                <a:ea typeface="仿宋" pitchFamily="49" charset="-122"/>
                <a:cs typeface="Consolas" pitchFamily="49" charset="0"/>
              </a:rPr>
              <a:t>{  list&lt;</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&gt;::</a:t>
            </a:r>
            <a:r>
              <a:rPr lang="en-US" altLang="zh-CN" sz="1800" dirty="0" err="1" smtClean="0">
                <a:solidFill>
                  <a:schemeClr val="tx1"/>
                </a:solidFill>
                <a:latin typeface="Consolas" pitchFamily="49" charset="0"/>
                <a:ea typeface="仿宋" pitchFamily="49" charset="-122"/>
                <a:cs typeface="Consolas" pitchFamily="49" charset="0"/>
              </a:rPr>
              <a:t>iterator</a:t>
            </a:r>
            <a:r>
              <a:rPr lang="en-US" altLang="zh-CN" sz="1800" dirty="0" smtClean="0">
                <a:solidFill>
                  <a:schemeClr val="tx1"/>
                </a:solidFill>
                <a:latin typeface="Consolas" pitchFamily="49" charset="0"/>
                <a:ea typeface="仿宋" pitchFamily="49" charset="-122"/>
                <a:cs typeface="Consolas" pitchFamily="49" charset="0"/>
              </a:rPr>
              <a:t> it;</a:t>
            </a:r>
          </a:p>
          <a:p>
            <a:r>
              <a:rPr lang="en-US" altLang="zh-CN" sz="1800" dirty="0" smtClean="0">
                <a:solidFill>
                  <a:schemeClr val="tx1"/>
                </a:solidFill>
                <a:latin typeface="Consolas" pitchFamily="49" charset="0"/>
                <a:ea typeface="仿宋" pitchFamily="49" charset="-122"/>
                <a:cs typeface="Consolas" pitchFamily="49" charset="0"/>
              </a:rPr>
              <a:t>   for (it=</a:t>
            </a:r>
            <a:r>
              <a:rPr lang="en-US" altLang="zh-CN" sz="1800" dirty="0" err="1" smtClean="0">
                <a:solidFill>
                  <a:schemeClr val="tx1"/>
                </a:solidFill>
                <a:latin typeface="Consolas" pitchFamily="49" charset="0"/>
                <a:ea typeface="仿宋" pitchFamily="49" charset="-122"/>
                <a:cs typeface="Consolas" pitchFamily="49" charset="0"/>
              </a:rPr>
              <a:t>lst.begin</a:t>
            </a:r>
            <a:r>
              <a:rPr lang="en-US" altLang="zh-CN" sz="1800" dirty="0" smtClean="0">
                <a:solidFill>
                  <a:schemeClr val="tx1"/>
                </a:solidFill>
                <a:latin typeface="Consolas" pitchFamily="49" charset="0"/>
                <a:ea typeface="仿宋" pitchFamily="49" charset="-122"/>
                <a:cs typeface="Consolas" pitchFamily="49" charset="0"/>
              </a:rPr>
              <a:t>();it!=</a:t>
            </a:r>
            <a:r>
              <a:rPr lang="en-US" altLang="zh-CN" sz="1800" dirty="0" err="1" smtClean="0">
                <a:solidFill>
                  <a:schemeClr val="tx1"/>
                </a:solidFill>
                <a:latin typeface="Consolas" pitchFamily="49" charset="0"/>
                <a:ea typeface="仿宋" pitchFamily="49" charset="-122"/>
                <a:cs typeface="Consolas" pitchFamily="49" charset="0"/>
              </a:rPr>
              <a:t>lst.end</a:t>
            </a:r>
            <a:r>
              <a:rPr lang="en-US" altLang="zh-CN" sz="1800" dirty="0" smtClean="0">
                <a:solidFill>
                  <a:schemeClr val="tx1"/>
                </a:solidFill>
                <a:latin typeface="Consolas" pitchFamily="49" charset="0"/>
                <a:ea typeface="仿宋" pitchFamily="49" charset="-122"/>
                <a:cs typeface="Consolas" pitchFamily="49" charset="0"/>
              </a:rPr>
              <a:t>();it++)</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printf</a:t>
            </a:r>
            <a:r>
              <a:rPr lang="en-US" altLang="zh-CN" sz="1800" dirty="0" smtClean="0">
                <a:solidFill>
                  <a:schemeClr val="tx1"/>
                </a:solidFill>
                <a:latin typeface="Consolas" pitchFamily="49" charset="0"/>
                <a:ea typeface="仿宋" pitchFamily="49" charset="-122"/>
                <a:cs typeface="Consolas" pitchFamily="49" charset="0"/>
              </a:rPr>
              <a:t>("%d ",*it);</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printf</a:t>
            </a:r>
            <a:r>
              <a:rPr lang="en-US" altLang="zh-CN" sz="1800" dirty="0" smtClean="0">
                <a:solidFill>
                  <a:schemeClr val="tx1"/>
                </a:solidFill>
                <a:latin typeface="Consolas" pitchFamily="49" charset="0"/>
                <a:ea typeface="仿宋" pitchFamily="49" charset="-122"/>
                <a:cs typeface="Consolas" pitchFamily="49" charset="0"/>
              </a:rPr>
              <a:t>("\n");</a:t>
            </a:r>
          </a:p>
          <a:p>
            <a:r>
              <a:rPr lang="en-US" altLang="zh-CN" sz="1800" dirty="0" smtClean="0">
                <a:solidFill>
                  <a:schemeClr val="tx1"/>
                </a:solidFill>
                <a:latin typeface="Consolas" pitchFamily="49" charset="0"/>
                <a:ea typeface="仿宋" pitchFamily="49" charset="-122"/>
                <a:cs typeface="Consolas" pitchFamily="49" charset="0"/>
              </a:rPr>
              <a:t>}</a:t>
            </a:r>
          </a:p>
          <a:p>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main()</a:t>
            </a:r>
          </a:p>
          <a:p>
            <a:r>
              <a:rPr lang="en-US" altLang="zh-CN" sz="1800" dirty="0" smtClean="0">
                <a:solidFill>
                  <a:schemeClr val="tx1"/>
                </a:solidFill>
                <a:latin typeface="Consolas" pitchFamily="49" charset="0"/>
                <a:ea typeface="仿宋" pitchFamily="49" charset="-122"/>
                <a:cs typeface="Consolas" pitchFamily="49" charset="0"/>
              </a:rPr>
              <a:t>{  list&lt;</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&gt; </a:t>
            </a:r>
            <a:r>
              <a:rPr lang="en-US" altLang="zh-CN" sz="1800" dirty="0" err="1" smtClean="0">
                <a:solidFill>
                  <a:schemeClr val="tx1"/>
                </a:solidFill>
                <a:latin typeface="Consolas" pitchFamily="49" charset="0"/>
                <a:ea typeface="仿宋" pitchFamily="49" charset="-122"/>
                <a:cs typeface="Consolas" pitchFamily="49" charset="0"/>
              </a:rPr>
              <a:t>lst</a:t>
            </a:r>
            <a:r>
              <a:rPr lang="en-US" altLang="zh-CN" sz="1800" dirty="0" smtClean="0">
                <a:solidFill>
                  <a:schemeClr val="tx1"/>
                </a:solidFill>
                <a:latin typeface="Consolas" pitchFamily="49" charset="0"/>
                <a:ea typeface="仿宋" pitchFamily="49" charset="-122"/>
                <a:cs typeface="Consolas" pitchFamily="49" charset="0"/>
              </a:rPr>
              <a:t>;			//</a:t>
            </a:r>
            <a:r>
              <a:rPr lang="zh-CN" altLang="en-US" sz="1800" dirty="0" smtClean="0">
                <a:solidFill>
                  <a:schemeClr val="tx1"/>
                </a:solidFill>
                <a:latin typeface="Consolas" pitchFamily="49" charset="0"/>
                <a:ea typeface="仿宋" pitchFamily="49" charset="-122"/>
                <a:cs typeface="Consolas" pitchFamily="49" charset="0"/>
              </a:rPr>
              <a:t>定义</a:t>
            </a:r>
            <a:r>
              <a:rPr lang="en-US" altLang="zh-CN" sz="1800" dirty="0" smtClean="0">
                <a:solidFill>
                  <a:schemeClr val="tx1"/>
                </a:solidFill>
                <a:latin typeface="Consolas" pitchFamily="49" charset="0"/>
                <a:ea typeface="仿宋" pitchFamily="49" charset="-122"/>
                <a:cs typeface="Consolas" pitchFamily="49" charset="0"/>
              </a:rPr>
              <a:t>list</a:t>
            </a:r>
            <a:r>
              <a:rPr lang="zh-CN" altLang="en-US" sz="1800" dirty="0" smtClean="0">
                <a:solidFill>
                  <a:schemeClr val="tx1"/>
                </a:solidFill>
                <a:latin typeface="Consolas" pitchFamily="49" charset="0"/>
                <a:ea typeface="仿宋" pitchFamily="49" charset="-122"/>
                <a:cs typeface="Consolas" pitchFamily="49" charset="0"/>
              </a:rPr>
              <a:t>容器</a:t>
            </a:r>
            <a:r>
              <a:rPr lang="en-US" altLang="zh-CN" sz="1800" dirty="0" err="1" smtClean="0">
                <a:solidFill>
                  <a:schemeClr val="tx1"/>
                </a:solidFill>
                <a:latin typeface="Consolas" pitchFamily="49" charset="0"/>
                <a:ea typeface="仿宋" pitchFamily="49" charset="-122"/>
                <a:cs typeface="Consolas" pitchFamily="49" charset="0"/>
              </a:rPr>
              <a:t>lst</a:t>
            </a:r>
            <a:endParaRPr lang="en-US"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list&lt;</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&gt;::</a:t>
            </a:r>
            <a:r>
              <a:rPr lang="en-US" altLang="zh-CN" sz="1800" dirty="0" err="1" smtClean="0">
                <a:solidFill>
                  <a:schemeClr val="tx1"/>
                </a:solidFill>
                <a:latin typeface="Consolas" pitchFamily="49" charset="0"/>
                <a:ea typeface="仿宋" pitchFamily="49" charset="-122"/>
                <a:cs typeface="Consolas" pitchFamily="49" charset="0"/>
              </a:rPr>
              <a:t>iterator</a:t>
            </a:r>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it,start,end</a:t>
            </a:r>
            <a:r>
              <a:rPr lang="en-US" altLang="zh-CN" sz="1800" dirty="0" smtClean="0">
                <a:solidFill>
                  <a:schemeClr val="tx1"/>
                </a:solidFill>
                <a:latin typeface="Consolas" pitchFamily="49" charset="0"/>
                <a:ea typeface="仿宋" pitchFamily="49" charset="-122"/>
                <a:cs typeface="Consolas" pitchFamily="49" charset="0"/>
              </a:rPr>
              <a:t>;</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lst.push_back</a:t>
            </a:r>
            <a:r>
              <a:rPr lang="en-US" altLang="zh-CN" sz="1800" dirty="0" smtClean="0">
                <a:solidFill>
                  <a:schemeClr val="tx1"/>
                </a:solidFill>
                <a:latin typeface="Consolas" pitchFamily="49" charset="0"/>
                <a:ea typeface="仿宋" pitchFamily="49" charset="-122"/>
                <a:cs typeface="Consolas" pitchFamily="49" charset="0"/>
              </a:rPr>
              <a:t>(5);			//</a:t>
            </a:r>
            <a:r>
              <a:rPr lang="zh-CN" altLang="en-US" sz="1800" dirty="0" smtClean="0">
                <a:solidFill>
                  <a:schemeClr val="tx1"/>
                </a:solidFill>
                <a:latin typeface="Consolas" pitchFamily="49" charset="0"/>
                <a:ea typeface="仿宋" pitchFamily="49" charset="-122"/>
                <a:cs typeface="Consolas" pitchFamily="49" charset="0"/>
              </a:rPr>
              <a:t>添加</a:t>
            </a:r>
            <a:r>
              <a:rPr lang="en-US" altLang="zh-CN" sz="1800" dirty="0" smtClean="0">
                <a:solidFill>
                  <a:schemeClr val="tx1"/>
                </a:solidFill>
                <a:latin typeface="Consolas" pitchFamily="49" charset="0"/>
                <a:ea typeface="仿宋" pitchFamily="49" charset="-122"/>
                <a:cs typeface="Consolas" pitchFamily="49" charset="0"/>
              </a:rPr>
              <a:t>5</a:t>
            </a:r>
            <a:r>
              <a:rPr lang="zh-CN" altLang="en-US" sz="1800" dirty="0" smtClean="0">
                <a:solidFill>
                  <a:schemeClr val="tx1"/>
                </a:solidFill>
                <a:latin typeface="Consolas" pitchFamily="49" charset="0"/>
                <a:ea typeface="仿宋" pitchFamily="49" charset="-122"/>
                <a:cs typeface="Consolas" pitchFamily="49" charset="0"/>
              </a:rPr>
              <a:t>个整数</a:t>
            </a:r>
            <a:r>
              <a:rPr lang="en-US" altLang="zh-CN" sz="1800" dirty="0" smtClean="0">
                <a:solidFill>
                  <a:schemeClr val="tx1"/>
                </a:solidFill>
                <a:latin typeface="Consolas" pitchFamily="49" charset="0"/>
                <a:ea typeface="仿宋" pitchFamily="49" charset="-122"/>
                <a:cs typeface="Consolas" pitchFamily="49" charset="0"/>
              </a:rPr>
              <a:t>5,2,4,1,3</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lst.push_back</a:t>
            </a:r>
            <a:r>
              <a:rPr lang="en-US" altLang="zh-CN" sz="1800" dirty="0" smtClean="0">
                <a:solidFill>
                  <a:schemeClr val="tx1"/>
                </a:solidFill>
                <a:latin typeface="Consolas" pitchFamily="49" charset="0"/>
                <a:ea typeface="仿宋" pitchFamily="49" charset="-122"/>
                <a:cs typeface="Consolas" pitchFamily="49" charset="0"/>
              </a:rPr>
              <a:t>(2);  </a:t>
            </a:r>
            <a:r>
              <a:rPr lang="en-US" altLang="zh-CN" sz="1800" dirty="0" err="1" smtClean="0">
                <a:solidFill>
                  <a:schemeClr val="tx1"/>
                </a:solidFill>
                <a:latin typeface="Consolas" pitchFamily="49" charset="0"/>
                <a:ea typeface="仿宋" pitchFamily="49" charset="-122"/>
                <a:cs typeface="Consolas" pitchFamily="49" charset="0"/>
              </a:rPr>
              <a:t>lst.push_back</a:t>
            </a:r>
            <a:r>
              <a:rPr lang="en-US" altLang="zh-CN" sz="1800" dirty="0" smtClean="0">
                <a:solidFill>
                  <a:schemeClr val="tx1"/>
                </a:solidFill>
                <a:latin typeface="Consolas" pitchFamily="49" charset="0"/>
                <a:ea typeface="仿宋" pitchFamily="49" charset="-122"/>
                <a:cs typeface="Consolas" pitchFamily="49" charset="0"/>
              </a:rPr>
              <a:t>(4);</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lst.push_back</a:t>
            </a:r>
            <a:r>
              <a:rPr lang="en-US" altLang="zh-CN" sz="1800" dirty="0" smtClean="0">
                <a:solidFill>
                  <a:schemeClr val="tx1"/>
                </a:solidFill>
                <a:latin typeface="Consolas" pitchFamily="49" charset="0"/>
                <a:ea typeface="仿宋" pitchFamily="49" charset="-122"/>
                <a:cs typeface="Consolas" pitchFamily="49" charset="0"/>
              </a:rPr>
              <a:t>(1);  </a:t>
            </a:r>
            <a:r>
              <a:rPr lang="en-US" altLang="zh-CN" sz="1800" dirty="0" err="1" smtClean="0">
                <a:solidFill>
                  <a:schemeClr val="tx1"/>
                </a:solidFill>
                <a:latin typeface="Consolas" pitchFamily="49" charset="0"/>
                <a:ea typeface="仿宋" pitchFamily="49" charset="-122"/>
                <a:cs typeface="Consolas" pitchFamily="49" charset="0"/>
              </a:rPr>
              <a:t>lst.push_back</a:t>
            </a:r>
            <a:r>
              <a:rPr lang="en-US" altLang="zh-CN" sz="1800" dirty="0" smtClean="0">
                <a:solidFill>
                  <a:schemeClr val="tx1"/>
                </a:solidFill>
                <a:latin typeface="Consolas" pitchFamily="49" charset="0"/>
                <a:ea typeface="仿宋" pitchFamily="49" charset="-122"/>
                <a:cs typeface="Consolas" pitchFamily="49" charset="0"/>
              </a:rPr>
              <a:t>(3);</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printf</a:t>
            </a:r>
            <a:r>
              <a:rPr lang="en-US" altLang="zh-CN" sz="1800" dirty="0" smtClean="0">
                <a:solidFill>
                  <a:schemeClr val="tx1"/>
                </a:solidFill>
                <a:latin typeface="Consolas" pitchFamily="49" charset="0"/>
                <a:ea typeface="仿宋" pitchFamily="49" charset="-122"/>
                <a:cs typeface="Consolas" pitchFamily="49" charset="0"/>
              </a:rPr>
              <a:t>("</a:t>
            </a:r>
            <a:r>
              <a:rPr lang="zh-CN" altLang="en-US" sz="1800" dirty="0" smtClean="0">
                <a:solidFill>
                  <a:schemeClr val="tx1"/>
                </a:solidFill>
                <a:latin typeface="Consolas" pitchFamily="49" charset="0"/>
                <a:ea typeface="仿宋" pitchFamily="49" charset="-122"/>
                <a:cs typeface="Consolas" pitchFamily="49" charset="0"/>
              </a:rPr>
              <a:t>初始</a:t>
            </a:r>
            <a:r>
              <a:rPr lang="en-US" altLang="zh-CN" sz="1800" dirty="0" err="1" smtClean="0">
                <a:solidFill>
                  <a:schemeClr val="tx1"/>
                </a:solidFill>
                <a:latin typeface="Consolas" pitchFamily="49" charset="0"/>
                <a:ea typeface="仿宋" pitchFamily="49" charset="-122"/>
                <a:cs typeface="Consolas" pitchFamily="49" charset="0"/>
              </a:rPr>
              <a:t>lst</a:t>
            </a:r>
            <a:r>
              <a:rPr lang="en-US" altLang="zh-CN" sz="1800" dirty="0" smtClean="0">
                <a:solidFill>
                  <a:schemeClr val="tx1"/>
                </a:solidFill>
                <a:latin typeface="Consolas" pitchFamily="49" charset="0"/>
                <a:ea typeface="仿宋" pitchFamily="49" charset="-122"/>
                <a:cs typeface="Consolas" pitchFamily="49" charset="0"/>
              </a:rPr>
              <a:t>: "); </a:t>
            </a:r>
            <a:r>
              <a:rPr lang="en-US" altLang="zh-CN" sz="1800" dirty="0" err="1" smtClean="0">
                <a:solidFill>
                  <a:schemeClr val="tx1"/>
                </a:solidFill>
                <a:latin typeface="Consolas" pitchFamily="49" charset="0"/>
                <a:ea typeface="仿宋" pitchFamily="49" charset="-122"/>
                <a:cs typeface="Consolas" pitchFamily="49" charset="0"/>
              </a:rPr>
              <a:t>disp</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lst</a:t>
            </a:r>
            <a:r>
              <a:rPr lang="en-US" altLang="zh-CN" sz="1800" dirty="0" smtClean="0">
                <a:solidFill>
                  <a:schemeClr val="tx1"/>
                </a:solidFill>
                <a:latin typeface="Consolas" pitchFamily="49" charset="0"/>
                <a:ea typeface="仿宋" pitchFamily="49" charset="-122"/>
                <a:cs typeface="Consolas" pitchFamily="49" charset="0"/>
              </a:rPr>
              <a:t>);</a:t>
            </a:r>
          </a:p>
          <a:p>
            <a:r>
              <a:rPr lang="en-US" altLang="zh-CN" sz="1800" dirty="0" smtClean="0">
                <a:solidFill>
                  <a:schemeClr val="tx1"/>
                </a:solidFill>
                <a:latin typeface="Consolas" pitchFamily="49" charset="0"/>
                <a:ea typeface="仿宋" pitchFamily="49" charset="-122"/>
                <a:cs typeface="Consolas" pitchFamily="49" charset="0"/>
              </a:rPr>
              <a:t>   it=</a:t>
            </a:r>
            <a:r>
              <a:rPr lang="en-US" altLang="zh-CN" sz="1800" dirty="0" err="1" smtClean="0">
                <a:solidFill>
                  <a:schemeClr val="tx1"/>
                </a:solidFill>
                <a:latin typeface="Consolas" pitchFamily="49" charset="0"/>
                <a:ea typeface="仿宋" pitchFamily="49" charset="-122"/>
                <a:cs typeface="Consolas" pitchFamily="49" charset="0"/>
              </a:rPr>
              <a:t>lst.begin</a:t>
            </a:r>
            <a:r>
              <a:rPr lang="en-US" altLang="zh-CN" sz="1800" dirty="0" smtClean="0">
                <a:solidFill>
                  <a:schemeClr val="tx1"/>
                </a:solidFill>
                <a:latin typeface="Consolas" pitchFamily="49" charset="0"/>
                <a:ea typeface="仿宋" pitchFamily="49" charset="-122"/>
                <a:cs typeface="Consolas" pitchFamily="49" charset="0"/>
              </a:rPr>
              <a:t>();			//it</a:t>
            </a:r>
            <a:r>
              <a:rPr lang="zh-CN" altLang="en-US" sz="1800" dirty="0" smtClean="0">
                <a:solidFill>
                  <a:schemeClr val="tx1"/>
                </a:solidFill>
                <a:latin typeface="Consolas" pitchFamily="49" charset="0"/>
                <a:ea typeface="仿宋" pitchFamily="49" charset="-122"/>
                <a:cs typeface="Consolas" pitchFamily="49" charset="0"/>
              </a:rPr>
              <a:t>指向首元素</a:t>
            </a:r>
            <a:r>
              <a:rPr lang="en-US" altLang="zh-CN" sz="1800" dirty="0" smtClean="0">
                <a:solidFill>
                  <a:schemeClr val="tx1"/>
                </a:solidFill>
                <a:latin typeface="Consolas" pitchFamily="49" charset="0"/>
                <a:ea typeface="仿宋" pitchFamily="49" charset="-122"/>
                <a:cs typeface="Consolas" pitchFamily="49" charset="0"/>
              </a:rPr>
              <a:t>5</a:t>
            </a:r>
          </a:p>
          <a:p>
            <a:r>
              <a:rPr lang="en-US" altLang="zh-CN" sz="1800" dirty="0" smtClean="0">
                <a:solidFill>
                  <a:schemeClr val="tx1"/>
                </a:solidFill>
                <a:latin typeface="Consolas" pitchFamily="49" charset="0"/>
                <a:ea typeface="仿宋" pitchFamily="49" charset="-122"/>
                <a:cs typeface="Consolas" pitchFamily="49" charset="0"/>
              </a:rPr>
              <a:t>   start=++</a:t>
            </a:r>
            <a:r>
              <a:rPr lang="en-US" altLang="zh-CN" sz="1800" dirty="0" err="1" smtClean="0">
                <a:solidFill>
                  <a:schemeClr val="tx1"/>
                </a:solidFill>
                <a:latin typeface="Consolas" pitchFamily="49" charset="0"/>
                <a:ea typeface="仿宋" pitchFamily="49" charset="-122"/>
                <a:cs typeface="Consolas" pitchFamily="49" charset="0"/>
              </a:rPr>
              <a:t>lst.begin</a:t>
            </a:r>
            <a:r>
              <a:rPr lang="en-US" altLang="zh-CN" sz="1800" dirty="0" smtClean="0">
                <a:solidFill>
                  <a:schemeClr val="tx1"/>
                </a:solidFill>
                <a:latin typeface="Consolas" pitchFamily="49" charset="0"/>
                <a:ea typeface="仿宋" pitchFamily="49" charset="-122"/>
                <a:cs typeface="Consolas" pitchFamily="49" charset="0"/>
              </a:rPr>
              <a:t>();		//start</a:t>
            </a:r>
            <a:r>
              <a:rPr lang="zh-CN" altLang="en-US" sz="1800" dirty="0" smtClean="0">
                <a:solidFill>
                  <a:schemeClr val="tx1"/>
                </a:solidFill>
                <a:latin typeface="Consolas" pitchFamily="49" charset="0"/>
                <a:ea typeface="仿宋" pitchFamily="49" charset="-122"/>
                <a:cs typeface="Consolas" pitchFamily="49" charset="0"/>
              </a:rPr>
              <a:t>指向第</a:t>
            </a:r>
            <a:r>
              <a:rPr lang="en-US" altLang="zh-CN" sz="1800" dirty="0" smtClean="0">
                <a:solidFill>
                  <a:schemeClr val="tx1"/>
                </a:solidFill>
                <a:latin typeface="Consolas" pitchFamily="49" charset="0"/>
                <a:ea typeface="仿宋" pitchFamily="49" charset="-122"/>
                <a:cs typeface="Consolas" pitchFamily="49" charset="0"/>
              </a:rPr>
              <a:t>2</a:t>
            </a:r>
            <a:r>
              <a:rPr lang="zh-CN" altLang="en-US" sz="1800" dirty="0" smtClean="0">
                <a:solidFill>
                  <a:schemeClr val="tx1"/>
                </a:solidFill>
                <a:latin typeface="Consolas" pitchFamily="49" charset="0"/>
                <a:ea typeface="仿宋" pitchFamily="49" charset="-122"/>
                <a:cs typeface="Consolas" pitchFamily="49" charset="0"/>
              </a:rPr>
              <a:t>个元素</a:t>
            </a:r>
            <a:r>
              <a:rPr lang="en-US" altLang="zh-CN" sz="1800" dirty="0" smtClean="0">
                <a:solidFill>
                  <a:schemeClr val="tx1"/>
                </a:solidFill>
                <a:latin typeface="Consolas" pitchFamily="49" charset="0"/>
                <a:ea typeface="仿宋" pitchFamily="49" charset="-122"/>
                <a:cs typeface="Consolas" pitchFamily="49" charset="0"/>
              </a:rPr>
              <a:t>2</a:t>
            </a:r>
          </a:p>
          <a:p>
            <a:r>
              <a:rPr lang="en-US" altLang="zh-CN" sz="1800" dirty="0" smtClean="0">
                <a:solidFill>
                  <a:schemeClr val="tx1"/>
                </a:solidFill>
                <a:latin typeface="Consolas" pitchFamily="49" charset="0"/>
                <a:ea typeface="仿宋" pitchFamily="49" charset="-122"/>
                <a:cs typeface="Consolas" pitchFamily="49" charset="0"/>
              </a:rPr>
              <a:t>   end=--</a:t>
            </a:r>
            <a:r>
              <a:rPr lang="en-US" altLang="zh-CN" sz="1800" dirty="0" err="1" smtClean="0">
                <a:solidFill>
                  <a:schemeClr val="tx1"/>
                </a:solidFill>
                <a:latin typeface="Consolas" pitchFamily="49" charset="0"/>
                <a:ea typeface="仿宋" pitchFamily="49" charset="-122"/>
                <a:cs typeface="Consolas" pitchFamily="49" charset="0"/>
              </a:rPr>
              <a:t>lst.end</a:t>
            </a:r>
            <a:r>
              <a:rPr lang="en-US" altLang="zh-CN" sz="1800" dirty="0" smtClean="0">
                <a:solidFill>
                  <a:schemeClr val="tx1"/>
                </a:solidFill>
                <a:latin typeface="Consolas" pitchFamily="49" charset="0"/>
                <a:ea typeface="仿宋" pitchFamily="49" charset="-122"/>
                <a:cs typeface="Consolas" pitchFamily="49" charset="0"/>
              </a:rPr>
              <a:t>();			//end</a:t>
            </a:r>
            <a:r>
              <a:rPr lang="zh-CN" altLang="en-US" sz="1800" dirty="0" smtClean="0">
                <a:solidFill>
                  <a:schemeClr val="tx1"/>
                </a:solidFill>
                <a:latin typeface="Consolas" pitchFamily="49" charset="0"/>
                <a:ea typeface="仿宋" pitchFamily="49" charset="-122"/>
                <a:cs typeface="Consolas" pitchFamily="49" charset="0"/>
              </a:rPr>
              <a:t>指向尾元素</a:t>
            </a:r>
            <a:r>
              <a:rPr lang="en-US" altLang="zh-CN" sz="1800" dirty="0" smtClean="0">
                <a:solidFill>
                  <a:schemeClr val="tx1"/>
                </a:solidFill>
                <a:latin typeface="Consolas" pitchFamily="49" charset="0"/>
                <a:ea typeface="仿宋" pitchFamily="49" charset="-122"/>
                <a:cs typeface="Consolas" pitchFamily="49" charset="0"/>
              </a:rPr>
              <a:t>3</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lst.insert</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it,start,end</a:t>
            </a:r>
            <a:r>
              <a:rPr lang="en-US" altLang="zh-CN" sz="1800" dirty="0" smtClean="0">
                <a:solidFill>
                  <a:schemeClr val="tx1"/>
                </a:solidFill>
                <a:latin typeface="Consolas" pitchFamily="49" charset="0"/>
                <a:ea typeface="仿宋" pitchFamily="49" charset="-122"/>
                <a:cs typeface="Consolas" pitchFamily="49" charset="0"/>
              </a:rPr>
              <a:t>);</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printf</a:t>
            </a:r>
            <a:r>
              <a:rPr lang="en-US" altLang="zh-CN" sz="1800" dirty="0" smtClean="0">
                <a:solidFill>
                  <a:schemeClr val="tx1"/>
                </a:solidFill>
                <a:latin typeface="Consolas" pitchFamily="49" charset="0"/>
                <a:ea typeface="仿宋" pitchFamily="49" charset="-122"/>
                <a:cs typeface="Consolas" pitchFamily="49" charset="0"/>
              </a:rPr>
              <a:t>("</a:t>
            </a:r>
            <a:r>
              <a:rPr lang="zh-CN" altLang="en-US" sz="1800" dirty="0" smtClean="0">
                <a:solidFill>
                  <a:schemeClr val="tx1"/>
                </a:solidFill>
                <a:latin typeface="Consolas" pitchFamily="49" charset="0"/>
                <a:ea typeface="仿宋" pitchFamily="49" charset="-122"/>
                <a:cs typeface="Consolas" pitchFamily="49" charset="0"/>
              </a:rPr>
              <a:t>执行</a:t>
            </a:r>
            <a:r>
              <a:rPr lang="en-US" altLang="zh-CN" sz="1800" dirty="0" err="1" smtClean="0">
                <a:solidFill>
                  <a:schemeClr val="tx1"/>
                </a:solidFill>
                <a:latin typeface="Consolas" pitchFamily="49" charset="0"/>
                <a:ea typeface="仿宋" pitchFamily="49" charset="-122"/>
                <a:cs typeface="Consolas" pitchFamily="49" charset="0"/>
              </a:rPr>
              <a:t>lst.insert</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it,start,end</a:t>
            </a:r>
            <a:r>
              <a:rPr lang="en-US" altLang="zh-CN" sz="1800" dirty="0" smtClean="0">
                <a:solidFill>
                  <a:schemeClr val="tx1"/>
                </a:solidFill>
                <a:latin typeface="Consolas" pitchFamily="49" charset="0"/>
                <a:ea typeface="仿宋" pitchFamily="49" charset="-122"/>
                <a:cs typeface="Consolas" pitchFamily="49" charset="0"/>
              </a:rPr>
              <a:t>)\n");</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printf</a:t>
            </a:r>
            <a:r>
              <a:rPr lang="en-US" altLang="zh-CN" sz="1800" dirty="0" smtClean="0">
                <a:solidFill>
                  <a:schemeClr val="tx1"/>
                </a:solidFill>
                <a:latin typeface="Consolas" pitchFamily="49" charset="0"/>
                <a:ea typeface="仿宋" pitchFamily="49" charset="-122"/>
                <a:cs typeface="Consolas" pitchFamily="49" charset="0"/>
              </a:rPr>
              <a:t>("</a:t>
            </a:r>
            <a:r>
              <a:rPr lang="zh-CN" altLang="en-US" sz="1800" dirty="0" smtClean="0">
                <a:solidFill>
                  <a:schemeClr val="tx1"/>
                </a:solidFill>
                <a:latin typeface="Consolas" pitchFamily="49" charset="0"/>
                <a:ea typeface="仿宋" pitchFamily="49" charset="-122"/>
                <a:cs typeface="Consolas" pitchFamily="49" charset="0"/>
              </a:rPr>
              <a:t>插入后</a:t>
            </a:r>
            <a:r>
              <a:rPr lang="en-US" altLang="zh-CN" sz="1800" dirty="0" err="1" smtClean="0">
                <a:solidFill>
                  <a:schemeClr val="tx1"/>
                </a:solidFill>
                <a:latin typeface="Consolas" pitchFamily="49" charset="0"/>
                <a:ea typeface="仿宋" pitchFamily="49" charset="-122"/>
                <a:cs typeface="Consolas" pitchFamily="49" charset="0"/>
              </a:rPr>
              <a:t>lst</a:t>
            </a:r>
            <a:r>
              <a:rPr lang="en-US" altLang="zh-CN" sz="1800" dirty="0" smtClean="0">
                <a:solidFill>
                  <a:schemeClr val="tx1"/>
                </a:solidFill>
                <a:latin typeface="Consolas" pitchFamily="49" charset="0"/>
                <a:ea typeface="仿宋" pitchFamily="49" charset="-122"/>
                <a:cs typeface="Consolas" pitchFamily="49" charset="0"/>
              </a:rPr>
              <a:t>: "); </a:t>
            </a:r>
            <a:r>
              <a:rPr lang="en-US" altLang="zh-CN" sz="1800" dirty="0" err="1" smtClean="0">
                <a:solidFill>
                  <a:schemeClr val="tx1"/>
                </a:solidFill>
                <a:latin typeface="Consolas" pitchFamily="49" charset="0"/>
                <a:ea typeface="仿宋" pitchFamily="49" charset="-122"/>
                <a:cs typeface="Consolas" pitchFamily="49" charset="0"/>
              </a:rPr>
              <a:t>disp</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lst</a:t>
            </a:r>
            <a:r>
              <a:rPr lang="en-US" altLang="zh-CN" sz="1800" dirty="0" smtClean="0">
                <a:solidFill>
                  <a:schemeClr val="tx1"/>
                </a:solidFill>
                <a:latin typeface="Consolas" pitchFamily="49" charset="0"/>
                <a:ea typeface="仿宋" pitchFamily="49" charset="-122"/>
                <a:cs typeface="Consolas" pitchFamily="49" charset="0"/>
              </a:rPr>
              <a:t>);</a:t>
            </a:r>
          </a:p>
          <a:p>
            <a:r>
              <a:rPr lang="en-US" altLang="zh-CN" sz="1800" dirty="0" smtClean="0">
                <a:solidFill>
                  <a:schemeClr val="tx1"/>
                </a:solidFill>
                <a:latin typeface="Consolas" pitchFamily="49" charset="0"/>
                <a:ea typeface="仿宋" pitchFamily="49" charset="-122"/>
                <a:cs typeface="Consolas" pitchFamily="49" charset="0"/>
              </a:rPr>
              <a:t>   return 0;</a:t>
            </a:r>
          </a:p>
          <a:p>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smtClean="0">
                <a:solidFill>
                  <a:schemeClr val="tx1"/>
                </a:solidFill>
                <a:latin typeface="Consolas" pitchFamily="49" charset="0"/>
                <a:ea typeface="楷体" pitchFamily="49" charset="-122"/>
                <a:cs typeface="Consolas" pitchFamily="49" charset="0"/>
              </a:rPr>
              <a:t> //</a:t>
            </a:r>
            <a:r>
              <a:rPr lang="zh-CN" altLang="en-US" sz="1800" dirty="0" smtClean="0">
                <a:solidFill>
                  <a:schemeClr val="tx1"/>
                </a:solidFill>
                <a:latin typeface="Consolas" pitchFamily="49" charset="0"/>
                <a:ea typeface="楷体" pitchFamily="49" charset="-122"/>
                <a:cs typeface="Consolas" pitchFamily="49" charset="0"/>
              </a:rPr>
              <a:t>本例题见程序</a:t>
            </a:r>
            <a:r>
              <a:rPr lang="en-US" altLang="zh-CN" sz="1800" dirty="0" smtClean="0">
                <a:solidFill>
                  <a:schemeClr val="tx1"/>
                </a:solidFill>
                <a:latin typeface="Consolas" pitchFamily="49" charset="0"/>
                <a:ea typeface="楷体" pitchFamily="49" charset="-122"/>
                <a:cs typeface="Consolas" pitchFamily="49" charset="0"/>
              </a:rPr>
              <a:t>P24-list</a:t>
            </a:r>
            <a:endParaRPr lang="en-US" altLang="zh-CN" sz="1800" dirty="0" smtClean="0">
              <a:solidFill>
                <a:schemeClr val="tx1"/>
              </a:solidFill>
              <a:latin typeface="Consolas" pitchFamily="49" charset="0"/>
              <a:ea typeface="仿宋" pitchFamily="49" charset="-122"/>
              <a:cs typeface="Consolas" pitchFamily="49" charset="0"/>
            </a:endParaRPr>
          </a:p>
        </p:txBody>
      </p:sp>
      <p:grpSp>
        <p:nvGrpSpPr>
          <p:cNvPr id="3" name="组合 2"/>
          <p:cNvGrpSpPr/>
          <p:nvPr/>
        </p:nvGrpSpPr>
        <p:grpSpPr>
          <a:xfrm>
            <a:off x="25390" y="82535"/>
            <a:ext cx="903272" cy="846135"/>
            <a:chOff x="1454150" y="-60341"/>
            <a:chExt cx="903272" cy="846135"/>
          </a:xfrm>
        </p:grpSpPr>
        <p:sp>
          <p:nvSpPr>
            <p:cNvPr id="4"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5"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smtClean="0">
                  <a:solidFill>
                    <a:srgbClr val="FF0000"/>
                  </a:solidFill>
                  <a:latin typeface="微软雅黑" pitchFamily="34" charset="-122"/>
                  <a:ea typeface="微软雅黑" pitchFamily="34" charset="-122"/>
                </a:rPr>
                <a:t>示例</a:t>
              </a:r>
              <a:endParaRPr lang="en-US" altLang="zh-CN" sz="2000">
                <a:solidFill>
                  <a:srgbClr val="FF0000"/>
                </a:solidFill>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00042"/>
            <a:ext cx="2428892"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华文中宋" pitchFamily="2" charset="-122"/>
                <a:cs typeface="Consolas" pitchFamily="49" charset="0"/>
              </a:rPr>
              <a:t>2. </a:t>
            </a:r>
            <a:r>
              <a:rPr lang="zh-CN" altLang="zh-CN" smtClean="0">
                <a:solidFill>
                  <a:srgbClr val="FF0000"/>
                </a:solidFill>
                <a:latin typeface="Consolas" pitchFamily="49" charset="0"/>
                <a:ea typeface="华文中宋" pitchFamily="2" charset="-122"/>
                <a:cs typeface="Consolas" pitchFamily="49" charset="0"/>
              </a:rPr>
              <a:t>关联容器</a:t>
            </a:r>
          </a:p>
        </p:txBody>
      </p:sp>
      <p:sp>
        <p:nvSpPr>
          <p:cNvPr id="3" name="TextBox 2"/>
          <p:cNvSpPr txBox="1"/>
          <p:nvPr/>
        </p:nvSpPr>
        <p:spPr>
          <a:xfrm>
            <a:off x="714348" y="1428736"/>
            <a:ext cx="7715304" cy="2908489"/>
          </a:xfrm>
          <a:prstGeom prst="rect">
            <a:avLst/>
          </a:prstGeom>
          <a:noFill/>
        </p:spPr>
        <p:txBody>
          <a:bodyPr wrap="square" rtlCol="0">
            <a:spAutoFit/>
          </a:bodyPr>
          <a:lstStyle/>
          <a:p>
            <a:pPr>
              <a:lnSpc>
                <a:spcPct val="150000"/>
              </a:lnSpc>
            </a:pPr>
            <a:r>
              <a:rPr lang="en-US"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1</a:t>
            </a:r>
            <a:r>
              <a:rPr lang="zh-CN"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a:t>
            </a:r>
            <a:r>
              <a:rPr lang="en-US"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set</a:t>
            </a:r>
            <a:r>
              <a:rPr lang="zh-CN"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（集合容器）</a:t>
            </a:r>
            <a:r>
              <a:rPr lang="en-US"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 </a:t>
            </a:r>
            <a:r>
              <a:rPr lang="en-US" altLang="zh-CN" sz="2200" dirty="0" err="1"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multiset</a:t>
            </a:r>
            <a:r>
              <a:rPr lang="zh-CN"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（多重集容器）</a:t>
            </a:r>
          </a:p>
          <a:p>
            <a:pPr>
              <a:lnSpc>
                <a:spcPct val="150000"/>
              </a:lnSpc>
            </a:pPr>
            <a:r>
              <a:rPr lang="en-US" altLang="zh-CN" sz="2000" dirty="0" smtClean="0">
                <a:solidFill>
                  <a:schemeClr val="tx1"/>
                </a:solidFill>
                <a:latin typeface="Consolas" pitchFamily="49" charset="0"/>
                <a:ea typeface="楷体" pitchFamily="49" charset="-122"/>
                <a:cs typeface="Consolas" pitchFamily="49" charset="0"/>
              </a:rPr>
              <a:t>    set</a:t>
            </a:r>
            <a:r>
              <a:rPr lang="zh-CN" altLang="zh-CN" sz="2000" dirty="0" smtClean="0">
                <a:solidFill>
                  <a:schemeClr val="tx1"/>
                </a:solidFill>
                <a:latin typeface="Consolas" pitchFamily="49" charset="0"/>
                <a:ea typeface="楷体" pitchFamily="49" charset="-122"/>
                <a:cs typeface="Consolas" pitchFamily="49" charset="0"/>
              </a:rPr>
              <a:t>和</a:t>
            </a:r>
            <a:r>
              <a:rPr lang="en-US" altLang="zh-CN" sz="2000" dirty="0" err="1" smtClean="0">
                <a:solidFill>
                  <a:schemeClr val="tx1"/>
                </a:solidFill>
                <a:latin typeface="Consolas" pitchFamily="49" charset="0"/>
                <a:ea typeface="楷体" pitchFamily="49" charset="-122"/>
                <a:cs typeface="Consolas" pitchFamily="49" charset="0"/>
              </a:rPr>
              <a:t>multiset</a:t>
            </a:r>
            <a:r>
              <a:rPr lang="zh-CN" altLang="zh-CN" sz="2000" dirty="0" smtClean="0">
                <a:solidFill>
                  <a:schemeClr val="tx1"/>
                </a:solidFill>
                <a:latin typeface="Consolas" pitchFamily="49" charset="0"/>
                <a:ea typeface="楷体" pitchFamily="49" charset="-122"/>
                <a:cs typeface="Consolas" pitchFamily="49" charset="0"/>
              </a:rPr>
              <a:t>都是集合类模板，其元素值称为关键字。</a:t>
            </a:r>
            <a:r>
              <a:rPr lang="en-US" altLang="zh-CN" sz="2000" dirty="0" smtClean="0">
                <a:solidFill>
                  <a:schemeClr val="tx1"/>
                </a:solidFill>
                <a:latin typeface="Consolas" pitchFamily="49" charset="0"/>
                <a:ea typeface="楷体" pitchFamily="49" charset="-122"/>
                <a:cs typeface="Consolas" pitchFamily="49" charset="0"/>
              </a:rPr>
              <a:t>set</a:t>
            </a:r>
            <a:r>
              <a:rPr lang="zh-CN" altLang="zh-CN" sz="2000" dirty="0" smtClean="0">
                <a:solidFill>
                  <a:schemeClr val="tx1"/>
                </a:solidFill>
                <a:latin typeface="Consolas" pitchFamily="49" charset="0"/>
                <a:ea typeface="楷体" pitchFamily="49" charset="-122"/>
                <a:cs typeface="Consolas" pitchFamily="49" charset="0"/>
              </a:rPr>
              <a:t>中元素的关键字是唯一的，</a:t>
            </a:r>
            <a:r>
              <a:rPr lang="en-US" altLang="zh-CN" sz="2000" dirty="0" err="1" smtClean="0">
                <a:solidFill>
                  <a:schemeClr val="tx1"/>
                </a:solidFill>
                <a:latin typeface="Consolas" pitchFamily="49" charset="0"/>
                <a:ea typeface="楷体" pitchFamily="49" charset="-122"/>
                <a:cs typeface="Consolas" pitchFamily="49" charset="0"/>
              </a:rPr>
              <a:t>multiset</a:t>
            </a:r>
            <a:r>
              <a:rPr lang="zh-CN" altLang="zh-CN" sz="2000" dirty="0" smtClean="0">
                <a:solidFill>
                  <a:schemeClr val="tx1"/>
                </a:solidFill>
                <a:latin typeface="Consolas" pitchFamily="49" charset="0"/>
                <a:ea typeface="楷体" pitchFamily="49" charset="-122"/>
                <a:cs typeface="Consolas" pitchFamily="49" charset="0"/>
              </a:rPr>
              <a:t>中元素的关键字可以不唯一，而且默认情况下会对元素按关键字自动进行升序排列</a:t>
            </a:r>
            <a:r>
              <a:rPr lang="zh-CN" altLang="en-US" sz="2000" dirty="0" smtClean="0">
                <a:solidFill>
                  <a:schemeClr val="tx1"/>
                </a:solidFill>
                <a:latin typeface="Consolas" pitchFamily="49" charset="0"/>
                <a:ea typeface="楷体" pitchFamily="49" charset="-122"/>
                <a:cs typeface="Consolas" pitchFamily="49" charset="0"/>
              </a:rPr>
              <a:t>。  </a:t>
            </a:r>
            <a:endParaRPr lang="en-US" altLang="zh-CN" sz="2000" dirty="0" smtClean="0">
              <a:solidFill>
                <a:schemeClr val="tx1"/>
              </a:solidFill>
              <a:latin typeface="Consolas" pitchFamily="49" charset="0"/>
              <a:ea typeface="楷体" pitchFamily="49" charset="-122"/>
              <a:cs typeface="Consolas" pitchFamily="49" charset="0"/>
            </a:endParaRPr>
          </a:p>
          <a:p>
            <a:pPr>
              <a:lnSpc>
                <a:spcPct val="150000"/>
              </a:lnSpc>
            </a:pPr>
            <a:r>
              <a:rPr lang="en-US" altLang="zh-CN" sz="2000" dirty="0" smtClean="0">
                <a:solidFill>
                  <a:schemeClr val="tx1"/>
                </a:solidFill>
                <a:latin typeface="Consolas" pitchFamily="49" charset="0"/>
                <a:ea typeface="楷体" pitchFamily="49" charset="-122"/>
                <a:cs typeface="Consolas" pitchFamily="49" charset="0"/>
              </a:rPr>
              <a:t>    </a:t>
            </a:r>
            <a:r>
              <a:rPr lang="zh-CN" altLang="zh-CN" sz="2000" dirty="0" smtClean="0">
                <a:solidFill>
                  <a:schemeClr val="tx1"/>
                </a:solidFill>
                <a:latin typeface="Consolas" pitchFamily="49" charset="0"/>
                <a:ea typeface="楷体" pitchFamily="49" charset="-122"/>
                <a:cs typeface="Consolas" pitchFamily="49" charset="0"/>
              </a:rPr>
              <a:t>查找速度比较快，同时支持集合的交、差和并等一些集合上的运算，如果需要集合中的元素允许重复那么可以使用</a:t>
            </a:r>
            <a:r>
              <a:rPr lang="en-US" altLang="zh-CN" sz="2000" dirty="0" err="1" smtClean="0">
                <a:solidFill>
                  <a:schemeClr val="tx1"/>
                </a:solidFill>
                <a:latin typeface="Consolas" pitchFamily="49" charset="0"/>
                <a:ea typeface="楷体" pitchFamily="49" charset="-122"/>
                <a:cs typeface="Consolas" pitchFamily="49" charset="0"/>
              </a:rPr>
              <a:t>multiset</a:t>
            </a:r>
            <a:r>
              <a:rPr lang="zh-CN" altLang="zh-CN" sz="2000" dirty="0" smtClean="0">
                <a:solidFill>
                  <a:schemeClr val="tx1"/>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428604"/>
            <a:ext cx="4857784" cy="430887"/>
          </a:xfrm>
          <a:prstGeom prst="rect">
            <a:avLst/>
          </a:prstGeom>
          <a:noFill/>
        </p:spPr>
        <p:txBody>
          <a:bodyPr wrap="square" rtlCol="0">
            <a:spAutoFit/>
          </a:bodyPr>
          <a:lstStyle/>
          <a:p>
            <a:r>
              <a:rPr lang="en-US" altLang="zh-CN" sz="2200" dirty="0" smtClean="0">
                <a:solidFill>
                  <a:schemeClr val="tx1"/>
                </a:solidFill>
                <a:latin typeface="Consolas" pitchFamily="49" charset="0"/>
                <a:ea typeface="楷体" pitchFamily="49" charset="-122"/>
                <a:cs typeface="Consolas" pitchFamily="49" charset="0"/>
              </a:rPr>
              <a:t>set/</a:t>
            </a:r>
            <a:r>
              <a:rPr lang="en-US" altLang="zh-CN" sz="2200" dirty="0" err="1" smtClean="0">
                <a:solidFill>
                  <a:schemeClr val="tx1"/>
                </a:solidFill>
                <a:latin typeface="Consolas" pitchFamily="49" charset="0"/>
                <a:ea typeface="楷体" pitchFamily="49" charset="-122"/>
                <a:cs typeface="Consolas" pitchFamily="49" charset="0"/>
              </a:rPr>
              <a:t>multiset</a:t>
            </a:r>
            <a:r>
              <a:rPr lang="zh-CN" altLang="zh-CN" sz="2200" dirty="0" smtClean="0">
                <a:solidFill>
                  <a:schemeClr val="tx1"/>
                </a:solidFill>
                <a:latin typeface="Consolas" pitchFamily="49" charset="0"/>
                <a:ea typeface="楷体" pitchFamily="49" charset="-122"/>
                <a:cs typeface="Consolas" pitchFamily="49" charset="0"/>
              </a:rPr>
              <a:t>的成员函数如下：</a:t>
            </a:r>
          </a:p>
        </p:txBody>
      </p:sp>
      <p:sp>
        <p:nvSpPr>
          <p:cNvPr id="3" name="TextBox 2"/>
          <p:cNvSpPr txBox="1"/>
          <p:nvPr/>
        </p:nvSpPr>
        <p:spPr>
          <a:xfrm>
            <a:off x="642910" y="1142984"/>
            <a:ext cx="7715304" cy="466281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empty()</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判断容器是否为空。</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size()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返回容器中实际元素个数。</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insert()</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插入元素。</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erase()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从容器删除一个或几个元素。</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clear()</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删除所有元素。</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count(k)</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返回容器中关键字</a:t>
            </a:r>
            <a:r>
              <a:rPr lang="en-US" altLang="zh-CN" sz="1800" smtClean="0">
                <a:latin typeface="Consolas" pitchFamily="49" charset="0"/>
                <a:ea typeface="仿宋" pitchFamily="49" charset="-122"/>
                <a:cs typeface="Consolas" pitchFamily="49" charset="0"/>
              </a:rPr>
              <a:t>k</a:t>
            </a:r>
            <a:r>
              <a:rPr lang="zh-CN" altLang="zh-CN" sz="1800" smtClean="0">
                <a:latin typeface="Consolas" pitchFamily="49" charset="0"/>
                <a:ea typeface="仿宋" pitchFamily="49" charset="-122"/>
                <a:cs typeface="Consolas" pitchFamily="49" charset="0"/>
              </a:rPr>
              <a:t>出现的次数。</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find(k)</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如果容器中存在关键字为</a:t>
            </a:r>
            <a:r>
              <a:rPr lang="en-US" altLang="zh-CN" sz="1800" smtClean="0">
                <a:latin typeface="Consolas" pitchFamily="49" charset="0"/>
                <a:ea typeface="仿宋" pitchFamily="49" charset="-122"/>
                <a:cs typeface="Consolas" pitchFamily="49" charset="0"/>
              </a:rPr>
              <a:t>k</a:t>
            </a:r>
            <a:r>
              <a:rPr lang="zh-CN" altLang="zh-CN" sz="1800" smtClean="0">
                <a:latin typeface="Consolas" pitchFamily="49" charset="0"/>
                <a:ea typeface="仿宋" pitchFamily="49" charset="-122"/>
                <a:cs typeface="Consolas" pitchFamily="49" charset="0"/>
              </a:rPr>
              <a:t>的元素，返回该元素的迭代器，否则返回</a:t>
            </a:r>
            <a:r>
              <a:rPr lang="en-US" altLang="zh-CN" sz="1800" smtClean="0">
                <a:latin typeface="Consolas" pitchFamily="49" charset="0"/>
                <a:ea typeface="仿宋" pitchFamily="49" charset="-122"/>
                <a:cs typeface="Consolas" pitchFamily="49" charset="0"/>
              </a:rPr>
              <a:t>end()</a:t>
            </a:r>
            <a:r>
              <a:rPr lang="zh-CN" altLang="zh-CN" sz="1800" smtClean="0">
                <a:latin typeface="Consolas" pitchFamily="49" charset="0"/>
                <a:ea typeface="仿宋" pitchFamily="49" charset="-122"/>
                <a:cs typeface="Consolas" pitchFamily="49" charset="0"/>
              </a:rPr>
              <a:t>值。</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upper_bound()</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返回一个迭代器，指向关键字大于</a:t>
            </a:r>
            <a:r>
              <a:rPr lang="en-US" altLang="zh-CN" sz="1800" smtClean="0">
                <a:latin typeface="Consolas" pitchFamily="49" charset="0"/>
                <a:ea typeface="仿宋" pitchFamily="49" charset="-122"/>
                <a:cs typeface="Consolas" pitchFamily="49" charset="0"/>
              </a:rPr>
              <a:t>k</a:t>
            </a:r>
            <a:r>
              <a:rPr lang="zh-CN" altLang="zh-CN" sz="1800" smtClean="0">
                <a:latin typeface="Consolas" pitchFamily="49" charset="0"/>
                <a:ea typeface="仿宋" pitchFamily="49" charset="-122"/>
                <a:cs typeface="Consolas" pitchFamily="49" charset="0"/>
              </a:rPr>
              <a:t>的第一个元素。</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lower_bound()</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返回一个迭代器，指向关键字不小于</a:t>
            </a:r>
            <a:r>
              <a:rPr lang="en-US" altLang="zh-CN" sz="1800" smtClean="0">
                <a:latin typeface="Consolas" pitchFamily="49" charset="0"/>
                <a:ea typeface="仿宋" pitchFamily="49" charset="-122"/>
                <a:cs typeface="Consolas" pitchFamily="49" charset="0"/>
              </a:rPr>
              <a:t>k</a:t>
            </a:r>
            <a:r>
              <a:rPr lang="zh-CN" altLang="zh-CN" sz="1800" smtClean="0">
                <a:latin typeface="Consolas" pitchFamily="49" charset="0"/>
                <a:ea typeface="仿宋" pitchFamily="49" charset="-122"/>
                <a:cs typeface="Consolas" pitchFamily="49" charset="0"/>
              </a:rPr>
              <a:t>的第一个元素。</a:t>
            </a:r>
            <a:endParaRPr lang="en-US" altLang="zh-CN" sz="1800" smtClean="0">
              <a:latin typeface="Consolas" pitchFamily="49" charset="0"/>
              <a:ea typeface="仿宋" pitchFamily="49" charset="-122"/>
              <a:cs typeface="Consolas" pitchFamily="49" charset="0"/>
            </a:endParaRPr>
          </a:p>
          <a:p>
            <a:pPr marL="342900" indent="-342900">
              <a:lnSpc>
                <a:spcPct val="150000"/>
              </a:lnSpc>
              <a:buFont typeface="Wingdings" pitchFamily="2" charset="2"/>
              <a:buChar char="l"/>
            </a:pPr>
            <a:r>
              <a:rPr lang="zh-CN" altLang="zh-CN" sz="1800" smtClean="0">
                <a:solidFill>
                  <a:srgbClr val="C00000"/>
                </a:solidFill>
                <a:latin typeface="Consolas" pitchFamily="49" charset="0"/>
                <a:ea typeface="仿宋" pitchFamily="49" charset="-122"/>
                <a:cs typeface="Consolas" pitchFamily="49" charset="0"/>
              </a:rPr>
              <a:t>迭代器</a:t>
            </a:r>
            <a:r>
              <a:rPr lang="zh-CN" altLang="en-US" sz="1800" smtClean="0">
                <a:solidFill>
                  <a:srgbClr val="C00000"/>
                </a:solidFill>
                <a:latin typeface="Consolas" pitchFamily="49" charset="0"/>
                <a:ea typeface="仿宋" pitchFamily="49" charset="-122"/>
                <a:cs typeface="Consolas" pitchFamily="49" charset="0"/>
              </a:rPr>
              <a:t>函数：</a:t>
            </a:r>
            <a:r>
              <a:rPr lang="en-US" altLang="zh-CN" sz="1800" smtClean="0">
                <a:latin typeface="Consolas" pitchFamily="49" charset="0"/>
                <a:ea typeface="仿宋" pitchFamily="49" charset="-122"/>
                <a:cs typeface="Consolas" pitchFamily="49" charset="0"/>
              </a:rPr>
              <a:t>begin()</a:t>
            </a:r>
            <a:r>
              <a:rPr lang="zh-CN" altLang="en-US" sz="1800" smtClean="0">
                <a:latin typeface="Consolas" pitchFamily="49" charset="0"/>
                <a:ea typeface="仿宋" pitchFamily="49" charset="-122"/>
                <a:cs typeface="Consolas" pitchFamily="49" charset="0"/>
              </a:rPr>
              <a:t>、</a:t>
            </a:r>
            <a:r>
              <a:rPr lang="en-US" altLang="zh-CN" sz="1800" smtClean="0">
                <a:latin typeface="Consolas" pitchFamily="49" charset="0"/>
                <a:ea typeface="仿宋" pitchFamily="49" charset="-122"/>
                <a:cs typeface="Consolas" pitchFamily="49" charset="0"/>
              </a:rPr>
              <a:t>end()</a:t>
            </a:r>
            <a:r>
              <a:rPr lang="zh-CN" altLang="en-US" sz="1800" smtClean="0">
                <a:latin typeface="Consolas" pitchFamily="49" charset="0"/>
                <a:ea typeface="仿宋" pitchFamily="49" charset="-122"/>
                <a:cs typeface="Consolas" pitchFamily="49" charset="0"/>
              </a:rPr>
              <a:t>、</a:t>
            </a:r>
            <a:r>
              <a:rPr lang="en-US" altLang="zh-CN" sz="1800" smtClean="0">
                <a:latin typeface="Consolas" pitchFamily="49" charset="0"/>
                <a:ea typeface="仿宋" pitchFamily="49" charset="-122"/>
                <a:cs typeface="Consolas" pitchFamily="49" charset="0"/>
              </a:rPr>
              <a:t>rbegin()</a:t>
            </a:r>
            <a:r>
              <a:rPr lang="zh-CN" altLang="en-US" sz="1800" smtClean="0">
                <a:latin typeface="Consolas" pitchFamily="49" charset="0"/>
                <a:ea typeface="仿宋" pitchFamily="49" charset="-122"/>
                <a:cs typeface="Consolas" pitchFamily="49" charset="0"/>
              </a:rPr>
              <a:t>、</a:t>
            </a:r>
            <a:r>
              <a:rPr lang="en-US" altLang="zh-CN" sz="1800" smtClean="0">
                <a:latin typeface="Consolas" pitchFamily="49" charset="0"/>
                <a:ea typeface="仿宋" pitchFamily="49" charset="-122"/>
                <a:cs typeface="Consolas" pitchFamily="49" charset="0"/>
              </a:rPr>
              <a:t>rend()</a:t>
            </a:r>
            <a:r>
              <a:rPr lang="zh-CN" altLang="en-US" sz="1800" smtClean="0">
                <a:latin typeface="Consolas" pitchFamily="49" charset="0"/>
                <a:ea typeface="仿宋" pitchFamily="49" charset="-122"/>
                <a:cs typeface="Consolas" pitchFamily="49" charset="0"/>
              </a:rPr>
              <a:t>。</a:t>
            </a:r>
            <a:endParaRPr lang="zh-CN" altLang="zh-CN" sz="1800" smtClean="0">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500042"/>
            <a:ext cx="6786610" cy="4795498"/>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dirty="0" smtClean="0">
                <a:solidFill>
                  <a:schemeClr val="tx1"/>
                </a:solidFill>
                <a:latin typeface="Consolas" pitchFamily="49" charset="0"/>
                <a:ea typeface="仿宋" pitchFamily="49" charset="-122"/>
                <a:cs typeface="Consolas" pitchFamily="49" charset="0"/>
              </a:rPr>
              <a:t>#include &lt;</a:t>
            </a:r>
            <a:r>
              <a:rPr lang="en-US" altLang="zh-CN" sz="1800" dirty="0" err="1" smtClean="0">
                <a:solidFill>
                  <a:schemeClr val="tx1"/>
                </a:solidFill>
                <a:latin typeface="Consolas" pitchFamily="49" charset="0"/>
                <a:ea typeface="仿宋" pitchFamily="49" charset="-122"/>
                <a:cs typeface="Consolas" pitchFamily="49" charset="0"/>
              </a:rPr>
              <a:t>stdio.h</a:t>
            </a:r>
            <a:r>
              <a:rPr lang="en-US" altLang="zh-CN" sz="1800" dirty="0" smtClean="0">
                <a:solidFill>
                  <a:schemeClr val="tx1"/>
                </a:solidFill>
                <a:latin typeface="Consolas" pitchFamily="49" charset="0"/>
                <a:ea typeface="仿宋" pitchFamily="49" charset="-122"/>
                <a:cs typeface="Consolas" pitchFamily="49" charset="0"/>
              </a:rPr>
              <a:t>&gt;</a:t>
            </a:r>
          </a:p>
          <a:p>
            <a:r>
              <a:rPr lang="en-US" altLang="zh-CN" sz="1800" dirty="0" smtClean="0">
                <a:solidFill>
                  <a:schemeClr val="tx1"/>
                </a:solidFill>
                <a:latin typeface="Consolas" pitchFamily="49" charset="0"/>
                <a:ea typeface="仿宋" pitchFamily="49" charset="-122"/>
                <a:cs typeface="Consolas" pitchFamily="49" charset="0"/>
              </a:rPr>
              <a:t>#include &lt;set&gt;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using namespace std;</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main()</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smtClean="0">
                <a:solidFill>
                  <a:srgbClr val="FF0000"/>
                </a:solidFill>
                <a:latin typeface="Consolas" pitchFamily="49" charset="0"/>
                <a:ea typeface="仿宋" pitchFamily="49" charset="-122"/>
                <a:cs typeface="Consolas" pitchFamily="49" charset="0"/>
              </a:rPr>
              <a:t>set&lt;</a:t>
            </a:r>
            <a:r>
              <a:rPr lang="en-US" altLang="zh-CN" sz="1800" dirty="0" err="1" smtClean="0">
                <a:solidFill>
                  <a:srgbClr val="FF0000"/>
                </a:solidFill>
                <a:latin typeface="Consolas" pitchFamily="49" charset="0"/>
                <a:ea typeface="仿宋" pitchFamily="49" charset="-122"/>
                <a:cs typeface="Consolas" pitchFamily="49" charset="0"/>
              </a:rPr>
              <a:t>int</a:t>
            </a:r>
            <a:r>
              <a:rPr lang="en-US" altLang="zh-CN" sz="1800" dirty="0" smtClean="0">
                <a:solidFill>
                  <a:srgbClr val="FF0000"/>
                </a:solidFill>
                <a:latin typeface="Consolas" pitchFamily="49" charset="0"/>
                <a:ea typeface="仿宋" pitchFamily="49" charset="-122"/>
                <a:cs typeface="Consolas" pitchFamily="49" charset="0"/>
              </a:rPr>
              <a:t>&gt; s</a:t>
            </a:r>
            <a:r>
              <a:rPr lang="en-US" altLang="zh-CN" sz="1800" dirty="0" smtClean="0">
                <a:solidFill>
                  <a:schemeClr val="tx1"/>
                </a:solidFill>
                <a:latin typeface="Consolas" pitchFamily="49" charset="0"/>
                <a:ea typeface="仿宋" pitchFamily="49" charset="-122"/>
                <a:cs typeface="Consolas" pitchFamily="49" charset="0"/>
              </a:rPr>
              <a:t>;			//</a:t>
            </a:r>
            <a:r>
              <a:rPr lang="zh-CN" altLang="zh-CN" sz="1800" dirty="0" smtClean="0">
                <a:solidFill>
                  <a:schemeClr val="tx1"/>
                </a:solidFill>
                <a:latin typeface="Consolas" pitchFamily="49" charset="0"/>
                <a:ea typeface="仿宋" pitchFamily="49" charset="-122"/>
                <a:cs typeface="Consolas" pitchFamily="49" charset="0"/>
              </a:rPr>
              <a:t>定义</a:t>
            </a:r>
            <a:r>
              <a:rPr lang="en-US" altLang="zh-CN" sz="1800" dirty="0" smtClean="0">
                <a:solidFill>
                  <a:schemeClr val="tx1"/>
                </a:solidFill>
                <a:latin typeface="Consolas" pitchFamily="49" charset="0"/>
                <a:ea typeface="仿宋" pitchFamily="49" charset="-122"/>
                <a:cs typeface="Consolas" pitchFamily="49" charset="0"/>
              </a:rPr>
              <a:t>set</a:t>
            </a:r>
            <a:r>
              <a:rPr lang="zh-CN" altLang="zh-CN" sz="1800" dirty="0" smtClean="0">
                <a:solidFill>
                  <a:schemeClr val="tx1"/>
                </a:solidFill>
                <a:latin typeface="Consolas" pitchFamily="49" charset="0"/>
                <a:ea typeface="仿宋" pitchFamily="49" charset="-122"/>
                <a:cs typeface="Consolas" pitchFamily="49" charset="0"/>
              </a:rPr>
              <a:t>容器</a:t>
            </a:r>
            <a:r>
              <a:rPr lang="en-US" altLang="zh-CN" sz="1800" dirty="0" smtClean="0">
                <a:solidFill>
                  <a:schemeClr val="tx1"/>
                </a:solidFill>
                <a:latin typeface="Consolas" pitchFamily="49" charset="0"/>
                <a:ea typeface="仿宋" pitchFamily="49" charset="-122"/>
                <a:cs typeface="Consolas" pitchFamily="49" charset="0"/>
              </a:rPr>
              <a:t>s</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smtClean="0">
                <a:solidFill>
                  <a:srgbClr val="FF0000"/>
                </a:solidFill>
                <a:latin typeface="Consolas" pitchFamily="49" charset="0"/>
                <a:ea typeface="仿宋" pitchFamily="49" charset="-122"/>
                <a:cs typeface="Consolas" pitchFamily="49" charset="0"/>
              </a:rPr>
              <a:t>set&lt;</a:t>
            </a:r>
            <a:r>
              <a:rPr lang="en-US" altLang="zh-CN" sz="1800" dirty="0" err="1" smtClean="0">
                <a:solidFill>
                  <a:srgbClr val="FF0000"/>
                </a:solidFill>
                <a:latin typeface="Consolas" pitchFamily="49" charset="0"/>
                <a:ea typeface="仿宋" pitchFamily="49" charset="-122"/>
                <a:cs typeface="Consolas" pitchFamily="49" charset="0"/>
              </a:rPr>
              <a:t>int</a:t>
            </a:r>
            <a:r>
              <a:rPr lang="en-US" altLang="zh-CN" sz="1800" dirty="0" smtClean="0">
                <a:solidFill>
                  <a:srgbClr val="FF0000"/>
                </a:solidFill>
                <a:latin typeface="Consolas" pitchFamily="49" charset="0"/>
                <a:ea typeface="仿宋" pitchFamily="49" charset="-122"/>
                <a:cs typeface="Consolas" pitchFamily="49" charset="0"/>
              </a:rPr>
              <a:t>&gt;::</a:t>
            </a:r>
            <a:r>
              <a:rPr lang="en-US" altLang="zh-CN" sz="1800" dirty="0" err="1" smtClean="0">
                <a:solidFill>
                  <a:srgbClr val="FF0000"/>
                </a:solidFill>
                <a:latin typeface="Consolas" pitchFamily="49" charset="0"/>
                <a:ea typeface="仿宋" pitchFamily="49" charset="-122"/>
                <a:cs typeface="Consolas" pitchFamily="49" charset="0"/>
              </a:rPr>
              <a:t>iterator</a:t>
            </a:r>
            <a:r>
              <a:rPr lang="en-US" altLang="zh-CN" sz="1800" dirty="0" smtClean="0">
                <a:solidFill>
                  <a:srgbClr val="FF0000"/>
                </a:solidFill>
                <a:latin typeface="Consolas" pitchFamily="49" charset="0"/>
                <a:ea typeface="仿宋" pitchFamily="49" charset="-122"/>
                <a:cs typeface="Consolas" pitchFamily="49" charset="0"/>
              </a:rPr>
              <a:t> it</a:t>
            </a:r>
            <a:r>
              <a:rPr lang="en-US" altLang="zh-CN" sz="1800" dirty="0" smtClean="0">
                <a:solidFill>
                  <a:schemeClr val="tx1"/>
                </a:solidFill>
                <a:latin typeface="Consolas" pitchFamily="49" charset="0"/>
                <a:ea typeface="仿宋" pitchFamily="49" charset="-122"/>
                <a:cs typeface="Consolas" pitchFamily="49" charset="0"/>
              </a:rPr>
              <a:t>;	//</a:t>
            </a:r>
            <a:r>
              <a:rPr lang="zh-CN" altLang="zh-CN" sz="1800" dirty="0" smtClean="0">
                <a:solidFill>
                  <a:schemeClr val="tx1"/>
                </a:solidFill>
                <a:latin typeface="Consolas" pitchFamily="49" charset="0"/>
                <a:ea typeface="仿宋" pitchFamily="49" charset="-122"/>
                <a:cs typeface="Consolas" pitchFamily="49" charset="0"/>
              </a:rPr>
              <a:t>定义</a:t>
            </a:r>
            <a:r>
              <a:rPr lang="en-US" altLang="zh-CN" sz="1800" dirty="0" smtClean="0">
                <a:solidFill>
                  <a:schemeClr val="tx1"/>
                </a:solidFill>
                <a:latin typeface="Consolas" pitchFamily="49" charset="0"/>
                <a:ea typeface="仿宋" pitchFamily="49" charset="-122"/>
                <a:cs typeface="Consolas" pitchFamily="49" charset="0"/>
              </a:rPr>
              <a:t>set</a:t>
            </a:r>
            <a:r>
              <a:rPr lang="zh-CN" altLang="zh-CN" sz="1800" dirty="0" smtClean="0">
                <a:solidFill>
                  <a:schemeClr val="tx1"/>
                </a:solidFill>
                <a:latin typeface="Consolas" pitchFamily="49" charset="0"/>
                <a:ea typeface="仿宋" pitchFamily="49" charset="-122"/>
                <a:cs typeface="Consolas" pitchFamily="49" charset="0"/>
              </a:rPr>
              <a:t>容器迭代器</a:t>
            </a:r>
            <a:r>
              <a:rPr lang="en-US" altLang="zh-CN" sz="1800" dirty="0" smtClean="0">
                <a:solidFill>
                  <a:schemeClr val="tx1"/>
                </a:solidFill>
                <a:latin typeface="Consolas" pitchFamily="49" charset="0"/>
                <a:ea typeface="仿宋" pitchFamily="49" charset="-122"/>
                <a:cs typeface="Consolas" pitchFamily="49" charset="0"/>
              </a:rPr>
              <a:t>it</a:t>
            </a:r>
            <a:endParaRPr lang="zh-CN" altLang="zh-CN" sz="1800" dirty="0" smtClean="0">
              <a:solidFill>
                <a:schemeClr val="tx1"/>
              </a:solidFill>
              <a:latin typeface="Consolas" pitchFamily="49" charset="0"/>
              <a:ea typeface="仿宋" pitchFamily="49" charset="-122"/>
              <a:cs typeface="Consolas" pitchFamily="49" charset="0"/>
            </a:endParaRPr>
          </a:p>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s.insert</a:t>
            </a:r>
            <a:r>
              <a:rPr lang="en-US" altLang="zh-CN" sz="1800" dirty="0" smtClean="0">
                <a:solidFill>
                  <a:schemeClr val="tx1"/>
                </a:solidFill>
                <a:latin typeface="Consolas" pitchFamily="49" charset="0"/>
                <a:ea typeface="仿宋" pitchFamily="49" charset="-122"/>
                <a:cs typeface="Consolas" pitchFamily="49" charset="0"/>
              </a:rPr>
              <a:t>(1);</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s.insert</a:t>
            </a:r>
            <a:r>
              <a:rPr lang="en-US" altLang="zh-CN" sz="1800" dirty="0" smtClean="0">
                <a:solidFill>
                  <a:schemeClr val="tx1"/>
                </a:solidFill>
                <a:latin typeface="Consolas" pitchFamily="49" charset="0"/>
                <a:ea typeface="仿宋" pitchFamily="49" charset="-122"/>
                <a:cs typeface="Consolas" pitchFamily="49" charset="0"/>
              </a:rPr>
              <a:t>(3);</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s.insert</a:t>
            </a:r>
            <a:r>
              <a:rPr lang="en-US" altLang="zh-CN" sz="1800" dirty="0" smtClean="0">
                <a:solidFill>
                  <a:schemeClr val="tx1"/>
                </a:solidFill>
                <a:latin typeface="Consolas" pitchFamily="49" charset="0"/>
                <a:ea typeface="仿宋" pitchFamily="49" charset="-122"/>
                <a:cs typeface="Consolas" pitchFamily="49" charset="0"/>
              </a:rPr>
              <a:t>(2);</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s.insert</a:t>
            </a:r>
            <a:r>
              <a:rPr lang="en-US" altLang="zh-CN" sz="1800" dirty="0" smtClean="0">
                <a:solidFill>
                  <a:schemeClr val="tx1"/>
                </a:solidFill>
                <a:latin typeface="Consolas" pitchFamily="49" charset="0"/>
                <a:ea typeface="仿宋" pitchFamily="49" charset="-122"/>
                <a:cs typeface="Consolas" pitchFamily="49" charset="0"/>
              </a:rPr>
              <a:t>(4);</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s.insert</a:t>
            </a:r>
            <a:r>
              <a:rPr lang="en-US" altLang="zh-CN" sz="1800" dirty="0" smtClean="0">
                <a:solidFill>
                  <a:schemeClr val="tx1"/>
                </a:solidFill>
                <a:latin typeface="Consolas" pitchFamily="49" charset="0"/>
                <a:ea typeface="仿宋" pitchFamily="49" charset="-122"/>
                <a:cs typeface="Consolas" pitchFamily="49" charset="0"/>
              </a:rPr>
              <a:t>(2);</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printf</a:t>
            </a:r>
            <a:r>
              <a:rPr lang="en-US" altLang="zh-CN" sz="1800" dirty="0" smtClean="0">
                <a:solidFill>
                  <a:schemeClr val="tx1"/>
                </a:solidFill>
                <a:latin typeface="Consolas" pitchFamily="49" charset="0"/>
                <a:ea typeface="仿宋" pitchFamily="49" charset="-122"/>
                <a:cs typeface="Consolas" pitchFamily="49" charset="0"/>
              </a:rPr>
              <a:t>(" s: ");</a:t>
            </a:r>
            <a:endParaRPr lang="zh-CN" altLang="zh-CN" sz="1800" dirty="0" smtClean="0">
              <a:solidFill>
                <a:schemeClr val="tx1"/>
              </a:solidFill>
              <a:latin typeface="Consolas" pitchFamily="49" charset="0"/>
              <a:ea typeface="仿宋" pitchFamily="49" charset="-122"/>
              <a:cs typeface="Consolas" pitchFamily="49" charset="0"/>
            </a:endParaRPr>
          </a:p>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   for (it=</a:t>
            </a:r>
            <a:r>
              <a:rPr lang="en-US" altLang="zh-CN" sz="1800" dirty="0" err="1" smtClean="0">
                <a:solidFill>
                  <a:schemeClr val="tx1"/>
                </a:solidFill>
                <a:latin typeface="Consolas" pitchFamily="49" charset="0"/>
                <a:ea typeface="仿宋" pitchFamily="49" charset="-122"/>
                <a:cs typeface="Consolas" pitchFamily="49" charset="0"/>
              </a:rPr>
              <a:t>s.begin</a:t>
            </a:r>
            <a:r>
              <a:rPr lang="en-US" altLang="zh-CN" sz="1800" dirty="0" smtClean="0">
                <a:solidFill>
                  <a:schemeClr val="tx1"/>
                </a:solidFill>
                <a:latin typeface="Consolas" pitchFamily="49" charset="0"/>
                <a:ea typeface="仿宋" pitchFamily="49" charset="-122"/>
                <a:cs typeface="Consolas" pitchFamily="49" charset="0"/>
              </a:rPr>
              <a:t>();it!=</a:t>
            </a:r>
            <a:r>
              <a:rPr lang="en-US" altLang="zh-CN" sz="1800" dirty="0" err="1" smtClean="0">
                <a:solidFill>
                  <a:schemeClr val="tx1"/>
                </a:solidFill>
                <a:latin typeface="Consolas" pitchFamily="49" charset="0"/>
                <a:ea typeface="仿宋" pitchFamily="49" charset="-122"/>
                <a:cs typeface="Consolas" pitchFamily="49" charset="0"/>
              </a:rPr>
              <a:t>s.end</a:t>
            </a:r>
            <a:r>
              <a:rPr lang="en-US" altLang="zh-CN" sz="1800" dirty="0" smtClean="0">
                <a:solidFill>
                  <a:schemeClr val="tx1"/>
                </a:solidFill>
                <a:latin typeface="Consolas" pitchFamily="49" charset="0"/>
                <a:ea typeface="仿宋" pitchFamily="49" charset="-122"/>
                <a:cs typeface="Consolas" pitchFamily="49" charset="0"/>
              </a:rPr>
              <a:t>();it++)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printf</a:t>
            </a:r>
            <a:r>
              <a:rPr lang="en-US" altLang="zh-CN" sz="1800" dirty="0" smtClean="0">
                <a:solidFill>
                  <a:schemeClr val="tx1"/>
                </a:solidFill>
                <a:latin typeface="Consolas" pitchFamily="49" charset="0"/>
                <a:ea typeface="仿宋" pitchFamily="49" charset="-122"/>
                <a:cs typeface="Consolas" pitchFamily="49" charset="0"/>
              </a:rPr>
              <a:t>("%d ",*it);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printf</a:t>
            </a:r>
            <a:r>
              <a:rPr lang="en-US" altLang="zh-CN" sz="1800" dirty="0" smtClean="0">
                <a:solidFill>
                  <a:schemeClr val="tx1"/>
                </a:solidFill>
                <a:latin typeface="Consolas" pitchFamily="49" charset="0"/>
                <a:ea typeface="仿宋" pitchFamily="49" charset="-122"/>
                <a:cs typeface="Consolas" pitchFamily="49" charset="0"/>
              </a:rPr>
              <a:t>("\n");</a:t>
            </a:r>
            <a:endParaRPr lang="zh-CN" altLang="zh-CN" sz="1800" dirty="0" smtClean="0">
              <a:solidFill>
                <a:schemeClr val="tx1"/>
              </a:solidFill>
              <a:latin typeface="Consolas" pitchFamily="49" charset="0"/>
              <a:ea typeface="仿宋" pitchFamily="49" charset="-122"/>
              <a:cs typeface="Consolas" pitchFamily="49" charset="0"/>
            </a:endParaRPr>
          </a:p>
        </p:txBody>
      </p:sp>
      <p:sp>
        <p:nvSpPr>
          <p:cNvPr id="3" name="TextBox 2"/>
          <p:cNvSpPr txBox="1"/>
          <p:nvPr/>
        </p:nvSpPr>
        <p:spPr>
          <a:xfrm>
            <a:off x="3286116" y="5672096"/>
            <a:ext cx="1500198" cy="369332"/>
          </a:xfrm>
          <a:prstGeom prst="rect">
            <a:avLst/>
          </a:prstGeom>
          <a:noFill/>
        </p:spPr>
        <p:txBody>
          <a:bodyPr wrap="square" rtlCol="0">
            <a:spAutoFit/>
          </a:bodyPr>
          <a:lstStyle/>
          <a:p>
            <a:r>
              <a:rPr lang="en-US" altLang="zh-CN" sz="1800" smtClean="0">
                <a:solidFill>
                  <a:srgbClr val="9900FF"/>
                </a:solidFill>
                <a:latin typeface="Consolas" pitchFamily="49" charset="0"/>
                <a:cs typeface="Consolas" pitchFamily="49" charset="0"/>
              </a:rPr>
              <a:t>s:1 2 3 4</a:t>
            </a:r>
            <a:endParaRPr lang="zh-CN" altLang="en-US" sz="1800" smtClean="0">
              <a:solidFill>
                <a:srgbClr val="9900FF"/>
              </a:solidFill>
              <a:latin typeface="Consolas" pitchFamily="49" charset="0"/>
              <a:ea typeface="楷体" pitchFamily="49" charset="-122"/>
              <a:cs typeface="Consolas" pitchFamily="49" charset="0"/>
            </a:endParaRPr>
          </a:p>
        </p:txBody>
      </p:sp>
      <p:sp>
        <p:nvSpPr>
          <p:cNvPr id="4" name="下箭头 3"/>
          <p:cNvSpPr/>
          <p:nvPr/>
        </p:nvSpPr>
        <p:spPr>
          <a:xfrm>
            <a:off x="3857620" y="5172030"/>
            <a:ext cx="214314"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nvGrpSpPr>
          <p:cNvPr id="5" name="组合 4"/>
          <p:cNvGrpSpPr/>
          <p:nvPr/>
        </p:nvGrpSpPr>
        <p:grpSpPr>
          <a:xfrm>
            <a:off x="142844" y="82535"/>
            <a:ext cx="903272" cy="846135"/>
            <a:chOff x="1454150" y="-60341"/>
            <a:chExt cx="903272" cy="846135"/>
          </a:xfrm>
        </p:grpSpPr>
        <p:sp>
          <p:nvSpPr>
            <p:cNvPr id="6"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7"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smtClean="0">
                  <a:solidFill>
                    <a:srgbClr val="FF0000"/>
                  </a:solidFill>
                  <a:latin typeface="微软雅黑" pitchFamily="34" charset="-122"/>
                  <a:ea typeface="微软雅黑" pitchFamily="34" charset="-122"/>
                </a:rPr>
                <a:t>示例</a:t>
              </a:r>
              <a:endParaRPr lang="en-US" altLang="zh-CN" sz="2000">
                <a:solidFill>
                  <a:srgbClr val="FF0000"/>
                </a:solidFill>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928670"/>
            <a:ext cx="6643734" cy="43800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dirty="0" smtClean="0">
                <a:solidFill>
                  <a:srgbClr val="0033CC"/>
                </a:solidFill>
                <a:latin typeface="Consolas" pitchFamily="49" charset="0"/>
                <a:ea typeface="仿宋" pitchFamily="49" charset="-122"/>
                <a:cs typeface="Consolas" pitchFamily="49" charset="0"/>
              </a:rPr>
              <a:t>   </a:t>
            </a:r>
            <a:r>
              <a:rPr lang="en-US" altLang="zh-CN" sz="1800" dirty="0" err="1" smtClean="0">
                <a:solidFill>
                  <a:srgbClr val="C00000"/>
                </a:solidFill>
                <a:latin typeface="Consolas" pitchFamily="49" charset="0"/>
                <a:ea typeface="仿宋" pitchFamily="49" charset="-122"/>
                <a:cs typeface="Consolas" pitchFamily="49" charset="0"/>
              </a:rPr>
              <a:t>multiset</a:t>
            </a:r>
            <a:r>
              <a:rPr lang="en-US" altLang="zh-CN" sz="1800" dirty="0" smtClean="0">
                <a:solidFill>
                  <a:srgbClr val="C00000"/>
                </a:solidFill>
                <a:latin typeface="Consolas" pitchFamily="49" charset="0"/>
                <a:ea typeface="仿宋" pitchFamily="49" charset="-122"/>
                <a:cs typeface="Consolas" pitchFamily="49" charset="0"/>
              </a:rPr>
              <a:t>&lt;</a:t>
            </a:r>
            <a:r>
              <a:rPr lang="en-US" altLang="zh-CN" sz="1800" dirty="0" err="1" smtClean="0">
                <a:solidFill>
                  <a:srgbClr val="C00000"/>
                </a:solidFill>
                <a:latin typeface="Consolas" pitchFamily="49" charset="0"/>
                <a:ea typeface="仿宋" pitchFamily="49" charset="-122"/>
                <a:cs typeface="Consolas" pitchFamily="49" charset="0"/>
              </a:rPr>
              <a:t>int</a:t>
            </a:r>
            <a:r>
              <a:rPr lang="en-US" altLang="zh-CN" sz="1800" dirty="0" smtClean="0">
                <a:solidFill>
                  <a:srgbClr val="C00000"/>
                </a:solidFill>
                <a:latin typeface="Consolas" pitchFamily="49" charset="0"/>
                <a:ea typeface="仿宋" pitchFamily="49" charset="-122"/>
                <a:cs typeface="Consolas" pitchFamily="49" charset="0"/>
              </a:rPr>
              <a:t>&gt; ms;	</a:t>
            </a:r>
            <a:r>
              <a:rPr lang="en-US" altLang="zh-CN" sz="1800" dirty="0" smtClean="0">
                <a:solidFill>
                  <a:schemeClr val="tx1"/>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定义</a:t>
            </a:r>
            <a:r>
              <a:rPr lang="en-US" altLang="zh-CN" sz="1800" dirty="0" err="1" smtClean="0">
                <a:solidFill>
                  <a:schemeClr val="tx1"/>
                </a:solidFill>
                <a:latin typeface="Consolas" pitchFamily="49" charset="0"/>
                <a:ea typeface="仿宋" pitchFamily="49" charset="-122"/>
                <a:cs typeface="Consolas" pitchFamily="49" charset="0"/>
              </a:rPr>
              <a:t>multiset</a:t>
            </a:r>
            <a:r>
              <a:rPr lang="zh-CN" altLang="zh-CN" sz="1800" dirty="0" smtClean="0">
                <a:solidFill>
                  <a:schemeClr val="tx1"/>
                </a:solidFill>
                <a:latin typeface="Consolas" pitchFamily="49" charset="0"/>
                <a:ea typeface="仿宋" pitchFamily="49" charset="-122"/>
                <a:cs typeface="Consolas" pitchFamily="49" charset="0"/>
              </a:rPr>
              <a:t>容器</a:t>
            </a:r>
            <a:r>
              <a:rPr lang="en-US" altLang="zh-CN" sz="1800" dirty="0" smtClean="0">
                <a:solidFill>
                  <a:schemeClr val="tx1"/>
                </a:solidFill>
                <a:latin typeface="Consolas" pitchFamily="49" charset="0"/>
                <a:ea typeface="仿宋" pitchFamily="49" charset="-122"/>
                <a:cs typeface="Consolas" pitchFamily="49" charset="0"/>
              </a:rPr>
              <a:t>ms</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rgbClr val="C00000"/>
                </a:solidFill>
                <a:latin typeface="Consolas" pitchFamily="49" charset="0"/>
                <a:ea typeface="仿宋" pitchFamily="49" charset="-122"/>
                <a:cs typeface="Consolas" pitchFamily="49" charset="0"/>
              </a:rPr>
              <a:t>   </a:t>
            </a:r>
            <a:r>
              <a:rPr lang="en-US" altLang="zh-CN" sz="1800" dirty="0" err="1" smtClean="0">
                <a:solidFill>
                  <a:srgbClr val="C00000"/>
                </a:solidFill>
                <a:latin typeface="Consolas" pitchFamily="49" charset="0"/>
                <a:ea typeface="仿宋" pitchFamily="49" charset="-122"/>
                <a:cs typeface="Consolas" pitchFamily="49" charset="0"/>
              </a:rPr>
              <a:t>multiset</a:t>
            </a:r>
            <a:r>
              <a:rPr lang="en-US" altLang="zh-CN" sz="1800" dirty="0" smtClean="0">
                <a:solidFill>
                  <a:srgbClr val="C00000"/>
                </a:solidFill>
                <a:latin typeface="Consolas" pitchFamily="49" charset="0"/>
                <a:ea typeface="仿宋" pitchFamily="49" charset="-122"/>
                <a:cs typeface="Consolas" pitchFamily="49" charset="0"/>
              </a:rPr>
              <a:t>&lt;</a:t>
            </a:r>
            <a:r>
              <a:rPr lang="en-US" altLang="zh-CN" sz="1800" dirty="0" err="1" smtClean="0">
                <a:solidFill>
                  <a:srgbClr val="C00000"/>
                </a:solidFill>
                <a:latin typeface="Consolas" pitchFamily="49" charset="0"/>
                <a:ea typeface="仿宋" pitchFamily="49" charset="-122"/>
                <a:cs typeface="Consolas" pitchFamily="49" charset="0"/>
              </a:rPr>
              <a:t>int</a:t>
            </a:r>
            <a:r>
              <a:rPr lang="en-US" altLang="zh-CN" sz="1800" dirty="0" smtClean="0">
                <a:solidFill>
                  <a:srgbClr val="C00000"/>
                </a:solidFill>
                <a:latin typeface="Consolas" pitchFamily="49" charset="0"/>
                <a:ea typeface="仿宋" pitchFamily="49" charset="-122"/>
                <a:cs typeface="Consolas" pitchFamily="49" charset="0"/>
              </a:rPr>
              <a:t>&gt;::</a:t>
            </a:r>
            <a:r>
              <a:rPr lang="en-US" altLang="zh-CN" sz="1800" dirty="0" err="1" smtClean="0">
                <a:solidFill>
                  <a:srgbClr val="C00000"/>
                </a:solidFill>
                <a:latin typeface="Consolas" pitchFamily="49" charset="0"/>
                <a:ea typeface="仿宋" pitchFamily="49" charset="-122"/>
                <a:cs typeface="Consolas" pitchFamily="49" charset="0"/>
              </a:rPr>
              <a:t>iterator</a:t>
            </a:r>
            <a:r>
              <a:rPr lang="en-US" altLang="zh-CN" sz="1800" dirty="0" smtClean="0">
                <a:solidFill>
                  <a:srgbClr val="C00000"/>
                </a:solidFill>
                <a:latin typeface="Consolas" pitchFamily="49" charset="0"/>
                <a:ea typeface="仿宋" pitchFamily="49" charset="-122"/>
                <a:cs typeface="Consolas" pitchFamily="49" charset="0"/>
              </a:rPr>
              <a:t> </a:t>
            </a:r>
            <a:r>
              <a:rPr lang="en-US" altLang="zh-CN" sz="1800" dirty="0" err="1" smtClean="0">
                <a:solidFill>
                  <a:srgbClr val="C00000"/>
                </a:solidFill>
                <a:latin typeface="Consolas" pitchFamily="49" charset="0"/>
                <a:ea typeface="仿宋" pitchFamily="49" charset="-122"/>
                <a:cs typeface="Consolas" pitchFamily="49" charset="0"/>
              </a:rPr>
              <a:t>mit</a:t>
            </a:r>
            <a:r>
              <a:rPr lang="en-US" altLang="zh-CN" sz="1800" dirty="0" smtClean="0">
                <a:solidFill>
                  <a:srgbClr val="C00000"/>
                </a:solidFill>
                <a:latin typeface="Consolas" pitchFamily="49" charset="0"/>
                <a:ea typeface="仿宋" pitchFamily="49" charset="-122"/>
                <a:cs typeface="Consolas" pitchFamily="49" charset="0"/>
              </a:rPr>
              <a:t>;</a:t>
            </a:r>
          </a:p>
          <a:p>
            <a:r>
              <a:rPr lang="en-US" altLang="zh-CN" sz="1800" dirty="0" smtClean="0">
                <a:solidFill>
                  <a:srgbClr val="C00000"/>
                </a:solidFill>
                <a:latin typeface="Consolas" pitchFamily="49" charset="0"/>
                <a:ea typeface="仿宋" pitchFamily="49" charset="-122"/>
                <a:cs typeface="Consolas" pitchFamily="49" charset="0"/>
              </a:rPr>
              <a:t>			</a:t>
            </a:r>
            <a:r>
              <a:rPr lang="en-US" altLang="zh-CN" sz="1800" dirty="0" smtClean="0">
                <a:solidFill>
                  <a:schemeClr val="tx1"/>
                </a:solidFill>
                <a:latin typeface="Consolas" pitchFamily="49" charset="0"/>
                <a:ea typeface="仿宋" pitchFamily="49" charset="-122"/>
                <a:cs typeface="Consolas" pitchFamily="49" charset="0"/>
              </a:rPr>
              <a:t>//</a:t>
            </a:r>
            <a:r>
              <a:rPr lang="zh-CN" altLang="zh-CN" sz="1800" dirty="0" smtClean="0">
                <a:solidFill>
                  <a:schemeClr val="tx1"/>
                </a:solidFill>
                <a:latin typeface="Consolas" pitchFamily="49" charset="0"/>
                <a:ea typeface="仿宋" pitchFamily="49" charset="-122"/>
                <a:cs typeface="Consolas" pitchFamily="49" charset="0"/>
              </a:rPr>
              <a:t>定义</a:t>
            </a:r>
            <a:r>
              <a:rPr lang="en-US" altLang="zh-CN" sz="1800" dirty="0" err="1" smtClean="0">
                <a:solidFill>
                  <a:schemeClr val="tx1"/>
                </a:solidFill>
                <a:latin typeface="Consolas" pitchFamily="49" charset="0"/>
                <a:ea typeface="仿宋" pitchFamily="49" charset="-122"/>
                <a:cs typeface="Consolas" pitchFamily="49" charset="0"/>
              </a:rPr>
              <a:t>multiset</a:t>
            </a:r>
            <a:r>
              <a:rPr lang="zh-CN" altLang="zh-CN" sz="1800" dirty="0" smtClean="0">
                <a:solidFill>
                  <a:schemeClr val="tx1"/>
                </a:solidFill>
                <a:latin typeface="Consolas" pitchFamily="49" charset="0"/>
                <a:ea typeface="仿宋" pitchFamily="49" charset="-122"/>
                <a:cs typeface="Consolas" pitchFamily="49" charset="0"/>
              </a:rPr>
              <a:t>容器迭代器</a:t>
            </a:r>
            <a:r>
              <a:rPr lang="en-US" altLang="zh-CN" sz="1800" dirty="0" err="1" smtClean="0">
                <a:solidFill>
                  <a:schemeClr val="tx1"/>
                </a:solidFill>
                <a:latin typeface="Consolas" pitchFamily="49" charset="0"/>
                <a:ea typeface="仿宋" pitchFamily="49" charset="-122"/>
                <a:cs typeface="Consolas" pitchFamily="49" charset="0"/>
              </a:rPr>
              <a:t>mit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ms.insert</a:t>
            </a:r>
            <a:r>
              <a:rPr lang="en-US" altLang="zh-CN" sz="1800" dirty="0" smtClean="0">
                <a:solidFill>
                  <a:schemeClr val="tx1"/>
                </a:solidFill>
                <a:latin typeface="Consolas" pitchFamily="49" charset="0"/>
                <a:ea typeface="仿宋" pitchFamily="49" charset="-122"/>
                <a:cs typeface="Consolas" pitchFamily="49" charset="0"/>
              </a:rPr>
              <a:t>(1);</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ms.insert</a:t>
            </a:r>
            <a:r>
              <a:rPr lang="en-US" altLang="zh-CN" sz="1800" dirty="0" smtClean="0">
                <a:solidFill>
                  <a:schemeClr val="tx1"/>
                </a:solidFill>
                <a:latin typeface="Consolas" pitchFamily="49" charset="0"/>
                <a:ea typeface="仿宋" pitchFamily="49" charset="-122"/>
                <a:cs typeface="Consolas" pitchFamily="49" charset="0"/>
              </a:rPr>
              <a:t>(3);</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ms.insert</a:t>
            </a:r>
            <a:r>
              <a:rPr lang="en-US" altLang="zh-CN" sz="1800" dirty="0" smtClean="0">
                <a:solidFill>
                  <a:schemeClr val="tx1"/>
                </a:solidFill>
                <a:latin typeface="Consolas" pitchFamily="49" charset="0"/>
                <a:ea typeface="仿宋" pitchFamily="49" charset="-122"/>
                <a:cs typeface="Consolas" pitchFamily="49" charset="0"/>
              </a:rPr>
              <a:t>(2);</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ms.insert</a:t>
            </a:r>
            <a:r>
              <a:rPr lang="en-US" altLang="zh-CN" sz="1800" dirty="0" smtClean="0">
                <a:solidFill>
                  <a:schemeClr val="tx1"/>
                </a:solidFill>
                <a:latin typeface="Consolas" pitchFamily="49" charset="0"/>
                <a:ea typeface="仿宋" pitchFamily="49" charset="-122"/>
                <a:cs typeface="Consolas" pitchFamily="49" charset="0"/>
              </a:rPr>
              <a:t>(4);</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ms.insert</a:t>
            </a:r>
            <a:r>
              <a:rPr lang="en-US" altLang="zh-CN" sz="1800" dirty="0" smtClean="0">
                <a:solidFill>
                  <a:schemeClr val="tx1"/>
                </a:solidFill>
                <a:latin typeface="Consolas" pitchFamily="49" charset="0"/>
                <a:ea typeface="仿宋" pitchFamily="49" charset="-122"/>
                <a:cs typeface="Consolas" pitchFamily="49" charset="0"/>
              </a:rPr>
              <a:t>(2);</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printf</a:t>
            </a:r>
            <a:r>
              <a:rPr lang="en-US" altLang="zh-CN" sz="1800" dirty="0" smtClean="0">
                <a:solidFill>
                  <a:schemeClr val="tx1"/>
                </a:solidFill>
                <a:latin typeface="Consolas" pitchFamily="49" charset="0"/>
                <a:ea typeface="仿宋" pitchFamily="49" charset="-122"/>
                <a:cs typeface="Consolas" pitchFamily="49" charset="0"/>
              </a:rPr>
              <a:t>("ms: ");</a:t>
            </a:r>
            <a:endParaRPr lang="zh-CN" altLang="zh-CN" sz="1800" dirty="0" smtClean="0">
              <a:solidFill>
                <a:schemeClr val="tx1"/>
              </a:solidFill>
              <a:latin typeface="Consolas" pitchFamily="49" charset="0"/>
              <a:ea typeface="仿宋" pitchFamily="49" charset="-122"/>
              <a:cs typeface="Consolas" pitchFamily="49" charset="0"/>
            </a:endParaRPr>
          </a:p>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   for (</a:t>
            </a:r>
            <a:r>
              <a:rPr lang="en-US" altLang="zh-CN" sz="1800" dirty="0" err="1" smtClean="0">
                <a:solidFill>
                  <a:schemeClr val="tx1"/>
                </a:solidFill>
                <a:latin typeface="Consolas" pitchFamily="49" charset="0"/>
                <a:ea typeface="仿宋" pitchFamily="49" charset="-122"/>
                <a:cs typeface="Consolas" pitchFamily="49" charset="0"/>
              </a:rPr>
              <a:t>mit</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ms.begin</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mit</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ms.end</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mit</a:t>
            </a:r>
            <a:r>
              <a:rPr lang="en-US" altLang="zh-CN" sz="1800" dirty="0" smtClean="0">
                <a:solidFill>
                  <a:schemeClr val="tx1"/>
                </a:solidFill>
                <a:latin typeface="Consolas" pitchFamily="49" charset="0"/>
                <a:ea typeface="仿宋" pitchFamily="49" charset="-122"/>
                <a:cs typeface="Consolas" pitchFamily="49" charset="0"/>
              </a:rPr>
              <a: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printf</a:t>
            </a:r>
            <a:r>
              <a:rPr lang="en-US" altLang="zh-CN" sz="1800" dirty="0" smtClean="0">
                <a:solidFill>
                  <a:schemeClr val="tx1"/>
                </a:solidFill>
                <a:latin typeface="Consolas" pitchFamily="49" charset="0"/>
                <a:ea typeface="仿宋" pitchFamily="49" charset="-122"/>
                <a:cs typeface="Consolas" pitchFamily="49" charset="0"/>
              </a:rPr>
              <a:t>("%d ",*</a:t>
            </a:r>
            <a:r>
              <a:rPr lang="en-US" altLang="zh-CN" sz="1800" dirty="0" err="1" smtClean="0">
                <a:solidFill>
                  <a:schemeClr val="tx1"/>
                </a:solidFill>
                <a:latin typeface="Consolas" pitchFamily="49" charset="0"/>
                <a:ea typeface="仿宋" pitchFamily="49" charset="-122"/>
                <a:cs typeface="Consolas" pitchFamily="49" charset="0"/>
              </a:rPr>
              <a:t>mit</a:t>
            </a:r>
            <a:r>
              <a:rPr lang="en-US" altLang="zh-CN" sz="1800" dirty="0" smtClean="0">
                <a:solidFill>
                  <a:schemeClr val="tx1"/>
                </a:solidFill>
                <a:latin typeface="Consolas" pitchFamily="49" charset="0"/>
                <a:ea typeface="仿宋" pitchFamily="49" charset="-122"/>
                <a:cs typeface="Consolas" pitchFamily="49" charset="0"/>
              </a:rPr>
              <a: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printf</a:t>
            </a:r>
            <a:r>
              <a:rPr lang="en-US" altLang="zh-CN" sz="1800" dirty="0" smtClean="0">
                <a:solidFill>
                  <a:schemeClr val="tx1"/>
                </a:solidFill>
                <a:latin typeface="Consolas" pitchFamily="49" charset="0"/>
                <a:ea typeface="仿宋" pitchFamily="49" charset="-122"/>
                <a:cs typeface="Consolas" pitchFamily="49" charset="0"/>
              </a:rPr>
              <a:t>("\n");</a:t>
            </a:r>
          </a:p>
          <a:p>
            <a:r>
              <a:rPr lang="en-US" altLang="zh-CN" sz="1800" dirty="0" smtClean="0">
                <a:solidFill>
                  <a:schemeClr val="tx1"/>
                </a:solidFill>
                <a:latin typeface="Consolas" pitchFamily="49" charset="0"/>
                <a:ea typeface="仿宋" pitchFamily="49" charset="-122"/>
                <a:cs typeface="Consolas" pitchFamily="49" charset="0"/>
              </a:rPr>
              <a:t>   return 0;</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a:t>
            </a:r>
            <a:r>
              <a:rPr lang="zh-CN" altLang="en-US" sz="1800" dirty="0" smtClean="0">
                <a:solidFill>
                  <a:schemeClr val="tx1"/>
                </a:solidFill>
                <a:latin typeface="Consolas" pitchFamily="49" charset="0"/>
                <a:ea typeface="楷体" pitchFamily="49" charset="-122"/>
                <a:cs typeface="Consolas" pitchFamily="49" charset="0"/>
              </a:rPr>
              <a:t>本</a:t>
            </a:r>
            <a:r>
              <a:rPr lang="zh-CN" altLang="en-US" sz="1800" dirty="0" smtClean="0">
                <a:solidFill>
                  <a:schemeClr val="tx1"/>
                </a:solidFill>
                <a:latin typeface="Consolas" pitchFamily="49" charset="0"/>
                <a:ea typeface="楷体" pitchFamily="49" charset="-122"/>
                <a:cs typeface="Consolas" pitchFamily="49" charset="0"/>
              </a:rPr>
              <a:t>例题见程序</a:t>
            </a:r>
            <a:r>
              <a:rPr lang="en-US" altLang="zh-CN" sz="1800" dirty="0" smtClean="0">
                <a:solidFill>
                  <a:schemeClr val="tx1"/>
                </a:solidFill>
                <a:latin typeface="Consolas" pitchFamily="49" charset="0"/>
                <a:ea typeface="楷体" pitchFamily="49" charset="-122"/>
                <a:cs typeface="Consolas" pitchFamily="49" charset="0"/>
              </a:rPr>
              <a:t>P25-set/</a:t>
            </a:r>
            <a:r>
              <a:rPr lang="en-US" altLang="zh-CN" sz="1800" dirty="0" err="1" smtClean="0">
                <a:solidFill>
                  <a:schemeClr val="tx1"/>
                </a:solidFill>
                <a:latin typeface="Consolas" pitchFamily="49" charset="0"/>
                <a:ea typeface="楷体" pitchFamily="49" charset="-122"/>
                <a:cs typeface="Consolas" pitchFamily="49" charset="0"/>
              </a:rPr>
              <a:t>multiset</a:t>
            </a:r>
            <a:endParaRPr lang="zh-CN" altLang="zh-CN" sz="1800" dirty="0" smtClean="0">
              <a:solidFill>
                <a:schemeClr val="tx1"/>
              </a:solidFill>
              <a:latin typeface="Consolas" pitchFamily="49" charset="0"/>
              <a:ea typeface="仿宋" pitchFamily="49" charset="-122"/>
              <a:cs typeface="Consolas" pitchFamily="49" charset="0"/>
            </a:endParaRPr>
          </a:p>
        </p:txBody>
      </p:sp>
      <p:sp>
        <p:nvSpPr>
          <p:cNvPr id="3" name="TextBox 2"/>
          <p:cNvSpPr txBox="1"/>
          <p:nvPr/>
        </p:nvSpPr>
        <p:spPr>
          <a:xfrm>
            <a:off x="3428992" y="5715016"/>
            <a:ext cx="171451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ms:1 2 2 3 4</a:t>
            </a:r>
            <a:endParaRPr lang="zh-CN" altLang="zh-CN" sz="1800" smtClean="0">
              <a:solidFill>
                <a:srgbClr val="0000FF"/>
              </a:solidFill>
              <a:latin typeface="Consolas" pitchFamily="49" charset="0"/>
              <a:cs typeface="Consolas" pitchFamily="49" charset="0"/>
            </a:endParaRPr>
          </a:p>
        </p:txBody>
      </p:sp>
      <p:sp>
        <p:nvSpPr>
          <p:cNvPr id="4" name="下箭头 3"/>
          <p:cNvSpPr/>
          <p:nvPr/>
        </p:nvSpPr>
        <p:spPr>
          <a:xfrm>
            <a:off x="3857620" y="5286388"/>
            <a:ext cx="285752" cy="35719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285860"/>
            <a:ext cx="8001056" cy="2400657"/>
          </a:xfrm>
          <a:prstGeom prst="rect">
            <a:avLst/>
          </a:prstGeom>
          <a:noFill/>
        </p:spPr>
        <p:txBody>
          <a:bodyPr wrap="square" rtlCol="0">
            <a:spAutoFit/>
          </a:bodyPr>
          <a:lstStyle/>
          <a:p>
            <a:pPr>
              <a:lnSpc>
                <a:spcPct val="150000"/>
              </a:lnSpc>
            </a:pPr>
            <a:r>
              <a:rPr lang="en-US" altLang="zh-CN" sz="2000" dirty="0" smtClean="0">
                <a:solidFill>
                  <a:schemeClr val="tx1"/>
                </a:solidFill>
                <a:latin typeface="Consolas" pitchFamily="49" charset="0"/>
                <a:ea typeface="楷体" pitchFamily="49" charset="-122"/>
                <a:cs typeface="Consolas" pitchFamily="49" charset="0"/>
              </a:rPr>
              <a:t>    map</a:t>
            </a:r>
            <a:r>
              <a:rPr lang="zh-CN" altLang="zh-CN" sz="2000" dirty="0" smtClean="0">
                <a:solidFill>
                  <a:schemeClr val="tx1"/>
                </a:solidFill>
                <a:latin typeface="Consolas" pitchFamily="49" charset="0"/>
                <a:ea typeface="楷体" pitchFamily="49" charset="-122"/>
                <a:cs typeface="Consolas" pitchFamily="49" charset="0"/>
              </a:rPr>
              <a:t>和</a:t>
            </a:r>
            <a:r>
              <a:rPr lang="en-US" altLang="zh-CN" sz="2000" dirty="0" err="1" smtClean="0">
                <a:solidFill>
                  <a:schemeClr val="tx1"/>
                </a:solidFill>
                <a:latin typeface="Consolas" pitchFamily="49" charset="0"/>
                <a:ea typeface="楷体" pitchFamily="49" charset="-122"/>
                <a:cs typeface="Consolas" pitchFamily="49" charset="0"/>
              </a:rPr>
              <a:t>multimap</a:t>
            </a:r>
            <a:r>
              <a:rPr lang="zh-CN" altLang="zh-CN" sz="2000" dirty="0" smtClean="0">
                <a:solidFill>
                  <a:schemeClr val="tx1"/>
                </a:solidFill>
                <a:latin typeface="Consolas" pitchFamily="49" charset="0"/>
                <a:ea typeface="楷体" pitchFamily="49" charset="-122"/>
                <a:cs typeface="Consolas" pitchFamily="49" charset="0"/>
              </a:rPr>
              <a:t>都是映射类模板。映射是实现关键字与值关系的存储结构，可以使用一个关键字</a:t>
            </a:r>
            <a:r>
              <a:rPr lang="en-US" altLang="zh-CN" sz="2000" dirty="0" smtClean="0">
                <a:solidFill>
                  <a:schemeClr val="tx1"/>
                </a:solidFill>
                <a:latin typeface="Consolas" pitchFamily="49" charset="0"/>
                <a:ea typeface="楷体" pitchFamily="49" charset="-122"/>
                <a:cs typeface="Consolas" pitchFamily="49" charset="0"/>
              </a:rPr>
              <a:t>key</a:t>
            </a:r>
            <a:r>
              <a:rPr lang="zh-CN" altLang="zh-CN" sz="2000" dirty="0" smtClean="0">
                <a:solidFill>
                  <a:schemeClr val="tx1"/>
                </a:solidFill>
                <a:latin typeface="Consolas" pitchFamily="49" charset="0"/>
                <a:ea typeface="楷体" pitchFamily="49" charset="-122"/>
                <a:cs typeface="Consolas" pitchFamily="49" charset="0"/>
              </a:rPr>
              <a:t>来访问相应的数据值</a:t>
            </a:r>
            <a:r>
              <a:rPr lang="en-US" altLang="zh-CN" sz="2000" dirty="0" smtClean="0">
                <a:solidFill>
                  <a:schemeClr val="tx1"/>
                </a:solidFill>
                <a:latin typeface="Consolas" pitchFamily="49" charset="0"/>
                <a:ea typeface="楷体" pitchFamily="49" charset="-122"/>
                <a:cs typeface="Consolas" pitchFamily="49" charset="0"/>
              </a:rPr>
              <a:t>value</a:t>
            </a:r>
            <a:r>
              <a:rPr lang="zh-CN" altLang="zh-CN" sz="2000" dirty="0" smtClean="0">
                <a:solidFill>
                  <a:schemeClr val="tx1"/>
                </a:solidFill>
                <a:latin typeface="Consolas" pitchFamily="49" charset="0"/>
                <a:ea typeface="楷体" pitchFamily="49" charset="-122"/>
                <a:cs typeface="Consolas" pitchFamily="49" charset="0"/>
              </a:rPr>
              <a:t>。</a:t>
            </a:r>
            <a:endParaRPr lang="en-US" altLang="zh-CN" sz="2000" dirty="0" smtClean="0">
              <a:solidFill>
                <a:schemeClr val="tx1"/>
              </a:solidFill>
              <a:latin typeface="Consolas" pitchFamily="49" charset="0"/>
              <a:ea typeface="楷体" pitchFamily="49" charset="-122"/>
              <a:cs typeface="Consolas" pitchFamily="49" charset="0"/>
            </a:endParaRPr>
          </a:p>
          <a:p>
            <a:pPr>
              <a:lnSpc>
                <a:spcPct val="150000"/>
              </a:lnSpc>
            </a:pPr>
            <a:r>
              <a:rPr lang="en-US" altLang="zh-CN" sz="2000" dirty="0" smtClean="0">
                <a:solidFill>
                  <a:schemeClr val="tx1"/>
                </a:solidFill>
                <a:latin typeface="Consolas" pitchFamily="49" charset="0"/>
                <a:ea typeface="楷体" pitchFamily="49" charset="-122"/>
                <a:cs typeface="Consolas" pitchFamily="49" charset="0"/>
              </a:rPr>
              <a:t>    </a:t>
            </a:r>
            <a:r>
              <a:rPr lang="zh-CN" altLang="zh-CN" sz="2000" dirty="0" smtClean="0">
                <a:solidFill>
                  <a:schemeClr val="tx1"/>
                </a:solidFill>
                <a:latin typeface="Consolas" pitchFamily="49" charset="0"/>
                <a:ea typeface="楷体" pitchFamily="49" charset="-122"/>
                <a:cs typeface="Consolas" pitchFamily="49" charset="0"/>
              </a:rPr>
              <a:t>在</a:t>
            </a:r>
            <a:r>
              <a:rPr lang="en-US" altLang="zh-CN" sz="2000" dirty="0" smtClean="0">
                <a:solidFill>
                  <a:schemeClr val="tx1"/>
                </a:solidFill>
                <a:latin typeface="Consolas" pitchFamily="49" charset="0"/>
                <a:ea typeface="楷体" pitchFamily="49" charset="-122"/>
                <a:cs typeface="Consolas" pitchFamily="49" charset="0"/>
              </a:rPr>
              <a:t>set/</a:t>
            </a:r>
            <a:r>
              <a:rPr lang="en-US" altLang="zh-CN" sz="2000" dirty="0" err="1" smtClean="0">
                <a:solidFill>
                  <a:schemeClr val="tx1"/>
                </a:solidFill>
                <a:latin typeface="Consolas" pitchFamily="49" charset="0"/>
                <a:ea typeface="楷体" pitchFamily="49" charset="-122"/>
                <a:cs typeface="Consolas" pitchFamily="49" charset="0"/>
              </a:rPr>
              <a:t>multiset</a:t>
            </a:r>
            <a:r>
              <a:rPr lang="zh-CN" altLang="zh-CN" sz="2000" dirty="0" smtClean="0">
                <a:solidFill>
                  <a:schemeClr val="tx1"/>
                </a:solidFill>
                <a:latin typeface="Consolas" pitchFamily="49" charset="0"/>
                <a:ea typeface="楷体" pitchFamily="49" charset="-122"/>
                <a:cs typeface="Consolas" pitchFamily="49" charset="0"/>
              </a:rPr>
              <a:t>中的</a:t>
            </a:r>
            <a:r>
              <a:rPr lang="en-US" altLang="zh-CN" sz="2000" dirty="0" smtClean="0">
                <a:solidFill>
                  <a:schemeClr val="tx1"/>
                </a:solidFill>
                <a:latin typeface="Consolas" pitchFamily="49" charset="0"/>
                <a:ea typeface="楷体" pitchFamily="49" charset="-122"/>
                <a:cs typeface="Consolas" pitchFamily="49" charset="0"/>
              </a:rPr>
              <a:t>key</a:t>
            </a:r>
            <a:r>
              <a:rPr lang="zh-CN" altLang="zh-CN" sz="2000" dirty="0" smtClean="0">
                <a:solidFill>
                  <a:schemeClr val="tx1"/>
                </a:solidFill>
                <a:latin typeface="Consolas" pitchFamily="49" charset="0"/>
                <a:ea typeface="楷体" pitchFamily="49" charset="-122"/>
                <a:cs typeface="Consolas" pitchFamily="49" charset="0"/>
              </a:rPr>
              <a:t>和</a:t>
            </a:r>
            <a:r>
              <a:rPr lang="en-US" altLang="zh-CN" sz="2000" dirty="0" smtClean="0">
                <a:solidFill>
                  <a:schemeClr val="tx1"/>
                </a:solidFill>
                <a:latin typeface="Consolas" pitchFamily="49" charset="0"/>
                <a:ea typeface="楷体" pitchFamily="49" charset="-122"/>
                <a:cs typeface="Consolas" pitchFamily="49" charset="0"/>
              </a:rPr>
              <a:t>value</a:t>
            </a:r>
            <a:r>
              <a:rPr lang="zh-CN" altLang="zh-CN" sz="2000" dirty="0" smtClean="0">
                <a:solidFill>
                  <a:schemeClr val="tx1"/>
                </a:solidFill>
                <a:latin typeface="Consolas" pitchFamily="49" charset="0"/>
                <a:ea typeface="楷体" pitchFamily="49" charset="-122"/>
                <a:cs typeface="Consolas" pitchFamily="49" charset="0"/>
              </a:rPr>
              <a:t>都是</a:t>
            </a:r>
            <a:r>
              <a:rPr lang="en-US" altLang="zh-CN" sz="2000" dirty="0" smtClean="0">
                <a:solidFill>
                  <a:srgbClr val="FF0000"/>
                </a:solidFill>
                <a:latin typeface="Consolas" pitchFamily="49" charset="0"/>
                <a:ea typeface="楷体" pitchFamily="49" charset="-122"/>
                <a:cs typeface="Consolas" pitchFamily="49" charset="0"/>
              </a:rPr>
              <a:t>key</a:t>
            </a:r>
            <a:r>
              <a:rPr lang="zh-CN" altLang="zh-CN" sz="2000" dirty="0" smtClean="0">
                <a:solidFill>
                  <a:srgbClr val="FF0000"/>
                </a:solidFill>
                <a:latin typeface="Consolas" pitchFamily="49" charset="0"/>
                <a:ea typeface="楷体" pitchFamily="49" charset="-122"/>
                <a:cs typeface="Consolas" pitchFamily="49" charset="0"/>
              </a:rPr>
              <a:t>类型</a:t>
            </a:r>
            <a:r>
              <a:rPr lang="zh-CN" altLang="zh-CN" sz="2000" dirty="0" smtClean="0">
                <a:solidFill>
                  <a:schemeClr val="tx1"/>
                </a:solidFill>
                <a:latin typeface="Consolas" pitchFamily="49" charset="0"/>
                <a:ea typeface="楷体" pitchFamily="49" charset="-122"/>
                <a:cs typeface="Consolas" pitchFamily="49" charset="0"/>
              </a:rPr>
              <a:t>，而</a:t>
            </a:r>
            <a:r>
              <a:rPr lang="en-US" altLang="zh-CN" sz="2000" dirty="0" smtClean="0">
                <a:solidFill>
                  <a:schemeClr val="tx1"/>
                </a:solidFill>
                <a:latin typeface="Consolas" pitchFamily="49" charset="0"/>
                <a:ea typeface="楷体" pitchFamily="49" charset="-122"/>
                <a:cs typeface="Consolas" pitchFamily="49" charset="0"/>
              </a:rPr>
              <a:t>key</a:t>
            </a:r>
            <a:r>
              <a:rPr lang="zh-CN" altLang="zh-CN" sz="2000" dirty="0" smtClean="0">
                <a:solidFill>
                  <a:schemeClr val="tx1"/>
                </a:solidFill>
                <a:latin typeface="Consolas" pitchFamily="49" charset="0"/>
                <a:ea typeface="楷体" pitchFamily="49" charset="-122"/>
                <a:cs typeface="Consolas" pitchFamily="49" charset="0"/>
              </a:rPr>
              <a:t>和</a:t>
            </a:r>
            <a:r>
              <a:rPr lang="en-US" altLang="zh-CN" sz="2000" dirty="0" smtClean="0">
                <a:solidFill>
                  <a:schemeClr val="tx1"/>
                </a:solidFill>
                <a:latin typeface="Consolas" pitchFamily="49" charset="0"/>
                <a:ea typeface="楷体" pitchFamily="49" charset="-122"/>
                <a:cs typeface="Consolas" pitchFamily="49" charset="0"/>
              </a:rPr>
              <a:t>value</a:t>
            </a:r>
            <a:r>
              <a:rPr lang="zh-CN" altLang="zh-CN" sz="2000" dirty="0" smtClean="0">
                <a:solidFill>
                  <a:schemeClr val="tx1"/>
                </a:solidFill>
                <a:latin typeface="Consolas" pitchFamily="49" charset="0"/>
                <a:ea typeface="楷体" pitchFamily="49" charset="-122"/>
                <a:cs typeface="Consolas" pitchFamily="49" charset="0"/>
              </a:rPr>
              <a:t>是一个</a:t>
            </a:r>
            <a:r>
              <a:rPr lang="en-US" altLang="zh-CN" sz="2000" dirty="0" smtClean="0">
                <a:solidFill>
                  <a:srgbClr val="FF0000"/>
                </a:solidFill>
                <a:latin typeface="Consolas" pitchFamily="49" charset="0"/>
                <a:ea typeface="楷体" pitchFamily="49" charset="-122"/>
                <a:cs typeface="Consolas" pitchFamily="49" charset="0"/>
              </a:rPr>
              <a:t>pair</a:t>
            </a:r>
            <a:r>
              <a:rPr lang="zh-CN" altLang="zh-CN" sz="2000" dirty="0" smtClean="0">
                <a:solidFill>
                  <a:srgbClr val="FF0000"/>
                </a:solidFill>
                <a:latin typeface="Consolas" pitchFamily="49" charset="0"/>
                <a:ea typeface="楷体" pitchFamily="49" charset="-122"/>
                <a:cs typeface="Consolas" pitchFamily="49" charset="0"/>
              </a:rPr>
              <a:t>类结构</a:t>
            </a:r>
            <a:r>
              <a:rPr lang="zh-CN" altLang="zh-CN" sz="2000" dirty="0" smtClean="0">
                <a:solidFill>
                  <a:schemeClr val="tx1"/>
                </a:solidFill>
                <a:latin typeface="Consolas" pitchFamily="49" charset="0"/>
                <a:ea typeface="楷体" pitchFamily="49" charset="-122"/>
                <a:cs typeface="Consolas" pitchFamily="49" charset="0"/>
              </a:rPr>
              <a:t>。</a:t>
            </a:r>
            <a:endParaRPr lang="en-US" altLang="zh-CN" sz="2000" dirty="0" smtClean="0">
              <a:solidFill>
                <a:schemeClr val="tx1"/>
              </a:solidFill>
              <a:latin typeface="Consolas" pitchFamily="49" charset="0"/>
              <a:ea typeface="楷体" pitchFamily="49" charset="-122"/>
              <a:cs typeface="Consolas" pitchFamily="49" charset="0"/>
            </a:endParaRPr>
          </a:p>
          <a:p>
            <a:pPr>
              <a:lnSpc>
                <a:spcPct val="150000"/>
              </a:lnSpc>
            </a:pPr>
            <a:r>
              <a:rPr lang="en-US" altLang="zh-CN" sz="2000" dirty="0" smtClean="0">
                <a:solidFill>
                  <a:schemeClr val="tx1"/>
                </a:solidFill>
                <a:latin typeface="Consolas" pitchFamily="49" charset="0"/>
                <a:ea typeface="楷体" pitchFamily="49" charset="-122"/>
                <a:cs typeface="Consolas" pitchFamily="49" charset="0"/>
              </a:rPr>
              <a:t>    pair</a:t>
            </a:r>
            <a:r>
              <a:rPr lang="zh-CN" altLang="zh-CN" sz="2000" dirty="0" smtClean="0">
                <a:solidFill>
                  <a:schemeClr val="tx1"/>
                </a:solidFill>
                <a:latin typeface="Consolas" pitchFamily="49" charset="0"/>
                <a:ea typeface="楷体" pitchFamily="49" charset="-122"/>
                <a:cs typeface="Consolas" pitchFamily="49" charset="0"/>
              </a:rPr>
              <a:t>类结构的声明形如：</a:t>
            </a:r>
          </a:p>
        </p:txBody>
      </p:sp>
      <p:sp>
        <p:nvSpPr>
          <p:cNvPr id="3" name="TextBox 2"/>
          <p:cNvSpPr txBox="1"/>
          <p:nvPr/>
        </p:nvSpPr>
        <p:spPr>
          <a:xfrm>
            <a:off x="642910" y="500042"/>
            <a:ext cx="7215238" cy="461665"/>
          </a:xfrm>
          <a:prstGeom prst="rect">
            <a:avLst/>
          </a:prstGeom>
          <a:noFill/>
        </p:spPr>
        <p:txBody>
          <a:bodyPr wrap="square" rtlCol="0">
            <a:spAutoFit/>
          </a:bodyPr>
          <a:lstStyle/>
          <a:p>
            <a:r>
              <a:rPr lang="en-US" altLang="zh-CN" dirty="0" smtClean="0">
                <a:solidFill>
                  <a:srgbClr val="FF0000"/>
                </a:solidFill>
                <a:latin typeface="Consolas" pitchFamily="49" charset="0"/>
                <a:ea typeface="微软雅黑" pitchFamily="34" charset="-122"/>
                <a:cs typeface="Consolas" pitchFamily="49" charset="0"/>
              </a:rPr>
              <a:t>2</a:t>
            </a:r>
            <a:r>
              <a:rPr lang="zh-CN" altLang="zh-CN" dirty="0" smtClean="0">
                <a:solidFill>
                  <a:srgbClr val="FF0000"/>
                </a:solidFill>
                <a:latin typeface="Consolas" pitchFamily="49" charset="0"/>
                <a:ea typeface="微软雅黑" pitchFamily="34" charset="-122"/>
                <a:cs typeface="Consolas" pitchFamily="49" charset="0"/>
              </a:rPr>
              <a:t>）</a:t>
            </a:r>
            <a:r>
              <a:rPr lang="en-US" altLang="zh-CN" dirty="0" smtClean="0">
                <a:solidFill>
                  <a:srgbClr val="FF0000"/>
                </a:solidFill>
                <a:latin typeface="Consolas" pitchFamily="49" charset="0"/>
                <a:ea typeface="微软雅黑" pitchFamily="34" charset="-122"/>
                <a:cs typeface="Consolas" pitchFamily="49" charset="0"/>
              </a:rPr>
              <a:t>map</a:t>
            </a:r>
            <a:r>
              <a:rPr lang="zh-CN" altLang="zh-CN" dirty="0" smtClean="0">
                <a:solidFill>
                  <a:srgbClr val="FF0000"/>
                </a:solidFill>
                <a:latin typeface="Consolas" pitchFamily="49" charset="0"/>
                <a:ea typeface="微软雅黑" pitchFamily="34" charset="-122"/>
                <a:cs typeface="Consolas" pitchFamily="49" charset="0"/>
              </a:rPr>
              <a:t>（映射容器）</a:t>
            </a:r>
            <a:r>
              <a:rPr lang="en-US" altLang="zh-CN" dirty="0" smtClean="0">
                <a:solidFill>
                  <a:srgbClr val="FF0000"/>
                </a:solidFill>
                <a:latin typeface="Consolas" pitchFamily="49" charset="0"/>
                <a:ea typeface="微软雅黑" pitchFamily="34" charset="-122"/>
                <a:cs typeface="Consolas" pitchFamily="49" charset="0"/>
              </a:rPr>
              <a:t>/ </a:t>
            </a:r>
            <a:r>
              <a:rPr lang="en-US" altLang="zh-CN" dirty="0" err="1" smtClean="0">
                <a:solidFill>
                  <a:srgbClr val="FF0000"/>
                </a:solidFill>
                <a:latin typeface="Consolas" pitchFamily="49" charset="0"/>
                <a:ea typeface="微软雅黑" pitchFamily="34" charset="-122"/>
                <a:cs typeface="Consolas" pitchFamily="49" charset="0"/>
              </a:rPr>
              <a:t>multimap</a:t>
            </a:r>
            <a:r>
              <a:rPr lang="zh-CN" altLang="zh-CN" dirty="0" smtClean="0">
                <a:solidFill>
                  <a:srgbClr val="FF0000"/>
                </a:solidFill>
                <a:latin typeface="Consolas" pitchFamily="49" charset="0"/>
                <a:ea typeface="微软雅黑" pitchFamily="34" charset="-122"/>
                <a:cs typeface="Consolas" pitchFamily="49" charset="0"/>
              </a:rPr>
              <a:t>（多重映射容器）</a:t>
            </a:r>
            <a:endParaRPr lang="zh-CN" altLang="en-US" dirty="0" smtClean="0">
              <a:solidFill>
                <a:srgbClr val="FF0000"/>
              </a:solidFill>
              <a:latin typeface="Consolas" pitchFamily="49" charset="0"/>
              <a:ea typeface="微软雅黑" pitchFamily="34" charset="-122"/>
              <a:cs typeface="Consolas" pitchFamily="49" charset="0"/>
            </a:endParaRPr>
          </a:p>
        </p:txBody>
      </p:sp>
      <p:sp>
        <p:nvSpPr>
          <p:cNvPr id="4" name="TextBox 3"/>
          <p:cNvSpPr txBox="1"/>
          <p:nvPr/>
        </p:nvSpPr>
        <p:spPr>
          <a:xfrm>
            <a:off x="2214546" y="3786190"/>
            <a:ext cx="2857520" cy="1200329"/>
          </a:xfrm>
          <a:prstGeom prst="rect">
            <a:avLst/>
          </a:prstGeom>
          <a:noFill/>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altLang="zh-CN" sz="1800" dirty="0" err="1" smtClean="0">
                <a:solidFill>
                  <a:schemeClr val="tx1"/>
                </a:solidFill>
                <a:latin typeface="Consolas" pitchFamily="49" charset="0"/>
                <a:ea typeface="楷体" pitchFamily="49" charset="-122"/>
                <a:cs typeface="Consolas" pitchFamily="49" charset="0"/>
              </a:rPr>
              <a:t>struct</a:t>
            </a:r>
            <a:r>
              <a:rPr lang="en-US" altLang="zh-CN" sz="1800" dirty="0" smtClean="0">
                <a:solidFill>
                  <a:schemeClr val="tx1"/>
                </a:solidFill>
                <a:latin typeface="Consolas" pitchFamily="49" charset="0"/>
                <a:ea typeface="楷体" pitchFamily="49" charset="-122"/>
                <a:cs typeface="Consolas" pitchFamily="49" charset="0"/>
              </a:rPr>
              <a:t> pair</a:t>
            </a:r>
            <a:endParaRPr lang="zh-CN" altLang="zh-CN" sz="1800" dirty="0" smtClean="0">
              <a:solidFill>
                <a:schemeClr val="tx1"/>
              </a:solidFill>
              <a:latin typeface="Consolas" pitchFamily="49" charset="0"/>
              <a:ea typeface="楷体" pitchFamily="49" charset="-122"/>
              <a:cs typeface="Consolas" pitchFamily="49" charset="0"/>
            </a:endParaRPr>
          </a:p>
          <a:p>
            <a:r>
              <a:rPr lang="en-US" altLang="zh-CN" sz="1800" dirty="0" smtClean="0">
                <a:solidFill>
                  <a:schemeClr val="tx1"/>
                </a:solidFill>
                <a:latin typeface="Consolas" pitchFamily="49" charset="0"/>
                <a:ea typeface="楷体" pitchFamily="49" charset="-122"/>
                <a:cs typeface="Consolas" pitchFamily="49" charset="0"/>
              </a:rPr>
              <a:t>{   T first;</a:t>
            </a:r>
            <a:endParaRPr lang="zh-CN" altLang="zh-CN" sz="1800" dirty="0" smtClean="0">
              <a:solidFill>
                <a:schemeClr val="tx1"/>
              </a:solidFill>
              <a:latin typeface="Consolas" pitchFamily="49" charset="0"/>
              <a:ea typeface="楷体" pitchFamily="49" charset="-122"/>
              <a:cs typeface="Consolas" pitchFamily="49" charset="0"/>
            </a:endParaRPr>
          </a:p>
          <a:p>
            <a:r>
              <a:rPr lang="en-US" altLang="zh-CN" sz="1800" dirty="0" smtClean="0">
                <a:solidFill>
                  <a:schemeClr val="tx1"/>
                </a:solidFill>
                <a:latin typeface="Consolas" pitchFamily="49" charset="0"/>
                <a:ea typeface="楷体" pitchFamily="49" charset="-122"/>
                <a:cs typeface="Consolas" pitchFamily="49" charset="0"/>
              </a:rPr>
              <a:t>    T second;</a:t>
            </a:r>
            <a:endParaRPr lang="zh-CN" altLang="zh-CN" sz="1800" dirty="0" smtClean="0">
              <a:solidFill>
                <a:schemeClr val="tx1"/>
              </a:solidFill>
              <a:latin typeface="Consolas" pitchFamily="49" charset="0"/>
              <a:ea typeface="楷体" pitchFamily="49" charset="-122"/>
              <a:cs typeface="Consolas" pitchFamily="49" charset="0"/>
            </a:endParaRPr>
          </a:p>
          <a:p>
            <a:r>
              <a:rPr lang="en-US" altLang="zh-CN" sz="1800" dirty="0" smtClean="0">
                <a:solidFill>
                  <a:schemeClr val="tx1"/>
                </a:solidFill>
                <a:latin typeface="Consolas" pitchFamily="49" charset="0"/>
                <a:ea typeface="楷体" pitchFamily="49" charset="-122"/>
                <a:cs typeface="Consolas" pitchFamily="49" charset="0"/>
              </a:rPr>
              <a:t>}</a:t>
            </a:r>
            <a:endParaRPr lang="zh-CN" altLang="en-US" sz="1800" dirty="0" smtClean="0">
              <a:solidFill>
                <a:schemeClr val="tx1"/>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ext Box 2"/>
          <p:cNvSpPr txBox="1">
            <a:spLocks noChangeArrowheads="1"/>
          </p:cNvSpPr>
          <p:nvPr/>
        </p:nvSpPr>
        <p:spPr bwMode="auto">
          <a:xfrm>
            <a:off x="467544" y="1484784"/>
            <a:ext cx="8280400" cy="972574"/>
          </a:xfrm>
          <a:prstGeom prst="rect">
            <a:avLst/>
          </a:prstGeom>
          <a:noFill/>
          <a:ln w="9525">
            <a:noFill/>
            <a:miter lim="800000"/>
            <a:headEnd/>
            <a:tailEnd/>
          </a:ln>
          <a:effectLst/>
        </p:spPr>
        <p:txBody>
          <a:bodyPr>
            <a:spAutoFit/>
          </a:bodyPr>
          <a:lstStyle/>
          <a:p>
            <a:pPr>
              <a:lnSpc>
                <a:spcPct val="130000"/>
              </a:lnSpc>
              <a:spcBef>
                <a:spcPct val="50000"/>
              </a:spcBef>
            </a:pPr>
            <a:r>
              <a:rPr lang="zh-CN" altLang="en-US" sz="2200" dirty="0">
                <a:solidFill>
                  <a:srgbClr val="FF0000"/>
                </a:solidFill>
                <a:latin typeface="Consolas" pitchFamily="49" charset="0"/>
                <a:ea typeface="楷体" pitchFamily="49" charset="-122"/>
                <a:cs typeface="Consolas" pitchFamily="49" charset="0"/>
              </a:rPr>
              <a:t>　　</a:t>
            </a:r>
            <a:r>
              <a:rPr lang="zh-CN" altLang="en-US" sz="2200" dirty="0">
                <a:solidFill>
                  <a:srgbClr val="FF0000"/>
                </a:solidFill>
                <a:latin typeface="微软雅黑" pitchFamily="34" charset="-122"/>
                <a:ea typeface="微软雅黑" pitchFamily="34" charset="-122"/>
                <a:cs typeface="Consolas" pitchFamily="49" charset="0"/>
              </a:rPr>
              <a:t>解</a:t>
            </a:r>
            <a:r>
              <a:rPr lang="zh-CN" altLang="en-US" sz="2200" dirty="0">
                <a:solidFill>
                  <a:srgbClr val="0000FF"/>
                </a:solidFill>
                <a:latin typeface="微软雅黑" pitchFamily="34" charset="-122"/>
                <a:ea typeface="微软雅黑" pitchFamily="34" charset="-122"/>
                <a:cs typeface="Consolas" pitchFamily="49" charset="0"/>
              </a:rPr>
              <a:t>：</a:t>
            </a:r>
            <a:r>
              <a:rPr lang="zh-CN" altLang="en-US" sz="2200" dirty="0">
                <a:solidFill>
                  <a:schemeClr val="tx1"/>
                </a:solidFill>
                <a:latin typeface="Consolas" pitchFamily="49" charset="0"/>
                <a:ea typeface="楷体" pitchFamily="49" charset="-122"/>
                <a:cs typeface="Consolas" pitchFamily="49" charset="0"/>
              </a:rPr>
              <a:t>（</a:t>
            </a:r>
            <a:r>
              <a:rPr lang="en-US" altLang="zh-CN" sz="2200" dirty="0">
                <a:solidFill>
                  <a:schemeClr val="tx1"/>
                </a:solidFill>
                <a:latin typeface="Consolas" pitchFamily="49" charset="0"/>
                <a:ea typeface="楷体" pitchFamily="49" charset="-122"/>
                <a:cs typeface="Consolas" pitchFamily="49" charset="0"/>
              </a:rPr>
              <a:t>1</a:t>
            </a:r>
            <a:r>
              <a:rPr lang="zh-CN" altLang="en-US" sz="2200" dirty="0">
                <a:solidFill>
                  <a:schemeClr val="tx1"/>
                </a:solidFill>
                <a:latin typeface="Consolas" pitchFamily="49" charset="0"/>
                <a:ea typeface="楷体" pitchFamily="49" charset="-122"/>
                <a:cs typeface="Consolas" pitchFamily="49" charset="0"/>
              </a:rPr>
              <a:t>）是一个死循环，违反了算法的</a:t>
            </a:r>
            <a:r>
              <a:rPr lang="zh-CN" altLang="en-US" sz="2200" dirty="0">
                <a:solidFill>
                  <a:srgbClr val="FF0000"/>
                </a:solidFill>
                <a:latin typeface="Consolas" pitchFamily="49" charset="0"/>
                <a:ea typeface="楷体" pitchFamily="49" charset="-122"/>
                <a:cs typeface="Consolas" pitchFamily="49" charset="0"/>
              </a:rPr>
              <a:t>有限性</a:t>
            </a:r>
            <a:r>
              <a:rPr lang="zh-CN" altLang="en-US" sz="2200" dirty="0">
                <a:solidFill>
                  <a:schemeClr val="tx1"/>
                </a:solidFill>
                <a:latin typeface="Consolas" pitchFamily="49" charset="0"/>
                <a:ea typeface="楷体" pitchFamily="49" charset="-122"/>
                <a:cs typeface="Consolas" pitchFamily="49" charset="0"/>
              </a:rPr>
              <a:t>特征。（</a:t>
            </a:r>
            <a:r>
              <a:rPr lang="en-US" altLang="zh-CN" sz="2200" dirty="0">
                <a:solidFill>
                  <a:schemeClr val="tx1"/>
                </a:solidFill>
                <a:latin typeface="Consolas" pitchFamily="49" charset="0"/>
                <a:ea typeface="楷体" pitchFamily="49" charset="-122"/>
                <a:cs typeface="Consolas" pitchFamily="49" charset="0"/>
              </a:rPr>
              <a:t>2</a:t>
            </a:r>
            <a:r>
              <a:rPr lang="zh-CN" altLang="en-US" sz="2200" dirty="0">
                <a:solidFill>
                  <a:schemeClr val="tx1"/>
                </a:solidFill>
                <a:latin typeface="Consolas" pitchFamily="49" charset="0"/>
                <a:ea typeface="楷体" pitchFamily="49" charset="-122"/>
                <a:cs typeface="Consolas" pitchFamily="49" charset="0"/>
              </a:rPr>
              <a:t>）出现除零错误，违反了算法的</a:t>
            </a:r>
            <a:r>
              <a:rPr lang="zh-CN" altLang="en-US" sz="2200" dirty="0">
                <a:solidFill>
                  <a:srgbClr val="FF0000"/>
                </a:solidFill>
                <a:latin typeface="Consolas" pitchFamily="49" charset="0"/>
                <a:ea typeface="楷体" pitchFamily="49" charset="-122"/>
                <a:cs typeface="Consolas" pitchFamily="49" charset="0"/>
              </a:rPr>
              <a:t>可行性</a:t>
            </a:r>
            <a:r>
              <a:rPr lang="zh-CN" altLang="en-US" sz="2200" dirty="0">
                <a:solidFill>
                  <a:schemeClr val="tx1"/>
                </a:solidFill>
                <a:latin typeface="Consolas" pitchFamily="49" charset="0"/>
                <a:ea typeface="楷体" pitchFamily="49" charset="-122"/>
                <a:cs typeface="Consolas" pitchFamily="49" charset="0"/>
              </a:rPr>
              <a:t>特征。</a:t>
            </a:r>
          </a:p>
        </p:txBody>
      </p:sp>
      <p:sp>
        <p:nvSpPr>
          <p:cNvPr id="3" name="Text Box 5"/>
          <p:cNvSpPr txBox="1">
            <a:spLocks noChangeArrowheads="1"/>
          </p:cNvSpPr>
          <p:nvPr/>
        </p:nvSpPr>
        <p:spPr bwMode="auto">
          <a:xfrm>
            <a:off x="727101" y="2781256"/>
            <a:ext cx="2879725" cy="3060802"/>
          </a:xfrm>
          <a:prstGeom prst="rect">
            <a:avLst/>
          </a:prstGeom>
          <a:solidFill>
            <a:schemeClr val="accent6">
              <a:lumMod val="20000"/>
              <a:lumOff val="80000"/>
            </a:schemeClr>
          </a:solidFill>
          <a:ln w="28575">
            <a:solidFill>
              <a:schemeClr val="bg1"/>
            </a:solidFill>
            <a:miter lim="800000"/>
            <a:headEnd/>
            <a:tailEnd/>
          </a:ln>
          <a:effectLst>
            <a:outerShdw blurRad="50800" dist="38100" dir="2700000" algn="tl" rotWithShape="0">
              <a:prstClr val="black">
                <a:alpha val="40000"/>
              </a:prstClr>
            </a:outerShdw>
          </a:effectLst>
        </p:spPr>
        <p:txBody>
          <a:bodyPr lIns="144000" tIns="144000" bIns="144000">
            <a:spAutoFit/>
          </a:bodyPr>
          <a:lstStyle/>
          <a:p>
            <a:pPr>
              <a:spcBef>
                <a:spcPct val="50000"/>
              </a:spcBef>
            </a:pPr>
            <a:r>
              <a:rPr lang="en-US" altLang="zh-CN" sz="1800" dirty="0">
                <a:solidFill>
                  <a:schemeClr val="tx1"/>
                </a:solidFill>
                <a:latin typeface="Consolas" pitchFamily="49" charset="0"/>
                <a:ea typeface="楷体" pitchFamily="49" charset="-122"/>
                <a:cs typeface="Consolas" pitchFamily="49" charset="0"/>
              </a:rPr>
              <a:t>void exam1() </a:t>
            </a:r>
          </a:p>
          <a:p>
            <a:pPr>
              <a:spcBef>
                <a:spcPct val="50000"/>
              </a:spcBef>
            </a:pPr>
            <a:r>
              <a:rPr lang="en-US" altLang="zh-CN" sz="1800" dirty="0" smtClean="0">
                <a:solidFill>
                  <a:schemeClr val="tx1"/>
                </a:solidFill>
                <a:latin typeface="Consolas" pitchFamily="49" charset="0"/>
                <a:ea typeface="楷体" pitchFamily="49" charset="-122"/>
                <a:cs typeface="Consolas" pitchFamily="49" charset="0"/>
              </a:rPr>
              <a:t>{  </a:t>
            </a:r>
            <a:r>
              <a:rPr lang="en-US" altLang="zh-CN" sz="1800" dirty="0" err="1" smtClean="0">
                <a:solidFill>
                  <a:schemeClr val="tx1"/>
                </a:solidFill>
                <a:latin typeface="Consolas" pitchFamily="49" charset="0"/>
                <a:ea typeface="楷体" pitchFamily="49" charset="-122"/>
                <a:cs typeface="Consolas" pitchFamily="49" charset="0"/>
              </a:rPr>
              <a:t>int</a:t>
            </a:r>
            <a:r>
              <a:rPr lang="en-US" altLang="zh-CN" sz="1800" dirty="0" smtClean="0">
                <a:solidFill>
                  <a:schemeClr val="tx1"/>
                </a:solidFill>
                <a:latin typeface="Consolas" pitchFamily="49" charset="0"/>
                <a:ea typeface="楷体" pitchFamily="49" charset="-122"/>
                <a:cs typeface="Consolas" pitchFamily="49" charset="0"/>
              </a:rPr>
              <a:t> </a:t>
            </a:r>
            <a:r>
              <a:rPr lang="en-US" altLang="zh-CN" sz="1800" dirty="0">
                <a:solidFill>
                  <a:schemeClr val="tx1"/>
                </a:solidFill>
                <a:latin typeface="Consolas" pitchFamily="49" charset="0"/>
                <a:ea typeface="楷体" pitchFamily="49" charset="-122"/>
                <a:cs typeface="Consolas" pitchFamily="49" charset="0"/>
              </a:rPr>
              <a:t>n; </a:t>
            </a:r>
          </a:p>
          <a:p>
            <a:pPr>
              <a:spcBef>
                <a:spcPct val="50000"/>
              </a:spcBef>
            </a:pPr>
            <a:r>
              <a:rPr lang="zh-CN" altLang="en-US" sz="1800" dirty="0">
                <a:solidFill>
                  <a:schemeClr val="tx1"/>
                </a:solidFill>
                <a:latin typeface="Consolas" pitchFamily="49" charset="0"/>
                <a:ea typeface="楷体" pitchFamily="49" charset="-122"/>
                <a:cs typeface="Consolas" pitchFamily="49" charset="0"/>
              </a:rPr>
              <a:t>　</a:t>
            </a:r>
            <a:r>
              <a:rPr lang="zh-CN" altLang="en-US" sz="1800" dirty="0" smtClean="0">
                <a:solidFill>
                  <a:schemeClr val="tx1"/>
                </a:solidFill>
                <a:latin typeface="Consolas" pitchFamily="49" charset="0"/>
                <a:ea typeface="楷体" pitchFamily="49" charset="-122"/>
                <a:cs typeface="Consolas" pitchFamily="49" charset="0"/>
              </a:rPr>
              <a:t> </a:t>
            </a:r>
            <a:r>
              <a:rPr lang="en-US" altLang="zh-CN" sz="1800" dirty="0" smtClean="0">
                <a:solidFill>
                  <a:schemeClr val="tx1"/>
                </a:solidFill>
                <a:latin typeface="Consolas" pitchFamily="49" charset="0"/>
                <a:ea typeface="楷体" pitchFamily="49" charset="-122"/>
                <a:cs typeface="Consolas" pitchFamily="49" charset="0"/>
              </a:rPr>
              <a:t>n=2</a:t>
            </a:r>
            <a:r>
              <a:rPr lang="en-US" altLang="zh-CN" sz="1800" dirty="0">
                <a:solidFill>
                  <a:schemeClr val="tx1"/>
                </a:solidFill>
                <a:latin typeface="Consolas" pitchFamily="49" charset="0"/>
                <a:ea typeface="楷体" pitchFamily="49" charset="-122"/>
                <a:cs typeface="Consolas" pitchFamily="49" charset="0"/>
              </a:rPr>
              <a:t>; </a:t>
            </a:r>
          </a:p>
          <a:p>
            <a:pPr>
              <a:spcBef>
                <a:spcPct val="50000"/>
              </a:spcBef>
            </a:pPr>
            <a:r>
              <a:rPr lang="zh-CN" altLang="en-US" sz="1800" dirty="0">
                <a:solidFill>
                  <a:schemeClr val="tx1"/>
                </a:solidFill>
                <a:latin typeface="Consolas" pitchFamily="49" charset="0"/>
                <a:ea typeface="楷体" pitchFamily="49" charset="-122"/>
                <a:cs typeface="Consolas" pitchFamily="49" charset="0"/>
              </a:rPr>
              <a:t>　</a:t>
            </a:r>
            <a:r>
              <a:rPr lang="zh-CN" altLang="en-US" sz="1800" dirty="0" smtClean="0">
                <a:solidFill>
                  <a:schemeClr val="tx1"/>
                </a:solidFill>
                <a:latin typeface="Consolas" pitchFamily="49" charset="0"/>
                <a:ea typeface="楷体" pitchFamily="49" charset="-122"/>
                <a:cs typeface="Consolas" pitchFamily="49" charset="0"/>
              </a:rPr>
              <a:t> </a:t>
            </a:r>
            <a:r>
              <a:rPr lang="en-US" altLang="zh-CN" sz="1800" dirty="0" smtClean="0">
                <a:solidFill>
                  <a:schemeClr val="tx1"/>
                </a:solidFill>
                <a:latin typeface="Consolas" pitchFamily="49" charset="0"/>
                <a:ea typeface="楷体" pitchFamily="49" charset="-122"/>
                <a:cs typeface="Consolas" pitchFamily="49" charset="0"/>
              </a:rPr>
              <a:t>while </a:t>
            </a:r>
            <a:r>
              <a:rPr lang="en-US" altLang="zh-CN" sz="1800" dirty="0">
                <a:solidFill>
                  <a:schemeClr val="tx1"/>
                </a:solidFill>
                <a:latin typeface="Consolas" pitchFamily="49" charset="0"/>
                <a:ea typeface="楷体" pitchFamily="49" charset="-122"/>
                <a:cs typeface="Consolas" pitchFamily="49" charset="0"/>
              </a:rPr>
              <a:t>(n%2==0) </a:t>
            </a:r>
          </a:p>
          <a:p>
            <a:pPr>
              <a:spcBef>
                <a:spcPct val="50000"/>
              </a:spcBef>
            </a:pPr>
            <a:r>
              <a:rPr lang="zh-CN" altLang="en-US" sz="1800" dirty="0">
                <a:solidFill>
                  <a:schemeClr val="tx1"/>
                </a:solidFill>
                <a:latin typeface="Consolas" pitchFamily="49" charset="0"/>
                <a:ea typeface="楷体" pitchFamily="49" charset="-122"/>
                <a:cs typeface="Consolas" pitchFamily="49" charset="0"/>
              </a:rPr>
              <a:t>　　　</a:t>
            </a:r>
            <a:r>
              <a:rPr lang="en-US" altLang="zh-CN" sz="1800" dirty="0">
                <a:solidFill>
                  <a:schemeClr val="tx1"/>
                </a:solidFill>
                <a:latin typeface="Consolas" pitchFamily="49" charset="0"/>
                <a:ea typeface="楷体" pitchFamily="49" charset="-122"/>
                <a:cs typeface="Consolas" pitchFamily="49" charset="0"/>
              </a:rPr>
              <a:t>n=n+2;	 </a:t>
            </a:r>
          </a:p>
          <a:p>
            <a:pPr>
              <a:spcBef>
                <a:spcPct val="50000"/>
              </a:spcBef>
            </a:pPr>
            <a:r>
              <a:rPr lang="zh-CN" altLang="en-US" sz="1800" dirty="0">
                <a:solidFill>
                  <a:schemeClr val="tx1"/>
                </a:solidFill>
                <a:latin typeface="Consolas" pitchFamily="49" charset="0"/>
                <a:ea typeface="楷体" pitchFamily="49" charset="-122"/>
                <a:cs typeface="Consolas" pitchFamily="49" charset="0"/>
              </a:rPr>
              <a:t>　</a:t>
            </a:r>
            <a:r>
              <a:rPr lang="zh-CN" altLang="en-US" sz="1800" dirty="0" smtClean="0">
                <a:solidFill>
                  <a:schemeClr val="tx1"/>
                </a:solidFill>
                <a:latin typeface="Consolas" pitchFamily="49" charset="0"/>
                <a:ea typeface="楷体" pitchFamily="49" charset="-122"/>
                <a:cs typeface="Consolas" pitchFamily="49" charset="0"/>
              </a:rPr>
              <a:t> </a:t>
            </a:r>
            <a:r>
              <a:rPr lang="en-US" altLang="zh-CN" sz="1800" dirty="0" err="1" smtClean="0">
                <a:solidFill>
                  <a:schemeClr val="tx1"/>
                </a:solidFill>
                <a:latin typeface="Consolas" pitchFamily="49" charset="0"/>
                <a:ea typeface="楷体" pitchFamily="49" charset="-122"/>
                <a:cs typeface="Consolas" pitchFamily="49" charset="0"/>
              </a:rPr>
              <a:t>printf</a:t>
            </a:r>
            <a:r>
              <a:rPr lang="en-US" altLang="zh-CN" sz="1800" dirty="0">
                <a:solidFill>
                  <a:schemeClr val="tx1"/>
                </a:solidFill>
                <a:latin typeface="Consolas" pitchFamily="49" charset="0"/>
                <a:ea typeface="楷体" pitchFamily="49" charset="-122"/>
                <a:cs typeface="Consolas" pitchFamily="49" charset="0"/>
              </a:rPr>
              <a:t>("%d\</a:t>
            </a:r>
            <a:r>
              <a:rPr lang="en-US" altLang="zh-CN" sz="1800" dirty="0" err="1">
                <a:solidFill>
                  <a:schemeClr val="tx1"/>
                </a:solidFill>
                <a:latin typeface="Consolas" pitchFamily="49" charset="0"/>
                <a:ea typeface="楷体" pitchFamily="49" charset="-122"/>
                <a:cs typeface="Consolas" pitchFamily="49" charset="0"/>
              </a:rPr>
              <a:t>n",n</a:t>
            </a:r>
            <a:r>
              <a:rPr lang="en-US" altLang="zh-CN" sz="1800" dirty="0">
                <a:solidFill>
                  <a:schemeClr val="tx1"/>
                </a:solidFill>
                <a:latin typeface="Consolas" pitchFamily="49" charset="0"/>
                <a:ea typeface="楷体" pitchFamily="49" charset="-122"/>
                <a:cs typeface="Consolas" pitchFamily="49" charset="0"/>
              </a:rPr>
              <a:t>); </a:t>
            </a:r>
          </a:p>
          <a:p>
            <a:pPr>
              <a:spcBef>
                <a:spcPct val="50000"/>
              </a:spcBef>
            </a:pPr>
            <a:r>
              <a:rPr lang="en-US" altLang="zh-CN" sz="1800" dirty="0">
                <a:solidFill>
                  <a:schemeClr val="tx1"/>
                </a:solidFill>
                <a:latin typeface="Consolas" pitchFamily="49" charset="0"/>
                <a:ea typeface="楷体" pitchFamily="49" charset="-122"/>
                <a:cs typeface="Consolas" pitchFamily="49" charset="0"/>
              </a:rPr>
              <a:t>}</a:t>
            </a:r>
          </a:p>
        </p:txBody>
      </p:sp>
      <p:sp>
        <p:nvSpPr>
          <p:cNvPr id="4" name="Text Box 6"/>
          <p:cNvSpPr txBox="1">
            <a:spLocks noChangeArrowheads="1"/>
          </p:cNvSpPr>
          <p:nvPr/>
        </p:nvSpPr>
        <p:spPr bwMode="auto">
          <a:xfrm>
            <a:off x="4759351" y="2926298"/>
            <a:ext cx="3455987" cy="2645303"/>
          </a:xfrm>
          <a:prstGeom prst="rect">
            <a:avLst/>
          </a:prstGeom>
          <a:solidFill>
            <a:schemeClr val="accent6">
              <a:lumMod val="20000"/>
              <a:lumOff val="80000"/>
            </a:schemeClr>
          </a:solidFill>
          <a:ln w="28575">
            <a:solidFill>
              <a:schemeClr val="bg1"/>
            </a:solidFill>
            <a:miter lim="800000"/>
            <a:headEnd/>
            <a:tailEnd/>
          </a:ln>
          <a:effectLst>
            <a:outerShdw blurRad="50800" dist="38100" dir="2700000" algn="tl" rotWithShape="0">
              <a:prstClr val="black">
                <a:alpha val="40000"/>
              </a:prstClr>
            </a:outerShdw>
          </a:effectLst>
        </p:spPr>
        <p:txBody>
          <a:bodyPr lIns="144000" tIns="144000" bIns="144000">
            <a:spAutoFit/>
          </a:bodyPr>
          <a:lstStyle/>
          <a:p>
            <a:pPr>
              <a:spcBef>
                <a:spcPct val="50000"/>
              </a:spcBef>
            </a:pPr>
            <a:r>
              <a:rPr lang="en-US" altLang="zh-CN" sz="1800" dirty="0">
                <a:solidFill>
                  <a:schemeClr val="tx1"/>
                </a:solidFill>
                <a:latin typeface="Consolas" pitchFamily="49" charset="0"/>
                <a:ea typeface="楷体" pitchFamily="49" charset="-122"/>
                <a:cs typeface="Consolas" pitchFamily="49" charset="0"/>
              </a:rPr>
              <a:t>void exam2() </a:t>
            </a:r>
          </a:p>
          <a:p>
            <a:pPr>
              <a:spcBef>
                <a:spcPct val="50000"/>
              </a:spcBef>
            </a:pPr>
            <a:r>
              <a:rPr lang="en-US" altLang="zh-CN" sz="1800" dirty="0">
                <a:solidFill>
                  <a:schemeClr val="tx1"/>
                </a:solidFill>
                <a:latin typeface="Consolas" pitchFamily="49" charset="0"/>
                <a:ea typeface="楷体" pitchFamily="49" charset="-122"/>
                <a:cs typeface="Consolas" pitchFamily="49" charset="0"/>
              </a:rPr>
              <a:t>{  </a:t>
            </a:r>
            <a:r>
              <a:rPr lang="en-US" altLang="zh-CN" sz="1800" dirty="0" err="1" smtClean="0">
                <a:solidFill>
                  <a:schemeClr val="tx1"/>
                </a:solidFill>
                <a:latin typeface="Consolas" pitchFamily="49" charset="0"/>
                <a:ea typeface="楷体" pitchFamily="49" charset="-122"/>
                <a:cs typeface="Consolas" pitchFamily="49" charset="0"/>
              </a:rPr>
              <a:t>int</a:t>
            </a:r>
            <a:r>
              <a:rPr lang="en-US" altLang="zh-CN" sz="1800" dirty="0" smtClean="0">
                <a:solidFill>
                  <a:schemeClr val="tx1"/>
                </a:solidFill>
                <a:latin typeface="Consolas" pitchFamily="49" charset="0"/>
                <a:ea typeface="楷体" pitchFamily="49" charset="-122"/>
                <a:cs typeface="Consolas" pitchFamily="49" charset="0"/>
              </a:rPr>
              <a:t> </a:t>
            </a:r>
            <a:r>
              <a:rPr lang="en-US" altLang="zh-CN" sz="1800" dirty="0" err="1">
                <a:solidFill>
                  <a:schemeClr val="tx1"/>
                </a:solidFill>
                <a:latin typeface="Consolas" pitchFamily="49" charset="0"/>
                <a:ea typeface="楷体" pitchFamily="49" charset="-122"/>
                <a:cs typeface="Consolas" pitchFamily="49" charset="0"/>
              </a:rPr>
              <a:t>x,y</a:t>
            </a:r>
            <a:r>
              <a:rPr lang="en-US" altLang="zh-CN" sz="1800" dirty="0">
                <a:solidFill>
                  <a:schemeClr val="tx1"/>
                </a:solidFill>
                <a:latin typeface="Consolas" pitchFamily="49" charset="0"/>
                <a:ea typeface="楷体" pitchFamily="49" charset="-122"/>
                <a:cs typeface="Consolas" pitchFamily="49" charset="0"/>
              </a:rPr>
              <a:t>; </a:t>
            </a:r>
          </a:p>
          <a:p>
            <a:pPr>
              <a:spcBef>
                <a:spcPct val="50000"/>
              </a:spcBef>
            </a:pPr>
            <a:r>
              <a:rPr lang="zh-CN" altLang="en-US" sz="1800" dirty="0">
                <a:solidFill>
                  <a:schemeClr val="tx1"/>
                </a:solidFill>
                <a:latin typeface="Consolas" pitchFamily="49" charset="0"/>
                <a:ea typeface="楷体" pitchFamily="49" charset="-122"/>
                <a:cs typeface="Consolas" pitchFamily="49" charset="0"/>
              </a:rPr>
              <a:t>　</a:t>
            </a:r>
            <a:r>
              <a:rPr lang="zh-CN" altLang="en-US" sz="1800" dirty="0" smtClean="0">
                <a:solidFill>
                  <a:schemeClr val="tx1"/>
                </a:solidFill>
                <a:latin typeface="Consolas" pitchFamily="49" charset="0"/>
                <a:ea typeface="楷体" pitchFamily="49" charset="-122"/>
                <a:cs typeface="Consolas" pitchFamily="49" charset="0"/>
              </a:rPr>
              <a:t> </a:t>
            </a:r>
            <a:r>
              <a:rPr lang="en-US" altLang="zh-CN" sz="1800" dirty="0" smtClean="0">
                <a:solidFill>
                  <a:schemeClr val="tx1"/>
                </a:solidFill>
                <a:latin typeface="Consolas" pitchFamily="49" charset="0"/>
                <a:ea typeface="楷体" pitchFamily="49" charset="-122"/>
                <a:cs typeface="Consolas" pitchFamily="49" charset="0"/>
              </a:rPr>
              <a:t>y=0</a:t>
            </a:r>
            <a:r>
              <a:rPr lang="en-US" altLang="zh-CN" sz="1800" dirty="0">
                <a:solidFill>
                  <a:schemeClr val="tx1"/>
                </a:solidFill>
                <a:latin typeface="Consolas" pitchFamily="49" charset="0"/>
                <a:ea typeface="楷体" pitchFamily="49" charset="-122"/>
                <a:cs typeface="Consolas" pitchFamily="49" charset="0"/>
              </a:rPr>
              <a:t>; </a:t>
            </a:r>
          </a:p>
          <a:p>
            <a:pPr>
              <a:spcBef>
                <a:spcPct val="50000"/>
              </a:spcBef>
            </a:pPr>
            <a:r>
              <a:rPr lang="zh-CN" altLang="en-US" sz="1800" dirty="0">
                <a:solidFill>
                  <a:schemeClr val="tx1"/>
                </a:solidFill>
                <a:latin typeface="Consolas" pitchFamily="49" charset="0"/>
                <a:ea typeface="楷体" pitchFamily="49" charset="-122"/>
                <a:cs typeface="Consolas" pitchFamily="49" charset="0"/>
              </a:rPr>
              <a:t>　</a:t>
            </a:r>
            <a:r>
              <a:rPr lang="zh-CN" altLang="en-US" sz="1800" dirty="0" smtClean="0">
                <a:solidFill>
                  <a:schemeClr val="tx1"/>
                </a:solidFill>
                <a:latin typeface="Consolas" pitchFamily="49" charset="0"/>
                <a:ea typeface="楷体" pitchFamily="49" charset="-122"/>
                <a:cs typeface="Consolas" pitchFamily="49" charset="0"/>
              </a:rPr>
              <a:t> </a:t>
            </a:r>
            <a:r>
              <a:rPr lang="en-US" altLang="zh-CN" sz="1800" dirty="0" smtClean="0">
                <a:solidFill>
                  <a:schemeClr val="tx1"/>
                </a:solidFill>
                <a:latin typeface="Consolas" pitchFamily="49" charset="0"/>
                <a:ea typeface="楷体" pitchFamily="49" charset="-122"/>
                <a:cs typeface="Consolas" pitchFamily="49" charset="0"/>
              </a:rPr>
              <a:t>x=5/y</a:t>
            </a:r>
            <a:r>
              <a:rPr lang="en-US" altLang="zh-CN" sz="1800" dirty="0">
                <a:solidFill>
                  <a:schemeClr val="tx1"/>
                </a:solidFill>
                <a:latin typeface="Consolas" pitchFamily="49" charset="0"/>
                <a:ea typeface="楷体" pitchFamily="49" charset="-122"/>
                <a:cs typeface="Consolas" pitchFamily="49" charset="0"/>
              </a:rPr>
              <a:t>; </a:t>
            </a:r>
          </a:p>
          <a:p>
            <a:pPr>
              <a:spcBef>
                <a:spcPct val="50000"/>
              </a:spcBef>
            </a:pPr>
            <a:r>
              <a:rPr lang="zh-CN" altLang="en-US" sz="1800" dirty="0">
                <a:solidFill>
                  <a:schemeClr val="tx1"/>
                </a:solidFill>
                <a:latin typeface="Consolas" pitchFamily="49" charset="0"/>
                <a:ea typeface="楷体" pitchFamily="49" charset="-122"/>
                <a:cs typeface="Consolas" pitchFamily="49" charset="0"/>
              </a:rPr>
              <a:t>　</a:t>
            </a:r>
            <a:r>
              <a:rPr lang="zh-CN" altLang="en-US" sz="1800" dirty="0" smtClean="0">
                <a:solidFill>
                  <a:schemeClr val="tx1"/>
                </a:solidFill>
                <a:latin typeface="Consolas" pitchFamily="49" charset="0"/>
                <a:ea typeface="楷体" pitchFamily="49" charset="-122"/>
                <a:cs typeface="Consolas" pitchFamily="49" charset="0"/>
              </a:rPr>
              <a:t> </a:t>
            </a:r>
            <a:r>
              <a:rPr lang="en-US" altLang="zh-CN" sz="1800" dirty="0" err="1" smtClean="0">
                <a:solidFill>
                  <a:schemeClr val="tx1"/>
                </a:solidFill>
                <a:latin typeface="Consolas" pitchFamily="49" charset="0"/>
                <a:ea typeface="楷体" pitchFamily="49" charset="-122"/>
                <a:cs typeface="Consolas" pitchFamily="49" charset="0"/>
              </a:rPr>
              <a:t>printf</a:t>
            </a:r>
            <a:r>
              <a:rPr lang="en-US" altLang="zh-CN" sz="1800" dirty="0">
                <a:solidFill>
                  <a:schemeClr val="tx1"/>
                </a:solidFill>
                <a:latin typeface="Consolas" pitchFamily="49" charset="0"/>
                <a:ea typeface="楷体" pitchFamily="49" charset="-122"/>
                <a:cs typeface="Consolas" pitchFamily="49" charset="0"/>
              </a:rPr>
              <a:t>("%</a:t>
            </a:r>
            <a:r>
              <a:rPr lang="en-US" altLang="zh-CN" sz="1800" dirty="0" err="1">
                <a:solidFill>
                  <a:schemeClr val="tx1"/>
                </a:solidFill>
                <a:latin typeface="Consolas" pitchFamily="49" charset="0"/>
                <a:ea typeface="楷体" pitchFamily="49" charset="-122"/>
                <a:cs typeface="Consolas" pitchFamily="49" charset="0"/>
              </a:rPr>
              <a:t>d,%d</a:t>
            </a:r>
            <a:r>
              <a:rPr lang="en-US" altLang="zh-CN" sz="1800" dirty="0">
                <a:solidFill>
                  <a:schemeClr val="tx1"/>
                </a:solidFill>
                <a:latin typeface="Consolas" pitchFamily="49" charset="0"/>
                <a:ea typeface="楷体" pitchFamily="49" charset="-122"/>
                <a:cs typeface="Consolas" pitchFamily="49" charset="0"/>
              </a:rPr>
              <a:t>\</a:t>
            </a:r>
            <a:r>
              <a:rPr lang="en-US" altLang="zh-CN" sz="1800" dirty="0" err="1">
                <a:solidFill>
                  <a:schemeClr val="tx1"/>
                </a:solidFill>
                <a:latin typeface="Consolas" pitchFamily="49" charset="0"/>
                <a:ea typeface="楷体" pitchFamily="49" charset="-122"/>
                <a:cs typeface="Consolas" pitchFamily="49" charset="0"/>
              </a:rPr>
              <a:t>n",x,y</a:t>
            </a:r>
            <a:r>
              <a:rPr lang="en-US" altLang="zh-CN" sz="1800" dirty="0">
                <a:solidFill>
                  <a:schemeClr val="tx1"/>
                </a:solidFill>
                <a:latin typeface="Consolas" pitchFamily="49" charset="0"/>
                <a:ea typeface="楷体" pitchFamily="49" charset="-122"/>
                <a:cs typeface="Consolas" pitchFamily="49" charset="0"/>
              </a:rPr>
              <a:t>); </a:t>
            </a:r>
          </a:p>
          <a:p>
            <a:pPr>
              <a:spcBef>
                <a:spcPct val="50000"/>
              </a:spcBef>
            </a:pPr>
            <a:r>
              <a:rPr lang="en-US" altLang="zh-CN" sz="1800" dirty="0">
                <a:solidFill>
                  <a:schemeClr val="tx1"/>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643050"/>
            <a:ext cx="8286808" cy="2631490"/>
          </a:xfrm>
          <a:prstGeom prst="rect">
            <a:avLst/>
          </a:prstGeom>
          <a:noFill/>
        </p:spPr>
        <p:txBody>
          <a:bodyPr wrap="square" rtlCol="0">
            <a:spAutoFit/>
          </a:bodyPr>
          <a:lstStyle/>
          <a:p>
            <a:pPr>
              <a:lnSpc>
                <a:spcPct val="150000"/>
              </a:lnSpc>
            </a:pPr>
            <a:r>
              <a:rPr lang="en-US" altLang="zh-CN" sz="2200" dirty="0" smtClean="0">
                <a:latin typeface="Consolas" pitchFamily="49" charset="0"/>
                <a:ea typeface="楷体" pitchFamily="49" charset="-122"/>
                <a:cs typeface="Consolas" pitchFamily="49" charset="0"/>
              </a:rPr>
              <a:t>    </a:t>
            </a:r>
            <a:r>
              <a:rPr lang="en-US" altLang="zh-CN" sz="2200" dirty="0" smtClean="0">
                <a:solidFill>
                  <a:schemeClr val="tx1"/>
                </a:solidFill>
                <a:latin typeface="Consolas" pitchFamily="49" charset="0"/>
                <a:ea typeface="楷体" pitchFamily="49" charset="-122"/>
                <a:cs typeface="Consolas" pitchFamily="49" charset="0"/>
              </a:rPr>
              <a:t>map/</a:t>
            </a:r>
            <a:r>
              <a:rPr lang="en-US" altLang="zh-CN" sz="2200" dirty="0" err="1" smtClean="0">
                <a:solidFill>
                  <a:schemeClr val="tx1"/>
                </a:solidFill>
                <a:latin typeface="Consolas" pitchFamily="49" charset="0"/>
                <a:ea typeface="楷体" pitchFamily="49" charset="-122"/>
                <a:cs typeface="Consolas" pitchFamily="49" charset="0"/>
              </a:rPr>
              <a:t>multimap</a:t>
            </a:r>
            <a:r>
              <a:rPr lang="zh-CN" altLang="zh-CN" sz="2200" dirty="0" smtClean="0">
                <a:solidFill>
                  <a:schemeClr val="tx1"/>
                </a:solidFill>
                <a:latin typeface="Consolas" pitchFamily="49" charset="0"/>
                <a:ea typeface="楷体" pitchFamily="49" charset="-122"/>
                <a:cs typeface="Consolas" pitchFamily="49" charset="0"/>
              </a:rPr>
              <a:t>利用</a:t>
            </a:r>
            <a:r>
              <a:rPr lang="en-US" altLang="zh-CN" sz="2200" dirty="0" smtClean="0">
                <a:solidFill>
                  <a:schemeClr val="tx1"/>
                </a:solidFill>
                <a:latin typeface="Consolas" pitchFamily="49" charset="0"/>
                <a:ea typeface="楷体" pitchFamily="49" charset="-122"/>
                <a:cs typeface="Consolas" pitchFamily="49" charset="0"/>
              </a:rPr>
              <a:t>pair</a:t>
            </a:r>
            <a:r>
              <a:rPr lang="zh-CN" altLang="zh-CN" sz="2200" dirty="0" smtClean="0">
                <a:solidFill>
                  <a:schemeClr val="tx1"/>
                </a:solidFill>
                <a:latin typeface="Consolas" pitchFamily="49" charset="0"/>
                <a:ea typeface="楷体" pitchFamily="49" charset="-122"/>
                <a:cs typeface="Consolas" pitchFamily="49" charset="0"/>
              </a:rPr>
              <a:t>的</a:t>
            </a:r>
            <a:r>
              <a:rPr lang="en-US" altLang="zh-CN" sz="2200" dirty="0" smtClean="0">
                <a:solidFill>
                  <a:srgbClr val="FF0000"/>
                </a:solidFill>
                <a:latin typeface="Consolas" pitchFamily="49" charset="0"/>
                <a:ea typeface="楷体" pitchFamily="49" charset="-122"/>
                <a:cs typeface="Consolas" pitchFamily="49" charset="0"/>
              </a:rPr>
              <a:t>&lt;</a:t>
            </a:r>
            <a:r>
              <a:rPr lang="zh-CN" altLang="zh-CN" sz="2200" dirty="0" smtClean="0">
                <a:solidFill>
                  <a:schemeClr val="tx1"/>
                </a:solidFill>
                <a:latin typeface="Consolas" pitchFamily="49" charset="0"/>
                <a:ea typeface="楷体" pitchFamily="49" charset="-122"/>
                <a:cs typeface="Consolas" pitchFamily="49" charset="0"/>
              </a:rPr>
              <a:t>运算符将所有</a:t>
            </a:r>
            <a:r>
              <a:rPr lang="zh-CN" altLang="zh-CN" sz="2200" dirty="0" smtClean="0">
                <a:solidFill>
                  <a:schemeClr val="tx1"/>
                </a:solidFill>
                <a:latin typeface="Consolas" pitchFamily="49" charset="0"/>
                <a:ea typeface="楷体" pitchFamily="49" charset="-122"/>
                <a:cs typeface="Consolas" pitchFamily="49" charset="0"/>
              </a:rPr>
              <a:t>元素按</a:t>
            </a:r>
            <a:r>
              <a:rPr lang="en-US" altLang="zh-CN" sz="2200" dirty="0" smtClean="0">
                <a:solidFill>
                  <a:schemeClr val="tx1"/>
                </a:solidFill>
                <a:latin typeface="Consolas" pitchFamily="49" charset="0"/>
                <a:ea typeface="楷体" pitchFamily="49" charset="-122"/>
                <a:cs typeface="Consolas" pitchFamily="49" charset="0"/>
              </a:rPr>
              <a:t>key</a:t>
            </a:r>
            <a:r>
              <a:rPr lang="zh-CN" altLang="zh-CN" sz="2200" dirty="0" smtClean="0">
                <a:solidFill>
                  <a:schemeClr val="tx1"/>
                </a:solidFill>
                <a:latin typeface="Consolas" pitchFamily="49" charset="0"/>
                <a:ea typeface="楷体" pitchFamily="49" charset="-122"/>
                <a:cs typeface="Consolas" pitchFamily="49" charset="0"/>
              </a:rPr>
              <a:t>的升序排列，以红黑树的形式存储，可以根据</a:t>
            </a:r>
            <a:r>
              <a:rPr lang="en-US" altLang="zh-CN" sz="2200" dirty="0" smtClean="0">
                <a:solidFill>
                  <a:schemeClr val="tx1"/>
                </a:solidFill>
                <a:latin typeface="Consolas" pitchFamily="49" charset="0"/>
                <a:ea typeface="楷体" pitchFamily="49" charset="-122"/>
                <a:cs typeface="Consolas" pitchFamily="49" charset="0"/>
              </a:rPr>
              <a:t>key</a:t>
            </a:r>
            <a:r>
              <a:rPr lang="zh-CN" altLang="zh-CN" sz="2200" dirty="0" smtClean="0">
                <a:solidFill>
                  <a:schemeClr val="tx1"/>
                </a:solidFill>
                <a:latin typeface="Consolas" pitchFamily="49" charset="0"/>
                <a:ea typeface="楷体" pitchFamily="49" charset="-122"/>
                <a:cs typeface="Consolas" pitchFamily="49" charset="0"/>
              </a:rPr>
              <a:t>快速地</a:t>
            </a:r>
            <a:r>
              <a:rPr lang="zh-CN" altLang="zh-CN" sz="2200" dirty="0" smtClean="0">
                <a:solidFill>
                  <a:schemeClr val="tx1"/>
                </a:solidFill>
                <a:latin typeface="Consolas" pitchFamily="49" charset="0"/>
                <a:ea typeface="楷体" pitchFamily="49" charset="-122"/>
                <a:cs typeface="Consolas" pitchFamily="49" charset="0"/>
              </a:rPr>
              <a:t>找到对应</a:t>
            </a:r>
            <a:r>
              <a:rPr lang="zh-CN" altLang="zh-CN" sz="2200" dirty="0" smtClean="0">
                <a:solidFill>
                  <a:schemeClr val="tx1"/>
                </a:solidFill>
                <a:latin typeface="Consolas" pitchFamily="49" charset="0"/>
                <a:ea typeface="楷体" pitchFamily="49" charset="-122"/>
                <a:cs typeface="Consolas" pitchFamily="49" charset="0"/>
              </a:rPr>
              <a:t>的</a:t>
            </a:r>
            <a:r>
              <a:rPr lang="en-US" altLang="zh-CN" sz="2200" dirty="0" smtClean="0">
                <a:solidFill>
                  <a:schemeClr val="tx1"/>
                </a:solidFill>
                <a:latin typeface="Consolas" pitchFamily="49" charset="0"/>
                <a:ea typeface="楷体" pitchFamily="49" charset="-122"/>
                <a:cs typeface="Consolas" pitchFamily="49" charset="0"/>
              </a:rPr>
              <a:t>value</a:t>
            </a:r>
            <a:r>
              <a:rPr lang="zh-CN" altLang="zh-CN" sz="2200" dirty="0" smtClean="0">
                <a:solidFill>
                  <a:schemeClr val="tx1"/>
                </a:solidFill>
                <a:latin typeface="Consolas" pitchFamily="49" charset="0"/>
                <a:ea typeface="楷体" pitchFamily="49" charset="-122"/>
                <a:cs typeface="Consolas" pitchFamily="49" charset="0"/>
              </a:rPr>
              <a:t>（查找时间为</a:t>
            </a:r>
            <a:r>
              <a:rPr lang="en-US" altLang="zh-CN" sz="2200" dirty="0" smtClean="0">
                <a:solidFill>
                  <a:schemeClr val="tx1"/>
                </a:solidFill>
                <a:latin typeface="Consolas" pitchFamily="49" charset="0"/>
                <a:ea typeface="楷体" pitchFamily="49" charset="-122"/>
                <a:cs typeface="Consolas" pitchFamily="49" charset="0"/>
              </a:rPr>
              <a:t>O(log</a:t>
            </a:r>
            <a:r>
              <a:rPr lang="en-US" altLang="zh-CN" sz="2200" baseline="-25000" dirty="0" smtClean="0">
                <a:solidFill>
                  <a:schemeClr val="tx1"/>
                </a:solidFill>
                <a:latin typeface="Consolas" pitchFamily="49" charset="0"/>
                <a:ea typeface="楷体" pitchFamily="49" charset="-122"/>
                <a:cs typeface="Consolas" pitchFamily="49" charset="0"/>
              </a:rPr>
              <a:t>2</a:t>
            </a:r>
            <a:r>
              <a:rPr lang="en-US" altLang="zh-CN" sz="2200" i="1" dirty="0" smtClean="0">
                <a:solidFill>
                  <a:schemeClr val="tx1"/>
                </a:solidFill>
                <a:latin typeface="Consolas" pitchFamily="49" charset="0"/>
                <a:ea typeface="楷体" pitchFamily="49" charset="-122"/>
                <a:cs typeface="Consolas" pitchFamily="49" charset="0"/>
              </a:rPr>
              <a:t>n</a:t>
            </a:r>
            <a:r>
              <a:rPr lang="en-US" altLang="zh-CN" sz="2200" dirty="0" smtClean="0">
                <a:solidFill>
                  <a:schemeClr val="tx1"/>
                </a:solidFill>
                <a:latin typeface="Consolas" pitchFamily="49" charset="0"/>
                <a:ea typeface="楷体" pitchFamily="49" charset="-122"/>
                <a:cs typeface="Consolas" pitchFamily="49" charset="0"/>
              </a:rPr>
              <a:t>)</a:t>
            </a:r>
            <a:r>
              <a:rPr lang="zh-CN" altLang="zh-CN" sz="2200" dirty="0" smtClean="0">
                <a:solidFill>
                  <a:schemeClr val="tx1"/>
                </a:solidFill>
                <a:latin typeface="Consolas" pitchFamily="49" charset="0"/>
                <a:ea typeface="楷体" pitchFamily="49" charset="-122"/>
                <a:cs typeface="Consolas" pitchFamily="49" charset="0"/>
              </a:rPr>
              <a:t>）。</a:t>
            </a:r>
            <a:endParaRPr lang="en-US" altLang="zh-CN" sz="2200" dirty="0" smtClean="0">
              <a:solidFill>
                <a:schemeClr val="tx1"/>
              </a:solidFill>
              <a:latin typeface="Consolas" pitchFamily="49" charset="0"/>
              <a:ea typeface="楷体" pitchFamily="49" charset="-122"/>
              <a:cs typeface="Consolas" pitchFamily="49" charset="0"/>
            </a:endParaRPr>
          </a:p>
          <a:p>
            <a:pPr>
              <a:lnSpc>
                <a:spcPct val="150000"/>
              </a:lnSpc>
            </a:pPr>
            <a:r>
              <a:rPr lang="en-US" altLang="zh-CN" sz="2200" dirty="0" smtClean="0">
                <a:solidFill>
                  <a:schemeClr val="tx1"/>
                </a:solidFill>
                <a:latin typeface="Consolas" pitchFamily="49" charset="0"/>
                <a:ea typeface="楷体" pitchFamily="49" charset="-122"/>
                <a:cs typeface="Consolas" pitchFamily="49" charset="0"/>
              </a:rPr>
              <a:t>    </a:t>
            </a:r>
            <a:r>
              <a:rPr lang="en-US" altLang="zh-CN" sz="2200" dirty="0" smtClean="0">
                <a:solidFill>
                  <a:srgbClr val="FF0000"/>
                </a:solidFill>
                <a:latin typeface="Consolas" pitchFamily="49" charset="0"/>
                <a:ea typeface="楷体" pitchFamily="49" charset="-122"/>
                <a:cs typeface="Consolas" pitchFamily="49" charset="0"/>
              </a:rPr>
              <a:t>map</a:t>
            </a:r>
            <a:r>
              <a:rPr lang="zh-CN" altLang="zh-CN" sz="2200" dirty="0" smtClean="0">
                <a:solidFill>
                  <a:schemeClr val="tx1"/>
                </a:solidFill>
                <a:latin typeface="Consolas" pitchFamily="49" charset="0"/>
                <a:ea typeface="楷体" pitchFamily="49" charset="-122"/>
                <a:cs typeface="Consolas" pitchFamily="49" charset="0"/>
              </a:rPr>
              <a:t>中</a:t>
            </a:r>
            <a:r>
              <a:rPr lang="zh-CN" altLang="zh-CN" sz="2200" dirty="0" smtClean="0">
                <a:solidFill>
                  <a:srgbClr val="FF0000"/>
                </a:solidFill>
                <a:latin typeface="Consolas" pitchFamily="49" charset="0"/>
                <a:ea typeface="楷体" pitchFamily="49" charset="-122"/>
                <a:cs typeface="Consolas" pitchFamily="49" charset="0"/>
              </a:rPr>
              <a:t>不允许</a:t>
            </a:r>
            <a:r>
              <a:rPr lang="zh-CN" altLang="zh-CN" sz="2200" dirty="0" smtClean="0">
                <a:solidFill>
                  <a:schemeClr val="tx1"/>
                </a:solidFill>
                <a:latin typeface="Consolas" pitchFamily="49" charset="0"/>
                <a:ea typeface="楷体" pitchFamily="49" charset="-122"/>
                <a:cs typeface="Consolas" pitchFamily="49" charset="0"/>
              </a:rPr>
              <a:t>关键字重复出现，支持</a:t>
            </a:r>
            <a:r>
              <a:rPr lang="en-US" altLang="zh-CN" sz="2200" dirty="0" smtClean="0">
                <a:solidFill>
                  <a:schemeClr val="tx1"/>
                </a:solidFill>
                <a:latin typeface="Consolas" pitchFamily="49" charset="0"/>
                <a:ea typeface="楷体" pitchFamily="49" charset="-122"/>
                <a:cs typeface="Consolas" pitchFamily="49" charset="0"/>
              </a:rPr>
              <a:t>[]</a:t>
            </a:r>
            <a:r>
              <a:rPr lang="zh-CN" altLang="zh-CN" sz="2200" dirty="0" smtClean="0">
                <a:solidFill>
                  <a:schemeClr val="tx1"/>
                </a:solidFill>
                <a:latin typeface="Consolas" pitchFamily="49" charset="0"/>
                <a:ea typeface="楷体" pitchFamily="49" charset="-122"/>
                <a:cs typeface="Consolas" pitchFamily="49" charset="0"/>
              </a:rPr>
              <a:t>运算符；</a:t>
            </a:r>
            <a:r>
              <a:rPr lang="zh-CN" altLang="zh-CN" sz="2200" dirty="0" smtClean="0">
                <a:solidFill>
                  <a:srgbClr val="FF0000"/>
                </a:solidFill>
                <a:latin typeface="Consolas" pitchFamily="49" charset="0"/>
                <a:ea typeface="楷体" pitchFamily="49" charset="-122"/>
                <a:cs typeface="Consolas" pitchFamily="49" charset="0"/>
              </a:rPr>
              <a:t>而</a:t>
            </a:r>
            <a:r>
              <a:rPr lang="en-US" altLang="zh-CN" sz="2200" dirty="0" err="1" smtClean="0">
                <a:solidFill>
                  <a:srgbClr val="FF0000"/>
                </a:solidFill>
                <a:latin typeface="Consolas" pitchFamily="49" charset="0"/>
                <a:ea typeface="楷体" pitchFamily="49" charset="-122"/>
                <a:cs typeface="Consolas" pitchFamily="49" charset="0"/>
              </a:rPr>
              <a:t>multimap</a:t>
            </a:r>
            <a:r>
              <a:rPr lang="zh-CN" altLang="zh-CN" sz="2200" dirty="0" smtClean="0">
                <a:solidFill>
                  <a:schemeClr val="tx1"/>
                </a:solidFill>
                <a:latin typeface="Consolas" pitchFamily="49" charset="0"/>
                <a:ea typeface="楷体" pitchFamily="49" charset="-122"/>
                <a:cs typeface="Consolas" pitchFamily="49" charset="0"/>
              </a:rPr>
              <a:t>中</a:t>
            </a:r>
            <a:r>
              <a:rPr lang="zh-CN" altLang="zh-CN" sz="2200" dirty="0" smtClean="0">
                <a:solidFill>
                  <a:srgbClr val="FF0000"/>
                </a:solidFill>
                <a:latin typeface="Consolas" pitchFamily="49" charset="0"/>
                <a:ea typeface="楷体" pitchFamily="49" charset="-122"/>
                <a:cs typeface="Consolas" pitchFamily="49" charset="0"/>
              </a:rPr>
              <a:t>允许</a:t>
            </a:r>
            <a:r>
              <a:rPr lang="zh-CN" altLang="zh-CN" sz="2200" dirty="0" smtClean="0">
                <a:solidFill>
                  <a:schemeClr val="tx1"/>
                </a:solidFill>
                <a:latin typeface="Consolas" pitchFamily="49" charset="0"/>
                <a:ea typeface="楷体" pitchFamily="49" charset="-122"/>
                <a:cs typeface="Consolas" pitchFamily="49" charset="0"/>
              </a:rPr>
              <a:t>关键字重复出现，但不支持</a:t>
            </a:r>
            <a:r>
              <a:rPr lang="en-US" altLang="zh-CN" sz="2200" dirty="0" smtClean="0">
                <a:solidFill>
                  <a:schemeClr val="tx1"/>
                </a:solidFill>
                <a:latin typeface="Consolas" pitchFamily="49" charset="0"/>
                <a:ea typeface="楷体" pitchFamily="49" charset="-122"/>
                <a:cs typeface="Consolas" pitchFamily="49" charset="0"/>
              </a:rPr>
              <a:t>[]</a:t>
            </a:r>
            <a:r>
              <a:rPr lang="zh-CN" altLang="zh-CN" sz="2200" dirty="0" smtClean="0">
                <a:solidFill>
                  <a:schemeClr val="tx1"/>
                </a:solidFill>
                <a:latin typeface="Consolas" pitchFamily="49" charset="0"/>
                <a:ea typeface="楷体" pitchFamily="49" charset="-122"/>
                <a:cs typeface="Consolas" pitchFamily="49" charset="0"/>
              </a:rPr>
              <a:t>运算符。</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44926"/>
            <a:ext cx="6572296" cy="430887"/>
          </a:xfrm>
          <a:prstGeom prst="rect">
            <a:avLst/>
          </a:prstGeom>
          <a:noFill/>
        </p:spPr>
        <p:txBody>
          <a:bodyPr wrap="square" rtlCol="0">
            <a:spAutoFit/>
          </a:bodyPr>
          <a:lstStyle/>
          <a:p>
            <a:r>
              <a:rPr lang="en-US" altLang="zh-CN" sz="2200" smtClean="0">
                <a:solidFill>
                  <a:srgbClr val="0000FF"/>
                </a:solidFill>
                <a:latin typeface="Consolas" pitchFamily="49" charset="0"/>
                <a:ea typeface="楷体" pitchFamily="49" charset="-122"/>
                <a:cs typeface="Consolas" pitchFamily="49" charset="0"/>
              </a:rPr>
              <a:t>map/multimap</a:t>
            </a:r>
            <a:r>
              <a:rPr lang="zh-CN" altLang="zh-CN" sz="2200" smtClean="0">
                <a:solidFill>
                  <a:srgbClr val="0000FF"/>
                </a:solidFill>
                <a:latin typeface="Consolas" pitchFamily="49" charset="0"/>
                <a:ea typeface="楷体" pitchFamily="49" charset="-122"/>
                <a:cs typeface="Consolas" pitchFamily="49" charset="0"/>
              </a:rPr>
              <a:t>的主要成员函数如下：</a:t>
            </a:r>
          </a:p>
        </p:txBody>
      </p:sp>
      <p:sp>
        <p:nvSpPr>
          <p:cNvPr id="3" name="TextBox 2"/>
          <p:cNvSpPr txBox="1"/>
          <p:nvPr/>
        </p:nvSpPr>
        <p:spPr>
          <a:xfrm>
            <a:off x="571472" y="1116430"/>
            <a:ext cx="7715304" cy="383181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empty()</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判断容器是否为空。</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size()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返回容器中实际元素个数。</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map[key]</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返回关键字为</a:t>
            </a:r>
            <a:r>
              <a:rPr lang="en-US" altLang="zh-CN" sz="1800" smtClean="0">
                <a:latin typeface="Consolas" pitchFamily="49" charset="0"/>
                <a:ea typeface="仿宋" pitchFamily="49" charset="-122"/>
                <a:cs typeface="Consolas" pitchFamily="49" charset="0"/>
              </a:rPr>
              <a:t>key</a:t>
            </a:r>
            <a:r>
              <a:rPr lang="zh-CN" altLang="zh-CN" sz="1800" smtClean="0">
                <a:latin typeface="Consolas" pitchFamily="49" charset="0"/>
                <a:ea typeface="仿宋" pitchFamily="49" charset="-122"/>
                <a:cs typeface="Consolas" pitchFamily="49" charset="0"/>
              </a:rPr>
              <a:t>的元素的引用，如果不存在这样的关键字，则以</a:t>
            </a:r>
            <a:r>
              <a:rPr lang="en-US" altLang="zh-CN" sz="1800" smtClean="0">
                <a:latin typeface="Consolas" pitchFamily="49" charset="0"/>
                <a:ea typeface="仿宋" pitchFamily="49" charset="-122"/>
                <a:cs typeface="Consolas" pitchFamily="49" charset="0"/>
              </a:rPr>
              <a:t>key</a:t>
            </a:r>
            <a:r>
              <a:rPr lang="zh-CN" altLang="zh-CN" sz="1800" smtClean="0">
                <a:latin typeface="Consolas" pitchFamily="49" charset="0"/>
                <a:ea typeface="仿宋" pitchFamily="49" charset="-122"/>
                <a:cs typeface="Consolas" pitchFamily="49" charset="0"/>
              </a:rPr>
              <a:t>作为关键字插入一个元素（不适合</a:t>
            </a:r>
            <a:r>
              <a:rPr lang="en-US" altLang="zh-CN" sz="1800" smtClean="0">
                <a:latin typeface="Consolas" pitchFamily="49" charset="0"/>
                <a:ea typeface="仿宋" pitchFamily="49" charset="-122"/>
                <a:cs typeface="Consolas" pitchFamily="49" charset="0"/>
              </a:rPr>
              <a:t>multimap</a:t>
            </a:r>
            <a:r>
              <a:rPr lang="zh-CN" altLang="zh-CN" sz="1800" smtClean="0">
                <a:latin typeface="Consolas" pitchFamily="49" charset="0"/>
                <a:ea typeface="仿宋" pitchFamily="49" charset="-122"/>
                <a:cs typeface="Consolas" pitchFamily="49" charset="0"/>
              </a:rPr>
              <a:t>）。</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insert(elem)</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插入一个元素</a:t>
            </a:r>
            <a:r>
              <a:rPr lang="en-US" altLang="zh-CN" sz="1800" smtClean="0">
                <a:latin typeface="Consolas" pitchFamily="49" charset="0"/>
                <a:ea typeface="仿宋" pitchFamily="49" charset="-122"/>
                <a:cs typeface="Consolas" pitchFamily="49" charset="0"/>
              </a:rPr>
              <a:t>elem</a:t>
            </a:r>
            <a:r>
              <a:rPr lang="zh-CN" altLang="zh-CN" sz="1800" smtClean="0">
                <a:latin typeface="Consolas" pitchFamily="49" charset="0"/>
                <a:ea typeface="仿宋" pitchFamily="49" charset="-122"/>
                <a:cs typeface="Consolas" pitchFamily="49" charset="0"/>
              </a:rPr>
              <a:t>并返回该元素的位置。</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clear()</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删除所有元素。</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find()</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在容器中查找元素。</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count()</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容器中指定关键字的元素个数（</a:t>
            </a:r>
            <a:r>
              <a:rPr lang="en-US" altLang="zh-CN" sz="1800" smtClean="0">
                <a:latin typeface="Consolas" pitchFamily="49" charset="0"/>
                <a:ea typeface="仿宋" pitchFamily="49" charset="-122"/>
                <a:cs typeface="Consolas" pitchFamily="49" charset="0"/>
              </a:rPr>
              <a:t>map</a:t>
            </a:r>
            <a:r>
              <a:rPr lang="zh-CN" altLang="zh-CN" sz="1800" smtClean="0">
                <a:latin typeface="Consolas" pitchFamily="49" charset="0"/>
                <a:ea typeface="仿宋" pitchFamily="49" charset="-122"/>
                <a:cs typeface="Consolas" pitchFamily="49" charset="0"/>
              </a:rPr>
              <a:t>中只有</a:t>
            </a:r>
            <a:r>
              <a:rPr lang="en-US" altLang="zh-CN" sz="1800" smtClean="0">
                <a:latin typeface="Consolas" pitchFamily="49" charset="0"/>
                <a:ea typeface="仿宋" pitchFamily="49" charset="-122"/>
                <a:cs typeface="Consolas" pitchFamily="49" charset="0"/>
              </a:rPr>
              <a:t>1</a:t>
            </a:r>
            <a:r>
              <a:rPr lang="zh-CN" altLang="zh-CN" sz="1800" smtClean="0">
                <a:latin typeface="Consolas" pitchFamily="49" charset="0"/>
                <a:ea typeface="仿宋" pitchFamily="49" charset="-122"/>
                <a:cs typeface="Consolas" pitchFamily="49" charset="0"/>
              </a:rPr>
              <a:t>或者</a:t>
            </a:r>
            <a:r>
              <a:rPr lang="en-US" altLang="zh-CN" sz="1800" smtClean="0">
                <a:latin typeface="Consolas" pitchFamily="49" charset="0"/>
                <a:ea typeface="仿宋" pitchFamily="49" charset="-122"/>
                <a:cs typeface="Consolas" pitchFamily="49" charset="0"/>
              </a:rPr>
              <a:t>0</a:t>
            </a:r>
            <a:r>
              <a:rPr lang="zh-CN" altLang="zh-CN" sz="1800" smtClean="0">
                <a:latin typeface="Consolas" pitchFamily="49" charset="0"/>
                <a:ea typeface="仿宋" pitchFamily="49" charset="-122"/>
                <a:cs typeface="Consolas" pitchFamily="49" charset="0"/>
              </a:rPr>
              <a:t>）。</a:t>
            </a:r>
            <a:endParaRPr lang="en-US" altLang="zh-CN" sz="1800" smtClean="0">
              <a:latin typeface="Consolas" pitchFamily="49" charset="0"/>
              <a:ea typeface="仿宋" pitchFamily="49" charset="-122"/>
              <a:cs typeface="Consolas" pitchFamily="49" charset="0"/>
            </a:endParaRPr>
          </a:p>
          <a:p>
            <a:pPr marL="342900" indent="-342900">
              <a:lnSpc>
                <a:spcPct val="150000"/>
              </a:lnSpc>
              <a:buFont typeface="Wingdings" pitchFamily="2" charset="2"/>
              <a:buChar char="l"/>
            </a:pPr>
            <a:r>
              <a:rPr lang="zh-CN" altLang="zh-CN" sz="1800" smtClean="0">
                <a:solidFill>
                  <a:srgbClr val="C00000"/>
                </a:solidFill>
                <a:latin typeface="Consolas" pitchFamily="49" charset="0"/>
                <a:ea typeface="仿宋" pitchFamily="49" charset="-122"/>
                <a:cs typeface="Consolas" pitchFamily="49" charset="0"/>
              </a:rPr>
              <a:t>迭代器</a:t>
            </a:r>
            <a:r>
              <a:rPr lang="zh-CN" altLang="en-US" sz="1800" smtClean="0">
                <a:solidFill>
                  <a:srgbClr val="C00000"/>
                </a:solidFill>
                <a:latin typeface="Consolas" pitchFamily="49" charset="0"/>
                <a:ea typeface="仿宋" pitchFamily="49" charset="-122"/>
                <a:cs typeface="Consolas" pitchFamily="49" charset="0"/>
              </a:rPr>
              <a:t>函数：</a:t>
            </a:r>
            <a:r>
              <a:rPr lang="en-US" altLang="zh-CN" sz="1800" smtClean="0">
                <a:latin typeface="Consolas" pitchFamily="49" charset="0"/>
                <a:ea typeface="仿宋" pitchFamily="49" charset="-122"/>
                <a:cs typeface="Consolas" pitchFamily="49" charset="0"/>
              </a:rPr>
              <a:t>begin()</a:t>
            </a:r>
            <a:r>
              <a:rPr lang="zh-CN" altLang="en-US" sz="1800" smtClean="0">
                <a:latin typeface="Consolas" pitchFamily="49" charset="0"/>
                <a:ea typeface="仿宋" pitchFamily="49" charset="-122"/>
                <a:cs typeface="Consolas" pitchFamily="49" charset="0"/>
              </a:rPr>
              <a:t>、</a:t>
            </a:r>
            <a:r>
              <a:rPr lang="en-US" altLang="zh-CN" sz="1800" smtClean="0">
                <a:latin typeface="Consolas" pitchFamily="49" charset="0"/>
                <a:ea typeface="仿宋" pitchFamily="49" charset="-122"/>
                <a:cs typeface="Consolas" pitchFamily="49" charset="0"/>
              </a:rPr>
              <a:t>end()</a:t>
            </a:r>
            <a:r>
              <a:rPr lang="zh-CN" altLang="en-US" sz="1800" smtClean="0">
                <a:latin typeface="Consolas" pitchFamily="49" charset="0"/>
                <a:ea typeface="仿宋" pitchFamily="49" charset="-122"/>
                <a:cs typeface="Consolas" pitchFamily="49" charset="0"/>
              </a:rPr>
              <a:t>、</a:t>
            </a:r>
            <a:r>
              <a:rPr lang="en-US" altLang="zh-CN" sz="1800" smtClean="0">
                <a:latin typeface="Consolas" pitchFamily="49" charset="0"/>
                <a:ea typeface="仿宋" pitchFamily="49" charset="-122"/>
                <a:cs typeface="Consolas" pitchFamily="49" charset="0"/>
              </a:rPr>
              <a:t>rbegin()</a:t>
            </a:r>
            <a:r>
              <a:rPr lang="zh-CN" altLang="en-US" sz="1800" smtClean="0">
                <a:latin typeface="Consolas" pitchFamily="49" charset="0"/>
                <a:ea typeface="仿宋" pitchFamily="49" charset="-122"/>
                <a:cs typeface="Consolas" pitchFamily="49" charset="0"/>
              </a:rPr>
              <a:t>、</a:t>
            </a:r>
            <a:r>
              <a:rPr lang="en-US" altLang="zh-CN" sz="1800" smtClean="0">
                <a:latin typeface="Consolas" pitchFamily="49" charset="0"/>
                <a:ea typeface="仿宋" pitchFamily="49" charset="-122"/>
                <a:cs typeface="Consolas" pitchFamily="49" charset="0"/>
              </a:rPr>
              <a:t>rend()</a:t>
            </a:r>
            <a:r>
              <a:rPr lang="zh-CN" altLang="en-US" sz="1800" smtClean="0">
                <a:latin typeface="Consolas" pitchFamily="49" charset="0"/>
                <a:ea typeface="仿宋" pitchFamily="49" charset="-122"/>
                <a:cs typeface="Consolas" pitchFamily="49" charset="0"/>
              </a:rPr>
              <a:t>。</a:t>
            </a:r>
            <a:endParaRPr lang="zh-CN" altLang="zh-CN" sz="1800" smtClean="0">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285860"/>
            <a:ext cx="8286808" cy="1048620"/>
          </a:xfrm>
          <a:prstGeom prst="rect">
            <a:avLst/>
          </a:prstGeom>
          <a:noFill/>
        </p:spPr>
        <p:txBody>
          <a:bodyPr wrap="square" rtlCol="0">
            <a:spAutoFit/>
          </a:bodyPr>
          <a:lstStyle/>
          <a:p>
            <a:pPr>
              <a:lnSpc>
                <a:spcPct val="150000"/>
              </a:lnSpc>
            </a:pPr>
            <a:r>
              <a:rPr lang="en-US" altLang="zh-CN" sz="2200" dirty="0" smtClean="0">
                <a:solidFill>
                  <a:schemeClr val="tx1"/>
                </a:solidFill>
                <a:latin typeface="Consolas" pitchFamily="49" charset="0"/>
                <a:ea typeface="楷体" pitchFamily="49" charset="-122"/>
                <a:cs typeface="Consolas" pitchFamily="49" charset="0"/>
              </a:rPr>
              <a:t>   </a:t>
            </a:r>
            <a:r>
              <a:rPr lang="zh-CN" altLang="zh-CN" sz="2200" dirty="0" smtClean="0">
                <a:solidFill>
                  <a:schemeClr val="tx1"/>
                </a:solidFill>
                <a:latin typeface="Consolas" pitchFamily="49" charset="0"/>
                <a:ea typeface="楷体" pitchFamily="49" charset="-122"/>
                <a:cs typeface="Consolas" pitchFamily="49" charset="0"/>
              </a:rPr>
              <a:t>在</a:t>
            </a:r>
            <a:r>
              <a:rPr lang="en-US" altLang="zh-CN" sz="2200" dirty="0" smtClean="0">
                <a:solidFill>
                  <a:schemeClr val="tx1"/>
                </a:solidFill>
                <a:latin typeface="Consolas" pitchFamily="49" charset="0"/>
                <a:ea typeface="楷体" pitchFamily="49" charset="-122"/>
                <a:cs typeface="Consolas" pitchFamily="49" charset="0"/>
              </a:rPr>
              <a:t>map</a:t>
            </a:r>
            <a:r>
              <a:rPr lang="zh-CN" altLang="zh-CN" sz="2200" dirty="0" smtClean="0">
                <a:solidFill>
                  <a:schemeClr val="tx1"/>
                </a:solidFill>
                <a:latin typeface="Consolas" pitchFamily="49" charset="0"/>
                <a:ea typeface="楷体" pitchFamily="49" charset="-122"/>
                <a:cs typeface="Consolas" pitchFamily="49" charset="0"/>
              </a:rPr>
              <a:t>中修改元素非常简单，这是因为</a:t>
            </a:r>
            <a:r>
              <a:rPr lang="en-US" altLang="zh-CN" sz="2200" dirty="0" smtClean="0">
                <a:solidFill>
                  <a:schemeClr val="tx1"/>
                </a:solidFill>
                <a:latin typeface="Consolas" pitchFamily="49" charset="0"/>
                <a:ea typeface="楷体" pitchFamily="49" charset="-122"/>
                <a:cs typeface="Consolas" pitchFamily="49" charset="0"/>
              </a:rPr>
              <a:t>map</a:t>
            </a:r>
            <a:r>
              <a:rPr lang="zh-CN" altLang="zh-CN" sz="2200" dirty="0" smtClean="0">
                <a:solidFill>
                  <a:schemeClr val="tx1"/>
                </a:solidFill>
                <a:latin typeface="Consolas" pitchFamily="49" charset="0"/>
                <a:ea typeface="楷体" pitchFamily="49" charset="-122"/>
                <a:cs typeface="Consolas" pitchFamily="49" charset="0"/>
              </a:rPr>
              <a:t>容器已经对</a:t>
            </a:r>
            <a:r>
              <a:rPr lang="en-US" altLang="zh-CN" sz="2200" dirty="0" smtClean="0">
                <a:solidFill>
                  <a:schemeClr val="tx1"/>
                </a:solidFill>
                <a:latin typeface="Consolas" pitchFamily="49" charset="0"/>
                <a:ea typeface="楷体" pitchFamily="49" charset="-122"/>
                <a:cs typeface="Consolas" pitchFamily="49" charset="0"/>
              </a:rPr>
              <a:t>[]</a:t>
            </a:r>
            <a:r>
              <a:rPr lang="zh-CN" altLang="zh-CN" sz="2200" dirty="0" smtClean="0">
                <a:solidFill>
                  <a:schemeClr val="tx1"/>
                </a:solidFill>
                <a:latin typeface="Consolas" pitchFamily="49" charset="0"/>
                <a:ea typeface="楷体" pitchFamily="49" charset="-122"/>
                <a:cs typeface="Consolas" pitchFamily="49" charset="0"/>
              </a:rPr>
              <a:t>运算符进行了重载。例如：</a:t>
            </a:r>
          </a:p>
        </p:txBody>
      </p:sp>
      <p:sp>
        <p:nvSpPr>
          <p:cNvPr id="3" name="TextBox 2"/>
          <p:cNvSpPr txBox="1"/>
          <p:nvPr/>
        </p:nvSpPr>
        <p:spPr>
          <a:xfrm>
            <a:off x="500034" y="2714620"/>
            <a:ext cx="8215370" cy="1338828"/>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en-US" altLang="zh-CN" sz="1800" smtClean="0">
                <a:solidFill>
                  <a:schemeClr val="tx1"/>
                </a:solidFill>
                <a:latin typeface="Consolas" pitchFamily="49" charset="0"/>
                <a:ea typeface="楷体" pitchFamily="49" charset="-122"/>
                <a:cs typeface="Consolas" pitchFamily="49" charset="0"/>
              </a:rPr>
              <a:t>map&lt;char,int&gt; mymap;	</a:t>
            </a:r>
          </a:p>
          <a:p>
            <a:pPr>
              <a:lnSpc>
                <a:spcPct val="150000"/>
              </a:lnSpc>
            </a:pPr>
            <a:r>
              <a:rPr lang="en-US" altLang="zh-CN" sz="1800" smtClean="0">
                <a:solidFill>
                  <a:schemeClr val="tx1"/>
                </a:solidFill>
                <a:latin typeface="Consolas" pitchFamily="49" charset="0"/>
                <a:ea typeface="楷体" pitchFamily="49" charset="-122"/>
                <a:cs typeface="Consolas" pitchFamily="49" charset="0"/>
              </a:rPr>
              <a:t>		   //</a:t>
            </a:r>
            <a:r>
              <a:rPr lang="zh-CN" altLang="zh-CN" sz="1800" smtClean="0">
                <a:solidFill>
                  <a:schemeClr val="tx1"/>
                </a:solidFill>
                <a:latin typeface="Consolas" pitchFamily="49" charset="0"/>
                <a:ea typeface="楷体" pitchFamily="49" charset="-122"/>
                <a:cs typeface="Consolas" pitchFamily="49" charset="0"/>
              </a:rPr>
              <a:t>定义</a:t>
            </a:r>
            <a:r>
              <a:rPr lang="en-US" altLang="zh-CN" sz="1800" smtClean="0">
                <a:solidFill>
                  <a:schemeClr val="tx1"/>
                </a:solidFill>
                <a:latin typeface="Consolas" pitchFamily="49" charset="0"/>
                <a:ea typeface="楷体" pitchFamily="49" charset="-122"/>
                <a:cs typeface="Consolas" pitchFamily="49" charset="0"/>
              </a:rPr>
              <a:t>map</a:t>
            </a:r>
            <a:r>
              <a:rPr lang="zh-CN" altLang="zh-CN" sz="1800" smtClean="0">
                <a:solidFill>
                  <a:schemeClr val="tx1"/>
                </a:solidFill>
                <a:latin typeface="Consolas" pitchFamily="49" charset="0"/>
                <a:ea typeface="楷体" pitchFamily="49" charset="-122"/>
                <a:cs typeface="Consolas" pitchFamily="49" charset="0"/>
              </a:rPr>
              <a:t>容器</a:t>
            </a:r>
            <a:r>
              <a:rPr lang="en-US" altLang="zh-CN" sz="1800" smtClean="0">
                <a:solidFill>
                  <a:schemeClr val="tx1"/>
                </a:solidFill>
                <a:latin typeface="Consolas" pitchFamily="49" charset="0"/>
                <a:ea typeface="楷体" pitchFamily="49" charset="-122"/>
                <a:cs typeface="Consolas" pitchFamily="49" charset="0"/>
              </a:rPr>
              <a:t>mymap</a:t>
            </a:r>
            <a:r>
              <a:rPr lang="zh-CN" altLang="zh-CN" sz="1800" smtClean="0">
                <a:solidFill>
                  <a:schemeClr val="tx1"/>
                </a:solidFill>
                <a:latin typeface="Consolas" pitchFamily="49" charset="0"/>
                <a:ea typeface="楷体" pitchFamily="49" charset="-122"/>
                <a:cs typeface="Consolas" pitchFamily="49" charset="0"/>
              </a:rPr>
              <a:t>，其元素类型为</a:t>
            </a:r>
            <a:r>
              <a:rPr lang="en-US" altLang="zh-CN" sz="1800" smtClean="0">
                <a:solidFill>
                  <a:schemeClr val="tx1"/>
                </a:solidFill>
                <a:latin typeface="Consolas" pitchFamily="49" charset="0"/>
                <a:ea typeface="楷体" pitchFamily="49" charset="-122"/>
                <a:cs typeface="Consolas" pitchFamily="49" charset="0"/>
              </a:rPr>
              <a:t>pair&lt;char,int&gt;</a:t>
            </a:r>
            <a:endParaRPr lang="zh-CN" altLang="zh-CN" sz="1800" smtClean="0">
              <a:solidFill>
                <a:schemeClr val="tx1"/>
              </a:solidFill>
              <a:latin typeface="Consolas" pitchFamily="49" charset="0"/>
              <a:ea typeface="楷体" pitchFamily="49" charset="-122"/>
              <a:cs typeface="Consolas" pitchFamily="49" charset="0"/>
            </a:endParaRPr>
          </a:p>
          <a:p>
            <a:pPr>
              <a:lnSpc>
                <a:spcPct val="150000"/>
              </a:lnSpc>
            </a:pPr>
            <a:r>
              <a:rPr lang="en-US" altLang="zh-CN" sz="1800" smtClean="0">
                <a:solidFill>
                  <a:schemeClr val="tx1"/>
                </a:solidFill>
                <a:latin typeface="Consolas" pitchFamily="49" charset="0"/>
                <a:ea typeface="楷体" pitchFamily="49" charset="-122"/>
                <a:cs typeface="Consolas" pitchFamily="49" charset="0"/>
              </a:rPr>
              <a:t>mymap['a'] = 1;   //</a:t>
            </a:r>
            <a:r>
              <a:rPr lang="zh-CN" altLang="zh-CN" sz="1800" smtClean="0">
                <a:solidFill>
                  <a:schemeClr val="tx1"/>
                </a:solidFill>
                <a:latin typeface="Consolas" pitchFamily="49" charset="0"/>
                <a:ea typeface="楷体" pitchFamily="49" charset="-122"/>
                <a:cs typeface="Consolas" pitchFamily="49" charset="0"/>
              </a:rPr>
              <a:t>或者</a:t>
            </a:r>
            <a:r>
              <a:rPr lang="en-US" altLang="zh-CN" sz="1800" smtClean="0">
                <a:solidFill>
                  <a:schemeClr val="tx1"/>
                </a:solidFill>
                <a:latin typeface="Consolas" pitchFamily="49" charset="0"/>
                <a:ea typeface="楷体" pitchFamily="49" charset="-122"/>
                <a:cs typeface="Consolas" pitchFamily="49" charset="0"/>
              </a:rPr>
              <a:t>mymap.insert(pair&lt;char</a:t>
            </a:r>
            <a:r>
              <a:rPr lang="zh-CN" altLang="zh-CN" sz="1800" smtClean="0">
                <a:solidFill>
                  <a:schemeClr val="tx1"/>
                </a:solidFill>
                <a:latin typeface="Consolas" pitchFamily="49" charset="0"/>
                <a:ea typeface="楷体" pitchFamily="49" charset="-122"/>
                <a:cs typeface="Consolas" pitchFamily="49" charset="0"/>
              </a:rPr>
              <a:t>，</a:t>
            </a:r>
            <a:r>
              <a:rPr lang="en-US" altLang="zh-CN" sz="1800" smtClean="0">
                <a:solidFill>
                  <a:schemeClr val="tx1"/>
                </a:solidFill>
                <a:latin typeface="Consolas" pitchFamily="49" charset="0"/>
                <a:ea typeface="楷体" pitchFamily="49" charset="-122"/>
                <a:cs typeface="Consolas" pitchFamily="49" charset="0"/>
              </a:rPr>
              <a:t>int&gt;('a',1) );</a:t>
            </a:r>
            <a:endParaRPr lang="zh-CN" altLang="zh-CN" sz="1800" smtClean="0">
              <a:solidFill>
                <a:schemeClr val="tx1"/>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428736"/>
            <a:ext cx="8072494" cy="2554545"/>
          </a:xfrm>
          <a:prstGeom prst="rect">
            <a:avLst/>
          </a:prstGeom>
          <a:noFill/>
        </p:spPr>
        <p:txBody>
          <a:bodyPr wrap="square" rtlCol="0">
            <a:spAutoFit/>
          </a:bodyPr>
          <a:lstStyle/>
          <a:p>
            <a:pPr>
              <a:lnSpc>
                <a:spcPct val="200000"/>
              </a:lnSpc>
            </a:pPr>
            <a:r>
              <a:rPr lang="en-US" altLang="zh-CN" sz="2000" dirty="0" smtClean="0">
                <a:solidFill>
                  <a:schemeClr val="tx1"/>
                </a:solidFill>
                <a:ea typeface="楷体" pitchFamily="49" charset="-122"/>
                <a:cs typeface="Times New Roman" pitchFamily="18" charset="0"/>
              </a:rPr>
              <a:t>        </a:t>
            </a:r>
            <a:r>
              <a:rPr lang="zh-CN" altLang="zh-CN" sz="2000" dirty="0" smtClean="0">
                <a:solidFill>
                  <a:schemeClr val="tx1"/>
                </a:solidFill>
                <a:ea typeface="楷体" pitchFamily="49" charset="-122"/>
                <a:cs typeface="Times New Roman" pitchFamily="18" charset="0"/>
              </a:rPr>
              <a:t>获得</a:t>
            </a:r>
            <a:r>
              <a:rPr lang="en-US" altLang="zh-CN" sz="2000" dirty="0" smtClean="0">
                <a:solidFill>
                  <a:schemeClr val="tx1"/>
                </a:solidFill>
                <a:ea typeface="楷体" pitchFamily="49" charset="-122"/>
                <a:cs typeface="Times New Roman" pitchFamily="18" charset="0"/>
              </a:rPr>
              <a:t>map</a:t>
            </a:r>
            <a:r>
              <a:rPr lang="zh-CN" altLang="zh-CN" sz="2000" dirty="0" smtClean="0">
                <a:solidFill>
                  <a:schemeClr val="tx1"/>
                </a:solidFill>
                <a:ea typeface="楷体" pitchFamily="49" charset="-122"/>
                <a:cs typeface="Times New Roman" pitchFamily="18" charset="0"/>
              </a:rPr>
              <a:t>中一个值的最简单方法如下：</a:t>
            </a:r>
            <a:endParaRPr lang="en-US" altLang="zh-CN" sz="2000" dirty="0" smtClean="0">
              <a:solidFill>
                <a:schemeClr val="tx1"/>
              </a:solidFill>
              <a:ea typeface="楷体" pitchFamily="49" charset="-122"/>
              <a:cs typeface="Times New Roman" pitchFamily="18" charset="0"/>
            </a:endParaRPr>
          </a:p>
          <a:p>
            <a:pPr>
              <a:lnSpc>
                <a:spcPct val="200000"/>
              </a:lnSpc>
            </a:pPr>
            <a:r>
              <a:rPr lang="en-US" altLang="zh-CN" sz="2000" dirty="0" smtClean="0">
                <a:solidFill>
                  <a:schemeClr val="tx1"/>
                </a:solidFill>
                <a:latin typeface="Consolas" pitchFamily="49" charset="0"/>
                <a:ea typeface="楷体" pitchFamily="49" charset="-122"/>
                <a:cs typeface="Consolas" pitchFamily="49" charset="0"/>
              </a:rPr>
              <a:t>    </a:t>
            </a:r>
            <a:r>
              <a:rPr lang="en-US" altLang="zh-CN" sz="1800" dirty="0" err="1" smtClean="0">
                <a:solidFill>
                  <a:srgbClr val="FF0000"/>
                </a:solidFill>
                <a:latin typeface="Consolas" pitchFamily="49" charset="0"/>
                <a:ea typeface="楷体" pitchFamily="49" charset="-122"/>
                <a:cs typeface="Consolas" pitchFamily="49" charset="0"/>
              </a:rPr>
              <a:t>int</a:t>
            </a:r>
            <a:r>
              <a:rPr lang="en-US" altLang="zh-CN" sz="1800" dirty="0" smtClean="0">
                <a:solidFill>
                  <a:srgbClr val="FF0000"/>
                </a:solidFill>
                <a:latin typeface="Consolas" pitchFamily="49" charset="0"/>
                <a:ea typeface="楷体" pitchFamily="49" charset="-122"/>
                <a:cs typeface="Consolas" pitchFamily="49" charset="0"/>
              </a:rPr>
              <a:t> </a:t>
            </a:r>
            <a:r>
              <a:rPr lang="en-US" altLang="zh-CN" sz="1800" dirty="0" err="1" smtClean="0">
                <a:solidFill>
                  <a:srgbClr val="FF0000"/>
                </a:solidFill>
                <a:latin typeface="Consolas" pitchFamily="49" charset="0"/>
                <a:ea typeface="楷体" pitchFamily="49" charset="-122"/>
                <a:cs typeface="Consolas" pitchFamily="49" charset="0"/>
              </a:rPr>
              <a:t>ans</a:t>
            </a:r>
            <a:r>
              <a:rPr lang="en-US" altLang="zh-CN" sz="1800" dirty="0" smtClean="0">
                <a:solidFill>
                  <a:srgbClr val="FF0000"/>
                </a:solidFill>
                <a:latin typeface="Consolas" pitchFamily="49" charset="0"/>
                <a:ea typeface="楷体" pitchFamily="49" charset="-122"/>
                <a:cs typeface="Consolas" pitchFamily="49" charset="0"/>
              </a:rPr>
              <a:t> = </a:t>
            </a:r>
            <a:r>
              <a:rPr lang="en-US" altLang="zh-CN" sz="1800" dirty="0" err="1" smtClean="0">
                <a:solidFill>
                  <a:srgbClr val="FF0000"/>
                </a:solidFill>
                <a:latin typeface="Consolas" pitchFamily="49" charset="0"/>
                <a:ea typeface="楷体" pitchFamily="49" charset="-122"/>
                <a:cs typeface="Consolas" pitchFamily="49" charset="0"/>
              </a:rPr>
              <a:t>mymap</a:t>
            </a:r>
            <a:r>
              <a:rPr lang="en-US" altLang="zh-CN" sz="1800" dirty="0" smtClean="0">
                <a:solidFill>
                  <a:srgbClr val="FF0000"/>
                </a:solidFill>
                <a:latin typeface="Consolas" pitchFamily="49" charset="0"/>
                <a:ea typeface="楷体" pitchFamily="49" charset="-122"/>
                <a:cs typeface="Consolas" pitchFamily="49" charset="0"/>
              </a:rPr>
              <a:t>['a'];</a:t>
            </a:r>
            <a:endParaRPr lang="zh-CN" altLang="zh-CN" sz="1800" dirty="0" smtClean="0">
              <a:solidFill>
                <a:srgbClr val="FF0000"/>
              </a:solidFill>
              <a:latin typeface="Consolas" pitchFamily="49" charset="0"/>
              <a:ea typeface="楷体" pitchFamily="49" charset="-122"/>
              <a:cs typeface="Consolas" pitchFamily="49" charset="0"/>
            </a:endParaRPr>
          </a:p>
          <a:p>
            <a:pPr>
              <a:lnSpc>
                <a:spcPct val="200000"/>
              </a:lnSpc>
            </a:pPr>
            <a:r>
              <a:rPr lang="zh-CN" altLang="zh-CN" sz="2000" dirty="0" smtClean="0">
                <a:solidFill>
                  <a:schemeClr val="tx1"/>
                </a:solidFill>
                <a:ea typeface="楷体" pitchFamily="49" charset="-122"/>
                <a:cs typeface="Times New Roman" pitchFamily="18" charset="0"/>
              </a:rPr>
              <a:t>只有当</a:t>
            </a:r>
            <a:r>
              <a:rPr lang="en-US" altLang="zh-CN" sz="2000" dirty="0" smtClean="0">
                <a:solidFill>
                  <a:schemeClr val="tx1"/>
                </a:solidFill>
                <a:ea typeface="楷体" pitchFamily="49" charset="-122"/>
                <a:cs typeface="Times New Roman" pitchFamily="18" charset="0"/>
              </a:rPr>
              <a:t>map</a:t>
            </a:r>
            <a:r>
              <a:rPr lang="zh-CN" altLang="zh-CN" sz="2000" dirty="0" smtClean="0">
                <a:solidFill>
                  <a:schemeClr val="tx1"/>
                </a:solidFill>
                <a:ea typeface="楷体" pitchFamily="49" charset="-122"/>
                <a:cs typeface="Times New Roman" pitchFamily="18" charset="0"/>
              </a:rPr>
              <a:t>中有这个关键字（</a:t>
            </a:r>
            <a:r>
              <a:rPr lang="en-US" altLang="zh-CN" sz="2000" dirty="0" smtClean="0">
                <a:solidFill>
                  <a:schemeClr val="tx1"/>
                </a:solidFill>
                <a:ea typeface="楷体" pitchFamily="49" charset="-122"/>
                <a:cs typeface="Times New Roman" pitchFamily="18" charset="0"/>
              </a:rPr>
              <a:t>'</a:t>
            </a:r>
            <a:r>
              <a:rPr lang="en-US" altLang="zh-CN" sz="2000" i="1" dirty="0" smtClean="0">
                <a:solidFill>
                  <a:schemeClr val="tx1"/>
                </a:solidFill>
                <a:ea typeface="楷体" pitchFamily="49" charset="-122"/>
                <a:cs typeface="Times New Roman" pitchFamily="18" charset="0"/>
              </a:rPr>
              <a:t>a</a:t>
            </a:r>
            <a:r>
              <a:rPr lang="en-US" altLang="zh-CN" sz="2000" dirty="0" smtClean="0">
                <a:solidFill>
                  <a:schemeClr val="tx1"/>
                </a:solidFill>
                <a:ea typeface="楷体" pitchFamily="49" charset="-122"/>
                <a:cs typeface="Times New Roman" pitchFamily="18" charset="0"/>
              </a:rPr>
              <a:t>'</a:t>
            </a:r>
            <a:r>
              <a:rPr lang="zh-CN" altLang="zh-CN" sz="2000" dirty="0" smtClean="0">
                <a:solidFill>
                  <a:schemeClr val="tx1"/>
                </a:solidFill>
                <a:ea typeface="楷体" pitchFamily="49" charset="-122"/>
                <a:cs typeface="Times New Roman" pitchFamily="18" charset="0"/>
              </a:rPr>
              <a:t>）时才会成功，否则会自动插入一个元素，值为初始化值。可以使用</a:t>
            </a:r>
            <a:r>
              <a:rPr lang="en-US" altLang="zh-CN" sz="2000" dirty="0" smtClean="0">
                <a:solidFill>
                  <a:schemeClr val="tx1"/>
                </a:solidFill>
                <a:ea typeface="楷体" pitchFamily="49" charset="-122"/>
                <a:cs typeface="Times New Roman" pitchFamily="18" charset="0"/>
              </a:rPr>
              <a:t>find() </a:t>
            </a:r>
            <a:r>
              <a:rPr lang="zh-CN" altLang="zh-CN" sz="2000" dirty="0" smtClean="0">
                <a:solidFill>
                  <a:schemeClr val="tx1"/>
                </a:solidFill>
                <a:ea typeface="楷体" pitchFamily="49" charset="-122"/>
                <a:cs typeface="Times New Roman" pitchFamily="18" charset="0"/>
              </a:rPr>
              <a:t>方法来发现一个关键字是否存在。</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928670"/>
            <a:ext cx="8001056" cy="5355312"/>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800" dirty="0" smtClean="0">
                <a:solidFill>
                  <a:schemeClr val="tx1"/>
                </a:solidFill>
                <a:latin typeface="Consolas" pitchFamily="49" charset="0"/>
                <a:ea typeface="仿宋" pitchFamily="49" charset="-122"/>
                <a:cs typeface="Consolas" pitchFamily="49" charset="0"/>
              </a:rPr>
              <a:t>#include &lt;</a:t>
            </a:r>
            <a:r>
              <a:rPr lang="en-US" altLang="zh-CN" sz="1800" dirty="0" err="1" smtClean="0">
                <a:solidFill>
                  <a:schemeClr val="tx1"/>
                </a:solidFill>
                <a:latin typeface="Consolas" pitchFamily="49" charset="0"/>
                <a:ea typeface="仿宋" pitchFamily="49" charset="-122"/>
                <a:cs typeface="Consolas" pitchFamily="49" charset="0"/>
              </a:rPr>
              <a:t>stdio.h</a:t>
            </a:r>
            <a:r>
              <a:rPr lang="en-US" altLang="zh-CN" sz="1800" dirty="0" smtClean="0">
                <a:solidFill>
                  <a:schemeClr val="tx1"/>
                </a:solidFill>
                <a:latin typeface="Consolas" pitchFamily="49" charset="0"/>
                <a:ea typeface="仿宋" pitchFamily="49" charset="-122"/>
                <a:cs typeface="Consolas" pitchFamily="49" charset="0"/>
              </a:rPr>
              <a:t>&gt;</a:t>
            </a:r>
          </a:p>
          <a:p>
            <a:r>
              <a:rPr lang="en-US" altLang="zh-CN" sz="1800" dirty="0" smtClean="0">
                <a:solidFill>
                  <a:schemeClr val="tx1"/>
                </a:solidFill>
                <a:latin typeface="Consolas" pitchFamily="49" charset="0"/>
                <a:ea typeface="仿宋" pitchFamily="49" charset="-122"/>
                <a:cs typeface="Consolas" pitchFamily="49" charset="0"/>
              </a:rPr>
              <a:t>#include &lt;map&gt;</a:t>
            </a:r>
          </a:p>
          <a:p>
            <a:r>
              <a:rPr lang="en-US" altLang="zh-CN" sz="1800" dirty="0" smtClean="0">
                <a:solidFill>
                  <a:schemeClr val="tx1"/>
                </a:solidFill>
                <a:latin typeface="Consolas" pitchFamily="49" charset="0"/>
                <a:ea typeface="仿宋" pitchFamily="49" charset="-122"/>
                <a:cs typeface="Consolas" pitchFamily="49" charset="0"/>
              </a:rPr>
              <a:t>using namespace std;</a:t>
            </a:r>
          </a:p>
          <a:p>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main()</a:t>
            </a:r>
          </a:p>
          <a:p>
            <a:r>
              <a:rPr lang="en-US" altLang="zh-CN" sz="1800" dirty="0" smtClean="0">
                <a:solidFill>
                  <a:schemeClr val="tx1"/>
                </a:solidFill>
                <a:latin typeface="Consolas" pitchFamily="49" charset="0"/>
                <a:ea typeface="仿宋" pitchFamily="49" charset="-122"/>
                <a:cs typeface="Consolas" pitchFamily="49" charset="0"/>
              </a:rPr>
              <a:t>{   map&lt;</a:t>
            </a:r>
            <a:r>
              <a:rPr lang="en-US" altLang="zh-CN" sz="1800" dirty="0" err="1" smtClean="0">
                <a:solidFill>
                  <a:schemeClr val="tx1"/>
                </a:solidFill>
                <a:latin typeface="Consolas" pitchFamily="49" charset="0"/>
                <a:ea typeface="仿宋" pitchFamily="49" charset="-122"/>
                <a:cs typeface="Consolas" pitchFamily="49" charset="0"/>
              </a:rPr>
              <a:t>char,int</a:t>
            </a:r>
            <a:r>
              <a:rPr lang="en-US" altLang="zh-CN" sz="1800" dirty="0" smtClean="0">
                <a:solidFill>
                  <a:schemeClr val="tx1"/>
                </a:solidFill>
                <a:latin typeface="Consolas" pitchFamily="49" charset="0"/>
                <a:ea typeface="仿宋" pitchFamily="49" charset="-122"/>
                <a:cs typeface="Consolas" pitchFamily="49" charset="0"/>
              </a:rPr>
              <a:t>&gt; </a:t>
            </a:r>
            <a:r>
              <a:rPr lang="en-US" altLang="zh-CN" sz="1800" dirty="0" err="1" smtClean="0">
                <a:solidFill>
                  <a:schemeClr val="tx1"/>
                </a:solidFill>
                <a:latin typeface="Consolas" pitchFamily="49" charset="0"/>
                <a:ea typeface="仿宋" pitchFamily="49" charset="-122"/>
                <a:cs typeface="Consolas" pitchFamily="49" charset="0"/>
              </a:rPr>
              <a:t>mymap</a:t>
            </a:r>
            <a:r>
              <a:rPr lang="en-US" altLang="zh-CN" sz="1800" dirty="0" smtClean="0">
                <a:solidFill>
                  <a:schemeClr val="tx1"/>
                </a:solidFill>
                <a:latin typeface="Consolas" pitchFamily="49" charset="0"/>
                <a:ea typeface="仿宋" pitchFamily="49" charset="-122"/>
                <a:cs typeface="Consolas" pitchFamily="49" charset="0"/>
              </a:rPr>
              <a:t>;	//</a:t>
            </a:r>
            <a:r>
              <a:rPr lang="zh-CN" altLang="en-US" sz="1800" dirty="0" smtClean="0">
                <a:solidFill>
                  <a:schemeClr val="tx1"/>
                </a:solidFill>
                <a:latin typeface="Consolas" pitchFamily="49" charset="0"/>
                <a:ea typeface="仿宋" pitchFamily="49" charset="-122"/>
                <a:cs typeface="Consolas" pitchFamily="49" charset="0"/>
              </a:rPr>
              <a:t>定义</a:t>
            </a:r>
            <a:r>
              <a:rPr lang="en-US" altLang="zh-CN" sz="1800" dirty="0" smtClean="0">
                <a:solidFill>
                  <a:schemeClr val="tx1"/>
                </a:solidFill>
                <a:latin typeface="Consolas" pitchFamily="49" charset="0"/>
                <a:ea typeface="仿宋" pitchFamily="49" charset="-122"/>
                <a:cs typeface="Consolas" pitchFamily="49" charset="0"/>
              </a:rPr>
              <a:t>map</a:t>
            </a:r>
            <a:r>
              <a:rPr lang="zh-CN" altLang="en-US" sz="1800" dirty="0" smtClean="0">
                <a:solidFill>
                  <a:schemeClr val="tx1"/>
                </a:solidFill>
                <a:latin typeface="Consolas" pitchFamily="49" charset="0"/>
                <a:ea typeface="仿宋" pitchFamily="49" charset="-122"/>
                <a:cs typeface="Consolas" pitchFamily="49" charset="0"/>
              </a:rPr>
              <a:t>容器</a:t>
            </a:r>
            <a:r>
              <a:rPr lang="en-US" altLang="zh-CN" sz="1800" dirty="0" err="1" smtClean="0">
                <a:solidFill>
                  <a:schemeClr val="tx1"/>
                </a:solidFill>
                <a:latin typeface="Consolas" pitchFamily="49" charset="0"/>
                <a:ea typeface="仿宋" pitchFamily="49" charset="-122"/>
                <a:cs typeface="Consolas" pitchFamily="49" charset="0"/>
              </a:rPr>
              <a:t>mymap</a:t>
            </a:r>
            <a:endParaRPr lang="en-US"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mymap.insert</a:t>
            </a:r>
            <a:r>
              <a:rPr lang="en-US" altLang="zh-CN" sz="1800" dirty="0" smtClean="0">
                <a:solidFill>
                  <a:schemeClr val="tx1"/>
                </a:solidFill>
                <a:latin typeface="Consolas" pitchFamily="49" charset="0"/>
                <a:ea typeface="仿宋" pitchFamily="49" charset="-122"/>
                <a:cs typeface="Consolas" pitchFamily="49" charset="0"/>
              </a:rPr>
              <a:t>(pair&lt;</a:t>
            </a:r>
            <a:r>
              <a:rPr lang="en-US" altLang="zh-CN" sz="1800" dirty="0" err="1" smtClean="0">
                <a:solidFill>
                  <a:schemeClr val="tx1"/>
                </a:solidFill>
                <a:latin typeface="Consolas" pitchFamily="49" charset="0"/>
                <a:ea typeface="仿宋" pitchFamily="49" charset="-122"/>
                <a:cs typeface="Consolas" pitchFamily="49" charset="0"/>
              </a:rPr>
              <a:t>char,int</a:t>
            </a:r>
            <a:r>
              <a:rPr lang="en-US" altLang="zh-CN" sz="1800" dirty="0" smtClean="0">
                <a:solidFill>
                  <a:schemeClr val="tx1"/>
                </a:solidFill>
                <a:latin typeface="Consolas" pitchFamily="49" charset="0"/>
                <a:ea typeface="仿宋" pitchFamily="49" charset="-122"/>
                <a:cs typeface="Consolas" pitchFamily="49" charset="0"/>
              </a:rPr>
              <a:t>&gt;('a',1));</a:t>
            </a:r>
          </a:p>
          <a:p>
            <a:r>
              <a:rPr lang="en-US" altLang="zh-CN" sz="1800" dirty="0" smtClean="0">
                <a:solidFill>
                  <a:schemeClr val="tx1"/>
                </a:solidFill>
                <a:latin typeface="Consolas" pitchFamily="49" charset="0"/>
                <a:ea typeface="仿宋" pitchFamily="49" charset="-122"/>
                <a:cs typeface="Consolas" pitchFamily="49" charset="0"/>
              </a:rPr>
              <a:t>				//</a:t>
            </a:r>
            <a:r>
              <a:rPr lang="zh-CN" altLang="en-US" sz="1800" dirty="0" smtClean="0">
                <a:solidFill>
                  <a:schemeClr val="tx1"/>
                </a:solidFill>
                <a:latin typeface="Consolas" pitchFamily="49" charset="0"/>
                <a:ea typeface="仿宋" pitchFamily="49" charset="-122"/>
                <a:cs typeface="Consolas" pitchFamily="49" charset="0"/>
              </a:rPr>
              <a:t>插入方式</a:t>
            </a:r>
            <a:r>
              <a:rPr lang="en-US" altLang="zh-CN" sz="1800" dirty="0" smtClean="0">
                <a:solidFill>
                  <a:schemeClr val="tx1"/>
                </a:solidFill>
                <a:latin typeface="Consolas" pitchFamily="49" charset="0"/>
                <a:ea typeface="仿宋" pitchFamily="49" charset="-122"/>
                <a:cs typeface="Consolas" pitchFamily="49" charset="0"/>
              </a:rPr>
              <a:t>1</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mymap.insert</a:t>
            </a:r>
            <a:r>
              <a:rPr lang="en-US" altLang="zh-CN" sz="1800" dirty="0" smtClean="0">
                <a:solidFill>
                  <a:schemeClr val="tx1"/>
                </a:solidFill>
                <a:latin typeface="Consolas" pitchFamily="49" charset="0"/>
                <a:ea typeface="仿宋" pitchFamily="49" charset="-122"/>
                <a:cs typeface="Consolas" pitchFamily="49" charset="0"/>
              </a:rPr>
              <a:t>(map&lt;</a:t>
            </a:r>
            <a:r>
              <a:rPr lang="en-US" altLang="zh-CN" sz="1800" dirty="0" err="1" smtClean="0">
                <a:solidFill>
                  <a:schemeClr val="tx1"/>
                </a:solidFill>
                <a:latin typeface="Consolas" pitchFamily="49" charset="0"/>
                <a:ea typeface="仿宋" pitchFamily="49" charset="-122"/>
                <a:cs typeface="Consolas" pitchFamily="49" charset="0"/>
              </a:rPr>
              <a:t>char,int</a:t>
            </a:r>
            <a:r>
              <a:rPr lang="en-US" altLang="zh-CN" sz="1800" dirty="0" smtClean="0">
                <a:solidFill>
                  <a:schemeClr val="tx1"/>
                </a:solidFill>
                <a:latin typeface="Consolas" pitchFamily="49" charset="0"/>
                <a:ea typeface="仿宋" pitchFamily="49" charset="-122"/>
                <a:cs typeface="Consolas" pitchFamily="49" charset="0"/>
              </a:rPr>
              <a:t>&gt;::</a:t>
            </a:r>
            <a:r>
              <a:rPr lang="en-US" altLang="zh-CN" sz="1800" dirty="0" err="1" smtClean="0">
                <a:solidFill>
                  <a:schemeClr val="tx1"/>
                </a:solidFill>
                <a:latin typeface="Consolas" pitchFamily="49" charset="0"/>
                <a:ea typeface="仿宋" pitchFamily="49" charset="-122"/>
                <a:cs typeface="Consolas" pitchFamily="49" charset="0"/>
              </a:rPr>
              <a:t>value_type</a:t>
            </a:r>
            <a:r>
              <a:rPr lang="en-US" altLang="zh-CN" sz="1800" dirty="0" smtClean="0">
                <a:solidFill>
                  <a:schemeClr val="tx1"/>
                </a:solidFill>
                <a:latin typeface="Consolas" pitchFamily="49" charset="0"/>
                <a:ea typeface="仿宋" pitchFamily="49" charset="-122"/>
                <a:cs typeface="Consolas" pitchFamily="49" charset="0"/>
              </a:rPr>
              <a:t>('b',2));</a:t>
            </a:r>
          </a:p>
          <a:p>
            <a:r>
              <a:rPr lang="en-US" altLang="zh-CN" sz="1800" dirty="0" smtClean="0">
                <a:solidFill>
                  <a:schemeClr val="tx1"/>
                </a:solidFill>
                <a:latin typeface="Consolas" pitchFamily="49" charset="0"/>
                <a:ea typeface="仿宋" pitchFamily="49" charset="-122"/>
                <a:cs typeface="Consolas" pitchFamily="49" charset="0"/>
              </a:rPr>
              <a:t>				//</a:t>
            </a:r>
            <a:r>
              <a:rPr lang="zh-CN" altLang="en-US" sz="1800" dirty="0" smtClean="0">
                <a:solidFill>
                  <a:schemeClr val="tx1"/>
                </a:solidFill>
                <a:latin typeface="Consolas" pitchFamily="49" charset="0"/>
                <a:ea typeface="仿宋" pitchFamily="49" charset="-122"/>
                <a:cs typeface="Consolas" pitchFamily="49" charset="0"/>
              </a:rPr>
              <a:t>插入方式</a:t>
            </a:r>
            <a:r>
              <a:rPr lang="en-US" altLang="zh-CN" sz="1800" dirty="0" smtClean="0">
                <a:solidFill>
                  <a:schemeClr val="tx1"/>
                </a:solidFill>
                <a:latin typeface="Consolas" pitchFamily="49" charset="0"/>
                <a:ea typeface="仿宋" pitchFamily="49" charset="-122"/>
                <a:cs typeface="Consolas" pitchFamily="49" charset="0"/>
              </a:rPr>
              <a:t>2</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mymap</a:t>
            </a:r>
            <a:r>
              <a:rPr lang="en-US" altLang="zh-CN" sz="1800" dirty="0" smtClean="0">
                <a:solidFill>
                  <a:schemeClr val="tx1"/>
                </a:solidFill>
                <a:latin typeface="Consolas" pitchFamily="49" charset="0"/>
                <a:ea typeface="仿宋" pitchFamily="49" charset="-122"/>
                <a:cs typeface="Consolas" pitchFamily="49" charset="0"/>
              </a:rPr>
              <a:t>['c']=3;										//</a:t>
            </a:r>
            <a:r>
              <a:rPr lang="zh-CN" altLang="en-US" sz="1800" dirty="0" smtClean="0">
                <a:solidFill>
                  <a:schemeClr val="tx1"/>
                </a:solidFill>
                <a:latin typeface="Consolas" pitchFamily="49" charset="0"/>
                <a:ea typeface="仿宋" pitchFamily="49" charset="-122"/>
                <a:cs typeface="Consolas" pitchFamily="49" charset="0"/>
              </a:rPr>
              <a:t>插入方式</a:t>
            </a:r>
            <a:r>
              <a:rPr lang="en-US" altLang="zh-CN" sz="1800" dirty="0" smtClean="0">
                <a:solidFill>
                  <a:schemeClr val="tx1"/>
                </a:solidFill>
                <a:latin typeface="Consolas" pitchFamily="49" charset="0"/>
                <a:ea typeface="仿宋" pitchFamily="49" charset="-122"/>
                <a:cs typeface="Consolas" pitchFamily="49" charset="0"/>
              </a:rPr>
              <a:t>3</a:t>
            </a:r>
          </a:p>
          <a:p>
            <a:r>
              <a:rPr lang="en-US" altLang="zh-CN" sz="1800" dirty="0" smtClean="0">
                <a:solidFill>
                  <a:schemeClr val="tx1"/>
                </a:solidFill>
                <a:latin typeface="Consolas" pitchFamily="49" charset="0"/>
                <a:ea typeface="仿宋" pitchFamily="49" charset="-122"/>
                <a:cs typeface="Consolas" pitchFamily="49" charset="0"/>
              </a:rPr>
              <a:t>    map&lt;</a:t>
            </a:r>
            <a:r>
              <a:rPr lang="en-US" altLang="zh-CN" sz="1800" dirty="0" err="1" smtClean="0">
                <a:solidFill>
                  <a:schemeClr val="tx1"/>
                </a:solidFill>
                <a:latin typeface="Consolas" pitchFamily="49" charset="0"/>
                <a:ea typeface="仿宋" pitchFamily="49" charset="-122"/>
                <a:cs typeface="Consolas" pitchFamily="49" charset="0"/>
              </a:rPr>
              <a:t>char,int</a:t>
            </a:r>
            <a:r>
              <a:rPr lang="en-US" altLang="zh-CN" sz="1800" dirty="0" smtClean="0">
                <a:solidFill>
                  <a:schemeClr val="tx1"/>
                </a:solidFill>
                <a:latin typeface="Consolas" pitchFamily="49" charset="0"/>
                <a:ea typeface="仿宋" pitchFamily="49" charset="-122"/>
                <a:cs typeface="Consolas" pitchFamily="49" charset="0"/>
              </a:rPr>
              <a:t>&gt;::</a:t>
            </a:r>
            <a:r>
              <a:rPr lang="en-US" altLang="zh-CN" sz="1800" dirty="0" err="1" smtClean="0">
                <a:solidFill>
                  <a:schemeClr val="tx1"/>
                </a:solidFill>
                <a:latin typeface="Consolas" pitchFamily="49" charset="0"/>
                <a:ea typeface="仿宋" pitchFamily="49" charset="-122"/>
                <a:cs typeface="Consolas" pitchFamily="49" charset="0"/>
              </a:rPr>
              <a:t>iterator</a:t>
            </a:r>
            <a:r>
              <a:rPr lang="en-US" altLang="zh-CN" sz="1800" dirty="0" smtClean="0">
                <a:solidFill>
                  <a:schemeClr val="tx1"/>
                </a:solidFill>
                <a:latin typeface="Consolas" pitchFamily="49" charset="0"/>
                <a:ea typeface="仿宋" pitchFamily="49" charset="-122"/>
                <a:cs typeface="Consolas" pitchFamily="49" charset="0"/>
              </a:rPr>
              <a:t> it;</a:t>
            </a:r>
          </a:p>
          <a:p>
            <a:r>
              <a:rPr lang="en-US" altLang="zh-CN" sz="1800" dirty="0" smtClean="0">
                <a:solidFill>
                  <a:schemeClr val="tx1"/>
                </a:solidFill>
                <a:latin typeface="Consolas" pitchFamily="49" charset="0"/>
                <a:ea typeface="仿宋" pitchFamily="49" charset="-122"/>
                <a:cs typeface="Consolas" pitchFamily="49" charset="0"/>
              </a:rPr>
              <a:t>    for(it=</a:t>
            </a:r>
            <a:r>
              <a:rPr lang="en-US" altLang="zh-CN" sz="1800" dirty="0" err="1" smtClean="0">
                <a:solidFill>
                  <a:schemeClr val="tx1"/>
                </a:solidFill>
                <a:latin typeface="Consolas" pitchFamily="49" charset="0"/>
                <a:ea typeface="仿宋" pitchFamily="49" charset="-122"/>
                <a:cs typeface="Consolas" pitchFamily="49" charset="0"/>
              </a:rPr>
              <a:t>mymap.begin</a:t>
            </a:r>
            <a:r>
              <a:rPr lang="en-US" altLang="zh-CN" sz="1800" dirty="0" smtClean="0">
                <a:solidFill>
                  <a:schemeClr val="tx1"/>
                </a:solidFill>
                <a:latin typeface="Consolas" pitchFamily="49" charset="0"/>
                <a:ea typeface="仿宋" pitchFamily="49" charset="-122"/>
                <a:cs typeface="Consolas" pitchFamily="49" charset="0"/>
              </a:rPr>
              <a:t>();it!=</a:t>
            </a:r>
            <a:r>
              <a:rPr lang="en-US" altLang="zh-CN" sz="1800" dirty="0" err="1" smtClean="0">
                <a:solidFill>
                  <a:schemeClr val="tx1"/>
                </a:solidFill>
                <a:latin typeface="Consolas" pitchFamily="49" charset="0"/>
                <a:ea typeface="仿宋" pitchFamily="49" charset="-122"/>
                <a:cs typeface="Consolas" pitchFamily="49" charset="0"/>
              </a:rPr>
              <a:t>mymap.end</a:t>
            </a:r>
            <a:r>
              <a:rPr lang="en-US" altLang="zh-CN" sz="1800" dirty="0" smtClean="0">
                <a:solidFill>
                  <a:schemeClr val="tx1"/>
                </a:solidFill>
                <a:latin typeface="Consolas" pitchFamily="49" charset="0"/>
                <a:ea typeface="仿宋" pitchFamily="49" charset="-122"/>
                <a:cs typeface="Consolas" pitchFamily="49" charset="0"/>
              </a:rPr>
              <a:t>();it++)</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printf</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c,%d</a:t>
            </a:r>
            <a:r>
              <a:rPr lang="en-US" altLang="zh-CN" sz="1800" dirty="0" smtClean="0">
                <a:solidFill>
                  <a:schemeClr val="tx1"/>
                </a:solidFill>
                <a:latin typeface="Consolas" pitchFamily="49" charset="0"/>
                <a:ea typeface="仿宋" pitchFamily="49" charset="-122"/>
                <a:cs typeface="Consolas" pitchFamily="49" charset="0"/>
              </a:rPr>
              <a:t>] ",it-&gt;</a:t>
            </a:r>
            <a:r>
              <a:rPr lang="en-US" altLang="zh-CN" sz="1800" dirty="0" err="1" smtClean="0">
                <a:solidFill>
                  <a:schemeClr val="tx1"/>
                </a:solidFill>
                <a:latin typeface="Consolas" pitchFamily="49" charset="0"/>
                <a:ea typeface="仿宋" pitchFamily="49" charset="-122"/>
                <a:cs typeface="Consolas" pitchFamily="49" charset="0"/>
              </a:rPr>
              <a:t>first,it</a:t>
            </a:r>
            <a:r>
              <a:rPr lang="en-US" altLang="zh-CN" sz="1800" dirty="0" smtClean="0">
                <a:solidFill>
                  <a:schemeClr val="tx1"/>
                </a:solidFill>
                <a:latin typeface="Consolas" pitchFamily="49" charset="0"/>
                <a:ea typeface="仿宋" pitchFamily="49" charset="-122"/>
                <a:cs typeface="Consolas" pitchFamily="49" charset="0"/>
              </a:rPr>
              <a:t>-&gt;second);</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printf</a:t>
            </a:r>
            <a:r>
              <a:rPr lang="en-US" altLang="zh-CN" sz="1800" dirty="0" smtClean="0">
                <a:solidFill>
                  <a:schemeClr val="tx1"/>
                </a:solidFill>
                <a:latin typeface="Consolas" pitchFamily="49" charset="0"/>
                <a:ea typeface="仿宋" pitchFamily="49" charset="-122"/>
                <a:cs typeface="Consolas" pitchFamily="49" charset="0"/>
              </a:rPr>
              <a:t>("\n");</a:t>
            </a:r>
          </a:p>
          <a:p>
            <a:r>
              <a:rPr lang="en-US" altLang="zh-CN" sz="1800" dirty="0" smtClean="0">
                <a:solidFill>
                  <a:schemeClr val="tx1"/>
                </a:solidFill>
                <a:latin typeface="Consolas" pitchFamily="49" charset="0"/>
                <a:ea typeface="仿宋" pitchFamily="49" charset="-122"/>
                <a:cs typeface="Consolas" pitchFamily="49" charset="0"/>
              </a:rPr>
              <a:t>    return 0;</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smtClean="0">
                <a:solidFill>
                  <a:schemeClr val="tx1"/>
                </a:solidFill>
                <a:latin typeface="Consolas" pitchFamily="49" charset="0"/>
                <a:ea typeface="仿宋" pitchFamily="49" charset="-122"/>
                <a:cs typeface="Consolas" pitchFamily="49" charset="0"/>
              </a:rPr>
              <a:t>//</a:t>
            </a:r>
            <a:r>
              <a:rPr lang="zh-CN" altLang="en-US" sz="1800" dirty="0" smtClean="0">
                <a:solidFill>
                  <a:schemeClr val="tx1"/>
                </a:solidFill>
                <a:latin typeface="Consolas" pitchFamily="49" charset="0"/>
                <a:ea typeface="楷体" pitchFamily="49" charset="-122"/>
                <a:cs typeface="Consolas" pitchFamily="49" charset="0"/>
              </a:rPr>
              <a:t>本例题见程序</a:t>
            </a:r>
            <a:r>
              <a:rPr lang="en-US" altLang="zh-CN" sz="1800" dirty="0" smtClean="0">
                <a:solidFill>
                  <a:schemeClr val="tx1"/>
                </a:solidFill>
                <a:latin typeface="Consolas" pitchFamily="49" charset="0"/>
                <a:ea typeface="楷体" pitchFamily="49" charset="-122"/>
                <a:cs typeface="Consolas" pitchFamily="49" charset="0"/>
              </a:rPr>
              <a:t>P28-map</a:t>
            </a:r>
            <a:endParaRPr lang="zh-CN" altLang="zh-CN" sz="1800" dirty="0" smtClean="0">
              <a:solidFill>
                <a:schemeClr val="tx1"/>
              </a:solidFill>
              <a:latin typeface="Consolas" pitchFamily="49" charset="0"/>
              <a:ea typeface="仿宋" pitchFamily="49" charset="-122"/>
              <a:cs typeface="Consolas" pitchFamily="49" charset="0"/>
            </a:endParaRPr>
          </a:p>
          <a:p>
            <a:endParaRPr lang="en-US" altLang="zh-CN" sz="1800" dirty="0" smtClean="0">
              <a:solidFill>
                <a:schemeClr val="tx1"/>
              </a:solidFill>
              <a:latin typeface="Consolas" pitchFamily="49" charset="0"/>
              <a:ea typeface="仿宋" pitchFamily="49" charset="-122"/>
              <a:cs typeface="Consolas" pitchFamily="49" charset="0"/>
            </a:endParaRPr>
          </a:p>
          <a:p>
            <a:endParaRPr lang="en-US" altLang="zh-CN" sz="1800" dirty="0" smtClean="0">
              <a:solidFill>
                <a:schemeClr val="tx1"/>
              </a:solidFill>
              <a:latin typeface="Consolas" pitchFamily="49" charset="0"/>
              <a:ea typeface="仿宋" pitchFamily="49" charset="-122"/>
              <a:cs typeface="Consolas" pitchFamily="49" charset="0"/>
            </a:endParaRPr>
          </a:p>
        </p:txBody>
      </p:sp>
      <p:sp>
        <p:nvSpPr>
          <p:cNvPr id="3" name="TextBox 2"/>
          <p:cNvSpPr txBox="1"/>
          <p:nvPr/>
        </p:nvSpPr>
        <p:spPr>
          <a:xfrm>
            <a:off x="2357422" y="6029286"/>
            <a:ext cx="2857520"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[a,1] [b,2] [c,3]</a:t>
            </a:r>
            <a:endParaRPr lang="zh-CN" altLang="zh-CN" sz="2000" smtClean="0">
              <a:solidFill>
                <a:srgbClr val="0000FF"/>
              </a:solidFill>
              <a:latin typeface="Consolas" pitchFamily="49" charset="0"/>
              <a:cs typeface="Consolas" pitchFamily="49" charset="0"/>
            </a:endParaRPr>
          </a:p>
        </p:txBody>
      </p:sp>
      <p:sp>
        <p:nvSpPr>
          <p:cNvPr id="4" name="下箭头 3"/>
          <p:cNvSpPr/>
          <p:nvPr/>
        </p:nvSpPr>
        <p:spPr>
          <a:xfrm>
            <a:off x="3500430" y="5600658"/>
            <a:ext cx="285752"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nvGrpSpPr>
          <p:cNvPr id="5" name="组合 4"/>
          <p:cNvGrpSpPr/>
          <p:nvPr/>
        </p:nvGrpSpPr>
        <p:grpSpPr>
          <a:xfrm>
            <a:off x="642910" y="82535"/>
            <a:ext cx="903272" cy="846135"/>
            <a:chOff x="1454150" y="-60341"/>
            <a:chExt cx="903272" cy="846135"/>
          </a:xfrm>
        </p:grpSpPr>
        <p:sp>
          <p:nvSpPr>
            <p:cNvPr id="6"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7"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smtClean="0">
                  <a:solidFill>
                    <a:srgbClr val="FF0000"/>
                  </a:solidFill>
                  <a:latin typeface="微软雅黑" pitchFamily="34" charset="-122"/>
                  <a:ea typeface="微软雅黑" pitchFamily="34" charset="-122"/>
                </a:rPr>
                <a:t>示例</a:t>
              </a:r>
              <a:endParaRPr lang="en-US" altLang="zh-CN" sz="2000">
                <a:solidFill>
                  <a:srgbClr val="FF0000"/>
                </a:solidFill>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500042"/>
            <a:ext cx="2571768"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dirty="0" smtClean="0">
                <a:solidFill>
                  <a:srgbClr val="FF0000"/>
                </a:solidFill>
                <a:latin typeface="Consolas" pitchFamily="49" charset="0"/>
                <a:ea typeface="华文中宋" pitchFamily="2" charset="-122"/>
                <a:cs typeface="Consolas" pitchFamily="49" charset="0"/>
              </a:rPr>
              <a:t>3. </a:t>
            </a:r>
            <a:r>
              <a:rPr lang="zh-CN" altLang="zh-CN" dirty="0" smtClean="0">
                <a:solidFill>
                  <a:srgbClr val="FF0000"/>
                </a:solidFill>
                <a:latin typeface="Consolas" pitchFamily="49" charset="0"/>
                <a:ea typeface="华文中宋" pitchFamily="2" charset="-122"/>
                <a:cs typeface="Consolas" pitchFamily="49" charset="0"/>
              </a:rPr>
              <a:t>适配器容器</a:t>
            </a:r>
          </a:p>
        </p:txBody>
      </p:sp>
      <p:sp>
        <p:nvSpPr>
          <p:cNvPr id="3" name="TextBox 2"/>
          <p:cNvSpPr txBox="1"/>
          <p:nvPr/>
        </p:nvSpPr>
        <p:spPr>
          <a:xfrm>
            <a:off x="785786" y="1357298"/>
            <a:ext cx="8143932" cy="2031325"/>
          </a:xfrm>
          <a:prstGeom prst="rect">
            <a:avLst/>
          </a:prstGeom>
          <a:noFill/>
        </p:spPr>
        <p:txBody>
          <a:bodyPr wrap="square" rtlCol="0">
            <a:spAutoFit/>
          </a:bodyPr>
          <a:lstStyle/>
          <a:p>
            <a:pPr>
              <a:lnSpc>
                <a:spcPct val="150000"/>
              </a:lnSpc>
            </a:pPr>
            <a:r>
              <a:rPr lang="en-US"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1</a:t>
            </a:r>
            <a:r>
              <a:rPr lang="zh-CN"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a:t>
            </a:r>
            <a:r>
              <a:rPr lang="en-US"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stack</a:t>
            </a:r>
            <a:r>
              <a:rPr lang="zh-CN"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（栈容器）</a:t>
            </a:r>
          </a:p>
          <a:p>
            <a:pPr>
              <a:lnSpc>
                <a:spcPct val="150000"/>
              </a:lnSpc>
            </a:pPr>
            <a:r>
              <a:rPr lang="en-US" altLang="zh-CN" sz="2200" dirty="0" smtClean="0">
                <a:solidFill>
                  <a:srgbClr val="0000FF"/>
                </a:solidFill>
                <a:latin typeface="Consolas" pitchFamily="49" charset="0"/>
                <a:ea typeface="楷体" pitchFamily="49" charset="-122"/>
                <a:cs typeface="Consolas" pitchFamily="49" charset="0"/>
              </a:rPr>
              <a:t>    </a:t>
            </a:r>
            <a:r>
              <a:rPr lang="zh-CN" altLang="zh-CN" sz="2000" dirty="0" smtClean="0">
                <a:solidFill>
                  <a:schemeClr val="tx1"/>
                </a:solidFill>
                <a:latin typeface="Consolas" pitchFamily="49" charset="0"/>
                <a:ea typeface="楷体" pitchFamily="49" charset="-122"/>
                <a:cs typeface="Consolas" pitchFamily="49" charset="0"/>
              </a:rPr>
              <a:t>它是一个栈类模板，和数据结构中的栈一样，具有后进先出的特点。栈容器默认的底层容器是</a:t>
            </a:r>
            <a:r>
              <a:rPr lang="en-US" altLang="zh-CN" sz="2000" dirty="0" err="1" smtClean="0">
                <a:solidFill>
                  <a:schemeClr val="tx1"/>
                </a:solidFill>
                <a:latin typeface="Consolas" pitchFamily="49" charset="0"/>
                <a:ea typeface="楷体" pitchFamily="49" charset="-122"/>
                <a:cs typeface="Consolas" pitchFamily="49" charset="0"/>
              </a:rPr>
              <a:t>deque</a:t>
            </a:r>
            <a:r>
              <a:rPr lang="zh-CN" altLang="zh-CN" sz="2000" dirty="0" smtClean="0">
                <a:solidFill>
                  <a:schemeClr val="tx1"/>
                </a:solidFill>
                <a:latin typeface="Consolas" pitchFamily="49" charset="0"/>
                <a:ea typeface="楷体" pitchFamily="49" charset="-122"/>
                <a:cs typeface="Consolas" pitchFamily="49" charset="0"/>
              </a:rPr>
              <a:t>。也可以指定其他底层容器</a:t>
            </a:r>
            <a:r>
              <a:rPr lang="zh-CN" altLang="en-US" sz="2000" dirty="0" smtClean="0">
                <a:solidFill>
                  <a:schemeClr val="tx1"/>
                </a:solidFill>
                <a:latin typeface="Consolas" pitchFamily="49" charset="0"/>
                <a:ea typeface="楷体" pitchFamily="49" charset="-122"/>
                <a:cs typeface="Consolas" pitchFamily="49" charset="0"/>
              </a:rPr>
              <a:t>。</a:t>
            </a:r>
            <a:endParaRPr lang="en-US" altLang="zh-CN" sz="2000" dirty="0" smtClean="0">
              <a:solidFill>
                <a:schemeClr val="tx1"/>
              </a:solidFill>
              <a:latin typeface="Consolas" pitchFamily="49" charset="0"/>
              <a:ea typeface="楷体" pitchFamily="49" charset="-122"/>
              <a:cs typeface="Consolas" pitchFamily="49" charset="0"/>
            </a:endParaRPr>
          </a:p>
          <a:p>
            <a:pPr>
              <a:lnSpc>
                <a:spcPct val="150000"/>
              </a:lnSpc>
            </a:pPr>
            <a:r>
              <a:rPr lang="en-US" altLang="zh-CN" sz="2000" dirty="0" smtClean="0">
                <a:solidFill>
                  <a:schemeClr val="tx1"/>
                </a:solidFill>
                <a:latin typeface="Consolas" pitchFamily="49" charset="0"/>
                <a:ea typeface="楷体" pitchFamily="49" charset="-122"/>
                <a:cs typeface="Consolas" pitchFamily="49" charset="0"/>
              </a:rPr>
              <a:t>     </a:t>
            </a:r>
            <a:r>
              <a:rPr lang="zh-CN" altLang="zh-CN" sz="2000" dirty="0" smtClean="0">
                <a:solidFill>
                  <a:schemeClr val="tx1"/>
                </a:solidFill>
                <a:latin typeface="Consolas" pitchFamily="49" charset="0"/>
                <a:ea typeface="楷体" pitchFamily="49" charset="-122"/>
                <a:cs typeface="Consolas" pitchFamily="49" charset="0"/>
              </a:rPr>
              <a:t>例如，以下语句指定</a:t>
            </a:r>
            <a:r>
              <a:rPr lang="en-US" altLang="zh-CN" sz="2000" dirty="0" err="1" smtClean="0">
                <a:solidFill>
                  <a:schemeClr val="tx1"/>
                </a:solidFill>
                <a:latin typeface="Consolas" pitchFamily="49" charset="0"/>
                <a:ea typeface="楷体" pitchFamily="49" charset="-122"/>
                <a:cs typeface="Consolas" pitchFamily="49" charset="0"/>
              </a:rPr>
              <a:t>myst</a:t>
            </a:r>
            <a:r>
              <a:rPr lang="zh-CN" altLang="zh-CN" sz="2000" dirty="0" smtClean="0">
                <a:solidFill>
                  <a:schemeClr val="tx1"/>
                </a:solidFill>
                <a:latin typeface="Consolas" pitchFamily="49" charset="0"/>
                <a:ea typeface="楷体" pitchFamily="49" charset="-122"/>
                <a:cs typeface="Consolas" pitchFamily="49" charset="0"/>
              </a:rPr>
              <a:t>栈的底层容器为</a:t>
            </a:r>
            <a:r>
              <a:rPr lang="en-US" altLang="zh-CN" sz="2000" dirty="0" smtClean="0">
                <a:solidFill>
                  <a:schemeClr val="tx1"/>
                </a:solidFill>
                <a:latin typeface="Consolas" pitchFamily="49" charset="0"/>
                <a:ea typeface="楷体" pitchFamily="49" charset="-122"/>
                <a:cs typeface="Consolas" pitchFamily="49" charset="0"/>
              </a:rPr>
              <a:t>vector</a:t>
            </a:r>
            <a:r>
              <a:rPr lang="zh-CN" altLang="zh-CN" sz="2000" dirty="0" smtClean="0">
                <a:solidFill>
                  <a:schemeClr val="tx1"/>
                </a:solidFill>
                <a:latin typeface="Consolas" pitchFamily="49" charset="0"/>
                <a:ea typeface="楷体" pitchFamily="49" charset="-122"/>
                <a:cs typeface="Consolas" pitchFamily="49" charset="0"/>
              </a:rPr>
              <a:t>：</a:t>
            </a:r>
          </a:p>
        </p:txBody>
      </p:sp>
      <p:sp>
        <p:nvSpPr>
          <p:cNvPr id="4" name="TextBox 3"/>
          <p:cNvSpPr txBox="1"/>
          <p:nvPr/>
        </p:nvSpPr>
        <p:spPr>
          <a:xfrm>
            <a:off x="1643042" y="3720116"/>
            <a:ext cx="6215106" cy="87472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stack&lt;</a:t>
            </a:r>
            <a:r>
              <a:rPr lang="en-US" altLang="zh-CN" sz="1800" dirty="0" err="1" smtClean="0">
                <a:solidFill>
                  <a:schemeClr val="tx1"/>
                </a:solidFill>
                <a:latin typeface="Consolas" pitchFamily="49" charset="0"/>
                <a:ea typeface="仿宋" pitchFamily="49" charset="-122"/>
                <a:cs typeface="Consolas" pitchFamily="49" charset="0"/>
              </a:rPr>
              <a:t>string,vector</a:t>
            </a:r>
            <a:r>
              <a:rPr lang="en-US" altLang="zh-CN" sz="1800" dirty="0" smtClean="0">
                <a:solidFill>
                  <a:schemeClr val="tx1"/>
                </a:solidFill>
                <a:latin typeface="Consolas" pitchFamily="49" charset="0"/>
                <a:ea typeface="仿宋" pitchFamily="49" charset="-122"/>
                <a:cs typeface="Consolas" pitchFamily="49" charset="0"/>
              </a:rPr>
              <a:t>&lt;string&gt; &gt; </a:t>
            </a:r>
            <a:r>
              <a:rPr lang="en-US" altLang="zh-CN" sz="1800" dirty="0" err="1" smtClean="0">
                <a:solidFill>
                  <a:schemeClr val="tx1"/>
                </a:solidFill>
                <a:latin typeface="Consolas" pitchFamily="49" charset="0"/>
                <a:ea typeface="仿宋" pitchFamily="49" charset="-122"/>
                <a:cs typeface="Consolas" pitchFamily="49" charset="0"/>
              </a:rPr>
              <a:t>myst</a:t>
            </a:r>
            <a:r>
              <a:rPr lang="en-US" altLang="zh-CN" sz="1800" dirty="0" smtClean="0">
                <a:solidFill>
                  <a:schemeClr val="tx1"/>
                </a:solidFill>
                <a:latin typeface="Consolas" pitchFamily="49" charset="0"/>
                <a:ea typeface="仿宋" pitchFamily="49" charset="-122"/>
                <a:cs typeface="Consolas" pitchFamily="49" charset="0"/>
              </a:rPr>
              <a:t>;	</a:t>
            </a:r>
          </a:p>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                //</a:t>
            </a:r>
            <a:r>
              <a:rPr lang="zh-CN" altLang="zh-CN" sz="1800" dirty="0" smtClean="0">
                <a:solidFill>
                  <a:schemeClr val="tx1"/>
                </a:solidFill>
                <a:latin typeface="Consolas" pitchFamily="49" charset="0"/>
                <a:ea typeface="仿宋" pitchFamily="49" charset="-122"/>
                <a:cs typeface="Consolas" pitchFamily="49" charset="0"/>
              </a:rPr>
              <a:t>第</a:t>
            </a:r>
            <a:r>
              <a:rPr lang="en-US" altLang="zh-CN" sz="1800" dirty="0" smtClean="0">
                <a:solidFill>
                  <a:schemeClr val="tx1"/>
                </a:solidFill>
                <a:latin typeface="Consolas" pitchFamily="49" charset="0"/>
                <a:ea typeface="仿宋" pitchFamily="49" charset="-122"/>
                <a:cs typeface="Consolas" pitchFamily="49" charset="0"/>
              </a:rPr>
              <a:t>2</a:t>
            </a:r>
            <a:r>
              <a:rPr lang="zh-CN" altLang="zh-CN" sz="1800" dirty="0" smtClean="0">
                <a:solidFill>
                  <a:schemeClr val="tx1"/>
                </a:solidFill>
                <a:latin typeface="Consolas" pitchFamily="49" charset="0"/>
                <a:ea typeface="仿宋" pitchFamily="49" charset="-122"/>
                <a:cs typeface="Consolas" pitchFamily="49" charset="0"/>
              </a:rPr>
              <a:t>个参数指定底层容器为</a:t>
            </a:r>
            <a:r>
              <a:rPr lang="en-US" altLang="zh-CN" sz="1800" dirty="0" smtClean="0">
                <a:solidFill>
                  <a:schemeClr val="tx1"/>
                </a:solidFill>
                <a:latin typeface="Consolas" pitchFamily="49" charset="0"/>
                <a:ea typeface="仿宋" pitchFamily="49" charset="-122"/>
                <a:cs typeface="Consolas" pitchFamily="49" charset="0"/>
              </a:rPr>
              <a:t>vector</a:t>
            </a:r>
            <a:endParaRPr lang="zh-CN" altLang="zh-CN" sz="1800" dirty="0" smtClean="0">
              <a:solidFill>
                <a:schemeClr val="tx1"/>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3627783"/>
            <a:ext cx="7143800" cy="1057534"/>
          </a:xfrm>
          <a:prstGeom prst="rect">
            <a:avLst/>
          </a:prstGeom>
          <a:noFill/>
        </p:spPr>
        <p:txBody>
          <a:bodyPr wrap="square" rtlCol="0">
            <a:spAutoFit/>
          </a:bodyPr>
          <a:lstStyle/>
          <a:p>
            <a:pPr>
              <a:lnSpc>
                <a:spcPct val="150000"/>
              </a:lnSpc>
            </a:pPr>
            <a:r>
              <a:rPr lang="zh-CN" altLang="en-US" dirty="0" smtClean="0">
                <a:solidFill>
                  <a:srgbClr val="FF0000"/>
                </a:solidFill>
                <a:latin typeface="Consolas" pitchFamily="49" charset="0"/>
                <a:ea typeface="微软雅黑" pitchFamily="34" charset="-122"/>
                <a:cs typeface="Consolas" pitchFamily="49" charset="0"/>
              </a:rPr>
              <a:t>  </a:t>
            </a:r>
            <a:r>
              <a:rPr lang="zh-CN" altLang="en-US" sz="2200" dirty="0" smtClean="0">
                <a:solidFill>
                  <a:srgbClr val="FF0000"/>
                </a:solidFill>
                <a:latin typeface="Consolas" pitchFamily="49" charset="0"/>
                <a:ea typeface="微软雅黑" pitchFamily="34" charset="-122"/>
                <a:cs typeface="Consolas" pitchFamily="49" charset="0"/>
              </a:rPr>
              <a:t>注意：</a:t>
            </a:r>
            <a:r>
              <a:rPr lang="en-US" altLang="zh-CN" sz="2000" dirty="0" smtClean="0">
                <a:solidFill>
                  <a:schemeClr val="tx1"/>
                </a:solidFill>
                <a:latin typeface="Consolas" pitchFamily="49" charset="0"/>
                <a:ea typeface="微软雅黑" pitchFamily="34" charset="-122"/>
                <a:cs typeface="Consolas" pitchFamily="49" charset="0"/>
              </a:rPr>
              <a:t>stack</a:t>
            </a:r>
            <a:r>
              <a:rPr lang="zh-CN" altLang="zh-CN" sz="2000" dirty="0" smtClean="0">
                <a:solidFill>
                  <a:schemeClr val="tx1"/>
                </a:solidFill>
                <a:latin typeface="Consolas" pitchFamily="49" charset="0"/>
                <a:ea typeface="微软雅黑" pitchFamily="34" charset="-122"/>
                <a:cs typeface="Consolas" pitchFamily="49" charset="0"/>
              </a:rPr>
              <a:t>容器没有</a:t>
            </a:r>
            <a:r>
              <a:rPr lang="en-US" altLang="zh-CN" sz="2000" dirty="0" smtClean="0">
                <a:solidFill>
                  <a:schemeClr val="tx1"/>
                </a:solidFill>
                <a:latin typeface="Consolas" pitchFamily="49" charset="0"/>
                <a:ea typeface="微软雅黑" pitchFamily="34" charset="-122"/>
                <a:cs typeface="Consolas" pitchFamily="49" charset="0"/>
              </a:rPr>
              <a:t>begin()/end()</a:t>
            </a:r>
            <a:r>
              <a:rPr lang="zh-CN" altLang="zh-CN" sz="2000" dirty="0" smtClean="0">
                <a:solidFill>
                  <a:schemeClr val="tx1"/>
                </a:solidFill>
                <a:latin typeface="Consolas" pitchFamily="49" charset="0"/>
                <a:ea typeface="微软雅黑" pitchFamily="34" charset="-122"/>
                <a:cs typeface="Consolas" pitchFamily="49" charset="0"/>
              </a:rPr>
              <a:t>和</a:t>
            </a:r>
            <a:r>
              <a:rPr lang="en-US" altLang="zh-CN" sz="2000" dirty="0" err="1" smtClean="0">
                <a:solidFill>
                  <a:schemeClr val="tx1"/>
                </a:solidFill>
                <a:latin typeface="Consolas" pitchFamily="49" charset="0"/>
                <a:ea typeface="微软雅黑" pitchFamily="34" charset="-122"/>
                <a:cs typeface="Consolas" pitchFamily="49" charset="0"/>
              </a:rPr>
              <a:t>rbegin</a:t>
            </a:r>
            <a:r>
              <a:rPr lang="en-US" altLang="zh-CN" sz="2000" dirty="0" smtClean="0">
                <a:solidFill>
                  <a:schemeClr val="tx1"/>
                </a:solidFill>
                <a:latin typeface="Consolas" pitchFamily="49" charset="0"/>
                <a:ea typeface="微软雅黑" pitchFamily="34" charset="-122"/>
                <a:cs typeface="Consolas" pitchFamily="49" charset="0"/>
              </a:rPr>
              <a:t>()/rend()</a:t>
            </a:r>
            <a:r>
              <a:rPr lang="zh-CN" altLang="zh-CN" sz="2000" dirty="0" smtClean="0">
                <a:solidFill>
                  <a:schemeClr val="tx1"/>
                </a:solidFill>
                <a:latin typeface="Consolas" pitchFamily="49" charset="0"/>
                <a:ea typeface="微软雅黑" pitchFamily="34" charset="-122"/>
                <a:cs typeface="Consolas" pitchFamily="49" charset="0"/>
              </a:rPr>
              <a:t>这样的用于迭代器的成员函数。</a:t>
            </a:r>
            <a:endParaRPr lang="zh-CN" altLang="en-US" sz="2000" dirty="0" smtClean="0">
              <a:solidFill>
                <a:schemeClr val="tx1"/>
              </a:solidFill>
              <a:latin typeface="Consolas" pitchFamily="49" charset="0"/>
              <a:ea typeface="微软雅黑" pitchFamily="34" charset="-122"/>
              <a:cs typeface="Consolas" pitchFamily="49" charset="0"/>
            </a:endParaRPr>
          </a:p>
        </p:txBody>
      </p:sp>
      <p:sp>
        <p:nvSpPr>
          <p:cNvPr id="3" name="TextBox 2"/>
          <p:cNvSpPr txBox="1"/>
          <p:nvPr/>
        </p:nvSpPr>
        <p:spPr>
          <a:xfrm>
            <a:off x="785786" y="500042"/>
            <a:ext cx="6929486" cy="430887"/>
          </a:xfrm>
          <a:prstGeom prst="rect">
            <a:avLst/>
          </a:prstGeom>
          <a:noFill/>
        </p:spPr>
        <p:txBody>
          <a:bodyPr wrap="square" rtlCol="0">
            <a:spAutoFit/>
          </a:bodyPr>
          <a:lstStyle/>
          <a:p>
            <a:r>
              <a:rPr lang="en-US" altLang="zh-CN" sz="2200" smtClean="0">
                <a:solidFill>
                  <a:srgbClr val="0000FF"/>
                </a:solidFill>
                <a:latin typeface="Consolas" pitchFamily="49" charset="0"/>
                <a:ea typeface="楷体" pitchFamily="49" charset="-122"/>
                <a:cs typeface="Consolas" pitchFamily="49" charset="0"/>
              </a:rPr>
              <a:t>stack</a:t>
            </a:r>
            <a:r>
              <a:rPr lang="zh-CN" altLang="zh-CN" sz="2200" smtClean="0">
                <a:solidFill>
                  <a:srgbClr val="0000FF"/>
                </a:solidFill>
                <a:latin typeface="Consolas" pitchFamily="49" charset="0"/>
                <a:ea typeface="楷体" pitchFamily="49" charset="-122"/>
                <a:cs typeface="Consolas" pitchFamily="49" charset="0"/>
              </a:rPr>
              <a:t>容器主要的成员函数如下：</a:t>
            </a:r>
            <a:endParaRPr lang="zh-CN" altLang="en-US" sz="2200" smtClean="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785786" y="1259175"/>
            <a:ext cx="5072098" cy="216982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nSpc>
                <a:spcPct val="150000"/>
              </a:lnSpc>
              <a:buFont typeface="Wingdings" pitchFamily="2" charset="2"/>
              <a:buChar char="n"/>
            </a:pPr>
            <a:r>
              <a:rPr lang="en-US" altLang="zh-CN" sz="1800" smtClean="0">
                <a:solidFill>
                  <a:srgbClr val="C00000"/>
                </a:solidFill>
                <a:latin typeface="Consolas" pitchFamily="49" charset="0"/>
                <a:ea typeface="仿宋" pitchFamily="49" charset="-122"/>
                <a:cs typeface="Consolas" pitchFamily="49" charset="0"/>
              </a:rPr>
              <a:t>empty()</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判断栈容器是否为空。</a:t>
            </a:r>
          </a:p>
          <a:p>
            <a:pPr marL="342900" indent="-342900">
              <a:lnSpc>
                <a:spcPct val="150000"/>
              </a:lnSpc>
              <a:buFont typeface="Wingdings" pitchFamily="2" charset="2"/>
              <a:buChar char="n"/>
            </a:pPr>
            <a:r>
              <a:rPr lang="en-US" altLang="zh-CN" sz="1800" smtClean="0">
                <a:solidFill>
                  <a:srgbClr val="C00000"/>
                </a:solidFill>
                <a:latin typeface="Consolas" pitchFamily="49" charset="0"/>
                <a:ea typeface="仿宋" pitchFamily="49" charset="-122"/>
                <a:cs typeface="Consolas" pitchFamily="49" charset="0"/>
              </a:rPr>
              <a:t>size()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返回栈容器中实际元素个数。</a:t>
            </a:r>
          </a:p>
          <a:p>
            <a:pPr marL="342900" indent="-342900">
              <a:lnSpc>
                <a:spcPct val="150000"/>
              </a:lnSpc>
              <a:buFont typeface="Wingdings" pitchFamily="2" charset="2"/>
              <a:buChar char="n"/>
            </a:pPr>
            <a:r>
              <a:rPr lang="en-US" altLang="zh-CN" sz="1800" smtClean="0">
                <a:solidFill>
                  <a:srgbClr val="C00000"/>
                </a:solidFill>
                <a:latin typeface="Consolas" pitchFamily="49" charset="0"/>
                <a:ea typeface="仿宋" pitchFamily="49" charset="-122"/>
                <a:cs typeface="Consolas" pitchFamily="49" charset="0"/>
              </a:rPr>
              <a:t>push(elem)</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元素</a:t>
            </a:r>
            <a:r>
              <a:rPr lang="en-US" altLang="zh-CN" sz="1800" smtClean="0">
                <a:latin typeface="Consolas" pitchFamily="49" charset="0"/>
                <a:ea typeface="仿宋" pitchFamily="49" charset="-122"/>
                <a:cs typeface="Consolas" pitchFamily="49" charset="0"/>
              </a:rPr>
              <a:t>elem</a:t>
            </a:r>
            <a:r>
              <a:rPr lang="zh-CN" altLang="zh-CN" sz="1800" smtClean="0">
                <a:latin typeface="Consolas" pitchFamily="49" charset="0"/>
                <a:ea typeface="仿宋" pitchFamily="49" charset="-122"/>
                <a:cs typeface="Consolas" pitchFamily="49" charset="0"/>
              </a:rPr>
              <a:t>进栈。</a:t>
            </a:r>
          </a:p>
          <a:p>
            <a:pPr marL="342900" indent="-342900">
              <a:lnSpc>
                <a:spcPct val="150000"/>
              </a:lnSpc>
              <a:buFont typeface="Wingdings" pitchFamily="2" charset="2"/>
              <a:buChar char="n"/>
            </a:pPr>
            <a:r>
              <a:rPr lang="en-US" altLang="zh-CN" sz="1800" smtClean="0">
                <a:solidFill>
                  <a:srgbClr val="C00000"/>
                </a:solidFill>
                <a:latin typeface="Consolas" pitchFamily="49" charset="0"/>
                <a:ea typeface="仿宋" pitchFamily="49" charset="-122"/>
                <a:cs typeface="Consolas" pitchFamily="49" charset="0"/>
              </a:rPr>
              <a:t>top()</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返回栈顶元素。</a:t>
            </a:r>
          </a:p>
          <a:p>
            <a:pPr marL="342900" indent="-342900">
              <a:lnSpc>
                <a:spcPct val="150000"/>
              </a:lnSpc>
              <a:buFont typeface="Wingdings" pitchFamily="2" charset="2"/>
              <a:buChar char="n"/>
            </a:pPr>
            <a:r>
              <a:rPr lang="en-US" altLang="zh-CN" sz="1800" smtClean="0">
                <a:solidFill>
                  <a:srgbClr val="C00000"/>
                </a:solidFill>
                <a:latin typeface="Consolas" pitchFamily="49" charset="0"/>
                <a:ea typeface="仿宋" pitchFamily="49" charset="-122"/>
                <a:cs typeface="Consolas" pitchFamily="49" charset="0"/>
              </a:rPr>
              <a:t>pop()</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元素出栈。</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500174"/>
            <a:ext cx="7643866" cy="4518499"/>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216000" tIns="180000" bIns="180000" rtlCol="0">
            <a:spAutoFit/>
          </a:bodyPr>
          <a:lstStyle/>
          <a:p>
            <a:r>
              <a:rPr lang="en-US" altLang="zh-CN" sz="1800" dirty="0" smtClean="0">
                <a:solidFill>
                  <a:schemeClr val="tx1"/>
                </a:solidFill>
                <a:latin typeface="Consolas" pitchFamily="49" charset="0"/>
                <a:ea typeface="仿宋" pitchFamily="49" charset="-122"/>
                <a:cs typeface="Consolas" pitchFamily="49" charset="0"/>
              </a:rPr>
              <a:t>#include &lt;</a:t>
            </a:r>
            <a:r>
              <a:rPr lang="en-US" altLang="zh-CN" sz="1800" dirty="0" err="1" smtClean="0">
                <a:solidFill>
                  <a:schemeClr val="tx1"/>
                </a:solidFill>
                <a:latin typeface="Consolas" pitchFamily="49" charset="0"/>
                <a:ea typeface="仿宋" pitchFamily="49" charset="-122"/>
                <a:cs typeface="Consolas" pitchFamily="49" charset="0"/>
              </a:rPr>
              <a:t>stdio.h</a:t>
            </a:r>
            <a:r>
              <a:rPr lang="en-US" altLang="zh-CN" sz="1800" dirty="0" smtClean="0">
                <a:solidFill>
                  <a:schemeClr val="tx1"/>
                </a:solidFill>
                <a:latin typeface="Consolas" pitchFamily="49" charset="0"/>
                <a:ea typeface="仿宋" pitchFamily="49" charset="-122"/>
                <a:cs typeface="Consolas" pitchFamily="49" charset="0"/>
              </a:rPr>
              <a:t>&gt;</a:t>
            </a:r>
          </a:p>
          <a:p>
            <a:r>
              <a:rPr lang="en-US" altLang="zh-CN" sz="1800" dirty="0" smtClean="0">
                <a:solidFill>
                  <a:schemeClr val="tx1"/>
                </a:solidFill>
                <a:latin typeface="Consolas" pitchFamily="49" charset="0"/>
                <a:ea typeface="仿宋" pitchFamily="49" charset="-122"/>
                <a:cs typeface="Consolas" pitchFamily="49" charset="0"/>
              </a:rPr>
              <a:t>#include &lt;stack&gt;</a:t>
            </a:r>
          </a:p>
          <a:p>
            <a:r>
              <a:rPr lang="en-US" altLang="zh-CN" sz="1800" dirty="0" smtClean="0">
                <a:solidFill>
                  <a:schemeClr val="tx1"/>
                </a:solidFill>
                <a:latin typeface="Consolas" pitchFamily="49" charset="0"/>
                <a:ea typeface="仿宋" pitchFamily="49" charset="-122"/>
                <a:cs typeface="Consolas" pitchFamily="49" charset="0"/>
              </a:rPr>
              <a:t>using namespace std;</a:t>
            </a:r>
          </a:p>
          <a:p>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main()</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smtClean="0">
                <a:solidFill>
                  <a:srgbClr val="FF0000"/>
                </a:solidFill>
                <a:latin typeface="Consolas" pitchFamily="49" charset="0"/>
                <a:ea typeface="仿宋" pitchFamily="49" charset="-122"/>
                <a:cs typeface="Consolas" pitchFamily="49" charset="0"/>
              </a:rPr>
              <a:t>stack&lt;</a:t>
            </a:r>
            <a:r>
              <a:rPr lang="en-US" altLang="zh-CN" sz="1800" dirty="0" err="1" smtClean="0">
                <a:solidFill>
                  <a:srgbClr val="FF0000"/>
                </a:solidFill>
                <a:latin typeface="Consolas" pitchFamily="49" charset="0"/>
                <a:ea typeface="仿宋" pitchFamily="49" charset="-122"/>
                <a:cs typeface="Consolas" pitchFamily="49" charset="0"/>
              </a:rPr>
              <a:t>int</a:t>
            </a:r>
            <a:r>
              <a:rPr lang="en-US" altLang="zh-CN" sz="1800" dirty="0" smtClean="0">
                <a:solidFill>
                  <a:srgbClr val="FF0000"/>
                </a:solidFill>
                <a:latin typeface="Consolas" pitchFamily="49" charset="0"/>
                <a:ea typeface="仿宋" pitchFamily="49" charset="-122"/>
                <a:cs typeface="Consolas" pitchFamily="49" charset="0"/>
              </a:rPr>
              <a:t>&gt; </a:t>
            </a:r>
            <a:r>
              <a:rPr lang="en-US" altLang="zh-CN" sz="1800" dirty="0" err="1" smtClean="0">
                <a:solidFill>
                  <a:srgbClr val="FF0000"/>
                </a:solidFill>
                <a:latin typeface="Consolas" pitchFamily="49" charset="0"/>
                <a:ea typeface="仿宋" pitchFamily="49" charset="-122"/>
                <a:cs typeface="Consolas" pitchFamily="49" charset="0"/>
              </a:rPr>
              <a:t>st</a:t>
            </a:r>
            <a:r>
              <a:rPr lang="en-US" altLang="zh-CN" sz="1800" dirty="0" smtClean="0">
                <a:solidFill>
                  <a:schemeClr val="tx1"/>
                </a:solidFill>
                <a:latin typeface="Consolas" pitchFamily="49" charset="0"/>
                <a:ea typeface="仿宋" pitchFamily="49" charset="-122"/>
                <a:cs typeface="Consolas" pitchFamily="49" charset="0"/>
              </a:rPr>
              <a:t>;</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st.push</a:t>
            </a:r>
            <a:r>
              <a:rPr lang="en-US" altLang="zh-CN" sz="1800" dirty="0" smtClean="0">
                <a:solidFill>
                  <a:schemeClr val="tx1"/>
                </a:solidFill>
                <a:latin typeface="Consolas" pitchFamily="49" charset="0"/>
                <a:ea typeface="仿宋" pitchFamily="49" charset="-122"/>
                <a:cs typeface="Consolas" pitchFamily="49" charset="0"/>
              </a:rPr>
              <a:t>(1); </a:t>
            </a:r>
            <a:r>
              <a:rPr lang="en-US" altLang="zh-CN" sz="1800" dirty="0" err="1" smtClean="0">
                <a:solidFill>
                  <a:schemeClr val="tx1"/>
                </a:solidFill>
                <a:latin typeface="Consolas" pitchFamily="49" charset="0"/>
                <a:ea typeface="仿宋" pitchFamily="49" charset="-122"/>
                <a:cs typeface="Consolas" pitchFamily="49" charset="0"/>
              </a:rPr>
              <a:t>st.push</a:t>
            </a:r>
            <a:r>
              <a:rPr lang="en-US" altLang="zh-CN" sz="1800" dirty="0" smtClean="0">
                <a:solidFill>
                  <a:schemeClr val="tx1"/>
                </a:solidFill>
                <a:latin typeface="Consolas" pitchFamily="49" charset="0"/>
                <a:ea typeface="仿宋" pitchFamily="49" charset="-122"/>
                <a:cs typeface="Consolas" pitchFamily="49" charset="0"/>
              </a:rPr>
              <a:t>(2); </a:t>
            </a:r>
            <a:r>
              <a:rPr lang="en-US" altLang="zh-CN" sz="1800" dirty="0" err="1" smtClean="0">
                <a:solidFill>
                  <a:schemeClr val="tx1"/>
                </a:solidFill>
                <a:latin typeface="Consolas" pitchFamily="49" charset="0"/>
                <a:ea typeface="仿宋" pitchFamily="49" charset="-122"/>
                <a:cs typeface="Consolas" pitchFamily="49" charset="0"/>
              </a:rPr>
              <a:t>st.push</a:t>
            </a:r>
            <a:r>
              <a:rPr lang="en-US" altLang="zh-CN" sz="1800" dirty="0" smtClean="0">
                <a:solidFill>
                  <a:schemeClr val="tx1"/>
                </a:solidFill>
                <a:latin typeface="Consolas" pitchFamily="49" charset="0"/>
                <a:ea typeface="仿宋" pitchFamily="49" charset="-122"/>
                <a:cs typeface="Consolas" pitchFamily="49" charset="0"/>
              </a:rPr>
              <a:t>(3);</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printf</a:t>
            </a:r>
            <a:r>
              <a:rPr lang="en-US" altLang="zh-CN" sz="1800" dirty="0" smtClean="0">
                <a:solidFill>
                  <a:schemeClr val="tx1"/>
                </a:solidFill>
                <a:latin typeface="Consolas" pitchFamily="49" charset="0"/>
                <a:ea typeface="仿宋" pitchFamily="49" charset="-122"/>
                <a:cs typeface="Consolas" pitchFamily="49" charset="0"/>
              </a:rPr>
              <a:t>("</a:t>
            </a:r>
            <a:r>
              <a:rPr lang="zh-CN" altLang="en-US" sz="1800" dirty="0" smtClean="0">
                <a:solidFill>
                  <a:schemeClr val="tx1"/>
                </a:solidFill>
                <a:latin typeface="Consolas" pitchFamily="49" charset="0"/>
                <a:ea typeface="仿宋" pitchFamily="49" charset="-122"/>
                <a:cs typeface="Consolas" pitchFamily="49" charset="0"/>
              </a:rPr>
              <a:t>栈顶元素</a:t>
            </a:r>
            <a:r>
              <a:rPr lang="en-US" altLang="zh-CN" sz="1800" dirty="0" smtClean="0">
                <a:solidFill>
                  <a:schemeClr val="tx1"/>
                </a:solidFill>
                <a:latin typeface="Consolas" pitchFamily="49" charset="0"/>
                <a:ea typeface="仿宋" pitchFamily="49" charset="-122"/>
                <a:cs typeface="Consolas" pitchFamily="49" charset="0"/>
              </a:rPr>
              <a:t>: %d\</a:t>
            </a:r>
            <a:r>
              <a:rPr lang="en-US" altLang="zh-CN" sz="1800" dirty="0" err="1" smtClean="0">
                <a:solidFill>
                  <a:schemeClr val="tx1"/>
                </a:solidFill>
                <a:latin typeface="Consolas" pitchFamily="49" charset="0"/>
                <a:ea typeface="仿宋" pitchFamily="49" charset="-122"/>
                <a:cs typeface="Consolas" pitchFamily="49" charset="0"/>
              </a:rPr>
              <a:t>n",st.top</a:t>
            </a:r>
            <a:r>
              <a:rPr lang="en-US" altLang="zh-CN" sz="1800" dirty="0" smtClean="0">
                <a:solidFill>
                  <a:schemeClr val="tx1"/>
                </a:solidFill>
                <a:latin typeface="Consolas" pitchFamily="49" charset="0"/>
                <a:ea typeface="仿宋" pitchFamily="49" charset="-122"/>
                <a:cs typeface="Consolas" pitchFamily="49" charset="0"/>
              </a:rPr>
              <a:t>());</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printf</a:t>
            </a:r>
            <a:r>
              <a:rPr lang="en-US" altLang="zh-CN" sz="1800" dirty="0" smtClean="0">
                <a:solidFill>
                  <a:schemeClr val="tx1"/>
                </a:solidFill>
                <a:latin typeface="Consolas" pitchFamily="49" charset="0"/>
                <a:ea typeface="仿宋" pitchFamily="49" charset="-122"/>
                <a:cs typeface="Consolas" pitchFamily="49" charset="0"/>
              </a:rPr>
              <a:t>("</a:t>
            </a:r>
            <a:r>
              <a:rPr lang="zh-CN" altLang="en-US" sz="1800" dirty="0" smtClean="0">
                <a:solidFill>
                  <a:schemeClr val="tx1"/>
                </a:solidFill>
                <a:latin typeface="Consolas" pitchFamily="49" charset="0"/>
                <a:ea typeface="仿宋" pitchFamily="49" charset="-122"/>
                <a:cs typeface="Consolas" pitchFamily="49" charset="0"/>
              </a:rPr>
              <a:t>出栈顺序</a:t>
            </a:r>
            <a:r>
              <a:rPr lang="en-US" altLang="zh-CN" sz="1800" dirty="0" smtClean="0">
                <a:solidFill>
                  <a:schemeClr val="tx1"/>
                </a:solidFill>
                <a:latin typeface="Consolas" pitchFamily="49" charset="0"/>
                <a:ea typeface="仿宋" pitchFamily="49" charset="-122"/>
                <a:cs typeface="Consolas" pitchFamily="49" charset="0"/>
              </a:rPr>
              <a:t>: ");</a:t>
            </a:r>
          </a:p>
          <a:p>
            <a:r>
              <a:rPr lang="en-US" altLang="zh-CN" sz="1800" dirty="0" smtClean="0">
                <a:solidFill>
                  <a:schemeClr val="tx1"/>
                </a:solidFill>
                <a:latin typeface="Consolas" pitchFamily="49" charset="0"/>
                <a:ea typeface="仿宋" pitchFamily="49" charset="-122"/>
                <a:cs typeface="Consolas" pitchFamily="49" charset="0"/>
              </a:rPr>
              <a:t>   while (!</a:t>
            </a:r>
            <a:r>
              <a:rPr lang="en-US" altLang="zh-CN" sz="1800" dirty="0" err="1" smtClean="0">
                <a:solidFill>
                  <a:schemeClr val="tx1"/>
                </a:solidFill>
                <a:latin typeface="Consolas" pitchFamily="49" charset="0"/>
                <a:ea typeface="仿宋" pitchFamily="49" charset="-122"/>
                <a:cs typeface="Consolas" pitchFamily="49" charset="0"/>
              </a:rPr>
              <a:t>st.empty</a:t>
            </a:r>
            <a:r>
              <a:rPr lang="en-US" altLang="zh-CN" sz="1800" dirty="0" smtClean="0">
                <a:solidFill>
                  <a:schemeClr val="tx1"/>
                </a:solidFill>
                <a:latin typeface="Consolas" pitchFamily="49" charset="0"/>
                <a:ea typeface="仿宋" pitchFamily="49" charset="-122"/>
                <a:cs typeface="Consolas" pitchFamily="49" charset="0"/>
              </a:rPr>
              <a:t>()) 	//</a:t>
            </a:r>
            <a:r>
              <a:rPr lang="zh-CN" altLang="en-US" sz="1800" dirty="0" smtClean="0">
                <a:solidFill>
                  <a:schemeClr val="tx1"/>
                </a:solidFill>
                <a:latin typeface="Consolas" pitchFamily="49" charset="0"/>
                <a:ea typeface="仿宋" pitchFamily="49" charset="-122"/>
                <a:cs typeface="Consolas" pitchFamily="49" charset="0"/>
              </a:rPr>
              <a:t>栈不空时出栈所有元素</a:t>
            </a:r>
          </a:p>
          <a:p>
            <a:r>
              <a:rPr lang="zh-CN" altLang="en-US" sz="1800" dirty="0" smtClean="0">
                <a:solidFill>
                  <a:schemeClr val="tx1"/>
                </a:solidFill>
                <a:latin typeface="Consolas" pitchFamily="49" charset="0"/>
                <a:ea typeface="仿宋" pitchFamily="49" charset="-122"/>
                <a:cs typeface="Consolas" pitchFamily="49" charset="0"/>
              </a:rPr>
              <a:t>   </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printf</a:t>
            </a:r>
            <a:r>
              <a:rPr lang="en-US" altLang="zh-CN" sz="1800" dirty="0" smtClean="0">
                <a:solidFill>
                  <a:schemeClr val="tx1"/>
                </a:solidFill>
                <a:latin typeface="Consolas" pitchFamily="49" charset="0"/>
                <a:ea typeface="仿宋" pitchFamily="49" charset="-122"/>
                <a:cs typeface="Consolas" pitchFamily="49" charset="0"/>
              </a:rPr>
              <a:t>("%d ",</a:t>
            </a:r>
            <a:r>
              <a:rPr lang="en-US" altLang="zh-CN" sz="1800" dirty="0" err="1" smtClean="0">
                <a:solidFill>
                  <a:schemeClr val="tx1"/>
                </a:solidFill>
                <a:latin typeface="Consolas" pitchFamily="49" charset="0"/>
                <a:ea typeface="仿宋" pitchFamily="49" charset="-122"/>
                <a:cs typeface="Consolas" pitchFamily="49" charset="0"/>
              </a:rPr>
              <a:t>st.top</a:t>
            </a:r>
            <a:r>
              <a:rPr lang="en-US" altLang="zh-CN" sz="1800" dirty="0" smtClean="0">
                <a:solidFill>
                  <a:schemeClr val="tx1"/>
                </a:solidFill>
                <a:latin typeface="Consolas" pitchFamily="49" charset="0"/>
                <a:ea typeface="仿宋" pitchFamily="49" charset="-122"/>
                <a:cs typeface="Consolas" pitchFamily="49" charset="0"/>
              </a:rPr>
              <a:t>());</a:t>
            </a:r>
          </a:p>
          <a:p>
            <a:r>
              <a:rPr lang="en-US" altLang="zh-CN" sz="1800" dirty="0" smtClean="0">
                <a:solidFill>
                  <a:schemeClr val="tx1"/>
                </a:solidFill>
                <a:latin typeface="Consolas" pitchFamily="49" charset="0"/>
                <a:ea typeface="仿宋" pitchFamily="49" charset="-122"/>
                <a:cs typeface="Consolas" pitchFamily="49" charset="0"/>
              </a:rPr>
              <a:t>	st.pop() ;</a:t>
            </a:r>
          </a:p>
          <a:p>
            <a:r>
              <a:rPr lang="en-US" altLang="zh-CN" sz="1800" dirty="0" smtClean="0">
                <a:solidFill>
                  <a:schemeClr val="tx1"/>
                </a:solidFill>
                <a:latin typeface="Consolas" pitchFamily="49" charset="0"/>
                <a:ea typeface="仿宋" pitchFamily="49" charset="-122"/>
                <a:cs typeface="Consolas" pitchFamily="49" charset="0"/>
              </a:rPr>
              <a:t>   }</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printf</a:t>
            </a:r>
            <a:r>
              <a:rPr lang="en-US" altLang="zh-CN" sz="1800" dirty="0" smtClean="0">
                <a:solidFill>
                  <a:schemeClr val="tx1"/>
                </a:solidFill>
                <a:latin typeface="Consolas" pitchFamily="49" charset="0"/>
                <a:ea typeface="仿宋" pitchFamily="49" charset="-122"/>
                <a:cs typeface="Consolas" pitchFamily="49" charset="0"/>
              </a:rPr>
              <a:t>("\n");</a:t>
            </a:r>
          </a:p>
          <a:p>
            <a:r>
              <a:rPr lang="en-US" altLang="zh-CN" sz="1800" dirty="0" smtClean="0">
                <a:solidFill>
                  <a:schemeClr val="tx1"/>
                </a:solidFill>
                <a:latin typeface="Consolas" pitchFamily="49" charset="0"/>
                <a:ea typeface="仿宋" pitchFamily="49" charset="-122"/>
                <a:cs typeface="Consolas" pitchFamily="49" charset="0"/>
              </a:rPr>
              <a:t>   return 0;</a:t>
            </a:r>
          </a:p>
          <a:p>
            <a:r>
              <a:rPr lang="en-US" altLang="zh-CN" sz="1800" dirty="0" smtClean="0">
                <a:solidFill>
                  <a:schemeClr val="tx1"/>
                </a:solidFill>
                <a:latin typeface="Consolas" pitchFamily="49" charset="0"/>
                <a:ea typeface="仿宋" pitchFamily="49" charset="-122"/>
                <a:cs typeface="Consolas" pitchFamily="49" charset="0"/>
              </a:rPr>
              <a:t>} //</a:t>
            </a:r>
            <a:r>
              <a:rPr lang="zh-CN" altLang="en-US" sz="1800" dirty="0" smtClean="0">
                <a:solidFill>
                  <a:schemeClr val="tx1"/>
                </a:solidFill>
                <a:latin typeface="Consolas" pitchFamily="49" charset="0"/>
                <a:ea typeface="楷体" pitchFamily="49" charset="-122"/>
                <a:cs typeface="Consolas" pitchFamily="49" charset="0"/>
              </a:rPr>
              <a:t>本例题见程序</a:t>
            </a:r>
            <a:r>
              <a:rPr lang="en-US" altLang="zh-CN" sz="1800" dirty="0" smtClean="0">
                <a:solidFill>
                  <a:schemeClr val="tx1"/>
                </a:solidFill>
                <a:latin typeface="Consolas" pitchFamily="49" charset="0"/>
                <a:ea typeface="楷体" pitchFamily="49" charset="-122"/>
                <a:cs typeface="Consolas" pitchFamily="49" charset="0"/>
              </a:rPr>
              <a:t>P28-stack</a:t>
            </a:r>
            <a:endParaRPr lang="en-US" altLang="zh-CN" sz="1800" dirty="0" smtClean="0">
              <a:solidFill>
                <a:schemeClr val="tx1"/>
              </a:solidFill>
              <a:latin typeface="Consolas" pitchFamily="49" charset="0"/>
              <a:ea typeface="仿宋" pitchFamily="49" charset="-122"/>
              <a:cs typeface="Consolas" pitchFamily="49" charset="0"/>
            </a:endParaRPr>
          </a:p>
        </p:txBody>
      </p:sp>
      <p:grpSp>
        <p:nvGrpSpPr>
          <p:cNvPr id="3" name="组合 2"/>
          <p:cNvGrpSpPr/>
          <p:nvPr/>
        </p:nvGrpSpPr>
        <p:grpSpPr>
          <a:xfrm>
            <a:off x="668332" y="368287"/>
            <a:ext cx="903272" cy="846135"/>
            <a:chOff x="1454150" y="-60341"/>
            <a:chExt cx="903272" cy="846135"/>
          </a:xfrm>
        </p:grpSpPr>
        <p:sp>
          <p:nvSpPr>
            <p:cNvPr id="4"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5"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smtClean="0">
                  <a:solidFill>
                    <a:srgbClr val="FF0000"/>
                  </a:solidFill>
                  <a:latin typeface="微软雅黑" pitchFamily="34" charset="-122"/>
                  <a:ea typeface="微软雅黑" pitchFamily="34" charset="-122"/>
                </a:rPr>
                <a:t>示例</a:t>
              </a:r>
              <a:endParaRPr lang="en-US" altLang="zh-CN" sz="2000">
                <a:solidFill>
                  <a:srgbClr val="FF0000"/>
                </a:solidFill>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357298"/>
            <a:ext cx="7572428" cy="2085058"/>
          </a:xfrm>
          <a:prstGeom prst="rect">
            <a:avLst/>
          </a:prstGeom>
          <a:noFill/>
        </p:spPr>
        <p:txBody>
          <a:bodyPr wrap="square" rtlCol="0">
            <a:spAutoFit/>
          </a:bodyPr>
          <a:lstStyle/>
          <a:p>
            <a:pPr>
              <a:lnSpc>
                <a:spcPct val="150000"/>
              </a:lnSpc>
              <a:spcBef>
                <a:spcPts val="1200"/>
              </a:spcBef>
            </a:pPr>
            <a:r>
              <a:rPr lang="en-US" altLang="zh-CN" sz="2200" dirty="0" smtClean="0">
                <a:solidFill>
                  <a:srgbClr val="FF0000"/>
                </a:solidFill>
                <a:latin typeface="微软雅黑" pitchFamily="34" charset="-122"/>
                <a:ea typeface="微软雅黑" pitchFamily="34" charset="-122"/>
                <a:cs typeface="Times New Roman" pitchFamily="18" charset="0"/>
              </a:rPr>
              <a:t>2</a:t>
            </a:r>
            <a:r>
              <a:rPr lang="zh-CN" altLang="zh-CN" sz="2200" dirty="0" smtClean="0">
                <a:solidFill>
                  <a:srgbClr val="FF0000"/>
                </a:solidFill>
                <a:latin typeface="微软雅黑" pitchFamily="34" charset="-122"/>
                <a:ea typeface="微软雅黑" pitchFamily="34" charset="-122"/>
                <a:cs typeface="Times New Roman" pitchFamily="18" charset="0"/>
              </a:rPr>
              <a:t>）</a:t>
            </a:r>
            <a:r>
              <a:rPr lang="en-US" altLang="zh-CN" sz="2200" dirty="0" smtClean="0">
                <a:solidFill>
                  <a:srgbClr val="FF0000"/>
                </a:solidFill>
                <a:latin typeface="微软雅黑" pitchFamily="34" charset="-122"/>
                <a:ea typeface="微软雅黑" pitchFamily="34" charset="-122"/>
                <a:cs typeface="Times New Roman" pitchFamily="18" charset="0"/>
              </a:rPr>
              <a:t>queue</a:t>
            </a:r>
            <a:r>
              <a:rPr lang="zh-CN" altLang="zh-CN" sz="2200" dirty="0" smtClean="0">
                <a:solidFill>
                  <a:srgbClr val="FF0000"/>
                </a:solidFill>
                <a:latin typeface="微软雅黑" pitchFamily="34" charset="-122"/>
                <a:ea typeface="微软雅黑" pitchFamily="34" charset="-122"/>
                <a:cs typeface="Times New Roman" pitchFamily="18" charset="0"/>
              </a:rPr>
              <a:t>（队列容器）</a:t>
            </a:r>
          </a:p>
          <a:p>
            <a:pPr>
              <a:lnSpc>
                <a:spcPct val="150000"/>
              </a:lnSpc>
              <a:spcBef>
                <a:spcPts val="1200"/>
              </a:spcBef>
            </a:pPr>
            <a:r>
              <a:rPr lang="en-US" altLang="zh-CN" sz="2000" dirty="0" smtClean="0">
                <a:solidFill>
                  <a:schemeClr val="tx1"/>
                </a:solidFill>
                <a:latin typeface="Consolas" pitchFamily="49" charset="0"/>
                <a:ea typeface="楷体" pitchFamily="49" charset="-122"/>
                <a:cs typeface="Consolas" pitchFamily="49" charset="0"/>
              </a:rPr>
              <a:t>    </a:t>
            </a:r>
            <a:r>
              <a:rPr lang="zh-CN" altLang="zh-CN" sz="2000" dirty="0" smtClean="0">
                <a:solidFill>
                  <a:schemeClr val="tx1"/>
                </a:solidFill>
                <a:latin typeface="Consolas" pitchFamily="49" charset="0"/>
                <a:ea typeface="楷体" pitchFamily="49" charset="-122"/>
                <a:cs typeface="Consolas" pitchFamily="49" charset="0"/>
              </a:rPr>
              <a:t>它是一个队列类模板，和数据结构中的队列一样，具有先进先出的特点。不允许顺序遍历，没有</a:t>
            </a:r>
            <a:r>
              <a:rPr lang="en-US" altLang="zh-CN" sz="2000" dirty="0" smtClean="0">
                <a:solidFill>
                  <a:schemeClr val="tx1"/>
                </a:solidFill>
                <a:latin typeface="Consolas" pitchFamily="49" charset="0"/>
                <a:ea typeface="楷体" pitchFamily="49" charset="-122"/>
                <a:cs typeface="Consolas" pitchFamily="49" charset="0"/>
              </a:rPr>
              <a:t>begin()/end()</a:t>
            </a:r>
            <a:r>
              <a:rPr lang="zh-CN" altLang="zh-CN" sz="2000" dirty="0" smtClean="0">
                <a:solidFill>
                  <a:schemeClr val="tx1"/>
                </a:solidFill>
                <a:latin typeface="Consolas" pitchFamily="49" charset="0"/>
                <a:ea typeface="楷体" pitchFamily="49" charset="-122"/>
                <a:cs typeface="Consolas" pitchFamily="49" charset="0"/>
              </a:rPr>
              <a:t>和</a:t>
            </a:r>
            <a:r>
              <a:rPr lang="en-US" altLang="zh-CN" sz="2000" dirty="0" err="1" smtClean="0">
                <a:solidFill>
                  <a:schemeClr val="tx1"/>
                </a:solidFill>
                <a:latin typeface="Consolas" pitchFamily="49" charset="0"/>
                <a:ea typeface="楷体" pitchFamily="49" charset="-122"/>
                <a:cs typeface="Consolas" pitchFamily="49" charset="0"/>
              </a:rPr>
              <a:t>rbegin</a:t>
            </a:r>
            <a:r>
              <a:rPr lang="en-US" altLang="zh-CN" sz="2000" dirty="0" smtClean="0">
                <a:solidFill>
                  <a:schemeClr val="tx1"/>
                </a:solidFill>
                <a:latin typeface="Consolas" pitchFamily="49" charset="0"/>
                <a:ea typeface="楷体" pitchFamily="49" charset="-122"/>
                <a:cs typeface="Consolas" pitchFamily="49" charset="0"/>
              </a:rPr>
              <a:t>()/rend()</a:t>
            </a:r>
            <a:r>
              <a:rPr lang="zh-CN" altLang="zh-CN" sz="2000" dirty="0" smtClean="0">
                <a:solidFill>
                  <a:schemeClr val="tx1"/>
                </a:solidFill>
                <a:latin typeface="Consolas" pitchFamily="49" charset="0"/>
                <a:ea typeface="楷体" pitchFamily="49" charset="-122"/>
                <a:cs typeface="Consolas" pitchFamily="49" charset="0"/>
              </a:rPr>
              <a:t>这样的用于迭代器的成员函数。</a:t>
            </a:r>
            <a:endParaRPr lang="zh-CN" altLang="en-US" sz="2000" dirty="0" smtClean="0">
              <a:solidFill>
                <a:schemeClr val="tx1"/>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285860"/>
            <a:ext cx="6072230" cy="430887"/>
          </a:xfrm>
          <a:prstGeom prst="rect">
            <a:avLst/>
          </a:prstGeom>
          <a:noFill/>
        </p:spPr>
        <p:txBody>
          <a:bodyPr wrap="square" rtlCol="0">
            <a:spAutoFit/>
          </a:bodyPr>
          <a:lstStyle/>
          <a:p>
            <a:r>
              <a:rPr lang="zh-CN" altLang="zh-CN" sz="2200" smtClean="0">
                <a:solidFill>
                  <a:srgbClr val="0000FF"/>
                </a:solidFill>
                <a:latin typeface="Consolas" pitchFamily="49" charset="0"/>
                <a:ea typeface="楷体" pitchFamily="49" charset="-122"/>
                <a:cs typeface="Consolas" pitchFamily="49" charset="0"/>
              </a:rPr>
              <a:t>主要的成员函数如下：</a:t>
            </a:r>
          </a:p>
        </p:txBody>
      </p:sp>
      <p:sp>
        <p:nvSpPr>
          <p:cNvPr id="3" name="TextBox 2"/>
          <p:cNvSpPr txBox="1"/>
          <p:nvPr/>
        </p:nvSpPr>
        <p:spPr>
          <a:xfrm>
            <a:off x="785786" y="1857364"/>
            <a:ext cx="7143800" cy="258532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lnSpc>
                <a:spcPct val="150000"/>
              </a:lnSpc>
              <a:buFont typeface="Wingdings" pitchFamily="2" charset="2"/>
              <a:buChar char="n"/>
            </a:pPr>
            <a:r>
              <a:rPr lang="en-US" altLang="zh-CN" sz="1800" smtClean="0">
                <a:solidFill>
                  <a:srgbClr val="C00000"/>
                </a:solidFill>
                <a:latin typeface="Consolas" pitchFamily="49" charset="0"/>
                <a:ea typeface="仿宋" pitchFamily="49" charset="-122"/>
                <a:cs typeface="Consolas" pitchFamily="49" charset="0"/>
              </a:rPr>
              <a:t>empty()</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判断队列容器是否为空。</a:t>
            </a:r>
          </a:p>
          <a:p>
            <a:pPr marL="342900" indent="-342900">
              <a:lnSpc>
                <a:spcPct val="150000"/>
              </a:lnSpc>
              <a:buFont typeface="Wingdings" pitchFamily="2" charset="2"/>
              <a:buChar char="n"/>
            </a:pPr>
            <a:r>
              <a:rPr lang="en-US" altLang="zh-CN" sz="1800" smtClean="0">
                <a:solidFill>
                  <a:srgbClr val="C00000"/>
                </a:solidFill>
                <a:latin typeface="Consolas" pitchFamily="49" charset="0"/>
                <a:ea typeface="仿宋" pitchFamily="49" charset="-122"/>
                <a:cs typeface="Consolas" pitchFamily="49" charset="0"/>
              </a:rPr>
              <a:t>size()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返回队列容器中实际元素个数。</a:t>
            </a:r>
          </a:p>
          <a:p>
            <a:pPr marL="342900" indent="-342900">
              <a:lnSpc>
                <a:spcPct val="150000"/>
              </a:lnSpc>
              <a:buFont typeface="Wingdings" pitchFamily="2" charset="2"/>
              <a:buChar char="n"/>
            </a:pPr>
            <a:r>
              <a:rPr lang="en-US" altLang="zh-CN" sz="1800" smtClean="0">
                <a:solidFill>
                  <a:srgbClr val="C00000"/>
                </a:solidFill>
                <a:latin typeface="Consolas" pitchFamily="49" charset="0"/>
                <a:ea typeface="仿宋" pitchFamily="49" charset="-122"/>
                <a:cs typeface="Consolas" pitchFamily="49" charset="0"/>
              </a:rPr>
              <a:t>front()</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返回队头元素。</a:t>
            </a:r>
          </a:p>
          <a:p>
            <a:pPr marL="342900" indent="-342900">
              <a:lnSpc>
                <a:spcPct val="150000"/>
              </a:lnSpc>
              <a:buFont typeface="Wingdings" pitchFamily="2" charset="2"/>
              <a:buChar char="n"/>
            </a:pPr>
            <a:r>
              <a:rPr lang="en-US" altLang="zh-CN" sz="1800" smtClean="0">
                <a:solidFill>
                  <a:srgbClr val="C00000"/>
                </a:solidFill>
                <a:latin typeface="Consolas" pitchFamily="49" charset="0"/>
                <a:ea typeface="仿宋" pitchFamily="49" charset="-122"/>
                <a:cs typeface="Consolas" pitchFamily="49" charset="0"/>
              </a:rPr>
              <a:t>back()</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返回队尾元素。</a:t>
            </a:r>
          </a:p>
          <a:p>
            <a:pPr marL="342900" indent="-342900">
              <a:lnSpc>
                <a:spcPct val="150000"/>
              </a:lnSpc>
              <a:buFont typeface="Wingdings" pitchFamily="2" charset="2"/>
              <a:buChar char="n"/>
            </a:pPr>
            <a:r>
              <a:rPr lang="en-US" altLang="zh-CN" sz="1800" smtClean="0">
                <a:solidFill>
                  <a:srgbClr val="C00000"/>
                </a:solidFill>
                <a:latin typeface="Consolas" pitchFamily="49" charset="0"/>
                <a:ea typeface="仿宋" pitchFamily="49" charset="-122"/>
                <a:cs typeface="Consolas" pitchFamily="49" charset="0"/>
              </a:rPr>
              <a:t>push(elem)</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元素</a:t>
            </a:r>
            <a:r>
              <a:rPr lang="en-US" altLang="zh-CN" sz="1800" smtClean="0">
                <a:latin typeface="Consolas" pitchFamily="49" charset="0"/>
                <a:ea typeface="仿宋" pitchFamily="49" charset="-122"/>
                <a:cs typeface="Consolas" pitchFamily="49" charset="0"/>
              </a:rPr>
              <a:t>elem</a:t>
            </a:r>
            <a:r>
              <a:rPr lang="zh-CN" altLang="zh-CN" sz="1800" smtClean="0">
                <a:latin typeface="Consolas" pitchFamily="49" charset="0"/>
                <a:ea typeface="仿宋" pitchFamily="49" charset="-122"/>
                <a:cs typeface="Consolas" pitchFamily="49" charset="0"/>
              </a:rPr>
              <a:t>进队。</a:t>
            </a:r>
          </a:p>
          <a:p>
            <a:pPr marL="342900" indent="-342900">
              <a:lnSpc>
                <a:spcPct val="150000"/>
              </a:lnSpc>
              <a:buFont typeface="Wingdings" pitchFamily="2" charset="2"/>
              <a:buChar char="n"/>
            </a:pPr>
            <a:r>
              <a:rPr lang="en-US" altLang="zh-CN" sz="1800" smtClean="0">
                <a:solidFill>
                  <a:srgbClr val="C00000"/>
                </a:solidFill>
                <a:latin typeface="Consolas" pitchFamily="49" charset="0"/>
                <a:ea typeface="仿宋" pitchFamily="49" charset="-122"/>
                <a:cs typeface="Consolas" pitchFamily="49" charset="0"/>
              </a:rPr>
              <a:t>pop()</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元素出队。</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ext Box 2"/>
          <p:cNvSpPr txBox="1">
            <a:spLocks noChangeArrowheads="1"/>
          </p:cNvSpPr>
          <p:nvPr/>
        </p:nvSpPr>
        <p:spPr bwMode="auto">
          <a:xfrm>
            <a:off x="395289" y="333375"/>
            <a:ext cx="3319456" cy="51911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1.1.2 </a:t>
            </a:r>
            <a:r>
              <a:rPr lang="zh-CN" altLang="en-US" sz="2800" smtClean="0">
                <a:solidFill>
                  <a:srgbClr val="FF0000"/>
                </a:solidFill>
                <a:latin typeface="Consolas" pitchFamily="49" charset="0"/>
                <a:ea typeface="微软雅黑" pitchFamily="34" charset="-122"/>
                <a:cs typeface="Consolas" pitchFamily="49" charset="0"/>
              </a:rPr>
              <a:t>算法</a:t>
            </a:r>
            <a:r>
              <a:rPr lang="zh-CN" altLang="en-US" sz="2800">
                <a:solidFill>
                  <a:srgbClr val="FF0000"/>
                </a:solidFill>
                <a:latin typeface="Consolas" pitchFamily="49" charset="0"/>
                <a:ea typeface="微软雅黑" pitchFamily="34" charset="-122"/>
                <a:cs typeface="Consolas" pitchFamily="49" charset="0"/>
              </a:rPr>
              <a:t>描述</a:t>
            </a:r>
          </a:p>
        </p:txBody>
      </p:sp>
      <p:sp>
        <p:nvSpPr>
          <p:cNvPr id="201731" name="Text Box 3"/>
          <p:cNvSpPr txBox="1">
            <a:spLocks noChangeArrowheads="1"/>
          </p:cNvSpPr>
          <p:nvPr/>
        </p:nvSpPr>
        <p:spPr bwMode="auto">
          <a:xfrm>
            <a:off x="539750" y="1196975"/>
            <a:ext cx="8135938" cy="769441"/>
          </a:xfrm>
          <a:prstGeom prst="rect">
            <a:avLst/>
          </a:prstGeom>
          <a:noFill/>
          <a:ln w="9525">
            <a:noFill/>
            <a:miter lim="800000"/>
            <a:headEnd/>
            <a:tailEnd/>
          </a:ln>
          <a:effectLst/>
        </p:spPr>
        <p:txBody>
          <a:bodyPr>
            <a:spAutoFit/>
          </a:bodyPr>
          <a:lstStyle/>
          <a:p>
            <a:pPr>
              <a:spcBef>
                <a:spcPct val="50000"/>
              </a:spcBef>
            </a:pPr>
            <a:r>
              <a:rPr lang="zh-CN" altLang="en-US" sz="2200" dirty="0">
                <a:solidFill>
                  <a:schemeClr val="tx1"/>
                </a:solidFill>
                <a:latin typeface="Consolas" pitchFamily="49" charset="0"/>
                <a:ea typeface="楷体" pitchFamily="49" charset="-122"/>
                <a:cs typeface="Consolas" pitchFamily="49" charset="0"/>
              </a:rPr>
              <a:t>　　以设计求</a:t>
            </a:r>
            <a:r>
              <a:rPr lang="en-US" altLang="zh-CN" sz="2200" dirty="0">
                <a:solidFill>
                  <a:schemeClr val="tx1"/>
                </a:solidFill>
                <a:latin typeface="Consolas" pitchFamily="49" charset="0"/>
                <a:ea typeface="楷体" pitchFamily="49" charset="-122"/>
                <a:cs typeface="Consolas" pitchFamily="49" charset="0"/>
              </a:rPr>
              <a:t>1+2+</a:t>
            </a:r>
            <a:r>
              <a:rPr lang="en-US" altLang="zh-CN" sz="2200" dirty="0">
                <a:solidFill>
                  <a:schemeClr val="tx1"/>
                </a:solidFill>
                <a:latin typeface="Consolas" pitchFamily="49" charset="0"/>
                <a:ea typeface="宋体" pitchFamily="2" charset="-122"/>
                <a:cs typeface="Consolas" pitchFamily="49" charset="0"/>
              </a:rPr>
              <a:t>…</a:t>
            </a:r>
            <a:r>
              <a:rPr lang="en-US" altLang="zh-CN" sz="2200" dirty="0">
                <a:solidFill>
                  <a:schemeClr val="tx1"/>
                </a:solidFill>
                <a:latin typeface="Consolas" pitchFamily="49" charset="0"/>
                <a:ea typeface="楷体" pitchFamily="49" charset="-122"/>
                <a:cs typeface="Consolas" pitchFamily="49" charset="0"/>
              </a:rPr>
              <a:t>+</a:t>
            </a:r>
            <a:r>
              <a:rPr lang="en-US" altLang="zh-CN" sz="2200" i="1" dirty="0">
                <a:solidFill>
                  <a:schemeClr val="tx1"/>
                </a:solidFill>
                <a:latin typeface="Consolas" pitchFamily="49" charset="0"/>
                <a:ea typeface="楷体" pitchFamily="49" charset="-122"/>
                <a:cs typeface="Consolas" pitchFamily="49" charset="0"/>
              </a:rPr>
              <a:t>n</a:t>
            </a:r>
            <a:r>
              <a:rPr lang="zh-CN" altLang="en-US" sz="2200" dirty="0">
                <a:solidFill>
                  <a:schemeClr val="tx1"/>
                </a:solidFill>
                <a:latin typeface="Consolas" pitchFamily="49" charset="0"/>
                <a:ea typeface="楷体" pitchFamily="49" charset="-122"/>
                <a:cs typeface="Consolas" pitchFamily="49" charset="0"/>
              </a:rPr>
              <a:t>值的算法为例说明</a:t>
            </a:r>
            <a:r>
              <a:rPr lang="en-US" altLang="zh-CN" sz="2200" dirty="0">
                <a:solidFill>
                  <a:schemeClr val="tx1"/>
                </a:solidFill>
                <a:latin typeface="Consolas" pitchFamily="49" charset="0"/>
                <a:ea typeface="楷体" pitchFamily="49" charset="-122"/>
                <a:cs typeface="Consolas" pitchFamily="49" charset="0"/>
              </a:rPr>
              <a:t>C/C++</a:t>
            </a:r>
            <a:r>
              <a:rPr lang="zh-CN" altLang="en-US" sz="2200" dirty="0">
                <a:solidFill>
                  <a:schemeClr val="tx1"/>
                </a:solidFill>
                <a:latin typeface="Consolas" pitchFamily="49" charset="0"/>
                <a:ea typeface="楷体" pitchFamily="49" charset="-122"/>
                <a:cs typeface="Consolas" pitchFamily="49" charset="0"/>
              </a:rPr>
              <a:t>语言描述算法的一般形式，该算法如</a:t>
            </a:r>
            <a:r>
              <a:rPr lang="zh-CN" altLang="en-US" sz="2200" dirty="0" smtClean="0">
                <a:solidFill>
                  <a:schemeClr val="tx1"/>
                </a:solidFill>
                <a:latin typeface="Consolas" pitchFamily="49" charset="0"/>
                <a:ea typeface="楷体" pitchFamily="49" charset="-122"/>
                <a:cs typeface="Consolas" pitchFamily="49" charset="0"/>
              </a:rPr>
              <a:t>下：</a:t>
            </a:r>
            <a:endParaRPr lang="zh-CN" altLang="en-US" sz="2200" dirty="0">
              <a:solidFill>
                <a:schemeClr val="tx1"/>
              </a:solidFill>
              <a:latin typeface="Consolas" pitchFamily="49" charset="0"/>
              <a:ea typeface="楷体" pitchFamily="49" charset="-122"/>
              <a:cs typeface="Consolas" pitchFamily="49" charset="0"/>
            </a:endParaRPr>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1785918" y="2643182"/>
            <a:ext cx="4000528" cy="2579507"/>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0">
            <a:scrgbClr r="0" g="0" b="0"/>
          </a:lnRef>
          <a:fillRef idx="1003">
            <a:schemeClr val="lt2"/>
          </a:fillRef>
          <a:effectRef idx="0">
            <a:scrgbClr r="0" g="0" b="0"/>
          </a:effectRef>
          <a:fontRef idx="major"/>
        </p:style>
        <p:txBody>
          <a:bodyPr wrap="square" lIns="216000" tIns="180000" bIns="180000" rtlCol="0">
            <a:spAutoFit/>
          </a:bodyPr>
          <a:lstStyle/>
          <a:p>
            <a:r>
              <a:rPr lang="en-US" altLang="zh-CN" sz="1800" dirty="0" err="1" smtClean="0">
                <a:solidFill>
                  <a:srgbClr val="9900FF"/>
                </a:solidFill>
                <a:latin typeface="Consolas" pitchFamily="49" charset="0"/>
                <a:cs typeface="Consolas" pitchFamily="49" charset="0"/>
              </a:rPr>
              <a:t>bool</a:t>
            </a:r>
            <a:r>
              <a:rPr lang="en-US" altLang="zh-CN" sz="1800" dirty="0" smtClean="0">
                <a:solidFill>
                  <a:srgbClr val="9900FF"/>
                </a:solidFill>
                <a:latin typeface="Consolas" pitchFamily="49" charset="0"/>
                <a:cs typeface="Consolas" pitchFamily="49" charset="0"/>
              </a:rPr>
              <a:t> fun</a:t>
            </a:r>
            <a:r>
              <a:rPr lang="en-US" altLang="zh-CN" sz="1800" u="sng" dirty="0" smtClean="0">
                <a:solidFill>
                  <a:srgbClr val="9900FF"/>
                </a:solidFill>
                <a:latin typeface="Consolas" pitchFamily="49" charset="0"/>
                <a:cs typeface="Consolas" pitchFamily="49" charset="0"/>
              </a:rPr>
              <a:t>(</a:t>
            </a:r>
            <a:r>
              <a:rPr lang="en-US" altLang="zh-CN" sz="1800" u="sng" dirty="0" err="1" smtClean="0">
                <a:solidFill>
                  <a:srgbClr val="9900FF"/>
                </a:solidFill>
                <a:latin typeface="Consolas" pitchFamily="49" charset="0"/>
                <a:cs typeface="Consolas" pitchFamily="49" charset="0"/>
              </a:rPr>
              <a:t>int</a:t>
            </a:r>
            <a:r>
              <a:rPr lang="en-US" altLang="zh-CN" sz="1800" u="sng" dirty="0" smtClean="0">
                <a:solidFill>
                  <a:srgbClr val="9900FF"/>
                </a:solidFill>
                <a:latin typeface="Consolas" pitchFamily="49" charset="0"/>
                <a:cs typeface="Consolas" pitchFamily="49" charset="0"/>
              </a:rPr>
              <a:t> </a:t>
            </a:r>
            <a:r>
              <a:rPr lang="en-US" altLang="zh-CN" sz="1800" u="sng" dirty="0" err="1" smtClean="0">
                <a:solidFill>
                  <a:srgbClr val="9900FF"/>
                </a:solidFill>
                <a:latin typeface="Consolas" pitchFamily="49" charset="0"/>
                <a:cs typeface="Consolas" pitchFamily="49" charset="0"/>
              </a:rPr>
              <a:t>n,int</a:t>
            </a:r>
            <a:r>
              <a:rPr lang="en-US" altLang="zh-CN" sz="1800" u="sng" dirty="0" smtClean="0">
                <a:solidFill>
                  <a:srgbClr val="9900FF"/>
                </a:solidFill>
                <a:latin typeface="Consolas" pitchFamily="49" charset="0"/>
                <a:cs typeface="Consolas" pitchFamily="49" charset="0"/>
              </a:rPr>
              <a:t> s)</a:t>
            </a:r>
          </a:p>
          <a:p>
            <a:r>
              <a:rPr lang="en-US" altLang="zh-CN" sz="1800" dirty="0" smtClean="0">
                <a:solidFill>
                  <a:srgbClr val="0000FF"/>
                </a:solidFill>
                <a:latin typeface="Consolas" pitchFamily="49" charset="0"/>
                <a:cs typeface="Consolas" pitchFamily="49" charset="0"/>
              </a:rPr>
              <a:t>{</a:t>
            </a:r>
          </a:p>
          <a:p>
            <a:r>
              <a:rPr lang="en-US" altLang="zh-CN" sz="1800" dirty="0" smtClean="0">
                <a:solidFill>
                  <a:srgbClr val="0000FF"/>
                </a:solidFill>
                <a:latin typeface="Consolas" pitchFamily="49" charset="0"/>
                <a:cs typeface="Consolas" pitchFamily="49" charset="0"/>
              </a:rPr>
              <a:t>   </a:t>
            </a:r>
            <a:r>
              <a:rPr lang="en-US" altLang="zh-CN" sz="1800" dirty="0" smtClean="0">
                <a:solidFill>
                  <a:schemeClr val="tx1"/>
                </a:solidFill>
                <a:latin typeface="Consolas" pitchFamily="49" charset="0"/>
                <a:cs typeface="Consolas" pitchFamily="49" charset="0"/>
              </a:rPr>
              <a:t>if (n&lt;0) return false;</a:t>
            </a:r>
          </a:p>
          <a:p>
            <a:r>
              <a:rPr lang="en-US" altLang="zh-CN" sz="1800" dirty="0" smtClean="0">
                <a:solidFill>
                  <a:schemeClr val="tx1"/>
                </a:solidFill>
                <a:latin typeface="Consolas" pitchFamily="49" charset="0"/>
                <a:cs typeface="Consolas" pitchFamily="49" charset="0"/>
              </a:rPr>
              <a:t>   s=0;</a:t>
            </a:r>
          </a:p>
          <a:p>
            <a:r>
              <a:rPr lang="en-US" altLang="zh-CN" sz="1800" dirty="0" smtClean="0">
                <a:solidFill>
                  <a:schemeClr val="tx1"/>
                </a:solidFill>
                <a:latin typeface="Consolas" pitchFamily="49" charset="0"/>
                <a:cs typeface="Consolas" pitchFamily="49" charset="0"/>
              </a:rPr>
              <a:t>   for (</a:t>
            </a:r>
            <a:r>
              <a:rPr lang="en-US" altLang="zh-CN" sz="1800" dirty="0" err="1" smtClean="0">
                <a:solidFill>
                  <a:schemeClr val="tx1"/>
                </a:solidFill>
                <a:latin typeface="Consolas" pitchFamily="49" charset="0"/>
                <a:cs typeface="Consolas" pitchFamily="49" charset="0"/>
              </a:rPr>
              <a:t>int</a:t>
            </a:r>
            <a:r>
              <a:rPr lang="en-US" altLang="zh-CN" sz="1800" dirty="0" smtClean="0">
                <a:solidFill>
                  <a:schemeClr val="tx1"/>
                </a:solidFill>
                <a:latin typeface="Consolas" pitchFamily="49" charset="0"/>
                <a:cs typeface="Consolas" pitchFamily="49" charset="0"/>
              </a:rPr>
              <a:t> </a:t>
            </a:r>
            <a:r>
              <a:rPr lang="en-US" altLang="zh-CN" sz="1800" dirty="0" err="1" smtClean="0">
                <a:solidFill>
                  <a:schemeClr val="tx1"/>
                </a:solidFill>
                <a:latin typeface="Consolas" pitchFamily="49" charset="0"/>
                <a:cs typeface="Consolas" pitchFamily="49" charset="0"/>
              </a:rPr>
              <a:t>i</a:t>
            </a:r>
            <a:r>
              <a:rPr lang="en-US" altLang="zh-CN" sz="1800" dirty="0" smtClean="0">
                <a:solidFill>
                  <a:schemeClr val="tx1"/>
                </a:solidFill>
                <a:latin typeface="Consolas" pitchFamily="49" charset="0"/>
                <a:cs typeface="Consolas" pitchFamily="49" charset="0"/>
              </a:rPr>
              <a:t>=1;i&lt;=</a:t>
            </a:r>
            <a:r>
              <a:rPr lang="en-US" altLang="zh-CN" sz="1800" dirty="0" err="1" smtClean="0">
                <a:solidFill>
                  <a:schemeClr val="tx1"/>
                </a:solidFill>
                <a:latin typeface="Consolas" pitchFamily="49" charset="0"/>
                <a:cs typeface="Consolas" pitchFamily="49" charset="0"/>
              </a:rPr>
              <a:t>n;i</a:t>
            </a:r>
            <a:r>
              <a:rPr lang="en-US" altLang="zh-CN" sz="1800" dirty="0" smtClean="0">
                <a:solidFill>
                  <a:schemeClr val="tx1"/>
                </a:solidFill>
                <a:latin typeface="Consolas" pitchFamily="49" charset="0"/>
                <a:cs typeface="Consolas" pitchFamily="49" charset="0"/>
              </a:rPr>
              <a:t>++)</a:t>
            </a:r>
          </a:p>
          <a:p>
            <a:r>
              <a:rPr lang="en-US" altLang="zh-CN" sz="1800" dirty="0" smtClean="0">
                <a:solidFill>
                  <a:schemeClr val="tx1"/>
                </a:solidFill>
                <a:latin typeface="Consolas" pitchFamily="49" charset="0"/>
                <a:cs typeface="Consolas" pitchFamily="49" charset="0"/>
              </a:rPr>
              <a:t>      s+=</a:t>
            </a:r>
            <a:r>
              <a:rPr lang="en-US" altLang="zh-CN" sz="1800" dirty="0" err="1" smtClean="0">
                <a:solidFill>
                  <a:schemeClr val="tx1"/>
                </a:solidFill>
                <a:latin typeface="Consolas" pitchFamily="49" charset="0"/>
                <a:cs typeface="Consolas" pitchFamily="49" charset="0"/>
              </a:rPr>
              <a:t>i</a:t>
            </a:r>
            <a:r>
              <a:rPr lang="en-US" altLang="zh-CN" sz="1800" dirty="0" smtClean="0">
                <a:solidFill>
                  <a:schemeClr val="tx1"/>
                </a:solidFill>
                <a:latin typeface="Consolas" pitchFamily="49" charset="0"/>
                <a:cs typeface="Consolas" pitchFamily="49" charset="0"/>
              </a:rPr>
              <a:t>;</a:t>
            </a:r>
          </a:p>
          <a:p>
            <a:r>
              <a:rPr lang="en-US" altLang="zh-CN" sz="1800" dirty="0" smtClean="0">
                <a:solidFill>
                  <a:schemeClr val="tx1"/>
                </a:solidFill>
                <a:latin typeface="Consolas" pitchFamily="49" charset="0"/>
                <a:cs typeface="Consolas" pitchFamily="49" charset="0"/>
              </a:rPr>
              <a:t>   return true;</a:t>
            </a:r>
          </a:p>
          <a:p>
            <a:r>
              <a:rPr lang="en-US" altLang="zh-CN" sz="1800" dirty="0" smtClean="0">
                <a:solidFill>
                  <a:srgbClr val="0000FF"/>
                </a:solidFill>
                <a:latin typeface="Consolas" pitchFamily="49" charset="0"/>
                <a:cs typeface="Consolas" pitchFamily="49" charset="0"/>
              </a:rPr>
              <a:t>}</a:t>
            </a:r>
            <a:endParaRPr lang="zh-CN" altLang="en-US" sz="1800" dirty="0">
              <a:solidFill>
                <a:srgbClr val="0000FF"/>
              </a:solidFill>
              <a:latin typeface="Consolas" pitchFamily="49" charset="0"/>
              <a:cs typeface="Consolas" pitchFamily="49" charset="0"/>
            </a:endParaRPr>
          </a:p>
        </p:txBody>
      </p:sp>
      <p:sp>
        <p:nvSpPr>
          <p:cNvPr id="7" name="TextBox 6"/>
          <p:cNvSpPr txBox="1"/>
          <p:nvPr/>
        </p:nvSpPr>
        <p:spPr>
          <a:xfrm>
            <a:off x="3786182" y="2100196"/>
            <a:ext cx="1285884" cy="400110"/>
          </a:xfrm>
          <a:prstGeom prst="rect">
            <a:avLst/>
          </a:prstGeom>
          <a:noFill/>
        </p:spPr>
        <p:txBody>
          <a:bodyPr wrap="square" rtlCol="0">
            <a:spAutoFit/>
          </a:bodyPr>
          <a:lstStyle/>
          <a:p>
            <a:r>
              <a:rPr lang="zh-CN" altLang="en-US" sz="2000" smtClean="0">
                <a:solidFill>
                  <a:srgbClr val="0000FF"/>
                </a:solidFill>
                <a:latin typeface="楷体" pitchFamily="49" charset="-122"/>
                <a:ea typeface="楷体" pitchFamily="49" charset="-122"/>
              </a:rPr>
              <a:t>形参列表</a:t>
            </a:r>
            <a:endParaRPr lang="zh-CN" altLang="en-US" sz="2000">
              <a:solidFill>
                <a:srgbClr val="0000FF"/>
              </a:solidFill>
              <a:latin typeface="楷体" pitchFamily="49" charset="-122"/>
              <a:ea typeface="楷体" pitchFamily="49" charset="-122"/>
            </a:endParaRPr>
          </a:p>
        </p:txBody>
      </p:sp>
      <p:cxnSp>
        <p:nvCxnSpPr>
          <p:cNvPr id="10" name="直接箭头连接符 9"/>
          <p:cNvCxnSpPr/>
          <p:nvPr/>
        </p:nvCxnSpPr>
        <p:spPr>
          <a:xfrm rot="5400000">
            <a:off x="3607587" y="2464587"/>
            <a:ext cx="357190" cy="28575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1285852" y="2143116"/>
            <a:ext cx="1143008" cy="400110"/>
          </a:xfrm>
          <a:prstGeom prst="rect">
            <a:avLst/>
          </a:prstGeom>
          <a:noFill/>
        </p:spPr>
        <p:txBody>
          <a:bodyPr wrap="square" rtlCol="0">
            <a:spAutoFit/>
          </a:bodyPr>
          <a:lstStyle/>
          <a:p>
            <a:r>
              <a:rPr lang="zh-CN" altLang="en-US" sz="2000" smtClean="0">
                <a:solidFill>
                  <a:srgbClr val="0000FF"/>
                </a:solidFill>
                <a:latin typeface="楷体" pitchFamily="49" charset="-122"/>
                <a:ea typeface="楷体" pitchFamily="49" charset="-122"/>
              </a:rPr>
              <a:t>返回值</a:t>
            </a:r>
            <a:endParaRPr lang="zh-CN" altLang="en-US" sz="2000">
              <a:solidFill>
                <a:srgbClr val="0000FF"/>
              </a:solidFill>
              <a:latin typeface="楷体" pitchFamily="49" charset="-122"/>
              <a:ea typeface="楷体" pitchFamily="49" charset="-122"/>
            </a:endParaRPr>
          </a:p>
        </p:txBody>
      </p:sp>
      <p:cxnSp>
        <p:nvCxnSpPr>
          <p:cNvPr id="13" name="直接箭头连接符 12"/>
          <p:cNvCxnSpPr/>
          <p:nvPr/>
        </p:nvCxnSpPr>
        <p:spPr>
          <a:xfrm rot="16200000" flipH="1">
            <a:off x="1821637" y="2607463"/>
            <a:ext cx="357190" cy="28575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2" name="Text Box 2"/>
          <p:cNvSpPr txBox="1">
            <a:spLocks noChangeArrowheads="1"/>
          </p:cNvSpPr>
          <p:nvPr/>
        </p:nvSpPr>
        <p:spPr bwMode="auto">
          <a:xfrm>
            <a:off x="2714580" y="5357826"/>
            <a:ext cx="6429420" cy="938719"/>
          </a:xfrm>
          <a:prstGeom prst="rect">
            <a:avLst/>
          </a:prstGeom>
          <a:noFill/>
          <a:ln w="9525">
            <a:noFill/>
            <a:miter lim="800000"/>
            <a:headEnd/>
            <a:tailEnd/>
          </a:ln>
          <a:effectLst/>
        </p:spPr>
        <p:txBody>
          <a:bodyPr wrap="square">
            <a:spAutoFit/>
          </a:bodyPr>
          <a:lstStyle/>
          <a:p>
            <a:pPr>
              <a:spcBef>
                <a:spcPct val="50000"/>
              </a:spcBef>
            </a:pPr>
            <a:r>
              <a:rPr lang="zh-CN" altLang="en-US" sz="2200" dirty="0">
                <a:latin typeface="楷体" pitchFamily="49" charset="-122"/>
                <a:ea typeface="楷体" pitchFamily="49" charset="-122"/>
              </a:rPr>
              <a:t>　　</a:t>
            </a:r>
            <a:r>
              <a:rPr lang="zh-CN" altLang="en-US" sz="2200" dirty="0" smtClean="0">
                <a:solidFill>
                  <a:schemeClr val="tx1"/>
                </a:solidFill>
                <a:latin typeface="楷体" pitchFamily="49" charset="-122"/>
                <a:ea typeface="楷体" pitchFamily="49" charset="-122"/>
              </a:rPr>
              <a:t>用</a:t>
            </a:r>
            <a:r>
              <a:rPr lang="zh-CN" altLang="en-US" sz="2200" dirty="0">
                <a:solidFill>
                  <a:srgbClr val="FF0000"/>
                </a:solidFill>
                <a:latin typeface="楷体" pitchFamily="49" charset="-122"/>
                <a:ea typeface="楷体" pitchFamily="49" charset="-122"/>
              </a:rPr>
              <a:t>函数的返回值</a:t>
            </a:r>
            <a:r>
              <a:rPr lang="zh-CN" altLang="en-US" sz="2200" dirty="0">
                <a:solidFill>
                  <a:schemeClr val="tx1"/>
                </a:solidFill>
                <a:latin typeface="楷体" pitchFamily="49" charset="-122"/>
                <a:ea typeface="楷体" pitchFamily="49" charset="-122"/>
              </a:rPr>
              <a:t>表示算法能否正确执行。</a:t>
            </a:r>
          </a:p>
          <a:p>
            <a:pPr>
              <a:spcBef>
                <a:spcPct val="50000"/>
              </a:spcBef>
            </a:pPr>
            <a:r>
              <a:rPr lang="zh-CN" altLang="en-US" sz="2200" dirty="0">
                <a:solidFill>
                  <a:srgbClr val="0000FF"/>
                </a:solidFill>
                <a:latin typeface="楷体" pitchFamily="49" charset="-122"/>
                <a:ea typeface="楷体" pitchFamily="49" charset="-122"/>
              </a:rPr>
              <a:t>　　</a:t>
            </a:r>
            <a:r>
              <a:rPr lang="zh-CN" altLang="en-US" sz="2200" dirty="0" smtClean="0">
                <a:solidFill>
                  <a:schemeClr val="tx1"/>
                </a:solidFill>
                <a:latin typeface="楷体" pitchFamily="49" charset="-122"/>
                <a:ea typeface="楷体" pitchFamily="49" charset="-122"/>
              </a:rPr>
              <a:t>用</a:t>
            </a:r>
            <a:r>
              <a:rPr lang="zh-CN" altLang="en-US" sz="2200" dirty="0" smtClean="0">
                <a:solidFill>
                  <a:srgbClr val="FF0000"/>
                </a:solidFill>
                <a:latin typeface="楷体" pitchFamily="49" charset="-122"/>
                <a:ea typeface="楷体" pitchFamily="49" charset="-122"/>
              </a:rPr>
              <a:t>形参</a:t>
            </a:r>
            <a:r>
              <a:rPr lang="zh-CN" altLang="en-US" sz="2200" dirty="0">
                <a:solidFill>
                  <a:srgbClr val="FF0000"/>
                </a:solidFill>
                <a:latin typeface="楷体" pitchFamily="49" charset="-122"/>
                <a:ea typeface="楷体" pitchFamily="49" charset="-122"/>
              </a:rPr>
              <a:t>表示算法的输入输出</a:t>
            </a:r>
            <a:r>
              <a:rPr lang="zh-CN" altLang="en-US" sz="2200" dirty="0">
                <a:latin typeface="楷体" pitchFamily="49" charset="-122"/>
                <a:ea typeface="楷体" pitchFamily="49" charset="-122"/>
              </a:rPr>
              <a:t>。</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214422"/>
            <a:ext cx="7572428" cy="4795498"/>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dirty="0" smtClean="0">
                <a:solidFill>
                  <a:schemeClr val="tx1"/>
                </a:solidFill>
                <a:latin typeface="Consolas" pitchFamily="49" charset="0"/>
                <a:ea typeface="仿宋" pitchFamily="49" charset="-122"/>
                <a:cs typeface="Consolas" pitchFamily="49" charset="0"/>
              </a:rPr>
              <a:t>#include &lt;</a:t>
            </a:r>
            <a:r>
              <a:rPr lang="en-US" altLang="zh-CN" sz="1800" dirty="0" err="1" smtClean="0">
                <a:solidFill>
                  <a:schemeClr val="tx1"/>
                </a:solidFill>
                <a:latin typeface="Consolas" pitchFamily="49" charset="0"/>
                <a:ea typeface="仿宋" pitchFamily="49" charset="-122"/>
                <a:cs typeface="Consolas" pitchFamily="49" charset="0"/>
              </a:rPr>
              <a:t>stdio.h</a:t>
            </a:r>
            <a:r>
              <a:rPr lang="en-US" altLang="zh-CN" sz="1800" dirty="0" smtClean="0">
                <a:solidFill>
                  <a:schemeClr val="tx1"/>
                </a:solidFill>
                <a:latin typeface="Consolas" pitchFamily="49" charset="0"/>
                <a:ea typeface="仿宋" pitchFamily="49" charset="-122"/>
                <a:cs typeface="Consolas" pitchFamily="49" charset="0"/>
              </a:rPr>
              <a:t>&gt;</a:t>
            </a:r>
          </a:p>
          <a:p>
            <a:r>
              <a:rPr lang="en-US" altLang="zh-CN" sz="1800" dirty="0" smtClean="0">
                <a:solidFill>
                  <a:schemeClr val="tx1"/>
                </a:solidFill>
                <a:latin typeface="Consolas" pitchFamily="49" charset="0"/>
                <a:ea typeface="仿宋" pitchFamily="49" charset="-122"/>
                <a:cs typeface="Consolas" pitchFamily="49" charset="0"/>
              </a:rPr>
              <a:t>#include &lt;queue&gt;</a:t>
            </a:r>
          </a:p>
          <a:p>
            <a:r>
              <a:rPr lang="en-US" altLang="zh-CN" sz="1800" dirty="0" smtClean="0">
                <a:solidFill>
                  <a:schemeClr val="tx1"/>
                </a:solidFill>
                <a:latin typeface="Consolas" pitchFamily="49" charset="0"/>
                <a:ea typeface="仿宋" pitchFamily="49" charset="-122"/>
                <a:cs typeface="Consolas" pitchFamily="49" charset="0"/>
              </a:rPr>
              <a:t>using namespace std;</a:t>
            </a:r>
          </a:p>
          <a:p>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main()</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smtClean="0">
                <a:solidFill>
                  <a:srgbClr val="FF0000"/>
                </a:solidFill>
                <a:latin typeface="Consolas" pitchFamily="49" charset="0"/>
                <a:ea typeface="仿宋" pitchFamily="49" charset="-122"/>
                <a:cs typeface="Consolas" pitchFamily="49" charset="0"/>
              </a:rPr>
              <a:t>queue&lt;</a:t>
            </a:r>
            <a:r>
              <a:rPr lang="en-US" altLang="zh-CN" sz="1800" dirty="0" err="1" smtClean="0">
                <a:solidFill>
                  <a:srgbClr val="FF0000"/>
                </a:solidFill>
                <a:latin typeface="Consolas" pitchFamily="49" charset="0"/>
                <a:ea typeface="仿宋" pitchFamily="49" charset="-122"/>
                <a:cs typeface="Consolas" pitchFamily="49" charset="0"/>
              </a:rPr>
              <a:t>int</a:t>
            </a:r>
            <a:r>
              <a:rPr lang="en-US" altLang="zh-CN" sz="1800" dirty="0" smtClean="0">
                <a:solidFill>
                  <a:srgbClr val="FF0000"/>
                </a:solidFill>
                <a:latin typeface="Consolas" pitchFamily="49" charset="0"/>
                <a:ea typeface="仿宋" pitchFamily="49" charset="-122"/>
                <a:cs typeface="Consolas" pitchFamily="49" charset="0"/>
              </a:rPr>
              <a:t>&gt; </a:t>
            </a:r>
            <a:r>
              <a:rPr lang="en-US" altLang="zh-CN" sz="1800" dirty="0" err="1" smtClean="0">
                <a:solidFill>
                  <a:srgbClr val="FF0000"/>
                </a:solidFill>
                <a:latin typeface="Consolas" pitchFamily="49" charset="0"/>
                <a:ea typeface="仿宋" pitchFamily="49" charset="-122"/>
                <a:cs typeface="Consolas" pitchFamily="49" charset="0"/>
              </a:rPr>
              <a:t>qu</a:t>
            </a:r>
            <a:r>
              <a:rPr lang="en-US" altLang="zh-CN" sz="1800" dirty="0" smtClean="0">
                <a:solidFill>
                  <a:srgbClr val="FF0000"/>
                </a:solidFill>
                <a:latin typeface="Consolas" pitchFamily="49" charset="0"/>
                <a:ea typeface="仿宋" pitchFamily="49" charset="-122"/>
                <a:cs typeface="Consolas" pitchFamily="49" charset="0"/>
              </a:rPr>
              <a:t>;</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qu.push</a:t>
            </a:r>
            <a:r>
              <a:rPr lang="en-US" altLang="zh-CN" sz="1800" dirty="0" smtClean="0">
                <a:solidFill>
                  <a:schemeClr val="tx1"/>
                </a:solidFill>
                <a:latin typeface="Consolas" pitchFamily="49" charset="0"/>
                <a:ea typeface="仿宋" pitchFamily="49" charset="-122"/>
                <a:cs typeface="Consolas" pitchFamily="49" charset="0"/>
              </a:rPr>
              <a:t>(1); </a:t>
            </a:r>
            <a:r>
              <a:rPr lang="en-US" altLang="zh-CN" sz="1800" dirty="0" err="1" smtClean="0">
                <a:solidFill>
                  <a:schemeClr val="tx1"/>
                </a:solidFill>
                <a:latin typeface="Consolas" pitchFamily="49" charset="0"/>
                <a:ea typeface="仿宋" pitchFamily="49" charset="-122"/>
                <a:cs typeface="Consolas" pitchFamily="49" charset="0"/>
              </a:rPr>
              <a:t>qu.push</a:t>
            </a:r>
            <a:r>
              <a:rPr lang="en-US" altLang="zh-CN" sz="1800" dirty="0" smtClean="0">
                <a:solidFill>
                  <a:schemeClr val="tx1"/>
                </a:solidFill>
                <a:latin typeface="Consolas" pitchFamily="49" charset="0"/>
                <a:ea typeface="仿宋" pitchFamily="49" charset="-122"/>
                <a:cs typeface="Consolas" pitchFamily="49" charset="0"/>
              </a:rPr>
              <a:t>(2); </a:t>
            </a:r>
            <a:r>
              <a:rPr lang="en-US" altLang="zh-CN" sz="1800" dirty="0" err="1" smtClean="0">
                <a:solidFill>
                  <a:schemeClr val="tx1"/>
                </a:solidFill>
                <a:latin typeface="Consolas" pitchFamily="49" charset="0"/>
                <a:ea typeface="仿宋" pitchFamily="49" charset="-122"/>
                <a:cs typeface="Consolas" pitchFamily="49" charset="0"/>
              </a:rPr>
              <a:t>qu.push</a:t>
            </a:r>
            <a:r>
              <a:rPr lang="en-US" altLang="zh-CN" sz="1800" dirty="0" smtClean="0">
                <a:solidFill>
                  <a:schemeClr val="tx1"/>
                </a:solidFill>
                <a:latin typeface="Consolas" pitchFamily="49" charset="0"/>
                <a:ea typeface="仿宋" pitchFamily="49" charset="-122"/>
                <a:cs typeface="Consolas" pitchFamily="49" charset="0"/>
              </a:rPr>
              <a:t>(3);</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printf</a:t>
            </a:r>
            <a:r>
              <a:rPr lang="en-US" altLang="zh-CN" sz="1800" dirty="0" smtClean="0">
                <a:solidFill>
                  <a:schemeClr val="tx1"/>
                </a:solidFill>
                <a:latin typeface="Consolas" pitchFamily="49" charset="0"/>
                <a:ea typeface="仿宋" pitchFamily="49" charset="-122"/>
                <a:cs typeface="Consolas" pitchFamily="49" charset="0"/>
              </a:rPr>
              <a:t>("</a:t>
            </a:r>
            <a:r>
              <a:rPr lang="zh-CN" altLang="en-US" sz="1800" dirty="0" smtClean="0">
                <a:solidFill>
                  <a:schemeClr val="tx1"/>
                </a:solidFill>
                <a:latin typeface="Consolas" pitchFamily="49" charset="0"/>
                <a:ea typeface="仿宋" pitchFamily="49" charset="-122"/>
                <a:cs typeface="Consolas" pitchFamily="49" charset="0"/>
              </a:rPr>
              <a:t>队头元素</a:t>
            </a:r>
            <a:r>
              <a:rPr lang="en-US" altLang="zh-CN" sz="1800" dirty="0" smtClean="0">
                <a:solidFill>
                  <a:schemeClr val="tx1"/>
                </a:solidFill>
                <a:latin typeface="Consolas" pitchFamily="49" charset="0"/>
                <a:ea typeface="仿宋" pitchFamily="49" charset="-122"/>
                <a:cs typeface="Consolas" pitchFamily="49" charset="0"/>
              </a:rPr>
              <a:t>: %d\</a:t>
            </a:r>
            <a:r>
              <a:rPr lang="en-US" altLang="zh-CN" sz="1800" dirty="0" err="1" smtClean="0">
                <a:solidFill>
                  <a:schemeClr val="tx1"/>
                </a:solidFill>
                <a:latin typeface="Consolas" pitchFamily="49" charset="0"/>
                <a:ea typeface="仿宋" pitchFamily="49" charset="-122"/>
                <a:cs typeface="Consolas" pitchFamily="49" charset="0"/>
              </a:rPr>
              <a:t>n",qu.front</a:t>
            </a:r>
            <a:r>
              <a:rPr lang="en-US" altLang="zh-CN" sz="1800" dirty="0" smtClean="0">
                <a:solidFill>
                  <a:schemeClr val="tx1"/>
                </a:solidFill>
                <a:latin typeface="Consolas" pitchFamily="49" charset="0"/>
                <a:ea typeface="仿宋" pitchFamily="49" charset="-122"/>
                <a:cs typeface="Consolas" pitchFamily="49" charset="0"/>
              </a:rPr>
              <a:t>());</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printf</a:t>
            </a:r>
            <a:r>
              <a:rPr lang="en-US" altLang="zh-CN" sz="1800" dirty="0" smtClean="0">
                <a:solidFill>
                  <a:schemeClr val="tx1"/>
                </a:solidFill>
                <a:latin typeface="Consolas" pitchFamily="49" charset="0"/>
                <a:ea typeface="仿宋" pitchFamily="49" charset="-122"/>
                <a:cs typeface="Consolas" pitchFamily="49" charset="0"/>
              </a:rPr>
              <a:t>("</a:t>
            </a:r>
            <a:r>
              <a:rPr lang="zh-CN" altLang="en-US" sz="1800" dirty="0" smtClean="0">
                <a:solidFill>
                  <a:schemeClr val="tx1"/>
                </a:solidFill>
                <a:latin typeface="Consolas" pitchFamily="49" charset="0"/>
                <a:ea typeface="仿宋" pitchFamily="49" charset="-122"/>
                <a:cs typeface="Consolas" pitchFamily="49" charset="0"/>
              </a:rPr>
              <a:t>队尾元素</a:t>
            </a:r>
            <a:r>
              <a:rPr lang="en-US" altLang="zh-CN" sz="1800" dirty="0" smtClean="0">
                <a:solidFill>
                  <a:schemeClr val="tx1"/>
                </a:solidFill>
                <a:latin typeface="Consolas" pitchFamily="49" charset="0"/>
                <a:ea typeface="仿宋" pitchFamily="49" charset="-122"/>
                <a:cs typeface="Consolas" pitchFamily="49" charset="0"/>
              </a:rPr>
              <a:t>: %d\</a:t>
            </a:r>
            <a:r>
              <a:rPr lang="en-US" altLang="zh-CN" sz="1800" dirty="0" err="1" smtClean="0">
                <a:solidFill>
                  <a:schemeClr val="tx1"/>
                </a:solidFill>
                <a:latin typeface="Consolas" pitchFamily="49" charset="0"/>
                <a:ea typeface="仿宋" pitchFamily="49" charset="-122"/>
                <a:cs typeface="Consolas" pitchFamily="49" charset="0"/>
              </a:rPr>
              <a:t>n",qu.back</a:t>
            </a:r>
            <a:r>
              <a:rPr lang="en-US" altLang="zh-CN" sz="1800" dirty="0" smtClean="0">
                <a:solidFill>
                  <a:schemeClr val="tx1"/>
                </a:solidFill>
                <a:latin typeface="Consolas" pitchFamily="49" charset="0"/>
                <a:ea typeface="仿宋" pitchFamily="49" charset="-122"/>
                <a:cs typeface="Consolas" pitchFamily="49" charset="0"/>
              </a:rPr>
              <a:t>());</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printf</a:t>
            </a:r>
            <a:r>
              <a:rPr lang="en-US" altLang="zh-CN" sz="1800" dirty="0" smtClean="0">
                <a:solidFill>
                  <a:schemeClr val="tx1"/>
                </a:solidFill>
                <a:latin typeface="Consolas" pitchFamily="49" charset="0"/>
                <a:ea typeface="仿宋" pitchFamily="49" charset="-122"/>
                <a:cs typeface="Consolas" pitchFamily="49" charset="0"/>
              </a:rPr>
              <a:t>("</a:t>
            </a:r>
            <a:r>
              <a:rPr lang="zh-CN" altLang="en-US" sz="1800" dirty="0" smtClean="0">
                <a:solidFill>
                  <a:schemeClr val="tx1"/>
                </a:solidFill>
                <a:latin typeface="Consolas" pitchFamily="49" charset="0"/>
                <a:ea typeface="仿宋" pitchFamily="49" charset="-122"/>
                <a:cs typeface="Consolas" pitchFamily="49" charset="0"/>
              </a:rPr>
              <a:t>出队顺序</a:t>
            </a:r>
            <a:r>
              <a:rPr lang="en-US" altLang="zh-CN" sz="1800" dirty="0" smtClean="0">
                <a:solidFill>
                  <a:schemeClr val="tx1"/>
                </a:solidFill>
                <a:latin typeface="Consolas" pitchFamily="49" charset="0"/>
                <a:ea typeface="仿宋" pitchFamily="49" charset="-122"/>
                <a:cs typeface="Consolas" pitchFamily="49" charset="0"/>
              </a:rPr>
              <a:t>: ");</a:t>
            </a:r>
          </a:p>
          <a:p>
            <a:r>
              <a:rPr lang="en-US" altLang="zh-CN" sz="1800" dirty="0" smtClean="0">
                <a:solidFill>
                  <a:schemeClr val="tx1"/>
                </a:solidFill>
                <a:latin typeface="Consolas" pitchFamily="49" charset="0"/>
                <a:ea typeface="仿宋" pitchFamily="49" charset="-122"/>
                <a:cs typeface="Consolas" pitchFamily="49" charset="0"/>
              </a:rPr>
              <a:t>   while (!</a:t>
            </a:r>
            <a:r>
              <a:rPr lang="en-US" altLang="zh-CN" sz="1800" dirty="0" err="1" smtClean="0">
                <a:solidFill>
                  <a:schemeClr val="tx1"/>
                </a:solidFill>
                <a:latin typeface="Consolas" pitchFamily="49" charset="0"/>
                <a:ea typeface="仿宋" pitchFamily="49" charset="-122"/>
                <a:cs typeface="Consolas" pitchFamily="49" charset="0"/>
              </a:rPr>
              <a:t>qu.empty</a:t>
            </a:r>
            <a:r>
              <a:rPr lang="en-US" altLang="zh-CN" sz="1800" dirty="0" smtClean="0">
                <a:solidFill>
                  <a:schemeClr val="tx1"/>
                </a:solidFill>
                <a:latin typeface="Consolas" pitchFamily="49" charset="0"/>
                <a:ea typeface="仿宋" pitchFamily="49" charset="-122"/>
                <a:cs typeface="Consolas" pitchFamily="49" charset="0"/>
              </a:rPr>
              <a:t>())		//</a:t>
            </a:r>
            <a:r>
              <a:rPr lang="zh-CN" altLang="en-US" sz="1800" dirty="0" smtClean="0">
                <a:solidFill>
                  <a:schemeClr val="tx1"/>
                </a:solidFill>
                <a:latin typeface="Consolas" pitchFamily="49" charset="0"/>
                <a:ea typeface="仿宋" pitchFamily="49" charset="-122"/>
                <a:cs typeface="Consolas" pitchFamily="49" charset="0"/>
              </a:rPr>
              <a:t>出队所有元素</a:t>
            </a:r>
          </a:p>
          <a:p>
            <a:r>
              <a:rPr lang="zh-CN" altLang="en-US" sz="1800" dirty="0" smtClean="0">
                <a:solidFill>
                  <a:schemeClr val="tx1"/>
                </a:solidFill>
                <a:latin typeface="Consolas" pitchFamily="49" charset="0"/>
                <a:ea typeface="仿宋" pitchFamily="49" charset="-122"/>
                <a:cs typeface="Consolas" pitchFamily="49" charset="0"/>
              </a:rPr>
              <a:t>   </a:t>
            </a:r>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printf</a:t>
            </a:r>
            <a:r>
              <a:rPr lang="en-US" altLang="zh-CN" sz="1800" dirty="0" smtClean="0">
                <a:solidFill>
                  <a:schemeClr val="tx1"/>
                </a:solidFill>
                <a:latin typeface="Consolas" pitchFamily="49" charset="0"/>
                <a:ea typeface="仿宋" pitchFamily="49" charset="-122"/>
                <a:cs typeface="Consolas" pitchFamily="49" charset="0"/>
              </a:rPr>
              <a:t>("%d ",</a:t>
            </a:r>
            <a:r>
              <a:rPr lang="en-US" altLang="zh-CN" sz="1800" dirty="0" err="1" smtClean="0">
                <a:solidFill>
                  <a:schemeClr val="tx1"/>
                </a:solidFill>
                <a:latin typeface="Consolas" pitchFamily="49" charset="0"/>
                <a:ea typeface="仿宋" pitchFamily="49" charset="-122"/>
                <a:cs typeface="Consolas" pitchFamily="49" charset="0"/>
              </a:rPr>
              <a:t>qu.front</a:t>
            </a:r>
            <a:r>
              <a:rPr lang="en-US" altLang="zh-CN" sz="1800" dirty="0" smtClean="0">
                <a:solidFill>
                  <a:schemeClr val="tx1"/>
                </a:solidFill>
                <a:latin typeface="Consolas" pitchFamily="49" charset="0"/>
                <a:ea typeface="仿宋" pitchFamily="49" charset="-122"/>
                <a:cs typeface="Consolas" pitchFamily="49" charset="0"/>
              </a:rPr>
              <a:t>());</a:t>
            </a:r>
          </a:p>
          <a:p>
            <a:r>
              <a:rPr lang="en-US" altLang="zh-CN" sz="1800" dirty="0" smtClean="0">
                <a:solidFill>
                  <a:schemeClr val="tx1"/>
                </a:solidFill>
                <a:latin typeface="Consolas" pitchFamily="49" charset="0"/>
                <a:ea typeface="仿宋" pitchFamily="49" charset="-122"/>
                <a:cs typeface="Consolas" pitchFamily="49" charset="0"/>
              </a:rPr>
              <a:t>	qu.pop();</a:t>
            </a:r>
          </a:p>
          <a:p>
            <a:r>
              <a:rPr lang="en-US" altLang="zh-CN" sz="1800" dirty="0" smtClean="0">
                <a:solidFill>
                  <a:schemeClr val="tx1"/>
                </a:solidFill>
                <a:latin typeface="Consolas" pitchFamily="49" charset="0"/>
                <a:ea typeface="仿宋" pitchFamily="49" charset="-122"/>
                <a:cs typeface="Consolas" pitchFamily="49" charset="0"/>
              </a:rPr>
              <a:t>   }</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printf</a:t>
            </a:r>
            <a:r>
              <a:rPr lang="en-US" altLang="zh-CN" sz="1800" dirty="0" smtClean="0">
                <a:solidFill>
                  <a:schemeClr val="tx1"/>
                </a:solidFill>
                <a:latin typeface="Consolas" pitchFamily="49" charset="0"/>
                <a:ea typeface="仿宋" pitchFamily="49" charset="-122"/>
                <a:cs typeface="Consolas" pitchFamily="49" charset="0"/>
              </a:rPr>
              <a:t>("\n");</a:t>
            </a:r>
          </a:p>
          <a:p>
            <a:r>
              <a:rPr lang="en-US" altLang="zh-CN" sz="1800" dirty="0" smtClean="0">
                <a:solidFill>
                  <a:schemeClr val="tx1"/>
                </a:solidFill>
                <a:latin typeface="Consolas" pitchFamily="49" charset="0"/>
                <a:ea typeface="仿宋" pitchFamily="49" charset="-122"/>
                <a:cs typeface="Consolas" pitchFamily="49" charset="0"/>
              </a:rPr>
              <a:t>   return 0;</a:t>
            </a:r>
          </a:p>
          <a:p>
            <a:r>
              <a:rPr lang="en-US" altLang="zh-CN" sz="1800" dirty="0" smtClean="0">
                <a:solidFill>
                  <a:schemeClr val="tx1"/>
                </a:solidFill>
                <a:latin typeface="Consolas" pitchFamily="49" charset="0"/>
                <a:ea typeface="仿宋" pitchFamily="49" charset="-122"/>
                <a:cs typeface="Consolas" pitchFamily="49" charset="0"/>
              </a:rPr>
              <a:t>} //</a:t>
            </a:r>
            <a:r>
              <a:rPr lang="zh-CN" altLang="en-US" sz="1800" dirty="0" smtClean="0">
                <a:solidFill>
                  <a:schemeClr val="tx1"/>
                </a:solidFill>
                <a:latin typeface="Consolas" pitchFamily="49" charset="0"/>
                <a:ea typeface="楷体" pitchFamily="49" charset="-122"/>
                <a:cs typeface="Consolas" pitchFamily="49" charset="0"/>
              </a:rPr>
              <a:t>本例题见程序</a:t>
            </a:r>
            <a:r>
              <a:rPr lang="en-US" altLang="zh-CN" sz="1800" dirty="0" smtClean="0">
                <a:solidFill>
                  <a:schemeClr val="tx1"/>
                </a:solidFill>
                <a:latin typeface="Consolas" pitchFamily="49" charset="0"/>
                <a:ea typeface="楷体" pitchFamily="49" charset="-122"/>
                <a:cs typeface="Consolas" pitchFamily="49" charset="0"/>
              </a:rPr>
              <a:t>P29-queue</a:t>
            </a:r>
            <a:endParaRPr lang="en-US" altLang="zh-CN" sz="1800" dirty="0" smtClean="0">
              <a:solidFill>
                <a:schemeClr val="tx1"/>
              </a:solidFill>
              <a:latin typeface="Consolas" pitchFamily="49" charset="0"/>
              <a:ea typeface="仿宋" pitchFamily="49" charset="-122"/>
              <a:cs typeface="Consolas" pitchFamily="49" charset="0"/>
            </a:endParaRPr>
          </a:p>
        </p:txBody>
      </p:sp>
      <p:grpSp>
        <p:nvGrpSpPr>
          <p:cNvPr id="3" name="组合 2"/>
          <p:cNvGrpSpPr/>
          <p:nvPr/>
        </p:nvGrpSpPr>
        <p:grpSpPr>
          <a:xfrm>
            <a:off x="642910" y="82535"/>
            <a:ext cx="903272" cy="846135"/>
            <a:chOff x="1454150" y="-60341"/>
            <a:chExt cx="903272" cy="846135"/>
          </a:xfrm>
        </p:grpSpPr>
        <p:sp>
          <p:nvSpPr>
            <p:cNvPr id="4"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5"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smtClean="0">
                  <a:solidFill>
                    <a:srgbClr val="FF0000"/>
                  </a:solidFill>
                  <a:latin typeface="微软雅黑" pitchFamily="34" charset="-122"/>
                  <a:ea typeface="微软雅黑" pitchFamily="34" charset="-122"/>
                </a:rPr>
                <a:t>示例</a:t>
              </a:r>
              <a:endParaRPr lang="en-US" altLang="zh-CN" sz="2000">
                <a:solidFill>
                  <a:srgbClr val="FF0000"/>
                </a:solidFill>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285860"/>
            <a:ext cx="7572428" cy="2746778"/>
          </a:xfrm>
          <a:prstGeom prst="rect">
            <a:avLst/>
          </a:prstGeom>
          <a:noFill/>
        </p:spPr>
        <p:txBody>
          <a:bodyPr wrap="square" rtlCol="0">
            <a:spAutoFit/>
          </a:bodyPr>
          <a:lstStyle/>
          <a:p>
            <a:pPr>
              <a:lnSpc>
                <a:spcPct val="150000"/>
              </a:lnSpc>
              <a:spcBef>
                <a:spcPts val="1200"/>
              </a:spcBef>
            </a:pPr>
            <a:r>
              <a:rPr lang="en-US" altLang="zh-CN" sz="2200" dirty="0" smtClean="0">
                <a:solidFill>
                  <a:srgbClr val="FF0000"/>
                </a:solidFill>
                <a:latin typeface="Consolas" pitchFamily="49" charset="0"/>
                <a:ea typeface="楷体" pitchFamily="49" charset="-122"/>
                <a:cs typeface="Consolas" pitchFamily="49" charset="0"/>
              </a:rPr>
              <a:t>3</a:t>
            </a:r>
            <a:r>
              <a:rPr lang="zh-CN" altLang="zh-CN" sz="2200" dirty="0" smtClean="0">
                <a:solidFill>
                  <a:srgbClr val="FF0000"/>
                </a:solidFill>
                <a:latin typeface="Consolas" pitchFamily="49" charset="0"/>
                <a:ea typeface="楷体" pitchFamily="49" charset="-122"/>
                <a:cs typeface="Consolas" pitchFamily="49" charset="0"/>
              </a:rPr>
              <a:t>）</a:t>
            </a:r>
            <a:r>
              <a:rPr lang="en-US" altLang="zh-CN" sz="2200" dirty="0" err="1" smtClean="0">
                <a:solidFill>
                  <a:srgbClr val="FF0000"/>
                </a:solidFill>
                <a:latin typeface="Consolas" pitchFamily="49" charset="0"/>
                <a:ea typeface="楷体" pitchFamily="49" charset="-122"/>
                <a:cs typeface="Consolas" pitchFamily="49" charset="0"/>
              </a:rPr>
              <a:t>priority_queue</a:t>
            </a:r>
            <a:r>
              <a:rPr lang="zh-CN" altLang="zh-CN" sz="2200" dirty="0" smtClean="0">
                <a:solidFill>
                  <a:srgbClr val="FF0000"/>
                </a:solidFill>
                <a:latin typeface="Consolas" pitchFamily="49" charset="0"/>
                <a:ea typeface="楷体" pitchFamily="49" charset="-122"/>
                <a:cs typeface="Consolas" pitchFamily="49" charset="0"/>
              </a:rPr>
              <a:t>（优先队列容器）</a:t>
            </a:r>
          </a:p>
          <a:p>
            <a:pPr>
              <a:lnSpc>
                <a:spcPct val="150000"/>
              </a:lnSpc>
              <a:spcBef>
                <a:spcPts val="1200"/>
              </a:spcBef>
            </a:pPr>
            <a:r>
              <a:rPr lang="en-US" altLang="zh-CN" sz="2200" dirty="0" smtClean="0">
                <a:latin typeface="Consolas" pitchFamily="49" charset="0"/>
                <a:ea typeface="楷体" pitchFamily="49" charset="-122"/>
                <a:cs typeface="Consolas" pitchFamily="49" charset="0"/>
              </a:rPr>
              <a:t>    </a:t>
            </a:r>
            <a:r>
              <a:rPr lang="zh-CN" altLang="zh-CN" sz="2000" dirty="0" smtClean="0">
                <a:solidFill>
                  <a:schemeClr val="tx1"/>
                </a:solidFill>
                <a:latin typeface="Consolas" pitchFamily="49" charset="0"/>
                <a:ea typeface="楷体" pitchFamily="49" charset="-122"/>
                <a:cs typeface="Consolas" pitchFamily="49" charset="0"/>
              </a:rPr>
              <a:t>它是一个优先队列类模板。优先队列是一种具有受限访问操作的存储结构，元素可以以任意顺序进入优先队列。</a:t>
            </a:r>
            <a:endParaRPr lang="en-US" altLang="zh-CN" sz="2000" dirty="0" smtClean="0">
              <a:solidFill>
                <a:schemeClr val="tx1"/>
              </a:solidFill>
              <a:latin typeface="Consolas" pitchFamily="49" charset="0"/>
              <a:ea typeface="楷体" pitchFamily="49" charset="-122"/>
              <a:cs typeface="Consolas" pitchFamily="49" charset="0"/>
            </a:endParaRPr>
          </a:p>
          <a:p>
            <a:pPr>
              <a:lnSpc>
                <a:spcPct val="150000"/>
              </a:lnSpc>
              <a:spcBef>
                <a:spcPts val="1200"/>
              </a:spcBef>
            </a:pPr>
            <a:r>
              <a:rPr lang="en-US" altLang="zh-CN" sz="2000" dirty="0" smtClean="0">
                <a:solidFill>
                  <a:schemeClr val="tx1"/>
                </a:solidFill>
                <a:latin typeface="Consolas" pitchFamily="49" charset="0"/>
                <a:ea typeface="楷体" pitchFamily="49" charset="-122"/>
                <a:cs typeface="Consolas" pitchFamily="49" charset="0"/>
              </a:rPr>
              <a:t>    </a:t>
            </a:r>
            <a:r>
              <a:rPr lang="zh-CN" altLang="zh-CN" sz="2000" dirty="0" smtClean="0">
                <a:solidFill>
                  <a:schemeClr val="tx1"/>
                </a:solidFill>
                <a:latin typeface="Consolas" pitchFamily="49" charset="0"/>
                <a:ea typeface="楷体" pitchFamily="49" charset="-122"/>
                <a:cs typeface="Consolas" pitchFamily="49" charset="0"/>
              </a:rPr>
              <a:t>一旦元素在优先队列容器中，出队操作将出</a:t>
            </a:r>
            <a:r>
              <a:rPr lang="zh-CN" altLang="zh-CN" sz="2000" dirty="0" smtClean="0">
                <a:solidFill>
                  <a:srgbClr val="FF0000"/>
                </a:solidFill>
                <a:latin typeface="Consolas" pitchFamily="49" charset="0"/>
                <a:ea typeface="楷体" pitchFamily="49" charset="-122"/>
                <a:cs typeface="Consolas" pitchFamily="49" charset="0"/>
              </a:rPr>
              <a:t>队列最高优先级</a:t>
            </a:r>
            <a:r>
              <a:rPr lang="zh-CN" altLang="zh-CN" sz="2000" dirty="0" smtClean="0">
                <a:solidFill>
                  <a:schemeClr val="tx1"/>
                </a:solidFill>
                <a:latin typeface="Consolas" pitchFamily="49" charset="0"/>
                <a:ea typeface="楷体" pitchFamily="49" charset="-122"/>
                <a:cs typeface="Consolas" pitchFamily="49" charset="0"/>
              </a:rPr>
              <a:t>元素。</a:t>
            </a:r>
            <a:endParaRPr lang="zh-CN" altLang="en-US" sz="2000" dirty="0" smtClean="0">
              <a:solidFill>
                <a:schemeClr val="tx1"/>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357298"/>
            <a:ext cx="6643734" cy="430887"/>
          </a:xfrm>
          <a:prstGeom prst="rect">
            <a:avLst/>
          </a:prstGeom>
          <a:noFill/>
        </p:spPr>
        <p:txBody>
          <a:bodyPr wrap="square" rtlCol="0">
            <a:spAutoFit/>
          </a:bodyPr>
          <a:lstStyle/>
          <a:p>
            <a:r>
              <a:rPr lang="zh-CN" altLang="zh-CN" sz="2200" smtClean="0">
                <a:solidFill>
                  <a:srgbClr val="0000FF"/>
                </a:solidFill>
                <a:latin typeface="Consolas" pitchFamily="49" charset="0"/>
                <a:ea typeface="楷体" pitchFamily="49" charset="-122"/>
                <a:cs typeface="Consolas" pitchFamily="49" charset="0"/>
              </a:rPr>
              <a:t>主要的成员函数如下：</a:t>
            </a:r>
          </a:p>
        </p:txBody>
      </p:sp>
      <p:sp>
        <p:nvSpPr>
          <p:cNvPr id="3" name="TextBox 2"/>
          <p:cNvSpPr txBox="1"/>
          <p:nvPr/>
        </p:nvSpPr>
        <p:spPr>
          <a:xfrm>
            <a:off x="857224" y="1928802"/>
            <a:ext cx="6786610" cy="2368304"/>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pPr marL="457200" indent="-457200">
              <a:lnSpc>
                <a:spcPct val="150000"/>
              </a:lnSpc>
              <a:buFont typeface="Wingdings" pitchFamily="2" charset="2"/>
              <a:buChar char="n"/>
            </a:pPr>
            <a:r>
              <a:rPr lang="en-US" altLang="zh-CN" sz="1800" smtClean="0">
                <a:solidFill>
                  <a:srgbClr val="C00000"/>
                </a:solidFill>
                <a:latin typeface="Consolas" pitchFamily="49" charset="0"/>
                <a:ea typeface="仿宋" pitchFamily="49" charset="-122"/>
                <a:cs typeface="Consolas" pitchFamily="49" charset="0"/>
              </a:rPr>
              <a:t>empty()</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判断优先队列容器是否为空。</a:t>
            </a:r>
          </a:p>
          <a:p>
            <a:pPr marL="457200" indent="-457200">
              <a:lnSpc>
                <a:spcPct val="150000"/>
              </a:lnSpc>
              <a:buFont typeface="Wingdings" pitchFamily="2" charset="2"/>
              <a:buChar char="n"/>
            </a:pPr>
            <a:r>
              <a:rPr lang="en-US" altLang="zh-CN" sz="1800" smtClean="0">
                <a:solidFill>
                  <a:srgbClr val="C00000"/>
                </a:solidFill>
                <a:latin typeface="Consolas" pitchFamily="49" charset="0"/>
                <a:ea typeface="仿宋" pitchFamily="49" charset="-122"/>
                <a:cs typeface="Consolas" pitchFamily="49" charset="0"/>
              </a:rPr>
              <a:t>size()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返回优先队列容器中实际元素个数。</a:t>
            </a:r>
          </a:p>
          <a:p>
            <a:pPr marL="457200" indent="-457200">
              <a:lnSpc>
                <a:spcPct val="150000"/>
              </a:lnSpc>
              <a:buFont typeface="Wingdings" pitchFamily="2" charset="2"/>
              <a:buChar char="n"/>
            </a:pPr>
            <a:r>
              <a:rPr lang="en-US" altLang="zh-CN" sz="1800" smtClean="0">
                <a:solidFill>
                  <a:srgbClr val="C00000"/>
                </a:solidFill>
                <a:latin typeface="Consolas" pitchFamily="49" charset="0"/>
                <a:ea typeface="仿宋" pitchFamily="49" charset="-122"/>
                <a:cs typeface="Consolas" pitchFamily="49" charset="0"/>
              </a:rPr>
              <a:t>push(elem)</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元素</a:t>
            </a:r>
            <a:r>
              <a:rPr lang="en-US" altLang="zh-CN" sz="1800" smtClean="0">
                <a:latin typeface="Consolas" pitchFamily="49" charset="0"/>
                <a:ea typeface="仿宋" pitchFamily="49" charset="-122"/>
                <a:cs typeface="Consolas" pitchFamily="49" charset="0"/>
              </a:rPr>
              <a:t>elem</a:t>
            </a:r>
            <a:r>
              <a:rPr lang="zh-CN" altLang="zh-CN" sz="1800" smtClean="0">
                <a:latin typeface="Consolas" pitchFamily="49" charset="0"/>
                <a:ea typeface="仿宋" pitchFamily="49" charset="-122"/>
                <a:cs typeface="Consolas" pitchFamily="49" charset="0"/>
              </a:rPr>
              <a:t>进队。</a:t>
            </a:r>
          </a:p>
          <a:p>
            <a:pPr marL="457200" indent="-457200">
              <a:lnSpc>
                <a:spcPct val="150000"/>
              </a:lnSpc>
              <a:buFont typeface="Wingdings" pitchFamily="2" charset="2"/>
              <a:buChar char="n"/>
            </a:pPr>
            <a:r>
              <a:rPr lang="en-US" altLang="zh-CN" sz="1800" smtClean="0">
                <a:solidFill>
                  <a:srgbClr val="C00000"/>
                </a:solidFill>
                <a:latin typeface="Consolas" pitchFamily="49" charset="0"/>
                <a:ea typeface="仿宋" pitchFamily="49" charset="-122"/>
                <a:cs typeface="Consolas" pitchFamily="49" charset="0"/>
              </a:rPr>
              <a:t>top()</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获取队头元素。</a:t>
            </a:r>
          </a:p>
          <a:p>
            <a:pPr marL="457200" indent="-457200">
              <a:lnSpc>
                <a:spcPct val="150000"/>
              </a:lnSpc>
              <a:buFont typeface="Wingdings" pitchFamily="2" charset="2"/>
              <a:buChar char="n"/>
            </a:pPr>
            <a:r>
              <a:rPr lang="en-US" altLang="zh-CN" sz="1800" smtClean="0">
                <a:solidFill>
                  <a:srgbClr val="C00000"/>
                </a:solidFill>
                <a:latin typeface="Consolas" pitchFamily="49" charset="0"/>
                <a:ea typeface="仿宋" pitchFamily="49" charset="-122"/>
                <a:cs typeface="Consolas" pitchFamily="49" charset="0"/>
              </a:rPr>
              <a:t>pop()</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元素出队。</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357298"/>
            <a:ext cx="7358114" cy="4518499"/>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dirty="0" smtClean="0">
                <a:solidFill>
                  <a:schemeClr val="tx1"/>
                </a:solidFill>
                <a:latin typeface="Consolas" pitchFamily="49" charset="0"/>
                <a:ea typeface="仿宋" pitchFamily="49" charset="-122"/>
                <a:cs typeface="Consolas" pitchFamily="49" charset="0"/>
              </a:rPr>
              <a:t>#include &lt;</a:t>
            </a:r>
            <a:r>
              <a:rPr lang="en-US" altLang="zh-CN" sz="1800" dirty="0" err="1" smtClean="0">
                <a:solidFill>
                  <a:schemeClr val="tx1"/>
                </a:solidFill>
                <a:latin typeface="Consolas" pitchFamily="49" charset="0"/>
                <a:ea typeface="仿宋" pitchFamily="49" charset="-122"/>
                <a:cs typeface="Consolas" pitchFamily="49" charset="0"/>
              </a:rPr>
              <a:t>stdio.h</a:t>
            </a:r>
            <a:r>
              <a:rPr lang="en-US" altLang="zh-CN" sz="1800" dirty="0" smtClean="0">
                <a:solidFill>
                  <a:schemeClr val="tx1"/>
                </a:solidFill>
                <a:latin typeface="Consolas" pitchFamily="49" charset="0"/>
                <a:ea typeface="仿宋" pitchFamily="49" charset="-122"/>
                <a:cs typeface="Consolas" pitchFamily="49" charset="0"/>
              </a:rPr>
              <a:t>&gt;</a:t>
            </a:r>
          </a:p>
          <a:p>
            <a:r>
              <a:rPr lang="en-US" altLang="zh-CN" sz="1800" dirty="0" smtClean="0">
                <a:solidFill>
                  <a:schemeClr val="tx1"/>
                </a:solidFill>
                <a:latin typeface="Consolas" pitchFamily="49" charset="0"/>
                <a:ea typeface="仿宋" pitchFamily="49" charset="-122"/>
                <a:cs typeface="Consolas" pitchFamily="49" charset="0"/>
              </a:rPr>
              <a:t>#include &lt;queue&gt;</a:t>
            </a:r>
          </a:p>
          <a:p>
            <a:r>
              <a:rPr lang="en-US" altLang="zh-CN" sz="1800" dirty="0" smtClean="0">
                <a:solidFill>
                  <a:schemeClr val="tx1"/>
                </a:solidFill>
                <a:latin typeface="Consolas" pitchFamily="49" charset="0"/>
                <a:ea typeface="仿宋" pitchFamily="49" charset="-122"/>
                <a:cs typeface="Consolas" pitchFamily="49" charset="0"/>
              </a:rPr>
              <a:t>using namespace std;</a:t>
            </a:r>
          </a:p>
          <a:p>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main()</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priority_queue</a:t>
            </a:r>
            <a:r>
              <a:rPr lang="en-US" altLang="zh-CN" sz="1800" dirty="0" smtClean="0">
                <a:solidFill>
                  <a:schemeClr val="tx1"/>
                </a:solidFill>
                <a:latin typeface="Consolas" pitchFamily="49" charset="0"/>
                <a:ea typeface="仿宋" pitchFamily="49" charset="-122"/>
                <a:cs typeface="Consolas" pitchFamily="49" charset="0"/>
              </a:rPr>
              <a:t>&lt;</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&gt; </a:t>
            </a:r>
            <a:r>
              <a:rPr lang="en-US" altLang="zh-CN" sz="1800" dirty="0" err="1" smtClean="0">
                <a:solidFill>
                  <a:schemeClr val="tx1"/>
                </a:solidFill>
                <a:latin typeface="Consolas" pitchFamily="49" charset="0"/>
                <a:ea typeface="仿宋" pitchFamily="49" charset="-122"/>
                <a:cs typeface="Consolas" pitchFamily="49" charset="0"/>
              </a:rPr>
              <a:t>qu</a:t>
            </a:r>
            <a:r>
              <a:rPr lang="en-US" altLang="zh-CN" sz="1800" dirty="0" smtClean="0">
                <a:solidFill>
                  <a:schemeClr val="tx1"/>
                </a:solidFill>
                <a:latin typeface="Consolas" pitchFamily="49" charset="0"/>
                <a:ea typeface="仿宋" pitchFamily="49" charset="-122"/>
                <a:cs typeface="Consolas" pitchFamily="49" charset="0"/>
              </a:rPr>
              <a:t>;</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qu.push</a:t>
            </a:r>
            <a:r>
              <a:rPr lang="en-US" altLang="zh-CN" sz="1800" dirty="0" smtClean="0">
                <a:solidFill>
                  <a:schemeClr val="tx1"/>
                </a:solidFill>
                <a:latin typeface="Consolas" pitchFamily="49" charset="0"/>
                <a:ea typeface="仿宋" pitchFamily="49" charset="-122"/>
                <a:cs typeface="Consolas" pitchFamily="49" charset="0"/>
              </a:rPr>
              <a:t>(3); </a:t>
            </a:r>
            <a:r>
              <a:rPr lang="en-US" altLang="zh-CN" sz="1800" dirty="0" err="1" smtClean="0">
                <a:solidFill>
                  <a:schemeClr val="tx1"/>
                </a:solidFill>
                <a:latin typeface="Consolas" pitchFamily="49" charset="0"/>
                <a:ea typeface="仿宋" pitchFamily="49" charset="-122"/>
                <a:cs typeface="Consolas" pitchFamily="49" charset="0"/>
              </a:rPr>
              <a:t>qu.push</a:t>
            </a:r>
            <a:r>
              <a:rPr lang="en-US" altLang="zh-CN" sz="1800" dirty="0" smtClean="0">
                <a:solidFill>
                  <a:schemeClr val="tx1"/>
                </a:solidFill>
                <a:latin typeface="Consolas" pitchFamily="49" charset="0"/>
                <a:ea typeface="仿宋" pitchFamily="49" charset="-122"/>
                <a:cs typeface="Consolas" pitchFamily="49" charset="0"/>
              </a:rPr>
              <a:t>(1); </a:t>
            </a:r>
            <a:r>
              <a:rPr lang="en-US" altLang="zh-CN" sz="1800" dirty="0" err="1" smtClean="0">
                <a:solidFill>
                  <a:schemeClr val="tx1"/>
                </a:solidFill>
                <a:latin typeface="Consolas" pitchFamily="49" charset="0"/>
                <a:ea typeface="仿宋" pitchFamily="49" charset="-122"/>
                <a:cs typeface="Consolas" pitchFamily="49" charset="0"/>
              </a:rPr>
              <a:t>qu.push</a:t>
            </a:r>
            <a:r>
              <a:rPr lang="en-US" altLang="zh-CN" sz="1800" dirty="0" smtClean="0">
                <a:solidFill>
                  <a:schemeClr val="tx1"/>
                </a:solidFill>
                <a:latin typeface="Consolas" pitchFamily="49" charset="0"/>
                <a:ea typeface="仿宋" pitchFamily="49" charset="-122"/>
                <a:cs typeface="Consolas" pitchFamily="49" charset="0"/>
              </a:rPr>
              <a:t>(2);</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printf</a:t>
            </a:r>
            <a:r>
              <a:rPr lang="en-US" altLang="zh-CN" sz="1800" dirty="0" smtClean="0">
                <a:solidFill>
                  <a:schemeClr val="tx1"/>
                </a:solidFill>
                <a:latin typeface="Consolas" pitchFamily="49" charset="0"/>
                <a:ea typeface="仿宋" pitchFamily="49" charset="-122"/>
                <a:cs typeface="Consolas" pitchFamily="49" charset="0"/>
              </a:rPr>
              <a:t>("</a:t>
            </a:r>
            <a:r>
              <a:rPr lang="zh-CN" altLang="en-US" sz="1800" dirty="0" smtClean="0">
                <a:solidFill>
                  <a:schemeClr val="tx1"/>
                </a:solidFill>
                <a:latin typeface="Consolas" pitchFamily="49" charset="0"/>
                <a:ea typeface="仿宋" pitchFamily="49" charset="-122"/>
                <a:cs typeface="Consolas" pitchFamily="49" charset="0"/>
              </a:rPr>
              <a:t>队头元素</a:t>
            </a:r>
            <a:r>
              <a:rPr lang="en-US" altLang="zh-CN" sz="1800" dirty="0" smtClean="0">
                <a:solidFill>
                  <a:schemeClr val="tx1"/>
                </a:solidFill>
                <a:latin typeface="Consolas" pitchFamily="49" charset="0"/>
                <a:ea typeface="仿宋" pitchFamily="49" charset="-122"/>
                <a:cs typeface="Consolas" pitchFamily="49" charset="0"/>
              </a:rPr>
              <a:t>: %d\</a:t>
            </a:r>
            <a:r>
              <a:rPr lang="en-US" altLang="zh-CN" sz="1800" dirty="0" err="1" smtClean="0">
                <a:solidFill>
                  <a:schemeClr val="tx1"/>
                </a:solidFill>
                <a:latin typeface="Consolas" pitchFamily="49" charset="0"/>
                <a:ea typeface="仿宋" pitchFamily="49" charset="-122"/>
                <a:cs typeface="Consolas" pitchFamily="49" charset="0"/>
              </a:rPr>
              <a:t>n",qu.top</a:t>
            </a:r>
            <a:r>
              <a:rPr lang="en-US" altLang="zh-CN" sz="1800" dirty="0" smtClean="0">
                <a:solidFill>
                  <a:schemeClr val="tx1"/>
                </a:solidFill>
                <a:latin typeface="Consolas" pitchFamily="49" charset="0"/>
                <a:ea typeface="仿宋" pitchFamily="49" charset="-122"/>
                <a:cs typeface="Consolas" pitchFamily="49" charset="0"/>
              </a:rPr>
              <a:t>());</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printf</a:t>
            </a:r>
            <a:r>
              <a:rPr lang="en-US" altLang="zh-CN" sz="1800" dirty="0" smtClean="0">
                <a:solidFill>
                  <a:schemeClr val="tx1"/>
                </a:solidFill>
                <a:latin typeface="Consolas" pitchFamily="49" charset="0"/>
                <a:ea typeface="仿宋" pitchFamily="49" charset="-122"/>
                <a:cs typeface="Consolas" pitchFamily="49" charset="0"/>
              </a:rPr>
              <a:t>("</a:t>
            </a:r>
            <a:r>
              <a:rPr lang="zh-CN" altLang="en-US" sz="1800" dirty="0" smtClean="0">
                <a:solidFill>
                  <a:schemeClr val="tx1"/>
                </a:solidFill>
                <a:latin typeface="Consolas" pitchFamily="49" charset="0"/>
                <a:ea typeface="仿宋" pitchFamily="49" charset="-122"/>
                <a:cs typeface="Consolas" pitchFamily="49" charset="0"/>
              </a:rPr>
              <a:t>出队顺序</a:t>
            </a:r>
            <a:r>
              <a:rPr lang="en-US" altLang="zh-CN" sz="1800" dirty="0" smtClean="0">
                <a:solidFill>
                  <a:schemeClr val="tx1"/>
                </a:solidFill>
                <a:latin typeface="Consolas" pitchFamily="49" charset="0"/>
                <a:ea typeface="仿宋" pitchFamily="49" charset="-122"/>
                <a:cs typeface="Consolas" pitchFamily="49" charset="0"/>
              </a:rPr>
              <a:t>: ");</a:t>
            </a:r>
          </a:p>
          <a:p>
            <a:r>
              <a:rPr lang="en-US" altLang="zh-CN" sz="1800" dirty="0" smtClean="0">
                <a:solidFill>
                  <a:schemeClr val="tx1"/>
                </a:solidFill>
                <a:latin typeface="Consolas" pitchFamily="49" charset="0"/>
                <a:ea typeface="仿宋" pitchFamily="49" charset="-122"/>
                <a:cs typeface="Consolas" pitchFamily="49" charset="0"/>
              </a:rPr>
              <a:t>    while (!</a:t>
            </a:r>
            <a:r>
              <a:rPr lang="en-US" altLang="zh-CN" sz="1800" dirty="0" err="1" smtClean="0">
                <a:solidFill>
                  <a:schemeClr val="tx1"/>
                </a:solidFill>
                <a:latin typeface="Consolas" pitchFamily="49" charset="0"/>
                <a:ea typeface="仿宋" pitchFamily="49" charset="-122"/>
                <a:cs typeface="Consolas" pitchFamily="49" charset="0"/>
              </a:rPr>
              <a:t>qu.empty</a:t>
            </a:r>
            <a:r>
              <a:rPr lang="en-US" altLang="zh-CN" sz="1800" dirty="0" smtClean="0">
                <a:solidFill>
                  <a:schemeClr val="tx1"/>
                </a:solidFill>
                <a:latin typeface="Consolas" pitchFamily="49" charset="0"/>
                <a:ea typeface="仿宋" pitchFamily="49" charset="-122"/>
                <a:cs typeface="Consolas" pitchFamily="49" charset="0"/>
              </a:rPr>
              <a:t>())		//</a:t>
            </a:r>
            <a:r>
              <a:rPr lang="zh-CN" altLang="en-US" sz="1800" dirty="0" smtClean="0">
                <a:solidFill>
                  <a:schemeClr val="tx1"/>
                </a:solidFill>
                <a:latin typeface="Consolas" pitchFamily="49" charset="0"/>
                <a:ea typeface="仿宋" pitchFamily="49" charset="-122"/>
                <a:cs typeface="Consolas" pitchFamily="49" charset="0"/>
              </a:rPr>
              <a:t>出队所有元素</a:t>
            </a:r>
          </a:p>
          <a:p>
            <a:r>
              <a:rPr lang="zh-CN" altLang="en-US" sz="1800" dirty="0" smtClean="0">
                <a:solidFill>
                  <a:schemeClr val="tx1"/>
                </a:solidFill>
                <a:latin typeface="Consolas" pitchFamily="49" charset="0"/>
                <a:ea typeface="仿宋" pitchFamily="49" charset="-122"/>
                <a:cs typeface="Consolas" pitchFamily="49" charset="0"/>
              </a:rPr>
              <a:t>    </a:t>
            </a:r>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printf</a:t>
            </a:r>
            <a:r>
              <a:rPr lang="en-US" altLang="zh-CN" sz="1800" dirty="0" smtClean="0">
                <a:solidFill>
                  <a:schemeClr val="tx1"/>
                </a:solidFill>
                <a:latin typeface="Consolas" pitchFamily="49" charset="0"/>
                <a:ea typeface="仿宋" pitchFamily="49" charset="-122"/>
                <a:cs typeface="Consolas" pitchFamily="49" charset="0"/>
              </a:rPr>
              <a:t>("%d ",</a:t>
            </a:r>
            <a:r>
              <a:rPr lang="en-US" altLang="zh-CN" sz="1800" dirty="0" err="1" smtClean="0">
                <a:solidFill>
                  <a:schemeClr val="tx1"/>
                </a:solidFill>
                <a:latin typeface="Consolas" pitchFamily="49" charset="0"/>
                <a:ea typeface="仿宋" pitchFamily="49" charset="-122"/>
                <a:cs typeface="Consolas" pitchFamily="49" charset="0"/>
              </a:rPr>
              <a:t>qu.top</a:t>
            </a:r>
            <a:r>
              <a:rPr lang="en-US" altLang="zh-CN" sz="1800" dirty="0" smtClean="0">
                <a:solidFill>
                  <a:schemeClr val="tx1"/>
                </a:solidFill>
                <a:latin typeface="Consolas" pitchFamily="49" charset="0"/>
                <a:ea typeface="仿宋" pitchFamily="49" charset="-122"/>
                <a:cs typeface="Consolas" pitchFamily="49" charset="0"/>
              </a:rPr>
              <a:t>());</a:t>
            </a:r>
          </a:p>
          <a:p>
            <a:r>
              <a:rPr lang="en-US" altLang="zh-CN" sz="1800" dirty="0" smtClean="0">
                <a:solidFill>
                  <a:schemeClr val="tx1"/>
                </a:solidFill>
                <a:latin typeface="Consolas" pitchFamily="49" charset="0"/>
                <a:ea typeface="仿宋" pitchFamily="49" charset="-122"/>
                <a:cs typeface="Consolas" pitchFamily="49" charset="0"/>
              </a:rPr>
              <a:t>	qu.pop();</a:t>
            </a:r>
          </a:p>
          <a:p>
            <a:r>
              <a:rPr lang="en-US" altLang="zh-CN" sz="1800" dirty="0" smtClean="0">
                <a:solidFill>
                  <a:schemeClr val="tx1"/>
                </a:solidFill>
                <a:latin typeface="Consolas" pitchFamily="49" charset="0"/>
                <a:ea typeface="仿宋" pitchFamily="49" charset="-122"/>
                <a:cs typeface="Consolas" pitchFamily="49" charset="0"/>
              </a:rPr>
              <a:t>    }</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printf</a:t>
            </a:r>
            <a:r>
              <a:rPr lang="en-US" altLang="zh-CN" sz="1800" dirty="0" smtClean="0">
                <a:solidFill>
                  <a:schemeClr val="tx1"/>
                </a:solidFill>
                <a:latin typeface="Consolas" pitchFamily="49" charset="0"/>
                <a:ea typeface="仿宋" pitchFamily="49" charset="-122"/>
                <a:cs typeface="Consolas" pitchFamily="49" charset="0"/>
              </a:rPr>
              <a:t>("\n");</a:t>
            </a:r>
          </a:p>
          <a:p>
            <a:r>
              <a:rPr lang="en-US" altLang="zh-CN" sz="1800" dirty="0" smtClean="0">
                <a:solidFill>
                  <a:schemeClr val="tx1"/>
                </a:solidFill>
                <a:latin typeface="Consolas" pitchFamily="49" charset="0"/>
                <a:ea typeface="仿宋" pitchFamily="49" charset="-122"/>
                <a:cs typeface="Consolas" pitchFamily="49" charset="0"/>
              </a:rPr>
              <a:t>    return 0;</a:t>
            </a:r>
          </a:p>
          <a:p>
            <a:r>
              <a:rPr lang="en-US" altLang="zh-CN" sz="1800" dirty="0" smtClean="0">
                <a:solidFill>
                  <a:schemeClr val="tx1"/>
                </a:solidFill>
                <a:latin typeface="Consolas" pitchFamily="49" charset="0"/>
                <a:ea typeface="仿宋" pitchFamily="49" charset="-122"/>
                <a:cs typeface="Consolas" pitchFamily="49" charset="0"/>
              </a:rPr>
              <a:t>} //</a:t>
            </a:r>
            <a:r>
              <a:rPr lang="zh-CN" altLang="en-US" sz="1800" dirty="0" smtClean="0">
                <a:solidFill>
                  <a:schemeClr val="tx1"/>
                </a:solidFill>
                <a:latin typeface="Consolas" pitchFamily="49" charset="0"/>
                <a:ea typeface="楷体" pitchFamily="49" charset="-122"/>
                <a:cs typeface="Consolas" pitchFamily="49" charset="0"/>
              </a:rPr>
              <a:t>本例题见程序</a:t>
            </a:r>
            <a:r>
              <a:rPr lang="en-US" altLang="zh-CN" sz="1800" dirty="0" smtClean="0">
                <a:solidFill>
                  <a:schemeClr val="tx1"/>
                </a:solidFill>
                <a:latin typeface="Consolas" pitchFamily="49" charset="0"/>
                <a:ea typeface="楷体" pitchFamily="49" charset="-122"/>
                <a:cs typeface="Consolas" pitchFamily="49" charset="0"/>
              </a:rPr>
              <a:t>P30-priority_queue</a:t>
            </a:r>
            <a:endParaRPr lang="en-US" altLang="zh-CN" sz="1800" dirty="0" smtClean="0">
              <a:solidFill>
                <a:schemeClr val="tx1"/>
              </a:solidFill>
              <a:latin typeface="Consolas" pitchFamily="49" charset="0"/>
              <a:ea typeface="仿宋" pitchFamily="49" charset="-122"/>
              <a:cs typeface="Consolas" pitchFamily="49" charset="0"/>
            </a:endParaRPr>
          </a:p>
        </p:txBody>
      </p:sp>
      <p:grpSp>
        <p:nvGrpSpPr>
          <p:cNvPr id="3" name="组合 2"/>
          <p:cNvGrpSpPr/>
          <p:nvPr/>
        </p:nvGrpSpPr>
        <p:grpSpPr>
          <a:xfrm>
            <a:off x="739770" y="225411"/>
            <a:ext cx="903272" cy="846135"/>
            <a:chOff x="1454150" y="-60341"/>
            <a:chExt cx="903272" cy="846135"/>
          </a:xfrm>
        </p:grpSpPr>
        <p:sp>
          <p:nvSpPr>
            <p:cNvPr id="4"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5"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smtClean="0">
                  <a:solidFill>
                    <a:srgbClr val="FF0000"/>
                  </a:solidFill>
                  <a:latin typeface="微软雅黑" pitchFamily="34" charset="-122"/>
                  <a:ea typeface="微软雅黑" pitchFamily="34" charset="-122"/>
                </a:rPr>
                <a:t>示例</a:t>
              </a:r>
              <a:endParaRPr lang="en-US" altLang="zh-CN" sz="2000">
                <a:solidFill>
                  <a:srgbClr val="FF0000"/>
                </a:solidFill>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00042"/>
            <a:ext cx="557216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微软雅黑" pitchFamily="34" charset="-122"/>
                <a:cs typeface="Consolas" pitchFamily="49" charset="0"/>
              </a:rPr>
              <a:t>1.3.3 STL</a:t>
            </a:r>
            <a:r>
              <a:rPr lang="zh-CN" altLang="zh-CN" sz="2800" smtClean="0">
                <a:solidFill>
                  <a:srgbClr val="FF0000"/>
                </a:solidFill>
                <a:latin typeface="Consolas" pitchFamily="49" charset="0"/>
                <a:ea typeface="微软雅黑" pitchFamily="34" charset="-122"/>
                <a:cs typeface="Consolas" pitchFamily="49" charset="0"/>
              </a:rPr>
              <a:t>在算法设计中的应用</a:t>
            </a:r>
          </a:p>
        </p:txBody>
      </p:sp>
      <p:sp>
        <p:nvSpPr>
          <p:cNvPr id="3" name="TextBox 2"/>
          <p:cNvSpPr txBox="1"/>
          <p:nvPr/>
        </p:nvSpPr>
        <p:spPr>
          <a:xfrm>
            <a:off x="642910" y="2143116"/>
            <a:ext cx="8143932" cy="2400657"/>
          </a:xfrm>
          <a:prstGeom prst="rect">
            <a:avLst/>
          </a:prstGeom>
          <a:noFill/>
        </p:spPr>
        <p:txBody>
          <a:bodyPr wrap="square" rtlCol="0">
            <a:spAutoFit/>
          </a:bodyPr>
          <a:lstStyle/>
          <a:p>
            <a:pPr>
              <a:lnSpc>
                <a:spcPct val="150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chemeClr val="tx1"/>
                </a:solidFill>
                <a:latin typeface="Consolas" pitchFamily="49" charset="0"/>
                <a:ea typeface="楷体" pitchFamily="49" charset="-122"/>
                <a:cs typeface="Consolas" pitchFamily="49" charset="0"/>
              </a:rPr>
              <a:t>算法设计重要步骤是设计数据的存储结构，除非特别指定，程序员可以采用</a:t>
            </a:r>
            <a:r>
              <a:rPr lang="en-US" altLang="zh-CN" sz="2000" dirty="0" smtClean="0">
                <a:solidFill>
                  <a:schemeClr val="tx1"/>
                </a:solidFill>
                <a:latin typeface="Consolas" pitchFamily="49" charset="0"/>
                <a:ea typeface="楷体" pitchFamily="49" charset="-122"/>
                <a:cs typeface="Consolas" pitchFamily="49" charset="0"/>
              </a:rPr>
              <a:t>STL</a:t>
            </a:r>
            <a:r>
              <a:rPr lang="zh-CN" altLang="zh-CN" sz="2000" dirty="0" smtClean="0">
                <a:solidFill>
                  <a:schemeClr val="tx1"/>
                </a:solidFill>
                <a:latin typeface="Consolas" pitchFamily="49" charset="0"/>
                <a:ea typeface="楷体" pitchFamily="49" charset="-122"/>
                <a:cs typeface="Consolas" pitchFamily="49" charset="0"/>
              </a:rPr>
              <a:t>中的容器存放主数据，选择何种容器不仅要考虑数据的类型，还有考虑数据的处理过程。</a:t>
            </a:r>
          </a:p>
          <a:p>
            <a:pPr>
              <a:lnSpc>
                <a:spcPct val="150000"/>
              </a:lnSpc>
            </a:pPr>
            <a:r>
              <a:rPr lang="en-US" altLang="zh-CN" sz="2000" dirty="0" smtClean="0">
                <a:solidFill>
                  <a:schemeClr val="tx1"/>
                </a:solidFill>
                <a:latin typeface="Consolas" pitchFamily="49" charset="0"/>
                <a:ea typeface="楷体" pitchFamily="49" charset="-122"/>
                <a:cs typeface="Consolas" pitchFamily="49" charset="0"/>
              </a:rPr>
              <a:t>   </a:t>
            </a:r>
            <a:r>
              <a:rPr lang="zh-CN" altLang="zh-CN" sz="2000" dirty="0" smtClean="0">
                <a:solidFill>
                  <a:schemeClr val="tx1"/>
                </a:solidFill>
                <a:latin typeface="Consolas" pitchFamily="49" charset="0"/>
                <a:ea typeface="楷体" pitchFamily="49" charset="-122"/>
                <a:cs typeface="Consolas" pitchFamily="49" charset="0"/>
              </a:rPr>
              <a:t>例如，字符串可以采用</a:t>
            </a:r>
            <a:r>
              <a:rPr lang="en-US" altLang="zh-CN" sz="2000" dirty="0" smtClean="0">
                <a:solidFill>
                  <a:schemeClr val="tx1"/>
                </a:solidFill>
                <a:latin typeface="Consolas" pitchFamily="49" charset="0"/>
                <a:ea typeface="楷体" pitchFamily="49" charset="-122"/>
                <a:cs typeface="Consolas" pitchFamily="49" charset="0"/>
              </a:rPr>
              <a:t>string</a:t>
            </a:r>
            <a:r>
              <a:rPr lang="zh-CN" altLang="zh-CN" sz="2000" dirty="0" smtClean="0">
                <a:solidFill>
                  <a:schemeClr val="tx1"/>
                </a:solidFill>
                <a:latin typeface="Consolas" pitchFamily="49" charset="0"/>
                <a:ea typeface="楷体" pitchFamily="49" charset="-122"/>
                <a:cs typeface="Consolas" pitchFamily="49" charset="0"/>
              </a:rPr>
              <a:t>或者</a:t>
            </a:r>
            <a:r>
              <a:rPr lang="en-US" altLang="zh-CN" sz="2000" dirty="0" smtClean="0">
                <a:solidFill>
                  <a:schemeClr val="tx1"/>
                </a:solidFill>
                <a:latin typeface="Consolas" pitchFamily="49" charset="0"/>
                <a:ea typeface="楷体" pitchFamily="49" charset="-122"/>
                <a:cs typeface="Consolas" pitchFamily="49" charset="0"/>
              </a:rPr>
              <a:t>vector&lt;char&gt;</a:t>
            </a:r>
            <a:r>
              <a:rPr lang="zh-CN" altLang="zh-CN" sz="2000" dirty="0" smtClean="0">
                <a:solidFill>
                  <a:schemeClr val="tx1"/>
                </a:solidFill>
                <a:latin typeface="Consolas" pitchFamily="49" charset="0"/>
                <a:ea typeface="楷体" pitchFamily="49" charset="-122"/>
                <a:cs typeface="Consolas" pitchFamily="49" charset="0"/>
              </a:rPr>
              <a:t>来存储，链表可以采用</a:t>
            </a:r>
            <a:r>
              <a:rPr lang="en-US" altLang="zh-CN" sz="2000" dirty="0" smtClean="0">
                <a:solidFill>
                  <a:schemeClr val="tx1"/>
                </a:solidFill>
                <a:latin typeface="Consolas" pitchFamily="49" charset="0"/>
                <a:ea typeface="楷体" pitchFamily="49" charset="-122"/>
                <a:cs typeface="Consolas" pitchFamily="49" charset="0"/>
              </a:rPr>
              <a:t>list</a:t>
            </a:r>
            <a:r>
              <a:rPr lang="zh-CN" altLang="zh-CN" sz="2000" dirty="0" smtClean="0">
                <a:solidFill>
                  <a:schemeClr val="tx1"/>
                </a:solidFill>
                <a:latin typeface="Consolas" pitchFamily="49" charset="0"/>
                <a:ea typeface="楷体" pitchFamily="49" charset="-122"/>
                <a:cs typeface="Consolas" pitchFamily="49" charset="0"/>
              </a:rPr>
              <a:t>来存储。</a:t>
            </a:r>
          </a:p>
        </p:txBody>
      </p:sp>
      <p:sp>
        <p:nvSpPr>
          <p:cNvPr id="4" name="TextBox 3"/>
          <p:cNvSpPr txBox="1"/>
          <p:nvPr/>
        </p:nvSpPr>
        <p:spPr>
          <a:xfrm>
            <a:off x="714348" y="1428736"/>
            <a:ext cx="2643206"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华文中宋" pitchFamily="2" charset="-122"/>
                <a:cs typeface="Consolas" pitchFamily="49" charset="0"/>
              </a:rPr>
              <a:t>1. </a:t>
            </a:r>
            <a:r>
              <a:rPr lang="zh-CN" altLang="zh-CN" smtClean="0">
                <a:solidFill>
                  <a:srgbClr val="FF0000"/>
                </a:solidFill>
                <a:latin typeface="Consolas" pitchFamily="49" charset="0"/>
                <a:ea typeface="华文中宋" pitchFamily="2" charset="-122"/>
                <a:cs typeface="Consolas" pitchFamily="49" charset="0"/>
              </a:rPr>
              <a:t>存放主数据</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500174"/>
            <a:ext cx="8001056" cy="2077492"/>
          </a:xfrm>
          <a:prstGeom prst="rect">
            <a:avLst/>
          </a:prstGeom>
          <a:noFill/>
        </p:spPr>
        <p:txBody>
          <a:bodyPr wrap="square" rtlCol="0">
            <a:spAutoFit/>
          </a:bodyPr>
          <a:lstStyle/>
          <a:p>
            <a:pPr>
              <a:lnSpc>
                <a:spcPct val="150000"/>
              </a:lnSpc>
            </a:pPr>
            <a:r>
              <a:rPr lang="en-US" altLang="zh-CN" sz="2200" dirty="0" smtClean="0">
                <a:solidFill>
                  <a:srgbClr val="FF0000"/>
                </a:solidFill>
                <a:latin typeface="Consolas" pitchFamily="49" charset="0"/>
                <a:ea typeface="楷体" pitchFamily="49" charset="-122"/>
                <a:cs typeface="Consolas" pitchFamily="49" charset="0"/>
              </a:rPr>
              <a:t>    </a:t>
            </a:r>
            <a:r>
              <a:rPr lang="zh-CN" altLang="zh-CN" sz="2200" dirty="0" smtClean="0">
                <a:solidFill>
                  <a:srgbClr val="FF0000"/>
                </a:solidFill>
                <a:latin typeface="Consolas" pitchFamily="49" charset="0"/>
                <a:ea typeface="楷体" pitchFamily="49" charset="-122"/>
                <a:cs typeface="Consolas" pitchFamily="49" charset="0"/>
              </a:rPr>
              <a:t>【例</a:t>
            </a:r>
            <a:r>
              <a:rPr lang="en-US" altLang="zh-CN" sz="2200" dirty="0" smtClean="0">
                <a:solidFill>
                  <a:srgbClr val="FF0000"/>
                </a:solidFill>
                <a:latin typeface="Consolas" pitchFamily="49" charset="0"/>
                <a:ea typeface="楷体" pitchFamily="49" charset="-122"/>
                <a:cs typeface="Consolas" pitchFamily="49" charset="0"/>
              </a:rPr>
              <a:t>1.11</a:t>
            </a:r>
            <a:r>
              <a:rPr lang="zh-CN" altLang="zh-CN" sz="2200" dirty="0" smtClean="0">
                <a:solidFill>
                  <a:srgbClr val="FF0000"/>
                </a:solidFill>
                <a:latin typeface="Consolas" pitchFamily="49" charset="0"/>
                <a:ea typeface="楷体" pitchFamily="49" charset="-122"/>
                <a:cs typeface="Consolas" pitchFamily="49" charset="0"/>
              </a:rPr>
              <a:t>】</a:t>
            </a:r>
            <a:r>
              <a:rPr lang="zh-CN" altLang="zh-CN" sz="2200" dirty="0" smtClean="0">
                <a:solidFill>
                  <a:schemeClr val="tx1"/>
                </a:solidFill>
                <a:latin typeface="Consolas" pitchFamily="49" charset="0"/>
                <a:ea typeface="楷体" pitchFamily="49" charset="-122"/>
                <a:cs typeface="Consolas" pitchFamily="49" charset="0"/>
              </a:rPr>
              <a:t>有一段英文由若干单词组成，单词之间用一个空格分隔。编写程序提取其中的所有单词。</a:t>
            </a:r>
          </a:p>
          <a:p>
            <a:pPr>
              <a:lnSpc>
                <a:spcPct val="150000"/>
              </a:lnSpc>
            </a:pPr>
            <a:r>
              <a:rPr lang="en-US" altLang="zh-CN" sz="2200" dirty="0" smtClean="0">
                <a:latin typeface="Consolas" pitchFamily="49" charset="0"/>
                <a:ea typeface="楷体" pitchFamily="49" charset="-122"/>
                <a:cs typeface="Consolas" pitchFamily="49" charset="0"/>
              </a:rPr>
              <a:t>     </a:t>
            </a:r>
            <a:r>
              <a:rPr lang="zh-CN" altLang="zh-CN" sz="2200" dirty="0" smtClean="0">
                <a:solidFill>
                  <a:srgbClr val="FF0000"/>
                </a:solidFill>
                <a:latin typeface="微软雅黑" pitchFamily="34" charset="-122"/>
                <a:ea typeface="微软雅黑" pitchFamily="34" charset="-122"/>
                <a:cs typeface="Consolas" pitchFamily="49" charset="0"/>
              </a:rPr>
              <a:t>解：</a:t>
            </a:r>
            <a:r>
              <a:rPr lang="zh-CN" altLang="zh-CN" sz="2000" dirty="0" smtClean="0">
                <a:solidFill>
                  <a:schemeClr val="tx1"/>
                </a:solidFill>
                <a:latin typeface="Consolas" pitchFamily="49" charset="0"/>
                <a:ea typeface="楷体" pitchFamily="49" charset="-122"/>
                <a:cs typeface="Consolas" pitchFamily="49" charset="0"/>
              </a:rPr>
              <a:t>这里的主数据是一段英文，采用</a:t>
            </a:r>
            <a:r>
              <a:rPr lang="en-US" altLang="zh-CN" sz="2000" dirty="0" smtClean="0">
                <a:solidFill>
                  <a:schemeClr val="tx1"/>
                </a:solidFill>
                <a:latin typeface="Consolas" pitchFamily="49" charset="0"/>
                <a:ea typeface="楷体" pitchFamily="49" charset="-122"/>
                <a:cs typeface="Consolas" pitchFamily="49" charset="0"/>
              </a:rPr>
              <a:t>string</a:t>
            </a:r>
            <a:r>
              <a:rPr lang="zh-CN" altLang="zh-CN" sz="2000" dirty="0" smtClean="0">
                <a:solidFill>
                  <a:schemeClr val="tx1"/>
                </a:solidFill>
                <a:latin typeface="Consolas" pitchFamily="49" charset="0"/>
                <a:ea typeface="楷体" pitchFamily="49" charset="-122"/>
                <a:cs typeface="Consolas" pitchFamily="49" charset="0"/>
              </a:rPr>
              <a:t>字符串</a:t>
            </a:r>
            <a:r>
              <a:rPr lang="en-US" altLang="zh-CN" sz="2000" dirty="0" err="1" smtClean="0">
                <a:solidFill>
                  <a:srgbClr val="C00000"/>
                </a:solidFill>
                <a:latin typeface="Consolas" pitchFamily="49" charset="0"/>
                <a:ea typeface="楷体" pitchFamily="49" charset="-122"/>
                <a:cs typeface="Consolas" pitchFamily="49" charset="0"/>
              </a:rPr>
              <a:t>str</a:t>
            </a:r>
            <a:r>
              <a:rPr lang="zh-CN" altLang="zh-CN" sz="2000" dirty="0" smtClean="0">
                <a:solidFill>
                  <a:schemeClr val="tx1"/>
                </a:solidFill>
                <a:latin typeface="Consolas" pitchFamily="49" charset="0"/>
                <a:ea typeface="楷体" pitchFamily="49" charset="-122"/>
                <a:cs typeface="Consolas" pitchFamily="49" charset="0"/>
              </a:rPr>
              <a:t>存储它，最后提取的单词采用</a:t>
            </a:r>
            <a:r>
              <a:rPr lang="en-US" altLang="zh-CN" sz="2000" dirty="0" smtClean="0">
                <a:solidFill>
                  <a:schemeClr val="tx1"/>
                </a:solidFill>
                <a:latin typeface="Consolas" pitchFamily="49" charset="0"/>
                <a:ea typeface="楷体" pitchFamily="49" charset="-122"/>
                <a:cs typeface="Consolas" pitchFamily="49" charset="0"/>
              </a:rPr>
              <a:t>vector&lt;string&gt;</a:t>
            </a:r>
            <a:r>
              <a:rPr lang="zh-CN" altLang="zh-CN" sz="2000" dirty="0" smtClean="0">
                <a:solidFill>
                  <a:schemeClr val="tx1"/>
                </a:solidFill>
                <a:latin typeface="Consolas" pitchFamily="49" charset="0"/>
                <a:ea typeface="楷体" pitchFamily="49" charset="-122"/>
                <a:cs typeface="Consolas" pitchFamily="49" charset="0"/>
              </a:rPr>
              <a:t>容器</a:t>
            </a:r>
            <a:r>
              <a:rPr lang="en-US" altLang="zh-CN" sz="2000" dirty="0" smtClean="0">
                <a:solidFill>
                  <a:schemeClr val="tx1"/>
                </a:solidFill>
                <a:latin typeface="Consolas" pitchFamily="49" charset="0"/>
                <a:ea typeface="楷体" pitchFamily="49" charset="-122"/>
                <a:cs typeface="Consolas" pitchFamily="49" charset="0"/>
              </a:rPr>
              <a:t>words</a:t>
            </a:r>
            <a:r>
              <a:rPr lang="zh-CN" altLang="zh-CN" sz="2000" dirty="0" smtClean="0">
                <a:solidFill>
                  <a:schemeClr val="tx1"/>
                </a:solidFill>
                <a:latin typeface="Consolas" pitchFamily="49" charset="0"/>
                <a:ea typeface="楷体" pitchFamily="49" charset="-122"/>
                <a:cs typeface="Consolas" pitchFamily="49" charset="0"/>
              </a:rPr>
              <a:t>存储。</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500042"/>
            <a:ext cx="8501122" cy="5903494"/>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dirty="0" smtClean="0">
                <a:solidFill>
                  <a:schemeClr val="tx1"/>
                </a:solidFill>
                <a:latin typeface="Consolas" pitchFamily="49" charset="0"/>
                <a:ea typeface="仿宋" pitchFamily="49" charset="-122"/>
                <a:cs typeface="Consolas" pitchFamily="49" charset="0"/>
              </a:rPr>
              <a:t>#include &lt;</a:t>
            </a:r>
            <a:r>
              <a:rPr lang="en-US" altLang="zh-CN" sz="1800" dirty="0" err="1" smtClean="0">
                <a:solidFill>
                  <a:schemeClr val="tx1"/>
                </a:solidFill>
                <a:latin typeface="Consolas" pitchFamily="49" charset="0"/>
                <a:ea typeface="仿宋" pitchFamily="49" charset="-122"/>
                <a:cs typeface="Consolas" pitchFamily="49" charset="0"/>
              </a:rPr>
              <a:t>iostream</a:t>
            </a:r>
            <a:r>
              <a:rPr lang="en-US" altLang="zh-CN" sz="1800" dirty="0" smtClean="0">
                <a:solidFill>
                  <a:schemeClr val="tx1"/>
                </a:solidFill>
                <a:latin typeface="Consolas" pitchFamily="49" charset="0"/>
                <a:ea typeface="仿宋" pitchFamily="49" charset="-122"/>
                <a:cs typeface="Consolas" pitchFamily="49" charset="0"/>
              </a:rPr>
              <a:t>&gt;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#include &lt;string&gt;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#include &lt;</a:t>
            </a:r>
            <a:r>
              <a:rPr lang="en-US" altLang="zh-CN" sz="1800" dirty="0" smtClean="0">
                <a:solidFill>
                  <a:schemeClr val="tx1"/>
                </a:solidFill>
                <a:latin typeface="Consolas" pitchFamily="49" charset="0"/>
                <a:ea typeface="仿宋" pitchFamily="49" charset="-122"/>
                <a:cs typeface="Consolas" pitchFamily="49" charset="0"/>
              </a:rPr>
              <a:t>vector</a:t>
            </a:r>
            <a:r>
              <a:rPr lang="en-US" altLang="zh-CN" sz="1800" dirty="0" smtClean="0">
                <a:solidFill>
                  <a:schemeClr val="tx1"/>
                </a:solidFill>
                <a:latin typeface="Consolas" pitchFamily="49" charset="0"/>
                <a:ea typeface="仿宋" pitchFamily="49" charset="-122"/>
                <a:cs typeface="Consolas" pitchFamily="49" charset="0"/>
              </a:rPr>
              <a:t>&gt;</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using namespace std;</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void </a:t>
            </a:r>
            <a:r>
              <a:rPr lang="en-US" altLang="zh-CN" sz="1800" dirty="0" smtClean="0">
                <a:solidFill>
                  <a:srgbClr val="C00000"/>
                </a:solidFill>
                <a:latin typeface="Consolas" pitchFamily="49" charset="0"/>
                <a:ea typeface="仿宋" pitchFamily="49" charset="-122"/>
                <a:cs typeface="Consolas" pitchFamily="49" charset="0"/>
              </a:rPr>
              <a:t>solve(string </a:t>
            </a:r>
            <a:r>
              <a:rPr lang="en-US" altLang="zh-CN" sz="1800" dirty="0" err="1" smtClean="0">
                <a:solidFill>
                  <a:srgbClr val="0000FF"/>
                </a:solidFill>
                <a:latin typeface="Consolas" pitchFamily="49" charset="0"/>
                <a:ea typeface="仿宋" pitchFamily="49" charset="-122"/>
                <a:cs typeface="Consolas" pitchFamily="49" charset="0"/>
              </a:rPr>
              <a:t>str,vector</a:t>
            </a:r>
            <a:r>
              <a:rPr lang="en-US" altLang="zh-CN" sz="1800" dirty="0" smtClean="0">
                <a:solidFill>
                  <a:srgbClr val="0000FF"/>
                </a:solidFill>
                <a:latin typeface="Consolas" pitchFamily="49" charset="0"/>
                <a:ea typeface="仿宋" pitchFamily="49" charset="-122"/>
                <a:cs typeface="Consolas" pitchFamily="49" charset="0"/>
              </a:rPr>
              <a:t>&lt;string&gt; &amp;words)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产生所有单词</a:t>
            </a:r>
            <a:r>
              <a:rPr lang="en-US" altLang="zh-CN" sz="1800" dirty="0" smtClean="0">
                <a:solidFill>
                  <a:srgbClr val="00B0F0"/>
                </a:solidFill>
                <a:latin typeface="Consolas" pitchFamily="49" charset="0"/>
                <a:ea typeface="仿宋" pitchFamily="49" charset="-122"/>
                <a:cs typeface="Consolas" pitchFamily="49" charset="0"/>
              </a:rPr>
              <a:t>words</a:t>
            </a:r>
            <a:endParaRPr lang="zh-CN" altLang="zh-CN" sz="1800" dirty="0" smtClean="0">
              <a:solidFill>
                <a:srgbClr val="00B0F0"/>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string w;</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=0;</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j=</a:t>
            </a:r>
            <a:r>
              <a:rPr lang="en-US" altLang="zh-CN" sz="1800" dirty="0" err="1" smtClean="0">
                <a:solidFill>
                  <a:schemeClr val="tx1"/>
                </a:solidFill>
                <a:latin typeface="Consolas" pitchFamily="49" charset="0"/>
                <a:ea typeface="仿宋" pitchFamily="49" charset="-122"/>
                <a:cs typeface="Consolas" pitchFamily="49" charset="0"/>
              </a:rPr>
              <a:t>str.find</a:t>
            </a:r>
            <a:r>
              <a:rPr lang="en-US" altLang="zh-CN" sz="1800" dirty="0" smtClean="0">
                <a:solidFill>
                  <a:schemeClr val="tx1"/>
                </a:solidFill>
                <a:latin typeface="Consolas" pitchFamily="49" charset="0"/>
                <a:ea typeface="仿宋" pitchFamily="49" charset="-122"/>
                <a:cs typeface="Consolas" pitchFamily="49" charset="0"/>
              </a:rPr>
              <a:t>(" ");	//</a:t>
            </a:r>
            <a:r>
              <a:rPr lang="zh-CN" altLang="zh-CN" sz="1800" dirty="0" smtClean="0">
                <a:solidFill>
                  <a:schemeClr val="tx1"/>
                </a:solidFill>
                <a:latin typeface="Consolas" pitchFamily="49" charset="0"/>
                <a:ea typeface="仿宋" pitchFamily="49" charset="-122"/>
                <a:cs typeface="Consolas" pitchFamily="49" charset="0"/>
              </a:rPr>
              <a:t>查找第一个空格</a:t>
            </a:r>
          </a:p>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   while (j!=-1)		//</a:t>
            </a:r>
            <a:r>
              <a:rPr lang="zh-CN" altLang="zh-CN" sz="1800" dirty="0" smtClean="0">
                <a:solidFill>
                  <a:schemeClr val="tx1"/>
                </a:solidFill>
                <a:latin typeface="Consolas" pitchFamily="49" charset="0"/>
                <a:ea typeface="仿宋" pitchFamily="49" charset="-122"/>
                <a:cs typeface="Consolas" pitchFamily="49" charset="0"/>
              </a:rPr>
              <a:t>找到单词后循环</a:t>
            </a:r>
          </a:p>
          <a:p>
            <a:r>
              <a:rPr lang="en-US" altLang="zh-CN" sz="1800" dirty="0" smtClean="0">
                <a:solidFill>
                  <a:schemeClr val="tx1"/>
                </a:solidFill>
                <a:latin typeface="Consolas" pitchFamily="49" charset="0"/>
                <a:ea typeface="仿宋" pitchFamily="49" charset="-122"/>
                <a:cs typeface="Consolas" pitchFamily="49" charset="0"/>
              </a:rPr>
              <a:t>   {	w=</a:t>
            </a:r>
            <a:r>
              <a:rPr lang="en-US" altLang="zh-CN" sz="1800" dirty="0" err="1" smtClean="0">
                <a:solidFill>
                  <a:schemeClr val="tx1"/>
                </a:solidFill>
                <a:latin typeface="Consolas" pitchFamily="49" charset="0"/>
                <a:ea typeface="仿宋" pitchFamily="49" charset="-122"/>
                <a:cs typeface="Consolas" pitchFamily="49" charset="0"/>
              </a:rPr>
              <a:t>str.substr</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i,j-i</a:t>
            </a:r>
            <a:r>
              <a:rPr lang="en-US" altLang="zh-CN" sz="1800" dirty="0" smtClean="0">
                <a:solidFill>
                  <a:schemeClr val="tx1"/>
                </a:solidFill>
                <a:latin typeface="Consolas" pitchFamily="49" charset="0"/>
                <a:ea typeface="仿宋" pitchFamily="49" charset="-122"/>
                <a:cs typeface="Consolas" pitchFamily="49" charset="0"/>
              </a:rPr>
              <a:t>);	//</a:t>
            </a:r>
            <a:r>
              <a:rPr lang="zh-CN" altLang="zh-CN" sz="1800" dirty="0" smtClean="0">
                <a:solidFill>
                  <a:schemeClr val="tx1"/>
                </a:solidFill>
                <a:latin typeface="Consolas" pitchFamily="49" charset="0"/>
                <a:ea typeface="仿宋" pitchFamily="49" charset="-122"/>
                <a:cs typeface="Consolas" pitchFamily="49" charset="0"/>
              </a:rPr>
              <a:t>提取一个单词</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words.push_back</a:t>
            </a:r>
            <a:r>
              <a:rPr lang="en-US" altLang="zh-CN" sz="1800" dirty="0" smtClean="0">
                <a:solidFill>
                  <a:schemeClr val="tx1"/>
                </a:solidFill>
                <a:latin typeface="Consolas" pitchFamily="49" charset="0"/>
                <a:ea typeface="仿宋" pitchFamily="49" charset="-122"/>
                <a:cs typeface="Consolas" pitchFamily="49" charset="0"/>
              </a:rPr>
              <a:t>(w);	//</a:t>
            </a:r>
            <a:r>
              <a:rPr lang="zh-CN" altLang="zh-CN" sz="1800" dirty="0" smtClean="0">
                <a:solidFill>
                  <a:schemeClr val="tx1"/>
                </a:solidFill>
                <a:latin typeface="Consolas" pitchFamily="49" charset="0"/>
                <a:ea typeface="仿宋" pitchFamily="49" charset="-122"/>
                <a:cs typeface="Consolas" pitchFamily="49" charset="0"/>
              </a:rPr>
              <a:t>单词添加到</a:t>
            </a:r>
            <a:r>
              <a:rPr lang="en-US" altLang="zh-CN" sz="1800" dirty="0" smtClean="0">
                <a:solidFill>
                  <a:schemeClr val="tx1"/>
                </a:solidFill>
                <a:latin typeface="Consolas" pitchFamily="49" charset="0"/>
                <a:ea typeface="仿宋" pitchFamily="49" charset="-122"/>
                <a:cs typeface="Consolas" pitchFamily="49" charset="0"/>
              </a:rPr>
              <a:t>words</a:t>
            </a:r>
            <a:r>
              <a:rPr lang="zh-CN" altLang="zh-CN" sz="1800" dirty="0" smtClean="0">
                <a:solidFill>
                  <a:schemeClr val="tx1"/>
                </a:solidFill>
                <a:latin typeface="Consolas" pitchFamily="49" charset="0"/>
                <a:ea typeface="仿宋" pitchFamily="49" charset="-122"/>
                <a:cs typeface="Consolas" pitchFamily="49" charset="0"/>
              </a:rPr>
              <a:t>中</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=j+1;</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	j=</a:t>
            </a:r>
            <a:r>
              <a:rPr lang="en-US" altLang="zh-CN" sz="1800" dirty="0" err="1" smtClean="0">
                <a:solidFill>
                  <a:schemeClr val="tx1"/>
                </a:solidFill>
                <a:latin typeface="Consolas" pitchFamily="49" charset="0"/>
                <a:ea typeface="仿宋" pitchFamily="49" charset="-122"/>
                <a:cs typeface="Consolas" pitchFamily="49" charset="0"/>
              </a:rPr>
              <a:t>str.find</a:t>
            </a:r>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	//</a:t>
            </a:r>
            <a:r>
              <a:rPr lang="zh-CN" altLang="zh-CN" sz="1800" dirty="0" smtClean="0">
                <a:solidFill>
                  <a:schemeClr val="tx1"/>
                </a:solidFill>
                <a:latin typeface="Consolas" pitchFamily="49" charset="0"/>
                <a:ea typeface="仿宋" pitchFamily="49" charset="-122"/>
                <a:cs typeface="Consolas" pitchFamily="49" charset="0"/>
              </a:rPr>
              <a:t>查找下一个空格</a:t>
            </a:r>
          </a:p>
          <a:p>
            <a:r>
              <a:rPr lang="en-US" altLang="zh-CN" sz="1800" dirty="0" smtClean="0">
                <a:solidFill>
                  <a:schemeClr val="tx1"/>
                </a:solidFill>
                <a:latin typeface="Consolas" pitchFamily="49" charset="0"/>
                <a:ea typeface="仿宋" pitchFamily="49" charset="-122"/>
                <a:cs typeface="Consolas" pitchFamily="49" charset="0"/>
              </a:rPr>
              <a:t>   }</a:t>
            </a:r>
            <a:endParaRPr lang="zh-CN" altLang="zh-CN" sz="1800" dirty="0" smtClean="0">
              <a:solidFill>
                <a:schemeClr val="tx1"/>
              </a:solidFill>
              <a:latin typeface="Consolas" pitchFamily="49" charset="0"/>
              <a:ea typeface="仿宋" pitchFamily="49" charset="-122"/>
              <a:cs typeface="Consolas" pitchFamily="49" charset="0"/>
            </a:endParaRPr>
          </a:p>
          <a:p>
            <a:pPr>
              <a:lnSpc>
                <a:spcPct val="150000"/>
              </a:lnSpc>
            </a:pPr>
            <a:r>
              <a:rPr lang="en-US" altLang="zh-CN" sz="1800" dirty="0" smtClean="0">
                <a:solidFill>
                  <a:schemeClr val="tx1"/>
                </a:solidFill>
                <a:latin typeface="Consolas" pitchFamily="49" charset="0"/>
                <a:ea typeface="仿宋" pitchFamily="49" charset="-122"/>
                <a:cs typeface="Consolas" pitchFamily="49" charset="0"/>
              </a:rPr>
              <a:t>   if (</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&lt;</a:t>
            </a:r>
            <a:r>
              <a:rPr lang="en-US" altLang="zh-CN" sz="1800" dirty="0" err="1" smtClean="0">
                <a:solidFill>
                  <a:schemeClr val="tx1"/>
                </a:solidFill>
                <a:latin typeface="Consolas" pitchFamily="49" charset="0"/>
                <a:ea typeface="仿宋" pitchFamily="49" charset="-122"/>
                <a:cs typeface="Consolas" pitchFamily="49" charset="0"/>
              </a:rPr>
              <a:t>str.length</a:t>
            </a:r>
            <a:r>
              <a:rPr lang="en-US" altLang="zh-CN" sz="1800" dirty="0" smtClean="0">
                <a:solidFill>
                  <a:schemeClr val="tx1"/>
                </a:solidFill>
                <a:latin typeface="Consolas" pitchFamily="49" charset="0"/>
                <a:ea typeface="仿宋" pitchFamily="49" charset="-122"/>
                <a:cs typeface="Consolas" pitchFamily="49" charset="0"/>
              </a:rPr>
              <a:t>()-1)	//</a:t>
            </a:r>
            <a:r>
              <a:rPr lang="zh-CN" altLang="zh-CN" sz="1800" dirty="0" smtClean="0">
                <a:solidFill>
                  <a:schemeClr val="tx1"/>
                </a:solidFill>
                <a:latin typeface="Consolas" pitchFamily="49" charset="0"/>
                <a:ea typeface="仿宋" pitchFamily="49" charset="-122"/>
                <a:cs typeface="Consolas" pitchFamily="49" charset="0"/>
              </a:rPr>
              <a:t>处理最后一个单词</a:t>
            </a:r>
          </a:p>
          <a:p>
            <a:r>
              <a:rPr lang="en-US" altLang="zh-CN" sz="1800" dirty="0" smtClean="0">
                <a:solidFill>
                  <a:schemeClr val="tx1"/>
                </a:solidFill>
                <a:latin typeface="Consolas" pitchFamily="49" charset="0"/>
                <a:ea typeface="仿宋" pitchFamily="49" charset="-122"/>
                <a:cs typeface="Consolas" pitchFamily="49" charset="0"/>
              </a:rPr>
              <a:t>   {	w=</a:t>
            </a:r>
            <a:r>
              <a:rPr lang="en-US" altLang="zh-CN" sz="1800" dirty="0" err="1" smtClean="0">
                <a:solidFill>
                  <a:schemeClr val="tx1"/>
                </a:solidFill>
                <a:latin typeface="Consolas" pitchFamily="49" charset="0"/>
                <a:ea typeface="仿宋" pitchFamily="49" charset="-122"/>
                <a:cs typeface="Consolas" pitchFamily="49" charset="0"/>
              </a:rPr>
              <a:t>str.substr</a:t>
            </a:r>
            <a:r>
              <a:rPr lang="en-US" altLang="zh-CN" sz="1800" dirty="0" smtClean="0">
                <a:solidFill>
                  <a:schemeClr val="tx1"/>
                </a:solidFill>
                <a:latin typeface="Consolas" pitchFamily="49" charset="0"/>
                <a:ea typeface="仿宋" pitchFamily="49" charset="-122"/>
                <a:cs typeface="Consolas" pitchFamily="49" charset="0"/>
              </a:rPr>
              <a:t>(</a:t>
            </a:r>
            <a:r>
              <a:rPr lang="en-US" altLang="zh-CN" sz="1800" dirty="0" err="1" smtClean="0">
                <a:solidFill>
                  <a:schemeClr val="tx1"/>
                </a:solidFill>
                <a:latin typeface="Consolas" pitchFamily="49" charset="0"/>
                <a:ea typeface="仿宋" pitchFamily="49" charset="-122"/>
                <a:cs typeface="Consolas" pitchFamily="49" charset="0"/>
              </a:rPr>
              <a:t>i</a:t>
            </a:r>
            <a:r>
              <a:rPr lang="en-US" altLang="zh-CN" sz="1800" dirty="0" smtClean="0">
                <a:solidFill>
                  <a:schemeClr val="tx1"/>
                </a:solidFill>
                <a:latin typeface="Consolas" pitchFamily="49" charset="0"/>
                <a:ea typeface="仿宋" pitchFamily="49" charset="-122"/>
                <a:cs typeface="Consolas" pitchFamily="49" charset="0"/>
              </a:rPr>
              <a:t>);	//</a:t>
            </a:r>
            <a:r>
              <a:rPr lang="zh-CN" altLang="zh-CN" sz="1800" dirty="0" smtClean="0">
                <a:solidFill>
                  <a:schemeClr val="tx1"/>
                </a:solidFill>
                <a:latin typeface="Consolas" pitchFamily="49" charset="0"/>
                <a:ea typeface="仿宋" pitchFamily="49" charset="-122"/>
                <a:cs typeface="Consolas" pitchFamily="49" charset="0"/>
              </a:rPr>
              <a:t>提取最后一个单词</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words.push_back</a:t>
            </a:r>
            <a:r>
              <a:rPr lang="en-US" altLang="zh-CN" sz="1800" dirty="0" smtClean="0">
                <a:solidFill>
                  <a:schemeClr val="tx1"/>
                </a:solidFill>
                <a:latin typeface="Consolas" pitchFamily="49" charset="0"/>
                <a:ea typeface="仿宋" pitchFamily="49" charset="-122"/>
                <a:cs typeface="Consolas" pitchFamily="49" charset="0"/>
              </a:rPr>
              <a:t>(w);	//</a:t>
            </a:r>
            <a:r>
              <a:rPr lang="zh-CN" altLang="zh-CN" sz="1800" dirty="0" smtClean="0">
                <a:solidFill>
                  <a:schemeClr val="tx1"/>
                </a:solidFill>
                <a:latin typeface="Consolas" pitchFamily="49" charset="0"/>
                <a:ea typeface="仿宋" pitchFamily="49" charset="-122"/>
                <a:cs typeface="Consolas" pitchFamily="49" charset="0"/>
              </a:rPr>
              <a:t>最后单词添加到</a:t>
            </a:r>
            <a:r>
              <a:rPr lang="en-US" altLang="zh-CN" sz="1800" dirty="0" smtClean="0">
                <a:solidFill>
                  <a:schemeClr val="tx1"/>
                </a:solidFill>
                <a:latin typeface="Consolas" pitchFamily="49" charset="0"/>
                <a:ea typeface="仿宋" pitchFamily="49" charset="-122"/>
                <a:cs typeface="Consolas" pitchFamily="49" charset="0"/>
              </a:rPr>
              <a:t>words</a:t>
            </a:r>
            <a:r>
              <a:rPr lang="zh-CN" altLang="zh-CN" sz="1800" dirty="0" smtClean="0">
                <a:solidFill>
                  <a:schemeClr val="tx1"/>
                </a:solidFill>
                <a:latin typeface="Consolas" pitchFamily="49" charset="0"/>
                <a:ea typeface="仿宋" pitchFamily="49" charset="-122"/>
                <a:cs typeface="Consolas" pitchFamily="49" charset="0"/>
              </a:rPr>
              <a:t>中</a:t>
            </a:r>
          </a:p>
          <a:p>
            <a:r>
              <a:rPr lang="en-US" altLang="zh-CN" sz="1800" dirty="0" smtClean="0">
                <a:solidFill>
                  <a:schemeClr val="tx1"/>
                </a:solidFill>
                <a:latin typeface="Consolas" pitchFamily="49" charset="0"/>
                <a:ea typeface="仿宋" pitchFamily="49" charset="-122"/>
                <a:cs typeface="Consolas" pitchFamily="49" charset="0"/>
              </a:rPr>
              <a:t>   }</a:t>
            </a:r>
            <a:endParaRPr lang="zh-CN" altLang="zh-CN" sz="1800" dirty="0" smtClean="0">
              <a:solidFill>
                <a:schemeClr val="tx1"/>
              </a:solidFill>
              <a:latin typeface="Consolas" pitchFamily="49" charset="0"/>
              <a:ea typeface="仿宋" pitchFamily="49" charset="-122"/>
              <a:cs typeface="Consolas" pitchFamily="49" charset="0"/>
            </a:endParaRPr>
          </a:p>
          <a:p>
            <a:r>
              <a:rPr lang="en-US" altLang="zh-CN" sz="1800" dirty="0" smtClean="0">
                <a:solidFill>
                  <a:schemeClr val="tx1"/>
                </a:solidFill>
                <a:latin typeface="Consolas" pitchFamily="49" charset="0"/>
                <a:ea typeface="仿宋" pitchFamily="49" charset="-122"/>
                <a:cs typeface="Consolas" pitchFamily="49" charset="0"/>
              </a:rPr>
              <a:t>}</a:t>
            </a:r>
            <a:endParaRPr lang="zh-CN" altLang="zh-CN" sz="1800" dirty="0" smtClean="0">
              <a:solidFill>
                <a:schemeClr val="tx1"/>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357166"/>
            <a:ext cx="7643866" cy="3139321"/>
          </a:xfrm>
          <a:prstGeom prst="rect">
            <a:avLst/>
          </a:prstGeom>
          <a:solidFill>
            <a:schemeClr val="bg1">
              <a:lumMod val="95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CN" sz="1800" dirty="0" err="1" smtClean="0">
                <a:solidFill>
                  <a:schemeClr val="tx1"/>
                </a:solidFill>
                <a:latin typeface="Consolas" pitchFamily="49" charset="0"/>
                <a:ea typeface="仿宋" pitchFamily="49" charset="-122"/>
                <a:cs typeface="Consolas" pitchFamily="49" charset="0"/>
              </a:rPr>
              <a:t>int</a:t>
            </a:r>
            <a:r>
              <a:rPr lang="en-US" altLang="zh-CN" sz="1800" dirty="0" smtClean="0">
                <a:solidFill>
                  <a:schemeClr val="tx1"/>
                </a:solidFill>
                <a:latin typeface="Consolas" pitchFamily="49" charset="0"/>
                <a:ea typeface="仿宋" pitchFamily="49" charset="-122"/>
                <a:cs typeface="Consolas" pitchFamily="49" charset="0"/>
              </a:rPr>
              <a:t> main() </a:t>
            </a:r>
          </a:p>
          <a:p>
            <a:r>
              <a:rPr lang="en-US" altLang="zh-CN" sz="1800" dirty="0" smtClean="0">
                <a:solidFill>
                  <a:schemeClr val="tx1"/>
                </a:solidFill>
                <a:latin typeface="Consolas" pitchFamily="49" charset="0"/>
                <a:ea typeface="仿宋" pitchFamily="49" charset="-122"/>
                <a:cs typeface="Consolas" pitchFamily="49" charset="0"/>
              </a:rPr>
              <a:t>{  string </a:t>
            </a:r>
            <a:r>
              <a:rPr lang="en-US" altLang="zh-CN" sz="1800" dirty="0" err="1" smtClean="0">
                <a:solidFill>
                  <a:schemeClr val="tx1"/>
                </a:solidFill>
                <a:latin typeface="Consolas" pitchFamily="49" charset="0"/>
                <a:ea typeface="仿宋" pitchFamily="49" charset="-122"/>
                <a:cs typeface="Consolas" pitchFamily="49" charset="0"/>
              </a:rPr>
              <a:t>str</a:t>
            </a:r>
            <a:r>
              <a:rPr lang="en-US" altLang="zh-CN" sz="1800" dirty="0" smtClean="0">
                <a:solidFill>
                  <a:schemeClr val="tx1"/>
                </a:solidFill>
                <a:latin typeface="Consolas" pitchFamily="49" charset="0"/>
                <a:ea typeface="仿宋" pitchFamily="49" charset="-122"/>
                <a:cs typeface="Consolas" pitchFamily="49" charset="0"/>
              </a:rPr>
              <a:t>="The following code computes the intersection of two arrays";</a:t>
            </a:r>
          </a:p>
          <a:p>
            <a:r>
              <a:rPr lang="en-US" altLang="zh-CN" sz="1800" dirty="0" smtClean="0">
                <a:solidFill>
                  <a:schemeClr val="tx1"/>
                </a:solidFill>
                <a:latin typeface="Consolas" pitchFamily="49" charset="0"/>
                <a:ea typeface="仿宋" pitchFamily="49" charset="-122"/>
                <a:cs typeface="Consolas" pitchFamily="49" charset="0"/>
              </a:rPr>
              <a:t>   vector&lt;string&gt; words;</a:t>
            </a:r>
          </a:p>
          <a:p>
            <a:r>
              <a:rPr lang="en-US" altLang="zh-CN" sz="1800" dirty="0" smtClean="0">
                <a:solidFill>
                  <a:schemeClr val="tx1"/>
                </a:solidFill>
                <a:latin typeface="Consolas" pitchFamily="49" charset="0"/>
                <a:ea typeface="仿宋" pitchFamily="49" charset="-122"/>
                <a:cs typeface="Consolas" pitchFamily="49" charset="0"/>
              </a:rPr>
              <a:t>   solve(</a:t>
            </a:r>
            <a:r>
              <a:rPr lang="en-US" altLang="zh-CN" sz="1800" dirty="0" err="1" smtClean="0">
                <a:solidFill>
                  <a:schemeClr val="tx1"/>
                </a:solidFill>
                <a:latin typeface="Consolas" pitchFamily="49" charset="0"/>
                <a:ea typeface="仿宋" pitchFamily="49" charset="-122"/>
                <a:cs typeface="Consolas" pitchFamily="49" charset="0"/>
              </a:rPr>
              <a:t>str,words</a:t>
            </a:r>
            <a:r>
              <a:rPr lang="en-US" altLang="zh-CN" sz="1800" dirty="0" smtClean="0">
                <a:solidFill>
                  <a:schemeClr val="tx1"/>
                </a:solidFill>
                <a:latin typeface="Consolas" pitchFamily="49" charset="0"/>
                <a:ea typeface="仿宋" pitchFamily="49" charset="-122"/>
                <a:cs typeface="Consolas" pitchFamily="49" charset="0"/>
              </a:rPr>
              <a:t>);</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cout</a:t>
            </a:r>
            <a:r>
              <a:rPr lang="en-US" altLang="zh-CN" sz="1800" dirty="0" smtClean="0">
                <a:solidFill>
                  <a:schemeClr val="tx1"/>
                </a:solidFill>
                <a:latin typeface="Consolas" pitchFamily="49" charset="0"/>
                <a:ea typeface="仿宋" pitchFamily="49" charset="-122"/>
                <a:cs typeface="Consolas" pitchFamily="49" charset="0"/>
              </a:rPr>
              <a:t> &lt;&lt; "</a:t>
            </a:r>
            <a:r>
              <a:rPr lang="zh-CN" altLang="en-US" sz="1800" dirty="0" smtClean="0">
                <a:solidFill>
                  <a:schemeClr val="tx1"/>
                </a:solidFill>
                <a:latin typeface="Consolas" pitchFamily="49" charset="0"/>
                <a:ea typeface="仿宋" pitchFamily="49" charset="-122"/>
                <a:cs typeface="Consolas" pitchFamily="49" charset="0"/>
              </a:rPr>
              <a:t>所有的单词</a:t>
            </a:r>
            <a:r>
              <a:rPr lang="en-US" altLang="zh-CN" sz="1800" dirty="0" smtClean="0">
                <a:solidFill>
                  <a:schemeClr val="tx1"/>
                </a:solidFill>
                <a:latin typeface="Consolas" pitchFamily="49" charset="0"/>
                <a:ea typeface="仿宋" pitchFamily="49" charset="-122"/>
                <a:cs typeface="Consolas" pitchFamily="49" charset="0"/>
              </a:rPr>
              <a:t>:" &lt;&lt; </a:t>
            </a:r>
            <a:r>
              <a:rPr lang="en-US" altLang="zh-CN" sz="1800" dirty="0" err="1" smtClean="0">
                <a:solidFill>
                  <a:schemeClr val="tx1"/>
                </a:solidFill>
                <a:latin typeface="Consolas" pitchFamily="49" charset="0"/>
                <a:ea typeface="仿宋" pitchFamily="49" charset="-122"/>
                <a:cs typeface="Consolas" pitchFamily="49" charset="0"/>
              </a:rPr>
              <a:t>endl</a:t>
            </a:r>
            <a:r>
              <a:rPr lang="en-US" altLang="zh-CN" sz="1800" dirty="0" smtClean="0">
                <a:solidFill>
                  <a:schemeClr val="tx1"/>
                </a:solidFill>
                <a:latin typeface="Consolas" pitchFamily="49" charset="0"/>
                <a:ea typeface="仿宋" pitchFamily="49" charset="-122"/>
                <a:cs typeface="Consolas" pitchFamily="49" charset="0"/>
              </a:rPr>
              <a:t>;	//</a:t>
            </a:r>
            <a:r>
              <a:rPr lang="zh-CN" altLang="en-US" sz="1800" dirty="0" smtClean="0">
                <a:solidFill>
                  <a:schemeClr val="tx1"/>
                </a:solidFill>
                <a:latin typeface="Consolas" pitchFamily="49" charset="0"/>
                <a:ea typeface="仿宋" pitchFamily="49" charset="-122"/>
                <a:cs typeface="Consolas" pitchFamily="49" charset="0"/>
              </a:rPr>
              <a:t>输出结果</a:t>
            </a:r>
          </a:p>
          <a:p>
            <a:r>
              <a:rPr lang="zh-CN" altLang="en-US" sz="1800" dirty="0" smtClean="0">
                <a:solidFill>
                  <a:schemeClr val="tx1"/>
                </a:solidFill>
                <a:latin typeface="Consolas" pitchFamily="49" charset="0"/>
                <a:ea typeface="仿宋" pitchFamily="49" charset="-122"/>
                <a:cs typeface="Consolas" pitchFamily="49" charset="0"/>
              </a:rPr>
              <a:t>   </a:t>
            </a:r>
            <a:r>
              <a:rPr lang="en-US" altLang="zh-CN" sz="1800" dirty="0" smtClean="0">
                <a:solidFill>
                  <a:schemeClr val="tx1"/>
                </a:solidFill>
                <a:latin typeface="Consolas" pitchFamily="49" charset="0"/>
                <a:ea typeface="仿宋" pitchFamily="49" charset="-122"/>
                <a:cs typeface="Consolas" pitchFamily="49" charset="0"/>
              </a:rPr>
              <a:t>vector&lt;string&gt;::</a:t>
            </a:r>
            <a:r>
              <a:rPr lang="en-US" altLang="zh-CN" sz="1800" dirty="0" err="1" smtClean="0">
                <a:solidFill>
                  <a:schemeClr val="tx1"/>
                </a:solidFill>
                <a:latin typeface="Consolas" pitchFamily="49" charset="0"/>
                <a:ea typeface="仿宋" pitchFamily="49" charset="-122"/>
                <a:cs typeface="Consolas" pitchFamily="49" charset="0"/>
              </a:rPr>
              <a:t>iterator</a:t>
            </a:r>
            <a:r>
              <a:rPr lang="en-US" altLang="zh-CN" sz="1800" dirty="0" smtClean="0">
                <a:solidFill>
                  <a:schemeClr val="tx1"/>
                </a:solidFill>
                <a:latin typeface="Consolas" pitchFamily="49" charset="0"/>
                <a:ea typeface="仿宋" pitchFamily="49" charset="-122"/>
                <a:cs typeface="Consolas" pitchFamily="49" charset="0"/>
              </a:rPr>
              <a:t> it;</a:t>
            </a:r>
          </a:p>
          <a:p>
            <a:r>
              <a:rPr lang="en-US" altLang="zh-CN" sz="1800" dirty="0" smtClean="0">
                <a:solidFill>
                  <a:schemeClr val="tx1"/>
                </a:solidFill>
                <a:latin typeface="Consolas" pitchFamily="49" charset="0"/>
                <a:ea typeface="仿宋" pitchFamily="49" charset="-122"/>
                <a:cs typeface="Consolas" pitchFamily="49" charset="0"/>
              </a:rPr>
              <a:t>   for (it=</a:t>
            </a:r>
            <a:r>
              <a:rPr lang="en-US" altLang="zh-CN" sz="1800" dirty="0" err="1" smtClean="0">
                <a:solidFill>
                  <a:schemeClr val="tx1"/>
                </a:solidFill>
                <a:latin typeface="Consolas" pitchFamily="49" charset="0"/>
                <a:ea typeface="仿宋" pitchFamily="49" charset="-122"/>
                <a:cs typeface="Consolas" pitchFamily="49" charset="0"/>
              </a:rPr>
              <a:t>words.begin</a:t>
            </a:r>
            <a:r>
              <a:rPr lang="en-US" altLang="zh-CN" sz="1800" dirty="0" smtClean="0">
                <a:solidFill>
                  <a:schemeClr val="tx1"/>
                </a:solidFill>
                <a:latin typeface="Consolas" pitchFamily="49" charset="0"/>
                <a:ea typeface="仿宋" pitchFamily="49" charset="-122"/>
                <a:cs typeface="Consolas" pitchFamily="49" charset="0"/>
              </a:rPr>
              <a:t>();it!=</a:t>
            </a:r>
            <a:r>
              <a:rPr lang="en-US" altLang="zh-CN" sz="1800" dirty="0" err="1" smtClean="0">
                <a:solidFill>
                  <a:schemeClr val="tx1"/>
                </a:solidFill>
                <a:latin typeface="Consolas" pitchFamily="49" charset="0"/>
                <a:ea typeface="仿宋" pitchFamily="49" charset="-122"/>
                <a:cs typeface="Consolas" pitchFamily="49" charset="0"/>
              </a:rPr>
              <a:t>words.end</a:t>
            </a:r>
            <a:r>
              <a:rPr lang="en-US" altLang="zh-CN" sz="1800" dirty="0" smtClean="0">
                <a:solidFill>
                  <a:schemeClr val="tx1"/>
                </a:solidFill>
                <a:latin typeface="Consolas" pitchFamily="49" charset="0"/>
                <a:ea typeface="仿宋" pitchFamily="49" charset="-122"/>
                <a:cs typeface="Consolas" pitchFamily="49" charset="0"/>
              </a:rPr>
              <a:t>();++it)</a:t>
            </a:r>
          </a:p>
          <a:p>
            <a:r>
              <a:rPr lang="en-US" altLang="zh-CN" sz="1800" dirty="0" smtClean="0">
                <a:solidFill>
                  <a:schemeClr val="tx1"/>
                </a:solidFill>
                <a:latin typeface="Consolas" pitchFamily="49" charset="0"/>
                <a:ea typeface="仿宋" pitchFamily="49" charset="-122"/>
                <a:cs typeface="Consolas" pitchFamily="49" charset="0"/>
              </a:rPr>
              <a:t>	</a:t>
            </a:r>
            <a:r>
              <a:rPr lang="en-US" altLang="zh-CN" sz="1800" dirty="0" err="1" smtClean="0">
                <a:solidFill>
                  <a:schemeClr val="tx1"/>
                </a:solidFill>
                <a:latin typeface="Consolas" pitchFamily="49" charset="0"/>
                <a:ea typeface="仿宋" pitchFamily="49" charset="-122"/>
                <a:cs typeface="Consolas" pitchFamily="49" charset="0"/>
              </a:rPr>
              <a:t>cout</a:t>
            </a:r>
            <a:r>
              <a:rPr lang="en-US" altLang="zh-CN" sz="1800" dirty="0" smtClean="0">
                <a:solidFill>
                  <a:schemeClr val="tx1"/>
                </a:solidFill>
                <a:latin typeface="Consolas" pitchFamily="49" charset="0"/>
                <a:ea typeface="仿宋" pitchFamily="49" charset="-122"/>
                <a:cs typeface="Consolas" pitchFamily="49" charset="0"/>
              </a:rPr>
              <a:t> &lt;&lt; "  " &lt;&lt; *it &lt;&lt; </a:t>
            </a:r>
            <a:r>
              <a:rPr lang="en-US" altLang="zh-CN" sz="1800" dirty="0" err="1" smtClean="0">
                <a:solidFill>
                  <a:schemeClr val="tx1"/>
                </a:solidFill>
                <a:latin typeface="Consolas" pitchFamily="49" charset="0"/>
                <a:ea typeface="仿宋" pitchFamily="49" charset="-122"/>
                <a:cs typeface="Consolas" pitchFamily="49" charset="0"/>
              </a:rPr>
              <a:t>endl</a:t>
            </a:r>
            <a:r>
              <a:rPr lang="en-US" altLang="zh-CN" sz="1800" dirty="0" smtClean="0">
                <a:solidFill>
                  <a:schemeClr val="tx1"/>
                </a:solidFill>
                <a:latin typeface="Consolas" pitchFamily="49" charset="0"/>
                <a:ea typeface="仿宋" pitchFamily="49" charset="-122"/>
                <a:cs typeface="Consolas" pitchFamily="49" charset="0"/>
              </a:rPr>
              <a:t>;</a:t>
            </a:r>
          </a:p>
          <a:p>
            <a:r>
              <a:rPr lang="en-US" altLang="zh-CN" sz="1800" dirty="0" smtClean="0">
                <a:solidFill>
                  <a:schemeClr val="tx1"/>
                </a:solidFill>
                <a:latin typeface="Consolas" pitchFamily="49" charset="0"/>
                <a:ea typeface="仿宋" pitchFamily="49" charset="-122"/>
                <a:cs typeface="Consolas" pitchFamily="49" charset="0"/>
              </a:rPr>
              <a:t>	return 0;</a:t>
            </a:r>
          </a:p>
          <a:p>
            <a:r>
              <a:rPr lang="en-US" altLang="zh-CN" sz="1800" dirty="0" smtClean="0">
                <a:solidFill>
                  <a:schemeClr val="tx1"/>
                </a:solidFill>
                <a:latin typeface="Consolas" pitchFamily="49" charset="0"/>
                <a:ea typeface="仿宋" pitchFamily="49" charset="-122"/>
                <a:cs typeface="Consolas" pitchFamily="49" charset="0"/>
              </a:rPr>
              <a:t>} //</a:t>
            </a:r>
            <a:r>
              <a:rPr lang="zh-CN" altLang="en-US" sz="1800" dirty="0" smtClean="0">
                <a:solidFill>
                  <a:schemeClr val="tx1"/>
                </a:solidFill>
                <a:latin typeface="Consolas" pitchFamily="49" charset="0"/>
                <a:ea typeface="楷体" pitchFamily="49" charset="-122"/>
                <a:cs typeface="Consolas" pitchFamily="49" charset="0"/>
              </a:rPr>
              <a:t>本例题见</a:t>
            </a:r>
            <a:r>
              <a:rPr lang="zh-CN" altLang="en-US" sz="1800" dirty="0" smtClean="0">
                <a:solidFill>
                  <a:schemeClr val="tx1"/>
                </a:solidFill>
                <a:latin typeface="Consolas" pitchFamily="49" charset="0"/>
                <a:ea typeface="楷体" pitchFamily="49" charset="-122"/>
                <a:cs typeface="Consolas" pitchFamily="49" charset="0"/>
              </a:rPr>
              <a:t>程序</a:t>
            </a:r>
            <a:r>
              <a:rPr lang="en-US" altLang="zh-CN" sz="1800" dirty="0" smtClean="0">
                <a:solidFill>
                  <a:schemeClr val="tx1"/>
                </a:solidFill>
                <a:latin typeface="Consolas" pitchFamily="49" charset="0"/>
                <a:ea typeface="楷体" pitchFamily="49" charset="-122"/>
                <a:cs typeface="Consolas" pitchFamily="49" charset="0"/>
              </a:rPr>
              <a:t>Exam1-11</a:t>
            </a:r>
            <a:endParaRPr lang="zh-CN" altLang="zh-CN" sz="1800" dirty="0" smtClean="0">
              <a:solidFill>
                <a:schemeClr val="tx1"/>
              </a:solidFill>
              <a:latin typeface="Consolas" pitchFamily="49" charset="0"/>
              <a:ea typeface="仿宋" pitchFamily="49" charset="-122"/>
              <a:cs typeface="Consolas" pitchFamily="49" charset="0"/>
            </a:endParaRPr>
          </a:p>
        </p:txBody>
      </p:sp>
      <p:sp>
        <p:nvSpPr>
          <p:cNvPr id="3" name="TextBox 2"/>
          <p:cNvSpPr txBox="1"/>
          <p:nvPr/>
        </p:nvSpPr>
        <p:spPr>
          <a:xfrm>
            <a:off x="2928926" y="3643314"/>
            <a:ext cx="2857520" cy="2554545"/>
          </a:xfrm>
          <a:prstGeom prst="rect">
            <a:avLst/>
          </a:prstGeom>
          <a:solidFill>
            <a:schemeClr val="accent2">
              <a:lumMod val="20000"/>
              <a:lumOff val="8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r>
              <a:rPr lang="zh-CN" altLang="zh-CN" sz="1600" smtClean="0">
                <a:solidFill>
                  <a:schemeClr val="tx1"/>
                </a:solidFill>
                <a:latin typeface="Consolas" pitchFamily="49" charset="0"/>
                <a:ea typeface="楷体" pitchFamily="49" charset="-122"/>
                <a:cs typeface="Consolas" pitchFamily="49" charset="0"/>
              </a:rPr>
              <a:t>所有的单词</a:t>
            </a:r>
            <a:r>
              <a:rPr lang="en-US" altLang="zh-CN" sz="1600" smtClean="0">
                <a:solidFill>
                  <a:schemeClr val="tx1"/>
                </a:solidFill>
                <a:latin typeface="Consolas" pitchFamily="49" charset="0"/>
                <a:ea typeface="楷体" pitchFamily="49" charset="-122"/>
                <a:cs typeface="Consolas" pitchFamily="49" charset="0"/>
              </a:rPr>
              <a:t>:</a:t>
            </a:r>
            <a:endParaRPr lang="zh-CN" altLang="zh-CN" sz="1600" smtClean="0">
              <a:solidFill>
                <a:schemeClr val="tx1"/>
              </a:solidFill>
              <a:latin typeface="Consolas" pitchFamily="49" charset="0"/>
              <a:ea typeface="楷体" pitchFamily="49" charset="-122"/>
              <a:cs typeface="Consolas" pitchFamily="49" charset="0"/>
            </a:endParaRPr>
          </a:p>
          <a:p>
            <a:r>
              <a:rPr lang="en-US" altLang="zh-CN" sz="1600" smtClean="0">
                <a:solidFill>
                  <a:srgbClr val="0000FF"/>
                </a:solidFill>
                <a:latin typeface="Consolas" pitchFamily="49" charset="0"/>
                <a:ea typeface="楷体" pitchFamily="49" charset="-122"/>
                <a:cs typeface="Consolas" pitchFamily="49" charset="0"/>
              </a:rPr>
              <a:t>   The</a:t>
            </a:r>
            <a:endParaRPr lang="zh-CN" altLang="zh-CN" sz="1600" smtClean="0">
              <a:solidFill>
                <a:srgbClr val="0000FF"/>
              </a:solidFill>
              <a:latin typeface="Consolas" pitchFamily="49" charset="0"/>
              <a:ea typeface="楷体" pitchFamily="49" charset="-122"/>
              <a:cs typeface="Consolas" pitchFamily="49" charset="0"/>
            </a:endParaRPr>
          </a:p>
          <a:p>
            <a:r>
              <a:rPr lang="en-US" altLang="zh-CN" sz="1600" smtClean="0">
                <a:solidFill>
                  <a:srgbClr val="0000FF"/>
                </a:solidFill>
                <a:latin typeface="Consolas" pitchFamily="49" charset="0"/>
                <a:ea typeface="楷体" pitchFamily="49" charset="-122"/>
                <a:cs typeface="Consolas" pitchFamily="49" charset="0"/>
              </a:rPr>
              <a:t>   following</a:t>
            </a:r>
            <a:endParaRPr lang="zh-CN" altLang="zh-CN" sz="1600" smtClean="0">
              <a:solidFill>
                <a:srgbClr val="0000FF"/>
              </a:solidFill>
              <a:latin typeface="Consolas" pitchFamily="49" charset="0"/>
              <a:ea typeface="楷体" pitchFamily="49" charset="-122"/>
              <a:cs typeface="Consolas" pitchFamily="49" charset="0"/>
            </a:endParaRPr>
          </a:p>
          <a:p>
            <a:r>
              <a:rPr lang="en-US" altLang="zh-CN" sz="1600" smtClean="0">
                <a:solidFill>
                  <a:srgbClr val="0000FF"/>
                </a:solidFill>
                <a:latin typeface="Consolas" pitchFamily="49" charset="0"/>
                <a:ea typeface="楷体" pitchFamily="49" charset="-122"/>
                <a:cs typeface="Consolas" pitchFamily="49" charset="0"/>
              </a:rPr>
              <a:t>   code</a:t>
            </a:r>
            <a:endParaRPr lang="zh-CN" altLang="zh-CN" sz="1600" smtClean="0">
              <a:solidFill>
                <a:srgbClr val="0000FF"/>
              </a:solidFill>
              <a:latin typeface="Consolas" pitchFamily="49" charset="0"/>
              <a:ea typeface="楷体" pitchFamily="49" charset="-122"/>
              <a:cs typeface="Consolas" pitchFamily="49" charset="0"/>
            </a:endParaRPr>
          </a:p>
          <a:p>
            <a:r>
              <a:rPr lang="en-US" altLang="zh-CN" sz="1600" smtClean="0">
                <a:solidFill>
                  <a:srgbClr val="0000FF"/>
                </a:solidFill>
                <a:latin typeface="Consolas" pitchFamily="49" charset="0"/>
                <a:ea typeface="楷体" pitchFamily="49" charset="-122"/>
                <a:cs typeface="Consolas" pitchFamily="49" charset="0"/>
              </a:rPr>
              <a:t>   computes</a:t>
            </a:r>
            <a:endParaRPr lang="zh-CN" altLang="zh-CN" sz="1600" smtClean="0">
              <a:solidFill>
                <a:srgbClr val="0000FF"/>
              </a:solidFill>
              <a:latin typeface="Consolas" pitchFamily="49" charset="0"/>
              <a:ea typeface="楷体" pitchFamily="49" charset="-122"/>
              <a:cs typeface="Consolas" pitchFamily="49" charset="0"/>
            </a:endParaRPr>
          </a:p>
          <a:p>
            <a:r>
              <a:rPr lang="en-US" altLang="zh-CN" sz="1600" smtClean="0">
                <a:solidFill>
                  <a:srgbClr val="0000FF"/>
                </a:solidFill>
                <a:latin typeface="Consolas" pitchFamily="49" charset="0"/>
                <a:ea typeface="楷体" pitchFamily="49" charset="-122"/>
                <a:cs typeface="Consolas" pitchFamily="49" charset="0"/>
              </a:rPr>
              <a:t>   the</a:t>
            </a:r>
            <a:endParaRPr lang="zh-CN" altLang="zh-CN" sz="1600" smtClean="0">
              <a:solidFill>
                <a:srgbClr val="0000FF"/>
              </a:solidFill>
              <a:latin typeface="Consolas" pitchFamily="49" charset="0"/>
              <a:ea typeface="楷体" pitchFamily="49" charset="-122"/>
              <a:cs typeface="Consolas" pitchFamily="49" charset="0"/>
            </a:endParaRPr>
          </a:p>
          <a:p>
            <a:r>
              <a:rPr lang="en-US" altLang="zh-CN" sz="1600" smtClean="0">
                <a:solidFill>
                  <a:srgbClr val="0000FF"/>
                </a:solidFill>
                <a:latin typeface="Consolas" pitchFamily="49" charset="0"/>
                <a:ea typeface="楷体" pitchFamily="49" charset="-122"/>
                <a:cs typeface="Consolas" pitchFamily="49" charset="0"/>
              </a:rPr>
              <a:t>   intersection</a:t>
            </a:r>
            <a:endParaRPr lang="zh-CN" altLang="zh-CN" sz="1600" smtClean="0">
              <a:solidFill>
                <a:srgbClr val="0000FF"/>
              </a:solidFill>
              <a:latin typeface="Consolas" pitchFamily="49" charset="0"/>
              <a:ea typeface="楷体" pitchFamily="49" charset="-122"/>
              <a:cs typeface="Consolas" pitchFamily="49" charset="0"/>
            </a:endParaRPr>
          </a:p>
          <a:p>
            <a:r>
              <a:rPr lang="en-US" altLang="zh-CN" sz="1600" smtClean="0">
                <a:solidFill>
                  <a:srgbClr val="0000FF"/>
                </a:solidFill>
                <a:latin typeface="Consolas" pitchFamily="49" charset="0"/>
                <a:ea typeface="楷体" pitchFamily="49" charset="-122"/>
                <a:cs typeface="Consolas" pitchFamily="49" charset="0"/>
              </a:rPr>
              <a:t>   of</a:t>
            </a:r>
            <a:endParaRPr lang="zh-CN" altLang="zh-CN" sz="1600" smtClean="0">
              <a:solidFill>
                <a:srgbClr val="0000FF"/>
              </a:solidFill>
              <a:latin typeface="Consolas" pitchFamily="49" charset="0"/>
              <a:ea typeface="楷体" pitchFamily="49" charset="-122"/>
              <a:cs typeface="Consolas" pitchFamily="49" charset="0"/>
            </a:endParaRPr>
          </a:p>
          <a:p>
            <a:r>
              <a:rPr lang="en-US" altLang="zh-CN" sz="1600" smtClean="0">
                <a:solidFill>
                  <a:srgbClr val="0000FF"/>
                </a:solidFill>
                <a:latin typeface="Consolas" pitchFamily="49" charset="0"/>
                <a:ea typeface="楷体" pitchFamily="49" charset="-122"/>
                <a:cs typeface="Consolas" pitchFamily="49" charset="0"/>
              </a:rPr>
              <a:t>   two</a:t>
            </a:r>
            <a:endParaRPr lang="zh-CN" altLang="zh-CN" sz="1600" smtClean="0">
              <a:solidFill>
                <a:srgbClr val="0000FF"/>
              </a:solidFill>
              <a:latin typeface="Consolas" pitchFamily="49" charset="0"/>
              <a:ea typeface="楷体" pitchFamily="49" charset="-122"/>
              <a:cs typeface="Consolas" pitchFamily="49" charset="0"/>
            </a:endParaRPr>
          </a:p>
          <a:p>
            <a:r>
              <a:rPr lang="en-US" altLang="zh-CN" sz="1600" smtClean="0">
                <a:solidFill>
                  <a:srgbClr val="0000FF"/>
                </a:solidFill>
                <a:latin typeface="Consolas" pitchFamily="49" charset="0"/>
                <a:ea typeface="楷体" pitchFamily="49" charset="-122"/>
                <a:cs typeface="Consolas" pitchFamily="49" charset="0"/>
              </a:rPr>
              <a:t>   arrays</a:t>
            </a:r>
            <a:endParaRPr lang="zh-CN" altLang="zh-CN" sz="1600" smtClean="0">
              <a:solidFill>
                <a:srgbClr val="0000FF"/>
              </a:solidFill>
              <a:latin typeface="Consolas" pitchFamily="49" charset="0"/>
              <a:ea typeface="楷体" pitchFamily="49" charset="-122"/>
              <a:cs typeface="Consolas" pitchFamily="49" charset="0"/>
            </a:endParaRPr>
          </a:p>
        </p:txBody>
      </p:sp>
      <p:sp>
        <p:nvSpPr>
          <p:cNvPr id="4" name="左弧形箭头 3"/>
          <p:cNvSpPr/>
          <p:nvPr/>
        </p:nvSpPr>
        <p:spPr>
          <a:xfrm>
            <a:off x="2357422" y="3429000"/>
            <a:ext cx="357190" cy="785818"/>
          </a:xfrm>
          <a:prstGeom prst="curved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928802"/>
            <a:ext cx="8072494" cy="1938992"/>
          </a:xfrm>
          <a:prstGeom prst="rect">
            <a:avLst/>
          </a:prstGeom>
          <a:noFill/>
        </p:spPr>
        <p:txBody>
          <a:bodyPr wrap="square" rtlCol="0">
            <a:spAutoFit/>
          </a:bodyPr>
          <a:lstStyle/>
          <a:p>
            <a:pPr>
              <a:lnSpc>
                <a:spcPct val="150000"/>
              </a:lnSpc>
            </a:pPr>
            <a:r>
              <a:rPr lang="en-US" altLang="zh-CN" sz="2000" dirty="0" smtClean="0">
                <a:solidFill>
                  <a:schemeClr val="tx1"/>
                </a:solidFill>
                <a:latin typeface="Consolas" pitchFamily="49" charset="0"/>
                <a:ea typeface="楷体" pitchFamily="49" charset="-122"/>
                <a:cs typeface="Consolas" pitchFamily="49" charset="0"/>
              </a:rPr>
              <a:t>    </a:t>
            </a:r>
            <a:r>
              <a:rPr lang="zh-CN" altLang="zh-CN" sz="2000" dirty="0" smtClean="0">
                <a:solidFill>
                  <a:schemeClr val="tx1"/>
                </a:solidFill>
                <a:latin typeface="Consolas" pitchFamily="49" charset="0"/>
                <a:ea typeface="楷体" pitchFamily="49" charset="-122"/>
                <a:cs typeface="Consolas" pitchFamily="49" charset="0"/>
              </a:rPr>
              <a:t>在算法设计中，有时需要存放一些临时数据。通常的情况是，如果后存入的元素先处理，可以使用</a:t>
            </a:r>
            <a:r>
              <a:rPr lang="en-US" altLang="zh-CN" sz="2000" dirty="0" smtClean="0">
                <a:solidFill>
                  <a:schemeClr val="tx1"/>
                </a:solidFill>
                <a:latin typeface="Consolas" pitchFamily="49" charset="0"/>
                <a:ea typeface="楷体" pitchFamily="49" charset="-122"/>
                <a:cs typeface="Consolas" pitchFamily="49" charset="0"/>
              </a:rPr>
              <a:t>stack</a:t>
            </a:r>
            <a:r>
              <a:rPr lang="zh-CN" altLang="zh-CN" sz="2000" dirty="0" smtClean="0">
                <a:solidFill>
                  <a:schemeClr val="tx1"/>
                </a:solidFill>
                <a:latin typeface="Consolas" pitchFamily="49" charset="0"/>
                <a:ea typeface="楷体" pitchFamily="49" charset="-122"/>
                <a:cs typeface="Consolas" pitchFamily="49" charset="0"/>
              </a:rPr>
              <a:t>栈容器；</a:t>
            </a:r>
            <a:endParaRPr lang="en-US" altLang="zh-CN" sz="2000" dirty="0" smtClean="0">
              <a:solidFill>
                <a:schemeClr val="tx1"/>
              </a:solidFill>
              <a:latin typeface="Consolas" pitchFamily="49" charset="0"/>
              <a:ea typeface="楷体" pitchFamily="49" charset="-122"/>
              <a:cs typeface="Consolas" pitchFamily="49" charset="0"/>
            </a:endParaRPr>
          </a:p>
          <a:p>
            <a:pPr>
              <a:lnSpc>
                <a:spcPct val="150000"/>
              </a:lnSpc>
            </a:pPr>
            <a:r>
              <a:rPr lang="en-US" altLang="zh-CN" sz="2000" dirty="0" smtClean="0">
                <a:solidFill>
                  <a:schemeClr val="tx1"/>
                </a:solidFill>
                <a:latin typeface="Consolas" pitchFamily="49" charset="0"/>
                <a:ea typeface="楷体" pitchFamily="49" charset="-122"/>
                <a:cs typeface="Consolas" pitchFamily="49" charset="0"/>
              </a:rPr>
              <a:t>    </a:t>
            </a:r>
            <a:r>
              <a:rPr lang="zh-CN" altLang="zh-CN" sz="2000" dirty="0" smtClean="0">
                <a:solidFill>
                  <a:schemeClr val="tx1"/>
                </a:solidFill>
                <a:latin typeface="Consolas" pitchFamily="49" charset="0"/>
                <a:ea typeface="楷体" pitchFamily="49" charset="-122"/>
                <a:cs typeface="Consolas" pitchFamily="49" charset="0"/>
              </a:rPr>
              <a:t>如果先存入的元素先处理，可以使用</a:t>
            </a:r>
            <a:r>
              <a:rPr lang="en-US" altLang="zh-CN" sz="2000" dirty="0" smtClean="0">
                <a:solidFill>
                  <a:schemeClr val="tx1"/>
                </a:solidFill>
                <a:latin typeface="Consolas" pitchFamily="49" charset="0"/>
                <a:ea typeface="楷体" pitchFamily="49" charset="-122"/>
                <a:cs typeface="Consolas" pitchFamily="49" charset="0"/>
              </a:rPr>
              <a:t>queue</a:t>
            </a:r>
            <a:r>
              <a:rPr lang="zh-CN" altLang="zh-CN" sz="2000" dirty="0" smtClean="0">
                <a:solidFill>
                  <a:schemeClr val="tx1"/>
                </a:solidFill>
                <a:latin typeface="Consolas" pitchFamily="49" charset="0"/>
                <a:ea typeface="楷体" pitchFamily="49" charset="-122"/>
                <a:cs typeface="Consolas" pitchFamily="49" charset="0"/>
              </a:rPr>
              <a:t>队列容器；如果元素处理顺序按某个优先级进行，可以使用</a:t>
            </a:r>
            <a:r>
              <a:rPr lang="en-US" altLang="zh-CN" sz="2000" dirty="0" err="1" smtClean="0">
                <a:solidFill>
                  <a:schemeClr val="tx1"/>
                </a:solidFill>
                <a:latin typeface="Consolas" pitchFamily="49" charset="0"/>
                <a:ea typeface="楷体" pitchFamily="49" charset="-122"/>
                <a:cs typeface="Consolas" pitchFamily="49" charset="0"/>
              </a:rPr>
              <a:t>priority_queue</a:t>
            </a:r>
            <a:r>
              <a:rPr lang="zh-CN" altLang="zh-CN" sz="2000" dirty="0" smtClean="0">
                <a:solidFill>
                  <a:schemeClr val="tx1"/>
                </a:solidFill>
                <a:latin typeface="Consolas" pitchFamily="49" charset="0"/>
                <a:ea typeface="楷体" pitchFamily="49" charset="-122"/>
                <a:cs typeface="Consolas" pitchFamily="49" charset="0"/>
              </a:rPr>
              <a:t>优先队列容器。</a:t>
            </a:r>
          </a:p>
        </p:txBody>
      </p:sp>
      <p:sp>
        <p:nvSpPr>
          <p:cNvPr id="3" name="TextBox 2"/>
          <p:cNvSpPr txBox="1"/>
          <p:nvPr/>
        </p:nvSpPr>
        <p:spPr>
          <a:xfrm>
            <a:off x="928662" y="1071546"/>
            <a:ext cx="3071834"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dirty="0" smtClean="0">
                <a:solidFill>
                  <a:srgbClr val="FF0000"/>
                </a:solidFill>
                <a:latin typeface="Consolas" pitchFamily="49" charset="0"/>
                <a:ea typeface="华文中宋" pitchFamily="2" charset="-122"/>
                <a:cs typeface="Consolas" pitchFamily="49" charset="0"/>
              </a:rPr>
              <a:t>2. </a:t>
            </a:r>
            <a:r>
              <a:rPr lang="zh-CN" altLang="zh-CN" dirty="0" smtClean="0">
                <a:solidFill>
                  <a:srgbClr val="FF0000"/>
                </a:solidFill>
                <a:latin typeface="Consolas" pitchFamily="49" charset="0"/>
                <a:ea typeface="华文中宋" pitchFamily="2" charset="-122"/>
                <a:cs typeface="Consolas" pitchFamily="49" charset="0"/>
              </a:rPr>
              <a:t>存放临时数据</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071546"/>
            <a:ext cx="8001056" cy="2539157"/>
          </a:xfrm>
          <a:prstGeom prst="rect">
            <a:avLst/>
          </a:prstGeom>
          <a:noFill/>
        </p:spPr>
        <p:txBody>
          <a:bodyPr wrap="square" rtlCol="0">
            <a:spAutoFit/>
          </a:bodyPr>
          <a:lstStyle/>
          <a:p>
            <a:pPr>
              <a:lnSpc>
                <a:spcPct val="150000"/>
              </a:lnSpc>
            </a:pPr>
            <a:r>
              <a:rPr lang="en-US" altLang="zh-CN" sz="2200" dirty="0" smtClean="0">
                <a:latin typeface="Consolas" pitchFamily="49" charset="0"/>
                <a:ea typeface="楷体" pitchFamily="49" charset="-122"/>
                <a:cs typeface="Consolas" pitchFamily="49" charset="0"/>
              </a:rPr>
              <a:t>   </a:t>
            </a:r>
            <a:r>
              <a:rPr lang="zh-CN" altLang="zh-CN" sz="2200" dirty="0" smtClean="0">
                <a:solidFill>
                  <a:srgbClr val="FF0000"/>
                </a:solidFill>
                <a:latin typeface="Consolas" pitchFamily="49" charset="0"/>
                <a:ea typeface="楷体" pitchFamily="49" charset="-122"/>
                <a:cs typeface="Consolas" pitchFamily="49" charset="0"/>
              </a:rPr>
              <a:t>【例</a:t>
            </a:r>
            <a:r>
              <a:rPr lang="en-US" altLang="zh-CN" sz="2200" dirty="0" smtClean="0">
                <a:solidFill>
                  <a:srgbClr val="FF0000"/>
                </a:solidFill>
                <a:latin typeface="Consolas" pitchFamily="49" charset="0"/>
                <a:ea typeface="楷体" pitchFamily="49" charset="-122"/>
                <a:cs typeface="Consolas" pitchFamily="49" charset="0"/>
              </a:rPr>
              <a:t>1.12</a:t>
            </a:r>
            <a:r>
              <a:rPr lang="zh-CN" altLang="zh-CN" sz="2200" dirty="0" smtClean="0">
                <a:solidFill>
                  <a:srgbClr val="FF0000"/>
                </a:solidFill>
                <a:latin typeface="Consolas" pitchFamily="49" charset="0"/>
                <a:ea typeface="楷体" pitchFamily="49" charset="-122"/>
                <a:cs typeface="Consolas" pitchFamily="49" charset="0"/>
              </a:rPr>
              <a:t>】</a:t>
            </a:r>
            <a:r>
              <a:rPr lang="zh-CN" altLang="zh-CN" sz="2200" dirty="0" smtClean="0">
                <a:solidFill>
                  <a:schemeClr val="tx1"/>
                </a:solidFill>
                <a:latin typeface="Consolas" pitchFamily="49" charset="0"/>
                <a:ea typeface="楷体" pitchFamily="49" charset="-122"/>
                <a:cs typeface="Consolas" pitchFamily="49" charset="0"/>
              </a:rPr>
              <a:t>设计一个算法，判断一个含有</a:t>
            </a:r>
            <a:r>
              <a:rPr lang="en-US" altLang="zh-CN" sz="2200" dirty="0" smtClean="0">
                <a:solidFill>
                  <a:schemeClr val="tx1"/>
                </a:solidFill>
                <a:latin typeface="Consolas" pitchFamily="49" charset="0"/>
                <a:ea typeface="楷体" pitchFamily="49" charset="-122"/>
                <a:cs typeface="Consolas" pitchFamily="49" charset="0"/>
              </a:rPr>
              <a:t>()</a:t>
            </a:r>
            <a:r>
              <a:rPr lang="zh-CN" altLang="zh-CN" sz="2200" dirty="0" smtClean="0">
                <a:solidFill>
                  <a:schemeClr val="tx1"/>
                </a:solidFill>
                <a:latin typeface="Consolas" pitchFamily="49" charset="0"/>
                <a:ea typeface="楷体" pitchFamily="49" charset="-122"/>
                <a:cs typeface="Consolas" pitchFamily="49" charset="0"/>
              </a:rPr>
              <a:t>、</a:t>
            </a:r>
            <a:r>
              <a:rPr lang="en-US" altLang="zh-CN" sz="2200" dirty="0" smtClean="0">
                <a:solidFill>
                  <a:schemeClr val="tx1"/>
                </a:solidFill>
                <a:latin typeface="Consolas" pitchFamily="49" charset="0"/>
                <a:ea typeface="楷体" pitchFamily="49" charset="-122"/>
                <a:cs typeface="Consolas" pitchFamily="49" charset="0"/>
              </a:rPr>
              <a:t>[]</a:t>
            </a:r>
            <a:r>
              <a:rPr lang="zh-CN" altLang="zh-CN" sz="2200" dirty="0" smtClean="0">
                <a:solidFill>
                  <a:schemeClr val="tx1"/>
                </a:solidFill>
                <a:latin typeface="Consolas" pitchFamily="49" charset="0"/>
                <a:ea typeface="楷体" pitchFamily="49" charset="-122"/>
                <a:cs typeface="Consolas" pitchFamily="49" charset="0"/>
              </a:rPr>
              <a:t>、</a:t>
            </a:r>
            <a:r>
              <a:rPr lang="en-US" altLang="zh-CN" sz="2200" dirty="0" smtClean="0">
                <a:solidFill>
                  <a:schemeClr val="tx1"/>
                </a:solidFill>
                <a:latin typeface="Consolas" pitchFamily="49" charset="0"/>
                <a:ea typeface="楷体" pitchFamily="49" charset="-122"/>
                <a:cs typeface="Consolas" pitchFamily="49" charset="0"/>
              </a:rPr>
              <a:t>{}</a:t>
            </a:r>
            <a:r>
              <a:rPr lang="zh-CN" altLang="zh-CN" sz="2200" dirty="0" smtClean="0">
                <a:solidFill>
                  <a:schemeClr val="tx1"/>
                </a:solidFill>
                <a:latin typeface="Consolas" pitchFamily="49" charset="0"/>
                <a:ea typeface="楷体" pitchFamily="49" charset="-122"/>
                <a:cs typeface="Consolas" pitchFamily="49" charset="0"/>
              </a:rPr>
              <a:t>三种类型括号的表达式中所有括号是否匹配。</a:t>
            </a:r>
          </a:p>
          <a:p>
            <a:pPr>
              <a:lnSpc>
                <a:spcPct val="150000"/>
              </a:lnSpc>
            </a:pPr>
            <a:r>
              <a:rPr lang="en-US" altLang="zh-CN" sz="2200" dirty="0" smtClean="0">
                <a:latin typeface="Consolas" pitchFamily="49" charset="0"/>
                <a:ea typeface="楷体" pitchFamily="49" charset="-122"/>
                <a:cs typeface="Consolas" pitchFamily="49" charset="0"/>
              </a:rPr>
              <a:t>    </a:t>
            </a:r>
            <a:r>
              <a:rPr lang="zh-CN" altLang="zh-CN" sz="2200" dirty="0" smtClean="0">
                <a:solidFill>
                  <a:srgbClr val="FF0000"/>
                </a:solidFill>
                <a:latin typeface="微软雅黑" pitchFamily="34" charset="-122"/>
                <a:ea typeface="微软雅黑" pitchFamily="34" charset="-122"/>
                <a:cs typeface="Consolas" pitchFamily="49" charset="0"/>
              </a:rPr>
              <a:t>解：</a:t>
            </a:r>
            <a:r>
              <a:rPr lang="zh-CN" altLang="zh-CN" sz="2000" dirty="0" smtClean="0">
                <a:solidFill>
                  <a:schemeClr val="tx1"/>
                </a:solidFill>
                <a:latin typeface="Consolas" pitchFamily="49" charset="0"/>
                <a:ea typeface="楷体" pitchFamily="49" charset="-122"/>
                <a:cs typeface="Consolas" pitchFamily="49" charset="0"/>
              </a:rPr>
              <a:t>这里的主数据是一个字符串表达式，采用</a:t>
            </a:r>
            <a:r>
              <a:rPr lang="en-US" altLang="zh-CN" sz="2000" dirty="0" smtClean="0">
                <a:solidFill>
                  <a:schemeClr val="tx1"/>
                </a:solidFill>
                <a:latin typeface="Consolas" pitchFamily="49" charset="0"/>
                <a:ea typeface="楷体" pitchFamily="49" charset="-122"/>
                <a:cs typeface="Consolas" pitchFamily="49" charset="0"/>
              </a:rPr>
              <a:t>string</a:t>
            </a:r>
            <a:r>
              <a:rPr lang="zh-CN" altLang="zh-CN" sz="2000" dirty="0" smtClean="0">
                <a:solidFill>
                  <a:schemeClr val="tx1"/>
                </a:solidFill>
                <a:latin typeface="Consolas" pitchFamily="49" charset="0"/>
                <a:ea typeface="楷体" pitchFamily="49" charset="-122"/>
                <a:cs typeface="Consolas" pitchFamily="49" charset="0"/>
              </a:rPr>
              <a:t>字符串</a:t>
            </a:r>
            <a:r>
              <a:rPr lang="en-US" altLang="zh-CN" sz="2000" dirty="0" err="1" smtClean="0">
                <a:solidFill>
                  <a:schemeClr val="tx1"/>
                </a:solidFill>
                <a:latin typeface="Consolas" pitchFamily="49" charset="0"/>
                <a:ea typeface="楷体" pitchFamily="49" charset="-122"/>
                <a:cs typeface="Consolas" pitchFamily="49" charset="0"/>
              </a:rPr>
              <a:t>str</a:t>
            </a:r>
            <a:r>
              <a:rPr lang="zh-CN" altLang="zh-CN" sz="2000" dirty="0" smtClean="0">
                <a:solidFill>
                  <a:schemeClr val="tx1"/>
                </a:solidFill>
                <a:latin typeface="Consolas" pitchFamily="49" charset="0"/>
                <a:ea typeface="楷体" pitchFamily="49" charset="-122"/>
                <a:cs typeface="Consolas" pitchFamily="49" charset="0"/>
              </a:rPr>
              <a:t>存储它。在判断括号是否匹配时需要用到一个栈（因为每个右括号都是和前面最近的左括号匹配），采用</a:t>
            </a:r>
            <a:r>
              <a:rPr lang="en-US" altLang="zh-CN" sz="2000" dirty="0" smtClean="0">
                <a:solidFill>
                  <a:schemeClr val="tx1"/>
                </a:solidFill>
                <a:latin typeface="Consolas" pitchFamily="49" charset="0"/>
                <a:ea typeface="楷体" pitchFamily="49" charset="-122"/>
                <a:cs typeface="Consolas" pitchFamily="49" charset="0"/>
              </a:rPr>
              <a:t>stack&lt;char&gt;</a:t>
            </a:r>
            <a:r>
              <a:rPr lang="zh-CN" altLang="zh-CN" sz="2000" dirty="0" smtClean="0">
                <a:solidFill>
                  <a:schemeClr val="tx1"/>
                </a:solidFill>
                <a:latin typeface="Consolas" pitchFamily="49" charset="0"/>
                <a:ea typeface="楷体" pitchFamily="49" charset="-122"/>
                <a:cs typeface="Consolas" pitchFamily="49" charset="0"/>
              </a:rPr>
              <a:t>容器作为</a:t>
            </a:r>
            <a:r>
              <a:rPr lang="zh-CN" altLang="zh-CN" sz="2000" dirty="0" smtClean="0">
                <a:solidFill>
                  <a:srgbClr val="FF0000"/>
                </a:solidFill>
                <a:latin typeface="Consolas" pitchFamily="49" charset="0"/>
                <a:ea typeface="楷体" pitchFamily="49" charset="-122"/>
                <a:cs typeface="Consolas" pitchFamily="49" charset="0"/>
              </a:rPr>
              <a:t>栈</a:t>
            </a:r>
            <a:r>
              <a:rPr lang="zh-CN" altLang="zh-CN" sz="2000" dirty="0" smtClean="0">
                <a:solidFill>
                  <a:schemeClr val="tx1"/>
                </a:solidFill>
                <a:latin typeface="Consolas" pitchFamily="49" charset="0"/>
                <a:ea typeface="楷体" pitchFamily="49" charset="-122"/>
                <a:cs typeface="Consolas" pitchFamily="49" charset="0"/>
              </a:rPr>
              <a:t>。</a:t>
            </a:r>
            <a:endParaRPr lang="zh-CN" altLang="en-US" sz="2000" dirty="0" smtClean="0">
              <a:solidFill>
                <a:schemeClr val="tx1"/>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txDef>
      <a:spPr>
        <a:noFill/>
      </a:spPr>
      <a:bodyPr wrap="square" rtlCol="0">
        <a:spAutoFit/>
      </a:bodyPr>
      <a:lstStyle>
        <a:defPPr>
          <a:defRPr sz="2000" smtClean="0">
            <a:ea typeface="楷体" pitchFamily="49" charset="-122"/>
            <a:cs typeface="Times New Roman" pitchFamily="18" charset="0"/>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Trek</Template>
  <TotalTime>2339</TotalTime>
  <Words>6453</Words>
  <Application>Microsoft Office PowerPoint</Application>
  <PresentationFormat>全屏显示(4:3)</PresentationFormat>
  <Paragraphs>1101</Paragraphs>
  <Slides>120</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120</vt:i4>
      </vt:variant>
    </vt:vector>
  </HeadingPairs>
  <TitlesOfParts>
    <vt:vector size="123" baseType="lpstr">
      <vt:lpstr>跋涉</vt:lpstr>
      <vt:lpstr>公式</vt:lpstr>
      <vt:lpstr>Equation</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幻灯片 108</vt:lpstr>
      <vt:lpstr>幻灯片 109</vt:lpstr>
      <vt:lpstr>幻灯片 110</vt:lpstr>
      <vt:lpstr>幻灯片 111</vt:lpstr>
      <vt:lpstr>幻灯片 112</vt:lpstr>
      <vt:lpstr>幻灯片 113</vt:lpstr>
      <vt:lpstr>幻灯片 114</vt:lpstr>
      <vt:lpstr>幻灯片 115</vt:lpstr>
      <vt:lpstr>幻灯片 116</vt:lpstr>
      <vt:lpstr>幻灯片 117</vt:lpstr>
      <vt:lpstr>幻灯片 118</vt:lpstr>
      <vt:lpstr>幻灯片 119</vt:lpstr>
      <vt:lpstr>幻灯片 120</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Administrator</cp:lastModifiedBy>
  <cp:revision>427</cp:revision>
  <dcterms:created xsi:type="dcterms:W3CDTF">2012-11-28T00:02:12Z</dcterms:created>
  <dcterms:modified xsi:type="dcterms:W3CDTF">2019-02-22T08:08:16Z</dcterms:modified>
</cp:coreProperties>
</file>