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46" r:id="rId3"/>
    <p:sldId id="258" r:id="rId4"/>
    <p:sldId id="259" r:id="rId5"/>
    <p:sldId id="260" r:id="rId6"/>
    <p:sldId id="314" r:id="rId7"/>
    <p:sldId id="315" r:id="rId8"/>
    <p:sldId id="316" r:id="rId9"/>
    <p:sldId id="364" r:id="rId10"/>
    <p:sldId id="365" r:id="rId11"/>
    <p:sldId id="317" r:id="rId12"/>
    <p:sldId id="318" r:id="rId13"/>
    <p:sldId id="319" r:id="rId14"/>
    <p:sldId id="320" r:id="rId15"/>
    <p:sldId id="261" r:id="rId16"/>
    <p:sldId id="366" r:id="rId17"/>
    <p:sldId id="32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73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400" r:id="rId49"/>
    <p:sldId id="375" r:id="rId50"/>
    <p:sldId id="376" r:id="rId51"/>
    <p:sldId id="377" r:id="rId52"/>
    <p:sldId id="379" r:id="rId53"/>
    <p:sldId id="309" r:id="rId54"/>
    <p:sldId id="310" r:id="rId55"/>
    <p:sldId id="311" r:id="rId56"/>
    <p:sldId id="312" r:id="rId57"/>
    <p:sldId id="313" r:id="rId58"/>
    <p:sldId id="322" r:id="rId59"/>
    <p:sldId id="324" r:id="rId60"/>
    <p:sldId id="325" r:id="rId61"/>
    <p:sldId id="326" r:id="rId62"/>
    <p:sldId id="327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99FF"/>
    <a:srgbClr val="CC00CC"/>
    <a:srgbClr val="9900FF"/>
    <a:srgbClr val="6600CC"/>
    <a:srgbClr val="006600"/>
    <a:srgbClr val="99FF33"/>
    <a:srgbClr val="B2B2B2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D826E508-1E05-43F7-8497-12E72EE492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A9466-7808-4283-8E68-F3149303FF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6162E-8DFA-4E66-8977-0EC37C36654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E748C644-EC6B-4A55-83FB-0BE2DB5D1C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EEE1A-FDE8-429C-966D-51D49486E9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B02FB-04FC-4A98-9AB2-0C6C245FE9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C4D08B25-CFAD-4A86-AB98-92BB0864F1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4F755-D7E3-4CEF-9CD1-9853BFDBE4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68EF8-55D8-444D-A5E1-E8CEFE88FD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2E634-7230-436E-9102-1F3862E6E6F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8833D-252E-4F71-89F9-6B1A8D6387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09A5F66-94A9-4423-A855-0C68E47C345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27088" y="333375"/>
            <a:ext cx="6697662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章 递归算法设计技术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643042" y="1571612"/>
            <a:ext cx="54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2.1 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什么是递归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369618"/>
            <a:ext cx="5400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2.2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递归算法设计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3203564"/>
            <a:ext cx="5400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2.3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递归算法设计示例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二叉树采用二叉链存储结构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其结点类型定义如下：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928670"/>
            <a:ext cx="5429288" cy="1471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BNode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二叉链结点类型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90350" y="2428868"/>
            <a:ext cx="4810410" cy="2143140"/>
            <a:chOff x="1190350" y="2786058"/>
            <a:chExt cx="4810410" cy="2143140"/>
          </a:xfrm>
        </p:grpSpPr>
        <p:sp>
          <p:nvSpPr>
            <p:cNvPr id="4" name="椭圆 3"/>
            <p:cNvSpPr/>
            <p:nvPr/>
          </p:nvSpPr>
          <p:spPr>
            <a:xfrm>
              <a:off x="3214678" y="3143248"/>
              <a:ext cx="642942" cy="571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2214546" y="4071942"/>
              <a:ext cx="1000132" cy="8572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714744" y="4071942"/>
              <a:ext cx="1000132" cy="8572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4" idx="3"/>
              <a:endCxn id="5" idx="0"/>
            </p:cNvCxnSpPr>
            <p:nvPr/>
          </p:nvCxnSpPr>
          <p:spPr>
            <a:xfrm rot="5400000">
              <a:off x="2791282" y="3554388"/>
              <a:ext cx="440885" cy="594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5"/>
              <a:endCxn id="6" idx="0"/>
            </p:cNvCxnSpPr>
            <p:nvPr/>
          </p:nvCxnSpPr>
          <p:spPr>
            <a:xfrm rot="16200000" flipH="1">
              <a:off x="3768694" y="3625825"/>
              <a:ext cx="440885" cy="451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43174" y="278605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bt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 rot="16200000" flipH="1">
              <a:off x="3041314" y="2959421"/>
              <a:ext cx="298009" cy="237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90350" y="3429000"/>
              <a:ext cx="159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bt-&gt;lchild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2422436" y="3780357"/>
              <a:ext cx="298009" cy="237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29124" y="364331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bt-&gt;rchild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4220042" y="3875116"/>
              <a:ext cx="226570" cy="191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42844" y="4786322"/>
            <a:ext cx="8715436" cy="1754326"/>
          </a:xfrm>
          <a:prstGeom prst="rect">
            <a:avLst/>
          </a:prstGeom>
          <a:noFill/>
          <a:effectLst>
            <a:outerShdw blurRad="76200" dist="50800" rotWithShape="0">
              <a:schemeClr val="bg1">
                <a:alpha val="6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求二叉树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中所有结点值之和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==NULL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==NULL)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只有一个结点时返回该结点值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否则返回左、右子树结点值之和加上根结点值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79453" y="1357298"/>
            <a:ext cx="689294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典型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</a:t>
            </a: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问题求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kumimoji="1"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3" y="428604"/>
            <a:ext cx="4071966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问题的求解方法是递归的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00240"/>
            <a:ext cx="2190378" cy="214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4143380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规则：每次只能移动一个盘片；盘片可以插在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中任一塔座；任何时候都不能将一个较大的盘片放在较小的盘片上。</a:t>
            </a:r>
            <a:endParaRPr kumimoji="1"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2797184"/>
            <a:ext cx="245745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lnSpc>
                <a:spcPct val="16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08408" y="2339984"/>
            <a:ext cx="4421244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40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Hanoi(n-1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):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个圆盘从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移到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Hanoi(n-1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879695" y="2919422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6233" y="2714634"/>
            <a:ext cx="6264275" cy="2041525"/>
            <a:chOff x="431" y="808"/>
            <a:chExt cx="3946" cy="1286"/>
          </a:xfrm>
        </p:grpSpPr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大问题”转化为若干个“小问题”求解</a:t>
              </a:r>
            </a:p>
          </p:txBody>
        </p:sp>
        <p:sp>
          <p:nvSpPr>
            <p:cNvPr id="24583" name="Freeform 7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>
                <a:gd name="T0" fmla="*/ 232 w 232"/>
                <a:gd name="T1" fmla="*/ 641 h 641"/>
                <a:gd name="T2" fmla="*/ 0 w 232"/>
                <a:gd name="T3" fmla="*/ 0 h 641"/>
                <a:gd name="T4" fmla="*/ 0 60000 65536"/>
                <a:gd name="T5" fmla="*/ 0 60000 65536"/>
                <a:gd name="T6" fmla="*/ 0 w 232"/>
                <a:gd name="T7" fmla="*/ 0 h 641"/>
                <a:gd name="T8" fmla="*/ 232 w 232"/>
                <a:gd name="T9" fmla="*/ 641 h 6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miter lim="800000"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4" name="Freeform 8"/>
            <p:cNvSpPr>
              <a:spLocks/>
            </p:cNvSpPr>
            <p:nvPr/>
          </p:nvSpPr>
          <p:spPr bwMode="auto">
            <a:xfrm>
              <a:off x="2813" y="808"/>
              <a:ext cx="340" cy="1081"/>
            </a:xfrm>
            <a:custGeom>
              <a:avLst/>
              <a:gdLst>
                <a:gd name="T0" fmla="*/ 241 w 241"/>
                <a:gd name="T1" fmla="*/ 1065 h 1065"/>
                <a:gd name="T2" fmla="*/ 0 w 241"/>
                <a:gd name="T3" fmla="*/ 0 h 1065"/>
                <a:gd name="T4" fmla="*/ 0 60000 65536"/>
                <a:gd name="T5" fmla="*/ 0 60000 65536"/>
                <a:gd name="T6" fmla="*/ 0 w 241"/>
                <a:gd name="T7" fmla="*/ 0 h 1065"/>
                <a:gd name="T8" fmla="*/ 241 w 241"/>
                <a:gd name="T9" fmla="*/ 1065 h 10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3304" y="1298"/>
              <a:ext cx="256" cy="582"/>
            </a:xfrm>
            <a:custGeom>
              <a:avLst/>
              <a:gdLst>
                <a:gd name="T0" fmla="*/ 0 w 256"/>
                <a:gd name="T1" fmla="*/ 582 h 582"/>
                <a:gd name="T2" fmla="*/ 256 w 256"/>
                <a:gd name="T3" fmla="*/ 0 h 582"/>
                <a:gd name="T4" fmla="*/ 0 60000 65536"/>
                <a:gd name="T5" fmla="*/ 0 60000 65536"/>
                <a:gd name="T6" fmla="*/ 0 w 256"/>
                <a:gd name="T7" fmla="*/ 0 h 582"/>
                <a:gd name="T8" fmla="*/ 256 w 256"/>
                <a:gd name="T9" fmla="*/ 582 h 5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1214422"/>
            <a:ext cx="792961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kumimoji="1"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上，递归分解的过程是：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428728" y="2428868"/>
            <a:ext cx="5310203" cy="12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0" dirty="0">
                <a:solidFill>
                  <a:schemeClr val="tx1"/>
                </a:solidFill>
                <a:cs typeface="Times New Roman" pitchFamily="18" charset="0"/>
              </a:rPr>
              <a:t>fun(1)=1                    (1)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200" b="0" dirty="0">
                <a:solidFill>
                  <a:schemeClr val="tx1"/>
                </a:solidFill>
                <a:cs typeface="Times New Roman" pitchFamily="18" charset="0"/>
              </a:rPr>
              <a:t>fun(n)=n*fun(n-1)     n&gt;1   (2)      </a:t>
            </a:r>
          </a:p>
        </p:txBody>
      </p:sp>
      <p:sp>
        <p:nvSpPr>
          <p:cNvPr id="25603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3176580" cy="519113"/>
          </a:xfrm>
          <a:prstGeom prst="rect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2.1.3 </a:t>
            </a:r>
            <a:r>
              <a:rPr kumimoji="1" lang="zh-CN" altLang="en-US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递归模型</a:t>
            </a:r>
            <a:endParaRPr lang="zh-CN" altLang="en-US" sz="2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7777162" cy="110799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是递归算法的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象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反映一个递归问题的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递归结构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。例题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n!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递归算法对应的递归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11188" y="3716338"/>
            <a:ext cx="7993062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式给出递归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的终止条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式给出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的值与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kumimoji="1"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的值之间的关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(1)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口</a:t>
            </a:r>
            <a:r>
              <a:rPr kumimoji="1" lang="zh-CN" altLang="en-US" sz="2000" dirty="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(2)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4282" y="301352"/>
            <a:ext cx="8553480" cy="502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个递归模型是由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递归体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两部分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组成。</a:t>
            </a:r>
            <a:endParaRPr kumimoji="1"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0034" y="3600394"/>
            <a:ext cx="8286808" cy="2723681"/>
            <a:chOff x="500034" y="3600394"/>
            <a:chExt cx="8286808" cy="2723681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4218511"/>
              <a:ext cx="7786742" cy="567811"/>
            </a:xfrm>
            <a:prstGeom prst="rect">
              <a:avLst/>
            </a:prstGeom>
            <a:noFill/>
            <a:effectLst>
              <a:outerShdw dist="50800" dir="5400000" rotWithShape="0">
                <a:schemeClr val="bg1">
                  <a:alpha val="60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44000" tIns="144000" rIns="144000" bIns="144000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(s</a:t>
              </a:r>
              <a:r>
                <a:rPr kumimoji="1" lang="en-US" altLang="zh-CN" sz="18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n+1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1800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(s</a:t>
              </a:r>
              <a:r>
                <a:rPr kumimoji="1" lang="en-US" altLang="zh-CN" sz="18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i+1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1800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i="1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18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	(2.2)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910" y="3600394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递归体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的一般格式如下：</a:t>
              </a:r>
              <a:endPara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034" y="5000636"/>
              <a:ext cx="8286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20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是一个递归“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大问题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”，</a:t>
              </a:r>
              <a:r>
                <a:rPr kumimoji="1"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2000" i="1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20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2000" i="1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为递归“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小问题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”，</a:t>
              </a:r>
              <a:r>
                <a:rPr kumimoji="1" lang="en-US" altLang="zh-CN" sz="2000" i="1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2000" i="1" baseline="-300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20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0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kumimoji="1" lang="en-US" altLang="zh-CN" sz="2000" i="1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是若干个可以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（用非递归）解决的问题，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是一个非递归函数，可以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求值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1472" y="1385816"/>
            <a:ext cx="8072494" cy="1900308"/>
            <a:chOff x="571472" y="1385816"/>
            <a:chExt cx="8072494" cy="1900308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1928802"/>
              <a:ext cx="7786742" cy="567811"/>
            </a:xfrm>
            <a:prstGeom prst="rect">
              <a:avLst/>
            </a:prstGeom>
            <a:noFill/>
            <a:effectLst>
              <a:outerShdw dist="50800" dir="5400000" rotWithShape="0">
                <a:schemeClr val="bg1">
                  <a:alpha val="60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44000" tIns="144000" bIns="144000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(s</a:t>
              </a:r>
              <a:r>
                <a:rPr kumimoji="1" lang="en-US" altLang="zh-CN" sz="18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kumimoji="1"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18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     					(2.1)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2886014"/>
              <a:ext cx="742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en-US" altLang="zh-CN" sz="20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en-US" altLang="zh-CN" sz="2000" baseline="-30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常量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，有些递归问题可能有几个递归出口。</a:t>
              </a:r>
              <a:endParaRPr kumimoji="1"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1385816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递归出口</a:t>
              </a:r>
              <a:r>
                <a:rPr kumimoji="1"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的一般格式如下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95289" y="404813"/>
            <a:ext cx="4605340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2.1.4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递归算法的执行过程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42911" y="1571612"/>
            <a:ext cx="8072494" cy="21374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程序虽然每次调用的是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子程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输入数据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等均有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调用的不断深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入，必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定会出现调用到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某一层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的函数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执行递归调用而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终止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函数的执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行，即遇到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71472" y="1500174"/>
            <a:ext cx="7991475" cy="1748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调用是函数嵌套调用的一种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况，即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调用自身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代码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每次调用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局部变量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同，因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而也就保证了各个复制件执行时的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独立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428596" y="1643050"/>
            <a:ext cx="814393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元，用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本次调用的返回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以及被中断的函数的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参量值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这些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系统栈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的形式存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放，每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当前栈顶保留的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送回相应的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中进行恢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按栈顶中的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返回地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断点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8596" y="260350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5!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即执行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fun(5)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时内部栈的变化及求解过程如下：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28728" y="1142984"/>
            <a:ext cx="4025906" cy="983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44000" tIns="144000" bIns="144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fun(5));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916238" y="256540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08400" y="256540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635375" y="2070092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059113" y="2997200"/>
            <a:ext cx="433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51275" y="2997200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函数值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3635375" y="3357563"/>
            <a:ext cx="144463" cy="287337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916238" y="386080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708400" y="386080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916238" y="422116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708400" y="422116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3635375" y="4727575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916238" y="551656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708400" y="551656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916238" y="5876925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708400" y="5876925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916238" y="5157788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708400" y="5157788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fun(2)*3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28596" y="2565400"/>
            <a:ext cx="237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fun(5)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调用：进栈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28596" y="3860800"/>
            <a:ext cx="237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fun(4)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调用：进栈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5288" y="5119688"/>
            <a:ext cx="237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fun(3)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调用：进栈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4787900" y="125413"/>
            <a:ext cx="144463" cy="287337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068763" y="1271588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60925" y="1271588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68763" y="163195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860925" y="163195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068763" y="91281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860925" y="91281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fun(2)*3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067175" y="554038"/>
            <a:ext cx="792163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859338" y="554038"/>
            <a:ext cx="1150937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fun(1)*2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4787900" y="2209800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068763" y="371951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60925" y="371951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068763" y="4079875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860925" y="4079875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4068763" y="3360738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860925" y="3360738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fun(2)*3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67175" y="3001963"/>
            <a:ext cx="792163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859338" y="3001963"/>
            <a:ext cx="1150937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fun(1)*2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4067175" y="2643188"/>
            <a:ext cx="792163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859338" y="2643188"/>
            <a:ext cx="1150937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401763" y="515938"/>
            <a:ext cx="237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fun(2)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调用：进栈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71472" y="2641600"/>
            <a:ext cx="3351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fun(1)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调用：进栈并求值</a:t>
            </a:r>
          </a:p>
        </p:txBody>
      </p:sp>
      <p:sp>
        <p:nvSpPr>
          <p:cNvPr id="30744" name="AutoShape 24"/>
          <p:cNvSpPr>
            <a:spLocks noChangeArrowheads="1"/>
          </p:cNvSpPr>
          <p:nvPr/>
        </p:nvSpPr>
        <p:spPr bwMode="auto">
          <a:xfrm>
            <a:off x="4787900" y="4586288"/>
            <a:ext cx="144463" cy="287337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4068763" y="5730875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860925" y="5730875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068763" y="6091238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4860925" y="6091238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4068763" y="537210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4860925" y="537210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fun(2)*3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4067175" y="5013325"/>
            <a:ext cx="792163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4859338" y="5013325"/>
            <a:ext cx="1150937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1*2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＝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753" name="Text Box 35"/>
          <p:cNvSpPr txBox="1">
            <a:spLocks noChangeArrowheads="1"/>
          </p:cNvSpPr>
          <p:nvPr/>
        </p:nvSpPr>
        <p:spPr bwMode="auto">
          <a:xfrm>
            <a:off x="785786" y="5048250"/>
            <a:ext cx="299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次并求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fun(2)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785786" y="1409689"/>
            <a:ext cx="37147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递归的定义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571472" y="2143116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在定义一个过程或函数时出现调用本过程或本函数的成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分，称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之为递归。若调用自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身，称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之为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直接递归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。若过程或函数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调用过程或函数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又调用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之为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间接递归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间接递归都可以等价地转换为直接递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如果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一个递归过程或递归函数中递归调用语句是最后一条执行语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句，则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称这种递归调用为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尾递归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4348" y="357166"/>
            <a:ext cx="335758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2.1 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什么是递归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4787900" y="261938"/>
            <a:ext cx="144463" cy="287337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68763" y="111760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60925" y="111760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fun(3)*4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068763" y="147796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860925" y="147796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68763" y="758825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860925" y="758825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2*3=6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071538" y="1142984"/>
            <a:ext cx="2949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次并求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fun(3)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31754" name="AutoShape 12"/>
          <p:cNvSpPr>
            <a:spLocks noChangeArrowheads="1"/>
          </p:cNvSpPr>
          <p:nvPr/>
        </p:nvSpPr>
        <p:spPr bwMode="auto">
          <a:xfrm>
            <a:off x="4787900" y="2062163"/>
            <a:ext cx="144463" cy="287337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4068763" y="2565400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4860925" y="2565400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6*4=24</a:t>
            </a: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4068763" y="2925763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4860925" y="2925763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fun(4)*5</a:t>
            </a:r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1142976" y="2786058"/>
            <a:ext cx="2878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次并求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fun(4)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31760" name="AutoShape 20"/>
          <p:cNvSpPr>
            <a:spLocks noChangeArrowheads="1"/>
          </p:cNvSpPr>
          <p:nvPr/>
        </p:nvSpPr>
        <p:spPr bwMode="auto">
          <a:xfrm>
            <a:off x="4787900" y="3502025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61" name="Rectangle 23"/>
          <p:cNvSpPr>
            <a:spLocks noChangeArrowheads="1"/>
          </p:cNvSpPr>
          <p:nvPr/>
        </p:nvSpPr>
        <p:spPr bwMode="auto">
          <a:xfrm>
            <a:off x="4068763" y="3933825"/>
            <a:ext cx="792162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1762" name="Rectangle 24"/>
          <p:cNvSpPr>
            <a:spLocks noChangeArrowheads="1"/>
          </p:cNvSpPr>
          <p:nvPr/>
        </p:nvSpPr>
        <p:spPr bwMode="auto">
          <a:xfrm>
            <a:off x="4860925" y="3933825"/>
            <a:ext cx="1150938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24*5=120</a:t>
            </a:r>
          </a:p>
        </p:txBody>
      </p:sp>
      <p:sp>
        <p:nvSpPr>
          <p:cNvPr id="31763" name="Text Box 25"/>
          <p:cNvSpPr txBox="1">
            <a:spLocks noChangeArrowheads="1"/>
          </p:cNvSpPr>
          <p:nvPr/>
        </p:nvSpPr>
        <p:spPr bwMode="auto">
          <a:xfrm>
            <a:off x="1142976" y="3929066"/>
            <a:ext cx="2878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次并求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fun(5)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31764" name="Text Box 26"/>
          <p:cNvSpPr txBox="1">
            <a:spLocks noChangeArrowheads="1"/>
          </p:cNvSpPr>
          <p:nvPr/>
        </p:nvSpPr>
        <p:spPr bwMode="auto">
          <a:xfrm>
            <a:off x="3708400" y="4868863"/>
            <a:ext cx="2592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退栈</a:t>
            </a:r>
            <a:r>
              <a:rPr lang="en-US" altLang="zh-CN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次并输出</a:t>
            </a:r>
            <a:r>
              <a:rPr lang="en-US" altLang="zh-CN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120</a:t>
            </a:r>
          </a:p>
        </p:txBody>
      </p:sp>
      <p:sp>
        <p:nvSpPr>
          <p:cNvPr id="31765" name="AutoShape 27"/>
          <p:cNvSpPr>
            <a:spLocks noChangeArrowheads="1"/>
          </p:cNvSpPr>
          <p:nvPr/>
        </p:nvSpPr>
        <p:spPr bwMode="auto">
          <a:xfrm>
            <a:off x="4787900" y="4508500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14348" y="1428736"/>
            <a:ext cx="75009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以上过程可以</a:t>
            </a:r>
            <a:r>
              <a:rPr lang="zh-CN" altLang="en-US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得出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114482"/>
            <a:ext cx="7286676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每递归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一次，就需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一次，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的进栈元素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称为递归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越大，递归深度越深，开辟的栈空间也越大。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每当遇到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本次执行时，需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一次，并恢复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值，当全部执行完毕时，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57158" y="507461"/>
            <a:ext cx="84963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递归调用分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：第一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用递归体将“大问题”分解成“小问题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到递归出口为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止，然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后进行第二步的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求值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已知“小问题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算“大问题”。前面的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fun(5)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求解过程如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712913" y="2836863"/>
          <a:ext cx="5005387" cy="3024187"/>
        </p:xfrm>
        <a:graphic>
          <a:graphicData uri="http://schemas.openxmlformats.org/presentationml/2006/ole">
            <p:oleObj spid="_x0000_s1026" name="Picture" r:id="rId3" imgW="3314880" imgH="2000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6" y="625128"/>
            <a:ext cx="5248282" cy="1859584"/>
          </a:xfrm>
          <a:prstGeom prst="rect">
            <a:avLst/>
          </a:prstGeom>
          <a:blipFill>
            <a:blip r:embed="rId2" cstate="print">
              <a:biLevel thresh="50000"/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 lIns="180000" tIns="108000" bIns="10800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Fibonacci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数列定义为：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			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			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)=Fib(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-1)+Fib(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2708087"/>
            <a:ext cx="4032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468313" y="3262144"/>
            <a:ext cx="5175257" cy="19528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44000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Fib(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if (n==1 || n==2)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return 1;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return Fib(n-1)+Fib(n-2);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9750" y="5386344"/>
            <a:ext cx="7920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画出求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的递归树以及递归工作栈的变化和求解过程。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08016" y="497783"/>
            <a:ext cx="38925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的递归树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0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从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上面的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到，对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于复杂的递归调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求值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交替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进行、循环反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复，直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最终值。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43372" y="1357298"/>
            <a:ext cx="128588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Fib(5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8860" y="2071678"/>
            <a:ext cx="128588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Fib(4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00166" y="3000372"/>
            <a:ext cx="128588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71802" y="3000372"/>
            <a:ext cx="128588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9504" y="3929066"/>
            <a:ext cx="99641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89702" y="3929066"/>
            <a:ext cx="1067852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00760" y="2071678"/>
            <a:ext cx="1285884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Fib(3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18660" y="3000372"/>
            <a:ext cx="1067852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Fib(2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861734" y="3000372"/>
            <a:ext cx="1067852" cy="500066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Fib(1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）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 flipV="1">
            <a:off x="3714744" y="178592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0"/>
          </p:cNvCxnSpPr>
          <p:nvPr/>
        </p:nvCxnSpPr>
        <p:spPr>
          <a:xfrm rot="5400000">
            <a:off x="2143108" y="257174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285852" y="350043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338633" y="3481649"/>
            <a:ext cx="500066" cy="394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 rot="16200000" flipH="1">
            <a:off x="3357554" y="264318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786446" y="257174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4" idx="0"/>
          </p:cNvCxnSpPr>
          <p:nvPr/>
        </p:nvCxnSpPr>
        <p:spPr>
          <a:xfrm rot="16200000" flipH="1">
            <a:off x="7019681" y="2624393"/>
            <a:ext cx="428628" cy="32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57818" y="1785926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4414" y="444165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3278" y="444165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7166" y="3515991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0306" y="3515991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9170" y="3515991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8926" y="1717515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388" y="1717515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5918" y="264318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3504" y="100010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 flipH="1" flipV="1">
            <a:off x="1428728" y="3500438"/>
            <a:ext cx="428628" cy="428628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V="1">
            <a:off x="2500298" y="3500438"/>
            <a:ext cx="500066" cy="357190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 flipH="1" flipV="1">
            <a:off x="2285984" y="2571744"/>
            <a:ext cx="428628" cy="428628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482382" y="2625134"/>
            <a:ext cx="464724" cy="285752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3714744" y="1845710"/>
            <a:ext cx="524130" cy="368844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5929322" y="2571744"/>
            <a:ext cx="428628" cy="428628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6200000" flipV="1">
            <a:off x="7143391" y="2583399"/>
            <a:ext cx="428628" cy="357190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>
            <a:off x="5417224" y="1679526"/>
            <a:ext cx="726412" cy="392153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4822033" y="1107265"/>
            <a:ext cx="500066" cy="1588"/>
          </a:xfrm>
          <a:prstGeom prst="straightConnector1">
            <a:avLst/>
          </a:prstGeom>
          <a:ln>
            <a:solidFill>
              <a:srgbClr val="99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>
            <a:off x="4426644" y="114050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1668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99932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r>
              <a:rPr lang="zh-CN" altLang="en-US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时递归工作栈的变化和求解过程：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7858180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00034" y="1334848"/>
            <a:ext cx="8353425" cy="21640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递归函数执行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会随着递归调用发生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，但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每次调用后会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为调用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递归函数的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非引用型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形参的取值称为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态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递归函数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引用型形参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在执行后会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回传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时类似全局变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量，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状态的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一部分。 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99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zh-CN" altLang="en-US" sz="220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如，有</a:t>
            </a:r>
            <a:r>
              <a:rPr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以下递归程序：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9" y="908050"/>
            <a:ext cx="5962662" cy="2929209"/>
          </a:xfrm>
          <a:prstGeom prst="rect">
            <a:avLst/>
          </a:prstGeom>
          <a:noFill/>
          <a:ln>
            <a:headEnd/>
            <a:tailEnd/>
          </a:ln>
          <a:effectLst>
            <a:outerShdw rotWithShape="0">
              <a:srgbClr val="4E3B30">
                <a:alpha val="6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(n&lt;1) return;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f(%d)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=%d\n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f(n-1);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f(%d)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:n=%d\n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339975" y="3857628"/>
            <a:ext cx="2376488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f(3)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n=4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n=3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f(0)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n=1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f(0)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n=1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n=2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n=3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f(3)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n=4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3429000"/>
            <a:ext cx="2382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执行</a:t>
            </a:r>
            <a:r>
              <a:rPr lang="en-US" altLang="zh-CN" sz="2200" dirty="0" smtClean="0">
                <a:solidFill>
                  <a:schemeClr val="tx1"/>
                </a:solidFill>
              </a:rPr>
              <a:t>f(4)</a:t>
            </a:r>
            <a:r>
              <a:rPr lang="zh-CN" altLang="en-US" sz="2200" dirty="0" smtClean="0">
                <a:solidFill>
                  <a:schemeClr val="tx1"/>
                </a:solidFill>
              </a:rPr>
              <a:t>的结果：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69325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在上述递归函数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态为（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递归执行过程如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出框旁的数字表示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表示本次递归调用执行完后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中看到每次递归调用后状态都恢复为调用前的状态。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812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00240"/>
            <a:ext cx="72945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453390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2.2.1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递归与数学归纳法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44463" y="153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pt-BR" b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28596" y="2214554"/>
            <a:ext cx="8424863" cy="193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第一数学归纳法原理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是命题序列且满足以下两个性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质，则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所有命题均为真：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）任何命题均可以从它的前一个命题推导得出。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357166"/>
            <a:ext cx="364333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2.2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280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2.1】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为正整数）的递归算法。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6696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对应的递归函数如下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928662" y="1643050"/>
            <a:ext cx="5389572" cy="2025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(n==1)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return(1);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(n-1)*n);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500034" y="4000504"/>
            <a:ext cx="817565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。且是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最后一条语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句，所以又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323850" y="1428736"/>
            <a:ext cx="8424863" cy="358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如，采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用第一数学归纳法证明下式：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1+2+…+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证明：当</a:t>
            </a:r>
            <a:r>
              <a:rPr lang="en-US" altLang="zh-CN" sz="22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时，左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，右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，左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右两式</a:t>
            </a:r>
            <a:r>
              <a:rPr lang="zh-CN" altLang="en-US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等，等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式成立。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假设当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时等式</a:t>
            </a:r>
            <a:r>
              <a:rPr lang="zh-CN" altLang="en-US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立，有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1+2+…+(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-1)=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</a:t>
            </a:r>
            <a:r>
              <a:rPr lang="en-US" altLang="zh-CN" sz="22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时，左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=1+2+…+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=1+2+…+(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  <a:p>
            <a:pPr>
              <a:lnSpc>
                <a:spcPct val="150000"/>
              </a:lnSpc>
            </a:pPr>
            <a:r>
              <a:rPr lang="zh-CN" altLang="en-US" sz="22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式成立。即证。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32718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785918" y="2030407"/>
          <a:ext cx="720725" cy="541337"/>
        </p:xfrm>
        <a:graphic>
          <a:graphicData uri="http://schemas.openxmlformats.org/presentationml/2006/ole">
            <p:oleObj spid="_x0000_s8194" name="公式" r:id="rId3" imgW="418918" imgH="317362" progId="Equation.3">
              <p:embed/>
            </p:oleObj>
          </a:graphicData>
        </a:graphic>
      </p:graphicFrame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0" y="32718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4521204" y="2508236"/>
          <a:ext cx="550862" cy="647700"/>
        </p:xfrm>
        <a:graphic>
          <a:graphicData uri="http://schemas.openxmlformats.org/presentationml/2006/ole">
            <p:oleObj spid="_x0000_s8195" name="公式" r:id="rId4" imgW="266353" imgH="317087" progId="Equation.3">
              <p:embed/>
            </p:oleObj>
          </a:graphicData>
        </a:graphic>
      </p:graphicFrame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0" y="32718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6421457" y="3511556"/>
          <a:ext cx="720725" cy="541338"/>
        </p:xfrm>
        <a:graphic>
          <a:graphicData uri="http://schemas.openxmlformats.org/presentationml/2006/ole">
            <p:oleObj spid="_x0000_s8196" name="公式" r:id="rId5" imgW="418918" imgH="317362" progId="Equation.3">
              <p:embed/>
            </p:oleObj>
          </a:graphicData>
        </a:graphic>
      </p:graphicFrame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6492895" y="4083060"/>
          <a:ext cx="720725" cy="541337"/>
        </p:xfrm>
        <a:graphic>
          <a:graphicData uri="http://schemas.openxmlformats.org/presentationml/2006/ole">
            <p:oleObj spid="_x0000_s8197" name="公式" r:id="rId6" imgW="418918" imgH="317362" progId="Equation.3">
              <p:embed/>
            </p:oleObj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32718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7778779" y="4011622"/>
          <a:ext cx="793749" cy="595984"/>
        </p:xfrm>
        <a:graphic>
          <a:graphicData uri="http://schemas.openxmlformats.org/presentationml/2006/ole">
            <p:oleObj spid="_x0000_s8198" name="公式" r:id="rId7" imgW="418918" imgH="31736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第二数学归纳法原理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是满足以下两个性质的命题序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对于其他自然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命题序列均为真：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）任何命题均可以从它的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前面所有命题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推导得出。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归纳步骤（条件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）的意思是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可以从前面所有命题假设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推导得出。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1234479"/>
            <a:ext cx="8351838" cy="10437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如，采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用第二数学归纳法证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明，任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何含有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≥0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）个不同结点的二又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树，都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可由它的中序序列和先序序列唯一地确定。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85720" y="2520363"/>
            <a:ext cx="8424862" cy="367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证明：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叉树为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论正确。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假设结点数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小于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的任何二叉树（所有结点值不相同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），都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可以由其先序序列和中序序列唯一地确定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若某棵二叉树具有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个不同结点，其先序序列是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dirty="0" err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zh-CN" altLang="en-US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en-US" altLang="en-US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>
              <a:lnSpc>
                <a:spcPct val="150000"/>
              </a:lnSpc>
            </a:pPr>
            <a:endParaRPr lang="en-US" altLang="en-US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0974" y="206056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77962" y="2078023"/>
            <a:ext cx="32369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dirty="0" err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2000" baseline="-250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60501" y="2498719"/>
            <a:ext cx="1368425" cy="1073157"/>
            <a:chOff x="1500166" y="3141661"/>
            <a:chExt cx="1368425" cy="107315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左子树先序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00364" y="2498719"/>
            <a:ext cx="1439862" cy="1073157"/>
            <a:chOff x="3143240" y="3141661"/>
            <a:chExt cx="1439862" cy="1073157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143240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右子树先序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 rot="16200000">
              <a:off x="3793318" y="2639217"/>
              <a:ext cx="73025" cy="1077914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489459" y="207802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726112" y="2095486"/>
            <a:ext cx="34178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2000" baseline="-250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75343" y="2498718"/>
            <a:ext cx="1368425" cy="1073158"/>
            <a:chOff x="5978554" y="3141660"/>
            <a:chExt cx="1368425" cy="107315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978554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左子树中序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 rot="16200000">
              <a:off x="6607190" y="2546333"/>
              <a:ext cx="73025" cy="126368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72396" y="2506428"/>
            <a:ext cx="1439862" cy="1065448"/>
            <a:chOff x="7654936" y="3149370"/>
            <a:chExt cx="1439862" cy="1065448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65493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右子树中序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 rot="16200000">
              <a:off x="8307770" y="2646131"/>
              <a:ext cx="71438" cy="1077916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9399" y="1357298"/>
            <a:ext cx="5808683" cy="777875"/>
            <a:chOff x="1692275" y="2000240"/>
            <a:chExt cx="5522931" cy="77787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421" y="4281760"/>
            <a:ext cx="5850293" cy="1647570"/>
            <a:chOff x="2079297" y="4638950"/>
            <a:chExt cx="5850293" cy="1647570"/>
          </a:xfrm>
        </p:grpSpPr>
        <p:sp>
          <p:nvSpPr>
            <p:cNvPr id="25" name="椭圆 24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5507196"/>
              <a:ext cx="2000264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9297" y="5357826"/>
              <a:ext cx="492443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左子树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4942" y="5507196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1800" i="1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7147" y="5357826"/>
              <a:ext cx="492443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右子树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0" name="直接连接符 29"/>
            <p:cNvCxnSpPr>
              <a:stCxn id="25" idx="2"/>
              <a:endCxn id="26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6"/>
              <a:endCxn id="28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下箭头 31"/>
          <p:cNvSpPr/>
          <p:nvPr/>
        </p:nvSpPr>
        <p:spPr>
          <a:xfrm>
            <a:off x="4572000" y="3571876"/>
            <a:ext cx="28575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5720" y="1714488"/>
            <a:ext cx="867568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根据归纳假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设，由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于子先序序列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和子中序序列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唯一确定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子先序序列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和子中序序列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可以唯一地确定根结点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综上所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述，这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棵二叉树的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己经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其左、右子树都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以整个二叉树也就唯一地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799306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数学归纳法是一种论证方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递归是算法和程序设计的一种实现技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术，数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学归纳法是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递归的基础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95288" y="409557"/>
            <a:ext cx="581978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递归算法设计的一般步骤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14348" y="1500174"/>
            <a:ext cx="7993062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算法设计先要给出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递归模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转换成对应的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35005" y="1214422"/>
            <a:ext cx="8351837" cy="35588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）对原问题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析，抽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象出合理的“小问题”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（与数学归纳法中假设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时等式成立相似）；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是可解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此基础上确定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之间的关系（与数学归纳法中求证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时等式成立的过程相似）；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）确定一个特定情况（如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解，由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此作为递归出口（与数学归纳法中求证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时等式成立相似）。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获取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递归模型的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571480"/>
            <a:ext cx="66770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2.5】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用递归法求一个整数数组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的最大元素。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351837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求解数组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个元素即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中的最大元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求解数组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个元素即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中的最大元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素，前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者为“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者为“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。递推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是朝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的方向推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进，当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元素就是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28595" y="1071546"/>
            <a:ext cx="6786610" cy="855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			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en-US" sz="18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MAX{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6725" y="2000240"/>
            <a:ext cx="4968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14348" y="2357430"/>
            <a:ext cx="6072230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216000" tIns="180000" bIns="18000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max(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((a&gt;b)?a:b)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fmax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==1)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return a[0];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return max(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fmax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(a,i-1),a[i-1]);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main()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a[]={21,9,3,6,5};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fmax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=%d\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n",fmax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(a,5));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0;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1" y="5714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由此得到递归模型如下：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7858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能够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用递归解决的问题应该满足以下三个条件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971606"/>
            <a:ext cx="7215238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需要解决的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转化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为一个或多个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来求解，而这些子问题的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求解方法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与原问题完全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，只是在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规模上不同。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必须是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必须有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终止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642942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递归数据结构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及其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50017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递归数据结构的定义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285992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采用递归方式定义的数据结构称为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递归数据结构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。在递归数据结构定义中包含的递归运算称为</a:t>
            </a:r>
            <a:r>
              <a:rPr lang="zh-CN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基本递归运算</a:t>
            </a:r>
            <a:r>
              <a:rPr lang="zh-CN" altLang="zh-CN" sz="2000" dirty="0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递归数据结构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RD=(D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Op)</a:t>
            </a:r>
            <a:endParaRPr lang="zh-CN" altLang="zh-CN" sz="20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）为所有元素的集合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Op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基本递归运算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的集合，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Op={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），对于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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，不妨设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为一元运算符，则有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，也就是说，递归运算符具有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封闭性</a:t>
            </a:r>
            <a:r>
              <a:rPr lang="zh-CN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71546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二叉树的定义中，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是给定二叉树及其子树的集合（对于一棵给定的二叉树，其子树的个数是有限的），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Op={op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由基本递归运算符构成，它们的定义如下：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op1(p) = p-&gt;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endParaRPr lang="zh-CN" altLang="zh-CN" sz="20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op2(p) = p-&gt;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endParaRPr lang="zh-CN" altLang="zh-CN" sz="20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指向二叉树中的一个非空结点。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285860"/>
            <a:ext cx="41434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）单链表的递归算法设计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42860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基于递归数据结构的递归算法设计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在设计不带头结点的单链表的递归算法时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设求解以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为首结点指针的整个单链表的某功能为“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而求解除首结点外余下结点构成的单链表（由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L-&gt;next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标识，而该运算为递归运算）的相同功能为“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由大小问题之间的解关系得到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再考虑特殊情况，通常是单链表为空或者只有一个结点时，这时很容易求解，从而得到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-24"/>
            <a:ext cx="821537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2.6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有一个不带头结点的单链表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，设计一个算法释放其中所有结点。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000108"/>
            <a:ext cx="82868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L={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的功能是释放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的所有结点，则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(L-&gt;next)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的功能是释放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的所有结点，前者是“大问题”，后者是“小问题”。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(L-&gt;next)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是已实现，则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就可以采用先调用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(L-&gt;next)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，然后释放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所指结点来求解。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49393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90731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87668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006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68981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210318" y="446406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373581" y="446406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2" name="Arc 9"/>
          <p:cNvSpPr>
            <a:spLocks/>
          </p:cNvSpPr>
          <p:nvPr/>
        </p:nvSpPr>
        <p:spPr bwMode="auto">
          <a:xfrm>
            <a:off x="1420831" y="4105291"/>
            <a:ext cx="360362" cy="358775"/>
          </a:xfrm>
          <a:custGeom>
            <a:avLst/>
            <a:gdLst>
              <a:gd name="T0" fmla="*/ 0 w 21600"/>
              <a:gd name="T1" fmla="*/ 0 h 21600"/>
              <a:gd name="T2" fmla="*/ 360362 w 21600"/>
              <a:gd name="T3" fmla="*/ 358775 h 21600"/>
              <a:gd name="T4" fmla="*/ 0 w 21600"/>
              <a:gd name="T5" fmla="*/ 3587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060468" y="3744928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212993" y="467996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654443" y="467996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094306" y="467996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941531" y="3554428"/>
            <a:ext cx="5273675" cy="2130425"/>
            <a:chOff x="1439" y="437"/>
            <a:chExt cx="3322" cy="1342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687" y="437"/>
              <a:ext cx="24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释放以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为首结点指针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</a:p>
          </p:txBody>
        </p:sp>
        <p:sp>
          <p:nvSpPr>
            <p:cNvPr id="19" name="AutoShape 17"/>
            <p:cNvSpPr>
              <a:spLocks/>
            </p:cNvSpPr>
            <p:nvPr/>
          </p:nvSpPr>
          <p:spPr bwMode="auto">
            <a:xfrm rot="5400000">
              <a:off x="3130" y="323"/>
              <a:ext cx="136" cy="2267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 rot="-5400000">
              <a:off x="2845" y="-637"/>
              <a:ext cx="136" cy="2947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631" y="1546"/>
              <a:ext cx="3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释放以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L-&gt;next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为首结点指针</a:t>
              </a:r>
              <a:r>
                <a:rPr kumimoji="1"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的单链表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85860"/>
            <a:ext cx="6215106" cy="844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≡不做任何事件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L=NULL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≡ 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(L-&gt;next);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480" y="3286124"/>
            <a:ext cx="5000660" cy="2338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释放单链表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(L!=NULL)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(L-&gt;next);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free(L);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714744" y="2428868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35716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对应的递归模型如下：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二叉树是一种典型的递归数据结构，当一棵二叉树采用二叉链</a:t>
            </a:r>
            <a:r>
              <a:rPr lang="pt-BR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存储时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设求解以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为根结点的整个二叉树的某功能为“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求解其左、右子树的相同功能为“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小问题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由大小问题之间的解关系得到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再考虑特殊情况，通常是二叉树为空或者只有一个结点时，这时很容易求解，从而得到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428604"/>
            <a:ext cx="40005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）二叉树的递归算法设计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7500990" cy="14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）个结点的二叉树，所有结点值为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类型，设计一个算法由其先序序列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和中序序列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创建对应的二叉链存储结构。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0974" y="206056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77962" y="2078023"/>
            <a:ext cx="32369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  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2000" baseline="-250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560501" y="2498719"/>
            <a:ext cx="1368425" cy="1073157"/>
            <a:chOff x="1500166" y="3141661"/>
            <a:chExt cx="1368425" cy="107315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左子树先序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3000364" y="2498719"/>
            <a:ext cx="1439862" cy="1073157"/>
            <a:chOff x="3143240" y="3141661"/>
            <a:chExt cx="1439862" cy="1073157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143240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右子树先序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 rot="16200000">
              <a:off x="3793318" y="2639217"/>
              <a:ext cx="73025" cy="1077914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489459" y="207802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726112" y="2095486"/>
            <a:ext cx="34178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i="1" baseline="-25000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2000" baseline="-250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5775343" y="2498718"/>
            <a:ext cx="1368425" cy="1073158"/>
            <a:chOff x="5978554" y="3141660"/>
            <a:chExt cx="1368425" cy="107315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978554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 rot="16200000">
              <a:off x="6607190" y="2546333"/>
              <a:ext cx="73025" cy="126368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5"/>
          <p:cNvGrpSpPr/>
          <p:nvPr/>
        </p:nvGrpSpPr>
        <p:grpSpPr>
          <a:xfrm>
            <a:off x="7572396" y="2571743"/>
            <a:ext cx="1439862" cy="1000133"/>
            <a:chOff x="7654936" y="3214685"/>
            <a:chExt cx="1439862" cy="1000133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765493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右子树中序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AutoShape 17"/>
            <p:cNvSpPr>
              <a:spLocks/>
            </p:cNvSpPr>
            <p:nvPr/>
          </p:nvSpPr>
          <p:spPr bwMode="auto">
            <a:xfrm rot="16200000">
              <a:off x="8294707" y="2711446"/>
              <a:ext cx="71438" cy="1077916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1549399" y="1357298"/>
            <a:ext cx="5880121" cy="777875"/>
            <a:chOff x="1692275" y="2000240"/>
            <a:chExt cx="5522931" cy="77787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23"/>
          <p:cNvGrpSpPr/>
          <p:nvPr/>
        </p:nvGrpSpPr>
        <p:grpSpPr>
          <a:xfrm>
            <a:off x="1936421" y="4281760"/>
            <a:ext cx="5850293" cy="1647570"/>
            <a:chOff x="2079297" y="4638950"/>
            <a:chExt cx="5850293" cy="1647570"/>
          </a:xfrm>
        </p:grpSpPr>
        <p:sp>
          <p:nvSpPr>
            <p:cNvPr id="25" name="椭圆 24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5507196"/>
              <a:ext cx="2000264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9297" y="5357826"/>
              <a:ext cx="492443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左子树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4942" y="5507196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1800" i="1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7147" y="5357826"/>
              <a:ext cx="492443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右子树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0" name="直接连接符 29"/>
            <p:cNvCxnSpPr>
              <a:stCxn id="25" idx="2"/>
              <a:endCxn id="26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6"/>
              <a:endCxn id="28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下箭头 31"/>
          <p:cNvSpPr/>
          <p:nvPr/>
        </p:nvSpPr>
        <p:spPr>
          <a:xfrm>
            <a:off x="4572000" y="3571876"/>
            <a:ext cx="28575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715436" cy="550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由先序序列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和中序序列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b[0..n-1]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建立二叉链存储结构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(n&lt;=0) return NULL;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root=a[0];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-&gt;data=root;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(k=0;k&lt;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b[k]=root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的根结点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(b[k]==root)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(a+1,b,k);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CreateBTree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(a+k+1,b+k+1,n-k-1);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9" y="409557"/>
            <a:ext cx="360362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何时使用递归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9750" y="2629119"/>
            <a:ext cx="83820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许多数学公式、数列等的定义是递归的。例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如，求</a:t>
            </a: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n!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数列等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。可以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递归定义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化为对应的递归算法。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188" y="1348906"/>
            <a:ext cx="6337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在以下三种情况</a:t>
            </a:r>
            <a:r>
              <a:rPr kumimoji="1"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下，常</a:t>
            </a:r>
            <a:r>
              <a:rPr kumimoji="1"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常要用到递归的方法。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55650" y="1981419"/>
            <a:ext cx="2663825" cy="47077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定义是递归的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2.10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假设二叉树采用二叉链存储结构，设计一个递归算法由二叉树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复制产生另一棵二叉树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1733808"/>
          </a:xfrm>
          <a:prstGeom prst="rect">
            <a:avLst/>
          </a:prstGeom>
          <a:noFill/>
          <a:effectLst>
            <a:outerShdw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的功能是由二叉树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复制产生另一棵二叉树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，它是“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bt1-&gt;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的功能就是由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的左子树复制产生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bt1-&gt;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的功能就是由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的右子树复制产生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，它们是“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795435" y="2789231"/>
            <a:ext cx="5762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300260" y="2573331"/>
            <a:ext cx="35877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32060" y="2500306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1472" y="3508368"/>
            <a:ext cx="1295400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228822" y="3508368"/>
            <a:ext cx="1295400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292197" y="3148006"/>
            <a:ext cx="5746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300260" y="3148006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2910" y="4659306"/>
            <a:ext cx="1428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&gt;lchild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400272" y="4608506"/>
            <a:ext cx="1385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rchild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57910" y="2754323"/>
            <a:ext cx="576262" cy="431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6462735" y="2538423"/>
            <a:ext cx="35877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894535" y="2465398"/>
            <a:ext cx="6064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bt1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4733947" y="3473460"/>
            <a:ext cx="1295400" cy="1008063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391297" y="3473460"/>
            <a:ext cx="1295400" cy="1008063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5454672" y="3113098"/>
            <a:ext cx="5746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6462735" y="3113098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714876" y="4624398"/>
            <a:ext cx="15001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lchild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562747" y="4573598"/>
            <a:ext cx="15811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bt1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rchild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00298" y="3000372"/>
            <a:ext cx="3357586" cy="71438"/>
          </a:xfrm>
          <a:prstGeom prst="straightConnector1">
            <a:avLst/>
          </a:prstGeom>
          <a:ln>
            <a:solidFill>
              <a:srgbClr val="6600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000100" y="4459266"/>
            <a:ext cx="3759790" cy="1339330"/>
            <a:chOff x="1000100" y="4459266"/>
            <a:chExt cx="3759790" cy="1339330"/>
          </a:xfrm>
        </p:grpSpPr>
        <p:sp>
          <p:nvSpPr>
            <p:cNvPr id="23" name="任意多边形 22"/>
            <p:cNvSpPr/>
            <p:nvPr/>
          </p:nvSpPr>
          <p:spPr>
            <a:xfrm>
              <a:off x="1179534" y="4459266"/>
              <a:ext cx="3580356" cy="916488"/>
            </a:xfrm>
            <a:custGeom>
              <a:avLst/>
              <a:gdLst>
                <a:gd name="connsiteX0" fmla="*/ 73069 w 3580356"/>
                <a:gd name="connsiteY0" fmla="*/ 75156 h 916488"/>
                <a:gd name="connsiteX1" fmla="*/ 273485 w 3580356"/>
                <a:gd name="connsiteY1" fmla="*/ 613775 h 916488"/>
                <a:gd name="connsiteX2" fmla="*/ 1713978 w 3580356"/>
                <a:gd name="connsiteY2" fmla="*/ 814192 h 916488"/>
                <a:gd name="connsiteX3" fmla="*/ 3580356 w 3580356"/>
                <a:gd name="connsiteY3" fmla="*/ 0 h 9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356" h="916488">
                  <a:moveTo>
                    <a:pt x="73069" y="75156"/>
                  </a:moveTo>
                  <a:cubicBezTo>
                    <a:pt x="36534" y="282879"/>
                    <a:pt x="0" y="490602"/>
                    <a:pt x="273485" y="613775"/>
                  </a:cubicBezTo>
                  <a:cubicBezTo>
                    <a:pt x="546970" y="736948"/>
                    <a:pt x="1162833" y="916488"/>
                    <a:pt x="1713978" y="814192"/>
                  </a:cubicBezTo>
                  <a:cubicBezTo>
                    <a:pt x="2265123" y="711896"/>
                    <a:pt x="2922739" y="355948"/>
                    <a:pt x="3580356" y="0"/>
                  </a:cubicBezTo>
                </a:path>
              </a:pathLst>
            </a:custGeom>
            <a:ln>
              <a:solidFill>
                <a:srgbClr val="6600C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100" y="5429264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bt1-&gt;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83907" y="4509370"/>
            <a:ext cx="5502935" cy="1289226"/>
            <a:chOff x="3283907" y="4509370"/>
            <a:chExt cx="5502935" cy="1289226"/>
          </a:xfrm>
        </p:grpSpPr>
        <p:sp>
          <p:nvSpPr>
            <p:cNvPr id="25" name="TextBox 24"/>
            <p:cNvSpPr txBox="1"/>
            <p:nvPr/>
          </p:nvSpPr>
          <p:spPr>
            <a:xfrm>
              <a:off x="5357818" y="5429264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bt1-&gt;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283907" y="4509370"/>
              <a:ext cx="4106449" cy="991644"/>
            </a:xfrm>
            <a:custGeom>
              <a:avLst/>
              <a:gdLst>
                <a:gd name="connsiteX0" fmla="*/ 85594 w 4106449"/>
                <a:gd name="connsiteY0" fmla="*/ 50104 h 991644"/>
                <a:gd name="connsiteX1" fmla="*/ 210855 w 4106449"/>
                <a:gd name="connsiteY1" fmla="*/ 175364 h 991644"/>
                <a:gd name="connsiteX2" fmla="*/ 1350723 w 4106449"/>
                <a:gd name="connsiteY2" fmla="*/ 688931 h 991644"/>
                <a:gd name="connsiteX3" fmla="*/ 3480148 w 4106449"/>
                <a:gd name="connsiteY3" fmla="*/ 876822 h 991644"/>
                <a:gd name="connsiteX4" fmla="*/ 4106449 w 4106449"/>
                <a:gd name="connsiteY4" fmla="*/ 0 h 99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6449" h="991644">
                  <a:moveTo>
                    <a:pt x="85594" y="50104"/>
                  </a:moveTo>
                  <a:cubicBezTo>
                    <a:pt x="42797" y="59498"/>
                    <a:pt x="0" y="68893"/>
                    <a:pt x="210855" y="175364"/>
                  </a:cubicBezTo>
                  <a:cubicBezTo>
                    <a:pt x="421710" y="281835"/>
                    <a:pt x="805841" y="572021"/>
                    <a:pt x="1350723" y="688931"/>
                  </a:cubicBezTo>
                  <a:cubicBezTo>
                    <a:pt x="1895605" y="805841"/>
                    <a:pt x="3020860" y="991644"/>
                    <a:pt x="3480148" y="876822"/>
                  </a:cubicBezTo>
                  <a:cubicBezTo>
                    <a:pt x="3939436" y="762000"/>
                    <a:pt x="4022942" y="381000"/>
                    <a:pt x="4106449" y="0"/>
                  </a:cubicBezTo>
                </a:path>
              </a:pathLst>
            </a:custGeom>
            <a:ln>
              <a:solidFill>
                <a:srgbClr val="6600C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7286676" cy="1398808"/>
          </a:xfrm>
          <a:prstGeom prst="rect">
            <a:avLst/>
          </a:prstGeom>
          <a:noFill/>
          <a:effectLst>
            <a:outerShdw dist="50800" dir="5400000" rotWithShape="0">
              <a:schemeClr val="bg1">
                <a:alpha val="6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bt1=NULL				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b=NULL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结点复制产生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对应的递归模型：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071810"/>
            <a:ext cx="7143800" cy="3337800"/>
          </a:xfrm>
          <a:prstGeom prst="rect">
            <a:avLst/>
          </a:prstGeom>
          <a:noFill/>
          <a:ln>
            <a:noFill/>
          </a:ln>
          <a:effectLst>
            <a:outerShdw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bt,BTNode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*&amp;bt1)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由二叉树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复制产生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bt1=NULL;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bt1=(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bt1-&gt;data=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-&gt;lchild,bt1-&gt;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CopyBTree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-&gt;rchild,bt1-&gt;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14744" y="2500306"/>
            <a:ext cx="214314" cy="50006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5329238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lang="zh-CN" altLang="en-US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简单选择排序和冒泡排序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8596" y="2285992"/>
            <a:ext cx="8064500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，分别采用简单选择排序和冒泡排序方法对其按元素值递增排序。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357166"/>
            <a:ext cx="407196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2.3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递归算法设计示例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3106729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简单选择排序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569325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用于对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元素序列（共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2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个元素）进行简单选择排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序，是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+1..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元素序列（共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个元素）进行简单选择排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序，是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时所有元素有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序，算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95288" y="3500438"/>
            <a:ext cx="7962926" cy="1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情，算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法结束	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18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通过简单比较挑选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569325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==n-1) return;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满足递归出口条件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k=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//k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..n-1]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中最小元素的下标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(j=i+1;j&lt;n;j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	//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a[i..n-1]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中找最小元素</a:t>
            </a:r>
          </a:p>
          <a:p>
            <a:pPr>
              <a:defRPr/>
            </a:pP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(a[j]&lt;a[k])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k=j;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(k!=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若最小元素不是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swap(a[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],a[k]);	//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参照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106597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 </a:t>
            </a:r>
            <a:r>
              <a:rPr lang="zh-CN" altLang="pt-BR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冒泡排序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00034" y="1214422"/>
            <a:ext cx="8424862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用于对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元素序列（共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个元素）进行冒泡排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用于对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+1..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元素序列（共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个元素）进行冒泡排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”。当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时所有元素有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序，算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14348" y="3286124"/>
            <a:ext cx="7964512" cy="2025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情，算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法结束	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18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元素序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列，从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行相邻元素比较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相邻两元素反序则将两者交换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没有交换则返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回，否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则执行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9" y="836613"/>
            <a:ext cx="8177240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j;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exchange;</a:t>
            </a:r>
          </a:p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==n-1) return;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满足递归出口条件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(j=n-1;j&gt;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swap(a[j],a[j-1]);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exchange=true;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(exchange==false)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未发生交换时直接返回　　　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发生交换时继续递归调用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参照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.cpp</a:t>
            </a:r>
          </a:p>
          <a:p>
            <a:pPr>
              <a:defRPr/>
            </a:pP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95289" y="260350"/>
            <a:ext cx="381952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2.4.3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en-US" altLang="zh-CN" sz="28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皇后问题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8351837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的方格棋盘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后，要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求每个皇后不同行、不同列、不同左右对角线。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皇后问题的一个解。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26123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214554"/>
            <a:ext cx="2733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57422" y="521495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[1..6]={2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5}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8956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500042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】</a:t>
            </a:r>
            <a:endParaRPr lang="zh-CN" altLang="en-US" sz="22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714356"/>
            <a:ext cx="7286676" cy="2053066"/>
            <a:chOff x="857224" y="3429000"/>
            <a:chExt cx="7286676" cy="2053066"/>
          </a:xfrm>
        </p:grpSpPr>
        <p:sp>
          <p:nvSpPr>
            <p:cNvPr id="8" name="椭圆 7"/>
            <p:cNvSpPr/>
            <p:nvPr/>
          </p:nvSpPr>
          <p:spPr>
            <a:xfrm>
              <a:off x="1714480" y="4857760"/>
              <a:ext cx="142876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820504"/>
              <a:ext cx="142876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1830996" y="3979580"/>
              <a:ext cx="909976" cy="899104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H="1">
              <a:off x="2268582" y="4470105"/>
              <a:ext cx="0" cy="1021056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</p:cNvCxnSpPr>
            <p:nvPr/>
          </p:nvCxnSpPr>
          <p:spPr>
            <a:xfrm rot="5400000">
              <a:off x="2285984" y="4500570"/>
              <a:ext cx="1000132" cy="1588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43174" y="342900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224" y="471488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,j)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5143512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长度：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4286256"/>
              <a:ext cx="1643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长度：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215206" y="4857760"/>
              <a:ext cx="142876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43636" y="3820504"/>
              <a:ext cx="142876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7" idx="1"/>
              <a:endCxn id="18" idx="6"/>
            </p:cNvCxnSpPr>
            <p:nvPr/>
          </p:nvCxnSpPr>
          <p:spPr>
            <a:xfrm rot="16200000" flipV="1">
              <a:off x="6274513" y="3922503"/>
              <a:ext cx="973616" cy="949618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H="1">
              <a:off x="6725602" y="4490109"/>
              <a:ext cx="0" cy="1021056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702739" y="4500570"/>
              <a:ext cx="1000132" cy="1588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43636" y="342900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6644" y="471488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,j)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43636" y="5143512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长度：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4286256"/>
              <a:ext cx="1643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长度：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]-j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93669" y="3057161"/>
            <a:ext cx="8750331" cy="87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位置上的皇后，是否与已放好的皇后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）有冲突呢？ 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57224" y="5929330"/>
            <a:ext cx="5429288" cy="598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]==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|| (abs(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]-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)==abs(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nb-NO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4143380"/>
            <a:ext cx="7786742" cy="14855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marL="342900" indent="-342900">
              <a:lnSpc>
                <a:spcPts val="32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显然它们不同列，若同列则有：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ts val="32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对角线有两条，若它们在任一条对角线上，则构成一个等腰直角三角形，即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]-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|==|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00100" y="2241801"/>
            <a:ext cx="3857651" cy="1887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216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	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400032"/>
            <a:ext cx="35274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kumimoji="1"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数据结构是递归的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6590" y="1214422"/>
            <a:ext cx="806450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有些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数据结构是递归的。例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如单链表，其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5720" y="4557359"/>
            <a:ext cx="82804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结构体</a:t>
            </a:r>
            <a:r>
              <a:rPr kumimoji="1"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指向自身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类型的指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针，所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以它是一种递归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886597"/>
            <a:ext cx="84963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nb-NO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en-US" altLang="zh-CN" sz="2000" i="1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是在</a:t>
            </a:r>
            <a:r>
              <a:rPr lang="nb-NO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nb-NO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已经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nb-NO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行放置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nb-NO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nb-NO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nb-NO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表示在</a:t>
            </a:r>
            <a:r>
              <a:rPr lang="nb-NO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上已经放好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皇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nb-NO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行放置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皇后。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少放置一个皇后。所以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queen(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3769495"/>
            <a:ext cx="7321571" cy="1731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44000" bIns="144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个皇后放置完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毕，输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出一个解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在第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行的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合适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位置（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在其上放置一个皇后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250824" y="71414"/>
            <a:ext cx="8750332" cy="68395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14400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place(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位置能否摆放皇后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 return true;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第一个皇后总是可以放置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(k&lt;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//k=1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是已放置了皇后的行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if ((q[k]==j) || (abs(q[k]-j)==abs(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-k)))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return false;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k++;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1~i-1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行上放好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个皇后，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queen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n)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准备在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i~n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行放置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n-i+1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    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所有皇后放置结束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行上试探每一个列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if (place(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行上找到一个合适位置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	q[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]=j;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(i+1,n);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0564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本程序一次执行结果如下：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6961207" cy="1952806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rIns="180000" bIns="14400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皇后问题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(n&lt;20) n=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u="sng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↙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皇后问题求解如下：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个解：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 (4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个解：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个解：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个解：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95288" y="3500438"/>
          <a:ext cx="8137525" cy="2327275"/>
        </p:xfrm>
        <a:graphic>
          <a:graphicData uri="http://schemas.openxmlformats.org/presentationml/2006/ole">
            <p:oleObj spid="_x0000_s13314" name="图片" r:id="rId3" imgW="5443054" imgH="1540867" progId="Word.Picture.8">
              <p:embed/>
            </p:oleObj>
          </a:graphicData>
        </a:graphic>
      </p:graphicFrame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786182" y="3000372"/>
            <a:ext cx="285752" cy="360363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1513" name="Arc 9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T0" fmla="*/ 0 w 21600"/>
              <a:gd name="T1" fmla="*/ 0 h 21600"/>
              <a:gd name="T2" fmla="*/ 360362 w 21600"/>
              <a:gd name="T3" fmla="*/ 358775 h 21600"/>
              <a:gd name="T4" fmla="*/ 0 w 21600"/>
              <a:gd name="T5" fmla="*/ 3587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403350" y="1387475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85786" y="428604"/>
            <a:ext cx="36433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带头结点单</a:t>
            </a:r>
            <a:r>
              <a:rPr kumimoji="1"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链表示意图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84413" y="1196975"/>
            <a:ext cx="5273675" cy="2130425"/>
            <a:chOff x="1439" y="437"/>
            <a:chExt cx="3322" cy="1342"/>
          </a:xfrm>
        </p:grpSpPr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1687" y="437"/>
              <a:ext cx="24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  <p:sp>
          <p:nvSpPr>
            <p:cNvPr id="21525" name="AutoShape 17"/>
            <p:cNvSpPr>
              <a:spLocks/>
            </p:cNvSpPr>
            <p:nvPr/>
          </p:nvSpPr>
          <p:spPr bwMode="auto">
            <a:xfrm rot="5400000">
              <a:off x="3130" y="323"/>
              <a:ext cx="136" cy="2267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526" name="AutoShape 18"/>
            <p:cNvSpPr>
              <a:spLocks/>
            </p:cNvSpPr>
            <p:nvPr/>
          </p:nvSpPr>
          <p:spPr bwMode="auto">
            <a:xfrm rot="-5400000">
              <a:off x="2845" y="-637"/>
              <a:ext cx="136" cy="2947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527" name="Text Box 19"/>
            <p:cNvSpPr txBox="1">
              <a:spLocks noChangeArrowheads="1"/>
            </p:cNvSpPr>
            <p:nvPr/>
          </p:nvSpPr>
          <p:spPr bwMode="auto">
            <a:xfrm>
              <a:off x="1631" y="1546"/>
              <a:ext cx="3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以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L-&gt;next</a:t>
              </a:r>
              <a:r>
                <a:rPr kumimoji="1"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为首结点指针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55875" y="3644898"/>
            <a:ext cx="3887788" cy="1006475"/>
            <a:chOff x="1610" y="2296"/>
            <a:chExt cx="2449" cy="634"/>
          </a:xfrm>
        </p:grpSpPr>
        <p:sp>
          <p:nvSpPr>
            <p:cNvPr id="21522" name="AutoShape 21"/>
            <p:cNvSpPr>
              <a:spLocks noChangeArrowheads="1"/>
            </p:cNvSpPr>
            <p:nvPr/>
          </p:nvSpPr>
          <p:spPr bwMode="auto">
            <a:xfrm>
              <a:off x="2653" y="2296"/>
              <a:ext cx="363" cy="27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体现出数据结构的递归性。</a:t>
              </a:r>
            </a:p>
          </p:txBody>
        </p:sp>
      </p:grp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071670" y="4857760"/>
            <a:ext cx="48117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如果带有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头结点又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会怎样呢？？？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57290" y="2786058"/>
            <a:ext cx="5286412" cy="2718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if 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(L==NULL)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0;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return(L-&gt;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data+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(L-&gt;next));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5003" y="1214422"/>
            <a:ext cx="8208963" cy="128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对于递归数据结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构，采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用递归的方法编写算法既方便又有效。例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如，求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一个不带头结点的单链表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</a:t>
            </a:r>
            <a:r>
              <a:rPr kumimoji="1"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域（假设为</a:t>
            </a:r>
            <a:r>
              <a:rPr kumimoji="1"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kumimoji="1"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型）之和的递归算法如下：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786742" cy="14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分析二叉树的二叉链存储结构的递归性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设计求非空二叉链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中所有结点值之和的递归算法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假设二叉链的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2141</TotalTime>
  <Words>3137</Words>
  <Application>Microsoft Office PowerPoint</Application>
  <PresentationFormat>全屏显示(4:3)</PresentationFormat>
  <Paragraphs>487</Paragraphs>
  <Slides>62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跋涉</vt:lpstr>
      <vt:lpstr>Picture</vt:lpstr>
      <vt:lpstr>公式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425</cp:revision>
  <dcterms:created xsi:type="dcterms:W3CDTF">2012-11-28T00:02:12Z</dcterms:created>
  <dcterms:modified xsi:type="dcterms:W3CDTF">2019-03-14T06:39:29Z</dcterms:modified>
</cp:coreProperties>
</file>