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4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48" r:id="rId23"/>
    <p:sldId id="276" r:id="rId24"/>
    <p:sldId id="277" r:id="rId25"/>
    <p:sldId id="278" r:id="rId26"/>
    <p:sldId id="279" r:id="rId27"/>
    <p:sldId id="320" r:id="rId28"/>
    <p:sldId id="321" r:id="rId29"/>
    <p:sldId id="322" r:id="rId30"/>
    <p:sldId id="319" r:id="rId31"/>
    <p:sldId id="280" r:id="rId32"/>
    <p:sldId id="281" r:id="rId33"/>
    <p:sldId id="282" r:id="rId34"/>
    <p:sldId id="283" r:id="rId35"/>
    <p:sldId id="284" r:id="rId36"/>
    <p:sldId id="285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26" r:id="rId45"/>
    <p:sldId id="327" r:id="rId46"/>
    <p:sldId id="328" r:id="rId47"/>
    <p:sldId id="329" r:id="rId48"/>
    <p:sldId id="330" r:id="rId49"/>
    <p:sldId id="331" r:id="rId50"/>
    <p:sldId id="342" r:id="rId51"/>
    <p:sldId id="361" r:id="rId52"/>
    <p:sldId id="363" r:id="rId53"/>
    <p:sldId id="349" r:id="rId54"/>
    <p:sldId id="366" r:id="rId55"/>
    <p:sldId id="364" r:id="rId56"/>
    <p:sldId id="350" r:id="rId57"/>
    <p:sldId id="368" r:id="rId58"/>
    <p:sldId id="367" r:id="rId59"/>
    <p:sldId id="351" r:id="rId60"/>
    <p:sldId id="352" r:id="rId61"/>
    <p:sldId id="369" r:id="rId62"/>
    <p:sldId id="370" r:id="rId63"/>
    <p:sldId id="353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00FF"/>
    <a:srgbClr val="006600"/>
    <a:srgbClr val="FF9900"/>
    <a:srgbClr val="3399FF"/>
    <a:srgbClr val="FF3300"/>
    <a:srgbClr val="0099CC"/>
    <a:srgbClr val="CC3300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A8EB39E-586A-4FED-AD26-4A39FA6D82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1718C-B457-47E3-85F0-D74B911B4E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360C-962D-4BC9-BE28-16F732071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44AA8-C35E-4428-BE6D-CBD863B20E9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A5AC-CE1D-45AA-88EB-F871A0258B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B701-B912-4D29-BBE7-C67EB525BE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27901CA-C70B-4BA9-811D-A24CAEE7ED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E5F-F1AC-4D13-8131-02734355F7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C313-9581-4081-B2A6-98C026E6A6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0230-DE6A-4017-A2A2-82BD8C90304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8B3BA7-050E-4D4A-9790-5E1B5C57C43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羊皮纸"/>
          <p:cNvSpPr txBox="1">
            <a:spLocks noChangeArrowheads="1"/>
          </p:cNvSpPr>
          <p:nvPr/>
        </p:nvSpPr>
        <p:spPr bwMode="auto">
          <a:xfrm>
            <a:off x="2786050" y="214290"/>
            <a:ext cx="3786214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第</a:t>
            </a:r>
            <a:r>
              <a:rPr lang="en-US" altLang="zh-CN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+mj-ea"/>
                <a:cs typeface="Consolas" pitchFamily="49" charset="0"/>
              </a:rPr>
              <a:t>3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章 </a:t>
            </a:r>
            <a:r>
              <a:rPr lang="zh-CN" altLang="en-US" sz="4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+mj-ea"/>
                <a:cs typeface="Times New Roman" pitchFamily="18" charset="0"/>
              </a:rPr>
              <a:t>分治法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8" y="2110079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3.2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求解排序问题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3108" y="1428735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786058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3467401"/>
            <a:ext cx="5400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3.4</a:t>
            </a:r>
            <a:r>
              <a:rPr lang="pt-BR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求解组合问题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18192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2" charset="-122"/>
              </a:rPr>
              <a:t>分治策略：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579466" y="1928802"/>
            <a:ext cx="8064500" cy="2585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将原序列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分解成两个子序列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为划分的基准位置。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若子序列的长度为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它是有序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的，直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接返回；否则递归地求解各个子问题。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中，排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序过程是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就地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的，合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并步骤</a:t>
            </a:r>
            <a:r>
              <a:rPr lang="zh-CN" altLang="en-US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不需要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539750" y="214290"/>
            <a:ext cx="824709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列，快速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排序过程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如图。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0166" y="1500174"/>
            <a:ext cx="40005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5, 1, 7, 10, 6, 9, 4, 3, 8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500166" y="2000240"/>
            <a:ext cx="4143404" cy="891844"/>
            <a:chOff x="1500166" y="2000240"/>
            <a:chExt cx="4143404" cy="891844"/>
          </a:xfrm>
        </p:grpSpPr>
        <p:sp>
          <p:nvSpPr>
            <p:cNvPr id="7" name="矩形 6"/>
            <p:cNvSpPr/>
            <p:nvPr/>
          </p:nvSpPr>
          <p:spPr>
            <a:xfrm>
              <a:off x="1500166" y="2392018"/>
              <a:ext cx="42862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14546" y="23920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00364" y="2392018"/>
              <a:ext cx="264320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,7,10,6,9,4,3,8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endCxn id="7" idx="0"/>
            </p:cNvCxnSpPr>
            <p:nvPr/>
          </p:nvCxnSpPr>
          <p:spPr>
            <a:xfrm rot="10800000" flipV="1">
              <a:off x="1714480" y="2000240"/>
              <a:ext cx="500066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7"/>
            </p:cNvCxnSpPr>
            <p:nvPr/>
          </p:nvCxnSpPr>
          <p:spPr>
            <a:xfrm rot="5400000">
              <a:off x="2522160" y="2058484"/>
              <a:ext cx="465011" cy="3485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9" idx="0"/>
            </p:cNvCxnSpPr>
            <p:nvPr/>
          </p:nvCxnSpPr>
          <p:spPr>
            <a:xfrm>
              <a:off x="3857620" y="2000240"/>
              <a:ext cx="464347" cy="3917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2357422" y="2892083"/>
            <a:ext cx="3929090" cy="868535"/>
            <a:chOff x="2357422" y="2892083"/>
            <a:chExt cx="3929090" cy="868535"/>
          </a:xfrm>
        </p:grpSpPr>
        <p:sp>
          <p:nvSpPr>
            <p:cNvPr id="16" name="矩形 15"/>
            <p:cNvSpPr/>
            <p:nvPr/>
          </p:nvSpPr>
          <p:spPr>
            <a:xfrm>
              <a:off x="2357422" y="3260552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3,4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28992" y="326055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14810" y="3260552"/>
              <a:ext cx="207170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,9,10,7,8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0800000" flipV="1">
              <a:off x="2928926" y="2892084"/>
              <a:ext cx="642942" cy="394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2"/>
              <a:endCxn id="17" idx="7"/>
            </p:cNvCxnSpPr>
            <p:nvPr/>
          </p:nvCxnSpPr>
          <p:spPr>
            <a:xfrm rot="5400000">
              <a:off x="3837558" y="2849375"/>
              <a:ext cx="441701" cy="5271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8" idx="0"/>
            </p:cNvCxnSpPr>
            <p:nvPr/>
          </p:nvCxnSpPr>
          <p:spPr>
            <a:xfrm>
              <a:off x="4878391" y="2908298"/>
              <a:ext cx="372270" cy="3522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2071670" y="3761140"/>
            <a:ext cx="1428760" cy="796574"/>
            <a:chOff x="2071670" y="3761140"/>
            <a:chExt cx="1428760" cy="796574"/>
          </a:xfrm>
        </p:grpSpPr>
        <p:sp>
          <p:nvSpPr>
            <p:cNvPr id="28" name="矩形 27"/>
            <p:cNvSpPr/>
            <p:nvPr/>
          </p:nvSpPr>
          <p:spPr>
            <a:xfrm>
              <a:off x="2714612" y="4057648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07167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5400000">
              <a:off x="2355481" y="3830661"/>
              <a:ext cx="344689" cy="205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28" idx="0"/>
            </p:cNvCxnSpPr>
            <p:nvPr/>
          </p:nvCxnSpPr>
          <p:spPr>
            <a:xfrm rot="16200000" flipH="1">
              <a:off x="2863444" y="3813571"/>
              <a:ext cx="284158" cy="2039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572000" y="3760617"/>
            <a:ext cx="2143140" cy="797097"/>
            <a:chOff x="4572000" y="3760617"/>
            <a:chExt cx="2143140" cy="797097"/>
          </a:xfrm>
        </p:grpSpPr>
        <p:sp>
          <p:nvSpPr>
            <p:cNvPr id="34" name="矩形 33"/>
            <p:cNvSpPr/>
            <p:nvPr/>
          </p:nvSpPr>
          <p:spPr>
            <a:xfrm>
              <a:off x="5214942" y="4057648"/>
              <a:ext cx="150019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,10,7,8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72000" y="405764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直接连接符 36"/>
            <p:cNvCxnSpPr>
              <a:stCxn id="18" idx="2"/>
              <a:endCxn id="35" idx="7"/>
            </p:cNvCxnSpPr>
            <p:nvPr/>
          </p:nvCxnSpPr>
          <p:spPr>
            <a:xfrm rot="5400000">
              <a:off x="4909128" y="3789347"/>
              <a:ext cx="370263" cy="3128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4" idx="0"/>
            </p:cNvCxnSpPr>
            <p:nvPr/>
          </p:nvCxnSpPr>
          <p:spPr>
            <a:xfrm>
              <a:off x="5643569" y="3765552"/>
              <a:ext cx="321472" cy="2920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4643438" y="4557715"/>
            <a:ext cx="2571768" cy="844469"/>
            <a:chOff x="4643438" y="4557715"/>
            <a:chExt cx="2571768" cy="844469"/>
          </a:xfrm>
        </p:grpSpPr>
        <p:sp>
          <p:nvSpPr>
            <p:cNvPr id="40" name="矩形 39"/>
            <p:cNvSpPr/>
            <p:nvPr/>
          </p:nvSpPr>
          <p:spPr>
            <a:xfrm>
              <a:off x="4643438" y="4902118"/>
              <a:ext cx="78581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715008" y="490211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00826" y="4902118"/>
              <a:ext cx="71438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连接符 43"/>
            <p:cNvCxnSpPr>
              <a:endCxn id="40" idx="0"/>
            </p:cNvCxnSpPr>
            <p:nvPr/>
          </p:nvCxnSpPr>
          <p:spPr>
            <a:xfrm rot="10800000" flipV="1">
              <a:off x="5036348" y="4572010"/>
              <a:ext cx="392909" cy="3301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2"/>
              <a:endCxn id="41" idx="0"/>
            </p:cNvCxnSpPr>
            <p:nvPr/>
          </p:nvCxnSpPr>
          <p:spPr>
            <a:xfrm rot="5400000">
              <a:off x="5774980" y="4712057"/>
              <a:ext cx="344404" cy="357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endCxn id="42" idx="0"/>
            </p:cNvCxnSpPr>
            <p:nvPr/>
          </p:nvCxnSpPr>
          <p:spPr>
            <a:xfrm>
              <a:off x="6429388" y="4572008"/>
              <a:ext cx="428628" cy="33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4286248" y="5403864"/>
            <a:ext cx="1500198" cy="798432"/>
            <a:chOff x="4286248" y="5403864"/>
            <a:chExt cx="1500198" cy="798432"/>
          </a:xfrm>
        </p:grpSpPr>
        <p:sp>
          <p:nvSpPr>
            <p:cNvPr id="52" name="椭圆 51"/>
            <p:cNvSpPr/>
            <p:nvPr/>
          </p:nvSpPr>
          <p:spPr>
            <a:xfrm>
              <a:off x="4286248" y="5702230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072066" y="5702230"/>
              <a:ext cx="71438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连接符 54"/>
            <p:cNvCxnSpPr>
              <a:endCxn id="52" idx="7"/>
            </p:cNvCxnSpPr>
            <p:nvPr/>
          </p:nvCxnSpPr>
          <p:spPr>
            <a:xfrm rot="5400000">
              <a:off x="4563783" y="5493523"/>
              <a:ext cx="370263" cy="1936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3" idx="0"/>
            </p:cNvCxnSpPr>
            <p:nvPr/>
          </p:nvCxnSpPr>
          <p:spPr>
            <a:xfrm rot="16200000" flipH="1">
              <a:off x="5189585" y="5462559"/>
              <a:ext cx="298366" cy="180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2463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1" y="1041804"/>
            <a:ext cx="8320116" cy="4445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Partition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用序列的第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从序列两端交替向中间扫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止     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(j&gt;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j--;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从右向左扫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个关键字小于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从左向右扫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描，找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个关键字大于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54907"/>
            <a:ext cx="24637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快速排序算法：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23851" y="1041804"/>
            <a:ext cx="7820050" cy="3614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元素序列进行递增排序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 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序列内至少存在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=Partition(a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对左子序列递归排序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对右子序列递归排序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QuickSort.cpp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57158" y="1071546"/>
            <a:ext cx="8572560" cy="16773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排序算法的平均时间复杂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度是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快速排序是一种高效的算法，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sort()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算法就是采用快速排序方法实现的。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03370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归并排序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42486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看成是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相邻的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）个有序子表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成对归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的有序子表；然后再将这些有序子表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继续归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baseline="30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此反复进行下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去，最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后得到一个长度为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若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归并在相邻的两个有序子表中进行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的，称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归并操作在相邻的多个有序子表中进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叫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多路归并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482441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自底向上的二路归并排序算法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57158" y="967128"/>
            <a:ext cx="8135938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排序过程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如下图所示，图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中方括号内是一个有序子序列。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072198" y="2581228"/>
            <a:ext cx="719138" cy="2705160"/>
            <a:chOff x="6072198" y="2581228"/>
            <a:chExt cx="719138" cy="2705160"/>
          </a:xfrm>
        </p:grpSpPr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6072198" y="258122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6072198" y="4886278"/>
              <a:ext cx="7191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95592" name="AutoShape 8"/>
            <p:cNvSpPr>
              <a:spLocks noChangeArrowheads="1"/>
            </p:cNvSpPr>
            <p:nvPr/>
          </p:nvSpPr>
          <p:spPr bwMode="auto">
            <a:xfrm>
              <a:off x="6188110" y="3163835"/>
              <a:ext cx="215900" cy="1655762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071538" y="2143116"/>
            <a:ext cx="4714908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9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57752" y="3714752"/>
            <a:ext cx="857256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857752" y="4500570"/>
            <a:ext cx="857256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142976" y="2643182"/>
            <a:ext cx="857256" cy="717752"/>
            <a:chOff x="1142976" y="2643182"/>
            <a:chExt cx="857256" cy="717752"/>
          </a:xfrm>
          <a:noFill/>
        </p:grpSpPr>
        <p:sp>
          <p:nvSpPr>
            <p:cNvPr id="10" name="圆角矩形 9"/>
            <p:cNvSpPr/>
            <p:nvPr/>
          </p:nvSpPr>
          <p:spPr>
            <a:xfrm>
              <a:off x="1142976" y="2928934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左大括号 20"/>
            <p:cNvSpPr/>
            <p:nvPr/>
          </p:nvSpPr>
          <p:spPr>
            <a:xfrm rot="16200000">
              <a:off x="1481604" y="237599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071670" y="2643182"/>
            <a:ext cx="857256" cy="717752"/>
            <a:chOff x="2071670" y="2643182"/>
            <a:chExt cx="857256" cy="717752"/>
          </a:xfrm>
          <a:noFill/>
        </p:grpSpPr>
        <p:sp>
          <p:nvSpPr>
            <p:cNvPr id="11" name="圆角矩形 10"/>
            <p:cNvSpPr/>
            <p:nvPr/>
          </p:nvSpPr>
          <p:spPr>
            <a:xfrm>
              <a:off x="2071670" y="2928934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左大括号 21"/>
            <p:cNvSpPr/>
            <p:nvPr/>
          </p:nvSpPr>
          <p:spPr>
            <a:xfrm rot="16200000">
              <a:off x="2410298" y="237599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00364" y="2643182"/>
            <a:ext cx="857256" cy="717752"/>
            <a:chOff x="3000364" y="2643182"/>
            <a:chExt cx="857256" cy="717752"/>
          </a:xfrm>
          <a:noFill/>
        </p:grpSpPr>
        <p:sp>
          <p:nvSpPr>
            <p:cNvPr id="12" name="圆角矩形 11"/>
            <p:cNvSpPr/>
            <p:nvPr/>
          </p:nvSpPr>
          <p:spPr>
            <a:xfrm>
              <a:off x="3000364" y="2928934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16200000">
              <a:off x="3338992" y="237599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929058" y="2643181"/>
            <a:ext cx="857256" cy="717753"/>
            <a:chOff x="3929058" y="2643181"/>
            <a:chExt cx="857256" cy="717753"/>
          </a:xfrm>
          <a:noFill/>
        </p:grpSpPr>
        <p:sp>
          <p:nvSpPr>
            <p:cNvPr id="13" name="圆角矩形 12"/>
            <p:cNvSpPr/>
            <p:nvPr/>
          </p:nvSpPr>
          <p:spPr>
            <a:xfrm>
              <a:off x="3929058" y="2928934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左大括号 23"/>
            <p:cNvSpPr/>
            <p:nvPr/>
          </p:nvSpPr>
          <p:spPr>
            <a:xfrm rot="16200000">
              <a:off x="4267686" y="2375991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57752" y="2643181"/>
            <a:ext cx="857256" cy="717753"/>
            <a:chOff x="4857752" y="2643181"/>
            <a:chExt cx="857256" cy="717753"/>
          </a:xfrm>
          <a:noFill/>
        </p:grpSpPr>
        <p:sp>
          <p:nvSpPr>
            <p:cNvPr id="14" name="圆角矩形 13"/>
            <p:cNvSpPr/>
            <p:nvPr/>
          </p:nvSpPr>
          <p:spPr>
            <a:xfrm>
              <a:off x="4857752" y="2928934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左大括号 24"/>
            <p:cNvSpPr/>
            <p:nvPr/>
          </p:nvSpPr>
          <p:spPr>
            <a:xfrm rot="16200000">
              <a:off x="5196380" y="2375991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2976" y="3429000"/>
            <a:ext cx="1785950" cy="717752"/>
            <a:chOff x="1142976" y="3429000"/>
            <a:chExt cx="1785950" cy="717752"/>
          </a:xfrm>
          <a:noFill/>
        </p:grpSpPr>
        <p:sp>
          <p:nvSpPr>
            <p:cNvPr id="15" name="圆角矩形 14"/>
            <p:cNvSpPr/>
            <p:nvPr/>
          </p:nvSpPr>
          <p:spPr>
            <a:xfrm>
              <a:off x="1142976" y="3714752"/>
              <a:ext cx="178595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16200000">
              <a:off x="1910232" y="3161810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00364" y="3429001"/>
            <a:ext cx="1714512" cy="717751"/>
            <a:chOff x="3000364" y="3429001"/>
            <a:chExt cx="1714512" cy="717751"/>
          </a:xfrm>
          <a:noFill/>
        </p:grpSpPr>
        <p:sp>
          <p:nvSpPr>
            <p:cNvPr id="16" name="圆角矩形 15"/>
            <p:cNvSpPr/>
            <p:nvPr/>
          </p:nvSpPr>
          <p:spPr>
            <a:xfrm>
              <a:off x="3000364" y="3714752"/>
              <a:ext cx="1714512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16200000">
              <a:off x="3839058" y="3161811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42976" y="4249132"/>
            <a:ext cx="3571900" cy="683438"/>
            <a:chOff x="1142976" y="4249132"/>
            <a:chExt cx="3571900" cy="683438"/>
          </a:xfrm>
          <a:noFill/>
        </p:grpSpPr>
        <p:sp>
          <p:nvSpPr>
            <p:cNvPr id="19" name="圆角矩形 18"/>
            <p:cNvSpPr/>
            <p:nvPr/>
          </p:nvSpPr>
          <p:spPr>
            <a:xfrm>
              <a:off x="1142976" y="4500570"/>
              <a:ext cx="35719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838926" y="398194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42976" y="5013700"/>
            <a:ext cx="4572032" cy="704688"/>
            <a:chOff x="1142976" y="5013700"/>
            <a:chExt cx="4572032" cy="704688"/>
          </a:xfrm>
          <a:noFill/>
        </p:grpSpPr>
        <p:sp>
          <p:nvSpPr>
            <p:cNvPr id="20" name="圆角矩形 19"/>
            <p:cNvSpPr/>
            <p:nvPr/>
          </p:nvSpPr>
          <p:spPr>
            <a:xfrm>
              <a:off x="1142976" y="5286388"/>
              <a:ext cx="4572032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7,8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16200000">
              <a:off x="4683251" y="4746510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二路归并排序的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分治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策略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8208963" cy="35951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依次取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。每次执行以下步骤：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① 分解：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将原序列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长度的若干子序列。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将相邻的两个子序列调用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成一个有序子序列。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由于整个序列存放在数组中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序过程是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就地进行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的，合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并步骤不需要执行任何操作。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1" y="214290"/>
            <a:ext cx="8034364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//a[low..mid]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]→a[low..high]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j=mid+1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((high-low+1)*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j&lt;=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]&lt;=a[j])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[k]=a[j];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 k++; }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&lt;=mid)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(j&lt;=high)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 j++; k++; }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所占内存空间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71438" y="549275"/>
            <a:ext cx="900115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length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一趟二路归并排序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=0;i+2*length-1&lt;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=i+2*length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长的两相邻子表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i+2*length-1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(i+length-1&lt;n)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	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余下两个子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表，后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者长度小于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i+length-1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归并这两个子表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071678"/>
            <a:ext cx="80645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对于一个规模为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题：若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该问题可以容易地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较小）则直接解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决，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将其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个规模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较小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题，子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问题互相独立且与原问题形式相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同，递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这些子问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题，然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后将各子问题的解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得到原问题的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这种算法设计策略叫做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分治法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85728"/>
            <a:ext cx="314327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3.1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分治法概述</a:t>
            </a:r>
          </a:p>
        </p:txBody>
      </p:sp>
      <p:sp>
        <p:nvSpPr>
          <p:cNvPr id="6" name="Text Box 4" descr="纸莎草纸"/>
          <p:cNvSpPr txBox="1">
            <a:spLocks noChangeArrowheads="1"/>
          </p:cNvSpPr>
          <p:nvPr/>
        </p:nvSpPr>
        <p:spPr bwMode="auto">
          <a:xfrm>
            <a:off x="357158" y="1214422"/>
            <a:ext cx="4391025" cy="5191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分治法的设计思想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785786" y="785794"/>
            <a:ext cx="6983412" cy="24410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(length=1;length&lt;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n;length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=2*length)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MergePass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57158" y="3357562"/>
            <a:ext cx="8350252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上述二路归并排序算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法，当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趟归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一趟归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元素比较次数不超过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，元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素移动次数都是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此归并排序的时间复杂度为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285720" y="428604"/>
            <a:ext cx="496887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自顶向下的二路归并排序算法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8246" cy="961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如，对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列，说明其自顶向下的二路归并排序的过程。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28794" y="285728"/>
            <a:ext cx="4929222" cy="43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928794" y="3677627"/>
            <a:ext cx="857256" cy="697945"/>
            <a:chOff x="1928794" y="3677627"/>
            <a:chExt cx="857256" cy="697945"/>
          </a:xfrm>
          <a:noFill/>
        </p:grpSpPr>
        <p:sp>
          <p:nvSpPr>
            <p:cNvPr id="12" name="圆角矩形 11"/>
            <p:cNvSpPr/>
            <p:nvPr/>
          </p:nvSpPr>
          <p:spPr>
            <a:xfrm>
              <a:off x="1928794" y="3943572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左大括号 14"/>
            <p:cNvSpPr/>
            <p:nvPr/>
          </p:nvSpPr>
          <p:spPr>
            <a:xfrm rot="16200000">
              <a:off x="2287670" y="3461627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928794" y="4413258"/>
            <a:ext cx="1368000" cy="722627"/>
            <a:chOff x="1928794" y="4413258"/>
            <a:chExt cx="1368000" cy="722627"/>
          </a:xfrm>
          <a:noFill/>
        </p:grpSpPr>
        <p:sp>
          <p:nvSpPr>
            <p:cNvPr id="14" name="左大括号 13"/>
            <p:cNvSpPr/>
            <p:nvPr/>
          </p:nvSpPr>
          <p:spPr>
            <a:xfrm rot="16200000">
              <a:off x="2624612" y="4146068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928794" y="4703885"/>
              <a:ext cx="1368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1, 2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442054" y="3000373"/>
            <a:ext cx="987069" cy="631942"/>
            <a:chOff x="3442054" y="3000373"/>
            <a:chExt cx="987069" cy="631942"/>
          </a:xfrm>
          <a:noFill/>
        </p:grpSpPr>
        <p:sp>
          <p:nvSpPr>
            <p:cNvPr id="19" name="圆角矩形 18"/>
            <p:cNvSpPr/>
            <p:nvPr/>
          </p:nvSpPr>
          <p:spPr>
            <a:xfrm>
              <a:off x="3442054" y="3200315"/>
              <a:ext cx="987069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左大括号 19"/>
            <p:cNvSpPr/>
            <p:nvPr/>
          </p:nvSpPr>
          <p:spPr>
            <a:xfrm rot="16200000">
              <a:off x="3800931" y="2784373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928794" y="5200580"/>
            <a:ext cx="2500330" cy="657312"/>
            <a:chOff x="1928794" y="5200580"/>
            <a:chExt cx="2500330" cy="657312"/>
          </a:xfrm>
          <a:noFill/>
        </p:grpSpPr>
        <p:sp>
          <p:nvSpPr>
            <p:cNvPr id="21" name="左大括号 20"/>
            <p:cNvSpPr/>
            <p:nvPr/>
          </p:nvSpPr>
          <p:spPr>
            <a:xfrm rot="16200000">
              <a:off x="3338992" y="4933390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928794" y="5425892"/>
              <a:ext cx="250033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5, 7, 10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928794" y="2914563"/>
            <a:ext cx="827817" cy="717752"/>
            <a:chOff x="1928794" y="2914563"/>
            <a:chExt cx="827817" cy="717752"/>
          </a:xfrm>
          <a:noFill/>
        </p:grpSpPr>
        <p:sp>
          <p:nvSpPr>
            <p:cNvPr id="9" name="圆角矩形 8"/>
            <p:cNvSpPr/>
            <p:nvPr/>
          </p:nvSpPr>
          <p:spPr>
            <a:xfrm>
              <a:off x="1928794" y="3200315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96611" y="3200315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7" idx="2"/>
              <a:endCxn id="9" idx="0"/>
            </p:cNvCxnSpPr>
            <p:nvPr/>
          </p:nvCxnSpPr>
          <p:spPr>
            <a:xfrm rot="5400000">
              <a:off x="2090232" y="2933125"/>
              <a:ext cx="285752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2"/>
              <a:endCxn id="10" idx="0"/>
            </p:cNvCxnSpPr>
            <p:nvPr/>
          </p:nvCxnSpPr>
          <p:spPr>
            <a:xfrm rot="16200000" flipH="1">
              <a:off x="2324140" y="2947844"/>
              <a:ext cx="285752" cy="21918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1928794" y="2217925"/>
            <a:ext cx="1357322" cy="696638"/>
            <a:chOff x="1928794" y="2217925"/>
            <a:chExt cx="1357322" cy="696638"/>
          </a:xfrm>
          <a:noFill/>
        </p:grpSpPr>
        <p:sp>
          <p:nvSpPr>
            <p:cNvPr id="7" name="圆角矩形 6"/>
            <p:cNvSpPr/>
            <p:nvPr/>
          </p:nvSpPr>
          <p:spPr>
            <a:xfrm>
              <a:off x="1928794" y="2482563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26116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>
              <a:stCxn id="5" idx="2"/>
              <a:endCxn id="7" idx="0"/>
            </p:cNvCxnSpPr>
            <p:nvPr/>
          </p:nvCxnSpPr>
          <p:spPr>
            <a:xfrm rot="5400000">
              <a:off x="2352790" y="2222558"/>
              <a:ext cx="264637" cy="25537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2"/>
              <a:endCxn id="8" idx="0"/>
            </p:cNvCxnSpPr>
            <p:nvPr/>
          </p:nvCxnSpPr>
          <p:spPr>
            <a:xfrm rot="16200000" flipH="1">
              <a:off x="2727137" y="2103583"/>
              <a:ext cx="264637" cy="49332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928794" y="1503546"/>
            <a:ext cx="2500330" cy="714380"/>
            <a:chOff x="1928794" y="1503546"/>
            <a:chExt cx="2500330" cy="714380"/>
          </a:xfrm>
          <a:noFill/>
        </p:grpSpPr>
        <p:sp>
          <p:nvSpPr>
            <p:cNvPr id="5" name="圆角矩形 4"/>
            <p:cNvSpPr/>
            <p:nvPr/>
          </p:nvSpPr>
          <p:spPr>
            <a:xfrm>
              <a:off x="1928794" y="1785926"/>
              <a:ext cx="1368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28992" y="1785926"/>
              <a:ext cx="1000132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stCxn id="3" idx="2"/>
              <a:endCxn id="5" idx="0"/>
            </p:cNvCxnSpPr>
            <p:nvPr/>
          </p:nvCxnSpPr>
          <p:spPr>
            <a:xfrm rot="5400000">
              <a:off x="2754687" y="1361654"/>
              <a:ext cx="282380" cy="566165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" idx="2"/>
              <a:endCxn id="6" idx="0"/>
            </p:cNvCxnSpPr>
            <p:nvPr/>
          </p:nvCxnSpPr>
          <p:spPr>
            <a:xfrm rot="16200000" flipH="1">
              <a:off x="3412818" y="1269686"/>
              <a:ext cx="282380" cy="75009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1928794" y="717728"/>
            <a:ext cx="4929222" cy="789190"/>
            <a:chOff x="1928794" y="717728"/>
            <a:chExt cx="4929222" cy="789190"/>
          </a:xfrm>
          <a:noFill/>
        </p:grpSpPr>
        <p:sp>
          <p:nvSpPr>
            <p:cNvPr id="3" name="圆角矩形 2"/>
            <p:cNvSpPr/>
            <p:nvPr/>
          </p:nvSpPr>
          <p:spPr>
            <a:xfrm>
              <a:off x="1928794" y="1071546"/>
              <a:ext cx="250033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572000" y="1074918"/>
              <a:ext cx="228601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2" idx="2"/>
              <a:endCxn id="3" idx="0"/>
            </p:cNvCxnSpPr>
            <p:nvPr/>
          </p:nvCxnSpPr>
          <p:spPr>
            <a:xfrm rot="5400000">
              <a:off x="3609273" y="287414"/>
              <a:ext cx="353818" cy="121444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" idx="2"/>
              <a:endCxn id="4" idx="0"/>
            </p:cNvCxnSpPr>
            <p:nvPr/>
          </p:nvCxnSpPr>
          <p:spPr>
            <a:xfrm rot="16200000" flipH="1">
              <a:off x="4875611" y="235521"/>
              <a:ext cx="357190" cy="1321603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5987697" y="2948121"/>
            <a:ext cx="870319" cy="684194"/>
            <a:chOff x="5987697" y="2948121"/>
            <a:chExt cx="870319" cy="684194"/>
          </a:xfrm>
          <a:noFill/>
        </p:grpSpPr>
        <p:sp>
          <p:nvSpPr>
            <p:cNvPr id="56" name="圆角矩形 55"/>
            <p:cNvSpPr/>
            <p:nvPr/>
          </p:nvSpPr>
          <p:spPr>
            <a:xfrm>
              <a:off x="5987697" y="3200315"/>
              <a:ext cx="870319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左大括号 56"/>
            <p:cNvSpPr/>
            <p:nvPr/>
          </p:nvSpPr>
          <p:spPr>
            <a:xfrm rot="16200000">
              <a:off x="6346574" y="2732121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4572000" y="3688626"/>
            <a:ext cx="857256" cy="686946"/>
            <a:chOff x="4572000" y="3688626"/>
            <a:chExt cx="857256" cy="686946"/>
          </a:xfrm>
          <a:noFill/>
        </p:grpSpPr>
        <p:sp>
          <p:nvSpPr>
            <p:cNvPr id="58" name="圆角矩形 57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561322" y="4429132"/>
            <a:ext cx="1296562" cy="722627"/>
            <a:chOff x="4561322" y="4429132"/>
            <a:chExt cx="1296562" cy="722627"/>
          </a:xfrm>
          <a:noFill/>
        </p:grpSpPr>
        <p:sp>
          <p:nvSpPr>
            <p:cNvPr id="61" name="左大括号 60"/>
            <p:cNvSpPr/>
            <p:nvPr/>
          </p:nvSpPr>
          <p:spPr>
            <a:xfrm rot="16200000">
              <a:off x="5257140" y="416194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561322" y="4719759"/>
              <a:ext cx="1296562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4, 6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92003" y="5188824"/>
            <a:ext cx="2337451" cy="657312"/>
            <a:chOff x="4592003" y="5188824"/>
            <a:chExt cx="2337451" cy="657312"/>
          </a:xfrm>
          <a:noFill/>
        </p:grpSpPr>
        <p:sp>
          <p:nvSpPr>
            <p:cNvPr id="63" name="左大括号 62"/>
            <p:cNvSpPr/>
            <p:nvPr/>
          </p:nvSpPr>
          <p:spPr>
            <a:xfrm rot="16200000">
              <a:off x="6002201" y="4921634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592003" y="5414136"/>
              <a:ext cx="2337451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6, 8, 9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928794" y="5918332"/>
            <a:ext cx="5000660" cy="709564"/>
            <a:chOff x="1928794" y="5918332"/>
            <a:chExt cx="5000660" cy="709564"/>
          </a:xfrm>
          <a:noFill/>
        </p:grpSpPr>
        <p:sp>
          <p:nvSpPr>
            <p:cNvPr id="65" name="左大括号 64"/>
            <p:cNvSpPr/>
            <p:nvPr/>
          </p:nvSpPr>
          <p:spPr>
            <a:xfrm rot="16200000">
              <a:off x="4410562" y="5651142"/>
              <a:ext cx="180000" cy="714380"/>
            </a:xfrm>
            <a:prstGeom prst="leftBrace">
              <a:avLst/>
            </a:prstGeom>
            <a:grpFill/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928794" y="6195896"/>
              <a:ext cx="500066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3, 4, 5, 6, 7, 8, 9, 10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572000" y="1506918"/>
            <a:ext cx="2286016" cy="711008"/>
            <a:chOff x="4572000" y="1506918"/>
            <a:chExt cx="2286016" cy="711008"/>
          </a:xfrm>
          <a:noFill/>
        </p:grpSpPr>
        <p:sp>
          <p:nvSpPr>
            <p:cNvPr id="47" name="圆角矩形 46"/>
            <p:cNvSpPr/>
            <p:nvPr/>
          </p:nvSpPr>
          <p:spPr>
            <a:xfrm>
              <a:off x="4572000" y="1785926"/>
              <a:ext cx="1285884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00760" y="1785926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直接箭头连接符 67"/>
            <p:cNvCxnSpPr>
              <a:stCxn id="4" idx="2"/>
              <a:endCxn id="47" idx="0"/>
            </p:cNvCxnSpPr>
            <p:nvPr/>
          </p:nvCxnSpPr>
          <p:spPr>
            <a:xfrm rot="5400000">
              <a:off x="5325471" y="1396389"/>
              <a:ext cx="279008" cy="5000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4" idx="2"/>
              <a:endCxn id="48" idx="0"/>
            </p:cNvCxnSpPr>
            <p:nvPr/>
          </p:nvCxnSpPr>
          <p:spPr>
            <a:xfrm rot="16200000" flipH="1">
              <a:off x="5932694" y="1289232"/>
              <a:ext cx="279008" cy="71438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4572000" y="2217925"/>
            <a:ext cx="1288694" cy="696638"/>
            <a:chOff x="4572000" y="2217925"/>
            <a:chExt cx="1288694" cy="696638"/>
          </a:xfrm>
          <a:noFill/>
        </p:grpSpPr>
        <p:sp>
          <p:nvSpPr>
            <p:cNvPr id="49" name="圆角矩形 48"/>
            <p:cNvSpPr/>
            <p:nvPr/>
          </p:nvSpPr>
          <p:spPr>
            <a:xfrm>
              <a:off x="4572000" y="2482563"/>
              <a:ext cx="85725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500694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直接箭头连接符 71"/>
            <p:cNvCxnSpPr>
              <a:stCxn id="47" idx="2"/>
              <a:endCxn id="49" idx="0"/>
            </p:cNvCxnSpPr>
            <p:nvPr/>
          </p:nvCxnSpPr>
          <p:spPr>
            <a:xfrm rot="5400000">
              <a:off x="4975467" y="2243087"/>
              <a:ext cx="264637" cy="21431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47" idx="2"/>
              <a:endCxn id="50" idx="0"/>
            </p:cNvCxnSpPr>
            <p:nvPr/>
          </p:nvCxnSpPr>
          <p:spPr>
            <a:xfrm rot="16200000" flipH="1">
              <a:off x="5315500" y="2117368"/>
              <a:ext cx="264637" cy="46575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4572000" y="2914562"/>
            <a:ext cx="827817" cy="732124"/>
            <a:chOff x="4572000" y="2914562"/>
            <a:chExt cx="827817" cy="732124"/>
          </a:xfrm>
          <a:noFill/>
        </p:grpSpPr>
        <p:sp>
          <p:nvSpPr>
            <p:cNvPr id="53" name="圆角矩形 52"/>
            <p:cNvSpPr/>
            <p:nvPr/>
          </p:nvSpPr>
          <p:spPr>
            <a:xfrm>
              <a:off x="4572000" y="3214686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039817" y="3214686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stCxn id="49" idx="2"/>
              <a:endCxn id="53" idx="0"/>
            </p:cNvCxnSpPr>
            <p:nvPr/>
          </p:nvCxnSpPr>
          <p:spPr>
            <a:xfrm rot="5400000">
              <a:off x="4726253" y="2940310"/>
              <a:ext cx="300123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49" idx="2"/>
              <a:endCxn id="54" idx="0"/>
            </p:cNvCxnSpPr>
            <p:nvPr/>
          </p:nvCxnSpPr>
          <p:spPr>
            <a:xfrm rot="16200000" flipH="1">
              <a:off x="4960161" y="2955029"/>
              <a:ext cx="300123" cy="219189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3458431" y="2217925"/>
            <a:ext cx="970693" cy="696638"/>
            <a:chOff x="3458431" y="2217925"/>
            <a:chExt cx="970693" cy="696638"/>
          </a:xfrm>
          <a:noFill/>
        </p:grpSpPr>
        <p:sp>
          <p:nvSpPr>
            <p:cNvPr id="17" name="圆角矩形 16"/>
            <p:cNvSpPr/>
            <p:nvPr/>
          </p:nvSpPr>
          <p:spPr>
            <a:xfrm>
              <a:off x="3458431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26248" y="2482563"/>
              <a:ext cx="502876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>
              <a:stCxn id="6" idx="2"/>
              <a:endCxn id="17" idx="0"/>
            </p:cNvCxnSpPr>
            <p:nvPr/>
          </p:nvCxnSpPr>
          <p:spPr>
            <a:xfrm rot="5400000">
              <a:off x="3651427" y="2204931"/>
              <a:ext cx="264637" cy="290627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6" idx="2"/>
              <a:endCxn id="18" idx="0"/>
            </p:cNvCxnSpPr>
            <p:nvPr/>
          </p:nvCxnSpPr>
          <p:spPr>
            <a:xfrm rot="16200000" flipH="1">
              <a:off x="3921054" y="2225930"/>
              <a:ext cx="264637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6000760" y="2217925"/>
            <a:ext cx="857256" cy="696638"/>
            <a:chOff x="6000760" y="2217925"/>
            <a:chExt cx="857256" cy="696638"/>
          </a:xfrm>
          <a:noFill/>
        </p:grpSpPr>
        <p:sp>
          <p:nvSpPr>
            <p:cNvPr id="51" name="圆角矩形 50"/>
            <p:cNvSpPr/>
            <p:nvPr/>
          </p:nvSpPr>
          <p:spPr>
            <a:xfrm>
              <a:off x="6000760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6498016" y="2482563"/>
              <a:ext cx="360000" cy="43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>
              <a:stCxn id="48" idx="2"/>
              <a:endCxn id="51" idx="0"/>
            </p:cNvCxnSpPr>
            <p:nvPr/>
          </p:nvCxnSpPr>
          <p:spPr>
            <a:xfrm rot="5400000">
              <a:off x="6172756" y="2225930"/>
              <a:ext cx="264637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  <a:endCxn id="52" idx="0"/>
            </p:cNvCxnSpPr>
            <p:nvPr/>
          </p:nvCxnSpPr>
          <p:spPr>
            <a:xfrm rot="16200000" flipH="1">
              <a:off x="6421384" y="2225930"/>
              <a:ext cx="264637" cy="24862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214282" y="2100196"/>
            <a:ext cx="1428760" cy="1185928"/>
            <a:chOff x="7215206" y="1500174"/>
            <a:chExt cx="1428760" cy="1185928"/>
          </a:xfrm>
        </p:grpSpPr>
        <p:cxnSp>
          <p:nvCxnSpPr>
            <p:cNvPr id="88" name="直接箭头连接符 87"/>
            <p:cNvCxnSpPr/>
            <p:nvPr/>
          </p:nvCxnSpPr>
          <p:spPr>
            <a:xfrm rot="5400000">
              <a:off x="7286644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16200000" flipH="1">
              <a:off x="7500958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929586" y="150017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分解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92" name="左大括号 91"/>
            <p:cNvSpPr/>
            <p:nvPr/>
          </p:nvSpPr>
          <p:spPr>
            <a:xfrm rot="16200000">
              <a:off x="7431206" y="228430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29586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合并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229856" y="642918"/>
            <a:ext cx="596044" cy="2728972"/>
            <a:chOff x="6444038" y="642918"/>
            <a:chExt cx="596044" cy="2728972"/>
          </a:xfrm>
        </p:grpSpPr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6468578" y="2971780"/>
              <a:ext cx="5715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底</a:t>
              </a: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6444038" y="642918"/>
              <a:ext cx="4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顶</a:t>
              </a:r>
            </a:p>
          </p:txBody>
        </p:sp>
        <p:sp>
          <p:nvSpPr>
            <p:cNvPr id="98" name="AutoShape 8"/>
            <p:cNvSpPr>
              <a:spLocks noChangeArrowheads="1"/>
            </p:cNvSpPr>
            <p:nvPr/>
          </p:nvSpPr>
          <p:spPr bwMode="auto">
            <a:xfrm>
              <a:off x="6575438" y="1219180"/>
              <a:ext cx="215900" cy="1655763"/>
            </a:xfrm>
            <a:prstGeom prst="downArrow">
              <a:avLst>
                <a:gd name="adj1" fmla="val 50000"/>
                <a:gd name="adj2" fmla="val 191728"/>
              </a:avLst>
            </a:prstGeom>
            <a:solidFill>
              <a:schemeClr val="hlink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285720" y="1357298"/>
            <a:ext cx="8245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归并排序的当前区间是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递归归并的两个步骤如下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357158" y="2192246"/>
            <a:ext cx="8643998" cy="23924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将序列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一分为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二，即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mid=(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；递归地对两个子序列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进行继续分解。其终结条件是子序列长度为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（因为一个元素的子表一定是有序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表）。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合并：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与分解过程相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反，将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已排序的两个子序列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归并为一个有序序列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[low..high]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66976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对应的二路归并排序算法如下：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07950" y="1196975"/>
            <a:ext cx="8893175" cy="45184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二路归并算法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(low&lt;high)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子序列有两个或以上元素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a[low..mid]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high);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将两子序列合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并，见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前面的算法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592933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递归出口为序列长度为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23850" y="1377958"/>
            <a:ext cx="8351838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法分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142976" y="2613838"/>
            <a:ext cx="5170499" cy="927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55650" y="4114808"/>
            <a:ext cx="6048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4714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3.3.1 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查找最大和次大元素</a:t>
            </a:r>
            <a:endParaRPr lang="zh-CN" altLang="zh-CN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714348" y="2214554"/>
            <a:ext cx="80645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元素的无序序列，求这个序列中最大和次大的两个不同的元素。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2, 5, 1, 4, 6, 3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次大元素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480" y="285728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3.3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Times New Roman" pitchFamily="18" charset="0"/>
                <a:ea typeface="叶根友毛笔行书2.0版" pitchFamily="2" charset="-122"/>
                <a:cs typeface="Times New Roman" pitchFamily="18" charset="0"/>
              </a:rPr>
              <a:t>求解查找问题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613524"/>
            <a:ext cx="8786842" cy="5215238"/>
          </a:xfrm>
          <a:prstGeom prst="rect">
            <a:avLst/>
          </a:prstGeom>
          <a:noFill/>
        </p:spPr>
        <p:txBody>
          <a:bodyPr wrap="square" tIns="144000" b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对于无序序列</a:t>
            </a:r>
            <a:r>
              <a:rPr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2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low.high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中，采用分治法求最大元素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ts val="32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low.high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中只有一个元素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max1=a[low]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max2=-INF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∞）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（要求它们是不同的元素）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low.high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中只有两个元素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max1=MAX{a[low]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max2=MIN{a[low]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low.high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中有两个以上元素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按中间位置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mid=(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a[low..mid]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a[mid+1..high]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左右两个区间（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左区间包含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元素）。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求出左区间最大元素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，求出右区间最大元素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lmax1&gt;rmax1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max1=lmax1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rmax1}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max1=rmax1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rmax2}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429684" cy="6180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&amp;max1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,int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&amp;max2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(low==high)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区间只有一个元素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max1=a[low];	max2=-INF;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if (low==high-1)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区间只有两个元素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max1=max(a[low],a[high]); max2=min(a[low],a[high]);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区间有两个以上元素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lmax1,lmax2;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(a,low,mid,lmax1,lmax2);	 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左区间求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rmax1,rmax2;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solve(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a,mid+1,high,rmax1,rmax2);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右区间求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(lmax1&gt;rmax1)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max1=lmax1;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max2=max(lmax2,rmax1);	//lmax2,rmax1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max1=rmax1;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max2=max(lmax1,rmax2);	//lmax1,rmax2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00174"/>
            <a:ext cx="76438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max2)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调用，其比较次数的递推式为：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(1)=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(2)=1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/2)+1    //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合并的时间为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可以推导出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00034" y="1357298"/>
            <a:ext cx="7848600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分治</a:t>
            </a:r>
            <a:r>
              <a:rPr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法能</a:t>
            </a:r>
            <a:r>
              <a:rPr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解决的</a:t>
            </a: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问题</a:t>
            </a:r>
            <a:r>
              <a:rPr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具有</a:t>
            </a: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特征</a:t>
            </a:r>
            <a:r>
              <a:rPr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8424863" cy="2210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rgbClr val="0066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）该问题的规模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缩小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到一定的程度就可以容易地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解决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）该问题可以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分解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为若干个规模较小的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相同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问题。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）分解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出的子问题的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可以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合并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为该问题的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indent="-34290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）各个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子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问题相互</a:t>
            </a: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独立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子问题之间不包含公共的子问题。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57158" y="428604"/>
            <a:ext cx="3429024" cy="52322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折半查找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42844" y="1285860"/>
            <a:ext cx="8786842" cy="49074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基本思路：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[low..high]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是当前的查找区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间，首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先确定该区间的中点位置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mid=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low+high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；然后将待查的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值与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[mid].key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比较：</a:t>
            </a:r>
          </a:p>
          <a:p>
            <a:pPr>
              <a:lnSpc>
                <a:spcPts val="36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[mid]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查找成功并返回该元素的物理下标；</a:t>
            </a:r>
          </a:p>
          <a:p>
            <a:pPr>
              <a:lnSpc>
                <a:spcPts val="36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由表的有序性可知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[mid..high]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均大于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此若表中存在关键字等于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素，则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该元素必定位于左子表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[low..mid-1]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中，故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新的查找区间是左子表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[low..mid-1]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  <a:p>
            <a:pPr>
              <a:lnSpc>
                <a:spcPts val="36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要查找的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必在位于右子表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[mid+1..high]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中，即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新的查找区间是右子表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下一次查找是针对新的查找区间进行的。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248678" cy="50074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high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 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拆半查找算法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</a:t>
            </a:r>
          </a:p>
          <a:p>
            <a:pPr>
              <a:lnSpc>
                <a:spcPts val="26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当前区间存在元素时</a:t>
            </a:r>
          </a:p>
          <a:p>
            <a:pPr>
              <a:lnSpc>
                <a:spcPts val="26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mid=(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求查找区间的中间位置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(a[mid]==k)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找到后返回其物理下标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mid;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(a[mid]&gt;k)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a[mid]&gt;k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a[mid]&lt;k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-1;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若当前查找区间没有元素时返回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</a:p>
          <a:p>
            <a:pPr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BinSearch.cpp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ea typeface="黑体" pitchFamily="2" charset="-122"/>
              </a:rPr>
              <a:t>算法实现：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95288" y="1214422"/>
            <a:ext cx="81375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法分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析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折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半查找算法的主要时间花费在元素比较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于含有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表，采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用折半查找时最坏情况下的元素比较次数为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有：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142976" y="2714620"/>
            <a:ext cx="4357718" cy="1102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80000" tIns="144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)≤1+C(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≥2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71472" y="4071942"/>
            <a:ext cx="8280400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由此得到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C(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折半查找的主要时间花在元素比较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以算法的时间复杂度为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5676910" cy="51911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3.3.3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寻找一个序列中第</a:t>
            </a:r>
            <a:r>
              <a:rPr lang="en-US" altLang="zh-CN" sz="28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小元素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23850" y="1278152"/>
            <a:ext cx="7991475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给定的含有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元素的无序序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这个序列中第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）小的元素。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7993063" cy="167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无序序列存放在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递增排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采用类似于快速排序的思想。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5931" y="1071546"/>
            <a:ext cx="8785225" cy="2599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tIns="108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其中查找第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小元素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/>
              <a:t>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t,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即其中只有一个元素或没有任何元素，若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s=t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s=k-1,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表示只有一个元素且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即为所求，返回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a[k-1]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s&lt;t,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表示序列中有两个或两个以上的元素，将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[s]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作为基准划分，其对应下标为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。基准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已经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7686" y="428604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该元素的下标为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949856" y="1106069"/>
            <a:ext cx="52858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00" y="3714752"/>
            <a:ext cx="7643866" cy="2441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即为所求，返回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-1&gt;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95288" y="115888"/>
            <a:ext cx="2590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ea typeface="黑体" pitchFamily="2" charset="-122"/>
              </a:rPr>
              <a:t>算法实现：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79388" y="620713"/>
            <a:ext cx="8748712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序列中找第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j=t,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(s&lt;t)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=a[s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!=j)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从区间两端交替向中间扫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描，直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j--;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]=a[j];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(k-1==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(k-1&lt;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在左区间中递归查找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在右区间中递归查找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(s==t &amp;&amp; s==k-1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区间内只有一个元素且为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a[k-1]</a:t>
            </a:r>
          </a:p>
          <a:p>
            <a:pPr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a[k-1];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Mink.cpp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57158" y="1208853"/>
            <a:ext cx="828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lang="zh-CN" altLang="pt-BR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中含有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素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比较次数的递推式为：</a:t>
            </a:r>
            <a:endParaRPr lang="zh-CN" altLang="en-US" sz="2000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在平均情况下该算法的时间复杂度为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 descr="信纸"/>
          <p:cNvSpPr txBox="1">
            <a:spLocks noChangeArrowheads="1"/>
          </p:cNvSpPr>
          <p:nvPr/>
        </p:nvSpPr>
        <p:spPr bwMode="auto">
          <a:xfrm>
            <a:off x="428596" y="1285860"/>
            <a:ext cx="5929354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zh-CN" sz="28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</a:t>
            </a:r>
            <a:r>
              <a:rPr lang="en-US" altLang="zh-CN" sz="28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</a:t>
            </a:r>
            <a:r>
              <a:rPr lang="pt-BR" altLang="zh-CN" sz="28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pt-BR" sz="28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290"/>
            <a:ext cx="342902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求解组合问题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286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至少是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358806" y="482110"/>
            <a:ext cx="8642350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，表示该序列仅含一个元素，如果该元素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大于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否则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，取其中间位置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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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，该子序列只可能出现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个地方。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）该子序列完全落在左半部即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[0..mid]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7554" y="3786190"/>
            <a:ext cx="2357454" cy="40011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左大括号 5"/>
          <p:cNvSpPr/>
          <p:nvPr/>
        </p:nvSpPr>
        <p:spPr>
          <a:xfrm rot="16200000">
            <a:off x="4393405" y="3464718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71488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maxLeftSum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71472" y="1428736"/>
            <a:ext cx="835342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）该子序列完全落在右半部即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[mid+1..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中。采用递归求出其最大连续子序列和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3143272" cy="40011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mid+2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…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左大括号 8"/>
          <p:cNvSpPr/>
          <p:nvPr/>
        </p:nvSpPr>
        <p:spPr>
          <a:xfrm rot="16200000">
            <a:off x="4393405" y="2107397"/>
            <a:ext cx="285752" cy="264320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06" y="367183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maxRightSum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 descr="纸莎草纸"/>
          <p:cNvSpPr txBox="1">
            <a:spLocks noChangeArrowheads="1"/>
          </p:cNvSpPr>
          <p:nvPr/>
        </p:nvSpPr>
        <p:spPr bwMode="auto">
          <a:xfrm>
            <a:off x="250825" y="404813"/>
            <a:ext cx="4249738" cy="51911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分治法的求解过程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208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分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治法通常采用递归算法设计技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术，在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每一层递归上都有</a:t>
            </a:r>
            <a:r>
              <a:rPr lang="en-US" altLang="zh-CN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个步骤：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39750" y="2133600"/>
            <a:ext cx="7920038" cy="26718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分解：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将原问题分解为若干个规模较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小，相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互独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立，与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原问题形式相同的子问题。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求解子问题：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若子问题规模较小而容易被解决则直接求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解，否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则递归地求解各个子问题。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合并：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将各个子问题的解合并为原问题的解。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822330" y="333375"/>
            <a:ext cx="6750066" cy="4711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子序列跨越序列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的中部而占据左右两部分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0" y="323373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2314510"/>
            <a:ext cx="2357454" cy="4616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sz="2000" i="1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t-BR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… … </a:t>
            </a:r>
            <a:r>
              <a:rPr lang="pt-BR" altLang="zh-CN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pt-BR" altLang="zh-CN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</a:t>
            </a:r>
            <a:endParaRPr lang="zh-CN" altLang="zh-CN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6182" y="2314510"/>
            <a:ext cx="2643206" cy="400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mid+1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… …    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4071942"/>
            <a:ext cx="6786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结果：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max3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maxLeftSum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maxRightSum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maxLeftBorderSum+maxRightBorderSum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2393141" y="1250141"/>
            <a:ext cx="214314" cy="18573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左大括号 16"/>
          <p:cNvSpPr/>
          <p:nvPr/>
        </p:nvSpPr>
        <p:spPr>
          <a:xfrm rot="5400000">
            <a:off x="4879212" y="950130"/>
            <a:ext cx="242832" cy="2428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4414" y="152869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maxLeftBorderSum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57620" y="157161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maxRightBorderSum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7572428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left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right)	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a[left..high]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序列中最大连续子序列和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long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long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(left==right)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子序列只有一个元素时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(a[left]&gt;0) 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该元素大于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时返回它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a[left];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该元素小于或等于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时返回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0; 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 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786874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left+right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求中间位置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求左边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maxSubSum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求右边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求出以左边加上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leftBorderSum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(j=mid+1;j&lt;=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右边元素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+=a[j];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构成的序列的最大和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max3(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maxLeftSum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maxRightSum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maxLeftBorderSum+maxRightBorderSum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maxSubSum4.cpp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95288" y="1285860"/>
            <a:ext cx="835342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最大连续子序列和的执行时间为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）两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种情况的执行时间为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情况的执行时间为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以得到以下递推式：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971550" y="3071810"/>
            <a:ext cx="4529143" cy="8829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08000" bIns="108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80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042988" y="4222747"/>
            <a:ext cx="61928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66"/>
            <a:ext cx="44291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3.4.2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求解棋盘覆盖问题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428736"/>
            <a:ext cx="764386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）的棋盘，恰好有一个方格与其他方格不同，称之为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特殊方格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。要用如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覆盖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除了特殊方格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的其他全部方格，骨牌可以任意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旋转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，并且任何两个骨牌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重叠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。请给出一种覆盖方法。</a:t>
            </a:r>
          </a:p>
        </p:txBody>
      </p:sp>
      <p:pic>
        <p:nvPicPr>
          <p:cNvPr id="4" name="图片 3" descr="http://115.28.138.223/RequireFile.do?fid=DNHB9nN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929066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6803"/>
            <a:ext cx="8643998" cy="29084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棋盘中的方格数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，覆盖使用的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型骨牌个数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=(4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采用的方法是：将棋盘划分为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个大小相同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个象限，根据特殊方格的位置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），在中间位置放置一个合适的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例如，如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图所示，特殊方格在左上角象限中，在中间放置一个覆盖其他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个象限中各一个方格的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5857892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其他情况类似！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85918" y="3357562"/>
            <a:ext cx="6357982" cy="2155282"/>
            <a:chOff x="1785918" y="3357562"/>
            <a:chExt cx="6357982" cy="2155282"/>
          </a:xfrm>
        </p:grpSpPr>
        <p:pic>
          <p:nvPicPr>
            <p:cNvPr id="261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430" y="3357562"/>
              <a:ext cx="1590675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928926" y="5143512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特殊方格在左上角象限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143240" y="3786190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541482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dr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dc</a:t>
              </a:r>
              <a:r>
                <a:rPr lang="zh-CN" altLang="zh-CN" sz="20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3570" y="3714752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放置一个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</a:t>
              </a:r>
              <a:r>
                <a:rPr lang="zh-CN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型骨牌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9" idx="1"/>
            </p:cNvCxnSpPr>
            <p:nvPr/>
          </p:nvCxnSpPr>
          <p:spPr>
            <a:xfrm rot="10800000" flipV="1">
              <a:off x="4572000" y="3899417"/>
              <a:ext cx="1071570" cy="172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43570" y="435769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中间位置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10800000">
              <a:off x="4286248" y="4214818"/>
              <a:ext cx="135732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1733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表示一个象限左上角方格的坐标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是特殊方格所在的坐标，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是棋盘的行数和列数。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用二维数组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存放覆盖方案，用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全局变量表示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型骨牌的编号（从整数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board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个相同的整数表示一个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571744"/>
            <a:ext cx="7643866" cy="285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 1025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棋盘大小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特殊方格的位置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求解问题表示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board[MAX][MAX];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tile=1;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500042"/>
            <a:ext cx="8858280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dc,int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size)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if(size==1) return;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t=tile++;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型骨，其牌号为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tile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s=size/2;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分割棋盘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考虑左上角象限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tr,tc,dr,dc,s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board[tr+s-1][tc+s-1]=t;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型骨牌覆盖右下角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(tr,tc,tr+s-1,tc+s-1,s);	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将右下角作为特殊方格继续处理该象限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考虑右上角象限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dc&gt;=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tr,tc+s,dr,dc,s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board[tr+s-1][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型骨牌覆盖左下角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(tr,tc+s,tr+s-1,tc+s,s);  	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将左下角作为特殊方格继续处理该象限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215370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处理左下角象限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tr+s,tc,dr,dc,s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board[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][tc+s-1]=t;  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型骨牌覆盖右上角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(tr+s,tc,tr+s,tc+s-1,s);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将右上角作为特殊方格继续处理该象限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处理右下角象限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dc&gt;=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特殊方格在此象限中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tr+s,tc+s,dr,dc,s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此象限中无特殊方格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board[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tc+s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]=t;  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型骨牌覆盖左上角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ChessBoard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tr+s,tc+s,tr+s,tc+s,s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	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将左上角作为特殊方格继续处理该象限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81192" y="1357296"/>
          <a:ext cx="4976824" cy="4071968"/>
        </p:xfrm>
        <a:graphic>
          <a:graphicData uri="http://schemas.openxmlformats.org/drawingml/2006/table">
            <a:tbl>
              <a:tblPr/>
              <a:tblGrid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  <a:gridCol w="622103"/>
              </a:tblGrid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9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右弧形箭头 3"/>
          <p:cNvSpPr/>
          <p:nvPr/>
        </p:nvSpPr>
        <p:spPr>
          <a:xfrm>
            <a:off x="2643174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0100" y="3396751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691824" y="3451656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68313" y="457122"/>
            <a:ext cx="47466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分治法的一般的算法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设计框架如下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7032646" cy="3272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|P|≤n</a:t>
            </a:r>
            <a:r>
              <a:rPr lang="en-US" altLang="zh-CN" sz="1800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adhoc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分解为较小的子问题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divide-and-conquer(P</a:t>
            </a:r>
            <a:r>
              <a:rPr lang="en-US" altLang="zh-CN" sz="1800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递归解决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1800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merge(y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baseline="-250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合并子问题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857224" y="5286388"/>
            <a:ext cx="7000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|P|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表示问题的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规模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阈值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adhoc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是基本子运算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2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52"/>
          <p:cNvGrpSpPr/>
          <p:nvPr/>
        </p:nvGrpSpPr>
        <p:grpSpPr>
          <a:xfrm>
            <a:off x="2143108" y="2071678"/>
            <a:ext cx="500066" cy="1000132"/>
            <a:chOff x="5572132" y="1857364"/>
            <a:chExt cx="500066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6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2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500066"/>
            <a:chOff x="5072066" y="1357298"/>
            <a:chExt cx="1000132" cy="500066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4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4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6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2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208962" cy="290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问题应该分为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个子问题才较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适宜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？子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规模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应该怎样才为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适当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这些问题很难予以肯定的回答。但人们从大量实践中发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现，在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用分治法设计算法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好使子问题的规模大致相同。换句话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说，将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一个问题分成大小相等的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个子问题的处理方法是行之有效的。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减治法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K=2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时，称为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4357694"/>
            <a:ext cx="8072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补充</a:t>
            </a:r>
            <a:r>
              <a:rPr lang="zh-CN" altLang="en-US" sz="2000" b="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：分治法是将问题分成多个子问题，然后最后将问题合并起来，从而求得其解，</a:t>
            </a:r>
            <a:endParaRPr lang="en-US" altLang="zh-CN" sz="2000" b="0" dirty="0" smtClean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     </a:t>
            </a:r>
            <a:r>
              <a:rPr lang="zh-CN" altLang="en-US" sz="2000" b="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减治法是将问题分解，但是没有将解合并，解就在子问题的解中。</a:t>
            </a:r>
            <a:r>
              <a:rPr lang="zh-CN" altLang="en-US" sz="20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折半</a:t>
            </a:r>
            <a:r>
              <a:rPr lang="zh-CN" altLang="en-US" sz="2000" b="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查找属于</a:t>
            </a:r>
            <a:r>
              <a:rPr lang="zh-CN" altLang="en-US" sz="2000" b="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减治法</a:t>
            </a:r>
            <a:r>
              <a:rPr lang="zh-CN" altLang="en-US" sz="2000" b="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6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8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2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4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5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6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4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95" name="矩形 94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4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5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6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7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95" name="矩形 94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8" name="组合 256"/>
          <p:cNvGrpSpPr/>
          <p:nvPr/>
        </p:nvGrpSpPr>
        <p:grpSpPr>
          <a:xfrm>
            <a:off x="4143372" y="2071678"/>
            <a:ext cx="1000132" cy="1000132"/>
            <a:chOff x="7572396" y="1857364"/>
            <a:chExt cx="1000132" cy="1000132"/>
          </a:xfrm>
        </p:grpSpPr>
        <p:sp>
          <p:nvSpPr>
            <p:cNvPr id="99" name="矩形 98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428604"/>
            <a:ext cx="1357322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=2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=8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4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317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40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3306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3372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3438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4" y="157161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304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310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3174" y="2071678"/>
            <a:ext cx="500066" cy="50006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240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43372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43438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43504" y="207167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4310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4317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43240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43306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372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3438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3504" y="257174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4304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310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4317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43240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43306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43372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3438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43504" y="3071810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4304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4310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317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3240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43306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43372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3438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43504" y="3571876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4304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14310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317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43240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3372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43438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143504" y="4071942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4304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4310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4317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43240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43306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43372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643438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43504" y="4572008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310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4317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143240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3306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43372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643438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3504" y="5072074"/>
            <a:ext cx="50006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6"/>
          <p:cNvGrpSpPr/>
          <p:nvPr/>
        </p:nvGrpSpPr>
        <p:grpSpPr>
          <a:xfrm>
            <a:off x="1643042" y="1571612"/>
            <a:ext cx="1000132" cy="1000132"/>
            <a:chOff x="5072066" y="1357298"/>
            <a:chExt cx="1000132" cy="1000132"/>
          </a:xfrm>
        </p:grpSpPr>
        <p:sp>
          <p:nvSpPr>
            <p:cNvPr id="238" name="矩形 237"/>
            <p:cNvSpPr/>
            <p:nvPr/>
          </p:nvSpPr>
          <p:spPr>
            <a:xfrm>
              <a:off x="5072066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5572132" y="135729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072066" y="185736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40"/>
          <p:cNvGrpSpPr/>
          <p:nvPr/>
        </p:nvGrpSpPr>
        <p:grpSpPr>
          <a:xfrm>
            <a:off x="2643174" y="1571612"/>
            <a:ext cx="1000132" cy="1000132"/>
            <a:chOff x="6072198" y="1357298"/>
            <a:chExt cx="1000132" cy="1000132"/>
          </a:xfrm>
        </p:grpSpPr>
        <p:sp>
          <p:nvSpPr>
            <p:cNvPr id="242" name="矩形 241"/>
            <p:cNvSpPr/>
            <p:nvPr/>
          </p:nvSpPr>
          <p:spPr>
            <a:xfrm>
              <a:off x="6072198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572264" y="1357298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72264" y="1857364"/>
              <a:ext cx="500066" cy="5000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4" name="组合 244"/>
          <p:cNvGrpSpPr/>
          <p:nvPr/>
        </p:nvGrpSpPr>
        <p:grpSpPr>
          <a:xfrm>
            <a:off x="3643306" y="1571612"/>
            <a:ext cx="1000132" cy="1000132"/>
            <a:chOff x="7072330" y="1357298"/>
            <a:chExt cx="1000132" cy="1000132"/>
          </a:xfrm>
        </p:grpSpPr>
        <p:sp>
          <p:nvSpPr>
            <p:cNvPr id="246" name="矩形 245"/>
            <p:cNvSpPr/>
            <p:nvPr/>
          </p:nvSpPr>
          <p:spPr>
            <a:xfrm>
              <a:off x="7072330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7572396" y="1357298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7072330" y="1857364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5" name="组合 248"/>
          <p:cNvGrpSpPr/>
          <p:nvPr/>
        </p:nvGrpSpPr>
        <p:grpSpPr>
          <a:xfrm>
            <a:off x="4643438" y="1571612"/>
            <a:ext cx="1000132" cy="1000132"/>
            <a:chOff x="8072462" y="1357298"/>
            <a:chExt cx="1000132" cy="1000132"/>
          </a:xfrm>
        </p:grpSpPr>
        <p:sp>
          <p:nvSpPr>
            <p:cNvPr id="250" name="矩形 249"/>
            <p:cNvSpPr/>
            <p:nvPr/>
          </p:nvSpPr>
          <p:spPr>
            <a:xfrm>
              <a:off x="8072462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8572528" y="1357298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8572528" y="1857364"/>
              <a:ext cx="500066" cy="500066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6" name="组合 252"/>
          <p:cNvGrpSpPr/>
          <p:nvPr/>
        </p:nvGrpSpPr>
        <p:grpSpPr>
          <a:xfrm>
            <a:off x="2143108" y="2071678"/>
            <a:ext cx="1000132" cy="1000132"/>
            <a:chOff x="5572132" y="1857364"/>
            <a:chExt cx="1000132" cy="1000132"/>
          </a:xfrm>
        </p:grpSpPr>
        <p:sp>
          <p:nvSpPr>
            <p:cNvPr id="254" name="矩形 253"/>
            <p:cNvSpPr/>
            <p:nvPr/>
          </p:nvSpPr>
          <p:spPr>
            <a:xfrm>
              <a:off x="5572132" y="1857364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572132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072198" y="2357430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7" name="组合 256"/>
          <p:cNvGrpSpPr/>
          <p:nvPr/>
        </p:nvGrpSpPr>
        <p:grpSpPr>
          <a:xfrm>
            <a:off x="4143372" y="2071678"/>
            <a:ext cx="1000132" cy="1000132"/>
            <a:chOff x="7572396" y="1857364"/>
            <a:chExt cx="1000132" cy="1000132"/>
          </a:xfrm>
        </p:grpSpPr>
        <p:sp>
          <p:nvSpPr>
            <p:cNvPr id="258" name="矩形 257"/>
            <p:cNvSpPr/>
            <p:nvPr/>
          </p:nvSpPr>
          <p:spPr>
            <a:xfrm>
              <a:off x="7572396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8072462" y="1857364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8072462" y="2357430"/>
              <a:ext cx="500066" cy="50006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8" name="组合 260"/>
          <p:cNvGrpSpPr/>
          <p:nvPr/>
        </p:nvGrpSpPr>
        <p:grpSpPr>
          <a:xfrm>
            <a:off x="1643042" y="2571744"/>
            <a:ext cx="1000132" cy="1000132"/>
            <a:chOff x="5072066" y="2357430"/>
            <a:chExt cx="1000132" cy="1000132"/>
          </a:xfrm>
        </p:grpSpPr>
        <p:sp>
          <p:nvSpPr>
            <p:cNvPr id="262" name="矩形 261"/>
            <p:cNvSpPr/>
            <p:nvPr/>
          </p:nvSpPr>
          <p:spPr>
            <a:xfrm>
              <a:off x="5072066" y="2357430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72066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572132" y="2857496"/>
              <a:ext cx="500066" cy="5000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9" name="组合 264"/>
          <p:cNvGrpSpPr/>
          <p:nvPr/>
        </p:nvGrpSpPr>
        <p:grpSpPr>
          <a:xfrm>
            <a:off x="2643174" y="2571744"/>
            <a:ext cx="1000132" cy="1000132"/>
            <a:chOff x="6072198" y="2357430"/>
            <a:chExt cx="1000132" cy="1000132"/>
          </a:xfrm>
        </p:grpSpPr>
        <p:sp>
          <p:nvSpPr>
            <p:cNvPr id="266" name="矩形 265"/>
            <p:cNvSpPr/>
            <p:nvPr/>
          </p:nvSpPr>
          <p:spPr>
            <a:xfrm>
              <a:off x="6572264" y="2357430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072198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6572264" y="2857496"/>
              <a:ext cx="500066" cy="50006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0" name="组合 268"/>
          <p:cNvGrpSpPr/>
          <p:nvPr/>
        </p:nvGrpSpPr>
        <p:grpSpPr>
          <a:xfrm>
            <a:off x="3643306" y="2571744"/>
            <a:ext cx="1000132" cy="1000132"/>
            <a:chOff x="7072330" y="2357430"/>
            <a:chExt cx="1000132" cy="1000132"/>
          </a:xfrm>
        </p:grpSpPr>
        <p:sp>
          <p:nvSpPr>
            <p:cNvPr id="270" name="矩形 269"/>
            <p:cNvSpPr/>
            <p:nvPr/>
          </p:nvSpPr>
          <p:spPr>
            <a:xfrm>
              <a:off x="7072330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7572396" y="2357430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572396" y="2857496"/>
              <a:ext cx="500066" cy="5000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1" name="组合 272"/>
          <p:cNvGrpSpPr/>
          <p:nvPr/>
        </p:nvGrpSpPr>
        <p:grpSpPr>
          <a:xfrm>
            <a:off x="4643438" y="2571744"/>
            <a:ext cx="1000132" cy="1000132"/>
            <a:chOff x="8072462" y="2357430"/>
            <a:chExt cx="1000132" cy="1000132"/>
          </a:xfrm>
        </p:grpSpPr>
        <p:sp>
          <p:nvSpPr>
            <p:cNvPr id="274" name="矩形 273"/>
            <p:cNvSpPr/>
            <p:nvPr/>
          </p:nvSpPr>
          <p:spPr>
            <a:xfrm>
              <a:off x="8572528" y="2357430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8072462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8572528" y="2857496"/>
              <a:ext cx="500066" cy="500066"/>
            </a:xfrm>
            <a:prstGeom prst="rect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2" name="组合 276"/>
          <p:cNvGrpSpPr/>
          <p:nvPr/>
        </p:nvGrpSpPr>
        <p:grpSpPr>
          <a:xfrm>
            <a:off x="3143240" y="3071810"/>
            <a:ext cx="1000132" cy="1000132"/>
            <a:chOff x="6572264" y="2857496"/>
            <a:chExt cx="1000132" cy="1000132"/>
          </a:xfrm>
        </p:grpSpPr>
        <p:sp>
          <p:nvSpPr>
            <p:cNvPr id="278" name="矩形 277"/>
            <p:cNvSpPr/>
            <p:nvPr/>
          </p:nvSpPr>
          <p:spPr>
            <a:xfrm>
              <a:off x="7072330" y="2857496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572264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7072330" y="3357562"/>
              <a:ext cx="500066" cy="5000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3" name="组合 280"/>
          <p:cNvGrpSpPr/>
          <p:nvPr/>
        </p:nvGrpSpPr>
        <p:grpSpPr>
          <a:xfrm>
            <a:off x="1643042" y="3571876"/>
            <a:ext cx="1000132" cy="1000132"/>
            <a:chOff x="5072066" y="3357562"/>
            <a:chExt cx="1000132" cy="1000132"/>
          </a:xfrm>
        </p:grpSpPr>
        <p:sp>
          <p:nvSpPr>
            <p:cNvPr id="282" name="矩形 281"/>
            <p:cNvSpPr/>
            <p:nvPr/>
          </p:nvSpPr>
          <p:spPr>
            <a:xfrm>
              <a:off x="5072066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5572132" y="3357562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5072066" y="3857628"/>
              <a:ext cx="500066" cy="50006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4" name="组合 284"/>
          <p:cNvGrpSpPr/>
          <p:nvPr/>
        </p:nvGrpSpPr>
        <p:grpSpPr>
          <a:xfrm>
            <a:off x="2643174" y="3571876"/>
            <a:ext cx="1000132" cy="1000132"/>
            <a:chOff x="6072198" y="3357562"/>
            <a:chExt cx="1000132" cy="1000132"/>
          </a:xfrm>
        </p:grpSpPr>
        <p:sp>
          <p:nvSpPr>
            <p:cNvPr id="286" name="矩形 285"/>
            <p:cNvSpPr/>
            <p:nvPr/>
          </p:nvSpPr>
          <p:spPr>
            <a:xfrm>
              <a:off x="6072198" y="3357562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6072198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6572264" y="3857628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5" name="组合 288"/>
          <p:cNvGrpSpPr/>
          <p:nvPr/>
        </p:nvGrpSpPr>
        <p:grpSpPr>
          <a:xfrm>
            <a:off x="3643306" y="3571876"/>
            <a:ext cx="1000132" cy="1000132"/>
            <a:chOff x="7072330" y="3357562"/>
            <a:chExt cx="1000132" cy="1000132"/>
          </a:xfrm>
        </p:grpSpPr>
        <p:sp>
          <p:nvSpPr>
            <p:cNvPr id="290" name="矩形 289"/>
            <p:cNvSpPr/>
            <p:nvPr/>
          </p:nvSpPr>
          <p:spPr>
            <a:xfrm>
              <a:off x="7572396" y="3357562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072330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7572396" y="3857628"/>
              <a:ext cx="500066" cy="50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6" name="组合 292"/>
          <p:cNvGrpSpPr/>
          <p:nvPr/>
        </p:nvGrpSpPr>
        <p:grpSpPr>
          <a:xfrm>
            <a:off x="4643438" y="3571876"/>
            <a:ext cx="1000132" cy="1000132"/>
            <a:chOff x="8072462" y="3357562"/>
            <a:chExt cx="1000132" cy="1000132"/>
          </a:xfrm>
        </p:grpSpPr>
        <p:sp>
          <p:nvSpPr>
            <p:cNvPr id="294" name="矩形 293"/>
            <p:cNvSpPr/>
            <p:nvPr/>
          </p:nvSpPr>
          <p:spPr>
            <a:xfrm>
              <a:off x="8072462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8572528" y="3357562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8572528" y="3857628"/>
              <a:ext cx="500066" cy="500066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endParaRPr lang="zh-CN" alt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7" name="组合 296"/>
          <p:cNvGrpSpPr/>
          <p:nvPr/>
        </p:nvGrpSpPr>
        <p:grpSpPr>
          <a:xfrm>
            <a:off x="2143108" y="4071942"/>
            <a:ext cx="1000132" cy="1000132"/>
            <a:chOff x="5572132" y="3857628"/>
            <a:chExt cx="1000132" cy="1000132"/>
          </a:xfrm>
        </p:grpSpPr>
        <p:sp>
          <p:nvSpPr>
            <p:cNvPr id="298" name="矩形 297"/>
            <p:cNvSpPr/>
            <p:nvPr/>
          </p:nvSpPr>
          <p:spPr>
            <a:xfrm>
              <a:off x="557213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57213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6072198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1" name="组合 300"/>
          <p:cNvGrpSpPr/>
          <p:nvPr/>
        </p:nvGrpSpPr>
        <p:grpSpPr>
          <a:xfrm>
            <a:off x="4143372" y="4071942"/>
            <a:ext cx="1000132" cy="1000132"/>
            <a:chOff x="7572396" y="3857628"/>
            <a:chExt cx="1000132" cy="1000132"/>
          </a:xfrm>
        </p:grpSpPr>
        <p:sp>
          <p:nvSpPr>
            <p:cNvPr id="302" name="矩形 301"/>
            <p:cNvSpPr/>
            <p:nvPr/>
          </p:nvSpPr>
          <p:spPr>
            <a:xfrm>
              <a:off x="8072462" y="3857628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7572396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8072462" y="4357694"/>
              <a:ext cx="500066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5" name="组合 304"/>
          <p:cNvGrpSpPr/>
          <p:nvPr/>
        </p:nvGrpSpPr>
        <p:grpSpPr>
          <a:xfrm>
            <a:off x="1643042" y="4572008"/>
            <a:ext cx="1000132" cy="1000132"/>
            <a:chOff x="5072066" y="4357694"/>
            <a:chExt cx="1000132" cy="1000132"/>
          </a:xfrm>
        </p:grpSpPr>
        <p:sp>
          <p:nvSpPr>
            <p:cNvPr id="306" name="矩形 305"/>
            <p:cNvSpPr/>
            <p:nvPr/>
          </p:nvSpPr>
          <p:spPr>
            <a:xfrm>
              <a:off x="5072066" y="4357694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072066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572132" y="4857760"/>
              <a:ext cx="500066" cy="50006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9" name="组合 308"/>
          <p:cNvGrpSpPr/>
          <p:nvPr/>
        </p:nvGrpSpPr>
        <p:grpSpPr>
          <a:xfrm>
            <a:off x="2643174" y="4572008"/>
            <a:ext cx="1000132" cy="1000132"/>
            <a:chOff x="6072198" y="4357694"/>
            <a:chExt cx="1000132" cy="1000132"/>
          </a:xfrm>
        </p:grpSpPr>
        <p:sp>
          <p:nvSpPr>
            <p:cNvPr id="310" name="矩形 309"/>
            <p:cNvSpPr/>
            <p:nvPr/>
          </p:nvSpPr>
          <p:spPr>
            <a:xfrm>
              <a:off x="6572264" y="4357694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6072198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572264" y="4857760"/>
              <a:ext cx="500066" cy="500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3" name="组合 312"/>
          <p:cNvGrpSpPr/>
          <p:nvPr/>
        </p:nvGrpSpPr>
        <p:grpSpPr>
          <a:xfrm>
            <a:off x="3643306" y="4572008"/>
            <a:ext cx="1000132" cy="1000132"/>
            <a:chOff x="7072330" y="4357694"/>
            <a:chExt cx="1000132" cy="1000132"/>
          </a:xfrm>
        </p:grpSpPr>
        <p:sp>
          <p:nvSpPr>
            <p:cNvPr id="314" name="矩形 313"/>
            <p:cNvSpPr/>
            <p:nvPr/>
          </p:nvSpPr>
          <p:spPr>
            <a:xfrm>
              <a:off x="7072330" y="4357694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7072330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7572396" y="4857760"/>
              <a:ext cx="500066" cy="500066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20</a:t>
              </a:r>
              <a:endParaRPr lang="zh-CN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7" name="组合 316"/>
          <p:cNvGrpSpPr/>
          <p:nvPr/>
        </p:nvGrpSpPr>
        <p:grpSpPr>
          <a:xfrm>
            <a:off x="4643438" y="4572008"/>
            <a:ext cx="1000132" cy="1000132"/>
            <a:chOff x="8072462" y="4357694"/>
            <a:chExt cx="1000132" cy="1000132"/>
          </a:xfrm>
        </p:grpSpPr>
        <p:sp>
          <p:nvSpPr>
            <p:cNvPr id="318" name="矩形 317"/>
            <p:cNvSpPr/>
            <p:nvPr/>
          </p:nvSpPr>
          <p:spPr>
            <a:xfrm>
              <a:off x="8572528" y="4357694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8072462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8572528" y="4857760"/>
              <a:ext cx="500066" cy="500066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1" name="右弧形箭头 150"/>
          <p:cNvSpPr/>
          <p:nvPr/>
        </p:nvSpPr>
        <p:spPr>
          <a:xfrm>
            <a:off x="2500298" y="642918"/>
            <a:ext cx="285752" cy="64294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285720" y="3564959"/>
            <a:ext cx="6572296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5400000">
            <a:off x="964381" y="3619864"/>
            <a:ext cx="5357850" cy="1588"/>
          </a:xfrm>
          <a:prstGeom prst="line">
            <a:avLst/>
          </a:prstGeom>
          <a:ln>
            <a:solidFill>
              <a:srgbClr val="99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57158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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000760" y="1785926"/>
            <a:ext cx="100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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右上角象限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00760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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右下角象限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7158" y="4572008"/>
            <a:ext cx="114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  <a:sym typeface="Wingdings 2"/>
              </a:rPr>
              <a:t></a:t>
            </a:r>
            <a:r>
              <a:rPr lang="zh-CN" altLang="zh-CN" sz="2000" smtClean="0">
                <a:solidFill>
                  <a:srgbClr val="99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左下角象限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501122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许多问题可以取 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，如图，出自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子问题的思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想，比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子问题规模不等的做法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要好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285852" y="2000240"/>
            <a:ext cx="5357850" cy="3409258"/>
            <a:chOff x="1285852" y="2000240"/>
            <a:chExt cx="5357850" cy="3409258"/>
          </a:xfrm>
        </p:grpSpPr>
        <p:sp>
          <p:nvSpPr>
            <p:cNvPr id="5" name="矩形 4"/>
            <p:cNvSpPr/>
            <p:nvPr/>
          </p:nvSpPr>
          <p:spPr>
            <a:xfrm>
              <a:off x="3571868" y="200024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5729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786050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852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1857356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8" idx="0"/>
            </p:cNvCxnSpPr>
            <p:nvPr/>
          </p:nvCxnSpPr>
          <p:spPr>
            <a:xfrm rot="16200000" flipH="1">
              <a:off x="2678893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143504" y="307181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/2)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5768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86446" y="4143380"/>
              <a:ext cx="85725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P(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/4)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86248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7884" y="4824723"/>
              <a:ext cx="6429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32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4857752" y="3643314"/>
              <a:ext cx="571504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20" idx="0"/>
            </p:cNvCxnSpPr>
            <p:nvPr/>
          </p:nvCxnSpPr>
          <p:spPr>
            <a:xfrm rot="16200000" flipH="1">
              <a:off x="5679289" y="3607595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0800000" flipV="1">
              <a:off x="3000364" y="2500306"/>
              <a:ext cx="714380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4286248" y="2500306"/>
              <a:ext cx="857256" cy="571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 descr="纸莎草纸"/>
          <p:cNvSpPr txBox="1">
            <a:spLocks noChangeArrowheads="1"/>
          </p:cNvSpPr>
          <p:nvPr/>
        </p:nvSpPr>
        <p:spPr bwMode="auto">
          <a:xfrm>
            <a:off x="539750" y="1268413"/>
            <a:ext cx="3032118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快速排序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11188" y="1987550"/>
            <a:ext cx="7848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在待排序的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个元素中任取一个元素（通常取第一个元素）作为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准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该元素放入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最终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数据序列被基准分割成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基准的元素放置在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前子序列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基准的元素放置在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后子序列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把基准排在这两个子序列的中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间，这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个过程称作</a:t>
            </a:r>
            <a:r>
              <a:rPr lang="zh-CN" altLang="en-US" sz="2000" dirty="0">
                <a:solidFill>
                  <a:srgbClr val="CC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划分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对两个子序列分别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重复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上述过程，直至每个子序列内只有一个记录或空为止。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385765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3.2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求解排序问题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85852" y="130710"/>
            <a:ext cx="4857784" cy="2512472"/>
            <a:chOff x="1285852" y="130710"/>
            <a:chExt cx="4857784" cy="2512472"/>
          </a:xfrm>
        </p:grpSpPr>
        <p:sp>
          <p:nvSpPr>
            <p:cNvPr id="6" name="矩形 5"/>
            <p:cNvSpPr/>
            <p:nvPr/>
          </p:nvSpPr>
          <p:spPr>
            <a:xfrm>
              <a:off x="1285852" y="571480"/>
              <a:ext cx="4857784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+1]   … … …  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0166" y="13071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无序区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3500430" y="1285860"/>
              <a:ext cx="285752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85852" y="2071678"/>
              <a:ext cx="2071702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2000240"/>
              <a:ext cx="571504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71934" y="2071678"/>
              <a:ext cx="2071702" cy="571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00166" y="163090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2066" y="16430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6182" y="1314378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划分</a:t>
              </a:r>
              <a:endParaRPr lang="zh-CN" altLang="en-US" sz="20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348" y="2428868"/>
            <a:ext cx="7715304" cy="2753019"/>
            <a:chOff x="714348" y="2428868"/>
            <a:chExt cx="7715304" cy="2753019"/>
          </a:xfrm>
        </p:grpSpPr>
        <p:sp>
          <p:nvSpPr>
            <p:cNvPr id="15" name="TextBox 14"/>
            <p:cNvSpPr txBox="1"/>
            <p:nvPr/>
          </p:nvSpPr>
          <p:spPr>
            <a:xfrm>
              <a:off x="928662" y="3571876"/>
              <a:ext cx="7500990" cy="16100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tIns="180000" bIns="180000" rtlCol="0">
              <a:spAutoFit/>
            </a:bodyPr>
            <a:lstStyle/>
            <a:p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≡ 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不做任何事情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..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中长度小于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≡ 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=Partition(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,s,</a:t>
              </a:r>
              <a:r>
                <a:rPr lang="en-US" altLang="zh-CN" sz="1800" i="1" dirty="0" err="1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	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f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-1);</a:t>
              </a:r>
            </a:p>
            <a:p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i+1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800" i="1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 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左弧形箭头 15"/>
            <p:cNvSpPr/>
            <p:nvPr/>
          </p:nvSpPr>
          <p:spPr>
            <a:xfrm>
              <a:off x="714348" y="2428868"/>
              <a:ext cx="428628" cy="10001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1935</TotalTime>
  <Words>2405</Words>
  <Application>Microsoft Office PowerPoint</Application>
  <PresentationFormat>全屏显示(4:3)</PresentationFormat>
  <Paragraphs>737</Paragraphs>
  <Slides>63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451</cp:revision>
  <dcterms:created xsi:type="dcterms:W3CDTF">2012-11-28T00:02:12Z</dcterms:created>
  <dcterms:modified xsi:type="dcterms:W3CDTF">2019-09-06T14:05:52Z</dcterms:modified>
</cp:coreProperties>
</file>