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4"/>
  </p:notesMasterIdLst>
  <p:sldIdLst>
    <p:sldId id="257" r:id="rId2"/>
    <p:sldId id="315" r:id="rId3"/>
    <p:sldId id="258" r:id="rId4"/>
    <p:sldId id="259" r:id="rId5"/>
    <p:sldId id="260" r:id="rId6"/>
    <p:sldId id="316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2" r:id="rId16"/>
    <p:sldId id="317" r:id="rId17"/>
    <p:sldId id="318" r:id="rId18"/>
    <p:sldId id="319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273" r:id="rId27"/>
    <p:sldId id="274" r:id="rId28"/>
    <p:sldId id="275" r:id="rId29"/>
    <p:sldId id="276" r:id="rId30"/>
    <p:sldId id="383" r:id="rId31"/>
    <p:sldId id="331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332" r:id="rId41"/>
    <p:sldId id="333" r:id="rId42"/>
    <p:sldId id="285" r:id="rId43"/>
    <p:sldId id="286" r:id="rId44"/>
    <p:sldId id="334" r:id="rId45"/>
    <p:sldId id="336" r:id="rId46"/>
    <p:sldId id="335" r:id="rId47"/>
    <p:sldId id="287" r:id="rId48"/>
    <p:sldId id="295" r:id="rId49"/>
    <p:sldId id="296" r:id="rId50"/>
    <p:sldId id="297" r:id="rId51"/>
    <p:sldId id="298" r:id="rId52"/>
    <p:sldId id="344" r:id="rId53"/>
    <p:sldId id="299" r:id="rId54"/>
    <p:sldId id="345" r:id="rId55"/>
    <p:sldId id="300" r:id="rId56"/>
    <p:sldId id="346" r:id="rId57"/>
    <p:sldId id="356" r:id="rId58"/>
    <p:sldId id="359" r:id="rId59"/>
    <p:sldId id="357" r:id="rId60"/>
    <p:sldId id="358" r:id="rId61"/>
    <p:sldId id="348" r:id="rId62"/>
    <p:sldId id="349" r:id="rId63"/>
    <p:sldId id="350" r:id="rId64"/>
    <p:sldId id="351" r:id="rId65"/>
    <p:sldId id="352" r:id="rId66"/>
    <p:sldId id="353" r:id="rId67"/>
    <p:sldId id="363" r:id="rId68"/>
    <p:sldId id="364" r:id="rId69"/>
    <p:sldId id="365" r:id="rId70"/>
    <p:sldId id="366" r:id="rId71"/>
    <p:sldId id="367" r:id="rId72"/>
    <p:sldId id="368" r:id="rId73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9900FF"/>
    <a:srgbClr val="0000FF"/>
    <a:srgbClr val="006600"/>
    <a:srgbClr val="CC3300"/>
    <a:srgbClr val="996633"/>
    <a:srgbClr val="FF9900"/>
    <a:srgbClr val="0033CC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FC78F-113B-4FEC-9676-B74BA6AF13D7}" type="datetimeFigureOut">
              <a:rPr lang="zh-CN" altLang="en-US" smtClean="0"/>
              <a:pPr/>
              <a:t>2019/3/22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108B8-6415-4339-87B5-C414BC397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108B8-6415-4339-87B5-C414BC39753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2C5D562-FFD2-4E35-8033-FB7F6729194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BFC2-F996-4D0A-8A87-B744A78E0B2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89F2-C97A-4CC5-92A0-9A83DFF007E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2DB7C99-9A18-48DB-9DAA-28354C3D3D2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A215-9703-438F-B123-0F64BDEBE71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93C80-D3CD-4309-8B9C-7D47A066445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C522C4D-5479-4FB9-8C7A-90468038D6F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6321-8BEB-4942-ACD7-E9638BCE064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9FEC-9F7C-44E9-A9B9-B5002E6B68B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C9CEE-42B6-4423-88A7-C8845703C55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D420-F80F-4057-8DC7-253EC937193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F2CEBB3-19A5-4224-B687-AAC70D3481A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 descr="信纸"/>
          <p:cNvSpPr txBox="1">
            <a:spLocks noChangeArrowheads="1"/>
          </p:cNvSpPr>
          <p:nvPr/>
        </p:nvSpPr>
        <p:spPr bwMode="auto">
          <a:xfrm>
            <a:off x="2285984" y="214290"/>
            <a:ext cx="4102102" cy="7016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第</a:t>
            </a:r>
            <a:r>
              <a:rPr lang="en-US" altLang="zh-CN" sz="4000" smtClean="0">
                <a:solidFill>
                  <a:srgbClr val="FF0000"/>
                </a:solidFill>
                <a:latin typeface="Consolas" pitchFamily="49" charset="0"/>
                <a:ea typeface="+mj-ea"/>
                <a:cs typeface="Consolas" pitchFamily="49" charset="0"/>
              </a:rPr>
              <a:t>4</a:t>
            </a:r>
            <a:r>
              <a:rPr lang="zh-CN" altLang="en-US" sz="400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章 蛮力法</a:t>
            </a:r>
            <a:endParaRPr lang="zh-CN" altLang="en-US" sz="4000" dirty="0">
              <a:solidFill>
                <a:srgbClr val="FF0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428728" y="1628775"/>
            <a:ext cx="5857916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smtClean="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4.1 </a:t>
            </a:r>
            <a:r>
              <a:rPr lang="zh-CN" altLang="en-US" sz="2800" smtClean="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蛮力法概</a:t>
            </a:r>
            <a:r>
              <a:rPr lang="zh-CN" altLang="en-US" sz="2800" dirty="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述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428728" y="2548590"/>
            <a:ext cx="5857916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800" smtClean="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4.2 </a:t>
            </a:r>
            <a:r>
              <a:rPr lang="zh-CN" altLang="en-US" sz="2800" smtClean="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蛮力法</a:t>
            </a:r>
            <a:r>
              <a:rPr lang="zh-CN" altLang="pt-BR" sz="2800" smtClean="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的</a:t>
            </a:r>
            <a:r>
              <a:rPr lang="zh-CN" altLang="pt-BR" sz="2800" dirty="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基本应用</a:t>
            </a:r>
            <a:endParaRPr lang="zh-CN" altLang="en-US" sz="2800" dirty="0">
              <a:solidFill>
                <a:srgbClr val="006600"/>
              </a:solidFill>
              <a:latin typeface="Consolas" pitchFamily="49" charset="0"/>
              <a:ea typeface="叶根友毛笔行书2.0版" pitchFamily="2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728" y="3405846"/>
            <a:ext cx="5857916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smtClean="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4.3 </a:t>
            </a:r>
            <a:r>
              <a:rPr lang="zh-CN" altLang="zh-CN" sz="2800" smtClean="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递归在蛮力法中的应用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8728" y="4334540"/>
            <a:ext cx="5857916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smtClean="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4.4  </a:t>
            </a:r>
            <a:r>
              <a:rPr lang="zh-CN" altLang="zh-CN" sz="2800" smtClean="0">
                <a:solidFill>
                  <a:srgbClr val="0066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图的深度优先和广度优先遍历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 Box 2"/>
          <p:cNvSpPr txBox="1">
            <a:spLocks noChangeArrowheads="1"/>
          </p:cNvSpPr>
          <p:nvPr/>
        </p:nvSpPr>
        <p:spPr bwMode="auto">
          <a:xfrm>
            <a:off x="642910" y="190595"/>
            <a:ext cx="8034364" cy="659599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stdio.h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</a:t>
            </a:r>
          </a:p>
          <a:p>
            <a:pPr algn="l">
              <a:lnSpc>
                <a:spcPct val="9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fun()</a:t>
            </a:r>
          </a:p>
          <a:p>
            <a:pPr algn="l">
              <a:lnSpc>
                <a:spcPct val="9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a,b,c,d,e,m,n,s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9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(a=1;a&lt;=9;a++)</a:t>
            </a:r>
          </a:p>
          <a:p>
            <a:pPr algn="l">
              <a:lnSpc>
                <a:spcPct val="9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(b=0;b&lt;=9;b++)</a:t>
            </a:r>
          </a:p>
          <a:p>
            <a:pPr algn="l">
              <a:lnSpc>
                <a:spcPct val="9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for (c=0;c&lt;=9;c++)</a:t>
            </a:r>
          </a:p>
          <a:p>
            <a:pPr algn="l">
              <a:lnSpc>
                <a:spcPct val="9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for (d=0;d&lt;=9;d++)</a:t>
            </a:r>
          </a:p>
          <a:p>
            <a:pPr algn="l">
              <a:lnSpc>
                <a:spcPct val="9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for (e=0;e&lt;=9;e++)</a:t>
            </a:r>
          </a:p>
          <a:p>
            <a:pPr algn="l">
              <a:lnSpc>
                <a:spcPct val="9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if (a==b || a==c || a==d ||</a:t>
            </a:r>
          </a:p>
          <a:p>
            <a:pPr algn="l">
              <a:lnSpc>
                <a:spcPct val="9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a==e || b==c || b==d ||</a:t>
            </a:r>
          </a:p>
          <a:p>
            <a:pPr algn="l">
              <a:lnSpc>
                <a:spcPct val="9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b==e || c==d || c==e ||  d==e) </a:t>
            </a:r>
          </a:p>
          <a:p>
            <a:pPr algn="l">
              <a:lnSpc>
                <a:spcPct val="9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   continue;</a:t>
            </a:r>
          </a:p>
          <a:p>
            <a:pPr algn="l">
              <a:lnSpc>
                <a:spcPct val="9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else</a:t>
            </a:r>
          </a:p>
          <a:p>
            <a:pPr algn="l">
              <a:lnSpc>
                <a:spcPct val="9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{  m=a*1000+b*100+c*10+d;</a:t>
            </a:r>
          </a:p>
          <a:p>
            <a:pPr algn="l">
              <a:lnSpc>
                <a:spcPct val="9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n=a*1000+b*100+e*10+d;</a:t>
            </a:r>
          </a:p>
          <a:p>
            <a:pPr algn="l">
              <a:lnSpc>
                <a:spcPct val="9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s=e*10000+d*1000+c*100+a*10+d;</a:t>
            </a:r>
          </a:p>
          <a:p>
            <a:pPr algn="l">
              <a:lnSpc>
                <a:spcPct val="9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if 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m+n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==s)</a:t>
            </a:r>
          </a:p>
          <a:p>
            <a:pPr algn="l">
              <a:lnSpc>
                <a:spcPct val="9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兵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:%d 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炮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:%d 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马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:%d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卒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:%d 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车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:%d\n",</a:t>
            </a:r>
          </a:p>
          <a:p>
            <a:pPr algn="l">
              <a:lnSpc>
                <a:spcPct val="9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a,b,c,d,e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ct val="9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 }</a:t>
            </a:r>
          </a:p>
          <a:p>
            <a:pPr algn="l">
              <a:lnSpc>
                <a:spcPct val="9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l">
              <a:lnSpc>
                <a:spcPct val="90000"/>
              </a:lnSpc>
            </a:pP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main()</a:t>
            </a:r>
          </a:p>
          <a:p>
            <a:pPr algn="l">
              <a:lnSpc>
                <a:spcPct val="9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>
              <a:lnSpc>
                <a:spcPct val="9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fun(); </a:t>
            </a:r>
          </a:p>
          <a:p>
            <a:pPr algn="l">
              <a:lnSpc>
                <a:spcPct val="9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}//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参考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Exam4-3.cpp</a:t>
            </a:r>
            <a:endParaRPr lang="en-US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5605472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4.2.2 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简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单选择排序和冒泡排序 </a:t>
            </a:r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571472" y="1428736"/>
            <a:ext cx="7993063" cy="1048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对于给定的含有</a:t>
            </a:r>
            <a:r>
              <a:rPr lang="pt-BR" altLang="zh-CN" sz="22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个元素的数组</a:t>
            </a:r>
            <a:r>
              <a:rPr lang="pt-BR" altLang="zh-CN" sz="22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，对其按元素值递增排序。</a:t>
            </a:r>
            <a:endParaRPr lang="zh-CN" altLang="zh-CN" sz="22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ext Box 2"/>
          <p:cNvSpPr txBox="1">
            <a:spLocks noChangeArrowheads="1"/>
          </p:cNvSpPr>
          <p:nvPr/>
        </p:nvSpPr>
        <p:spPr bwMode="auto">
          <a:xfrm>
            <a:off x="500034" y="1142984"/>
            <a:ext cx="8207375" cy="1469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pt-BR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pt-BR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zh-CN" altLang="pt-BR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pt-BR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的一趟简单选择排序过程，其中</a:t>
            </a:r>
            <a:r>
              <a:rPr lang="pt-BR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[0..2]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是有序的，从</a:t>
            </a:r>
            <a:r>
              <a:rPr lang="pt-BR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[3..9]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中挑选最小元素</a:t>
            </a:r>
            <a:r>
              <a:rPr lang="pt-BR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[5]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，将其与</a:t>
            </a:r>
            <a:r>
              <a:rPr lang="pt-BR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[3]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进行交换，从而扩大有序区，减小无序区。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0034" y="357166"/>
            <a:ext cx="2735262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 </a:t>
            </a:r>
            <a:r>
              <a:rPr lang="zh-CN" altLang="pt-BR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简单选择排序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5852" y="3643314"/>
            <a:ext cx="428628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14480" y="3643314"/>
            <a:ext cx="428628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43108" y="3643314"/>
            <a:ext cx="428628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71736" y="3643314"/>
            <a:ext cx="428628" cy="4286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00364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28992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57620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86248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14876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43504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左大括号 15"/>
          <p:cNvSpPr/>
          <p:nvPr/>
        </p:nvSpPr>
        <p:spPr>
          <a:xfrm rot="5400000">
            <a:off x="1821637" y="2750339"/>
            <a:ext cx="214314" cy="128588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57290" y="285749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99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有序区</a:t>
            </a:r>
            <a:endParaRPr lang="zh-CN" altLang="en-US" sz="1800">
              <a:solidFill>
                <a:srgbClr val="99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285852" y="4214818"/>
            <a:ext cx="4286280" cy="2155282"/>
            <a:chOff x="1285852" y="4214818"/>
            <a:chExt cx="4286280" cy="2155282"/>
          </a:xfrm>
        </p:grpSpPr>
        <p:sp>
          <p:nvSpPr>
            <p:cNvPr id="18" name="TextBox 17"/>
            <p:cNvSpPr txBox="1"/>
            <p:nvPr/>
          </p:nvSpPr>
          <p:spPr>
            <a:xfrm>
              <a:off x="2857488" y="4214818"/>
              <a:ext cx="27146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从无序区中通过依次比较挑选最小元素放在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a[3]</a:t>
              </a:r>
              <a:r>
                <a:rPr lang="zh-CN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处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下箭头 18"/>
            <p:cNvSpPr/>
            <p:nvPr/>
          </p:nvSpPr>
          <p:spPr>
            <a:xfrm>
              <a:off x="2643174" y="4286256"/>
              <a:ext cx="214314" cy="642942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285852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714480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143108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571736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000364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428992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857620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286248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714876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143504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71604" y="6000768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99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有序区</a:t>
              </a:r>
              <a:endParaRPr lang="zh-CN" altLang="en-US" sz="1800">
                <a:solidFill>
                  <a:srgbClr val="99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31" name="左大括号 30"/>
            <p:cNvSpPr/>
            <p:nvPr/>
          </p:nvSpPr>
          <p:spPr>
            <a:xfrm rot="16200000">
              <a:off x="2000232" y="4929198"/>
              <a:ext cx="214314" cy="1643074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8677306" cy="39645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/>
            <a:r>
              <a:rPr lang="pt-BR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SelectSort(int a[],int n)</a:t>
            </a:r>
          </a:p>
          <a:p>
            <a:pPr algn="l"/>
            <a:r>
              <a:rPr lang="pt-BR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lang="pt-BR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a[0..n-1]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元素进行递增简单选择排序</a:t>
            </a:r>
          </a:p>
          <a:p>
            <a:pPr algn="l"/>
            <a:r>
              <a:rPr lang="pt-BR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i,j,k;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(i=0;i&lt;n-1;i++)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n-1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趟排序</a:t>
            </a:r>
          </a:p>
          <a:p>
            <a:pPr algn="l"/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 k=i;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记录每趟无序区中最小元素的位置</a:t>
            </a:r>
          </a:p>
          <a:p>
            <a:pPr algn="l"/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for (j=i+1;j&lt;n;j++)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a[i+1..n-1]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中穷举找最小元素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a[k]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if (a[j]&lt;a[k]) 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k=j;	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if (k!=i)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a[k]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不是最小元素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a[k]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a[i]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交换</a:t>
            </a:r>
          </a:p>
          <a:p>
            <a:pPr algn="l"/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swap(a[i],a[k]);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}//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参考</a:t>
            </a:r>
            <a:r>
              <a:rPr lang="pt-BR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SelectSort.cpp</a:t>
            </a:r>
            <a:endParaRPr lang="zh-CN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ext Box 2"/>
          <p:cNvSpPr txBox="1">
            <a:spLocks noChangeArrowheads="1"/>
          </p:cNvSpPr>
          <p:nvPr/>
        </p:nvSpPr>
        <p:spPr bwMode="auto">
          <a:xfrm>
            <a:off x="468313" y="333375"/>
            <a:ext cx="2447925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 </a:t>
            </a:r>
            <a:r>
              <a:rPr lang="zh-CN" altLang="pt-BR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冒泡排序</a:t>
            </a:r>
            <a:endParaRPr lang="zh-CN" altLang="en-US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00034" y="1142984"/>
            <a:ext cx="8207375" cy="15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</a:t>
            </a:r>
            <a:r>
              <a:rPr lang="pt-BR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pt-BR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的一趟冒泡排序过程，其中</a:t>
            </a:r>
            <a:r>
              <a:rPr lang="pt-BR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[0..2]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是有序的，从</a:t>
            </a:r>
            <a:r>
              <a:rPr lang="pt-BR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[3..9]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中通过交换将最小元素放在</a:t>
            </a:r>
            <a:r>
              <a:rPr lang="pt-BR" altLang="zh-CN" sz="20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[3]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处，从而扩大有序区，减小无序区。</a:t>
            </a:r>
            <a:endParaRPr lang="zh-CN" altLang="zh-CN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85852" y="3643314"/>
            <a:ext cx="428628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14480" y="3643314"/>
            <a:ext cx="428628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3108" y="3643314"/>
            <a:ext cx="428628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71736" y="3643314"/>
            <a:ext cx="428628" cy="4286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00364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28992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57620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86248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14876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43504" y="3643314"/>
            <a:ext cx="428628" cy="4286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左大括号 14"/>
          <p:cNvSpPr/>
          <p:nvPr/>
        </p:nvSpPr>
        <p:spPr>
          <a:xfrm rot="5400000">
            <a:off x="1821637" y="2750339"/>
            <a:ext cx="214314" cy="128588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57290" y="285749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99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有序区</a:t>
            </a:r>
            <a:endParaRPr lang="zh-CN" altLang="en-US" sz="1800">
              <a:solidFill>
                <a:srgbClr val="9900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285852" y="4214818"/>
            <a:ext cx="4286280" cy="2083844"/>
            <a:chOff x="1285852" y="4214818"/>
            <a:chExt cx="4286280" cy="2083844"/>
          </a:xfrm>
        </p:grpSpPr>
        <p:sp>
          <p:nvSpPr>
            <p:cNvPr id="18" name="TextBox 17"/>
            <p:cNvSpPr txBox="1"/>
            <p:nvPr/>
          </p:nvSpPr>
          <p:spPr>
            <a:xfrm>
              <a:off x="2857488" y="4214818"/>
              <a:ext cx="27146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从无序区中通过交换方式挑选最小元素放在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[3]</a:t>
              </a:r>
              <a:r>
                <a:rPr lang="zh-CN" altLang="zh-CN" sz="16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处</a:t>
              </a:r>
              <a:endPara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下箭头 18"/>
            <p:cNvSpPr/>
            <p:nvPr/>
          </p:nvSpPr>
          <p:spPr>
            <a:xfrm>
              <a:off x="2643174" y="4286256"/>
              <a:ext cx="214314" cy="642942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285852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714480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143108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571736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000364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428992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286248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857620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714876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143504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71604" y="5929330"/>
              <a:ext cx="1071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99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有序区</a:t>
              </a:r>
              <a:endParaRPr lang="zh-CN" altLang="en-US" sz="1800">
                <a:solidFill>
                  <a:srgbClr val="99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31" name="左大括号 30"/>
            <p:cNvSpPr/>
            <p:nvPr/>
          </p:nvSpPr>
          <p:spPr>
            <a:xfrm rot="16200000">
              <a:off x="2000232" y="4929198"/>
              <a:ext cx="214314" cy="1643074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2"/>
          <p:cNvSpPr txBox="1">
            <a:spLocks noChangeArrowheads="1"/>
          </p:cNvSpPr>
          <p:nvPr/>
        </p:nvSpPr>
        <p:spPr bwMode="auto">
          <a:xfrm>
            <a:off x="357158" y="549275"/>
            <a:ext cx="8461405" cy="479549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/>
            <a:r>
              <a:rPr lang="pt-BR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BubbleSort(int a[],int n)</a:t>
            </a:r>
          </a:p>
          <a:p>
            <a:pPr algn="l"/>
            <a:r>
              <a:rPr lang="pt-BR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lang="pt-BR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a[0..n-1]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按递增有序进行冒泡排序</a:t>
            </a:r>
          </a:p>
          <a:p>
            <a:pPr algn="l"/>
            <a:r>
              <a:rPr lang="pt-BR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i,j; int tmp;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exchange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=0;i&lt;n-1;i++)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</a:t>
            </a:r>
            <a:r>
              <a:rPr lang="nb-NO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n-1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趟排序</a:t>
            </a:r>
          </a:p>
          <a:p>
            <a:pPr algn="l"/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exchange=false;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本趟排序前置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exchange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(j=n-1;j&gt;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i;j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--)	   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无序区元素比较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找出最小元素</a:t>
            </a:r>
            <a:endParaRPr lang="en-US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if (a[j]&lt;a[j-1])	   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当相邻元素反序时</a:t>
            </a: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{  swap(a[j],a[j-1]);  //a[j]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a[j-1]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进行交换</a:t>
            </a:r>
            <a:endParaRPr lang="en-US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</a:t>
            </a:r>
            <a:r>
              <a:rPr lang="pt-BR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exchange=true;	   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发生交换置</a:t>
            </a:r>
            <a:r>
              <a:rPr lang="pt-BR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exchange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pt-BR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endParaRPr lang="en-US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</a:t>
            </a:r>
            <a:r>
              <a:rPr lang="pt-BR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lang="pt-BR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lang="pt-BR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exchange</a:t>
            </a:r>
            <a:r>
              <a:rPr lang="pt-BR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==false</a:t>
            </a:r>
            <a:r>
              <a:rPr lang="pt-BR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pt-BR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	   </a:t>
            </a:r>
            <a:r>
              <a:rPr lang="pt-BR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本趟未发生交换时结束算法</a:t>
            </a:r>
          </a:p>
          <a:p>
            <a:pPr algn="l"/>
            <a:r>
              <a:rPr lang="pt-BR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return;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}//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参考</a:t>
            </a:r>
            <a:r>
              <a:rPr lang="pt-BR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BubbleSort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cpp</a:t>
            </a:r>
            <a:endParaRPr lang="zh-CN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357166"/>
            <a:ext cx="357190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4.2.3 </a:t>
            </a:r>
            <a:r>
              <a:rPr lang="zh-CN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字符串匹配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643050"/>
            <a:ext cx="7572428" cy="100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对于字符串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，若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子串，返回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中的位置（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的首字符在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中对应的下标），否则返回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571480"/>
            <a:ext cx="8501122" cy="8270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采用直接穷举法求解，称为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BF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算法。该算法从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的每一个字符开始查找，看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是否会出现。例如，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=“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aababcde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=“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abcd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928662" y="1925084"/>
            <a:ext cx="3500462" cy="1218164"/>
            <a:chOff x="928662" y="1925084"/>
            <a:chExt cx="3500462" cy="1218164"/>
          </a:xfrm>
        </p:grpSpPr>
        <p:sp>
          <p:nvSpPr>
            <p:cNvPr id="7" name="TextBox 6"/>
            <p:cNvSpPr txBox="1"/>
            <p:nvPr/>
          </p:nvSpPr>
          <p:spPr>
            <a:xfrm>
              <a:off x="1928794" y="1925084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smtClean="0">
                  <a:solidFill>
                    <a:srgbClr val="0000FF"/>
                  </a:solidFill>
                </a:rPr>
                <a:t>s: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71736" y="1925084"/>
              <a:ext cx="18573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200" i="1" smtClean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a a b a b c d e</a:t>
              </a:r>
              <a:endParaRPr lang="zh-CN" altLang="en-US" sz="22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28794" y="2712361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smtClean="0">
                  <a:solidFill>
                    <a:srgbClr val="0000FF"/>
                  </a:solidFill>
                </a:rPr>
                <a:t>t: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71736" y="2712361"/>
              <a:ext cx="10001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200" i="1" smtClean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a b c d</a:t>
              </a:r>
              <a:endParaRPr lang="zh-CN" altLang="en-US" sz="22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2844962" y="2314340"/>
              <a:ext cx="144000" cy="468000"/>
              <a:chOff x="5642446" y="4070148"/>
              <a:chExt cx="144000" cy="468000"/>
            </a:xfrm>
          </p:grpSpPr>
          <p:cxnSp>
            <p:nvCxnSpPr>
              <p:cNvPr id="12" name="直接连接符 11"/>
              <p:cNvCxnSpPr/>
              <p:nvPr/>
            </p:nvCxnSpPr>
            <p:spPr>
              <a:xfrm rot="5400000">
                <a:off x="5481008" y="4304148"/>
                <a:ext cx="468000" cy="0"/>
              </a:xfrm>
              <a:prstGeom prst="line">
                <a:avLst/>
              </a:prstGeom>
              <a:ln>
                <a:solidFill>
                  <a:srgbClr val="CC33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rot="5400000">
                <a:off x="5606446" y="4238292"/>
                <a:ext cx="216000" cy="144000"/>
              </a:xfrm>
              <a:prstGeom prst="line">
                <a:avLst/>
              </a:prstGeom>
              <a:ln>
                <a:solidFill>
                  <a:srgbClr val="CC33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928662" y="2428868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第</a:t>
              </a:r>
              <a:r>
                <a:rPr lang="en-US" altLang="zh-CN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r>
                <a:rPr lang="zh-CN" altLang="en-US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趟</a:t>
              </a:r>
              <a:endPara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928662" y="3286124"/>
            <a:ext cx="3500462" cy="1218164"/>
            <a:chOff x="928662" y="3286124"/>
            <a:chExt cx="3500462" cy="1218164"/>
          </a:xfrm>
        </p:grpSpPr>
        <p:sp>
          <p:nvSpPr>
            <p:cNvPr id="28" name="TextBox 27"/>
            <p:cNvSpPr txBox="1"/>
            <p:nvPr/>
          </p:nvSpPr>
          <p:spPr>
            <a:xfrm>
              <a:off x="1928794" y="3286124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smtClean="0">
                  <a:solidFill>
                    <a:srgbClr val="0000FF"/>
                  </a:solidFill>
                </a:rPr>
                <a:t>s: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571736" y="3286124"/>
              <a:ext cx="18573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200" i="1" smtClean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a a b a b c d e</a:t>
              </a:r>
              <a:endParaRPr lang="zh-CN" altLang="en-US" sz="22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928794" y="4073401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smtClean="0">
                  <a:solidFill>
                    <a:srgbClr val="0000FF"/>
                  </a:solidFill>
                </a:rPr>
                <a:t>t: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64716" y="4073401"/>
              <a:ext cx="10001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200" i="1" smtClean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a b c d</a:t>
              </a:r>
              <a:endParaRPr lang="zh-CN" altLang="en-US" sz="22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3259940" y="3675380"/>
              <a:ext cx="144000" cy="468000"/>
              <a:chOff x="5642446" y="4070148"/>
              <a:chExt cx="144000" cy="468000"/>
            </a:xfrm>
          </p:grpSpPr>
          <p:cxnSp>
            <p:nvCxnSpPr>
              <p:cNvPr id="33" name="直接连接符 32"/>
              <p:cNvCxnSpPr/>
              <p:nvPr/>
            </p:nvCxnSpPr>
            <p:spPr>
              <a:xfrm rot="5400000">
                <a:off x="5481008" y="4304148"/>
                <a:ext cx="468000" cy="0"/>
              </a:xfrm>
              <a:prstGeom prst="line">
                <a:avLst/>
              </a:prstGeom>
              <a:ln>
                <a:solidFill>
                  <a:srgbClr val="CC33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rot="5400000">
                <a:off x="5606446" y="4238292"/>
                <a:ext cx="216000" cy="144000"/>
              </a:xfrm>
              <a:prstGeom prst="line">
                <a:avLst/>
              </a:prstGeom>
              <a:ln>
                <a:solidFill>
                  <a:srgbClr val="CC33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928662" y="3789908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第</a:t>
              </a:r>
              <a:r>
                <a:rPr lang="en-US" altLang="zh-CN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lang="zh-CN" altLang="en-US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趟</a:t>
              </a:r>
              <a:endPara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928662" y="4643446"/>
            <a:ext cx="3500462" cy="1218164"/>
            <a:chOff x="928662" y="4643446"/>
            <a:chExt cx="3500462" cy="1218164"/>
          </a:xfrm>
        </p:grpSpPr>
        <p:sp>
          <p:nvSpPr>
            <p:cNvPr id="36" name="TextBox 35"/>
            <p:cNvSpPr txBox="1"/>
            <p:nvPr/>
          </p:nvSpPr>
          <p:spPr>
            <a:xfrm>
              <a:off x="1928794" y="4643446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smtClean="0">
                  <a:solidFill>
                    <a:srgbClr val="0000FF"/>
                  </a:solidFill>
                </a:rPr>
                <a:t>s: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71736" y="4643446"/>
              <a:ext cx="18573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200" i="1" smtClean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a a b a b c d e</a:t>
              </a:r>
              <a:endParaRPr lang="zh-CN" altLang="en-US" sz="22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28794" y="5430723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smtClean="0">
                  <a:solidFill>
                    <a:srgbClr val="0000FF"/>
                  </a:solidFill>
                </a:rPr>
                <a:t>t: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79030" y="5430723"/>
              <a:ext cx="10001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200" i="1" smtClean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a b c d</a:t>
              </a:r>
              <a:endParaRPr lang="zh-CN" altLang="en-US" sz="22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3070678" y="5032702"/>
              <a:ext cx="144000" cy="468000"/>
              <a:chOff x="5642446" y="4070148"/>
              <a:chExt cx="144000" cy="468000"/>
            </a:xfrm>
          </p:grpSpPr>
          <p:cxnSp>
            <p:nvCxnSpPr>
              <p:cNvPr id="41" name="直接连接符 40"/>
              <p:cNvCxnSpPr/>
              <p:nvPr/>
            </p:nvCxnSpPr>
            <p:spPr>
              <a:xfrm rot="5400000">
                <a:off x="5481008" y="4304148"/>
                <a:ext cx="468000" cy="0"/>
              </a:xfrm>
              <a:prstGeom prst="line">
                <a:avLst/>
              </a:prstGeom>
              <a:ln>
                <a:solidFill>
                  <a:srgbClr val="CC33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rot="5400000">
                <a:off x="5606446" y="4238292"/>
                <a:ext cx="216000" cy="144000"/>
              </a:xfrm>
              <a:prstGeom prst="line">
                <a:avLst/>
              </a:prstGeom>
              <a:ln>
                <a:solidFill>
                  <a:srgbClr val="CC33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928662" y="5147230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第</a:t>
              </a:r>
              <a:r>
                <a:rPr lang="en-US" altLang="zh-CN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r>
                <a:rPr lang="zh-CN" altLang="en-US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趟</a:t>
              </a:r>
              <a:endPara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43504" y="3143248"/>
            <a:ext cx="3571900" cy="2257498"/>
            <a:chOff x="5143504" y="3143248"/>
            <a:chExt cx="3571900" cy="2257498"/>
          </a:xfrm>
        </p:grpSpPr>
        <p:sp>
          <p:nvSpPr>
            <p:cNvPr id="44" name="TextBox 43"/>
            <p:cNvSpPr txBox="1"/>
            <p:nvPr/>
          </p:nvSpPr>
          <p:spPr>
            <a:xfrm>
              <a:off x="6215074" y="3143248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smtClean="0">
                  <a:solidFill>
                    <a:srgbClr val="0000FF"/>
                  </a:solidFill>
                </a:rPr>
                <a:t>s: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58016" y="3143248"/>
              <a:ext cx="18573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200" i="1" smtClean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a a b a b c d e</a:t>
              </a:r>
              <a:endParaRPr lang="zh-CN" altLang="en-US" sz="22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15074" y="3930525"/>
              <a:ext cx="428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smtClean="0">
                  <a:solidFill>
                    <a:srgbClr val="0000FF"/>
                  </a:solidFill>
                </a:rPr>
                <a:t>t:</a:t>
              </a:r>
              <a:endParaRPr lang="zh-CN" altLang="en-US" sz="2200">
                <a:solidFill>
                  <a:srgbClr val="0000FF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488432" y="3930525"/>
              <a:ext cx="10001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lang="en-US" altLang="zh-CN" sz="2200" i="1" smtClean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a b c d</a:t>
              </a:r>
              <a:endParaRPr lang="zh-CN" altLang="en-US" sz="220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43504" y="3647032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第</a:t>
              </a:r>
              <a:r>
                <a:rPr lang="en-US" altLang="zh-CN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4</a:t>
              </a:r>
              <a:r>
                <a:rPr lang="zh-CN" altLang="en-US" sz="2000" smtClean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趟</a:t>
              </a:r>
              <a:endPara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2" name="下箭头 51"/>
            <p:cNvSpPr/>
            <p:nvPr/>
          </p:nvSpPr>
          <p:spPr>
            <a:xfrm>
              <a:off x="7072330" y="4429132"/>
              <a:ext cx="214314" cy="428628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929322" y="5000636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成功：返回</a:t>
              </a:r>
              <a:r>
                <a:rPr lang="en-US" altLang="zh-CN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7-4=3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1000108"/>
            <a:ext cx="8072494" cy="50724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 algn="l"/>
            <a:r>
              <a:rPr lang="pt-BR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BF(string s,string t)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字符串匹配</a:t>
            </a:r>
          </a:p>
          <a:p>
            <a:pPr algn="l"/>
            <a:r>
              <a:rPr lang="pt-BR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i=0,j=0;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</a:t>
            </a:r>
            <a:r>
              <a:rPr lang="pt-BR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pt-BR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i&lt;s.length() &amp;&amp; j&lt;t.length()</a:t>
            </a:r>
            <a:r>
              <a:rPr lang="pt-BR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pt-BR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(s[i]==t[j])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比较的两个字符相同时</a:t>
            </a:r>
          </a:p>
          <a:p>
            <a:pPr algn="l"/>
            <a:r>
              <a:rPr lang="pt-BR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	  i++;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j++;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比较的两个字符不相同时</a:t>
            </a:r>
          </a:p>
          <a:p>
            <a:pPr algn="l"/>
            <a:r>
              <a:rPr lang="pt-BR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i=i-j+1;		//i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回退</a:t>
            </a:r>
          </a:p>
          <a:p>
            <a:pPr algn="l"/>
            <a:r>
              <a:rPr lang="pt-BR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j=0;			//j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pt-BR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</a:t>
            </a:r>
          </a:p>
          <a:p>
            <a:pPr algn="l"/>
            <a:r>
              <a:rPr lang="pt-BR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(j==t.length())		//t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的字符比较完毕</a:t>
            </a:r>
          </a:p>
          <a:p>
            <a:pPr algn="l"/>
            <a:r>
              <a:rPr lang="pt-BR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pt-BR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i-j;		//t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lang="pt-BR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的子串</a:t>
            </a:r>
            <a:r>
              <a:rPr lang="pt-BR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返回位置</a:t>
            </a:r>
          </a:p>
          <a:p>
            <a:pPr algn="l"/>
            <a:r>
              <a:rPr lang="pt-BR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//t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不是</a:t>
            </a:r>
            <a:r>
              <a:rPr lang="pt-BR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的子串</a:t>
            </a:r>
          </a:p>
          <a:p>
            <a:pPr algn="l"/>
            <a:r>
              <a:rPr lang="pt-BR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-1;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pt-BR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}//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参考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BF.cpp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/>
          <p:cNvSpPr txBox="1">
            <a:spLocks noChangeArrowheads="1"/>
          </p:cNvSpPr>
          <p:nvPr/>
        </p:nvSpPr>
        <p:spPr bwMode="auto">
          <a:xfrm>
            <a:off x="395289" y="476250"/>
            <a:ext cx="5962661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4.2.4 </a:t>
            </a:r>
            <a:r>
              <a:rPr lang="zh-CN" altLang="pt-BR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求解最大连续子序列和问题</a:t>
            </a:r>
            <a:endParaRPr lang="zh-CN" altLang="en-US" sz="28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539750" y="1341438"/>
            <a:ext cx="8353425" cy="337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给定一个有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≥1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）个整数的序列，要求求出其中最大连续子序列的和。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序列（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-4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13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-5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）的最大子序列和为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序列（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-6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-7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-9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）的最大子序列和为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16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规定一个序列最大连续子序列和至少是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，如果小于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，其结果为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500034" y="2214554"/>
            <a:ext cx="8207375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蛮力法也称穷举法</a:t>
            </a:r>
            <a:r>
              <a:rPr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枚举法</a:t>
            </a:r>
            <a:r>
              <a:rPr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暴力法。</a:t>
            </a:r>
            <a:r>
              <a:rPr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一种简单直接地解决问题的方法，通常直接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基于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问题的描述和所涉及的概念定义，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找出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所有可能的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然后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选择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其中的一种或多种解，若该解不可行则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试探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下一种可能的解</a:t>
            </a:r>
            <a:r>
              <a:rPr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2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力</a:t>
            </a:r>
            <a:r>
              <a:rPr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”：指计算机的</a:t>
            </a:r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计算能力</a:t>
            </a:r>
            <a:r>
              <a:rPr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85786" y="1285860"/>
            <a:ext cx="3214710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4.1 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蛮力法概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2"/>
          <p:cNvSpPr txBox="1">
            <a:spLocks noChangeArrowheads="1"/>
          </p:cNvSpPr>
          <p:nvPr/>
        </p:nvSpPr>
        <p:spPr bwMode="auto">
          <a:xfrm>
            <a:off x="395288" y="260350"/>
            <a:ext cx="8208962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解法</a:t>
            </a:r>
            <a:r>
              <a:rPr lang="en-US" altLang="zh-CN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设含有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个整数的序列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0..</a:t>
            </a:r>
            <a:r>
              <a:rPr lang="en-US" altLang="zh-CN" sz="2000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，其中任何连续子序列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..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）求出它的所有元素之和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thisSum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6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通过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比较将最大值存放在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maxSum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中，最后返回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maxSum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379559" y="2233628"/>
            <a:ext cx="6764341" cy="1192273"/>
            <a:chOff x="1379559" y="2233628"/>
            <a:chExt cx="6764341" cy="1192273"/>
          </a:xfrm>
        </p:grpSpPr>
        <p:sp>
          <p:nvSpPr>
            <p:cNvPr id="175107" name="Text Box 3"/>
            <p:cNvSpPr txBox="1">
              <a:spLocks noChangeArrowheads="1"/>
            </p:cNvSpPr>
            <p:nvPr/>
          </p:nvSpPr>
          <p:spPr bwMode="auto">
            <a:xfrm>
              <a:off x="1379559" y="2233628"/>
              <a:ext cx="676434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 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 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] 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+1] 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]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+1] … 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1]</a:t>
              </a:r>
            </a:p>
          </p:txBody>
        </p:sp>
        <p:sp>
          <p:nvSpPr>
            <p:cNvPr id="175108" name="AutoShape 4"/>
            <p:cNvSpPr>
              <a:spLocks/>
            </p:cNvSpPr>
            <p:nvPr/>
          </p:nvSpPr>
          <p:spPr bwMode="auto">
            <a:xfrm rot="16200000">
              <a:off x="4178298" y="1822438"/>
              <a:ext cx="215900" cy="2000264"/>
            </a:xfrm>
            <a:prstGeom prst="leftBrace">
              <a:avLst>
                <a:gd name="adj1" fmla="val 66728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5109" name="Text Box 5"/>
            <p:cNvSpPr txBox="1">
              <a:spLocks noChangeArrowheads="1"/>
            </p:cNvSpPr>
            <p:nvPr/>
          </p:nvSpPr>
          <p:spPr bwMode="auto">
            <a:xfrm>
              <a:off x="3684609" y="3025791"/>
              <a:ext cx="15128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thisSum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684609" y="3452760"/>
            <a:ext cx="1800225" cy="976372"/>
            <a:chOff x="3684609" y="3452760"/>
            <a:chExt cx="1800225" cy="976372"/>
          </a:xfrm>
        </p:grpSpPr>
        <p:sp>
          <p:nvSpPr>
            <p:cNvPr id="175110" name="AutoShape 6"/>
            <p:cNvSpPr>
              <a:spLocks noChangeArrowheads="1"/>
            </p:cNvSpPr>
            <p:nvPr/>
          </p:nvSpPr>
          <p:spPr bwMode="auto">
            <a:xfrm>
              <a:off x="4116409" y="3525785"/>
              <a:ext cx="358775" cy="431800"/>
            </a:xfrm>
            <a:prstGeom prst="downArrow">
              <a:avLst>
                <a:gd name="adj1" fmla="val 50000"/>
                <a:gd name="adj2" fmla="val 30088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5111" name="Text Box 7"/>
            <p:cNvSpPr txBox="1">
              <a:spLocks noChangeArrowheads="1"/>
            </p:cNvSpPr>
            <p:nvPr/>
          </p:nvSpPr>
          <p:spPr bwMode="auto">
            <a:xfrm>
              <a:off x="3684609" y="4029022"/>
              <a:ext cx="16557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maxSum</a:t>
              </a:r>
            </a:p>
          </p:txBody>
        </p:sp>
        <p:sp>
          <p:nvSpPr>
            <p:cNvPr id="175112" name="Text Box 8"/>
            <p:cNvSpPr txBox="1">
              <a:spLocks noChangeArrowheads="1"/>
            </p:cNvSpPr>
            <p:nvPr/>
          </p:nvSpPr>
          <p:spPr bwMode="auto">
            <a:xfrm>
              <a:off x="4548209" y="3452760"/>
              <a:ext cx="9366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MAX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900376" y="4786322"/>
            <a:ext cx="3470263" cy="863600"/>
            <a:chOff x="2900376" y="4786322"/>
            <a:chExt cx="3470263" cy="863600"/>
          </a:xfrm>
        </p:grpSpPr>
        <p:sp>
          <p:nvSpPr>
            <p:cNvPr id="175113" name="Text Box 9"/>
            <p:cNvSpPr txBox="1">
              <a:spLocks noChangeArrowheads="1"/>
            </p:cNvSpPr>
            <p:nvPr/>
          </p:nvSpPr>
          <p:spPr bwMode="auto">
            <a:xfrm>
              <a:off x="2900376" y="4786322"/>
              <a:ext cx="1728787" cy="861774"/>
            </a:xfrm>
            <a:prstGeom prst="rect">
              <a:avLst/>
            </a:prstGeom>
            <a:noFill/>
            <a:ln w="5715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：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～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n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j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：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i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～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n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175114" name="AutoShape 10"/>
            <p:cNvSpPr>
              <a:spLocks/>
            </p:cNvSpPr>
            <p:nvPr/>
          </p:nvSpPr>
          <p:spPr bwMode="auto">
            <a:xfrm>
              <a:off x="4556138" y="5002222"/>
              <a:ext cx="144463" cy="647700"/>
            </a:xfrm>
            <a:prstGeom prst="rightBrace">
              <a:avLst>
                <a:gd name="adj1" fmla="val 37363"/>
                <a:gd name="adj2" fmla="val 50000"/>
              </a:avLst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5115" name="Text Box 11"/>
            <p:cNvSpPr txBox="1">
              <a:spLocks noChangeArrowheads="1"/>
            </p:cNvSpPr>
            <p:nvPr/>
          </p:nvSpPr>
          <p:spPr bwMode="auto">
            <a:xfrm>
              <a:off x="4786314" y="5100592"/>
              <a:ext cx="1584325" cy="400110"/>
            </a:xfrm>
            <a:prstGeom prst="rect">
              <a:avLst/>
            </a:prstGeom>
            <a:noFill/>
            <a:ln w="5715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：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～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j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250825" y="188913"/>
            <a:ext cx="8713788" cy="43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180000" tIns="180000" bIns="180000">
            <a:spAutoFit/>
          </a:bodyPr>
          <a:lstStyle/>
          <a:p>
            <a:pPr algn="l"/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maxSubSum1(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a[],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</a:t>
            </a: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i,j,k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=a[0],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=0;i&lt;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两重循环穷举所有的连续子序列</a:t>
            </a:r>
          </a:p>
          <a:p>
            <a:pPr algn="l"/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for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i;j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n;j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/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(k=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i;k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j;k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/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　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+=a[k];</a:t>
            </a:r>
          </a:p>
          <a:p>
            <a:pPr algn="l"/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通过比较求最大连续子序列之和</a:t>
            </a:r>
          </a:p>
          <a:p>
            <a:pPr algn="l"/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　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}//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参考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maxSubSum1.cpp</a:t>
            </a:r>
            <a:endParaRPr lang="en-US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395289" y="4868863"/>
            <a:ext cx="63198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maxSubSum1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算法中用了三重循环，所以有：</a:t>
            </a:r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468313" y="5661025"/>
            <a:ext cx="75327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                                        =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baseline="30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。</a:t>
            </a:r>
          </a:p>
        </p:txBody>
      </p:sp>
      <p:sp>
        <p:nvSpPr>
          <p:cNvPr id="174086" name="Rectangle 6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085" name="Object 5"/>
          <p:cNvGraphicFramePr>
            <a:graphicFrameLocks noChangeAspect="1"/>
          </p:cNvGraphicFramePr>
          <p:nvPr/>
        </p:nvGraphicFramePr>
        <p:xfrm>
          <a:off x="1303482" y="5500702"/>
          <a:ext cx="5411658" cy="785818"/>
        </p:xfrm>
        <a:graphic>
          <a:graphicData uri="http://schemas.openxmlformats.org/presentationml/2006/ole">
            <p:oleObj spid="_x0000_s264194" name="公式" r:id="rId3" imgW="2882900" imgH="4191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8569325" cy="21441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解法</a:t>
            </a:r>
            <a:r>
              <a:rPr lang="en-US" altLang="zh-CN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改进前面的解法，在求两个相邻子序列和时，它们之间是关联的。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[0..3]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子序列和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[0]+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[1]+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[2]+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[3]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[0..4]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子序列和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[0]+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[1]+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[2]+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[3]+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[4]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在前者计算出来后，求后者时只需在前者基础上加以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[4]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即可，没有必须每次都重复计算。从而提高了算法效率。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971550" y="2611438"/>
            <a:ext cx="7200900" cy="1147822"/>
            <a:chOff x="971550" y="2611438"/>
            <a:chExt cx="7200900" cy="1147822"/>
          </a:xfrm>
        </p:grpSpPr>
        <p:sp>
          <p:nvSpPr>
            <p:cNvPr id="173059" name="Text Box 3"/>
            <p:cNvSpPr txBox="1">
              <a:spLocks noChangeArrowheads="1"/>
            </p:cNvSpPr>
            <p:nvPr/>
          </p:nvSpPr>
          <p:spPr bwMode="auto">
            <a:xfrm>
              <a:off x="971550" y="2611438"/>
              <a:ext cx="72009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[0] 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[1] 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] 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+1] 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sz="20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1]  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] … 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1]</a:t>
              </a:r>
            </a:p>
          </p:txBody>
        </p:sp>
        <p:sp>
          <p:nvSpPr>
            <p:cNvPr id="173060" name="AutoShape 4"/>
            <p:cNvSpPr>
              <a:spLocks/>
            </p:cNvSpPr>
            <p:nvPr/>
          </p:nvSpPr>
          <p:spPr bwMode="auto">
            <a:xfrm rot="16200000">
              <a:off x="3895723" y="2066916"/>
              <a:ext cx="188912" cy="2214578"/>
            </a:xfrm>
            <a:prstGeom prst="leftBrace">
              <a:avLst>
                <a:gd name="adj1" fmla="val 66728"/>
                <a:gd name="adj2" fmla="val 50000"/>
              </a:avLst>
            </a:prstGeom>
            <a:ln>
              <a:headEnd/>
              <a:tailEnd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3061" name="Text Box 5"/>
            <p:cNvSpPr txBox="1">
              <a:spLocks noChangeArrowheads="1"/>
            </p:cNvSpPr>
            <p:nvPr/>
          </p:nvSpPr>
          <p:spPr bwMode="auto">
            <a:xfrm>
              <a:off x="3324227" y="3359150"/>
              <a:ext cx="131921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thisSum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021014" y="3857627"/>
            <a:ext cx="3194062" cy="714381"/>
            <a:chOff x="3021014" y="3857627"/>
            <a:chExt cx="3194062" cy="714381"/>
          </a:xfrm>
        </p:grpSpPr>
        <p:sp>
          <p:nvSpPr>
            <p:cNvPr id="173065" name="AutoShape 9"/>
            <p:cNvSpPr>
              <a:spLocks/>
            </p:cNvSpPr>
            <p:nvPr/>
          </p:nvSpPr>
          <p:spPr bwMode="auto">
            <a:xfrm rot="16200000">
              <a:off x="4510887" y="2367754"/>
              <a:ext cx="214316" cy="3194062"/>
            </a:xfrm>
            <a:prstGeom prst="leftBrace">
              <a:avLst>
                <a:gd name="adj1" fmla="val 129097"/>
                <a:gd name="adj2" fmla="val 50000"/>
              </a:avLst>
            </a:prstGeom>
            <a:ln>
              <a:headEnd/>
              <a:tailEnd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vert="eaVert" wrap="none" anchor="ctr"/>
            <a:lstStyle/>
            <a:p>
              <a:endParaRPr lang="zh-CN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3066" name="Text Box 10"/>
            <p:cNvSpPr txBox="1">
              <a:spLocks noChangeArrowheads="1"/>
            </p:cNvSpPr>
            <p:nvPr/>
          </p:nvSpPr>
          <p:spPr bwMode="auto">
            <a:xfrm>
              <a:off x="3357554" y="4171898"/>
              <a:ext cx="192882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thisSum+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]</a:t>
              </a:r>
            </a:p>
          </p:txBody>
        </p:sp>
      </p:grpSp>
      <p:sp>
        <p:nvSpPr>
          <p:cNvPr id="173069" name="Text Box 13"/>
          <p:cNvSpPr txBox="1">
            <a:spLocks noChangeArrowheads="1"/>
          </p:cNvSpPr>
          <p:nvPr/>
        </p:nvSpPr>
        <p:spPr bwMode="auto">
          <a:xfrm>
            <a:off x="3571868" y="5000636"/>
            <a:ext cx="1728787" cy="861774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～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-1</a:t>
            </a:r>
          </a:p>
          <a:p>
            <a:pPr algn="l">
              <a:spcBef>
                <a:spcPct val="50000"/>
              </a:spcBef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：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～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-1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823916" y="3284538"/>
            <a:ext cx="2533637" cy="1144593"/>
            <a:chOff x="823916" y="3284538"/>
            <a:chExt cx="2533637" cy="1144593"/>
          </a:xfrm>
        </p:grpSpPr>
        <p:sp>
          <p:nvSpPr>
            <p:cNvPr id="173063" name="Text Box 7"/>
            <p:cNvSpPr txBox="1">
              <a:spLocks noChangeArrowheads="1"/>
            </p:cNvSpPr>
            <p:nvPr/>
          </p:nvSpPr>
          <p:spPr bwMode="auto">
            <a:xfrm>
              <a:off x="823916" y="3786190"/>
              <a:ext cx="13191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maxSum</a:t>
              </a:r>
            </a:p>
          </p:txBody>
        </p:sp>
        <p:sp>
          <p:nvSpPr>
            <p:cNvPr id="173067" name="Line 11"/>
            <p:cNvSpPr>
              <a:spLocks noChangeShapeType="1"/>
            </p:cNvSpPr>
            <p:nvPr/>
          </p:nvSpPr>
          <p:spPr bwMode="auto">
            <a:xfrm flipH="1">
              <a:off x="2000240" y="3571876"/>
              <a:ext cx="1319214" cy="361949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3068" name="Line 12"/>
            <p:cNvSpPr>
              <a:spLocks noChangeShapeType="1"/>
            </p:cNvSpPr>
            <p:nvPr/>
          </p:nvSpPr>
          <p:spPr bwMode="auto">
            <a:xfrm flipH="1" flipV="1">
              <a:off x="1979612" y="4149724"/>
              <a:ext cx="1377941" cy="279407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3072" name="Text Box 16"/>
            <p:cNvSpPr txBox="1">
              <a:spLocks noChangeArrowheads="1"/>
            </p:cNvSpPr>
            <p:nvPr/>
          </p:nvSpPr>
          <p:spPr bwMode="auto">
            <a:xfrm>
              <a:off x="1908175" y="3284538"/>
              <a:ext cx="9366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MAX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/>
          <p:cNvSpPr txBox="1">
            <a:spLocks noChangeArrowheads="1"/>
          </p:cNvSpPr>
          <p:nvPr/>
        </p:nvSpPr>
        <p:spPr bwMode="auto">
          <a:xfrm>
            <a:off x="642910" y="333375"/>
            <a:ext cx="8072494" cy="41030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/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maxSubSum2(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a[],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</a:t>
            </a: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i,j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=a[0],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=0;i&lt;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 </a:t>
            </a:r>
            <a:endParaRPr lang="en-US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</a:t>
            </a: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i;j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n;j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/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+=a[j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已经包含了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..j-1]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的最大和</a:t>
            </a:r>
            <a:endParaRPr lang="en-US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/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}//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参考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maxSubSum2.cpp</a:t>
            </a:r>
            <a:endParaRPr lang="en-US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2035" name="Text Box 3"/>
          <p:cNvSpPr txBox="1">
            <a:spLocks noChangeArrowheads="1"/>
          </p:cNvSpPr>
          <p:nvPr/>
        </p:nvSpPr>
        <p:spPr bwMode="auto">
          <a:xfrm>
            <a:off x="642910" y="4643446"/>
            <a:ext cx="8001056" cy="457113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maxSubSum2(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算法中只有两重循环，容易求出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)=O(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6" name="Text Box 4"/>
          <p:cNvSpPr txBox="1">
            <a:spLocks noChangeArrowheads="1"/>
          </p:cNvSpPr>
          <p:nvPr/>
        </p:nvSpPr>
        <p:spPr bwMode="auto">
          <a:xfrm>
            <a:off x="428596" y="1357298"/>
            <a:ext cx="8424862" cy="2908489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r>
              <a:rPr lang="zh-CN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法</a:t>
            </a:r>
            <a:r>
              <a:rPr lang="en-US" altLang="zh-CN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更一步改进解法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如果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扫描中遇到负数，当前子序列和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将会减小，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为负数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表明前面已经扫描的那个子序列可以抛弃了，则放弃这个子序列，重新开始下一个子序列的分析，并置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若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这个子序列和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不断增加，那么最大子序列和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也不断增加。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250825" y="476250"/>
            <a:ext cx="8785225" cy="488949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algn="ctr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180000" tIns="180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maxSubSum3(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a[],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i,maxSum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=0,thisSum=0;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=0;i&lt;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+=a[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&lt;0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     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若当前子序列和为负数，重新开始下一子序列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比较求最大连续子序列和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}//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参考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maxSubSum3.cpp</a:t>
            </a:r>
            <a:endParaRPr lang="en-US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571472" y="5715016"/>
            <a:ext cx="7848600" cy="40011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显然该算法中仅扫描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一次，其算法的时间复杂度为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323851" y="404813"/>
            <a:ext cx="3676646" cy="5191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8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4.2.5 </a:t>
            </a:r>
            <a:r>
              <a:rPr lang="zh-CN" altLang="pt-BR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求解幂集问题</a:t>
            </a:r>
            <a:endParaRPr lang="zh-CN" altLang="en-US" sz="28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92515" name="Text Box 3"/>
          <p:cNvSpPr txBox="1">
            <a:spLocks noChangeArrowheads="1"/>
          </p:cNvSpPr>
          <p:nvPr/>
        </p:nvSpPr>
        <p:spPr bwMode="auto">
          <a:xfrm>
            <a:off x="468313" y="1268413"/>
            <a:ext cx="8280400" cy="100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pt-BR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pt-BR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问题描述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pt-BR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给定的正整数</a:t>
            </a:r>
            <a:r>
              <a:rPr lang="pt-BR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pt-BR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≥</a:t>
            </a:r>
            <a:r>
              <a:rPr lang="pt-BR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），求</a:t>
            </a:r>
            <a:r>
              <a:rPr lang="pt-BR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pt-BR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构成的集合的所有子集（幂集）。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8640763" cy="12464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解法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采用直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接蛮力法求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解，将</a:t>
            </a:r>
            <a:r>
              <a:rPr lang="pt-BR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pt-BR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的存放在数组</a:t>
            </a:r>
            <a:r>
              <a:rPr lang="pt-BR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中，求解问题变为构造集合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的所有子集。设集合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[0..2]={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，其所有子集对应的二进制位及其十进制数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如下。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191663" name="Group 175"/>
          <p:cNvGraphicFramePr>
            <a:graphicFrameLocks noGrp="1"/>
          </p:cNvGraphicFramePr>
          <p:nvPr/>
        </p:nvGraphicFramePr>
        <p:xfrm>
          <a:off x="1042988" y="2060575"/>
          <a:ext cx="7200900" cy="3291840"/>
        </p:xfrm>
        <a:graphic>
          <a:graphicData uri="http://schemas.openxmlformats.org/drawingml/2006/table">
            <a:tbl>
              <a:tblPr/>
              <a:tblGrid>
                <a:gridCol w="2398712"/>
                <a:gridCol w="2401888"/>
                <a:gridCol w="24003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子集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对应的二进制位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对应的十进制数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{}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{1}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{2}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{1,2}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{3}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{1,3}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{2,3}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{1,2,3}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468313" y="1214422"/>
            <a:ext cx="75327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于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含有</a:t>
            </a:r>
            <a:r>
              <a:rPr lang="pt-BR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pt-BR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≥</a:t>
            </a:r>
            <a:r>
              <a:rPr lang="pt-BR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）个元素的集合</a:t>
            </a:r>
            <a:r>
              <a:rPr lang="pt-BR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，求幂集的过程如下：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0467" name="Text Box 3"/>
          <p:cNvSpPr txBox="1">
            <a:spLocks noChangeArrowheads="1"/>
          </p:cNvSpPr>
          <p:nvPr/>
        </p:nvSpPr>
        <p:spPr bwMode="auto">
          <a:xfrm>
            <a:off x="785786" y="1928802"/>
            <a:ext cx="6816745" cy="1981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(i=0;i&lt;2</a:t>
            </a:r>
            <a:r>
              <a:rPr lang="pt-BR" altLang="zh-CN" sz="1800" baseline="30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;i++)	  //</a:t>
            </a:r>
            <a:r>
              <a:rPr lang="zh-CN" altLang="pt-BR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穷举</a:t>
            </a:r>
            <a:r>
              <a:rPr lang="pt-BR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pt-BR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的所有子集并输出</a:t>
            </a:r>
          </a:p>
          <a:p>
            <a:pPr algn="l">
              <a:lnSpc>
                <a:spcPct val="150000"/>
              </a:lnSpc>
            </a:pPr>
            <a:r>
              <a:rPr lang="pt-BR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zh-CN" altLang="pt-BR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pt-BR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pt-BR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转换为二进制数</a:t>
            </a:r>
            <a:r>
              <a:rPr lang="pt-BR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b;</a:t>
            </a:r>
          </a:p>
          <a:p>
            <a:pPr algn="l">
              <a:lnSpc>
                <a:spcPct val="150000"/>
              </a:lnSpc>
            </a:pP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pt-BR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</a:t>
            </a:r>
            <a:r>
              <a:rPr lang="zh-CN" altLang="pt-BR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</a:t>
            </a:r>
            <a:r>
              <a:rPr lang="pt-BR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pt-BR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中为</a:t>
            </a:r>
            <a:r>
              <a:rPr lang="pt-BR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pt-BR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的位对应的</a:t>
            </a:r>
            <a:r>
              <a:rPr lang="pt-BR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pt-BR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元素构成一个子集</a:t>
            </a:r>
            <a:r>
              <a:rPr lang="pt-BR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pt-BR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90468" name="Text Box 4"/>
          <p:cNvSpPr txBox="1">
            <a:spLocks noChangeArrowheads="1"/>
          </p:cNvSpPr>
          <p:nvPr/>
        </p:nvSpPr>
        <p:spPr bwMode="auto">
          <a:xfrm>
            <a:off x="428596" y="4214818"/>
            <a:ext cx="77041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显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然该算法的时间复杂度为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×2</a:t>
            </a:r>
            <a:r>
              <a:rPr lang="en-US" altLang="zh-CN" sz="2000" i="1" baseline="30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，属于指数级的算法。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642910" y="1804446"/>
            <a:ext cx="7464447" cy="447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0" tIns="180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inc(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b[],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表示的二进制数增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for(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=0;i&lt;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遍历数组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(b[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将元素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b[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将元素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并退出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</a:t>
            </a:r>
            <a:endParaRPr lang="en-US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b[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break;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1214422"/>
            <a:ext cx="74295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首先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b[0..2]=000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，每调用一次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inc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表示十进制数的增加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357158" y="500042"/>
            <a:ext cx="57610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使</a:t>
            </a:r>
            <a:r>
              <a:rPr lang="zh-CN" altLang="en-US" sz="220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用蛮力法通</a:t>
            </a:r>
            <a:r>
              <a:rPr lang="zh-CN" altLang="en-US" sz="220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常有如下几种情况：</a:t>
            </a:r>
          </a:p>
        </p:txBody>
      </p:sp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395288" y="1235015"/>
            <a:ext cx="8208962" cy="25991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44000" tIns="144000" rIns="144000" bIns="14400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搜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索所有的解空间：问题的解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存在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于规模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不大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的解空间中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搜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索所有的路径：这类问题中不同的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对应不同的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解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直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接计算：按照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基于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问题的描述和所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涉及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的概念定义，直接进行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。往往是一些简单的题，不需要算法技巧的。</a:t>
            </a: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模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拟和仿真：按照求解问题的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要求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直接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模拟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仿真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即可。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692331"/>
            <a:ext cx="85725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例如：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4414" y="1155684"/>
            <a:ext cx="200026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b[0..2]=0 0 0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000232" y="1500174"/>
            <a:ext cx="4664108" cy="785818"/>
            <a:chOff x="2000232" y="1500174"/>
            <a:chExt cx="4664108" cy="785818"/>
          </a:xfrm>
        </p:grpSpPr>
        <p:sp>
          <p:nvSpPr>
            <p:cNvPr id="4" name="TextBox 3"/>
            <p:cNvSpPr txBox="1"/>
            <p:nvPr/>
          </p:nvSpPr>
          <p:spPr>
            <a:xfrm>
              <a:off x="2000232" y="1978215"/>
              <a:ext cx="114300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b=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0 0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下箭头 5"/>
            <p:cNvSpPr/>
            <p:nvPr/>
          </p:nvSpPr>
          <p:spPr>
            <a:xfrm>
              <a:off x="2428860" y="1500174"/>
              <a:ext cx="214314" cy="42862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3812" y="1550974"/>
              <a:ext cx="400052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次调用：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b[0]=0</a:t>
              </a: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，改为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b[0]=1</a:t>
              </a:r>
              <a:endPara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000232" y="2325181"/>
            <a:ext cx="5378488" cy="818067"/>
            <a:chOff x="2000232" y="2325181"/>
            <a:chExt cx="5378488" cy="818067"/>
          </a:xfrm>
        </p:grpSpPr>
        <p:sp>
          <p:nvSpPr>
            <p:cNvPr id="5" name="TextBox 4"/>
            <p:cNvSpPr txBox="1"/>
            <p:nvPr/>
          </p:nvSpPr>
          <p:spPr>
            <a:xfrm>
              <a:off x="2000232" y="2835471"/>
              <a:ext cx="114300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b=0 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0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" name="下箭头 7"/>
            <p:cNvSpPr/>
            <p:nvPr/>
          </p:nvSpPr>
          <p:spPr>
            <a:xfrm>
              <a:off x="2428860" y="2325181"/>
              <a:ext cx="214314" cy="42862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63812" y="2375981"/>
              <a:ext cx="471490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次调用：第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改为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，第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改为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=1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000232" y="3214686"/>
            <a:ext cx="4878422" cy="857256"/>
            <a:chOff x="2000232" y="3214686"/>
            <a:chExt cx="4878422" cy="857256"/>
          </a:xfrm>
        </p:grpSpPr>
        <p:sp>
          <p:nvSpPr>
            <p:cNvPr id="10" name="TextBox 9"/>
            <p:cNvSpPr txBox="1"/>
            <p:nvPr/>
          </p:nvSpPr>
          <p:spPr>
            <a:xfrm>
              <a:off x="2000232" y="3764165"/>
              <a:ext cx="114300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b=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1 0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下箭头 10"/>
            <p:cNvSpPr/>
            <p:nvPr/>
          </p:nvSpPr>
          <p:spPr>
            <a:xfrm>
              <a:off x="2428860" y="3214686"/>
              <a:ext cx="214314" cy="42862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63812" y="3265486"/>
              <a:ext cx="42148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次调用：第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改为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000232" y="4214818"/>
            <a:ext cx="4878422" cy="857256"/>
            <a:chOff x="2000232" y="4214818"/>
            <a:chExt cx="4878422" cy="857256"/>
          </a:xfrm>
        </p:grpSpPr>
        <p:sp>
          <p:nvSpPr>
            <p:cNvPr id="13" name="TextBox 12"/>
            <p:cNvSpPr txBox="1"/>
            <p:nvPr/>
          </p:nvSpPr>
          <p:spPr>
            <a:xfrm>
              <a:off x="2000232" y="4764297"/>
              <a:ext cx="114300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b=0 0 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4" name="下箭头 13"/>
            <p:cNvSpPr/>
            <p:nvPr/>
          </p:nvSpPr>
          <p:spPr>
            <a:xfrm>
              <a:off x="2428860" y="4214818"/>
              <a:ext cx="214314" cy="42862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63812" y="4265618"/>
              <a:ext cx="42148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次调用：前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改为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，第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改为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000232" y="5156575"/>
            <a:ext cx="4865359" cy="1344259"/>
            <a:chOff x="2000232" y="5156575"/>
            <a:chExt cx="4865359" cy="1344259"/>
          </a:xfrm>
        </p:grpSpPr>
        <p:sp>
          <p:nvSpPr>
            <p:cNvPr id="16" name="下箭头 15"/>
            <p:cNvSpPr/>
            <p:nvPr/>
          </p:nvSpPr>
          <p:spPr>
            <a:xfrm>
              <a:off x="2415797" y="5156575"/>
              <a:ext cx="214314" cy="42862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50749" y="5207375"/>
              <a:ext cx="42148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5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次调用：前第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改为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00232" y="5692991"/>
              <a:ext cx="114300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b=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0 1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00232" y="5946836"/>
              <a:ext cx="164307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3600" smtClean="0">
                  <a:solidFill>
                    <a:srgbClr val="0000FF"/>
                  </a:solidFill>
                </a:rPr>
                <a:t>…</a:t>
              </a:r>
              <a:endParaRPr lang="zh-CN" altLang="en-US" sz="3600" smtClean="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928670"/>
            <a:ext cx="7715304" cy="4518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PSet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a[],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b[],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	//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求幂集</a:t>
            </a: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i,k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pw=(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pow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(2,n);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2^n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("1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的幂集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:\n  ",n);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=0;i&lt;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pw;i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执行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2^n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</a:t>
            </a: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("{ ");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 (k=0;k&lt;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n;k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执行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</a:t>
            </a: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if(b[k])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("%d ",a[k]);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("} ");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inc(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b,n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	//b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表示的二进制数增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("\n");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}//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参考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PSet1.cpp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323850" y="497783"/>
            <a:ext cx="83518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法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采用增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量蛮力法求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的幂集，当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时的求解过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程。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0" y="2566988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0772" y="1428736"/>
            <a:ext cx="35719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14282" y="1858158"/>
            <a:ext cx="1143008" cy="956034"/>
            <a:chOff x="214282" y="1858158"/>
            <a:chExt cx="1143008" cy="956034"/>
          </a:xfrm>
        </p:grpSpPr>
        <p:cxnSp>
          <p:nvCxnSpPr>
            <p:cNvPr id="7" name="直接箭头连接符 6"/>
            <p:cNvCxnSpPr/>
            <p:nvPr/>
          </p:nvCxnSpPr>
          <p:spPr>
            <a:xfrm rot="5400000">
              <a:off x="167896" y="2143116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28596" y="1978215"/>
              <a:ext cx="92869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添加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4282" y="2537193"/>
              <a:ext cx="6429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 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382342" y="1571612"/>
            <a:ext cx="2786082" cy="1285884"/>
            <a:chOff x="1382342" y="1571612"/>
            <a:chExt cx="2786082" cy="1285884"/>
          </a:xfrm>
        </p:grpSpPr>
        <p:sp>
          <p:nvSpPr>
            <p:cNvPr id="10" name="右大括号 9"/>
            <p:cNvSpPr/>
            <p:nvPr/>
          </p:nvSpPr>
          <p:spPr>
            <a:xfrm>
              <a:off x="1382342" y="1571612"/>
              <a:ext cx="214314" cy="1285884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96656" y="2049653"/>
              <a:ext cx="257176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的幂集：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{{ }</a:t>
              </a:r>
              <a:r>
                <a:rPr lang="zh-CN" altLang="en-US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{1}}</a:t>
              </a:r>
              <a:endParaRPr lang="zh-CN" altLang="en-US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857356" y="2513626"/>
            <a:ext cx="1928826" cy="906621"/>
            <a:chOff x="1857356" y="2513626"/>
            <a:chExt cx="1928826" cy="906621"/>
          </a:xfrm>
        </p:grpSpPr>
        <p:cxnSp>
          <p:nvCxnSpPr>
            <p:cNvPr id="12" name="直接箭头连接符 11"/>
            <p:cNvCxnSpPr/>
            <p:nvPr/>
          </p:nvCxnSpPr>
          <p:spPr>
            <a:xfrm rot="5400000">
              <a:off x="2382474" y="2798584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811102" y="2633683"/>
              <a:ext cx="92869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添加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57356" y="3143248"/>
              <a:ext cx="192882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{{ 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}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}}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168424" y="2214554"/>
            <a:ext cx="2832468" cy="1285884"/>
            <a:chOff x="4168424" y="2214554"/>
            <a:chExt cx="2832468" cy="1285884"/>
          </a:xfrm>
        </p:grpSpPr>
        <p:sp>
          <p:nvSpPr>
            <p:cNvPr id="15" name="右大括号 14"/>
            <p:cNvSpPr/>
            <p:nvPr/>
          </p:nvSpPr>
          <p:spPr>
            <a:xfrm>
              <a:off x="4168424" y="2214554"/>
              <a:ext cx="214314" cy="1285884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29124" y="2571744"/>
              <a:ext cx="257176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1~2</a:t>
              </a:r>
              <a:r>
                <a:rPr lang="zh-CN" altLang="en-US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的幂集：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{ { }</a:t>
              </a:r>
              <a:r>
                <a:rPr lang="zh-CN" altLang="en-US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endPara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{1}</a:t>
              </a:r>
              <a:r>
                <a:rPr lang="zh-CN" altLang="en-US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{ 2 }</a:t>
              </a:r>
              <a:r>
                <a:rPr lang="zh-CN" altLang="en-US" sz="1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{1</a:t>
              </a:r>
              <a:r>
                <a:rPr lang="zh-CN" altLang="en-US" sz="1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2}}</a:t>
              </a:r>
              <a:endParaRPr lang="zh-CN" altLang="en-US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239862" y="3429000"/>
            <a:ext cx="2332402" cy="1224329"/>
            <a:chOff x="4239862" y="3429000"/>
            <a:chExt cx="2332402" cy="1224329"/>
          </a:xfrm>
        </p:grpSpPr>
        <p:cxnSp>
          <p:nvCxnSpPr>
            <p:cNvPr id="17" name="直接箭头连接符 16"/>
            <p:cNvCxnSpPr/>
            <p:nvPr/>
          </p:nvCxnSpPr>
          <p:spPr>
            <a:xfrm rot="5400000">
              <a:off x="5025680" y="3713958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454308" y="3549057"/>
              <a:ext cx="92869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添加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39862" y="4099331"/>
              <a:ext cx="2332402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{{ 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}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}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  <a:p>
              <a:pPr algn="l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{2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}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{1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}}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715140" y="2928934"/>
            <a:ext cx="2214578" cy="2010430"/>
            <a:chOff x="6715140" y="2928934"/>
            <a:chExt cx="2214578" cy="2010430"/>
          </a:xfrm>
        </p:grpSpPr>
        <p:sp>
          <p:nvSpPr>
            <p:cNvPr id="20" name="右大括号 19"/>
            <p:cNvSpPr/>
            <p:nvPr/>
          </p:nvSpPr>
          <p:spPr>
            <a:xfrm>
              <a:off x="6715140" y="2928934"/>
              <a:ext cx="214314" cy="178595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00924" y="3000372"/>
              <a:ext cx="1928794" cy="19389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1~3</a:t>
              </a:r>
              <a:r>
                <a:rPr lang="zh-CN" altLang="en-US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的幂集：</a:t>
              </a:r>
              <a:endPara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{ { }</a:t>
              </a:r>
              <a:r>
                <a:rPr lang="zh-CN" altLang="en-US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{1}</a:t>
              </a:r>
              <a:r>
                <a:rPr lang="zh-CN" altLang="en-US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endPara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{ 2 }</a:t>
              </a:r>
              <a:r>
                <a:rPr lang="zh-CN" altLang="en-US" sz="1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{1</a:t>
              </a:r>
              <a:r>
                <a:rPr lang="zh-CN" altLang="en-US" sz="1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2}</a:t>
              </a:r>
            </a:p>
            <a:p>
              <a:pPr algn="l"/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  {3}</a:t>
              </a:r>
              <a:r>
                <a:rPr lang="zh-CN" altLang="en-US" sz="1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{1</a:t>
              </a:r>
              <a:r>
                <a:rPr lang="zh-CN" altLang="en-US" sz="1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3},</a:t>
              </a:r>
            </a:p>
            <a:p>
              <a:pPr algn="l"/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  {2</a:t>
              </a:r>
              <a:r>
                <a:rPr lang="zh-CN" altLang="en-US" sz="1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3}</a:t>
              </a:r>
              <a:r>
                <a:rPr lang="zh-CN" altLang="en-US" sz="1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endParaRPr lang="en-US" altLang="zh-CN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  <a:p>
              <a:pPr algn="l"/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  {1</a:t>
              </a:r>
              <a:r>
                <a:rPr lang="zh-CN" altLang="en-US" sz="1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1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3}</a:t>
              </a:r>
            </a:p>
            <a:p>
              <a:pPr algn="l"/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}</a:t>
              </a:r>
              <a:endParaRPr lang="zh-CN" altLang="en-US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2"/>
          <p:cNvSpPr txBox="1">
            <a:spLocks noChangeArrowheads="1"/>
          </p:cNvSpPr>
          <p:nvPr/>
        </p:nvSpPr>
        <p:spPr bwMode="auto">
          <a:xfrm>
            <a:off x="428596" y="1214422"/>
            <a:ext cx="8353425" cy="142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这种思路也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蛮力法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方法：即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穷举</a:t>
            </a:r>
            <a:r>
              <a:rPr lang="pt-BR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pt-BR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的所有子集。先建立一个空子集，对于</a:t>
            </a:r>
            <a:r>
              <a:rPr lang="en-US" altLang="zh-CN" sz="2000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1≤</a:t>
            </a:r>
            <a:r>
              <a:rPr lang="en-US" altLang="zh-CN" sz="2000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），每次都是在前面已建立的子集上添加元素</a:t>
            </a:r>
            <a:r>
              <a:rPr lang="en-US" altLang="zh-CN" sz="2000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而构成若干个子集，对应的过程如下：</a:t>
            </a:r>
          </a:p>
        </p:txBody>
      </p:sp>
      <p:sp>
        <p:nvSpPr>
          <p:cNvPr id="187395" name="Text Box 3"/>
          <p:cNvSpPr txBox="1">
            <a:spLocks noChangeArrowheads="1"/>
          </p:cNvSpPr>
          <p:nvPr/>
        </p:nvSpPr>
        <p:spPr bwMode="auto">
          <a:xfrm>
            <a:off x="928662" y="3071810"/>
            <a:ext cx="6786610" cy="24410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f(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		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的幂集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endParaRPr lang="en-US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={{}};		//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中加入一个空子集元素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=1;i&lt;=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　　在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的每个元素中添加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而构成一个新子集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ext Box 2"/>
          <p:cNvSpPr txBox="1">
            <a:spLocks noChangeArrowheads="1"/>
          </p:cNvSpPr>
          <p:nvPr/>
        </p:nvSpPr>
        <p:spPr bwMode="auto">
          <a:xfrm>
            <a:off x="642910" y="1643050"/>
            <a:ext cx="78200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在实现算法时，用一个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vector&lt;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容器表示一个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集合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元素，用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vector&lt;vector&lt;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 &gt;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容器存放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幂集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（即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集合的集合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  <a:endParaRPr lang="zh-CN" altLang="zh-CN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0100" y="2857496"/>
            <a:ext cx="7000924" cy="20496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 tIns="216000" rIns="0" bIns="216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stdio.h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&lt;vector&gt;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using namespace std;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vector&lt;vector&lt;</a:t>
            </a:r>
            <a:r>
              <a:rPr lang="en-US" altLang="zh-CN" sz="1800" dirty="0" err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&gt; </a:t>
            </a:r>
            <a:r>
              <a:rPr lang="en-US" altLang="zh-CN" sz="1800" dirty="0" err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存放幂集</a:t>
            </a:r>
            <a:endParaRPr lang="zh-CN" altLang="en-US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181006" y="333375"/>
            <a:ext cx="8748712" cy="49186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44000" tIns="180000" bIns="18000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PSet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		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的幂集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vector&lt;vector&lt;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&gt; ps1;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子幂集</a:t>
            </a:r>
          </a:p>
          <a:p>
            <a:pPr algn="l">
              <a:lnSpc>
                <a:spcPts val="26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vector&lt;vector&lt;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&gt;::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iterator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it;//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幂集迭代器</a:t>
            </a:r>
          </a:p>
          <a:p>
            <a:pPr algn="l">
              <a:lnSpc>
                <a:spcPts val="26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s;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ps.push_back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(s);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{}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空集合元素</a:t>
            </a:r>
          </a:p>
          <a:p>
            <a:pPr algn="l">
              <a:lnSpc>
                <a:spcPct val="20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=1;i&lt;=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循环添加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ps1=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//ps1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存放上一步得到的幂集</a:t>
            </a:r>
          </a:p>
          <a:p>
            <a:pPr algn="l">
              <a:lnSpc>
                <a:spcPts val="26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(it=ps1.begin();it!=ps1.end();++it)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(*it).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push_back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的每个集合元素末尾添加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(it=ps1.begin();it!=ps1.end();++it)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ps.push_back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(*it);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的每个集合元素添加到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ts val="26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}//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参考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PSet2.cpp</a:t>
            </a:r>
            <a:endParaRPr lang="zh-CN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539750" y="5229225"/>
            <a:ext cx="7993063" cy="100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算法分析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对于给定的</a:t>
            </a:r>
            <a:r>
              <a:rPr lang="nb-NO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，每一个集合元素都要处理，有</a:t>
            </a:r>
            <a:r>
              <a:rPr lang="nb-NO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nb-NO" altLang="zh-CN" sz="2000" i="1" baseline="30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个，所以上述算法的时间复杂度为</a:t>
            </a:r>
            <a:r>
              <a:rPr lang="nb-NO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O(2</a:t>
            </a:r>
            <a:r>
              <a:rPr lang="nb-NO" altLang="zh-CN" sz="2000" i="1" baseline="30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nb-NO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zh-CN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ext Box 2"/>
          <p:cNvSpPr txBox="1">
            <a:spLocks noChangeArrowheads="1"/>
          </p:cNvSpPr>
          <p:nvPr/>
        </p:nvSpPr>
        <p:spPr bwMode="auto">
          <a:xfrm>
            <a:off x="323851" y="260350"/>
            <a:ext cx="4176712" cy="5191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4.2.6 </a:t>
            </a:r>
            <a:r>
              <a:rPr lang="zh-CN" altLang="pt-BR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求解</a:t>
            </a:r>
            <a:r>
              <a:rPr lang="pt-BR" altLang="zh-CN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0/1</a:t>
            </a:r>
            <a:r>
              <a:rPr lang="zh-CN" altLang="pt-BR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背包问题</a:t>
            </a:r>
            <a:endParaRPr lang="zh-CN" altLang="en-US" sz="28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84323" name="Text Box 3"/>
          <p:cNvSpPr txBox="1">
            <a:spLocks noChangeArrowheads="1"/>
          </p:cNvSpPr>
          <p:nvPr/>
        </p:nvSpPr>
        <p:spPr bwMode="auto">
          <a:xfrm>
            <a:off x="611188" y="1214453"/>
            <a:ext cx="8137525" cy="214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问题描述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pt-BR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pt-BR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个重量分别为</a:t>
            </a:r>
            <a:r>
              <a:rPr lang="pt-BR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pt-BR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pt-BR" altLang="zh-CN" sz="2000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pt-BR" altLang="zh-CN" sz="2000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pt-BR" altLang="zh-CN" sz="2000" i="1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的物品，它们的</a:t>
            </a:r>
            <a:r>
              <a:rPr lang="zh-CN" altLang="pt-BR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价值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分别为</a:t>
            </a:r>
            <a:r>
              <a:rPr lang="pt-BR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pt-BR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pt-BR" altLang="zh-CN" sz="2000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pt-BR" altLang="zh-CN" sz="2000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pt-BR" altLang="zh-CN" sz="2000" i="1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，给定一个</a:t>
            </a:r>
            <a:r>
              <a:rPr lang="zh-CN" altLang="pt-BR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容量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pt-BR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的背包。设计从这些物品中</a:t>
            </a:r>
            <a:r>
              <a:rPr lang="zh-CN" altLang="pt-BR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选取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一部分物品</a:t>
            </a:r>
            <a:r>
              <a:rPr lang="zh-CN" altLang="pt-BR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放入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该背包的方案，每个物品要么</a:t>
            </a:r>
            <a:r>
              <a:rPr lang="zh-CN" altLang="pt-BR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选中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要么</a:t>
            </a:r>
            <a:r>
              <a:rPr lang="zh-CN" altLang="pt-BR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不选中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，要求选中的物品不仅能够放到背包中，而且具有</a:t>
            </a:r>
            <a:r>
              <a:rPr lang="zh-CN" altLang="pt-BR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最大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pt-BR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价值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pt-BR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表所示的</a:t>
            </a:r>
            <a:r>
              <a:rPr lang="pt-BR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个物品求出</a:t>
            </a:r>
            <a:r>
              <a:rPr lang="pt-BR" altLang="zh-CN" sz="20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pt-BR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=6</a:t>
            </a:r>
            <a:r>
              <a:rPr lang="zh-CN" altLang="pt-BR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的所有解和最佳解。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184420" name="Group 100"/>
          <p:cNvGraphicFramePr>
            <a:graphicFrameLocks noGrp="1"/>
          </p:cNvGraphicFramePr>
          <p:nvPr/>
        </p:nvGraphicFramePr>
        <p:xfrm>
          <a:off x="1476375" y="3805254"/>
          <a:ext cx="5400675" cy="1828800"/>
        </p:xfrm>
        <a:graphic>
          <a:graphicData uri="http://schemas.openxmlformats.org/drawingml/2006/table">
            <a:tbl>
              <a:tblPr/>
              <a:tblGrid>
                <a:gridCol w="1800225"/>
                <a:gridCol w="1800225"/>
                <a:gridCol w="1800225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物品编号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重量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价值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楷体_GB2312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500034" y="1571612"/>
            <a:ext cx="8353425" cy="260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pt-BR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pt-BR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问题求解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pt-BR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pt-BR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个物品、容量为</a:t>
            </a:r>
            <a:r>
              <a:rPr lang="pt-BR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的背包问题，采用前面求幂集的方法求出所有的物品组合。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对于每一种组合，计算其总重量</a:t>
            </a:r>
            <a:r>
              <a:rPr lang="pt-BR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sumw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和总价值</a:t>
            </a:r>
            <a:r>
              <a:rPr lang="pt-BR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sumv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，当</a:t>
            </a:r>
            <a:r>
              <a:rPr lang="pt-BR" altLang="zh-CN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sumw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小于等于</a:t>
            </a:r>
            <a:r>
              <a:rPr lang="pt-BR" altLang="zh-CN" sz="20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时，该组合是一种解，并通过比较将</a:t>
            </a:r>
            <a:r>
              <a:rPr lang="zh-CN" altLang="pt-BR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最佳方案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保存在</a:t>
            </a:r>
            <a:r>
              <a:rPr lang="pt-BR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maxsumw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maxsumv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中，最后输出所有的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解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最佳解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214282" y="476250"/>
            <a:ext cx="8677306" cy="53494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stdio.h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&lt;vector&gt;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using namespace std;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vector&lt;vector&lt;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&gt;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存放幂集</a:t>
            </a:r>
          </a:p>
          <a:p>
            <a:pPr algn="l"/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PSet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			//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的幂集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endParaRPr lang="zh-CN" altLang="zh-CN" sz="1800" dirty="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vector&lt;vector&lt;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&gt; ps1;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子幂集</a:t>
            </a: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vector&lt;vector&lt;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&gt;::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iterator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it;//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幂集迭代器</a:t>
            </a: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s;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ps.push_back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(s);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{}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空集合元素</a:t>
            </a:r>
          </a:p>
          <a:p>
            <a:pPr algn="l">
              <a:lnSpc>
                <a:spcPct val="20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=1;i&lt;=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循环添加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ps1=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//ps1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存放上一步得到的幂集</a:t>
            </a: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 (it=ps1.begin();it!=ps1.end();++it)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(*it).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push_back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的每个集合元素末尾添加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 (it=ps1.begin();it!=ps1.end();++it)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ps.push_back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(*it);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的每个集合元素添加到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2"/>
          <p:cNvSpPr txBox="1">
            <a:spLocks noChangeArrowheads="1"/>
          </p:cNvSpPr>
          <p:nvPr/>
        </p:nvSpPr>
        <p:spPr bwMode="auto">
          <a:xfrm>
            <a:off x="214282" y="404813"/>
            <a:ext cx="8678893" cy="5534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Knap(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w[],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v[],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W)	//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求所有的方案和最佳方案</a:t>
            </a:r>
          </a:p>
          <a:p>
            <a:pPr algn="l">
              <a:lnSpc>
                <a:spcPts val="24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count=0;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方案编号</a:t>
            </a:r>
          </a:p>
          <a:p>
            <a:pPr algn="l">
              <a:lnSpc>
                <a:spcPts val="24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sumw,sumv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当前方案的总重量和总价值</a:t>
            </a:r>
          </a:p>
          <a:p>
            <a:pPr algn="l">
              <a:lnSpc>
                <a:spcPts val="24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maxi,maxsumw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=0,maxsumv=0;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最佳方案的编号、总重量和总价值</a:t>
            </a:r>
          </a:p>
          <a:p>
            <a:pPr algn="l">
              <a:lnSpc>
                <a:spcPts val="24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vector&lt;vector&lt;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&gt;::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iterator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it;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幂集迭代器</a:t>
            </a:r>
          </a:p>
          <a:p>
            <a:pPr algn="l">
              <a:lnSpc>
                <a:spcPts val="24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&gt;::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iterator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sit;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幂集集合元素迭代器</a:t>
            </a:r>
          </a:p>
          <a:p>
            <a:pPr algn="l">
              <a:lnSpc>
                <a:spcPts val="24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  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序号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\t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选中物品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\t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总重量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\t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总价值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\t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能否装入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\n");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(it=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ps.begin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();it!=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ps.end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();++it)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中每一个集合元素</a:t>
            </a:r>
          </a:p>
          <a:p>
            <a:pPr algn="l">
              <a:lnSpc>
                <a:spcPts val="24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  %d\t",count+1);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sumw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sumv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("{");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for (sit=(*it).begin();sit!=(*it).end();++sit)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("%d ",*sit);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sumw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+=w[*sit-1];			//w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数组下标从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</a:t>
            </a:r>
          </a:p>
          <a:p>
            <a:pPr algn="l">
              <a:lnSpc>
                <a:spcPts val="24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sumv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+=v[*sit-1];			//v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数组下标从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</a:t>
            </a:r>
          </a:p>
          <a:p>
            <a:pPr algn="l">
              <a:lnSpc>
                <a:spcPts val="24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Text Box 3"/>
          <p:cNvSpPr txBox="1">
            <a:spLocks noChangeArrowheads="1"/>
          </p:cNvSpPr>
          <p:nvPr/>
        </p:nvSpPr>
        <p:spPr bwMode="auto">
          <a:xfrm>
            <a:off x="468313" y="1268413"/>
            <a:ext cx="5675323" cy="5191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.2.1 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直接</a:t>
            </a:r>
            <a:r>
              <a:rPr lang="zh-CN" altLang="en-US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采</a:t>
            </a:r>
            <a:r>
              <a:rPr lang="zh-CN" altLang="en-US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用蛮力法的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一般格式</a:t>
            </a: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571472" y="2000240"/>
            <a:ext cx="8208963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000"/>
              </a:lnSpc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蛮力法设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主要使用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循环语句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选择语句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，循环语句用于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穷举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所有可能的情况，而选择语句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判定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当前的条件是否为所求的解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1547813" y="3573463"/>
            <a:ext cx="4608512" cy="20255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0" tIns="180000" rIns="180000" bIns="180000">
            <a:spAutoFit/>
          </a:bodyPr>
          <a:lstStyle/>
          <a:p>
            <a:pPr algn="l"/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for (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循环变量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取所有可能的值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</a:p>
          <a:p>
            <a:pPr algn="l"/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	┇</a:t>
            </a:r>
          </a:p>
          <a:p>
            <a:pPr algn="l"/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if (x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满足指定的条件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 algn="l"/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x;</a:t>
            </a:r>
          </a:p>
          <a:p>
            <a:pPr algn="l"/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┇</a:t>
            </a:r>
          </a:p>
          <a:p>
            <a:pPr algn="l"/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00034" y="357166"/>
            <a:ext cx="4714908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4.2</a:t>
            </a:r>
            <a:r>
              <a:rPr lang="pt-BR" altLang="zh-CN" sz="2800" b="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 </a:t>
            </a:r>
            <a:r>
              <a:rPr lang="zh-CN" altLang="en-US" sz="2800" b="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蛮力法</a:t>
            </a:r>
            <a:r>
              <a:rPr lang="zh-CN" altLang="pt-BR" sz="2800" b="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的</a:t>
            </a:r>
            <a:r>
              <a:rPr lang="zh-CN" altLang="pt-BR" sz="2800" b="0" dirty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基本应用</a:t>
            </a:r>
            <a:endParaRPr lang="zh-CN" altLang="en-US" sz="2800" b="0" dirty="0">
              <a:solidFill>
                <a:srgbClr val="FF0000"/>
              </a:solidFill>
              <a:latin typeface="Consolas" pitchFamily="49" charset="0"/>
              <a:ea typeface="叶根友毛笔行书2.0版" pitchFamily="2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224" y="3786190"/>
            <a:ext cx="571504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800" spc="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基</a:t>
            </a:r>
            <a:endParaRPr lang="en-US" altLang="zh-CN" sz="1800" spc="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r>
              <a:rPr lang="zh-CN" altLang="en-US" sz="1800" spc="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本</a:t>
            </a:r>
            <a:endParaRPr lang="en-US" altLang="zh-CN" sz="1800" spc="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r>
              <a:rPr lang="zh-CN" altLang="en-US" sz="1800" spc="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格</a:t>
            </a:r>
            <a:endParaRPr lang="en-US" altLang="zh-CN" sz="1800" spc="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r>
              <a:rPr lang="zh-CN" altLang="en-US" sz="1800" spc="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式</a:t>
            </a:r>
            <a:endParaRPr lang="en-US" altLang="zh-CN" sz="1800" spc="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endParaRPr lang="zh-CN" altLang="en-US" sz="1800" spc="6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428604"/>
            <a:ext cx="8215370" cy="60419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80000" rIns="0" bIns="180000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("}\t\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t%d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t%d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",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sumw,sumv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sumw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&lt;=W)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能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\n");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sumv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maxsumv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比较求最优方案</a:t>
            </a: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maxsumw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sumw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maxsumv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sumv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maxi=count;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\n");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count++;		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方案编号增加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最佳方案为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");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选中物品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");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("{ ");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(sit=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[maxi].begin();sit!=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[maxi].end();++sit)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("%d ",*sit);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("},");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总重量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:%d,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总价值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:%d\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n",maxsumw,maxsumv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1000108"/>
            <a:ext cx="7215238" cy="3760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rIns="0" bIns="216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n=4,W=6;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w[]={5,3,2,1};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v[]={4,4,3,1};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PSet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(n);</a:t>
            </a:r>
            <a:endParaRPr lang="zh-CN" altLang="zh-CN" sz="1800" dirty="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("0/1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背包的求解方案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n",n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Knap(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w,v,W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zh-CN" sz="1800" dirty="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}//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参考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knap.cpp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48958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程序执行结果如下</a:t>
            </a:r>
            <a:r>
              <a:rPr lang="zh-CN" altLang="pt-BR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：</a:t>
            </a:r>
            <a:endParaRPr lang="zh-CN" altLang="en-US" sz="20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468313" y="868363"/>
            <a:ext cx="8280400" cy="55901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tIns="180000" bIns="144000">
            <a:spAutoFit/>
          </a:bodyPr>
          <a:lstStyle/>
          <a:p>
            <a:pPr algn="l"/>
            <a:r>
              <a:rPr lang="pt-BR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0/1</a:t>
            </a:r>
            <a:r>
              <a:rPr lang="zh-CN" altLang="pt-BR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背包的求解方案</a:t>
            </a:r>
          </a:p>
          <a:p>
            <a:pPr algn="l"/>
            <a:r>
              <a:rPr lang="zh-CN" altLang="pt-BR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序号	选中物品	</a:t>
            </a:r>
            <a:r>
              <a:rPr lang="zh-CN" altLang="pt-BR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总</a:t>
            </a:r>
            <a:r>
              <a:rPr lang="zh-CN" altLang="pt-BR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重量	</a:t>
            </a:r>
            <a:r>
              <a:rPr lang="zh-CN" altLang="pt-BR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总</a:t>
            </a:r>
            <a:r>
              <a:rPr lang="zh-CN" altLang="pt-BR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价值	</a:t>
            </a:r>
            <a:r>
              <a:rPr lang="zh-CN" altLang="pt-BR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能</a:t>
            </a:r>
            <a:r>
              <a:rPr lang="zh-CN" altLang="pt-BR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否装入</a:t>
            </a:r>
          </a:p>
          <a:p>
            <a:pPr algn="l"/>
            <a:r>
              <a:rPr lang="zh-CN" altLang="pt-BR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		{ }		0		0		</a:t>
            </a:r>
            <a:r>
              <a:rPr lang="zh-CN" altLang="pt-BR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</a:t>
            </a:r>
          </a:p>
          <a:p>
            <a:pPr algn="l"/>
            <a:r>
              <a:rPr lang="zh-CN" altLang="pt-BR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		{ 1 }		5		4		</a:t>
            </a:r>
            <a:r>
              <a:rPr lang="zh-CN" altLang="pt-BR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</a:t>
            </a:r>
          </a:p>
          <a:p>
            <a:pPr algn="l"/>
            <a:r>
              <a:rPr lang="zh-CN" altLang="pt-BR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		{ 2 }		3		4		</a:t>
            </a:r>
            <a:r>
              <a:rPr lang="zh-CN" altLang="pt-BR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</a:t>
            </a:r>
          </a:p>
          <a:p>
            <a:pPr algn="l"/>
            <a:r>
              <a:rPr lang="zh-CN" altLang="pt-BR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		{ 1 2 }		8		8		</a:t>
            </a:r>
            <a:r>
              <a:rPr lang="zh-CN" altLang="pt-BR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否</a:t>
            </a:r>
          </a:p>
          <a:p>
            <a:pPr algn="l"/>
            <a:r>
              <a:rPr lang="zh-CN" altLang="pt-BR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		{ 3 }		2		3		</a:t>
            </a:r>
            <a:r>
              <a:rPr lang="zh-CN" altLang="pt-BR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</a:t>
            </a:r>
          </a:p>
          <a:p>
            <a:pPr algn="l"/>
            <a:r>
              <a:rPr lang="zh-CN" altLang="pt-BR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		{ 1 3 }		7		7		</a:t>
            </a:r>
            <a:r>
              <a:rPr lang="zh-CN" altLang="pt-BR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否</a:t>
            </a:r>
            <a:endParaRPr lang="zh-CN" altLang="pt-BR" sz="18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pt-BR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		{ 2 3 }		5		7		</a:t>
            </a:r>
            <a:r>
              <a:rPr lang="zh-CN" altLang="pt-BR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</a:t>
            </a:r>
          </a:p>
          <a:p>
            <a:pPr algn="l"/>
            <a:r>
              <a:rPr lang="zh-CN" altLang="pt-BR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		{ 1 2 3 }	</a:t>
            </a:r>
            <a:r>
              <a:rPr lang="pt-BR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11		</a:t>
            </a:r>
            <a:r>
              <a:rPr lang="zh-CN" altLang="pt-BR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否</a:t>
            </a:r>
          </a:p>
          <a:p>
            <a:pPr algn="l"/>
            <a:r>
              <a:rPr lang="zh-CN" altLang="pt-BR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		{ 4 }		1		1		</a:t>
            </a:r>
            <a:r>
              <a:rPr lang="zh-CN" altLang="pt-BR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</a:t>
            </a:r>
          </a:p>
          <a:p>
            <a:pPr algn="l"/>
            <a:r>
              <a:rPr lang="zh-CN" altLang="pt-BR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		{ 1 4 }		6		5		</a:t>
            </a:r>
            <a:r>
              <a:rPr lang="zh-CN" altLang="pt-BR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</a:t>
            </a:r>
          </a:p>
          <a:p>
            <a:pPr algn="l"/>
            <a:r>
              <a:rPr lang="zh-CN" altLang="pt-BR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		{ 2 4 }		4		5		</a:t>
            </a:r>
            <a:r>
              <a:rPr lang="zh-CN" altLang="pt-BR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</a:t>
            </a:r>
          </a:p>
          <a:p>
            <a:pPr algn="l"/>
            <a:r>
              <a:rPr lang="zh-CN" altLang="pt-BR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		{ 1 2 4 }	</a:t>
            </a:r>
            <a:r>
              <a:rPr lang="pt-BR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9		</a:t>
            </a:r>
            <a:r>
              <a:rPr lang="zh-CN" altLang="pt-BR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否</a:t>
            </a:r>
          </a:p>
          <a:p>
            <a:pPr algn="l"/>
            <a:r>
              <a:rPr lang="zh-CN" altLang="pt-BR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13		{ 3 4 }		3		4		</a:t>
            </a:r>
            <a:r>
              <a:rPr lang="zh-CN" altLang="pt-BR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</a:t>
            </a:r>
          </a:p>
          <a:p>
            <a:pPr algn="l"/>
            <a:r>
              <a:rPr lang="zh-CN" altLang="pt-BR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14		{ 1 3 4 }	</a:t>
            </a:r>
            <a:r>
              <a:rPr lang="pt-BR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8		</a:t>
            </a:r>
            <a:r>
              <a:rPr lang="zh-CN" altLang="pt-BR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否</a:t>
            </a:r>
          </a:p>
          <a:p>
            <a:pPr algn="l"/>
            <a:r>
              <a:rPr lang="zh-CN" altLang="pt-BR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 dirty="0">
                <a:solidFill>
                  <a:srgbClr val="006600"/>
                </a:solidFill>
                <a:effectDag name="">
                  <a:cont type="tree" name="">
                    <a:effect ref="fillLine"/>
                    <a:outerShdw dist="38100" dir="13500000" algn="br">
                      <a:srgbClr val="E1FDFF"/>
                    </a:outerShdw>
                  </a:cont>
                  <a:cont type="tree" name="">
                    <a:effect ref="fillLine"/>
                    <a:outerShdw dist="38100" dir="2700000" algn="tl">
                      <a:srgbClr val="708688"/>
                    </a:outerShdw>
                  </a:cont>
                  <a:effect ref="fillLine"/>
                </a:effectDag>
                <a:latin typeface="Consolas" pitchFamily="49" charset="0"/>
                <a:ea typeface="楷体" pitchFamily="49" charset="-122"/>
                <a:cs typeface="Consolas" pitchFamily="49" charset="0"/>
              </a:rPr>
              <a:t>15		{ 2 3 4 }	</a:t>
            </a:r>
            <a:r>
              <a:rPr lang="pt-BR" altLang="zh-CN" sz="1800" dirty="0" smtClean="0">
                <a:solidFill>
                  <a:srgbClr val="006600"/>
                </a:solidFill>
                <a:effectDag name="">
                  <a:cont type="tree" name="">
                    <a:effect ref="fillLine"/>
                    <a:outerShdw dist="38100" dir="13500000" algn="br">
                      <a:srgbClr val="E1FDFF"/>
                    </a:outerShdw>
                  </a:cont>
                  <a:cont type="tree" name="">
                    <a:effect ref="fillLine"/>
                    <a:outerShdw dist="38100" dir="2700000" algn="tl">
                      <a:srgbClr val="708688"/>
                    </a:outerShdw>
                  </a:cont>
                  <a:effect ref="fillLine"/>
                </a:effectDag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pt-BR" altLang="zh-CN" sz="1800" dirty="0">
                <a:solidFill>
                  <a:srgbClr val="006600"/>
                </a:solidFill>
                <a:effectDag name="">
                  <a:cont type="tree" name="">
                    <a:effect ref="fillLine"/>
                    <a:outerShdw dist="38100" dir="13500000" algn="br">
                      <a:srgbClr val="E1FDFF"/>
                    </a:outerShdw>
                  </a:cont>
                  <a:cont type="tree" name="">
                    <a:effect ref="fillLine"/>
                    <a:outerShdw dist="38100" dir="2700000" algn="tl">
                      <a:srgbClr val="708688"/>
                    </a:outerShdw>
                  </a:cont>
                  <a:effect ref="fillLine"/>
                </a:effectDag>
                <a:latin typeface="Consolas" pitchFamily="49" charset="0"/>
                <a:ea typeface="楷体" pitchFamily="49" charset="-122"/>
                <a:cs typeface="Consolas" pitchFamily="49" charset="0"/>
              </a:rPr>
              <a:t>		8		</a:t>
            </a:r>
            <a:r>
              <a:rPr lang="zh-CN" altLang="pt-BR" sz="1800" dirty="0">
                <a:solidFill>
                  <a:srgbClr val="006600"/>
                </a:solidFill>
                <a:effectDag name="">
                  <a:cont type="tree" name="">
                    <a:effect ref="fillLine"/>
                    <a:outerShdw dist="38100" dir="13500000" algn="br">
                      <a:srgbClr val="E1FDFF"/>
                    </a:outerShdw>
                  </a:cont>
                  <a:cont type="tree" name="">
                    <a:effect ref="fillLine"/>
                    <a:outerShdw dist="38100" dir="2700000" algn="tl">
                      <a:srgbClr val="708688"/>
                    </a:outerShdw>
                  </a:cont>
                  <a:effect ref="fillLine"/>
                </a:effectDag>
                <a:latin typeface="Consolas" pitchFamily="49" charset="0"/>
                <a:ea typeface="楷体" pitchFamily="49" charset="-122"/>
                <a:cs typeface="Consolas" pitchFamily="49" charset="0"/>
              </a:rPr>
              <a:t>能</a:t>
            </a:r>
          </a:p>
          <a:p>
            <a:pPr algn="l"/>
            <a:r>
              <a:rPr lang="zh-CN" altLang="pt-BR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pt-BR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16		{ 1 2 3 4 }	11		12		</a:t>
            </a:r>
            <a:r>
              <a:rPr lang="zh-CN" altLang="pt-BR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否</a:t>
            </a:r>
          </a:p>
          <a:p>
            <a:pPr algn="l"/>
            <a:r>
              <a:rPr lang="zh-CN" altLang="pt-BR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最佳方案为 选中物品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:{ 2 3 4 },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总重量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:6,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总价值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2"/>
          <p:cNvSpPr txBox="1">
            <a:spLocks noChangeArrowheads="1"/>
          </p:cNvSpPr>
          <p:nvPr/>
        </p:nvSpPr>
        <p:spPr bwMode="auto">
          <a:xfrm>
            <a:off x="323850" y="333375"/>
            <a:ext cx="3962398" cy="5191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4.2.7 </a:t>
            </a:r>
            <a:r>
              <a:rPr lang="zh-CN" altLang="pt-BR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求解全排列问题</a:t>
            </a:r>
            <a:endParaRPr lang="zh-CN" altLang="en-US" sz="28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435004" y="1571612"/>
            <a:ext cx="8280400" cy="54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问题描述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给定的正整数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≥1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），求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的所有全排列。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214282" y="614258"/>
            <a:ext cx="8351838" cy="5403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问题求解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这里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采用增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量蛮力法求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解。产生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全排列的过程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79206" name="Rectangle 6"/>
          <p:cNvSpPr>
            <a:spLocks noChangeArrowheads="1"/>
          </p:cNvSpPr>
          <p:nvPr/>
        </p:nvSpPr>
        <p:spPr bwMode="auto">
          <a:xfrm>
            <a:off x="0" y="2995613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428596" y="1928802"/>
            <a:ext cx="4357718" cy="307777"/>
            <a:chOff x="428596" y="1928802"/>
            <a:chExt cx="4357718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428596" y="1928802"/>
              <a:ext cx="121444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初始为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57686" y="1928802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2844" y="3192661"/>
            <a:ext cx="221457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插入到各位上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2844" y="4121355"/>
            <a:ext cx="21431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插入到各位上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3357554" y="2236578"/>
            <a:ext cx="2286016" cy="1214447"/>
            <a:chOff x="3357554" y="2236578"/>
            <a:chExt cx="2286016" cy="1214447"/>
          </a:xfrm>
        </p:grpSpPr>
        <p:sp>
          <p:nvSpPr>
            <p:cNvPr id="13" name="TextBox 12"/>
            <p:cNvSpPr txBox="1"/>
            <p:nvPr/>
          </p:nvSpPr>
          <p:spPr>
            <a:xfrm>
              <a:off x="3357554" y="3143248"/>
              <a:ext cx="500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43504" y="3143248"/>
              <a:ext cx="50006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21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直接箭头连接符 21"/>
            <p:cNvCxnSpPr>
              <a:stCxn id="8" idx="2"/>
            </p:cNvCxnSpPr>
            <p:nvPr/>
          </p:nvCxnSpPr>
          <p:spPr>
            <a:xfrm rot="5400000">
              <a:off x="3690037" y="2332724"/>
              <a:ext cx="978109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8" idx="2"/>
            </p:cNvCxnSpPr>
            <p:nvPr/>
          </p:nvCxnSpPr>
          <p:spPr>
            <a:xfrm rot="16200000" flipH="1">
              <a:off x="4440136" y="2368443"/>
              <a:ext cx="906671" cy="6429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2428860" y="3451025"/>
            <a:ext cx="1857388" cy="978107"/>
            <a:chOff x="2428860" y="3451025"/>
            <a:chExt cx="1857388" cy="978107"/>
          </a:xfrm>
        </p:grpSpPr>
        <p:sp>
          <p:nvSpPr>
            <p:cNvPr id="15" name="TextBox 14"/>
            <p:cNvSpPr txBox="1"/>
            <p:nvPr/>
          </p:nvSpPr>
          <p:spPr>
            <a:xfrm>
              <a:off x="2428860" y="4121355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123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00364" y="4121355"/>
              <a:ext cx="64294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132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14744" y="4121355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312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6" name="直接箭头连接符 25"/>
            <p:cNvCxnSpPr>
              <a:stCxn id="13" idx="2"/>
            </p:cNvCxnSpPr>
            <p:nvPr/>
          </p:nvCxnSpPr>
          <p:spPr>
            <a:xfrm rot="5400000">
              <a:off x="2886361" y="3422153"/>
              <a:ext cx="692355" cy="7500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3" idx="2"/>
            </p:cNvCxnSpPr>
            <p:nvPr/>
          </p:nvCxnSpPr>
          <p:spPr>
            <a:xfrm rot="5400000">
              <a:off x="3207832" y="3672186"/>
              <a:ext cx="620917" cy="1785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3" idx="2"/>
              <a:endCxn id="17" idx="0"/>
            </p:cNvCxnSpPr>
            <p:nvPr/>
          </p:nvCxnSpPr>
          <p:spPr>
            <a:xfrm rot="16200000" flipH="1">
              <a:off x="3468876" y="3589735"/>
              <a:ext cx="670330" cy="3929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4357686" y="3451025"/>
            <a:ext cx="1857388" cy="978107"/>
            <a:chOff x="4357686" y="3451025"/>
            <a:chExt cx="1857388" cy="978107"/>
          </a:xfrm>
        </p:grpSpPr>
        <p:sp>
          <p:nvSpPr>
            <p:cNvPr id="18" name="TextBox 17"/>
            <p:cNvSpPr txBox="1"/>
            <p:nvPr/>
          </p:nvSpPr>
          <p:spPr>
            <a:xfrm>
              <a:off x="4357686" y="4121355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213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29190" y="4121355"/>
              <a:ext cx="64294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231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43570" y="4121355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321</a:t>
              </a:r>
              <a:endParaRPr lang="zh-CN" altLang="en-US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 rot="5400000">
              <a:off x="4743749" y="3422153"/>
              <a:ext cx="692355" cy="7500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rot="5400000">
              <a:off x="5065220" y="3672186"/>
              <a:ext cx="620917" cy="1785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rot="16200000" flipH="1">
              <a:off x="5326264" y="3589735"/>
              <a:ext cx="670330" cy="3929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6357950" y="3929066"/>
            <a:ext cx="1928826" cy="615553"/>
            <a:chOff x="6357950" y="3929066"/>
            <a:chExt cx="1928826" cy="615553"/>
          </a:xfrm>
        </p:grpSpPr>
        <p:sp>
          <p:nvSpPr>
            <p:cNvPr id="12" name="TextBox 11"/>
            <p:cNvSpPr txBox="1"/>
            <p:nvPr/>
          </p:nvSpPr>
          <p:spPr>
            <a:xfrm>
              <a:off x="6786578" y="3929066"/>
              <a:ext cx="1500198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zh-CN" sz="2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求解所需的</a:t>
              </a:r>
              <a:endPara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r>
                <a:rPr lang="zh-CN" altLang="zh-CN" sz="2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最终结果</a:t>
              </a:r>
            </a:p>
          </p:txBody>
        </p:sp>
        <p:sp>
          <p:nvSpPr>
            <p:cNvPr id="36" name="右箭头 35"/>
            <p:cNvSpPr/>
            <p:nvPr/>
          </p:nvSpPr>
          <p:spPr>
            <a:xfrm>
              <a:off x="6357950" y="4143380"/>
              <a:ext cx="357190" cy="21431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357950" y="1928802"/>
            <a:ext cx="2286017" cy="1357322"/>
            <a:chOff x="6357950" y="1928802"/>
            <a:chExt cx="2286017" cy="1357322"/>
          </a:xfrm>
        </p:grpSpPr>
        <p:sp>
          <p:nvSpPr>
            <p:cNvPr id="11" name="TextBox 10"/>
            <p:cNvSpPr txBox="1"/>
            <p:nvPr/>
          </p:nvSpPr>
          <p:spPr>
            <a:xfrm>
              <a:off x="6643702" y="2428868"/>
              <a:ext cx="200026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zh-CN" altLang="zh-CN" sz="2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求解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</a:t>
              </a:r>
              <a:r>
                <a:rPr lang="zh-CN" altLang="zh-CN" sz="2000" dirty="0" smtClean="0">
                  <a:solidFill>
                    <a:schemeClr val="tx1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中间结果</a:t>
              </a:r>
              <a:endPara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7" name="右大括号 36"/>
            <p:cNvSpPr/>
            <p:nvPr/>
          </p:nvSpPr>
          <p:spPr>
            <a:xfrm>
              <a:off x="6357950" y="1928802"/>
              <a:ext cx="214314" cy="1357322"/>
            </a:xfrm>
            <a:prstGeom prst="rightBrac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14282" y="476250"/>
            <a:ext cx="8677306" cy="38693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>
              <a:lnSpc>
                <a:spcPts val="2500"/>
              </a:lnSpc>
            </a:pPr>
            <a:r>
              <a:rPr lang="pt-BR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pt-BR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Insert</a:t>
            </a:r>
            <a:r>
              <a:rPr lang="pt-BR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(vector&lt;int&gt; s,int i,vector&lt;vector&lt;int&gt; &gt; &amp;ps1)</a:t>
            </a:r>
            <a:endParaRPr lang="zh-CN" altLang="en-US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pt-BR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在每个集合元素中间插入</a:t>
            </a:r>
            <a:r>
              <a:rPr lang="pt-BR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得到</a:t>
            </a:r>
            <a:r>
              <a:rPr lang="pt-BR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endParaRPr lang="zh-CN" altLang="en-US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pt-BR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vector&lt;int&gt; s1;</a:t>
            </a:r>
            <a:endParaRPr lang="zh-CN" altLang="en-US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pt-BR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vector&lt;int&gt;::iterator it;</a:t>
            </a:r>
            <a:endParaRPr lang="zh-CN" altLang="en-US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pt-BR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j=0;j&lt;i;j++)	//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pt-BR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s(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含</a:t>
            </a:r>
            <a:r>
              <a:rPr lang="pt-BR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i-1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个整数</a:t>
            </a:r>
            <a:r>
              <a:rPr lang="pt-BR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的每个位置插入</a:t>
            </a:r>
            <a:r>
              <a:rPr lang="pt-BR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en-US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pt-BR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s1=s;</a:t>
            </a:r>
            <a:endParaRPr lang="zh-CN" altLang="en-US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pt-BR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it=s1.begin()+j;	//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求出插入位置</a:t>
            </a:r>
          </a:p>
          <a:p>
            <a:pPr algn="l">
              <a:lnSpc>
                <a:spcPts val="2500"/>
              </a:lnSpc>
            </a:pPr>
            <a:r>
              <a:rPr lang="pt-BR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s1.insert(it,i);	//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插入整数</a:t>
            </a:r>
            <a:r>
              <a:rPr lang="pt-BR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en-US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pt-BR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ps1.push_back(s1);	//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添加到</a:t>
            </a:r>
            <a:r>
              <a:rPr lang="pt-BR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ts val="2500"/>
              </a:lnSpc>
            </a:pPr>
            <a:r>
              <a:rPr lang="pt-BR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pt-BR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57356" y="4786322"/>
            <a:ext cx="328614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例如： 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1 2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endParaRPr lang="zh-CN" altLang="en-US" sz="20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5" name="直接箭头连接符 4"/>
          <p:cNvCxnSpPr>
            <a:stCxn id="6" idx="0"/>
          </p:cNvCxnSpPr>
          <p:nvPr/>
        </p:nvCxnSpPr>
        <p:spPr>
          <a:xfrm rot="5400000" flipH="1" flipV="1">
            <a:off x="2357422" y="5072074"/>
            <a:ext cx="571504" cy="42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71670" y="5572140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14612" y="5572140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86116" y="5572140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smtClean="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直接箭头连接符 8"/>
          <p:cNvCxnSpPr>
            <a:stCxn id="7" idx="0"/>
          </p:cNvCxnSpPr>
          <p:nvPr/>
        </p:nvCxnSpPr>
        <p:spPr>
          <a:xfrm rot="5400000" flipH="1" flipV="1">
            <a:off x="2786050" y="528638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8" idx="0"/>
          </p:cNvCxnSpPr>
          <p:nvPr/>
        </p:nvCxnSpPr>
        <p:spPr>
          <a:xfrm rot="16200000" flipV="1">
            <a:off x="3214678" y="5143512"/>
            <a:ext cx="571504" cy="28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714356"/>
            <a:ext cx="8715436" cy="49186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80000" rIns="0" bIns="180000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pt-BR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Perm(int n)			//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pt-BR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pt-BR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的所有全排列</a:t>
            </a:r>
          </a:p>
          <a:p>
            <a:pPr algn="l">
              <a:lnSpc>
                <a:spcPts val="2600"/>
              </a:lnSpc>
            </a:pPr>
            <a:r>
              <a:rPr lang="pt-BR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vector&lt;vector&lt;int&gt; &gt; ps1;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临时存放子排列</a:t>
            </a:r>
          </a:p>
          <a:p>
            <a:pPr algn="l">
              <a:lnSpc>
                <a:spcPts val="2600"/>
              </a:lnSpc>
            </a:pPr>
            <a:r>
              <a:rPr lang="pt-BR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vector&lt;vector&lt;int&gt; &gt;::iterator it;//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全排列迭代器</a:t>
            </a:r>
          </a:p>
          <a:p>
            <a:pPr algn="l">
              <a:lnSpc>
                <a:spcPts val="2600"/>
              </a:lnSpc>
            </a:pPr>
            <a:r>
              <a:rPr lang="pt-BR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vector&lt;int&gt; s,s1;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s.push_back(1);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ps.push_back(s);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</a:t>
            </a:r>
            <a:r>
              <a:rPr lang="pt-BR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{1}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集合元素</a:t>
            </a:r>
          </a:p>
          <a:p>
            <a:pPr algn="l">
              <a:lnSpc>
                <a:spcPct val="200000"/>
              </a:lnSpc>
            </a:pPr>
            <a:r>
              <a:rPr lang="pt-BR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i=2;i&lt;=n;i++)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循环添加</a:t>
            </a:r>
            <a:r>
              <a:rPr lang="pt-BR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pt-BR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ps1.clear();			//ps1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存放插入</a:t>
            </a:r>
            <a:r>
              <a:rPr lang="pt-BR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的结果</a:t>
            </a:r>
          </a:p>
          <a:p>
            <a:pPr algn="l">
              <a:lnSpc>
                <a:spcPts val="2600"/>
              </a:lnSpc>
            </a:pPr>
            <a:r>
              <a:rPr lang="pt-BR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(it=ps.begin();it!=ps.end();++it)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1800" dirty="0" smtClean="0">
                <a:solidFill>
                  <a:srgbClr val="99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pt-BR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Insert</a:t>
            </a:r>
            <a:r>
              <a:rPr lang="pt-BR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(*it,i,ps1);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在每个集合元素中间插入</a:t>
            </a:r>
            <a:r>
              <a:rPr lang="pt-BR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得到</a:t>
            </a:r>
            <a:r>
              <a:rPr lang="pt-BR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ps=ps1;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pt-BR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}//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参考</a:t>
            </a:r>
            <a:r>
              <a:rPr lang="pt-BR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Perm1.cpp</a:t>
            </a:r>
            <a:endParaRPr lang="zh-CN" altLang="en-US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500034" y="1571612"/>
            <a:ext cx="8424862" cy="100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【算法分析】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对于给定的正整数</a:t>
            </a:r>
            <a:r>
              <a:rPr lang="pt-BR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，每一种全排列都必须处理，有</a:t>
            </a:r>
            <a:r>
              <a:rPr lang="pt-BR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!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种，所以上述算法的时间复杂度为</a:t>
            </a:r>
            <a:r>
              <a:rPr lang="pt-BR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pt-BR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pt-BR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!)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zh-CN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Text Box 3"/>
          <p:cNvSpPr txBox="1">
            <a:spLocks noChangeArrowheads="1"/>
          </p:cNvSpPr>
          <p:nvPr/>
        </p:nvSpPr>
        <p:spPr bwMode="auto">
          <a:xfrm>
            <a:off x="611188" y="1412875"/>
            <a:ext cx="7993062" cy="2092881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蛮力法所</a:t>
            </a:r>
            <a:r>
              <a:rPr lang="zh-CN" altLang="en-US" sz="20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依赖的基本技术是</a:t>
            </a:r>
            <a:r>
              <a:rPr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遍历</a:t>
            </a:r>
            <a:r>
              <a:rPr lang="zh-CN" altLang="en-US" sz="20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技术，采用一定的</a:t>
            </a:r>
            <a:r>
              <a:rPr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策略</a:t>
            </a:r>
            <a:r>
              <a:rPr lang="zh-CN" altLang="en-US" sz="20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将待求解问题的</a:t>
            </a:r>
            <a:r>
              <a:rPr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所有</a:t>
            </a:r>
            <a:r>
              <a:rPr lang="zh-CN" altLang="en-US" sz="20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元素依次</a:t>
            </a:r>
            <a:r>
              <a:rPr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处理</a:t>
            </a:r>
            <a:r>
              <a:rPr lang="zh-CN" altLang="en-US" sz="20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一次，从而</a:t>
            </a:r>
            <a:r>
              <a:rPr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找出</a:t>
            </a:r>
            <a:r>
              <a:rPr lang="zh-CN" altLang="en-US" sz="20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问题的</a:t>
            </a:r>
            <a:r>
              <a:rPr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解</a:t>
            </a:r>
            <a:r>
              <a:rPr lang="zh-CN" altLang="en-US" sz="20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　　而在遍历过程中，很多求解问题都可以采用</a:t>
            </a:r>
            <a:r>
              <a:rPr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递归</a:t>
            </a:r>
            <a:r>
              <a:rPr lang="zh-CN" altLang="en-US" sz="20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方法来实现，如二叉树的遍历和图的遍历等。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285728"/>
            <a:ext cx="5072098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smtClean="0">
                <a:solidFill>
                  <a:srgbClr val="FF0000"/>
                </a:solidFill>
                <a:latin typeface="+mj-lt"/>
                <a:ea typeface="叶根友毛笔行书2.0版" pitchFamily="2" charset="-122"/>
              </a:rPr>
              <a:t>4.3</a:t>
            </a:r>
            <a:r>
              <a:rPr lang="en-US" altLang="zh-CN" sz="2800" b="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  </a:t>
            </a:r>
            <a:r>
              <a:rPr lang="zh-CN" altLang="zh-CN" sz="2800" b="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递归在蛮力法中的应用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395289" y="476250"/>
            <a:ext cx="4676778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4.3.1 </a:t>
            </a:r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用递归方法求解</a:t>
            </a:r>
            <a:r>
              <a:rPr lang="zh-CN" altLang="pt-BR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幂集问题</a:t>
            </a:r>
            <a:endParaRPr lang="zh-CN" altLang="en-US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428596" y="1500174"/>
            <a:ext cx="8497887" cy="1938992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前面介绍了两种采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用蛮力法求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解由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整数构成的集合的幂集的方法，这里以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解法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为基础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同样采用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vector&lt;vector&lt;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 &gt;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容器</a:t>
            </a:r>
            <a:r>
              <a:rPr lang="en-US" altLang="zh-CN" sz="2000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ps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存放幂集，并作为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全局变量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。初始时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ps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={{}}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2"/>
          <p:cNvSpPr txBox="1">
            <a:spLocks noChangeArrowheads="1"/>
          </p:cNvSpPr>
          <p:nvPr/>
        </p:nvSpPr>
        <p:spPr bwMode="auto">
          <a:xfrm>
            <a:off x="428596" y="1571612"/>
            <a:ext cx="8064500" cy="271800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144000" bIns="216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4.1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编写一个程序，输出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1000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之间的所有完全数。所谓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完全数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，是指这样的数，该数的各因子（除该数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本身外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）之和正好等于该数本身，例如：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6=1+2+3</a:t>
            </a:r>
            <a:endParaRPr lang="en-US" altLang="zh-CN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28=1+2+4+7+14</a:t>
            </a:r>
            <a:endParaRPr lang="en-US" altLang="zh-CN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/>
          <p:cNvSpPr txBox="1">
            <a:spLocks noChangeArrowheads="1"/>
          </p:cNvSpPr>
          <p:nvPr/>
        </p:nvSpPr>
        <p:spPr bwMode="auto">
          <a:xfrm>
            <a:off x="571472" y="2928934"/>
            <a:ext cx="7929618" cy="18039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 algn="ctr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80000" tIns="180000" bIns="18000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1800" i="1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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输出幂集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					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</a:p>
          <a:p>
            <a:pPr algn="l">
              <a:lnSpc>
                <a:spcPct val="130000"/>
              </a:lnSpc>
            </a:pP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1800" i="1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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将整数</a:t>
            </a:r>
            <a:r>
              <a:rPr lang="en-US" altLang="zh-CN" sz="1800" i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添加到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中原有每个子集中产生新子集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否则</a:t>
            </a:r>
            <a:endParaRPr lang="zh-CN" altLang="en-US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3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并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将所有新子集加入到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+1,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,p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</p:txBody>
      </p:sp>
      <p:sp>
        <p:nvSpPr>
          <p:cNvPr id="167939" name="Text Box 3"/>
          <p:cNvSpPr txBox="1">
            <a:spLocks noChangeArrowheads="1"/>
          </p:cNvSpPr>
          <p:nvPr/>
        </p:nvSpPr>
        <p:spPr bwMode="auto">
          <a:xfrm>
            <a:off x="571472" y="642918"/>
            <a:ext cx="8247091" cy="22006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大问题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用于添加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整数（共需添加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个整数）产生的幂集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小问题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(i+1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用于添加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i+1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整数（共需添加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个整数）产生的幂集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8280400" cy="5283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216000" bIns="216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vector&lt;vector&lt;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&gt;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存放幂集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Inserti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向幂集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中每个集合元素添加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并插入到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vector&lt;vector&lt;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&gt; ps1;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子幂集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vector&lt;vector&lt;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&gt;::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iterator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it;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幂集迭代器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ps1=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	//ps1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存放原来的幂集</a:t>
            </a:r>
          </a:p>
          <a:p>
            <a:pPr algn="l">
              <a:lnSpc>
                <a:spcPct val="20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(it=ps1.begin();it!=ps1.end();++it)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(*it).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push_back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的每个集合元素末尾添加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(it=ps1.begin();it!=ps1.end();++it)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ps.push_back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(*it);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的每个集合元素添加到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100" y="1500174"/>
            <a:ext cx="6072230" cy="37602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216000" rIns="0" bIns="216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PSet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   //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的幂集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endParaRPr lang="zh-CN" altLang="zh-CN" sz="1800" dirty="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&lt;=n)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Inserti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		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插入到现有子集中产生新子集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PSet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(i+1,n);			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递归调用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}//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参考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PSet3.cpp</a:t>
            </a:r>
            <a:endParaRPr lang="zh-CN" altLang="en-US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5891224" cy="5191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altLang="zh-CN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lang="pt-BR" altLang="zh-CN" sz="28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.3.2 </a:t>
            </a:r>
            <a:r>
              <a:rPr lang="zh-CN" altLang="pt-BR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用递归方法求解全排列问题</a:t>
            </a:r>
            <a:endParaRPr lang="zh-CN" altLang="en-US" sz="28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468313" y="1125538"/>
            <a:ext cx="8207375" cy="1015663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同样采用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vector&lt;vector&lt;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 &gt;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容器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ps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存放全排列，并作为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全局变量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。首先初始化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ps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={{1}}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zh-CN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214422"/>
            <a:ext cx="7786742" cy="16414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altLang="zh-CN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2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大问题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用于添加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整数（共需添加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个整数）产生的全排列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ps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r>
              <a:rPr lang="en-US" altLang="zh-CN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2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小问题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用于添加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整数（共需添加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个整数）产生的全排列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2976" y="3571876"/>
            <a:ext cx="6786610" cy="20255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rIns="0" bIns="180000" rtlCol="0">
            <a:spAutoFit/>
          </a:bodyPr>
          <a:lstStyle/>
          <a:p>
            <a:pPr algn="l"/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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产生全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排列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</a:p>
          <a:p>
            <a:pPr algn="l"/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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{{1}}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，取出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的每个集合元素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endParaRPr lang="en-US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的每个位置插入</a:t>
            </a:r>
            <a:r>
              <a:rPr lang="en-US" altLang="zh-CN" sz="1800" i="1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否则</a:t>
            </a: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将插入</a:t>
            </a:r>
            <a:r>
              <a:rPr lang="en-US" altLang="zh-CN" sz="1800" i="1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后的新集合元素添加的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=ps1;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285720" y="714356"/>
            <a:ext cx="8501122" cy="45851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vector&lt;vector&lt;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&gt;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存放全排列</a:t>
            </a:r>
          </a:p>
          <a:p>
            <a:pPr algn="l">
              <a:lnSpc>
                <a:spcPts val="2600"/>
              </a:lnSpc>
            </a:pP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Insert(vector&lt;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s,int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i,vector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&lt;vector&lt;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&gt; &amp;ps1)</a:t>
            </a:r>
            <a:endParaRPr lang="zh-CN" altLang="zh-CN" sz="1800" dirty="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在每个集合元素中间插入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得到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endParaRPr lang="zh-CN" altLang="zh-CN" sz="1800" dirty="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vector&lt;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s1;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&gt;::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iterator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it;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j=0;j&lt;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i;j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s(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含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i-1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个整数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的每个位置插入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s1=s;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it=s1.begin()+j;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求出插入位置</a:t>
            </a:r>
          </a:p>
          <a:p>
            <a:pPr algn="l">
              <a:lnSpc>
                <a:spcPts val="26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s1.insert(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it,i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插入整数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ps1.push_back(s1);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添加到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ts val="26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1214422"/>
            <a:ext cx="8286808" cy="45184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80000" rIns="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Perm(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	   //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的全排列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endParaRPr lang="zh-CN" altLang="zh-CN" sz="1800" dirty="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vector&lt;vector&lt;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&gt;::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iterator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it; 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全排列迭代器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&lt;=n)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vector&lt;vector&lt;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&gt; ps1; 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临时存放子排列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(it=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ps.begin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();it!=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ps.end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();++it)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Insert(*it,i,ps1);	   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在每个集合元素中间插入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得到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ps1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ps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=ps1;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Perm(i+1,n);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继续添加整数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i+1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}//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参考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Perm2.cpp</a:t>
            </a:r>
            <a:endParaRPr lang="zh-CN" altLang="en-US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0" y="3094038"/>
            <a:ext cx="184731" cy="523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76176" bIns="76176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822" name="Text Box 7"/>
          <p:cNvSpPr txBox="1">
            <a:spLocks noChangeArrowheads="1"/>
          </p:cNvSpPr>
          <p:nvPr/>
        </p:nvSpPr>
        <p:spPr bwMode="auto">
          <a:xfrm>
            <a:off x="1357290" y="2500306"/>
            <a:ext cx="274636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lang="zh-CN" altLang="en-US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邻</a:t>
            </a:r>
            <a:r>
              <a:rPr lang="zh-CN" altLang="en-US" sz="2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接矩</a:t>
            </a:r>
            <a:r>
              <a:rPr lang="zh-CN" altLang="en-US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阵</a:t>
            </a:r>
            <a:endParaRPr lang="en-US" altLang="zh-CN" sz="2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lang="zh-CN" altLang="en-US" sz="2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邻接表</a:t>
            </a:r>
            <a:endParaRPr lang="en-US" altLang="zh-CN" sz="2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596" y="282204"/>
            <a:ext cx="5857916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4.4</a:t>
            </a:r>
            <a:r>
              <a:rPr lang="en-US" altLang="zh-CN" sz="2800" b="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  </a:t>
            </a:r>
            <a:r>
              <a:rPr lang="zh-CN" altLang="zh-CN" sz="2800" b="0" smtClean="0">
                <a:solidFill>
                  <a:srgbClr val="FF0000"/>
                </a:solidFill>
                <a:latin typeface="Consolas" pitchFamily="49" charset="0"/>
                <a:ea typeface="叶根友毛笔行书2.0版" pitchFamily="2" charset="-122"/>
                <a:cs typeface="Consolas" pitchFamily="49" charset="0"/>
              </a:rPr>
              <a:t>图的深度优先和广度优先遍历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2910" y="1500174"/>
            <a:ext cx="3643338" cy="4420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36000" rIns="0" bIns="36000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4.4.1 </a:t>
            </a:r>
            <a:r>
              <a:rPr lang="zh-CN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图的存储结构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0" y="3094038"/>
            <a:ext cx="184731" cy="523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76176" bIns="76176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822" name="Text Box 7"/>
          <p:cNvSpPr txBox="1">
            <a:spLocks noChangeArrowheads="1"/>
          </p:cNvSpPr>
          <p:nvPr/>
        </p:nvSpPr>
        <p:spPr bwMode="auto">
          <a:xfrm>
            <a:off x="468313" y="1285860"/>
            <a:ext cx="82804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邻接矩阵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是表示顶点之间相邻关系的矩阵。设</a:t>
            </a:r>
            <a:r>
              <a:rPr lang="en-US" altLang="zh-CN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G=(V,E)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是含有</a:t>
            </a:r>
            <a:r>
              <a:rPr lang="en-US" altLang="zh-CN" sz="22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＞</a:t>
            </a:r>
            <a:r>
              <a:rPr lang="en-US" altLang="zh-CN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）个顶点的图，各顶点的编号为</a:t>
            </a:r>
            <a:r>
              <a:rPr lang="en-US" altLang="zh-CN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2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en-US" altLang="zh-CN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的邻接矩阵</a:t>
            </a:r>
            <a:r>
              <a:rPr lang="en-US" altLang="zh-CN" sz="22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en-US" altLang="zh-CN" sz="22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阶方阵，其定义如下：</a:t>
            </a:r>
          </a:p>
        </p:txBody>
      </p:sp>
      <p:sp>
        <p:nvSpPr>
          <p:cNvPr id="34823" name="Text Box 8"/>
          <p:cNvSpPr txBox="1">
            <a:spLocks noChangeArrowheads="1"/>
          </p:cNvSpPr>
          <p:nvPr/>
        </p:nvSpPr>
        <p:spPr bwMode="auto">
          <a:xfrm>
            <a:off x="1258888" y="2511410"/>
            <a:ext cx="60499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）如果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是不带权无向图，则：</a:t>
            </a:r>
          </a:p>
        </p:txBody>
      </p:sp>
      <p:sp>
        <p:nvSpPr>
          <p:cNvPr id="34824" name="Text Box 9"/>
          <p:cNvSpPr txBox="1">
            <a:spLocks noChangeArrowheads="1"/>
          </p:cNvSpPr>
          <p:nvPr/>
        </p:nvSpPr>
        <p:spPr bwMode="auto">
          <a:xfrm>
            <a:off x="1403351" y="3014647"/>
            <a:ext cx="5026038" cy="874727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i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		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1800" i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)∈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E(G)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i="1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		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</a:t>
            </a:r>
            <a:endParaRPr lang="zh-CN" altLang="en-US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4825" name="Text Box 10"/>
          <p:cNvSpPr txBox="1">
            <a:spLocks noChangeArrowheads="1"/>
          </p:cNvSpPr>
          <p:nvPr/>
        </p:nvSpPr>
        <p:spPr bwMode="auto">
          <a:xfrm>
            <a:off x="1258888" y="4100460"/>
            <a:ext cx="54006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）如果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是不带权有向图，则：</a:t>
            </a:r>
          </a:p>
        </p:txBody>
      </p:sp>
      <p:sp>
        <p:nvSpPr>
          <p:cNvPr id="34826" name="Text Box 11"/>
          <p:cNvSpPr txBox="1">
            <a:spLocks noChangeArrowheads="1"/>
          </p:cNvSpPr>
          <p:nvPr/>
        </p:nvSpPr>
        <p:spPr bwMode="auto">
          <a:xfrm>
            <a:off x="1474788" y="4598972"/>
            <a:ext cx="4954600" cy="874727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i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		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i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1800" i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&gt;∈E(G)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i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		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428596" y="500042"/>
            <a:ext cx="3317869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1. 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邻接矩阵存储方法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68313" y="1255726"/>
            <a:ext cx="59039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）如果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是带权无向图，则：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11188" y="2047889"/>
            <a:ext cx="5103820" cy="1338828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nb-NO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nb-NO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nb-NO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nb-NO" altLang="zh-CN" sz="1800" i="1" baseline="-25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ij</a:t>
            </a:r>
            <a:r>
              <a:rPr lang="nb-NO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nb-NO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nb-NO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≠</a:t>
            </a:r>
            <a:r>
              <a:rPr lang="nb-NO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nb-NO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且</a:t>
            </a:r>
            <a:r>
              <a:rPr lang="nb-NO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nb-NO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nb-NO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)∈E(G)</a:t>
            </a:r>
          </a:p>
          <a:p>
            <a:pPr algn="l">
              <a:lnSpc>
                <a:spcPct val="150000"/>
              </a:lnSpc>
            </a:pPr>
            <a:r>
              <a:rPr lang="nb-NO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nb-NO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	</a:t>
            </a:r>
            <a:r>
              <a:rPr lang="nb-NO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nb-NO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</a:p>
          <a:p>
            <a:pPr algn="l">
              <a:lnSpc>
                <a:spcPct val="150000"/>
              </a:lnSpc>
            </a:pPr>
            <a:r>
              <a:rPr lang="nb-NO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nb-NO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]=∞	</a:t>
            </a:r>
            <a:r>
              <a:rPr lang="zh-CN" altLang="nb-NO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</a:t>
            </a:r>
            <a:endParaRPr lang="zh-CN" altLang="en-US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611188" y="3671832"/>
            <a:ext cx="57610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nb-NO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nb-NO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nb-NO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）如果</a:t>
            </a:r>
            <a:r>
              <a:rPr lang="nb-NO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nb-NO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是带权有向图，则：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611188" y="4351351"/>
            <a:ext cx="5103820" cy="1338828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nb-NO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nb-NO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nb-NO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nb-NO" altLang="zh-CN" sz="1800" i="1" baseline="-25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ij</a:t>
            </a:r>
            <a:r>
              <a:rPr lang="nb-NO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nb-NO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nb-NO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≠</a:t>
            </a:r>
            <a:r>
              <a:rPr lang="nb-NO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nb-NO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且</a:t>
            </a:r>
            <a:r>
              <a:rPr lang="nb-NO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nb-NO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nb-NO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&gt;∈E(G)</a:t>
            </a:r>
          </a:p>
          <a:p>
            <a:pPr algn="l">
              <a:lnSpc>
                <a:spcPct val="150000"/>
              </a:lnSpc>
            </a:pPr>
            <a:r>
              <a:rPr lang="nb-NO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nb-NO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	</a:t>
            </a:r>
            <a:r>
              <a:rPr lang="nb-NO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nb-NO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</a:p>
          <a:p>
            <a:pPr algn="l">
              <a:lnSpc>
                <a:spcPct val="150000"/>
              </a:lnSpc>
            </a:pPr>
            <a:r>
              <a:rPr lang="nb-NO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nb-NO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]=∞	</a:t>
            </a:r>
            <a:r>
              <a:rPr lang="zh-CN" altLang="nb-NO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</a:t>
            </a:r>
            <a:endParaRPr lang="zh-CN" altLang="en-US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539750" y="1314460"/>
            <a:ext cx="8135938" cy="198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，如何判断它是否为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完全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数学知识可知：一个数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的除该数本身外的所有因子都在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之间。算法中要取得因子之和，只要在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之间找到所有整除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的数，将其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累加即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可。如果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累加和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与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本身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相等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则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是一个完全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数。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5828" name="Text Box 4"/>
          <p:cNvSpPr txBox="1">
            <a:spLocks noChangeArrowheads="1"/>
          </p:cNvSpPr>
          <p:nvPr/>
        </p:nvSpPr>
        <p:spPr bwMode="auto">
          <a:xfrm>
            <a:off x="2000232" y="3714752"/>
            <a:ext cx="4321175" cy="1981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180000" tIns="180000" bIns="180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for (m=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2;m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&lt;=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1000;m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++)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 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的所有因子之和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s;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(m==s) </a:t>
            </a:r>
            <a:r>
              <a:rPr lang="zh-CN" altLang="en-US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输出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s;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71472" y="1214422"/>
            <a:ext cx="389096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邻接矩阵的类型定义如下：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571472" y="1857364"/>
            <a:ext cx="7748612" cy="3476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216000" tIns="144000" bIns="144000">
            <a:spAutoFit/>
          </a:bodyPr>
          <a:lstStyle/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MAXV &lt;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最大顶点个数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no;	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顶点编号</a:t>
            </a: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char data[MAXL];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顶点其他信息</a:t>
            </a: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VertexType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顶点类型</a:t>
            </a:r>
          </a:p>
          <a:p>
            <a:pPr algn="l">
              <a:lnSpc>
                <a:spcPct val="200000"/>
              </a:lnSpc>
            </a:pP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edges[MAXV][MAXV];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邻接矩阵的边数组</a:t>
            </a: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n,e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顶点数，边数</a:t>
            </a: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VertexType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vexs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[MAXV];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存放顶点信息</a:t>
            </a: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MGraph</a:t>
            </a:r>
            <a:r>
              <a:rPr lang="en-US" altLang="zh-CN" sz="18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;			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完整的图邻接矩阵类型</a:t>
            </a:r>
            <a:endParaRPr lang="zh-CN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2962266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 </a:t>
            </a:r>
            <a:r>
              <a:rPr lang="zh-CN" altLang="en-US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邻接表存储方法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68313" y="1484313"/>
            <a:ext cx="7991475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图的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邻接表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存储方法是一种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链式存储结构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图的每个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顶点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建立一个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单链表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，第</a:t>
            </a:r>
            <a:r>
              <a:rPr lang="en-US" altLang="zh-CN" sz="2000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0≤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）个单链表中的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依附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于顶点</a:t>
            </a:r>
            <a:r>
              <a:rPr lang="en-US" altLang="zh-CN" sz="2000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边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每个单链表上附设一个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表头结点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，将所有表头结点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构成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表头结点数组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857232"/>
            <a:ext cx="8072494" cy="46933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216000" rIns="0" bIns="180000" rtlCol="0">
            <a:spAutoFit/>
          </a:bodyPr>
          <a:lstStyle/>
          <a:p>
            <a:pPr algn="l"/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ANode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该边的终点编号</a:t>
            </a: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weight;	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该边的权值</a:t>
            </a: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ANode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nextarc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指向下一条边的指针</a:t>
            </a: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dirty="0" err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边结点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类型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Vnode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char data[MAXL];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顶点其他信息</a:t>
            </a: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指向第一条边</a:t>
            </a: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VNode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//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邻接表头结点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类型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VNode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[MAXV];		//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是邻接表类型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邻接表</a:t>
            </a: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n,e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图中顶点数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和边数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ALGraph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428604"/>
            <a:ext cx="3929090" cy="4420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36000" rIns="0" bIns="36000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4.4.2 </a:t>
            </a:r>
            <a:r>
              <a:rPr lang="zh-CN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深度优先遍历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428736"/>
            <a:ext cx="8143932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从给定图中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任意指定的顶点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（称为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初始点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）出发，按照某种搜索方法沿着图的边访问图中的所有顶点，使每个顶点仅被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访问一次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，这个过程称为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图的遍历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为了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避免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同一个顶点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被重复访问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，必须记住每个被访问过的顶点。为此，设置一个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访问标志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visited[]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，当顶点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被访问过时，数组中元素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visited[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置为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；否则置为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428736"/>
            <a:ext cx="8001056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深度优先搜索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的过程是：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（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从图中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某个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出发，首先访问初始顶点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然后选择一个与顶点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相邻且没被访问过的顶点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为初始顶点，再从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出发进行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深度优先搜索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en-US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重复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直到图中与当前顶点</a:t>
            </a:r>
            <a:r>
              <a:rPr lang="en-US" altLang="zh-CN" sz="1800" i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顶点都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被访问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过为止。显然，这个搜索过程是个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过程。</a:t>
            </a:r>
            <a:endParaRPr lang="zh-CN" altLang="en-US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500042"/>
            <a:ext cx="614366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zh-CN" sz="2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以邻接矩阵为存储结构的深度优先搜索算法</a:t>
            </a:r>
            <a:endParaRPr lang="zh-CN" altLang="en-US" sz="2200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1357298"/>
            <a:ext cx="7786742" cy="3133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rIns="0" bIns="180000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DFS(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MGraph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g,int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v)	//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邻接矩阵的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w;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("%3d",v);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输出被访问顶点的编号</a:t>
            </a: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visited[v]=1;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置已访问标记</a:t>
            </a:r>
          </a:p>
          <a:p>
            <a:pPr algn="l">
              <a:lnSpc>
                <a:spcPct val="20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(w=0;w&lt;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g.n;w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找顶点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的所有相邻点</a:t>
            </a: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[v][w]!=0 &amp;&amp;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[v][w]!=INF </a:t>
            </a: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&amp;&amp; visited[w]==0)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DFS(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g,w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找顶点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的未访问过的相邻点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}//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参考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DFS.cpp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571480"/>
            <a:ext cx="628654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zh-CN" sz="2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以邻接表为存储结构的深度优先搜索算法</a:t>
            </a:r>
            <a:r>
              <a:rPr lang="zh-CN" altLang="en-US" sz="22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7158" y="1318022"/>
            <a:ext cx="8643998" cy="3964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80000" rIns="0" bIns="180000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DFS(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ALGraph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G,int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v)	//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邻接表的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*p;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("%3d",v);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输出被访问顶点的编号</a:t>
            </a: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visited[v]=1;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置已访问标记</a:t>
            </a:r>
          </a:p>
          <a:p>
            <a:pPr algn="l">
              <a:lnSpc>
                <a:spcPct val="20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p=G-&gt;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[v].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//p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的第一个邻接点</a:t>
            </a: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(p!=NULL)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(visited[p-&gt;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]==0) 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顶点未访问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递归访问它</a:t>
            </a:r>
          </a:p>
          <a:p>
            <a:pPr algn="l"/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DFS(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G,p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zh-CN" sz="1800" dirty="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p=p-&gt;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nextarc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//p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指向顶点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的下一个邻接点</a:t>
            </a: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//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参考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DFS.cpp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endParaRPr lang="zh-CN" altLang="en-US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558073"/>
            <a:ext cx="3500462" cy="4420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36000" rIns="0" bIns="36000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4.4.4 </a:t>
            </a:r>
            <a:r>
              <a:rPr lang="zh-CN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广度优先遍历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472" y="1357298"/>
            <a:ext cx="8143932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广度优先搜索的过程是：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首先访问初始顶点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接着访问顶点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的所有未被访问过的邻接点</a:t>
            </a:r>
            <a:r>
              <a:rPr lang="en-US" altLang="zh-CN" sz="1800" i="1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baseline="-250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baseline="-250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，…，</a:t>
            </a:r>
            <a:r>
              <a:rPr lang="en-US" altLang="zh-CN" sz="1800" i="1" dirty="0" err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i="1" baseline="-25000" dirty="0" err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然后再按照</a:t>
            </a:r>
            <a:r>
              <a:rPr lang="en-US" altLang="zh-CN" sz="1800" i="1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baseline="-250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baseline="-250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，…，</a:t>
            </a:r>
            <a:r>
              <a:rPr lang="en-US" altLang="zh-CN" sz="1800" i="1" dirty="0" err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i="1" baseline="-25000" dirty="0" err="1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的次序，访问每一个顶点的所有未被访问过的邻接点，依次类推，直到图中所有和初始顶点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有路径相通的顶点都被访问过为止。</a:t>
            </a:r>
            <a:endParaRPr lang="zh-CN" altLang="en-US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85728"/>
            <a:ext cx="835824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以邻接矩阵为图的存储结构，采用广度优先搜索图时，需要使用一个队列。</a:t>
            </a:r>
            <a:endParaRPr lang="zh-CN" altLang="en-US" sz="2000" dirty="0" smtClean="0">
              <a:solidFill>
                <a:schemeClr val="tx1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596" y="785794"/>
            <a:ext cx="8072494" cy="5950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tIns="108000" rIns="0" bIns="108000" rtlCol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altLang="zh-CN" sz="16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BFS(</a:t>
            </a:r>
            <a:r>
              <a:rPr lang="en-US" altLang="zh-CN" sz="16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MGraph</a:t>
            </a:r>
            <a:r>
              <a:rPr lang="en-US" altLang="zh-CN" sz="16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g,int</a:t>
            </a:r>
            <a:r>
              <a:rPr lang="en-US" altLang="zh-CN" sz="16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v)			//</a:t>
            </a:r>
            <a:r>
              <a:rPr lang="zh-CN" altLang="zh-CN" sz="16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邻接矩阵的</a:t>
            </a:r>
            <a:r>
              <a:rPr lang="en-US" altLang="zh-CN" sz="16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BFS</a:t>
            </a:r>
            <a:r>
              <a:rPr lang="zh-CN" altLang="zh-CN" sz="16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</a:p>
          <a:p>
            <a:pPr algn="l">
              <a:lnSpc>
                <a:spcPts val="2100"/>
              </a:lnSpc>
            </a:pP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queue&lt;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//</a:t>
            </a:r>
            <a:r>
              <a:rPr lang="zh-CN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定义一个队列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endParaRPr lang="zh-CN" altLang="zh-CN" sz="16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visited[MAXV];			//</a:t>
            </a:r>
            <a:r>
              <a:rPr lang="zh-CN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定义存放结点的访问标志的数组</a:t>
            </a:r>
          </a:p>
          <a:p>
            <a:pPr algn="l">
              <a:lnSpc>
                <a:spcPts val="2100"/>
              </a:lnSpc>
            </a:pP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w,i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6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memset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(visited,0,sizeof(visited));	//</a:t>
            </a:r>
            <a:r>
              <a:rPr lang="zh-CN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访问标志数组初始化</a:t>
            </a:r>
          </a:p>
          <a:p>
            <a:pPr algn="l">
              <a:lnSpc>
                <a:spcPts val="2100"/>
              </a:lnSpc>
            </a:pP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("%3d",v);			//</a:t>
            </a:r>
            <a:r>
              <a:rPr lang="zh-CN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输出被访问顶点的编号</a:t>
            </a:r>
          </a:p>
          <a:p>
            <a:pPr algn="l">
              <a:lnSpc>
                <a:spcPts val="2100"/>
              </a:lnSpc>
            </a:pP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visited[v]=1;				//</a:t>
            </a:r>
            <a:r>
              <a:rPr lang="zh-CN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置已访问标记</a:t>
            </a:r>
          </a:p>
          <a:p>
            <a:pPr algn="l">
              <a:lnSpc>
                <a:spcPts val="2100"/>
              </a:lnSpc>
            </a:pP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qu.push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(v);				//v</a:t>
            </a:r>
            <a:r>
              <a:rPr lang="zh-CN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</a:p>
          <a:p>
            <a:pPr algn="l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qu.empty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())			//</a:t>
            </a:r>
            <a:r>
              <a:rPr lang="zh-CN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队列不空时循环</a:t>
            </a:r>
          </a:p>
          <a:p>
            <a:pPr algn="l">
              <a:lnSpc>
                <a:spcPts val="2100"/>
              </a:lnSpc>
            </a:pP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w=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qu.front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 qu.pop();		//</a:t>
            </a:r>
            <a:r>
              <a:rPr lang="zh-CN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出队顶点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endParaRPr lang="zh-CN" altLang="zh-CN" sz="16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=0;i&lt;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g.n;i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//</a:t>
            </a:r>
            <a:r>
              <a:rPr lang="zh-CN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找与顶点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相邻的顶点</a:t>
            </a:r>
          </a:p>
          <a:p>
            <a:pPr algn="l">
              <a:lnSpc>
                <a:spcPts val="2100"/>
              </a:lnSpc>
            </a:pP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if (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[w][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]!=0 &amp;&amp; 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g.edges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[w][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]!=INF &amp;&amp; visited[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]==0)</a:t>
            </a:r>
            <a:endParaRPr lang="zh-CN" altLang="zh-CN" sz="16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{		//</a:t>
            </a:r>
            <a:r>
              <a:rPr lang="zh-CN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若当前邻接顶点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未被访问</a:t>
            </a:r>
          </a:p>
          <a:p>
            <a:pPr algn="l">
              <a:lnSpc>
                <a:spcPts val="2100"/>
              </a:lnSpc>
            </a:pP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("%3d",i);		//</a:t>
            </a:r>
            <a:r>
              <a:rPr lang="zh-CN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访问相邻顶点</a:t>
            </a:r>
          </a:p>
          <a:p>
            <a:pPr algn="l">
              <a:lnSpc>
                <a:spcPts val="2100"/>
              </a:lnSpc>
            </a:pP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visited[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]=1;			//</a:t>
            </a:r>
            <a:r>
              <a:rPr lang="zh-CN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置该顶点已被访问的标志</a:t>
            </a:r>
          </a:p>
          <a:p>
            <a:pPr algn="l">
              <a:lnSpc>
                <a:spcPts val="2100"/>
              </a:lnSpc>
            </a:pP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qu.push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	//</a:t>
            </a:r>
            <a:r>
              <a:rPr lang="zh-CN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该顶点进队</a:t>
            </a:r>
          </a:p>
          <a:p>
            <a:pPr algn="l">
              <a:lnSpc>
                <a:spcPts val="2100"/>
              </a:lnSpc>
            </a:pP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}</a:t>
            </a:r>
            <a:endParaRPr lang="zh-CN" altLang="zh-CN" sz="16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6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(“\n”);</a:t>
            </a:r>
            <a:endParaRPr lang="zh-CN" altLang="zh-CN" sz="16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}//</a:t>
            </a:r>
            <a:r>
              <a:rPr lang="zh-CN" altLang="en-US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参考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BFS.cpp</a:t>
            </a:r>
            <a:endParaRPr lang="zh-CN" altLang="zh-CN" sz="16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</a:pPr>
            <a:endParaRPr lang="zh-CN" altLang="zh-CN" sz="16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406579"/>
            <a:ext cx="814393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以邻接表为图的存储结构，采用广度优先搜索图时，需要使用一个队列。</a:t>
            </a:r>
            <a:endParaRPr lang="zh-CN" altLang="en-US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034" y="962548"/>
            <a:ext cx="8215370" cy="55622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72000" tIns="72000" rIns="0" bIns="72000" rtlCol="0">
            <a:spAutoFit/>
          </a:bodyPr>
          <a:lstStyle/>
          <a:p>
            <a:pPr algn="l"/>
            <a:r>
              <a:rPr lang="en-US" altLang="zh-CN" sz="16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BFS(</a:t>
            </a:r>
            <a:r>
              <a:rPr lang="en-US" altLang="zh-CN" sz="16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ALGraph</a:t>
            </a:r>
            <a:r>
              <a:rPr lang="en-US" altLang="zh-CN" sz="16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6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G,int</a:t>
            </a:r>
            <a:r>
              <a:rPr lang="en-US" altLang="zh-CN" sz="16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v)		//</a:t>
            </a:r>
            <a:r>
              <a:rPr lang="zh-CN" altLang="zh-CN" sz="16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邻接表的</a:t>
            </a:r>
            <a:r>
              <a:rPr lang="en-US" altLang="zh-CN" sz="16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BFS</a:t>
            </a:r>
            <a:r>
              <a:rPr lang="zh-CN" altLang="zh-CN" sz="16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*p;</a:t>
            </a:r>
            <a:endParaRPr lang="zh-CN" altLang="zh-CN" sz="16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queue&lt;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//</a:t>
            </a:r>
            <a:r>
              <a:rPr lang="zh-CN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定义一个队列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endParaRPr lang="zh-CN" altLang="zh-CN" sz="16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visited[MAXV],w;			//</a:t>
            </a:r>
            <a:r>
              <a:rPr lang="zh-CN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定义存放顶点的访问标志的数组</a:t>
            </a: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memset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(visited,0,sizeof(visited));	//</a:t>
            </a:r>
            <a:r>
              <a:rPr lang="zh-CN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访问标志数组初始化</a:t>
            </a: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("%3d",v);			//</a:t>
            </a:r>
            <a:r>
              <a:rPr lang="zh-CN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输出被访问顶点的编号</a:t>
            </a: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visited[v]=1; 			//</a:t>
            </a:r>
            <a:r>
              <a:rPr lang="zh-CN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置已访问标记</a:t>
            </a: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qu.push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(v);				//v</a:t>
            </a:r>
            <a:r>
              <a:rPr lang="zh-CN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</a:p>
          <a:p>
            <a:pPr algn="l">
              <a:lnSpc>
                <a:spcPct val="200000"/>
              </a:lnSpc>
            </a:pP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qu.empty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())			//</a:t>
            </a:r>
            <a:r>
              <a:rPr lang="zh-CN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队列不空时循环</a:t>
            </a: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 w=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qu.front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 qu.pop();		//</a:t>
            </a:r>
            <a:r>
              <a:rPr lang="zh-CN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出队顶点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endParaRPr lang="zh-CN" altLang="zh-CN" sz="16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p=G-&gt;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[w].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//</a:t>
            </a:r>
            <a:r>
              <a:rPr lang="zh-CN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找顶点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的第一个邻接点</a:t>
            </a: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while (p!=NULL) </a:t>
            </a:r>
            <a:endParaRPr lang="zh-CN" altLang="zh-CN" sz="16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{  if (visited[p-&gt;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]==0)	//</a:t>
            </a:r>
            <a:r>
              <a:rPr lang="zh-CN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若当前邻接顶点未被访问</a:t>
            </a: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{  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("%3d",p-&gt;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//</a:t>
            </a:r>
            <a:r>
              <a:rPr lang="zh-CN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访问相邻顶点</a:t>
            </a: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visited[p-&gt;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]=1;	//</a:t>
            </a:r>
            <a:r>
              <a:rPr lang="zh-CN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置该顶点已被访问的标志</a:t>
            </a: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qu.push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(p-&gt;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//</a:t>
            </a:r>
            <a:r>
              <a:rPr lang="zh-CN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该顶点进队</a:t>
            </a: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}</a:t>
            </a:r>
            <a:endParaRPr lang="zh-CN" altLang="zh-CN" sz="16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p=p-&gt;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nextarc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//</a:t>
            </a:r>
            <a:r>
              <a:rPr lang="zh-CN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找顶点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的下一个邻接点</a:t>
            </a: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}</a:t>
            </a:r>
            <a:endParaRPr lang="zh-CN" altLang="zh-CN" sz="16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6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}//</a:t>
            </a:r>
            <a:r>
              <a:rPr lang="zh-CN" altLang="en-US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参考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BFS.cpp</a:t>
            </a:r>
            <a:endParaRPr lang="zh-CN" altLang="zh-CN" sz="16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Text Box 2"/>
          <p:cNvSpPr txBox="1">
            <a:spLocks noChangeArrowheads="1"/>
          </p:cNvSpPr>
          <p:nvPr/>
        </p:nvSpPr>
        <p:spPr bwMode="auto">
          <a:xfrm>
            <a:off x="571472" y="428604"/>
            <a:ext cx="554513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对应的程序如下：</a:t>
            </a:r>
          </a:p>
        </p:txBody>
      </p:sp>
      <p:sp>
        <p:nvSpPr>
          <p:cNvPr id="204803" name="Text Box 3"/>
          <p:cNvSpPr txBox="1">
            <a:spLocks noChangeArrowheads="1"/>
          </p:cNvSpPr>
          <p:nvPr/>
        </p:nvSpPr>
        <p:spPr bwMode="auto">
          <a:xfrm>
            <a:off x="468313" y="1196975"/>
            <a:ext cx="6461141" cy="40008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216000">
            <a:spAutoFit/>
          </a:bodyPr>
          <a:lstStyle/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stdio.h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</a:t>
            </a:r>
          </a:p>
          <a:p>
            <a:pPr algn="l"/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main()</a:t>
            </a: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m,i,s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(m=2;m&lt;=1000;m++)</a:t>
            </a: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s=0;</a:t>
            </a: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=1;i&lt;=m/2;i++)</a:t>
            </a: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m%i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==0) s+=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//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的一个因子</a:t>
            </a:r>
          </a:p>
          <a:p>
            <a:pPr algn="l"/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(m==s)</a:t>
            </a: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("%d ",m);</a:t>
            </a: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("\n");</a:t>
            </a: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0;</a:t>
            </a: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}//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参考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Exam4-1.cpp</a:t>
            </a:r>
            <a:endParaRPr lang="en-US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643050"/>
            <a:ext cx="7858180" cy="9514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4.8</a:t>
            </a:r>
            <a:r>
              <a:rPr lang="zh-CN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假设图</a:t>
            </a:r>
            <a:r>
              <a:rPr lang="en-US" altLang="zh-CN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采用邻接表存储，设计一个算法，求不带权无向连通图</a:t>
            </a:r>
            <a:r>
              <a:rPr lang="en-US" altLang="zh-CN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中从顶点</a:t>
            </a:r>
            <a:r>
              <a:rPr lang="en-US" altLang="zh-CN" sz="22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到顶点</a:t>
            </a:r>
            <a:r>
              <a:rPr lang="en-US" altLang="zh-CN" sz="22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的一条最短路径。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357554" y="4046890"/>
            <a:ext cx="928694" cy="10001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7158" y="357166"/>
            <a:ext cx="8501122" cy="24341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08000" tIns="108000" rIns="0" bIns="108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解：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图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是不带权的无向连通图，一条边的长度计为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，因此，求顶点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和顶点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的最短路径即求距离顶点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到顶点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的边数最少的顶点序列。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利用广度优先遍历算法，从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出发一层一层地向外扩展，扩展到某个顶点时记录其前驱顶点，当第一次找到顶点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时队列中便隐含从顶点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最近的路径，再利用队列输出最短路径。</a:t>
            </a:r>
          </a:p>
        </p:txBody>
      </p:sp>
      <p:sp>
        <p:nvSpPr>
          <p:cNvPr id="3" name="椭圆 2"/>
          <p:cNvSpPr/>
          <p:nvPr/>
        </p:nvSpPr>
        <p:spPr>
          <a:xfrm>
            <a:off x="3643306" y="4286256"/>
            <a:ext cx="357190" cy="4286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987838" y="3668366"/>
            <a:ext cx="1643074" cy="17145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571736" y="3286124"/>
            <a:ext cx="2500330" cy="25717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857752" y="4500570"/>
            <a:ext cx="357190" cy="4286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直接箭头连接符 8"/>
          <p:cNvCxnSpPr>
            <a:stCxn id="6" idx="2"/>
            <a:endCxn id="5" idx="6"/>
          </p:cNvCxnSpPr>
          <p:nvPr/>
        </p:nvCxnSpPr>
        <p:spPr>
          <a:xfrm rot="10800000">
            <a:off x="4630912" y="4525622"/>
            <a:ext cx="226840" cy="189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6"/>
            <a:endCxn id="4" idx="6"/>
          </p:cNvCxnSpPr>
          <p:nvPr/>
        </p:nvCxnSpPr>
        <p:spPr>
          <a:xfrm flipH="1">
            <a:off x="4286248" y="4525622"/>
            <a:ext cx="344664" cy="21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6"/>
            <a:endCxn id="3" idx="6"/>
          </p:cNvCxnSpPr>
          <p:nvPr/>
        </p:nvCxnSpPr>
        <p:spPr>
          <a:xfrm flipH="1" flipV="1">
            <a:off x="4000496" y="4500570"/>
            <a:ext cx="285752" cy="463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下弧形箭头 13"/>
          <p:cNvSpPr/>
          <p:nvPr/>
        </p:nvSpPr>
        <p:spPr>
          <a:xfrm>
            <a:off x="4429124" y="4929198"/>
            <a:ext cx="1143008" cy="428628"/>
          </a:xfrm>
          <a:prstGeom prst="curved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00694" y="4572008"/>
            <a:ext cx="7143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path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6" grpId="0" animBg="1"/>
      <p:bldP spid="14" grpId="0" animBg="1"/>
      <p:bldP spid="1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3836"/>
            <a:ext cx="8572560" cy="6771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0" rIns="0" bIns="0" rtlCol="0">
            <a:spAutoFit/>
          </a:bodyPr>
          <a:lstStyle/>
          <a:p>
            <a:pPr algn="l"/>
            <a:r>
              <a:rPr lang="en-US" altLang="zh-CN" sz="16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6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ShortPath</a:t>
            </a:r>
            <a:r>
              <a:rPr lang="en-US" altLang="zh-CN" sz="16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ALGraph</a:t>
            </a:r>
            <a:r>
              <a:rPr lang="en-US" altLang="zh-CN" sz="16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6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G,int</a:t>
            </a:r>
            <a:r>
              <a:rPr lang="en-US" altLang="zh-CN" sz="16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u,int</a:t>
            </a:r>
            <a:r>
              <a:rPr lang="en-US" altLang="zh-CN" sz="16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v,vector</a:t>
            </a:r>
            <a:r>
              <a:rPr lang="en-US" altLang="zh-CN" sz="16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6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6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&amp;path)</a:t>
            </a:r>
            <a:endParaRPr lang="zh-CN" altLang="zh-CN" sz="1600" dirty="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6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求图</a:t>
            </a:r>
            <a:r>
              <a:rPr lang="en-US" altLang="zh-CN" sz="16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zh-CN" sz="16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中从顶点</a:t>
            </a:r>
            <a:r>
              <a:rPr lang="en-US" altLang="zh-CN" sz="16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6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lang="en-US" altLang="zh-CN" sz="16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6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的最短（逆）路径</a:t>
            </a:r>
            <a:r>
              <a:rPr lang="en-US" altLang="zh-CN" sz="16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endParaRPr lang="zh-CN" altLang="zh-CN" sz="1600" dirty="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ArcNode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*p; 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w;</a:t>
            </a:r>
            <a:endParaRPr lang="zh-CN" altLang="zh-CN" sz="16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queue&lt;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//</a:t>
            </a:r>
            <a:r>
              <a:rPr lang="zh-CN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定义一个队列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endParaRPr lang="zh-CN" altLang="zh-CN" sz="16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pre[MAXV];			//</a:t>
            </a:r>
            <a:r>
              <a:rPr lang="zh-CN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表示前驱关系</a:t>
            </a: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visited[MAXV];			//</a:t>
            </a:r>
            <a:r>
              <a:rPr lang="zh-CN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定义存放顶点的访问标志的数组</a:t>
            </a: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memset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(visited,0,sizeof(visited));	//</a:t>
            </a:r>
            <a:r>
              <a:rPr lang="zh-CN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访问标志数组初始化</a:t>
            </a: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qu.push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(u);				//</a:t>
            </a:r>
            <a:r>
              <a:rPr lang="zh-CN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visited[u]=1;</a:t>
            </a:r>
            <a:endParaRPr lang="zh-CN" altLang="zh-CN" sz="16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pre[u]=-1;				//</a:t>
            </a:r>
            <a:r>
              <a:rPr lang="zh-CN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起始顶点的前驱置为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lang="zh-CN" altLang="zh-CN" sz="16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qu.empty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())			//</a:t>
            </a:r>
            <a:r>
              <a:rPr lang="zh-CN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队不空时循环</a:t>
            </a: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w=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qu.front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 qu.pop();		//</a:t>
            </a:r>
            <a:r>
              <a:rPr lang="zh-CN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出队顶点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endParaRPr lang="zh-CN" altLang="zh-CN" sz="16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(w==v)				//</a:t>
            </a:r>
            <a:r>
              <a:rPr lang="zh-CN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时输出路径之逆并退出</a:t>
            </a: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Findpath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pre,v,path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zh-CN" sz="16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return;</a:t>
            </a:r>
            <a:endParaRPr lang="zh-CN" altLang="zh-CN" sz="16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6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p=G-&gt;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adjlist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[w].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firstarc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//</a:t>
            </a:r>
            <a:r>
              <a:rPr lang="zh-CN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的第一个邻接点</a:t>
            </a: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(p!=NULL)</a:t>
            </a:r>
            <a:endParaRPr lang="zh-CN" altLang="zh-CN" sz="16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if (visited[p-&gt;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]==0)</a:t>
            </a:r>
            <a:endParaRPr lang="zh-CN" altLang="zh-CN" sz="16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visited[p-&gt;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]=1;	//</a:t>
            </a:r>
            <a:r>
              <a:rPr lang="zh-CN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的邻接点</a:t>
            </a: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qu.push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(p-&gt;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//</a:t>
            </a:r>
            <a:r>
              <a:rPr lang="zh-CN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的邻接点进队</a:t>
            </a: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pre[p-&gt;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]=w;		//</a:t>
            </a:r>
            <a:r>
              <a:rPr lang="zh-CN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设置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adjvex</a:t>
            </a:r>
            <a:r>
              <a:rPr lang="zh-CN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顶点的前驱为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endParaRPr lang="zh-CN" altLang="zh-CN" sz="16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  <a:endParaRPr lang="zh-CN" altLang="zh-CN" sz="16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p=p-&gt;</a:t>
            </a:r>
            <a:r>
              <a:rPr lang="en-US" altLang="zh-CN" sz="16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nextarc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//</a:t>
            </a:r>
            <a:r>
              <a:rPr lang="zh-CN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的下一个邻接点</a:t>
            </a: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6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6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}//</a:t>
            </a:r>
            <a:r>
              <a:rPr lang="zh-CN" altLang="en-US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参考</a:t>
            </a:r>
            <a:r>
              <a:rPr lang="en-US" altLang="zh-CN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Exam4-8</a:t>
            </a:r>
            <a:r>
              <a:rPr lang="zh-CN" altLang="en-US" sz="16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r>
              <a:rPr lang="en-US" altLang="zh-CN" sz="16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cpp</a:t>
            </a:r>
            <a:endParaRPr lang="zh-CN" altLang="en-US" sz="16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2"/>
          <p:cNvSpPr txBox="1">
            <a:spLocks noChangeArrowheads="1"/>
          </p:cNvSpPr>
          <p:nvPr/>
        </p:nvSpPr>
        <p:spPr bwMode="auto">
          <a:xfrm>
            <a:off x="571472" y="1357298"/>
            <a:ext cx="8064500" cy="1043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4.3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在象棋算式里，不同的棋子代表不同的数，</a:t>
            </a:r>
            <a:r>
              <a:rPr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有以下算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式，设计一个算法求这些棋子各代表哪些数字。</a:t>
            </a:r>
          </a:p>
        </p:txBody>
      </p:sp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0" y="3086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2714612" y="3071810"/>
            <a:ext cx="3500462" cy="1685994"/>
            <a:chOff x="3428992" y="3286124"/>
            <a:chExt cx="3500462" cy="1685994"/>
          </a:xfrm>
        </p:grpSpPr>
        <p:sp>
          <p:nvSpPr>
            <p:cNvPr id="6" name="TextBox 5"/>
            <p:cNvSpPr txBox="1"/>
            <p:nvPr/>
          </p:nvSpPr>
          <p:spPr>
            <a:xfrm>
              <a:off x="4143372" y="328612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兵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14876" y="328612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炮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214942" y="328612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马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86446" y="3286124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卒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43372" y="38147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兵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14876" y="38147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炮</a:t>
              </a:r>
              <a:endPara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4942" y="38147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车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86446" y="38147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卒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14942" y="45720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兵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43372" y="45720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卒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71868" y="45720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车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86446" y="45720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卒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14876" y="457200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马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3428992" y="4357694"/>
              <a:ext cx="350046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500430" y="3714752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0000FF"/>
                  </a:solidFill>
                </a:rPr>
                <a:t>+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ext Box 2"/>
          <p:cNvSpPr txBox="1">
            <a:spLocks noChangeArrowheads="1"/>
          </p:cNvSpPr>
          <p:nvPr/>
        </p:nvSpPr>
        <p:spPr bwMode="auto">
          <a:xfrm>
            <a:off x="285720" y="2357430"/>
            <a:ext cx="8501122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解：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采用蛮力法时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，设兵、炮、马、卒和车的取值分别为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。则有：</a:t>
            </a:r>
            <a:endParaRPr lang="zh-CN" altLang="en-US" sz="2000" i="1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zh-CN" altLang="en-US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的取值范围为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且均不相等（即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|| 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|| 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|| 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|| 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|| 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|| 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|| 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|| 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|| 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不成立）。</a:t>
            </a:r>
          </a:p>
          <a:p>
            <a:pPr algn="l">
              <a:lnSpc>
                <a:spcPts val="3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设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m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×1000+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×100+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×10+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endParaRPr lang="en-US" altLang="zh-CN" sz="2000" i="1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n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×1000+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×100+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×10+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endParaRPr lang="en-US" altLang="zh-CN" sz="2000" i="1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s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×10000+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×1000+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×100+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×10+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endParaRPr lang="en-US" altLang="zh-CN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则有：</a:t>
            </a:r>
            <a:r>
              <a:rPr lang="en-US" altLang="zh-CN" sz="2000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928794" y="285728"/>
            <a:ext cx="3571900" cy="1785950"/>
            <a:chOff x="1381354" y="285728"/>
            <a:chExt cx="3571900" cy="1785950"/>
          </a:xfrm>
        </p:grpSpPr>
        <p:sp>
          <p:nvSpPr>
            <p:cNvPr id="4" name="矩形 3"/>
            <p:cNvSpPr/>
            <p:nvPr/>
          </p:nvSpPr>
          <p:spPr>
            <a:xfrm>
              <a:off x="1381354" y="285728"/>
              <a:ext cx="3571900" cy="17859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143108" y="38568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兵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14612" y="38568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炮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14678" y="38568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马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86182" y="38568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卒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43108" y="857232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兵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14612" y="857232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炮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14678" y="857232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车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86182" y="857232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卒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14678" y="145725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兵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43108" y="145725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卒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71604" y="145725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车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86182" y="145725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卒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14612" y="1457254"/>
              <a:ext cx="42862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马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1428728" y="1357298"/>
              <a:ext cx="3500462" cy="0"/>
            </a:xfrm>
            <a:prstGeom prst="lin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500166" y="814312"/>
              <a:ext cx="500066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0000FF"/>
                  </a:solidFill>
                </a:rPr>
                <a:t>+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smtClean="0">
            <a:solidFill>
              <a:srgbClr val="0000FF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1871</TotalTime>
  <Words>2675</Words>
  <Application>Microsoft Office PowerPoint</Application>
  <PresentationFormat>全屏显示(4:3)</PresentationFormat>
  <Paragraphs>788</Paragraphs>
  <Slides>72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74" baseType="lpstr">
      <vt:lpstr>跋涉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Administrator</cp:lastModifiedBy>
  <cp:revision>513</cp:revision>
  <dcterms:created xsi:type="dcterms:W3CDTF">2012-11-28T00:02:12Z</dcterms:created>
  <dcterms:modified xsi:type="dcterms:W3CDTF">2019-03-22T04:04:51Z</dcterms:modified>
</cp:coreProperties>
</file>