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317" r:id="rId3"/>
    <p:sldId id="258" r:id="rId4"/>
    <p:sldId id="259" r:id="rId5"/>
    <p:sldId id="260" r:id="rId6"/>
    <p:sldId id="261" r:id="rId7"/>
    <p:sldId id="262" r:id="rId8"/>
    <p:sldId id="318" r:id="rId9"/>
    <p:sldId id="319" r:id="rId10"/>
    <p:sldId id="263" r:id="rId11"/>
    <p:sldId id="320" r:id="rId12"/>
    <p:sldId id="264" r:id="rId13"/>
    <p:sldId id="265" r:id="rId14"/>
    <p:sldId id="266" r:id="rId15"/>
    <p:sldId id="267" r:id="rId16"/>
    <p:sldId id="268" r:id="rId17"/>
    <p:sldId id="321" r:id="rId18"/>
    <p:sldId id="322" r:id="rId19"/>
    <p:sldId id="323" r:id="rId20"/>
    <p:sldId id="329" r:id="rId21"/>
    <p:sldId id="330" r:id="rId22"/>
    <p:sldId id="360" r:id="rId23"/>
    <p:sldId id="332" r:id="rId24"/>
    <p:sldId id="334" r:id="rId25"/>
    <p:sldId id="333" r:id="rId26"/>
    <p:sldId id="269" r:id="rId27"/>
    <p:sldId id="270" r:id="rId28"/>
    <p:sldId id="271" r:id="rId29"/>
    <p:sldId id="272" r:id="rId30"/>
    <p:sldId id="273" r:id="rId31"/>
    <p:sldId id="335" r:id="rId32"/>
    <p:sldId id="336" r:id="rId33"/>
    <p:sldId id="274" r:id="rId34"/>
    <p:sldId id="275" r:id="rId35"/>
    <p:sldId id="338" r:id="rId36"/>
    <p:sldId id="337" r:id="rId37"/>
    <p:sldId id="277" r:id="rId38"/>
    <p:sldId id="339" r:id="rId39"/>
    <p:sldId id="278" r:id="rId40"/>
    <p:sldId id="340" r:id="rId41"/>
    <p:sldId id="341" r:id="rId42"/>
    <p:sldId id="342" r:id="rId43"/>
    <p:sldId id="343" r:id="rId44"/>
    <p:sldId id="344" r:id="rId45"/>
    <p:sldId id="279" r:id="rId46"/>
    <p:sldId id="351" r:id="rId47"/>
    <p:sldId id="280" r:id="rId48"/>
    <p:sldId id="281" r:id="rId49"/>
    <p:sldId id="282" r:id="rId50"/>
    <p:sldId id="283" r:id="rId51"/>
    <p:sldId id="352" r:id="rId52"/>
    <p:sldId id="354" r:id="rId53"/>
    <p:sldId id="355" r:id="rId54"/>
    <p:sldId id="356" r:id="rId55"/>
    <p:sldId id="357" r:id="rId56"/>
    <p:sldId id="358" r:id="rId57"/>
    <p:sldId id="359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FF0000"/>
    <a:srgbClr val="000000"/>
    <a:srgbClr val="006600"/>
    <a:srgbClr val="9900FF"/>
    <a:srgbClr val="CC3300"/>
    <a:srgbClr val="FF9900"/>
    <a:srgbClr val="996633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4F13-38E7-4079-9176-C9A3E97BD61A}" type="datetimeFigureOut">
              <a:rPr lang="zh-CN" altLang="en-US" smtClean="0"/>
              <a:pPr/>
              <a:t>2019/4/20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DB27C-900A-4A86-A1D4-CDA9450E40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4A90A-C97C-4A27-891D-0E8EC5404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9511D-D0A4-4D64-B91B-26A0A5668F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E882F-E990-4140-AC8C-03DA4264E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B75F5-77B8-48D9-820F-86452F2FCA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AEF46-4E99-4534-A13C-FDCE414A2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2BD5-AF1E-4C72-B553-42CDFFB87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2CC46-EFD3-451A-AD7C-473959F668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5134A-117C-4D86-A529-EFEBBD888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3124-A485-40CC-89E4-37F95FF3D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F72F-7CB2-4591-94DD-DCA423820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A6E11-CA05-437A-89D9-CFE88B7E90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389" name="文本占位符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 smtClean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5B65B0-CD7D-49AA-9C71-FA63E3722E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0" r:id="rId4"/>
    <p:sldLayoutId id="2147483686" r:id="rId5"/>
    <p:sldLayoutId id="2147483681" r:id="rId6"/>
    <p:sldLayoutId id="2147483687" r:id="rId7"/>
    <p:sldLayoutId id="2147483688" r:id="rId8"/>
    <p:sldLayoutId id="2147483689" r:id="rId9"/>
    <p:sldLayoutId id="2147483682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  <a:ea typeface="隶书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 descr="信纸"/>
          <p:cNvSpPr txBox="1">
            <a:spLocks noChangeArrowheads="1"/>
          </p:cNvSpPr>
          <p:nvPr/>
        </p:nvSpPr>
        <p:spPr bwMode="auto">
          <a:xfrm>
            <a:off x="1714480" y="285728"/>
            <a:ext cx="4602168" cy="7016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第</a:t>
            </a:r>
            <a:r>
              <a:rPr lang="en-US" altLang="zh-CN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5</a:t>
            </a:r>
            <a:r>
              <a:rPr lang="zh-CN" altLang="en-US" sz="4000" smtClean="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章 </a:t>
            </a:r>
            <a:r>
              <a:rPr lang="zh-CN" altLang="en-US" sz="4000">
                <a:solidFill>
                  <a:srgbClr val="FF0000"/>
                </a:solidFill>
                <a:latin typeface="Consolas" pitchFamily="49" charset="0"/>
                <a:ea typeface="+mj-ea"/>
                <a:cs typeface="Consolas" pitchFamily="49" charset="0"/>
              </a:rPr>
              <a:t>回溯法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1670" y="1324260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5.1 </a:t>
            </a:r>
            <a:r>
              <a:rPr lang="zh-CN" altLang="zh-CN" dirty="0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回溯法概述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71670" y="1862727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5.2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pt-BR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0/1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背包问题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1670" y="2434231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5.3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求解装载问题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1670" y="3005735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5.4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求解子集和问题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3577239"/>
            <a:ext cx="4320000" cy="468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5.5 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求解</a:t>
            </a:r>
            <a:r>
              <a:rPr lang="en-US" altLang="zh-CN" i="1" smtClean="0">
                <a:solidFill>
                  <a:srgbClr val="006600"/>
                </a:solidFill>
                <a:ea typeface="叶根友毛笔行书2.0版" pitchFamily="2" charset="-122"/>
                <a:cs typeface="Times New Roman" pitchFamily="18" charset="0"/>
              </a:rPr>
              <a:t>n</a:t>
            </a:r>
            <a:r>
              <a:rPr lang="zh-CN" altLang="zh-CN" smtClean="0">
                <a:solidFill>
                  <a:srgbClr val="006600"/>
                </a:solidFill>
                <a:latin typeface="叶根友毛笔行书2.0版" pitchFamily="2" charset="-122"/>
                <a:ea typeface="叶根友毛笔行书2.0版" pitchFamily="2" charset="-122"/>
              </a:rPr>
              <a:t>皇后问题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671887" cy="51911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.1.2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什么是回溯法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00034" y="1369014"/>
            <a:ext cx="835342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按照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深度优先搜索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，从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结点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出发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解空间树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首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先根结点成为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活结点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（活结点是指自身已生成但其孩子结点没有全部生成的结点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），同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时也成为当前的</a:t>
            </a:r>
            <a:r>
              <a:rPr lang="zh-CN" altLang="en-US" sz="22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扩展结点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（扩展结点是指正在产生孩子结点的结点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39750" y="1196975"/>
            <a:ext cx="83534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当前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的扩展结点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处，搜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索向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纵深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方向移至一个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新结点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。这个新结点就成为新的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活结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点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，并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成为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当前扩展结点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果在当前的扩展结点处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不能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再向纵深方向移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动，则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当前扩展结点就成为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死结点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（死结点是指由根结点到该结点构成的部分解不满足约束条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件，或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者其子结点已经搜索完毕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）。</a:t>
            </a:r>
            <a:endParaRPr lang="en-US" altLang="zh-CN" sz="2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此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时应往回移动（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回溯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）至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最近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的一个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活结点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处，并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使这个活结点成为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当前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的扩展结点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回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溯法以这种方式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递归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地在解空间中搜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索，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至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找到所要求的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或解空间中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已无活结点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为止。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820896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从状态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搜索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后，如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果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变为死结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点，则从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回退到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找其他可能的路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径，所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以回溯法体现出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走不通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退回再走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的思路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4643446"/>
            <a:ext cx="83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若用回溯法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求问题的所有解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时，需要回溯到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，且根结点的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可行的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都要已被搜索完才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。而若使用回溯法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求任一个解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时，只要搜索到问题的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一个解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就可以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结束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000628" y="2214554"/>
            <a:ext cx="1071570" cy="642942"/>
            <a:chOff x="5000628" y="2214554"/>
            <a:chExt cx="1071570" cy="642942"/>
          </a:xfrm>
        </p:grpSpPr>
        <p:sp>
          <p:nvSpPr>
            <p:cNvPr id="8" name="椭圆 7"/>
            <p:cNvSpPr/>
            <p:nvPr/>
          </p:nvSpPr>
          <p:spPr>
            <a:xfrm>
              <a:off x="5429256" y="2214554"/>
              <a:ext cx="642942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i+1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7" idx="6"/>
              <a:endCxn id="8" idx="2"/>
            </p:cNvCxnSpPr>
            <p:nvPr/>
          </p:nvCxnSpPr>
          <p:spPr>
            <a:xfrm>
              <a:off x="5000628" y="2536025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2285984" y="2214554"/>
            <a:ext cx="2714644" cy="642942"/>
            <a:chOff x="2285984" y="2214554"/>
            <a:chExt cx="2714644" cy="642942"/>
          </a:xfrm>
        </p:grpSpPr>
        <p:sp>
          <p:nvSpPr>
            <p:cNvPr id="6" name="椭圆 5"/>
            <p:cNvSpPr/>
            <p:nvPr/>
          </p:nvSpPr>
          <p:spPr>
            <a:xfrm>
              <a:off x="228598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429124" y="2214554"/>
              <a:ext cx="571504" cy="64294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6" idx="6"/>
            </p:cNvCxnSpPr>
            <p:nvPr/>
          </p:nvCxnSpPr>
          <p:spPr>
            <a:xfrm>
              <a:off x="2857488" y="2536025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357554" y="2252955"/>
              <a:ext cx="571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214810" y="2525358"/>
              <a:ext cx="2143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6076960" y="2332378"/>
            <a:ext cx="844730" cy="369332"/>
            <a:chOff x="6000760" y="2332378"/>
            <a:chExt cx="844730" cy="36933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6000760" y="2545104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59738" y="2332378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24288" y="2861999"/>
            <a:ext cx="1747976" cy="624214"/>
            <a:chOff x="4824288" y="2861999"/>
            <a:chExt cx="1747976" cy="624214"/>
          </a:xfrm>
        </p:grpSpPr>
        <p:sp>
          <p:nvSpPr>
            <p:cNvPr id="17" name="任意多边形 16"/>
            <p:cNvSpPr/>
            <p:nvPr/>
          </p:nvSpPr>
          <p:spPr>
            <a:xfrm>
              <a:off x="4824288" y="2861999"/>
              <a:ext cx="1045923" cy="624214"/>
            </a:xfrm>
            <a:custGeom>
              <a:avLst/>
              <a:gdLst>
                <a:gd name="connsiteX0" fmla="*/ 1027135 w 1045923"/>
                <a:gd name="connsiteY0" fmla="*/ 0 h 624214"/>
                <a:gd name="connsiteX1" fmla="*/ 926926 w 1045923"/>
                <a:gd name="connsiteY1" fmla="*/ 538619 h 624214"/>
                <a:gd name="connsiteX2" fmla="*/ 313151 w 1045923"/>
                <a:gd name="connsiteY2" fmla="*/ 513567 h 624214"/>
                <a:gd name="connsiteX3" fmla="*/ 0 w 1045923"/>
                <a:gd name="connsiteY3" fmla="*/ 0 h 62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923" h="624214">
                  <a:moveTo>
                    <a:pt x="1027135" y="0"/>
                  </a:moveTo>
                  <a:cubicBezTo>
                    <a:pt x="1036529" y="226512"/>
                    <a:pt x="1045923" y="453024"/>
                    <a:pt x="926926" y="538619"/>
                  </a:cubicBezTo>
                  <a:cubicBezTo>
                    <a:pt x="807929" y="624214"/>
                    <a:pt x="467639" y="603337"/>
                    <a:pt x="313151" y="513567"/>
                  </a:cubicBezTo>
                  <a:cubicBezTo>
                    <a:pt x="158663" y="423797"/>
                    <a:pt x="79331" y="211898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7884" y="3071810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回溯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29058" y="2858290"/>
            <a:ext cx="1714512" cy="1356528"/>
            <a:chOff x="3929058" y="2858290"/>
            <a:chExt cx="1714512" cy="1356528"/>
          </a:xfrm>
        </p:grpSpPr>
        <p:cxnSp>
          <p:nvCxnSpPr>
            <p:cNvPr id="19" name="直接箭头连接符 18"/>
            <p:cNvCxnSpPr>
              <a:stCxn id="7" idx="4"/>
            </p:cNvCxnSpPr>
            <p:nvPr/>
          </p:nvCxnSpPr>
          <p:spPr>
            <a:xfrm rot="5400000">
              <a:off x="4250529" y="3321843"/>
              <a:ext cx="92869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29058" y="3845486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再找其他路径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7848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回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溯法搜索解空间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时，采用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两种策略避免无效搜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索，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提高搜索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效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率</a:t>
            </a: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2500306"/>
            <a:ext cx="6929486" cy="12141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用</a:t>
            </a:r>
            <a:r>
              <a:rPr lang="zh-CN" altLang="en-US" sz="20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约束函数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在扩展结点处剪除不满足约束的子树；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用</a:t>
            </a:r>
            <a:r>
              <a:rPr lang="zh-CN" altLang="en-US" sz="2000" dirty="0" smtClean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限界函数</a:t>
            </a:r>
            <a:r>
              <a:rPr lang="zh-CN" altLang="en-US" sz="2000" dirty="0" smtClean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剪去得不到问题解或最优解的子树。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407194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这两类函数统称为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剪枝函数</a:t>
            </a:r>
            <a:r>
              <a:rPr lang="zh-CN" altLang="en-US" sz="20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9750" y="1341442"/>
            <a:ext cx="6985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用</a:t>
            </a:r>
            <a:r>
              <a:rPr lang="zh-CN" altLang="en-US" sz="2200" dirty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回溯法解题的</a:t>
            </a:r>
            <a:r>
              <a:rPr lang="zh-CN" altLang="en-US" sz="22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一般</a:t>
            </a:r>
            <a:r>
              <a:rPr lang="zh-CN" altLang="en-US" sz="22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步骤</a:t>
            </a:r>
            <a:r>
              <a:rPr lang="zh-CN" altLang="en-US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：</a:t>
            </a:r>
            <a:endParaRPr lang="zh-CN" altLang="en-US" sz="220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42910" y="2000240"/>
            <a:ext cx="7921625" cy="259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44000" rIns="144000" bIns="14400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针对所给问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题，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解空间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，问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题的解空间树应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至少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（最优）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确定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扩展搜索规则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深度优先方式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搜索解空间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树，并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在搜索过程中可以采用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函数来避免无效搜索。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4535489" cy="52322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.1.3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回溯法的算法框架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85720" y="1000108"/>
            <a:ext cx="3103555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非递归回溯框架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14282" y="1571612"/>
            <a:ext cx="8786842" cy="5131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72000" bIns="7200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x[n];				//x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存放解向量，全局变量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非递归框架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根结点层次为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&gt;=1)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尚未回溯到头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ExistSubNode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(t)) 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当前结点存在子结点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(j=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;j&lt;=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对于子集树，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j=0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取一个可能的值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constraint(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&amp;&amp; bound(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//x[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且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界限函数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if (x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是一个可行解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else	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进入下一层次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}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--;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  <a:r>
              <a:rPr lang="zh-CN" altLang="en-US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不存在子结点，返回上一层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3248018" cy="457200"/>
          </a:xfrm>
          <a:prstGeom prst="rect">
            <a:avLst/>
          </a:prstGeom>
          <a:solidFill>
            <a:srgbClr val="9900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递归的算法框架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4282" y="1928802"/>
            <a:ext cx="8643998" cy="3891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x[n];			   //x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存放解向量，全局变量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  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求解子集树的递归框架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搜索到叶子结点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输出一个可行解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(j=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;j&lt;=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;j++)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枚举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所有可能的路径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]=j;		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产生一个可能的解分量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其他操作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(constraint(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&amp;&amp; bound(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backtrack(i+1);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满足约束条件和限界函数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继续下一层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1214422"/>
            <a:ext cx="3143272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）解空间为子集树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357298"/>
            <a:ext cx="771530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【例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5.3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有一个含</a:t>
            </a:r>
            <a:r>
              <a:rPr lang="en-US" altLang="zh-CN" sz="2000" i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个整数的数组</a:t>
            </a:r>
            <a:r>
              <a:rPr lang="en-US" altLang="zh-CN" sz="2000" i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，所有元素均不相同，设计一个算法求其所有子集（幂集）。</a:t>
            </a:r>
            <a:endParaRPr lang="en-US" altLang="zh-CN" sz="2000" dirty="0" smtClean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例如，</a:t>
            </a:r>
            <a:r>
              <a:rPr lang="en-US" altLang="zh-CN" sz="2000" i="1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[]={1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，所有子集是：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{}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{3}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{2}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{2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{1}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2}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{1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3}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（输出顺序无关）。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142984"/>
            <a:ext cx="842968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显然本问题的解空间为子集树，每个元素只有两种扩展，要么选择，要么不选择。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采用深度优先搜索思路。解向量为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表示不选择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表示选择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扫描数组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，也就是说问题的初始状态是（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的元素均为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），目标状态是（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为一个解）。从状态（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）可以扩展出两个状态：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414" y="4214818"/>
            <a:ext cx="6715172" cy="1140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80000" rIns="180000" bIns="180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下一个状态为（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 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下一个状态为（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357298"/>
            <a:ext cx="7429552" cy="40302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44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x[])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回溯算法求解向量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&gt;=n)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dispasolution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a,n,x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(a,n,i+1,x)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(a,n,i+1,x)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Exam5-3-1.cpp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Exam5-3-2.cpp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571472" y="1643050"/>
            <a:ext cx="7848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回溯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法是一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个类似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穷举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搜索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尝试过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程，在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搜索尝试过程中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寻找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问题的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，当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发现已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不满足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求解条件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时，就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回溯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”（即回退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），尝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试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别的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路径。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034" y="428604"/>
            <a:ext cx="3429024" cy="52322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回溯法概述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6345"/>
            <a:ext cx="3214710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zh-CN" sz="2200" smtClean="0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）解空间为排列树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6" y="1285860"/>
            <a:ext cx="8786842" cy="4445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x[n];			//x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存放解向量，并初始化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backtrack(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求解排列树的递归框架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搜索到叶子结点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输出一个可行解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输出结果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(j=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枚举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所有可能的路径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层的结点选择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的操作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],x[j]);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为保证排列中每个元素不同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通过交换来实现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(constraint(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&amp;&amp; bound(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backtrack(i+1);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满足约束条件和限界函数，进入下一层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swap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],x[j]);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恢复状态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…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层的结点选择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x[j]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的恢复操作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357298"/>
            <a:ext cx="778674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【例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5.5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有一个含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个整数的数组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，所有元素均不相同，求其所有元素的全排列。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[]={1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，得到结果是（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）、（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全排列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50" y="1000108"/>
            <a:ext cx="8682268" cy="4068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285860"/>
            <a:ext cx="7929618" cy="3853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216000" tIns="180000" bIns="18000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a[],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a[0..n-1]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的全排列</a:t>
            </a: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&gt;=n)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递归出口</a:t>
            </a: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dispasolution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a,n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swap(a[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],a[j]);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(a,n,i+1);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swap(a[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],a[j]);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交换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a[j]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：恢复</a:t>
            </a: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ts val="25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Exam5-5.cpp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628654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5.1.4 </a:t>
            </a:r>
            <a:r>
              <a:rPr lang="zh-CN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回溯法与深度优先遍历的异同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428736"/>
            <a:ext cx="735811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两者的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相同点</a:t>
            </a:r>
            <a:r>
              <a:rPr lang="zh-CN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回溯法在实现上也是遵循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的，即一步一步往前探索，而不像广度优先遍历那样，由近及远一片一片地搜索。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285860"/>
            <a:ext cx="750099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两者的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不同点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</a:t>
            </a:r>
            <a:r>
              <a:rPr lang="zh-CN" altLang="en-US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</a:t>
            </a:r>
            <a:r>
              <a:rPr lang="zh-CN" altLang="zh-CN" sz="180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深度优先遍历目的是“遍历”，本质是无序的。而回溯法目的是“求解过程”，本质是有序的。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访问次数的不同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：深度优先遍历对已经访问过的顶点不再访问，所有顶点仅访问一次。而回溯法中已经访问过的顶点可能再次访问。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剪枝的不同</a:t>
            </a:r>
            <a:r>
              <a:rPr lang="zh-CN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深度优先遍历不含剪枝，而很多回溯算法采用剪枝条件剪除不必要的分枝以提高效能。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5256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5.1.5 </a:t>
            </a:r>
            <a:r>
              <a:rPr lang="zh-CN" altLang="en-US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回溯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法算法的时间分析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68313" y="1341438"/>
            <a:ext cx="8135937" cy="36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通常以回溯算法的解空间树中的结点数作为算法的时间分析依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据，假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设解空间树共有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层。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点，每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个满足约束条件的结点；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点，同理，第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个满足约束条件的结点。</a:t>
            </a:r>
            <a:endParaRPr lang="en-US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第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层有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个满足约束条件的结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点，则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采用回溯法求所有解的算法的执行时间为　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T(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)=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+…+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857224" y="5143512"/>
            <a:ext cx="700092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通常情况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下，回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溯法的效率会高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于蛮力法。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解空间树为子集树时，算法的时间复杂度为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为排列树时，算法的时间复杂度为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n!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 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85728"/>
            <a:ext cx="4320000" cy="52322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  <a:r>
              <a:rPr lang="pt-BR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0/1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背包问题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2910" y="1571612"/>
            <a:ext cx="8137525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问</a:t>
            </a:r>
            <a:r>
              <a:rPr lang="zh-CN" alt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题描</a:t>
            </a:r>
            <a:r>
              <a:rPr lang="zh-CN" altLang="en-US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述</a:t>
            </a:r>
            <a:r>
              <a:rPr lang="en-US" altLang="zh-CN" sz="2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个重量分别为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pt-BR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的物品，它们的价值分别为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pt-BR" altLang="zh-CN" sz="2000" i="1" baseline="-25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pt-BR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，给定一个容量为</a:t>
            </a:r>
            <a:r>
              <a:rPr lang="pt-BR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的背包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设计从中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选取一部分物品放入该背包的方案，每个物品要么选中要么不选中，要求选中的物品不仅能够放到背包中</a:t>
            </a:r>
            <a:r>
              <a:rPr lang="zh-CN" altLang="pt-BR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而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重量和恰好为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具有</a:t>
            </a:r>
            <a:r>
              <a:rPr lang="zh-CN" altLang="pt-BR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最大的</a:t>
            </a:r>
            <a:r>
              <a:rPr lang="zh-CN" altLang="pt-BR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价值</a:t>
            </a:r>
            <a:r>
              <a:rPr lang="zh-CN" altLang="pt-BR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pt-BR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28596" y="1214422"/>
            <a:ext cx="8429684" cy="19851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章采用蛮力法求解，这里采用回溯法求解。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[1..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数组存放最优解，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个物品放入背包中，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个物品不放入背包中。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这是一个求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最优解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问题。</a:t>
            </a:r>
            <a:endParaRPr lang="zh-CN" altLang="zh-CN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85720" y="500042"/>
            <a:ext cx="835183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对第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层上的某个结点，对应的状态为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op)</a:t>
            </a:r>
            <a:r>
              <a:rPr lang="zh-CN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表示装入背包中的物品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表示背包中物品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记录一个解向量。该状态的两种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扩展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8596" y="4429132"/>
            <a:ext cx="8358246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叶子结点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表示已经对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个物品做了决策，对应一个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。对所有叶子结点进行比较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求出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≤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的最大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，用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maxv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表示，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最优解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存放到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2143116"/>
            <a:ext cx="8572560" cy="19425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选择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个物品放入背包</a:t>
            </a:r>
            <a:r>
              <a:rPr lang="zh-CN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tv+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，转向下一个状态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。该决策对应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左分枝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ts val="3200"/>
              </a:lnSpc>
            </a:pP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不选择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个物品放入背包：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op[</a:t>
            </a:r>
            <a:r>
              <a:rPr lang="en-US" altLang="zh-CN" sz="1800" i="1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不变，转向下一个状态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op)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。该决策对应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右分枝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500034" y="357166"/>
            <a:ext cx="3527425" cy="519112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5E6D7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5.1.1 </a:t>
            </a:r>
            <a:r>
              <a:rPr lang="zh-CN" altLang="en-US" sz="28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问题的解空间</a:t>
            </a: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00034" y="1428736"/>
            <a:ext cx="81375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一个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复杂问题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的解决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方案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是由若干个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小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决策步骤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组成的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决策序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列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，解决问题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所有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可能的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决策序列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构成该问题的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解空间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空间中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满足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约束条件的决策序列称为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可行解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任何问题都有一个目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标，在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约束条件下使目标达到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最优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的可行解称为该问题的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最优解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616" name="Group 104"/>
          <p:cNvGraphicFramePr>
            <a:graphicFrameLocks noGrp="1"/>
          </p:cNvGraphicFramePr>
          <p:nvPr/>
        </p:nvGraphicFramePr>
        <p:xfrm>
          <a:off x="1071538" y="1714488"/>
          <a:ext cx="5500725" cy="22096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33575"/>
                <a:gridCol w="1833575"/>
                <a:gridCol w="1833575"/>
              </a:tblGrid>
              <a:tr h="428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物品编号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重量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pt-BR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价值</a:t>
                      </a:r>
                      <a:endParaRPr kumimoji="0" lang="zh-CN" alt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63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5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2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6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2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3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  <a:tr h="426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4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zh-CN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楷体" pitchFamily="49" charset="-122"/>
                          <a:cs typeface="Consolas" pitchFamily="49" charset="0"/>
                        </a:rPr>
                        <a:t>1</a:t>
                      </a:r>
                      <a:endParaRPr kumimoji="0" lang="pt-BR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楷体" pitchFamily="49" charset="-122"/>
                        <a:cs typeface="Consolas" pitchFamily="49" charset="0"/>
                      </a:endParaRPr>
                    </a:p>
                  </a:txBody>
                  <a:tcPr marL="90000" marR="90000" marT="0" marB="0" horzOverflow="overflow"/>
                </a:tc>
              </a:tr>
            </a:tbl>
          </a:graphicData>
        </a:graphic>
      </p:graphicFrame>
      <p:sp>
        <p:nvSpPr>
          <p:cNvPr id="4125" name="Text Box 103"/>
          <p:cNvSpPr txBox="1">
            <a:spLocks noChangeArrowheads="1"/>
          </p:cNvSpPr>
          <p:nvPr/>
        </p:nvSpPr>
        <p:spPr bwMode="auto">
          <a:xfrm>
            <a:off x="358775" y="1071546"/>
            <a:ext cx="34988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0/1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背包问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题（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71406" y="5000636"/>
            <a:ext cx="580496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-150" smtClean="0">
                <a:latin typeface="Consolas" pitchFamily="49" charset="0"/>
                <a:cs typeface="Consolas" pitchFamily="49" charset="0"/>
              </a:rPr>
              <a:t>11,12</a:t>
            </a:r>
            <a:endParaRPr lang="zh-CN" altLang="en-US" sz="1400" spc="-1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04810" y="5000636"/>
            <a:ext cx="571504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-150" smtClean="0">
                <a:latin typeface="Consolas" pitchFamily="49" charset="0"/>
                <a:cs typeface="Consolas" pitchFamily="49" charset="0"/>
              </a:rPr>
              <a:t>10,11</a:t>
            </a:r>
            <a:endParaRPr lang="zh-CN" altLang="en-US" sz="1400" spc="-1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5720" y="4071942"/>
            <a:ext cx="71438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10,11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直接连接符 5"/>
          <p:cNvCxnSpPr>
            <a:stCxn id="4" idx="4"/>
            <a:endCxn id="2" idx="0"/>
          </p:cNvCxnSpPr>
          <p:nvPr/>
        </p:nvCxnSpPr>
        <p:spPr>
          <a:xfrm rot="5400000">
            <a:off x="271935" y="4629661"/>
            <a:ext cx="460694" cy="281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4"/>
            <a:endCxn id="3" idx="0"/>
          </p:cNvCxnSpPr>
          <p:nvPr/>
        </p:nvCxnSpPr>
        <p:spPr>
          <a:xfrm rot="16200000" flipH="1">
            <a:off x="536389" y="4646463"/>
            <a:ext cx="460694" cy="2476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662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14297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9,9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4304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8585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连接符 16"/>
          <p:cNvCxnSpPr>
            <a:stCxn id="16" idx="4"/>
            <a:endCxn id="14" idx="0"/>
          </p:cNvCxnSpPr>
          <p:nvPr/>
        </p:nvCxnSpPr>
        <p:spPr>
          <a:xfrm rot="5400000">
            <a:off x="1245067" y="4671851"/>
            <a:ext cx="460694" cy="196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6" idx="4"/>
            <a:endCxn id="15" idx="0"/>
          </p:cNvCxnSpPr>
          <p:nvPr/>
        </p:nvCxnSpPr>
        <p:spPr>
          <a:xfrm rot="16200000" flipH="1">
            <a:off x="1495100" y="4618694"/>
            <a:ext cx="460694" cy="303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2569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33292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57224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直接连接符 22"/>
          <p:cNvCxnSpPr>
            <a:stCxn id="21" idx="4"/>
            <a:endCxn id="4" idx="0"/>
          </p:cNvCxnSpPr>
          <p:nvPr/>
        </p:nvCxnSpPr>
        <p:spPr>
          <a:xfrm rot="5400000">
            <a:off x="536877" y="3463595"/>
            <a:ext cx="714380" cy="502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1" idx="4"/>
            <a:endCxn id="16" idx="0"/>
          </p:cNvCxnSpPr>
          <p:nvPr/>
        </p:nvCxnSpPr>
        <p:spPr>
          <a:xfrm rot="16200000" flipH="1">
            <a:off x="1002348" y="3500438"/>
            <a:ext cx="714380" cy="42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6717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673190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7,7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390478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7,7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直接连接符 28"/>
          <p:cNvCxnSpPr>
            <a:stCxn id="28" idx="4"/>
            <a:endCxn id="26" idx="0"/>
          </p:cNvCxnSpPr>
          <p:nvPr/>
        </p:nvCxnSpPr>
        <p:spPr>
          <a:xfrm rot="5400000">
            <a:off x="2309478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8" idx="4"/>
            <a:endCxn id="27" idx="0"/>
          </p:cNvCxnSpPr>
          <p:nvPr/>
        </p:nvCxnSpPr>
        <p:spPr>
          <a:xfrm rot="16200000" flipH="1">
            <a:off x="2562487" y="4655933"/>
            <a:ext cx="460694" cy="228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85982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1662" y="465547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12628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6,5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71269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386350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3330142" y="4656428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34" idx="0"/>
          </p:cNvCxnSpPr>
          <p:nvPr/>
        </p:nvCxnSpPr>
        <p:spPr>
          <a:xfrm rot="16200000" flipH="1">
            <a:off x="3580175" y="4634117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156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166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855438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553768" y="3482272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3051704" y="3449296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928794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537904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2333363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434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00166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81554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0430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8546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4317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286248" y="5000636"/>
            <a:ext cx="46800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latin typeface="Consolas" pitchFamily="49" charset="0"/>
                <a:cs typeface="Consolas" pitchFamily="49" charset="0"/>
              </a:rPr>
              <a:t>6,8</a:t>
            </a:r>
            <a:endParaRPr lang="zh-CN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79530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509554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428554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  <a:endCxn id="57" idx="0"/>
          </p:cNvCxnSpPr>
          <p:nvPr/>
        </p:nvCxnSpPr>
        <p:spPr>
          <a:xfrm rot="16200000" flipH="1">
            <a:off x="4683083" y="4654413"/>
            <a:ext cx="460694" cy="23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0505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0962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29537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4,5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795438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438248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直接连接符 65"/>
          <p:cNvCxnSpPr>
            <a:stCxn id="65" idx="4"/>
            <a:endCxn id="63" idx="0"/>
          </p:cNvCxnSpPr>
          <p:nvPr/>
        </p:nvCxnSpPr>
        <p:spPr>
          <a:xfrm rot="5400000">
            <a:off x="5397463" y="4671851"/>
            <a:ext cx="460694" cy="196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5" idx="4"/>
            <a:endCxn id="64" idx="0"/>
          </p:cNvCxnSpPr>
          <p:nvPr/>
        </p:nvCxnSpPr>
        <p:spPr>
          <a:xfrm rot="16200000" flipH="1">
            <a:off x="5647496" y="4618694"/>
            <a:ext cx="460694" cy="303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7808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8568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009620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690397" y="3464719"/>
            <a:ext cx="714380" cy="500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0" idx="4"/>
            <a:endCxn id="65" idx="0"/>
          </p:cNvCxnSpPr>
          <p:nvPr/>
        </p:nvCxnSpPr>
        <p:spPr>
          <a:xfrm rot="16200000" flipH="1">
            <a:off x="5154744" y="3500438"/>
            <a:ext cx="714380" cy="42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319568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82558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2,3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542874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2,3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直接连接符 75"/>
          <p:cNvCxnSpPr>
            <a:stCxn id="75" idx="4"/>
            <a:endCxn id="73" idx="0"/>
          </p:cNvCxnSpPr>
          <p:nvPr/>
        </p:nvCxnSpPr>
        <p:spPr>
          <a:xfrm rot="5400000">
            <a:off x="6461874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5" idx="4"/>
            <a:endCxn id="74" idx="0"/>
          </p:cNvCxnSpPr>
          <p:nvPr/>
        </p:nvCxnSpPr>
        <p:spPr>
          <a:xfrm rot="16200000" flipH="1">
            <a:off x="6714883" y="4655933"/>
            <a:ext cx="460694" cy="228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3837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94058" y="465547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36502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1,1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865090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538746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连接符 82"/>
          <p:cNvCxnSpPr>
            <a:stCxn id="82" idx="4"/>
            <a:endCxn id="80" idx="0"/>
          </p:cNvCxnSpPr>
          <p:nvPr/>
        </p:nvCxnSpPr>
        <p:spPr>
          <a:xfrm rot="5400000">
            <a:off x="7482538" y="4656428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4"/>
            <a:endCxn id="81" idx="0"/>
          </p:cNvCxnSpPr>
          <p:nvPr/>
        </p:nvCxnSpPr>
        <p:spPr>
          <a:xfrm rot="16200000" flipH="1">
            <a:off x="7732571" y="4634117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533962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44062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007834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直接连接符 87"/>
          <p:cNvCxnSpPr>
            <a:stCxn id="87" idx="4"/>
            <a:endCxn id="75" idx="0"/>
          </p:cNvCxnSpPr>
          <p:nvPr/>
        </p:nvCxnSpPr>
        <p:spPr>
          <a:xfrm rot="5400000">
            <a:off x="6706164" y="3482272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4"/>
            <a:endCxn id="82" idx="0"/>
          </p:cNvCxnSpPr>
          <p:nvPr/>
        </p:nvCxnSpPr>
        <p:spPr>
          <a:xfrm rot="16200000" flipH="1">
            <a:off x="7204100" y="3449296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6081190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690300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  <a:endCxn id="87" idx="1"/>
          </p:cNvCxnSpPr>
          <p:nvPr/>
        </p:nvCxnSpPr>
        <p:spPr>
          <a:xfrm rot="16200000" flipH="1">
            <a:off x="6485759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66744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5256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33950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52826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9094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9557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924562" y="5000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直接连接符 100"/>
          <p:cNvCxnSpPr>
            <a:stCxn id="99" idx="4"/>
            <a:endCxn id="45" idx="7"/>
          </p:cNvCxnSpPr>
          <p:nvPr/>
        </p:nvCxnSpPr>
        <p:spPr>
          <a:xfrm rot="5400000">
            <a:off x="2766135" y="622349"/>
            <a:ext cx="1100735" cy="179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4"/>
            <a:endCxn id="90" idx="1"/>
          </p:cNvCxnSpPr>
          <p:nvPr/>
        </p:nvCxnSpPr>
        <p:spPr>
          <a:xfrm rot="16200000" flipH="1">
            <a:off x="4638685" y="541918"/>
            <a:ext cx="1100735" cy="1952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2443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572132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5643570" y="1285860"/>
            <a:ext cx="3214710" cy="3788473"/>
            <a:chOff x="6048888" y="1212163"/>
            <a:chExt cx="321471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263466" y="1212163"/>
              <a:ext cx="80988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x1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选或不选物品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334904" y="2404053"/>
              <a:ext cx="73844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x2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选或不选物品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334904" y="3426741"/>
              <a:ext cx="73844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x3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选或不选物品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501844" y="4569749"/>
              <a:ext cx="76175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x4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选或不选物品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4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5" name="组合 134"/>
          <p:cNvGrpSpPr/>
          <p:nvPr/>
        </p:nvGrpSpPr>
        <p:grpSpPr>
          <a:xfrm>
            <a:off x="4572000" y="571480"/>
            <a:ext cx="4441188" cy="4799773"/>
            <a:chOff x="4572000" y="571480"/>
            <a:chExt cx="4441188" cy="4799773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根结点</a:t>
              </a:r>
              <a:r>
                <a:rPr lang="zh-CN" altLang="en-US" sz="18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800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</a:t>
              </a:r>
              <a:endParaRPr lang="zh-CN" altLang="en-US" sz="1800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4</a:t>
              </a:r>
              <a:endParaRPr lang="zh-CN" altLang="en-US" sz="1800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5</a:t>
              </a:r>
              <a:endParaRPr lang="zh-CN" altLang="en-US" sz="1800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3988464" y="5396636"/>
            <a:ext cx="1071570" cy="861366"/>
            <a:chOff x="3988464" y="5396636"/>
            <a:chExt cx="1071570" cy="861366"/>
          </a:xfrm>
        </p:grpSpPr>
        <p:sp>
          <p:nvSpPr>
            <p:cNvPr id="130" name="TextBox 129"/>
            <p:cNvSpPr txBox="1"/>
            <p:nvPr/>
          </p:nvSpPr>
          <p:spPr>
            <a:xfrm>
              <a:off x="3988464" y="585789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16200000" flipV="1">
              <a:off x="4291621" y="5625263"/>
              <a:ext cx="461256" cy="40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500034" y="428604"/>
            <a:ext cx="2571768" cy="40011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tw,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tv)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1279501" y="1335130"/>
            <a:ext cx="1240063" cy="22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285984" y="621508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解空间树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572626"/>
            <a:ext cx="8072494" cy="3638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问题表示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n=4;			//4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种物品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W=6;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限制重量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w[]={0,5,3,2,1};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个物品重量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v[]={0,4,4,3,1};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个物品价值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求解结果表示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x[MAXN];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存放最终解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存放最优解的总价值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142844" y="848080"/>
            <a:ext cx="8821769" cy="465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op[])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==W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op[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tv+v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],op);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(i+1,tw,tv,op);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knap.cpp</a:t>
            </a:r>
            <a:endParaRPr lang="zh-CN" altLang="zh-CN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5720" y="214290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采用</a:t>
            </a:r>
            <a:r>
              <a:rPr lang="zh-CN" altLang="zh-CN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解空间为子集树</a:t>
            </a:r>
            <a:r>
              <a:rPr lang="zh-CN" altLang="en-US" sz="20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递归的算法框架</a:t>
            </a:r>
            <a:endParaRPr lang="zh-CN" altLang="en-US" sz="2000" dirty="0">
              <a:solidFill>
                <a:schemeClr val="tx1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179529" y="3759895"/>
            <a:ext cx="2634641" cy="3219189"/>
            <a:chOff x="2179529" y="3759895"/>
            <a:chExt cx="2634641" cy="3219189"/>
          </a:xfrm>
        </p:grpSpPr>
        <p:sp>
          <p:nvSpPr>
            <p:cNvPr id="38" name="任意多边形 37"/>
            <p:cNvSpPr/>
            <p:nvPr/>
          </p:nvSpPr>
          <p:spPr>
            <a:xfrm>
              <a:off x="2179529" y="3759895"/>
              <a:ext cx="2634641" cy="3219189"/>
            </a:xfrm>
            <a:custGeom>
              <a:avLst/>
              <a:gdLst>
                <a:gd name="connsiteX0" fmla="*/ 1002082 w 2634641"/>
                <a:gd name="connsiteY0" fmla="*/ 110647 h 3219189"/>
                <a:gd name="connsiteX1" fmla="*/ 839244 w 2634641"/>
                <a:gd name="connsiteY1" fmla="*/ 699371 h 3219189"/>
                <a:gd name="connsiteX2" fmla="*/ 425885 w 2634641"/>
                <a:gd name="connsiteY2" fmla="*/ 1400828 h 3219189"/>
                <a:gd name="connsiteX3" fmla="*/ 62630 w 2634641"/>
                <a:gd name="connsiteY3" fmla="*/ 2315228 h 3219189"/>
                <a:gd name="connsiteX4" fmla="*/ 388307 w 2634641"/>
                <a:gd name="connsiteY4" fmla="*/ 2916478 h 3219189"/>
                <a:gd name="connsiteX5" fmla="*/ 2392471 w 2634641"/>
                <a:gd name="connsiteY5" fmla="*/ 2841321 h 3219189"/>
                <a:gd name="connsiteX6" fmla="*/ 1841326 w 2634641"/>
                <a:gd name="connsiteY6" fmla="*/ 649267 h 3219189"/>
                <a:gd name="connsiteX7" fmla="*/ 1640909 w 2634641"/>
                <a:gd name="connsiteY7" fmla="*/ 235908 h 3219189"/>
                <a:gd name="connsiteX8" fmla="*/ 1265129 w 2634641"/>
                <a:gd name="connsiteY8" fmla="*/ 35491 h 3219189"/>
                <a:gd name="connsiteX9" fmla="*/ 1002082 w 2634641"/>
                <a:gd name="connsiteY9" fmla="*/ 110647 h 321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34641" h="3219189">
                  <a:moveTo>
                    <a:pt x="1002082" y="110647"/>
                  </a:moveTo>
                  <a:cubicBezTo>
                    <a:pt x="931101" y="221294"/>
                    <a:pt x="935277" y="484341"/>
                    <a:pt x="839244" y="699371"/>
                  </a:cubicBezTo>
                  <a:cubicBezTo>
                    <a:pt x="743211" y="914401"/>
                    <a:pt x="555321" y="1131519"/>
                    <a:pt x="425885" y="1400828"/>
                  </a:cubicBezTo>
                  <a:cubicBezTo>
                    <a:pt x="296449" y="1670137"/>
                    <a:pt x="68893" y="2062620"/>
                    <a:pt x="62630" y="2315228"/>
                  </a:cubicBezTo>
                  <a:cubicBezTo>
                    <a:pt x="56367" y="2567836"/>
                    <a:pt x="0" y="2828796"/>
                    <a:pt x="388307" y="2916478"/>
                  </a:cubicBezTo>
                  <a:cubicBezTo>
                    <a:pt x="776614" y="3004160"/>
                    <a:pt x="2150301" y="3219189"/>
                    <a:pt x="2392471" y="2841321"/>
                  </a:cubicBezTo>
                  <a:cubicBezTo>
                    <a:pt x="2634641" y="2463453"/>
                    <a:pt x="1966586" y="1083503"/>
                    <a:pt x="1841326" y="649267"/>
                  </a:cubicBezTo>
                  <a:cubicBezTo>
                    <a:pt x="1716066" y="215032"/>
                    <a:pt x="1736942" y="338204"/>
                    <a:pt x="1640909" y="235908"/>
                  </a:cubicBezTo>
                  <a:cubicBezTo>
                    <a:pt x="1544876" y="133612"/>
                    <a:pt x="1369512" y="62631"/>
                    <a:pt x="1265129" y="35491"/>
                  </a:cubicBezTo>
                  <a:cubicBezTo>
                    <a:pt x="1160746" y="8351"/>
                    <a:pt x="1073063" y="0"/>
                    <a:pt x="1002082" y="110647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71934" y="4000504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</a:t>
              </a:r>
              <a:endParaRPr lang="zh-CN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14282" y="142852"/>
            <a:ext cx="8715436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    改进：左</a:t>
            </a:r>
            <a:r>
              <a:rPr lang="zh-CN" altLang="zh-CN" sz="22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endParaRPr lang="en-US" altLang="zh-CN" sz="2200" dirty="0" smtClean="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层的有些结点，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超过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，再选择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不合适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的。如第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）结点，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a[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2]=3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[2]&gt;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，选择物品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进行扩展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就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不必要，可增加一个限界条件进行剪枝，如若选择物品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会导致超重即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]&gt;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，就不再扩展，仅扩展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的左孩子结点。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786063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99308" y="6104834"/>
            <a:ext cx="572494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-150" smtClean="0">
                <a:latin typeface="Consolas" pitchFamily="49" charset="0"/>
                <a:cs typeface="Consolas" pitchFamily="49" charset="0"/>
              </a:rPr>
              <a:t>11,12</a:t>
            </a:r>
            <a:endParaRPr lang="zh-CN" altLang="en-US" sz="1400" spc="-1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046466" y="6104834"/>
            <a:ext cx="563502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pc="-150" smtClean="0">
                <a:latin typeface="Consolas" pitchFamily="49" charset="0"/>
                <a:cs typeface="Consolas" pitchFamily="49" charset="0"/>
              </a:rPr>
              <a:t>10,11</a:t>
            </a:r>
            <a:endParaRPr lang="zh-CN" altLang="en-US" sz="1400" spc="-15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22614" y="5176140"/>
            <a:ext cx="706378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10,11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直接连接符 8"/>
          <p:cNvCxnSpPr>
            <a:stCxn id="8" idx="4"/>
            <a:endCxn id="6" idx="0"/>
          </p:cNvCxnSpPr>
          <p:nvPr/>
        </p:nvCxnSpPr>
        <p:spPr>
          <a:xfrm rot="5400000">
            <a:off x="2700332" y="5729363"/>
            <a:ext cx="460694" cy="290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8" idx="4"/>
            <a:endCxn id="7" idx="0"/>
          </p:cNvCxnSpPr>
          <p:nvPr/>
        </p:nvCxnSpPr>
        <p:spPr>
          <a:xfrm rot="16200000" flipH="1">
            <a:off x="2971663" y="5748280"/>
            <a:ext cx="460694" cy="252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18118" y="5783740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98880" y="5783740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3934" y="6104834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9,9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04000" y="6104834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81686" y="51761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8,8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直接连接符 15"/>
          <p:cNvCxnSpPr>
            <a:stCxn id="15" idx="4"/>
            <a:endCxn id="13" idx="0"/>
          </p:cNvCxnSpPr>
          <p:nvPr/>
        </p:nvCxnSpPr>
        <p:spPr>
          <a:xfrm rot="5400000">
            <a:off x="3723463" y="5758611"/>
            <a:ext cx="460694" cy="23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5" idx="4"/>
            <a:endCxn id="14" idx="0"/>
          </p:cNvCxnSpPr>
          <p:nvPr/>
        </p:nvCxnSpPr>
        <p:spPr>
          <a:xfrm rot="16200000" flipH="1">
            <a:off x="3973496" y="5740330"/>
            <a:ext cx="460694" cy="268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5946" y="5783740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73548" y="5783740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22680" y="399376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CN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zh-CN" altLang="en-US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直接连接符 20"/>
          <p:cNvCxnSpPr>
            <a:stCxn id="20" idx="4"/>
            <a:endCxn id="8" idx="0"/>
          </p:cNvCxnSpPr>
          <p:nvPr/>
        </p:nvCxnSpPr>
        <p:spPr>
          <a:xfrm rot="5400000">
            <a:off x="2936052" y="4601512"/>
            <a:ext cx="714380" cy="4348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0" idx="4"/>
            <a:endCxn id="15" idx="0"/>
          </p:cNvCxnSpPr>
          <p:nvPr/>
        </p:nvCxnSpPr>
        <p:spPr>
          <a:xfrm rot="16200000" flipH="1">
            <a:off x="3432993" y="4539447"/>
            <a:ext cx="714380" cy="559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94250" y="3104438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直接连接符 25"/>
          <p:cNvCxnSpPr>
            <a:stCxn id="25" idx="4"/>
            <a:endCxn id="20" idx="7"/>
          </p:cNvCxnSpPr>
          <p:nvPr/>
        </p:nvCxnSpPr>
        <p:spPr>
          <a:xfrm rot="5400000">
            <a:off x="3903360" y="3383406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79804" y="467607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5622" y="467607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04002" y="3604504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628" y="3143248"/>
            <a:ext cx="3571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800" i="1" spc="-15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i=</a:t>
            </a:r>
            <a:r>
              <a:rPr lang="en-US" altLang="zh-CN" sz="1800" spc="-15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endParaRPr lang="zh-CN" altLang="en-US" sz="1800" spc="-150">
              <a:solidFill>
                <a:srgbClr val="C0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285984" y="4071942"/>
            <a:ext cx="983380" cy="307777"/>
            <a:chOff x="2285984" y="4071942"/>
            <a:chExt cx="983380" cy="307777"/>
          </a:xfrm>
        </p:grpSpPr>
        <p:sp>
          <p:nvSpPr>
            <p:cNvPr id="34" name="TextBox 33"/>
            <p:cNvSpPr txBox="1"/>
            <p:nvPr/>
          </p:nvSpPr>
          <p:spPr>
            <a:xfrm>
              <a:off x="2285984" y="4071942"/>
              <a:ext cx="85725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  <a:sym typeface="Symbol"/>
                </a:rPr>
                <a:t>tw&gt;W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V="1">
              <a:off x="2873364" y="4231972"/>
              <a:ext cx="396000" cy="0"/>
            </a:xfrm>
            <a:prstGeom prst="straightConnector1">
              <a:avLst/>
            </a:prstGeom>
            <a:ln>
              <a:solidFill>
                <a:srgbClr val="CC00F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5000628" y="4357694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左</a:t>
            </a:r>
            <a:r>
              <a:rPr lang="zh-CN" altLang="zh-CN" sz="22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剪枝</a:t>
            </a:r>
            <a:r>
              <a:rPr lang="zh-CN" altLang="en-US" sz="2200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条件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tw+w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22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]&lt;=W</a:t>
            </a:r>
            <a:endParaRPr lang="zh-CN" altLang="en-US" sz="2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1472" y="288956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04726" y="407194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92687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6,5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42694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00598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3044390" y="4656428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34" idx="0"/>
          </p:cNvCxnSpPr>
          <p:nvPr/>
        </p:nvCxnSpPr>
        <p:spPr>
          <a:xfrm rot="16200000" flipH="1">
            <a:off x="3294423" y="4634117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958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059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569686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268016" y="3482272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2765952" y="3449296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3042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252152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2047611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9580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467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279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00496" y="5000636"/>
            <a:ext cx="46800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6,8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50955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2380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142802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  <a:endCxn id="57" idx="0"/>
          </p:cNvCxnSpPr>
          <p:nvPr/>
        </p:nvCxnSpPr>
        <p:spPr>
          <a:xfrm rot="16200000" flipH="1">
            <a:off x="4397331" y="4654413"/>
            <a:ext cx="460694" cy="23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930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2386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009620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4,5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50968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152496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直接连接符 65"/>
          <p:cNvCxnSpPr>
            <a:stCxn id="65" idx="4"/>
            <a:endCxn id="63" idx="0"/>
          </p:cNvCxnSpPr>
          <p:nvPr/>
        </p:nvCxnSpPr>
        <p:spPr>
          <a:xfrm rot="5400000">
            <a:off x="5111711" y="4671851"/>
            <a:ext cx="460694" cy="196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5" idx="4"/>
            <a:endCxn id="64" idx="0"/>
          </p:cNvCxnSpPr>
          <p:nvPr/>
        </p:nvCxnSpPr>
        <p:spPr>
          <a:xfrm rot="16200000" flipH="1">
            <a:off x="5361744" y="4618694"/>
            <a:ext cx="460694" cy="303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9233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9993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723868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404645" y="3464719"/>
            <a:ext cx="714380" cy="500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70" idx="4"/>
            <a:endCxn id="65" idx="0"/>
          </p:cNvCxnSpPr>
          <p:nvPr/>
        </p:nvCxnSpPr>
        <p:spPr>
          <a:xfrm rot="16200000" flipH="1">
            <a:off x="4868992" y="3500438"/>
            <a:ext cx="714380" cy="428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603381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6539834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2,3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625712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2,3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直接连接符 75"/>
          <p:cNvCxnSpPr>
            <a:stCxn id="75" idx="4"/>
            <a:endCxn id="73" idx="0"/>
          </p:cNvCxnSpPr>
          <p:nvPr/>
        </p:nvCxnSpPr>
        <p:spPr>
          <a:xfrm rot="5400000">
            <a:off x="6176122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75" idx="4"/>
            <a:endCxn id="74" idx="0"/>
          </p:cNvCxnSpPr>
          <p:nvPr/>
        </p:nvCxnSpPr>
        <p:spPr>
          <a:xfrm rot="16200000" flipH="1">
            <a:off x="6429131" y="4655933"/>
            <a:ext cx="460694" cy="228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5262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08306" y="4655478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07927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1,1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7579338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252994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直接连接符 82"/>
          <p:cNvCxnSpPr>
            <a:stCxn id="82" idx="4"/>
            <a:endCxn id="80" idx="0"/>
          </p:cNvCxnSpPr>
          <p:nvPr/>
        </p:nvCxnSpPr>
        <p:spPr>
          <a:xfrm rot="5400000">
            <a:off x="7196786" y="4656428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82" idx="4"/>
            <a:endCxn id="81" idx="0"/>
          </p:cNvCxnSpPr>
          <p:nvPr/>
        </p:nvCxnSpPr>
        <p:spPr>
          <a:xfrm rot="16200000" flipH="1">
            <a:off x="7446819" y="4634117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24821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58310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722082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8" name="直接连接符 87"/>
          <p:cNvCxnSpPr>
            <a:stCxn id="87" idx="4"/>
            <a:endCxn id="75" idx="0"/>
          </p:cNvCxnSpPr>
          <p:nvPr/>
        </p:nvCxnSpPr>
        <p:spPr>
          <a:xfrm rot="5400000">
            <a:off x="6420412" y="3482272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87" idx="4"/>
            <a:endCxn id="82" idx="0"/>
          </p:cNvCxnSpPr>
          <p:nvPr/>
        </p:nvCxnSpPr>
        <p:spPr>
          <a:xfrm rot="16200000" flipH="1">
            <a:off x="6918348" y="3449296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795438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404548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  <a:endCxn id="87" idx="1"/>
          </p:cNvCxnSpPr>
          <p:nvPr/>
        </p:nvCxnSpPr>
        <p:spPr>
          <a:xfrm rot="16200000" flipH="1">
            <a:off x="6200007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8099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66810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4819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367074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0519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09818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638810" y="5000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直接连接符 100"/>
          <p:cNvCxnSpPr>
            <a:stCxn id="99" idx="4"/>
            <a:endCxn id="45" idx="7"/>
          </p:cNvCxnSpPr>
          <p:nvPr/>
        </p:nvCxnSpPr>
        <p:spPr>
          <a:xfrm rot="5400000">
            <a:off x="2480383" y="622349"/>
            <a:ext cx="1100735" cy="179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4"/>
            <a:endCxn id="90" idx="1"/>
          </p:cNvCxnSpPr>
          <p:nvPr/>
        </p:nvCxnSpPr>
        <p:spPr>
          <a:xfrm rot="16200000" flipH="1">
            <a:off x="4352933" y="541918"/>
            <a:ext cx="1100735" cy="1952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38678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组合 133"/>
          <p:cNvGrpSpPr/>
          <p:nvPr/>
        </p:nvGrpSpPr>
        <p:grpSpPr>
          <a:xfrm>
            <a:off x="5763136" y="1212163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430406" y="121216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x1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：选或不选品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430406" y="240405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x2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30406" y="3426741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x3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430406" y="4569749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x4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4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组合 134"/>
          <p:cNvGrpSpPr/>
          <p:nvPr/>
        </p:nvGrpSpPr>
        <p:grpSpPr>
          <a:xfrm>
            <a:off x="4286248" y="571480"/>
            <a:ext cx="4441188" cy="4799773"/>
            <a:chOff x="4572000" y="571480"/>
            <a:chExt cx="4441188" cy="4799773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根结点：</a:t>
              </a:r>
              <a:r>
                <a:rPr lang="en-US" altLang="zh-CN" sz="1800" i="1" spc="-15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i=</a:t>
              </a:r>
              <a:r>
                <a:rPr lang="en-US" altLang="zh-CN" sz="1800" spc="-15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 spc="-15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800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=3</a:t>
              </a:r>
              <a:endParaRPr lang="zh-CN" altLang="en-US" sz="1800" i="1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=4</a:t>
              </a:r>
              <a:endParaRPr lang="zh-CN" altLang="en-US" sz="1800" i="1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=5</a:t>
              </a:r>
              <a:endParaRPr lang="zh-CN" altLang="en-US" sz="1800" i="1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32"/>
          <p:cNvGrpSpPr/>
          <p:nvPr/>
        </p:nvGrpSpPr>
        <p:grpSpPr>
          <a:xfrm>
            <a:off x="3690012" y="5396637"/>
            <a:ext cx="1071570" cy="861365"/>
            <a:chOff x="3975764" y="5396637"/>
            <a:chExt cx="1071570" cy="861365"/>
          </a:xfrm>
        </p:grpSpPr>
        <p:sp>
          <p:nvSpPr>
            <p:cNvPr id="130" name="TextBox 129"/>
            <p:cNvSpPr txBox="1"/>
            <p:nvPr/>
          </p:nvSpPr>
          <p:spPr>
            <a:xfrm>
              <a:off x="3975764" y="585789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5400000" flipH="1" flipV="1">
              <a:off x="4285270" y="5622915"/>
              <a:ext cx="461256" cy="86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14282" y="428604"/>
            <a:ext cx="2571768" cy="40011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tw,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tv)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993749" y="1335130"/>
            <a:ext cx="1240063" cy="22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714356"/>
            <a:ext cx="8715436" cy="5487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op[]) 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==W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x[j]=op[j];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]&lt;=W)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tv+v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],op);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(i+1,tw,tv,op);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knap1.cpp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57158" y="1428736"/>
            <a:ext cx="8569325" cy="244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改进：右</a:t>
            </a:r>
            <a:r>
              <a:rPr lang="zh-CN" altLang="zh-CN" sz="22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剪枝</a:t>
            </a:r>
            <a:endParaRPr lang="en-US" altLang="zh-CN" sz="2200" dirty="0" smtClean="0"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表示考虑第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个物品时剩余物品的重量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不选择物品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时，若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tw+rw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（注意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中包含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且该结点的右分枝也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不会选择物品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则该结点的右分枝的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值必定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不会达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，因此不必再考虑扩展这样的结点，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即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对于右分枝仅仅扩展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tw+rw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1472" y="288956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zh-CN" altLang="en-US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104726" y="4071942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926876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6,5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426942" y="5000636"/>
            <a:ext cx="468000" cy="396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00598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直接连接符 35"/>
          <p:cNvCxnSpPr>
            <a:stCxn id="35" idx="4"/>
            <a:endCxn id="33" idx="0"/>
          </p:cNvCxnSpPr>
          <p:nvPr/>
        </p:nvCxnSpPr>
        <p:spPr>
          <a:xfrm rot="5400000">
            <a:off x="3044390" y="4656428"/>
            <a:ext cx="460694" cy="22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4"/>
            <a:endCxn id="34" idx="0"/>
          </p:cNvCxnSpPr>
          <p:nvPr/>
        </p:nvCxnSpPr>
        <p:spPr>
          <a:xfrm rot="16200000" flipH="1">
            <a:off x="3294423" y="4634117"/>
            <a:ext cx="460694" cy="272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958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05914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569686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直接连接符 40"/>
          <p:cNvCxnSpPr>
            <a:stCxn id="40" idx="4"/>
            <a:endCxn id="28" idx="0"/>
          </p:cNvCxnSpPr>
          <p:nvPr/>
        </p:nvCxnSpPr>
        <p:spPr>
          <a:xfrm rot="5400000">
            <a:off x="2268016" y="3482272"/>
            <a:ext cx="714380" cy="464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0" idx="4"/>
            <a:endCxn id="35" idx="0"/>
          </p:cNvCxnSpPr>
          <p:nvPr/>
        </p:nvCxnSpPr>
        <p:spPr>
          <a:xfrm rot="16200000" flipH="1">
            <a:off x="2765952" y="3449296"/>
            <a:ext cx="714380" cy="530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643042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直接连接符 46"/>
          <p:cNvCxnSpPr>
            <a:stCxn id="45" idx="4"/>
            <a:endCxn id="21" idx="7"/>
          </p:cNvCxnSpPr>
          <p:nvPr/>
        </p:nvCxnSpPr>
        <p:spPr>
          <a:xfrm rot="5400000">
            <a:off x="1252152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40" idx="1"/>
          </p:cNvCxnSpPr>
          <p:nvPr/>
        </p:nvCxnSpPr>
        <p:spPr>
          <a:xfrm rot="16200000" flipH="1">
            <a:off x="2047611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49580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1467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52794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000496" y="5000636"/>
            <a:ext cx="468000" cy="3960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6,8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23802" y="40719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5,7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直接连接符 58"/>
          <p:cNvCxnSpPr>
            <a:stCxn id="58" idx="4"/>
            <a:endCxn id="56" idx="0"/>
          </p:cNvCxnSpPr>
          <p:nvPr/>
        </p:nvCxnSpPr>
        <p:spPr>
          <a:xfrm rot="5400000">
            <a:off x="4142802" y="4631636"/>
            <a:ext cx="460694" cy="277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8" idx="4"/>
          </p:cNvCxnSpPr>
          <p:nvPr/>
        </p:nvCxnSpPr>
        <p:spPr>
          <a:xfrm rot="16200000" flipH="1">
            <a:off x="4397331" y="4654413"/>
            <a:ext cx="460694" cy="2317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19306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23868" y="4679542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723868" y="288956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3,4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直接连接符 70"/>
          <p:cNvCxnSpPr>
            <a:stCxn id="70" idx="4"/>
            <a:endCxn id="58" idx="0"/>
          </p:cNvCxnSpPr>
          <p:nvPr/>
        </p:nvCxnSpPr>
        <p:spPr>
          <a:xfrm rot="5400000">
            <a:off x="4404645" y="3464719"/>
            <a:ext cx="714380" cy="5000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5795438" y="2000240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1" name="直接连接符 90"/>
          <p:cNvCxnSpPr>
            <a:stCxn id="90" idx="4"/>
            <a:endCxn id="70" idx="7"/>
          </p:cNvCxnSpPr>
          <p:nvPr/>
        </p:nvCxnSpPr>
        <p:spPr>
          <a:xfrm rot="5400000">
            <a:off x="5404548" y="2279208"/>
            <a:ext cx="489859" cy="867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90" idx="4"/>
          </p:cNvCxnSpPr>
          <p:nvPr/>
        </p:nvCxnSpPr>
        <p:spPr>
          <a:xfrm rot="16200000" flipH="1">
            <a:off x="6200007" y="2351670"/>
            <a:ext cx="489859" cy="72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80992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505190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509818" y="250030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3638810" y="500042"/>
            <a:ext cx="576000" cy="468000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0,0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1" name="直接连接符 100"/>
          <p:cNvCxnSpPr>
            <a:stCxn id="99" idx="4"/>
            <a:endCxn id="45" idx="7"/>
          </p:cNvCxnSpPr>
          <p:nvPr/>
        </p:nvCxnSpPr>
        <p:spPr>
          <a:xfrm rot="5400000">
            <a:off x="2480383" y="622349"/>
            <a:ext cx="1100735" cy="179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9" idx="4"/>
            <a:endCxn id="90" idx="1"/>
          </p:cNvCxnSpPr>
          <p:nvPr/>
        </p:nvCxnSpPr>
        <p:spPr>
          <a:xfrm rot="16200000" flipH="1">
            <a:off x="4352933" y="541918"/>
            <a:ext cx="1100735" cy="1952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638678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1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86380" y="142873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133"/>
          <p:cNvGrpSpPr/>
          <p:nvPr/>
        </p:nvGrpSpPr>
        <p:grpSpPr>
          <a:xfrm>
            <a:off x="5763136" y="1212163"/>
            <a:ext cx="3024460" cy="3788473"/>
            <a:chOff x="6048888" y="1212163"/>
            <a:chExt cx="3024460" cy="3788473"/>
          </a:xfrm>
        </p:grpSpPr>
        <p:sp>
          <p:nvSpPr>
            <p:cNvPr id="105" name="TextBox 104"/>
            <p:cNvSpPr txBox="1"/>
            <p:nvPr/>
          </p:nvSpPr>
          <p:spPr>
            <a:xfrm>
              <a:off x="8430406" y="121216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x1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：选或不选品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430406" y="2404053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x2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2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30406" y="3426741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x3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430406" y="4569749"/>
              <a:ext cx="64294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x4</a:t>
              </a:r>
              <a:r>
                <a:rPr lang="zh-CN" altLang="en-US" sz="14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：</a:t>
              </a:r>
              <a:r>
                <a:rPr lang="zh-CN" altLang="en-US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选或不选品</a:t>
              </a:r>
              <a:r>
                <a:rPr lang="en-US" altLang="zh-CN" sz="1400" spc="-150" dirty="0" smtClean="0">
                  <a:solidFill>
                    <a:schemeClr val="tx1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4</a:t>
              </a:r>
              <a:endParaRPr lang="zh-CN" altLang="en-US" sz="1400" spc="-150" dirty="0">
                <a:solidFill>
                  <a:schemeClr val="tx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6048888" y="1500174"/>
              <a:ext cx="228601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203928" y="2620626"/>
              <a:ext cx="114300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930340" y="3643314"/>
              <a:ext cx="50006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8143900" y="4786322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组合 134"/>
          <p:cNvGrpSpPr/>
          <p:nvPr/>
        </p:nvGrpSpPr>
        <p:grpSpPr>
          <a:xfrm>
            <a:off x="4286248" y="571480"/>
            <a:ext cx="4441188" cy="4799773"/>
            <a:chOff x="4572000" y="571480"/>
            <a:chExt cx="4441188" cy="4799773"/>
          </a:xfrm>
        </p:grpSpPr>
        <p:sp>
          <p:nvSpPr>
            <p:cNvPr id="121" name="TextBox 120"/>
            <p:cNvSpPr txBox="1"/>
            <p:nvPr/>
          </p:nvSpPr>
          <p:spPr>
            <a:xfrm>
              <a:off x="4572000" y="571480"/>
              <a:ext cx="1214446" cy="2857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800" spc="-150" dirty="0" smtClean="0">
                  <a:solidFill>
                    <a:srgbClr val="0000FF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根结点：</a:t>
              </a:r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1</a:t>
              </a:r>
              <a:endParaRPr lang="zh-CN" altLang="en-US" sz="1800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655998" y="2034452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=2</a:t>
              </a:r>
              <a:endParaRPr lang="zh-CN" altLang="en-US" sz="1800" i="1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655998" y="298796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=3</a:t>
              </a:r>
              <a:endParaRPr lang="zh-CN" altLang="en-US" sz="1800" i="1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5998" y="416631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=4</a:t>
              </a:r>
              <a:endParaRPr lang="zh-CN" altLang="en-US" sz="1800" i="1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5998" y="5094254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800" i="1" spc="-150" dirty="0" err="1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i</a:t>
              </a:r>
              <a:r>
                <a:rPr lang="en-US" altLang="zh-CN" sz="1800" i="1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=</a:t>
              </a:r>
              <a:r>
                <a:rPr lang="en-US" altLang="zh-CN" sz="1800" spc="-15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5</a:t>
              </a:r>
              <a:endParaRPr lang="zh-CN" altLang="en-US" sz="1800" spc="-15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6715140" y="2178458"/>
              <a:ext cx="1908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563966" y="3095874"/>
              <a:ext cx="108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8176062" y="4286256"/>
              <a:ext cx="504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8355404" y="5214950"/>
              <a:ext cx="360000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组合 132"/>
          <p:cNvGrpSpPr/>
          <p:nvPr/>
        </p:nvGrpSpPr>
        <p:grpSpPr>
          <a:xfrm>
            <a:off x="3702712" y="5396636"/>
            <a:ext cx="1071570" cy="861366"/>
            <a:chOff x="3988464" y="5396636"/>
            <a:chExt cx="1071570" cy="861366"/>
          </a:xfrm>
        </p:grpSpPr>
        <p:sp>
          <p:nvSpPr>
            <p:cNvPr id="130" name="TextBox 129"/>
            <p:cNvSpPr txBox="1"/>
            <p:nvPr/>
          </p:nvSpPr>
          <p:spPr>
            <a:xfrm>
              <a:off x="3988464" y="5857892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最优解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  <p:cxnSp>
          <p:nvCxnSpPr>
            <p:cNvPr id="132" name="直接箭头连接符 131"/>
            <p:cNvCxnSpPr>
              <a:stCxn id="130" idx="0"/>
              <a:endCxn id="56" idx="4"/>
            </p:cNvCxnSpPr>
            <p:nvPr/>
          </p:nvCxnSpPr>
          <p:spPr>
            <a:xfrm rot="16200000" flipV="1">
              <a:off x="4255902" y="5589544"/>
              <a:ext cx="461256" cy="754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214282" y="428604"/>
            <a:ext cx="2571768" cy="40011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tw,</a:t>
            </a:r>
            <a:r>
              <a:rPr lang="zh-CN" altLang="en-US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总价值</a:t>
            </a:r>
            <a:r>
              <a:rPr lang="en-US" altLang="zh-CN" sz="2000" smtClean="0">
                <a:solidFill>
                  <a:schemeClr val="bg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tv)</a:t>
            </a:r>
            <a:endParaRPr lang="zh-CN" altLang="en-US" sz="20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8" name="直接箭头连接符 137"/>
          <p:cNvCxnSpPr>
            <a:stCxn id="136" idx="2"/>
            <a:endCxn id="45" idx="1"/>
          </p:cNvCxnSpPr>
          <p:nvPr/>
        </p:nvCxnSpPr>
        <p:spPr>
          <a:xfrm rot="16200000" flipH="1">
            <a:off x="993749" y="1335130"/>
            <a:ext cx="1240063" cy="2272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6572264" y="2928934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214942" y="4000504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8" name="直接连接符 107"/>
          <p:cNvCxnSpPr>
            <a:stCxn id="70" idx="4"/>
            <a:endCxn id="102" idx="0"/>
          </p:cNvCxnSpPr>
          <p:nvPr/>
        </p:nvCxnSpPr>
        <p:spPr>
          <a:xfrm rot="16200000" flipH="1">
            <a:off x="4935934" y="3433496"/>
            <a:ext cx="642942" cy="491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57818" y="3571876"/>
            <a:ext cx="142876" cy="214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smtClean="0"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513088" y="4975584"/>
            <a:ext cx="576000" cy="468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Symbol"/>
              </a:rPr>
              <a:t></a:t>
            </a:r>
            <a:endParaRPr lang="zh-CN" altLang="en-US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357166"/>
            <a:ext cx="8643998" cy="5969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op[])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0/1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背包问题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初始调用时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为所有物品重量和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==W &amp;&amp;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复制最优解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]&lt;=W)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op[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(i+1,tw+w[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tv+v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],op);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op[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个物品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&gt;W)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(i+1,tw,tv,rw-w[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],op);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knap2.cpp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00034" y="1357298"/>
            <a:ext cx="82804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由一个不等长或等长的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解向量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成，其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分量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表示第</a:t>
            </a:r>
            <a:r>
              <a:rPr lang="en-US" altLang="zh-CN" sz="2000" i="1" dirty="0" err="1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选择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约束条件的解向量组构成了问题的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问题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的解空间一般用树形式来组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织，也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状态空间树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每一个结点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确定所求解问题的一个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问题状态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根结点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位于第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层，表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示搜索的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初始状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态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，第</a:t>
            </a:r>
            <a:r>
              <a:rPr lang="en-US" altLang="zh-CN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层的结点表示对解向量的第一个分量做出选择后到达的状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态，以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此类推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785926"/>
            <a:ext cx="7500990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该算法不考虑剪枝时解空间树中有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个结点，对应的算法时间复杂度为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en-US" altLang="zh-CN" sz="2000" i="1" baseline="30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3500462" cy="52322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求解装载问题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1428736"/>
            <a:ext cx="428628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5.3.1 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求解简单装载问题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92961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个集装箱要装上一艘载重量为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的轮船，其中集装箱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）的重量为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不考虑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集装箱的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体积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限制，现要这些集装箱中选出若干装上轮船，使它们的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重量之和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等于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，当总重量相同时要求选取的集装箱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尽可能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={5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时，其最佳装载方案是（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），即装载第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个集装箱。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071546"/>
            <a:ext cx="864399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采用带剪枝的回溯法求解。问题的表示如下：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w[]={0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3};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各集装箱重量，不用下标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n=5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W=10;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求解的结果表示如下：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存放最优解的总重量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x[MAXN];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存放最优解向量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minnum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=999999;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存放最优解的集装箱个数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初值为最大值</a:t>
            </a: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将上述数据设计为全局变量。求解算法如下：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void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num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op[]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其中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num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表示选择的集装箱个数，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表示选择的集装箱重量和，</a:t>
            </a:r>
            <a:r>
              <a:rPr lang="en-US" altLang="zh-CN" sz="20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表示剩余集装箱的重量和，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op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表示一个解，即一个选择方案，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表示考虑的集装箱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08396"/>
            <a:ext cx="8643998" cy="5487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op[],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考虑第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==W &amp;&amp; num&lt;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minnum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找到一个满足条件的更优解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保存它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minnum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=num;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j=1;j&lt;=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n;j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x[j]=op[j];	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复制最优解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尚未找完所有集装箱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op[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]&lt;=W)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左孩子结点剪枝：装载满足条件的集装箱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(num+1,tw+w[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],op,i+1);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个集装箱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&gt;W)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num,tw,rw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],op,i+1);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Loading.cpp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5984" y="3286124"/>
            <a:ext cx="2857520" cy="1471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最优方案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个集装箱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个集装箱</a:t>
            </a: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总重量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=10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1428736"/>
            <a:ext cx="8072494" cy="1056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w[]={0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3};    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各集装箱重量，不用下标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n=5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W=10;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428992" y="2500306"/>
            <a:ext cx="214314" cy="5715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500034" y="1285860"/>
            <a:ext cx="3929090" cy="4616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5.4.1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求子集和问题的解</a:t>
            </a:r>
            <a:endParaRPr lang="zh-CN" altLang="zh-CN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357166"/>
            <a:ext cx="4143404" cy="52322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5.4 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求解子集和问题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10" y="2143116"/>
            <a:ext cx="778674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【问题描述】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个不同的正整数集合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，…，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）和一个正数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，要求找出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的子集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，使该子集中所有元素的和为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例如，当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，则满足要求的子集为（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13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）和（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24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14422"/>
            <a:ext cx="689207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71472" y="500042"/>
            <a:ext cx="5857916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【问题求解】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en-US" altLang="zh-CN" sz="22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=4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时的解空间树如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下：</a:t>
            </a:r>
            <a:endParaRPr lang="zh-CN" altLang="zh-CN" sz="22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4714884"/>
            <a:ext cx="8429684" cy="1423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从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层（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≤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）的每一条边标有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的值，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或者为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时表示取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整数，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en-US" altLang="zh-CN" sz="2000" i="1" baseline="-25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时表示不取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整数，从根结点到叶子结点的所有路径定义了解空间。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71472" y="1214422"/>
            <a:ext cx="8280400" cy="96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表示选取的整数和，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表示余下的整数和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设置相关的剪枝函数如下：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2428868"/>
            <a:ext cx="778674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约束函数：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通过检查当前整数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加入后子集和是否超过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，若是则不能选择该路径。这用于左孩子结点的剪枝。</a:t>
            </a:r>
          </a:p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zh-CN" sz="20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限界函数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如果一个结点满足</a:t>
            </a:r>
            <a:r>
              <a:rPr lang="en-US" altLang="zh-CN" sz="2000" dirty="0" err="1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tw+rw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，也就是说即便选择剩余所有整数，也不可能找到一个解。这用于右孩子结点的剪枝。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280400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44000" tIns="180000" bIns="18000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x[],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//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为考虑第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个整数时选取的整数和，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为剩下的整数和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==W)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输出一个满足条件的解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dispasolution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(x);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尚未找完所有整数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]&lt;=W)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左孩子结点剪枝：选取满足条件的整数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],x,i+1);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&gt;W)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右孩子结点剪枝：剪除不可能存在解的结点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x[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tw,rw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],x,i+1);</a:t>
            </a:r>
            <a:endParaRPr lang="zh-CN" altLang="zh-CN" sz="1800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subSum.cpp</a:t>
            </a:r>
            <a:endParaRPr lang="zh-CN" altLang="en-US" sz="1800" dirty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214422"/>
            <a:ext cx="7858180" cy="917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n=4,W=31;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w[]={0,11,13,24,7};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存放所有整数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不用下标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08" y="3071810"/>
            <a:ext cx="3786214" cy="1471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选取的数为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11 13 7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选取的数为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24 7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929058" y="2357430"/>
            <a:ext cx="21431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681991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例如，求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集合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的幂集的解空间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树：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5429264"/>
            <a:ext cx="8572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1406" y="797936"/>
            <a:ext cx="7072362" cy="3643338"/>
            <a:chOff x="71406" y="797936"/>
            <a:chExt cx="7072362" cy="3643338"/>
          </a:xfrm>
          <a:solidFill>
            <a:schemeClr val="bg1"/>
          </a:solidFill>
        </p:grpSpPr>
        <p:sp>
          <p:nvSpPr>
            <p:cNvPr id="14" name="TextBox 13"/>
            <p:cNvSpPr txBox="1"/>
            <p:nvPr/>
          </p:nvSpPr>
          <p:spPr>
            <a:xfrm>
              <a:off x="71406" y="4071942"/>
              <a:ext cx="114300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altLang="zh-CN" sz="1800" dirty="0" err="1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a,b,c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797936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5720" y="335756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42976" y="335756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48" y="264318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9" idx="3"/>
              <a:endCxn id="7" idx="7"/>
            </p:cNvCxnSpPr>
            <p:nvPr/>
          </p:nvCxnSpPr>
          <p:spPr>
            <a:xfrm rot="5400000">
              <a:off x="533958" y="3187634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5"/>
              <a:endCxn id="8" idx="1"/>
            </p:cNvCxnSpPr>
            <p:nvPr/>
          </p:nvCxnSpPr>
          <p:spPr>
            <a:xfrm rot="16200000" flipH="1">
              <a:off x="962586" y="3187634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71538" y="4059800"/>
              <a:ext cx="85725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071670" y="336970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928926" y="336970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500298" y="265532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9" name="直接连接符 18"/>
            <p:cNvCxnSpPr>
              <a:stCxn id="18" idx="3"/>
              <a:endCxn id="16" idx="7"/>
            </p:cNvCxnSpPr>
            <p:nvPr/>
          </p:nvCxnSpPr>
          <p:spPr>
            <a:xfrm rot="5400000">
              <a:off x="2319908" y="3199776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8" idx="5"/>
              <a:endCxn id="17" idx="1"/>
            </p:cNvCxnSpPr>
            <p:nvPr/>
          </p:nvCxnSpPr>
          <p:spPr>
            <a:xfrm rot="16200000" flipH="1">
              <a:off x="2748536" y="3199776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28794" y="4059800"/>
              <a:ext cx="92869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{a, c}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00364" y="4059800"/>
              <a:ext cx="50006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{a}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643042" y="1869506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连接符 24"/>
            <p:cNvCxnSpPr>
              <a:stCxn id="23" idx="3"/>
              <a:endCxn id="9" idx="7"/>
            </p:cNvCxnSpPr>
            <p:nvPr/>
          </p:nvCxnSpPr>
          <p:spPr>
            <a:xfrm rot="5400000">
              <a:off x="1182971" y="2193573"/>
              <a:ext cx="420076" cy="62560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3" idx="5"/>
              <a:endCxn id="18" idx="1"/>
            </p:cNvCxnSpPr>
            <p:nvPr/>
          </p:nvCxnSpPr>
          <p:spPr>
            <a:xfrm rot="16200000" flipH="1">
              <a:off x="2069875" y="2235363"/>
              <a:ext cx="432218" cy="55417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929058" y="3345420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4786314" y="3345420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357686" y="2631040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直接连接符 30"/>
            <p:cNvCxnSpPr>
              <a:stCxn id="30" idx="3"/>
              <a:endCxn id="28" idx="7"/>
            </p:cNvCxnSpPr>
            <p:nvPr/>
          </p:nvCxnSpPr>
          <p:spPr>
            <a:xfrm rot="5400000">
              <a:off x="4177296" y="3175492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5"/>
              <a:endCxn id="29" idx="1"/>
            </p:cNvCxnSpPr>
            <p:nvPr/>
          </p:nvCxnSpPr>
          <p:spPr>
            <a:xfrm rot="16200000" flipH="1">
              <a:off x="4605924" y="3175492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786182" y="4059800"/>
              <a:ext cx="71438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{b,c}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6314" y="4059800"/>
              <a:ext cx="50006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{b}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715008" y="335756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572264" y="335756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143636" y="264318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stCxn id="37" idx="3"/>
              <a:endCxn id="35" idx="7"/>
            </p:cNvCxnSpPr>
            <p:nvPr/>
          </p:nvCxnSpPr>
          <p:spPr>
            <a:xfrm rot="5400000">
              <a:off x="5963246" y="3187634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7" idx="5"/>
              <a:endCxn id="36" idx="1"/>
            </p:cNvCxnSpPr>
            <p:nvPr/>
          </p:nvCxnSpPr>
          <p:spPr>
            <a:xfrm rot="16200000" flipH="1">
              <a:off x="6391874" y="3187634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715008" y="4059800"/>
              <a:ext cx="50006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{c}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43702" y="4059800"/>
              <a:ext cx="50006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 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286380" y="185736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连接符 42"/>
            <p:cNvCxnSpPr>
              <a:stCxn id="42" idx="3"/>
              <a:endCxn id="30" idx="7"/>
            </p:cNvCxnSpPr>
            <p:nvPr/>
          </p:nvCxnSpPr>
          <p:spPr>
            <a:xfrm rot="5400000">
              <a:off x="4826309" y="2181431"/>
              <a:ext cx="420076" cy="62560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2" idx="5"/>
              <a:endCxn id="37" idx="1"/>
            </p:cNvCxnSpPr>
            <p:nvPr/>
          </p:nvCxnSpPr>
          <p:spPr>
            <a:xfrm rot="16200000" flipH="1">
              <a:off x="5713213" y="2223221"/>
              <a:ext cx="432218" cy="55417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6" idx="2"/>
              <a:endCxn id="23" idx="7"/>
            </p:cNvCxnSpPr>
            <p:nvPr/>
          </p:nvCxnSpPr>
          <p:spPr>
            <a:xfrm rot="10800000" flipV="1">
              <a:off x="2008900" y="1047969"/>
              <a:ext cx="1420093" cy="89477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6" idx="6"/>
              <a:endCxn id="42" idx="1"/>
            </p:cNvCxnSpPr>
            <p:nvPr/>
          </p:nvCxnSpPr>
          <p:spPr>
            <a:xfrm>
              <a:off x="3857620" y="1047969"/>
              <a:ext cx="1491531" cy="88262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357422" y="1298002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4414" y="2226696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1472" y="301251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43372" y="301251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33358" y="301251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65418" y="301251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643438" y="1155126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57422" y="2226696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14414" y="301251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76300" y="301251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57752" y="301251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43702" y="301251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24824" y="2214664"/>
              <a:ext cx="142876" cy="285752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5441288" y="1012250"/>
            <a:ext cx="3416992" cy="2575157"/>
            <a:chOff x="5441288" y="1012250"/>
            <a:chExt cx="3416992" cy="2575157"/>
          </a:xfrm>
        </p:grpSpPr>
        <p:sp>
          <p:nvSpPr>
            <p:cNvPr id="62" name="TextBox 61"/>
            <p:cNvSpPr txBox="1"/>
            <p:nvPr/>
          </p:nvSpPr>
          <p:spPr>
            <a:xfrm>
              <a:off x="7286644" y="1012250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的选择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和不选择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86644" y="2071678"/>
              <a:ext cx="1571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的选择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和不选择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86644" y="2941076"/>
              <a:ext cx="1500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元素</a:t>
              </a:r>
              <a:r>
                <a:rPr lang="en-US" altLang="zh-CN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的选择</a:t>
              </a:r>
              <a:endPara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algn="ctr"/>
              <a:r>
                <a:rPr lang="zh-CN" altLang="en-US" sz="1800" dirty="0" smtClean="0">
                  <a:solidFill>
                    <a:schemeClr val="tx1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和不选择</a:t>
              </a:r>
              <a:endParaRPr lang="zh-CN" altLang="en-US" sz="1800" dirty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5441288" y="1382226"/>
              <a:ext cx="200026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6583542" y="2464320"/>
              <a:ext cx="95025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7048266" y="3298266"/>
              <a:ext cx="42862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85720" y="4588385"/>
            <a:ext cx="83582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求解过程分为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步，分别对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元素做决策，每个叶子结点构成一个解（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很多情况并非如此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  <a:endParaRPr lang="zh-CN" altLang="en-US" sz="20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28596" y="1643050"/>
            <a:ext cx="8208962" cy="104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算法分析</a:t>
            </a:r>
            <a:r>
              <a:rPr lang="en-US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】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的解空间树中有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i="1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+1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个结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点，对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应的算法时间复杂度为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O(2</a:t>
            </a:r>
            <a:r>
              <a:rPr lang="en-US" altLang="zh-CN" sz="2200" i="1" baseline="30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492922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5.4.2 </a:t>
            </a:r>
            <a:r>
              <a:rPr lang="zh-CN" altLang="zh-CN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判断子集和问题是否存在解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428736"/>
            <a:ext cx="778674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回溯法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一般是针对问题存在解时求出相应的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或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多个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解，或者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最优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解。</a:t>
            </a:r>
            <a:endParaRPr lang="en-US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如果要判断问题是否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存在解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（一个或者多个），可以将求解函数改为</a:t>
            </a:r>
            <a:r>
              <a:rPr lang="en-US" altLang="zh-CN" sz="2000" dirty="0" err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类型，当找到任何一个解时返回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，否则返回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。需要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注意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的是当问题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没有解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时需要搜索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所有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008536"/>
            <a:ext cx="8501090" cy="455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216000" rtlCol="0">
            <a:spAutoFit/>
          </a:bodyPr>
          <a:lstStyle/>
          <a:p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rw,int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  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求解子集和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&gt;n)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找到一个叶子结点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==W)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找到一个满足条件的解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true;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尚未找完所有物品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]&lt;=W)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左孩子结点剪枝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return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]-w[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],rw,i+1)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tw+rw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&gt;W)		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右孩子结点剪枝</a:t>
            </a:r>
          </a:p>
          <a:p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dfs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tw,rw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-w[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],i+1)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不选取第</a:t>
            </a:r>
            <a:r>
              <a:rPr lang="en-US" altLang="zh-CN" sz="1800" dirty="0" err="1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个整数</a:t>
            </a:r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回溯</a:t>
            </a: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}//subSum1.cpp</a:t>
            </a:r>
            <a:endParaRPr lang="zh-CN" altLang="zh-CN" sz="1800" dirty="0" smtClean="0">
              <a:solidFill>
                <a:schemeClr val="tx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71612"/>
            <a:ext cx="78581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另外一种方法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是通过解个数来判断，如设置全局变量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表示解个数，初始化为</a:t>
            </a: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，调用搜索解的回溯算法，当找到一个解时置</a:t>
            </a:r>
            <a:r>
              <a:rPr lang="en-US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count++</a:t>
            </a:r>
            <a:r>
              <a:rPr lang="zh-CN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en-US" altLang="zh-CN" sz="22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最后判断</a:t>
            </a:r>
            <a:r>
              <a:rPr lang="en-US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count&gt;0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算法成立，若为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真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，表示存在</a:t>
            </a:r>
            <a:r>
              <a:rPr lang="zh-CN" altLang="zh-CN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，否则表示不存在解</a:t>
            </a:r>
            <a:r>
              <a:rPr lang="zh-CN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参考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subSum2.cpp</a:t>
            </a:r>
            <a:endParaRPr lang="zh-CN" altLang="zh-CN" sz="20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3571900" cy="52322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pt-BR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求解</a:t>
            </a:r>
            <a:r>
              <a:rPr lang="en-US" altLang="zh-CN" sz="280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皇后问题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500174"/>
            <a:ext cx="76438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第</a:t>
            </a:r>
            <a:r>
              <a:rPr lang="en-US" altLang="zh-CN" sz="22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2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章采用递归技术求解，这里采用回溯法求解。实际上，</a:t>
            </a:r>
            <a:r>
              <a:rPr lang="en-US" altLang="zh-CN" sz="22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2.3.2</a:t>
            </a:r>
            <a:r>
              <a:rPr lang="zh-CN" altLang="zh-CN" sz="22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小节的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递归算法</a:t>
            </a:r>
            <a:r>
              <a:rPr lang="zh-CN" altLang="zh-CN" sz="22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对应的就是回溯法的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递归</a:t>
            </a:r>
            <a:r>
              <a:rPr lang="zh-CN" altLang="zh-CN" sz="22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框架，这里讨论采用</a:t>
            </a:r>
            <a:r>
              <a:rPr lang="zh-CN" altLang="zh-CN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非递归</a:t>
            </a:r>
            <a:r>
              <a:rPr lang="zh-CN" altLang="zh-CN" sz="22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框架求解皇后问题。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非递归回溯算法对应的</a:t>
            </a:r>
            <a:r>
              <a:rPr lang="zh-CN" altLang="en-US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算法</a:t>
            </a:r>
            <a:r>
              <a:rPr lang="zh-CN" altLang="zh-CN" sz="2200" dirty="0" smtClean="0">
                <a:solidFill>
                  <a:schemeClr val="tx1"/>
                </a:solidFill>
                <a:ea typeface="楷体" pitchFamily="49" charset="-122"/>
                <a:cs typeface="Times New Roman" pitchFamily="18" charset="0"/>
              </a:rPr>
              <a:t>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876" y="928670"/>
            <a:ext cx="8929718" cy="56264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Queens(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n)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求解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皇后问题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		//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表示当前行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也表示放置第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	//q[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是当前列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每个新考虑的皇后初始位置置为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&gt;=1)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尚未回溯到头，循环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]++;	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原位置后移动一列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]&lt;=n &amp;&amp; !place(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  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试探一个位置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i,q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]++;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]&lt;=n)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为第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个皇后找到了一个合适位置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i,q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==n)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若放置了所有皇后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输出一个解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dispasolution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(n);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皇后没有放置完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转向下一行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即开始下一个新皇后的放置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]=0;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每个新考虑的皇后初始位置置为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--; 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若第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个皇后找不到合适的位置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则回溯到上一个皇后</a:t>
            </a: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857232"/>
            <a:ext cx="8715436" cy="4816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place(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//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测试第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行的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q[</a:t>
            </a:r>
            <a:r>
              <a:rPr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1800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列上能否摆放皇后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j=1;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==1) return true;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(j&lt;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//j=1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i-1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是已放置了皇后的行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((q[j]==q[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 || (abs(q[j]-q[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])==abs(j-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))) 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//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该皇后是否与以前皇后同列，位置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j,q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[j])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i,q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800" dirty="0" err="1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</a:t>
            </a:r>
            <a:r>
              <a:rPr lang="zh-CN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是否同对角线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return false;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 dirty="0" smtClean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}//</a:t>
            </a:r>
            <a:r>
              <a:rPr lang="zh-CN" altLang="en-US" sz="1800" dirty="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参考</a:t>
            </a:r>
            <a:r>
              <a:rPr lang="en-US" altLang="zh-CN" sz="1800" smtClean="0">
                <a:solidFill>
                  <a:schemeClr val="tx2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Queen.cpp</a:t>
            </a:r>
            <a:endParaRPr lang="zh-CN" altLang="en-US" sz="1800" dirty="0">
              <a:solidFill>
                <a:schemeClr val="tx2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1571612"/>
            <a:ext cx="7572428" cy="193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【算法分析】</a:t>
            </a:r>
            <a:r>
              <a:rPr lang="zh-CN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该算法中每个皇后都要试探</a:t>
            </a:r>
            <a:r>
              <a:rPr lang="en-US" altLang="zh-CN" sz="2000" i="1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列，共</a:t>
            </a:r>
            <a:r>
              <a:rPr lang="en-US" altLang="zh-CN" sz="2000" i="1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个皇后，其解空间是一棵</a:t>
            </a:r>
            <a:r>
              <a:rPr lang="zh-CN" altLang="zh-CN" sz="2000" dirty="0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子集树</a:t>
            </a:r>
            <a:r>
              <a:rPr lang="zh-CN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，不同于前面一般的二叉树子集树，这里每个结点可能有</a:t>
            </a:r>
            <a:r>
              <a:rPr lang="en-US" altLang="zh-CN" sz="2000" i="1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棵子树。</a:t>
            </a:r>
            <a:endParaRPr lang="en-US" altLang="zh-CN" sz="2000" dirty="0" smtClean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zh-CN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对应的算法时间复杂度为</a:t>
            </a:r>
            <a:r>
              <a:rPr lang="en-US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O(</a:t>
            </a:r>
            <a:r>
              <a:rPr lang="en-US" altLang="zh-CN" sz="2000" i="1" dirty="0" err="1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i="1" baseline="30000" dirty="0" err="1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lang="zh-CN" altLang="zh-CN" sz="2000" dirty="0" smtClean="0">
                <a:solidFill>
                  <a:schemeClr val="tx2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39750" y="404813"/>
            <a:ext cx="8318530" cy="913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四皇后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问题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解空间树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，图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中每个状态由当前放置的皇后的行列号构成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。其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中标有</a:t>
            </a:r>
            <a:r>
              <a:rPr lang="zh-CN" altLang="en-US" sz="2000" b="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 pitchFamily="2" charset="2"/>
              </a:rPr>
              <a:t>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号的结点无法继续扩展。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2319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14282" y="1785926"/>
            <a:ext cx="8786874" cy="4184700"/>
            <a:chOff x="214282" y="1785926"/>
            <a:chExt cx="8786874" cy="4184700"/>
          </a:xfrm>
        </p:grpSpPr>
        <p:sp>
          <p:nvSpPr>
            <p:cNvPr id="6" name="圆角矩形 5"/>
            <p:cNvSpPr/>
            <p:nvPr/>
          </p:nvSpPr>
          <p:spPr>
            <a:xfrm>
              <a:off x="3929058" y="178592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(*,*,*,*)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42976" y="285749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(1,*,*,*)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14282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(1,3,*,*)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0" y="4398990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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643042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(1,4,*,*)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643042" y="4579444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(1,4,2,*)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43108" y="5184808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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000364" y="285749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(2,*,*,*)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000364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(2,4,*,*)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000364" y="4579444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(2,4,1,*)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3000364" y="5470560"/>
              <a:ext cx="1214446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(2,4,1,3)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714876" y="285749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(3,*,*,*)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714876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(3,1,*,*)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714876" y="4579444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(3,1,4,*)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714876" y="5470560"/>
              <a:ext cx="1214446" cy="500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(3,1,4,2)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072330" y="2857496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(4,*,*,*)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429388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(4,1,*,*)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429388" y="4579444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(4,1,3,*)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29454" y="5113370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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7786710" y="3756048"/>
              <a:ext cx="1214446" cy="50006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chemeClr val="bg1"/>
                  </a:solidFill>
                </a:rPr>
                <a:t>(4,2,</a:t>
              </a:r>
              <a:r>
                <a:rPr lang="zh-CN" altLang="en-US" sz="2000" smtClean="0">
                  <a:solidFill>
                    <a:schemeClr val="bg1"/>
                  </a:solidFill>
                </a:rPr>
                <a:t>*</a:t>
              </a:r>
              <a:r>
                <a:rPr lang="en-US" altLang="zh-CN" sz="2000" smtClean="0">
                  <a:solidFill>
                    <a:schemeClr val="bg1"/>
                  </a:solidFill>
                </a:rPr>
                <a:t>,*)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86776" y="4327552"/>
              <a:ext cx="28575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  <a:sym typeface="Wingdings" pitchFamily="2" charset="2"/>
                </a:rPr>
                <a:t>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连接符 27"/>
            <p:cNvCxnSpPr>
              <a:stCxn id="6" idx="2"/>
              <a:endCxn id="13" idx="0"/>
            </p:cNvCxnSpPr>
            <p:nvPr/>
          </p:nvCxnSpPr>
          <p:spPr>
            <a:xfrm rot="5400000">
              <a:off x="3786182" y="2107397"/>
              <a:ext cx="571504" cy="92869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7" idx="2"/>
            </p:cNvCxnSpPr>
            <p:nvPr/>
          </p:nvCxnSpPr>
          <p:spPr>
            <a:xfrm rot="5400000">
              <a:off x="1175908" y="3253195"/>
              <a:ext cx="469924" cy="6786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7" idx="2"/>
              <a:endCxn id="10" idx="0"/>
            </p:cNvCxnSpPr>
            <p:nvPr/>
          </p:nvCxnSpPr>
          <p:spPr>
            <a:xfrm rot="16200000" flipH="1">
              <a:off x="1800989" y="3306772"/>
              <a:ext cx="398486" cy="5000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0" idx="2"/>
              <a:endCxn id="11" idx="0"/>
            </p:cNvCxnSpPr>
            <p:nvPr/>
          </p:nvCxnSpPr>
          <p:spPr>
            <a:xfrm rot="5400000">
              <a:off x="2088600" y="4417779"/>
              <a:ext cx="3233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3" idx="2"/>
              <a:endCxn id="14" idx="0"/>
            </p:cNvCxnSpPr>
            <p:nvPr/>
          </p:nvCxnSpPr>
          <p:spPr>
            <a:xfrm rot="5400000">
              <a:off x="3408344" y="3556805"/>
              <a:ext cx="398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4" idx="2"/>
              <a:endCxn id="15" idx="0"/>
            </p:cNvCxnSpPr>
            <p:nvPr/>
          </p:nvCxnSpPr>
          <p:spPr>
            <a:xfrm rot="5400000">
              <a:off x="3445922" y="4417779"/>
              <a:ext cx="3233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5" idx="2"/>
              <a:endCxn id="16" idx="0"/>
            </p:cNvCxnSpPr>
            <p:nvPr/>
          </p:nvCxnSpPr>
          <p:spPr>
            <a:xfrm rot="5400000">
              <a:off x="3412062" y="5275035"/>
              <a:ext cx="3910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7" idx="2"/>
              <a:endCxn id="18" idx="0"/>
            </p:cNvCxnSpPr>
            <p:nvPr/>
          </p:nvCxnSpPr>
          <p:spPr>
            <a:xfrm rot="5400000">
              <a:off x="5122856" y="3556805"/>
              <a:ext cx="398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8" idx="2"/>
              <a:endCxn id="19" idx="0"/>
            </p:cNvCxnSpPr>
            <p:nvPr/>
          </p:nvCxnSpPr>
          <p:spPr>
            <a:xfrm rot="5400000">
              <a:off x="5160434" y="4417779"/>
              <a:ext cx="3233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19" idx="2"/>
              <a:endCxn id="20" idx="0"/>
            </p:cNvCxnSpPr>
            <p:nvPr/>
          </p:nvCxnSpPr>
          <p:spPr>
            <a:xfrm rot="5400000">
              <a:off x="5126574" y="5275035"/>
              <a:ext cx="3910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21" idx="2"/>
              <a:endCxn id="22" idx="0"/>
            </p:cNvCxnSpPr>
            <p:nvPr/>
          </p:nvCxnSpPr>
          <p:spPr>
            <a:xfrm rot="5400000">
              <a:off x="7158839" y="3235334"/>
              <a:ext cx="398486" cy="6429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21" idx="2"/>
              <a:endCxn id="25" idx="0"/>
            </p:cNvCxnSpPr>
            <p:nvPr/>
          </p:nvCxnSpPr>
          <p:spPr>
            <a:xfrm rot="16200000" flipH="1">
              <a:off x="7837500" y="3199615"/>
              <a:ext cx="398486" cy="7143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2" idx="2"/>
              <a:endCxn id="23" idx="0"/>
            </p:cNvCxnSpPr>
            <p:nvPr/>
          </p:nvCxnSpPr>
          <p:spPr>
            <a:xfrm rot="5400000">
              <a:off x="6874946" y="4417779"/>
              <a:ext cx="32333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" idx="2"/>
              <a:endCxn id="17" idx="0"/>
            </p:cNvCxnSpPr>
            <p:nvPr/>
          </p:nvCxnSpPr>
          <p:spPr>
            <a:xfrm rot="16200000" flipH="1">
              <a:off x="4643438" y="2178835"/>
              <a:ext cx="571504" cy="785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6" idx="2"/>
              <a:endCxn id="7" idx="0"/>
            </p:cNvCxnSpPr>
            <p:nvPr/>
          </p:nvCxnSpPr>
          <p:spPr>
            <a:xfrm rot="5400000">
              <a:off x="2857488" y="1178703"/>
              <a:ext cx="571504" cy="27860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6" idx="2"/>
              <a:endCxn id="21" idx="0"/>
            </p:cNvCxnSpPr>
            <p:nvPr/>
          </p:nvCxnSpPr>
          <p:spPr>
            <a:xfrm rot="16200000" flipH="1">
              <a:off x="5822165" y="1000108"/>
              <a:ext cx="571504" cy="31432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63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</a:t>
            </a:r>
            <a:r>
              <a:rPr lang="zh-CN" altLang="en-US" sz="22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空间树通常有两种类</a:t>
            </a:r>
            <a:r>
              <a:rPr lang="zh-CN" altLang="en-US" sz="22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型：</a:t>
            </a:r>
            <a:endParaRPr lang="en-US" altLang="zh-CN" sz="2200" dirty="0" smtClean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285860"/>
            <a:ext cx="8215370" cy="1233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子集树</a:t>
            </a:r>
            <a:r>
              <a:rPr lang="zh-CN" altLang="en-US" sz="22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当所给的问题是从</a:t>
            </a:r>
            <a:r>
              <a:rPr lang="en-US" altLang="zh-CN" sz="2000" i="1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个元素的集合</a:t>
            </a:r>
            <a:r>
              <a:rPr lang="en-US" altLang="zh-CN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中找出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满足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某种性质的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时，相应的解空间树称为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子集树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00100" y="2583886"/>
            <a:ext cx="6357982" cy="3311446"/>
            <a:chOff x="-175305" y="797936"/>
            <a:chExt cx="7319073" cy="3685001"/>
          </a:xfrm>
          <a:solidFill>
            <a:schemeClr val="bg1"/>
          </a:solidFill>
        </p:grpSpPr>
        <p:sp>
          <p:nvSpPr>
            <p:cNvPr id="5" name="TextBox 4"/>
            <p:cNvSpPr txBox="1"/>
            <p:nvPr/>
          </p:nvSpPr>
          <p:spPr>
            <a:xfrm>
              <a:off x="-175305" y="4071942"/>
              <a:ext cx="1315788" cy="410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{1,-2,3}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28992" y="797936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5720" y="335756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142976" y="335756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14348" y="264318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连接符 9"/>
            <p:cNvCxnSpPr>
              <a:stCxn id="9" idx="3"/>
              <a:endCxn id="7" idx="7"/>
            </p:cNvCxnSpPr>
            <p:nvPr/>
          </p:nvCxnSpPr>
          <p:spPr>
            <a:xfrm rot="5400000">
              <a:off x="533958" y="3187634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9" idx="5"/>
              <a:endCxn id="8" idx="1"/>
            </p:cNvCxnSpPr>
            <p:nvPr/>
          </p:nvCxnSpPr>
          <p:spPr>
            <a:xfrm rot="16200000" flipH="1">
              <a:off x="962586" y="3187634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71539" y="4059800"/>
              <a:ext cx="1055786" cy="410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{1,-2}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071670" y="336970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928926" y="336970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500298" y="265532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6" name="直接连接符 15"/>
            <p:cNvCxnSpPr>
              <a:stCxn id="15" idx="3"/>
              <a:endCxn id="13" idx="7"/>
            </p:cNvCxnSpPr>
            <p:nvPr/>
          </p:nvCxnSpPr>
          <p:spPr>
            <a:xfrm rot="5400000">
              <a:off x="2319908" y="3199776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5" idx="5"/>
              <a:endCxn id="14" idx="1"/>
            </p:cNvCxnSpPr>
            <p:nvPr/>
          </p:nvCxnSpPr>
          <p:spPr>
            <a:xfrm rot="16200000" flipH="1">
              <a:off x="2748536" y="3199776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00232" y="4059800"/>
              <a:ext cx="949461" cy="410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r>
                <a:rPr lang="en-US" altLang="zh-CN" sz="1800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1,3</a:t>
              </a:r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00364" y="4059800"/>
              <a:ext cx="500066" cy="410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{1}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643042" y="1869506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连接符 20"/>
            <p:cNvCxnSpPr>
              <a:stCxn id="20" idx="3"/>
              <a:endCxn id="9" idx="7"/>
            </p:cNvCxnSpPr>
            <p:nvPr/>
          </p:nvCxnSpPr>
          <p:spPr>
            <a:xfrm rot="5400000">
              <a:off x="1182971" y="2193573"/>
              <a:ext cx="420076" cy="62560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5"/>
              <a:endCxn id="15" idx="1"/>
            </p:cNvCxnSpPr>
            <p:nvPr/>
          </p:nvCxnSpPr>
          <p:spPr>
            <a:xfrm rot="16200000" flipH="1">
              <a:off x="2069875" y="2235363"/>
              <a:ext cx="432218" cy="55417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929058" y="3345420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L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786314" y="3345420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357686" y="2631040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5" idx="3"/>
              <a:endCxn id="23" idx="7"/>
            </p:cNvCxnSpPr>
            <p:nvPr/>
          </p:nvCxnSpPr>
          <p:spPr>
            <a:xfrm rot="5400000">
              <a:off x="4177296" y="3175492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25" idx="5"/>
              <a:endCxn id="24" idx="1"/>
            </p:cNvCxnSpPr>
            <p:nvPr/>
          </p:nvCxnSpPr>
          <p:spPr>
            <a:xfrm rot="16200000" flipH="1">
              <a:off x="4605924" y="3175492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86182" y="4059800"/>
              <a:ext cx="972720" cy="410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{-2,3}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86314" y="4059800"/>
              <a:ext cx="712718" cy="410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{-2}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715008" y="335756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572264" y="335756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O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143636" y="2643182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直接连接符 32"/>
            <p:cNvCxnSpPr>
              <a:stCxn id="32" idx="3"/>
              <a:endCxn id="30" idx="7"/>
            </p:cNvCxnSpPr>
            <p:nvPr/>
          </p:nvCxnSpPr>
          <p:spPr>
            <a:xfrm rot="5400000">
              <a:off x="5963246" y="3187634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32" idx="5"/>
              <a:endCxn id="31" idx="1"/>
            </p:cNvCxnSpPr>
            <p:nvPr/>
          </p:nvCxnSpPr>
          <p:spPr>
            <a:xfrm rot="16200000" flipH="1">
              <a:off x="6391874" y="3187634"/>
              <a:ext cx="360780" cy="125542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15008" y="4059800"/>
              <a:ext cx="500066" cy="410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{3}</a:t>
              </a:r>
              <a:endParaRPr lang="zh-CN" altLang="en-US" sz="18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3702" y="4059800"/>
              <a:ext cx="500066" cy="410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800" smtClean="0">
                  <a:solidFill>
                    <a:srgbClr val="7030A0"/>
                  </a:solidFill>
                  <a:latin typeface="Consolas" pitchFamily="49" charset="0"/>
                  <a:cs typeface="Consolas" pitchFamily="49" charset="0"/>
                </a:rPr>
                <a:t>{ }</a:t>
              </a:r>
              <a:endParaRPr lang="zh-CN" altLang="en-US" sz="1800">
                <a:solidFill>
                  <a:srgbClr val="7030A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5286380" y="1857364"/>
              <a:ext cx="428628" cy="50006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8" name="直接连接符 37"/>
            <p:cNvCxnSpPr>
              <a:stCxn id="37" idx="3"/>
              <a:endCxn id="25" idx="7"/>
            </p:cNvCxnSpPr>
            <p:nvPr/>
          </p:nvCxnSpPr>
          <p:spPr>
            <a:xfrm rot="5400000">
              <a:off x="4826309" y="2181431"/>
              <a:ext cx="420076" cy="62560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7" idx="5"/>
              <a:endCxn id="32" idx="1"/>
            </p:cNvCxnSpPr>
            <p:nvPr/>
          </p:nvCxnSpPr>
          <p:spPr>
            <a:xfrm rot="16200000" flipH="1">
              <a:off x="5713213" y="2223221"/>
              <a:ext cx="432218" cy="55417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6" idx="2"/>
              <a:endCxn id="20" idx="7"/>
            </p:cNvCxnSpPr>
            <p:nvPr/>
          </p:nvCxnSpPr>
          <p:spPr>
            <a:xfrm rot="10800000" flipV="1">
              <a:off x="2008900" y="1047969"/>
              <a:ext cx="1420093" cy="89477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6" idx="6"/>
              <a:endCxn id="37" idx="1"/>
            </p:cNvCxnSpPr>
            <p:nvPr/>
          </p:nvCxnSpPr>
          <p:spPr>
            <a:xfrm>
              <a:off x="3857620" y="1047969"/>
              <a:ext cx="1491531" cy="88262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57422" y="1298002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4414" y="2226696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1472" y="301251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43372" y="301251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333358" y="301251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65418" y="301251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43438" y="1155126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57422" y="2226696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4414" y="301251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76300" y="301251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57752" y="301251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43702" y="301251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24824" y="2214664"/>
              <a:ext cx="142877" cy="30824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solidFill>
                    <a:srgbClr val="CC33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solidFill>
                  <a:srgbClr val="CC33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42976" y="6000768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求数组</a:t>
            </a:r>
            <a:r>
              <a:rPr lang="en-US" altLang="zh-CN" sz="2000" dirty="0" smtClean="0">
                <a:solidFill>
                  <a:schemeClr val="tx1"/>
                </a:solidFill>
              </a:rPr>
              <a:t>a[]={1,-2,3}</a:t>
            </a:r>
            <a:r>
              <a:rPr lang="zh-CN" altLang="en-US" sz="2000" dirty="0" smtClean="0">
                <a:solidFill>
                  <a:schemeClr val="tx1"/>
                </a:solidFill>
              </a:rPr>
              <a:t>的元素和最大的子集，对应</a:t>
            </a:r>
            <a:r>
              <a:rPr lang="zh-CN" altLang="en-US" sz="2000" dirty="0" smtClean="0">
                <a:solidFill>
                  <a:srgbClr val="FF0000"/>
                </a:solidFill>
              </a:rPr>
              <a:t>结点</a:t>
            </a:r>
            <a:r>
              <a:rPr lang="en-US" altLang="zh-CN" sz="2000" dirty="0" smtClean="0">
                <a:solidFill>
                  <a:srgbClr val="FF0000"/>
                </a:solidFill>
              </a:rPr>
              <a:t>j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496300" cy="13198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44000" tIns="180000" rIns="144000" bIns="180000">
            <a:spAutoFit/>
          </a:bodyPr>
          <a:lstStyle/>
          <a:p>
            <a:pPr marL="457200" indent="-457200">
              <a:lnSpc>
                <a:spcPct val="150000"/>
              </a:lnSpc>
              <a:buBlip>
                <a:blip r:embed="rId2"/>
              </a:buBlip>
            </a:pPr>
            <a:r>
              <a:rPr lang="zh-CN" altLang="en-US" sz="2200" dirty="0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排列树：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当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所给的问题是确定</a:t>
            </a:r>
            <a:r>
              <a:rPr lang="en-US" altLang="zh-CN" sz="2000" i="1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个元素满足某种性质的排列</a:t>
            </a:r>
            <a:r>
              <a:rPr lang="zh-CN" altLang="en-US" sz="2000" dirty="0" smtClean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时，相</a:t>
            </a:r>
            <a:r>
              <a:rPr lang="zh-CN" altLang="en-US" sz="2000" dirty="0">
                <a:solidFill>
                  <a:schemeClr val="tx1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应的解空间树称为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排列</a:t>
            </a:r>
            <a:r>
              <a:rPr lang="zh-CN" altLang="en-US" sz="2000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树</a:t>
            </a:r>
            <a:r>
              <a:rPr lang="zh-CN" altLang="en-US" sz="2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</a:p>
        </p:txBody>
      </p:sp>
      <p:pic>
        <p:nvPicPr>
          <p:cNvPr id="30" name="图片 29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724507" y="-152796"/>
            <a:ext cx="3877006" cy="8611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85720" y="1500174"/>
            <a:ext cx="849630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   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问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题的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解空间树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虚拟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的，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并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不需要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在算法运行时构造一棵真正的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树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结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构，然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后再在该解空间树中搜索问题的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解，</a:t>
            </a:r>
            <a:r>
              <a:rPr lang="zh-CN" altLang="en-US" sz="20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而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只存储从根结点到当前结点的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路径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实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际</a:t>
            </a:r>
            <a:r>
              <a:rPr lang="zh-CN" altLang="en-US" sz="20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上，有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些问题的解空间因过于复杂或状态过多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难以画出来</a:t>
            </a:r>
            <a:r>
              <a: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跋涉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2232</TotalTime>
  <Words>2910</Words>
  <Application>Microsoft Office PowerPoint</Application>
  <PresentationFormat>全屏显示(4:3)</PresentationFormat>
  <Paragraphs>649</Paragraphs>
  <Slides>57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跋涉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walkinnet</dc:creator>
  <cp:lastModifiedBy>Administrator</cp:lastModifiedBy>
  <cp:revision>543</cp:revision>
  <dcterms:created xsi:type="dcterms:W3CDTF">2012-11-28T00:02:12Z</dcterms:created>
  <dcterms:modified xsi:type="dcterms:W3CDTF">2019-04-20T02:16:59Z</dcterms:modified>
</cp:coreProperties>
</file>