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7" r:id="rId2"/>
    <p:sldId id="258" r:id="rId3"/>
    <p:sldId id="287" r:id="rId4"/>
    <p:sldId id="288" r:id="rId5"/>
    <p:sldId id="260" r:id="rId6"/>
    <p:sldId id="261" r:id="rId7"/>
    <p:sldId id="262" r:id="rId8"/>
    <p:sldId id="263" r:id="rId9"/>
    <p:sldId id="286" r:id="rId10"/>
    <p:sldId id="264" r:id="rId11"/>
    <p:sldId id="265" r:id="rId12"/>
    <p:sldId id="266" r:id="rId13"/>
    <p:sldId id="289" r:id="rId14"/>
    <p:sldId id="268" r:id="rId15"/>
    <p:sldId id="269" r:id="rId16"/>
    <p:sldId id="270" r:id="rId17"/>
    <p:sldId id="271" r:id="rId18"/>
    <p:sldId id="272" r:id="rId19"/>
    <p:sldId id="273" r:id="rId20"/>
    <p:sldId id="290" r:id="rId21"/>
    <p:sldId id="275" r:id="rId22"/>
    <p:sldId id="276" r:id="rId23"/>
    <p:sldId id="277" r:id="rId24"/>
    <p:sldId id="278" r:id="rId25"/>
    <p:sldId id="279" r:id="rId26"/>
    <p:sldId id="291" r:id="rId27"/>
    <p:sldId id="280" r:id="rId28"/>
    <p:sldId id="281" r:id="rId29"/>
    <p:sldId id="282" r:id="rId30"/>
    <p:sldId id="283" r:id="rId31"/>
    <p:sldId id="292" r:id="rId32"/>
    <p:sldId id="284" r:id="rId33"/>
    <p:sldId id="293" r:id="rId34"/>
    <p:sldId id="294" r:id="rId35"/>
    <p:sldId id="295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FF00FF"/>
    <a:srgbClr val="9900FF"/>
    <a:srgbClr val="FF0000"/>
    <a:srgbClr val="003300"/>
    <a:srgbClr val="0033CC"/>
    <a:srgbClr val="CC3300"/>
    <a:srgbClr val="FF9900"/>
    <a:srgbClr val="996633"/>
  </p:clrMru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F2331-48FD-4F95-98FA-AC067D27CD4F}" type="datetimeFigureOut">
              <a:rPr lang="zh-CN" altLang="en-US" smtClean="0"/>
              <a:pPr/>
              <a:t>2019/4/25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5B2BD-D1DC-48F6-AC56-09A9F8F7F3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8BA9F-BDDC-4BD4-9850-285FED82FC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51F86-6AE8-4726-ACC5-579F1CB386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1375-B4C2-4311-8111-479714F252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AE61B-DBB1-44CF-8DFE-331EA8F142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581D-2313-40D8-9E58-5673655047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6625B-5485-4741-83B3-6687E006E5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37644-8906-44DA-AFFE-82F51CE208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342ED-172A-4394-8215-34E10D1FAA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D523A-AA30-4163-977C-918B51C412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532A6-F855-4F1A-8449-1B749E310D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E8020-6E0B-4D22-91CF-059045F8D0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 smtClean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7BADB9C4-469F-4360-B3BD-3F0A426CC4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0" r:id="rId4"/>
    <p:sldLayoutId id="2147483686" r:id="rId5"/>
    <p:sldLayoutId id="2147483681" r:id="rId6"/>
    <p:sldLayoutId id="2147483687" r:id="rId7"/>
    <p:sldLayoutId id="2147483688" r:id="rId8"/>
    <p:sldLayoutId id="2147483689" r:id="rId9"/>
    <p:sldLayoutId id="2147483682" r:id="rId10"/>
    <p:sldLayoutId id="214748369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928794" y="285728"/>
            <a:ext cx="4745044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smtClean="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第</a:t>
            </a:r>
            <a:r>
              <a:rPr lang="en-US" altLang="zh-CN" sz="4000" smtClean="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6</a:t>
            </a:r>
            <a:r>
              <a:rPr lang="zh-CN" altLang="en-US" sz="4000" smtClean="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章 分枝限界法</a:t>
            </a:r>
            <a:endParaRPr lang="zh-CN" altLang="en-US" sz="4000">
              <a:solidFill>
                <a:srgbClr val="FF0000"/>
              </a:solidFill>
              <a:latin typeface="Consolas" pitchFamily="49" charset="0"/>
              <a:ea typeface="+mj-ea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0892" y="1428736"/>
            <a:ext cx="50400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6.1 </a:t>
            </a:r>
            <a:r>
              <a:rPr lang="zh-CN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分枝限界法概述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0892" y="2285992"/>
            <a:ext cx="50400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6.2 </a:t>
            </a:r>
            <a:r>
              <a:rPr lang="zh-CN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</a:t>
            </a:r>
            <a:r>
              <a:rPr lang="en-US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0/1</a:t>
            </a:r>
            <a:r>
              <a:rPr lang="zh-CN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背包问题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95288" y="428604"/>
            <a:ext cx="8424862" cy="14641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）优先队列式分枝限界法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活结点表组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组成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优先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选取优先级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最高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的活结点成为当前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扩展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结点。步骤如下：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11188" y="2060575"/>
            <a:ext cx="8064500" cy="345198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216000" rIns="108000" bIns="180000">
            <a:spAutoFit/>
          </a:bodyPr>
          <a:lstStyle/>
          <a:p>
            <a:pPr marL="342900" indent="-342900">
              <a:lnSpc>
                <a:spcPts val="3400"/>
              </a:lnSpc>
              <a:buFontTx/>
              <a:buAutoNum type="circleNumDbPlain"/>
            </a:pP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起始结点（根结点）的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优先级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并加入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队列（与特定问题相关的信息的函数值决定优先级）。</a:t>
            </a:r>
          </a:p>
          <a:p>
            <a:pPr marL="342900" indent="-342900">
              <a:lnSpc>
                <a:spcPts val="3400"/>
              </a:lnSpc>
              <a:buFontTx/>
              <a:buAutoNum type="circleNumDbPlain"/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从优先队列中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取出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优先级最高的结点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扩展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点，使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朝着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解空间树上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可能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有最优解的分枝推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进，以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便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尽快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地找出一个最优解。</a:t>
            </a:r>
          </a:p>
          <a:p>
            <a:pPr marL="342900" indent="-342900">
              <a:lnSpc>
                <a:spcPts val="3400"/>
              </a:lnSpc>
              <a:buFontTx/>
              <a:buAutoNum type="circleNumDbPlain"/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对当前扩展结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点，先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从左到右地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它的所有孩子结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点，然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后用约束条件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检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，对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所有满足约束条件的孩子结点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优先级并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优先队列。</a:t>
            </a:r>
          </a:p>
          <a:p>
            <a:pPr marL="342900" indent="-342900">
              <a:lnSpc>
                <a:spcPts val="3400"/>
              </a:lnSpc>
              <a:buFontTx/>
              <a:buAutoNum type="circleNumDbPlain"/>
            </a:pP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重复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步骤②和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③，直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一个解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优先队列为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57158" y="500042"/>
            <a:ext cx="3500462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 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确定最优解的解向量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39750" y="1484313"/>
            <a:ext cx="80645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分枝限界法在搜索解空间树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时，结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点的处理是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跳跃式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的，回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溯也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不是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单纯地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沿着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双亲结点一层一层地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向上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溯，因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搜索到某个叶子结点且该结点对应一个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可行解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何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得到对应的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解向量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呢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642910" y="1857364"/>
            <a:ext cx="7643866" cy="319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① </a:t>
            </a: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对每个扩展结点保存从根结点到该结点的路径。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 每</a:t>
            </a:r>
            <a:r>
              <a:rPr lang="zh-CN" altLang="en-US" sz="20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个结点带有一个可能的解向</a:t>
            </a:r>
            <a:r>
              <a:rPr lang="zh-CN" altLang="en-US" sz="2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量。比较</a:t>
            </a:r>
            <a:r>
              <a:rPr lang="zh-CN" altLang="en-US" sz="20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浪费空</a:t>
            </a:r>
            <a:r>
              <a:rPr lang="zh-CN" altLang="en-US" sz="2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间，但实现简单，后</a:t>
            </a:r>
            <a:r>
              <a:rPr lang="zh-CN" altLang="en-US" sz="20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面的示例</a:t>
            </a:r>
            <a:r>
              <a:rPr lang="zh-CN" altLang="en-US" sz="2000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均采用</a:t>
            </a:r>
            <a:r>
              <a:rPr lang="zh-CN" altLang="en-US" sz="20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这种方式</a:t>
            </a:r>
            <a:r>
              <a:rPr lang="zh-CN" altLang="en-US" sz="2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② 在搜索过程中构建搜索经过的树结构。</a:t>
            </a:r>
            <a:endParaRPr lang="en-US" altLang="zh-CN" sz="2200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每个结点带有一个</a:t>
            </a:r>
            <a:r>
              <a:rPr lang="zh-CN" altLang="en-US" sz="20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双亲结</a:t>
            </a:r>
            <a:r>
              <a:rPr lang="zh-CN" altLang="en-US" sz="2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点指针，当</a:t>
            </a:r>
            <a:r>
              <a:rPr lang="zh-CN" altLang="en-US" sz="20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找到</a:t>
            </a:r>
            <a:r>
              <a:rPr lang="zh-CN" altLang="en-US" sz="2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最优解时，通过</a:t>
            </a:r>
            <a:r>
              <a:rPr lang="zh-CN" altLang="en-US" sz="20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双亲指针</a:t>
            </a:r>
            <a:r>
              <a:rPr lang="zh-CN" altLang="en-US" sz="2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找到对应的</a:t>
            </a:r>
            <a:r>
              <a:rPr lang="zh-CN" altLang="en-US" sz="20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最优解向量</a:t>
            </a:r>
            <a:r>
              <a:rPr lang="zh-CN" altLang="en-US" sz="2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。这种做法需保存搜索经过的树结构，每个结点增加一个指向双亲结点的指针。</a:t>
            </a:r>
            <a:endParaRPr lang="zh-CN" altLang="en-US" sz="20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0034" y="1214422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两种方法：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00174"/>
            <a:ext cx="7643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采用分枝限界法求解的</a:t>
            </a:r>
            <a:r>
              <a:rPr lang="en-US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个关键问题如下：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100" y="2291660"/>
            <a:ext cx="5143536" cy="21374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72000" bIns="21600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）如何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确定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合适的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限界函数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200000"/>
              </a:lnSpc>
            </a:pP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）如何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组织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待处理结点的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活结点表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200000"/>
              </a:lnSpc>
            </a:pP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）如何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确定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解向量的各个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分量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5184775" cy="519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.1.3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分枝限界法的时间性能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85720" y="1071546"/>
            <a:ext cx="860745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问题的解向量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中，分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量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1≤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）的取值范围为某个有限集合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ir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问题的解空间由笛卡尔积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×…×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构成：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678230"/>
            <a:ext cx="7358114" cy="25367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层根结点有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棵子树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层有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个结点，第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层的每个结点有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棵子树，第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层有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|×|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层有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|×|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|×…×|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i="1" baseline="-250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个结点，它们都是叶子结点，代表问题的所有可能解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5500702"/>
            <a:ext cx="678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在最坏情况下，时间复杂性是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指数阶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285728"/>
            <a:ext cx="435771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6.2 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0/1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背包问题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42910" y="1571612"/>
            <a:ext cx="8137525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　　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个重量分别为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i="1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的物品，它们的价值分别为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i="1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，给定一个容量为</a:t>
            </a:r>
            <a:r>
              <a:rPr lang="pt-BR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的背包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计从这些物品中选取一部分物品放入该背包的方案，每个物品要么选中要么不选中，要求选中的物品不仅能够放到背包中，而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重量和为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具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有最大的价值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pt-BR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28596" y="1428736"/>
            <a:ext cx="84248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假设一个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背包问题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，重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量为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），价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45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），背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包限重为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，解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向量为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2724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00166" y="2928934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编号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重量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价值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45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214282" y="195243"/>
            <a:ext cx="5929354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.2.1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采用队列式分枝限界法求解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52412" y="873609"/>
            <a:ext cx="589122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首先不考虑限界问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题，用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FIFO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表示队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列（实际上对应层次遍历）。初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始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FIFO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=[ 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2630648" y="2000240"/>
            <a:ext cx="5441814" cy="428628"/>
            <a:chOff x="2630648" y="2143116"/>
            <a:chExt cx="5051342" cy="428628"/>
          </a:xfrm>
        </p:grpSpPr>
        <p:sp>
          <p:nvSpPr>
            <p:cNvPr id="14" name="TextBox 13"/>
            <p:cNvSpPr txBox="1"/>
            <p:nvPr/>
          </p:nvSpPr>
          <p:spPr>
            <a:xfrm>
              <a:off x="7258488" y="2223307"/>
              <a:ext cx="42350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=0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305396" y="2357430"/>
              <a:ext cx="3929090" cy="30086"/>
            </a:xfrm>
            <a:prstGeom prst="line">
              <a:avLst/>
            </a:prstGeom>
            <a:ln w="28575">
              <a:solidFill>
                <a:srgbClr val="00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2630648" y="2143116"/>
              <a:ext cx="798344" cy="4286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A(0,0)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357950" y="642918"/>
          <a:ext cx="2571768" cy="111252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编号</a:t>
                      </a:r>
                      <a:endParaRPr lang="zh-CN" altLang="en-US" sz="1600" b="1" dirty="0">
                        <a:solidFill>
                          <a:srgbClr val="99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重量</a:t>
                      </a:r>
                      <a:endParaRPr lang="zh-CN" altLang="en-US" sz="1600" b="1" dirty="0">
                        <a:solidFill>
                          <a:srgbClr val="99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价值</a:t>
                      </a:r>
                      <a:endParaRPr lang="zh-CN" altLang="en-US" sz="1600" b="1" dirty="0">
                        <a:solidFill>
                          <a:srgbClr val="99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Consolas" pitchFamily="49" charset="0"/>
                          <a:cs typeface="Consolas" pitchFamily="49" charset="0"/>
                        </a:rPr>
                        <a:t>45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Consolas" pitchFamily="49" charset="0"/>
                          <a:cs typeface="Consolas" pitchFamily="49" charset="0"/>
                        </a:rPr>
                        <a:t>25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Consolas" pitchFamily="49" charset="0"/>
                          <a:cs typeface="Consolas" pitchFamily="49" charset="0"/>
                        </a:rPr>
                        <a:t>25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4" name="组合 103"/>
          <p:cNvGrpSpPr/>
          <p:nvPr/>
        </p:nvGrpSpPr>
        <p:grpSpPr>
          <a:xfrm>
            <a:off x="3000364" y="4684742"/>
            <a:ext cx="2071702" cy="1071570"/>
            <a:chOff x="3000364" y="4827618"/>
            <a:chExt cx="2071702" cy="1071570"/>
          </a:xfrm>
        </p:grpSpPr>
        <p:sp>
          <p:nvSpPr>
            <p:cNvPr id="39" name="矩形 38"/>
            <p:cNvSpPr/>
            <p:nvPr/>
          </p:nvSpPr>
          <p:spPr>
            <a:xfrm>
              <a:off x="3000364" y="5470560"/>
              <a:ext cx="1000132" cy="4286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L(30,50)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071934" y="5470560"/>
              <a:ext cx="1000132" cy="4286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M(15,25)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2" name="直接连接符 51"/>
            <p:cNvCxnSpPr>
              <a:stCxn id="34" idx="2"/>
              <a:endCxn id="39" idx="0"/>
            </p:cNvCxnSpPr>
            <p:nvPr/>
          </p:nvCxnSpPr>
          <p:spPr>
            <a:xfrm rot="5400000">
              <a:off x="3446852" y="4881197"/>
              <a:ext cx="642942" cy="5357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34" idx="2"/>
              <a:endCxn id="40" idx="0"/>
            </p:cNvCxnSpPr>
            <p:nvPr/>
          </p:nvCxnSpPr>
          <p:spPr>
            <a:xfrm rot="16200000" flipH="1">
              <a:off x="3982636" y="4881196"/>
              <a:ext cx="642942" cy="5357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429124" y="4979247"/>
              <a:ext cx="1428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584394" y="4929198"/>
              <a:ext cx="1428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143504" y="4684742"/>
            <a:ext cx="1785950" cy="1071570"/>
            <a:chOff x="5143504" y="4827618"/>
            <a:chExt cx="1785950" cy="1071570"/>
          </a:xfrm>
        </p:grpSpPr>
        <p:sp>
          <p:nvSpPr>
            <p:cNvPr id="41" name="矩形 40"/>
            <p:cNvSpPr/>
            <p:nvPr/>
          </p:nvSpPr>
          <p:spPr>
            <a:xfrm>
              <a:off x="5143504" y="5470560"/>
              <a:ext cx="928694" cy="4286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N(15,25)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143636" y="5470560"/>
              <a:ext cx="785818" cy="4286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O(0,0)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6" name="直接连接符 55"/>
            <p:cNvCxnSpPr>
              <a:stCxn id="35" idx="2"/>
              <a:endCxn id="41" idx="0"/>
            </p:cNvCxnSpPr>
            <p:nvPr/>
          </p:nvCxnSpPr>
          <p:spPr>
            <a:xfrm rot="5400000">
              <a:off x="5500694" y="4934775"/>
              <a:ext cx="642942" cy="428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35" idx="2"/>
              <a:endCxn id="42" idx="0"/>
            </p:cNvCxnSpPr>
            <p:nvPr/>
          </p:nvCxnSpPr>
          <p:spPr>
            <a:xfrm rot="16200000" flipH="1">
              <a:off x="5965041" y="4899056"/>
              <a:ext cx="642942" cy="5000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354232" y="4879039"/>
              <a:ext cx="1428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643570" y="4937951"/>
              <a:ext cx="1428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3571868" y="3702171"/>
            <a:ext cx="2857520" cy="982571"/>
            <a:chOff x="3571868" y="3845047"/>
            <a:chExt cx="2857520" cy="982571"/>
          </a:xfrm>
        </p:grpSpPr>
        <p:sp>
          <p:nvSpPr>
            <p:cNvPr id="34" name="矩形 33"/>
            <p:cNvSpPr/>
            <p:nvPr/>
          </p:nvSpPr>
          <p:spPr>
            <a:xfrm>
              <a:off x="3571868" y="4398990"/>
              <a:ext cx="928694" cy="4286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F(15,25)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643570" y="4398990"/>
              <a:ext cx="785818" cy="4286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G(0,0)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4" name="直接连接符 63"/>
            <p:cNvCxnSpPr>
              <a:stCxn id="27" idx="2"/>
              <a:endCxn id="34" idx="0"/>
            </p:cNvCxnSpPr>
            <p:nvPr/>
          </p:nvCxnSpPr>
          <p:spPr>
            <a:xfrm rot="5400000">
              <a:off x="4265600" y="3699681"/>
              <a:ext cx="469924" cy="9286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27" idx="2"/>
              <a:endCxn id="35" idx="0"/>
            </p:cNvCxnSpPr>
            <p:nvPr/>
          </p:nvCxnSpPr>
          <p:spPr>
            <a:xfrm rot="16200000" flipH="1">
              <a:off x="5265732" y="3628243"/>
              <a:ext cx="469924" cy="10715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5500694" y="3845047"/>
              <a:ext cx="1428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273722" y="3912767"/>
              <a:ext cx="1428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857224" y="2428868"/>
            <a:ext cx="8215370" cy="1357322"/>
            <a:chOff x="857224" y="2500306"/>
            <a:chExt cx="8215370" cy="1357322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4500562" y="2920181"/>
              <a:ext cx="2416366" cy="0"/>
            </a:xfrm>
            <a:prstGeom prst="line">
              <a:avLst/>
            </a:prstGeom>
            <a:ln w="28575">
              <a:solidFill>
                <a:srgbClr val="00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857356" y="2786058"/>
              <a:ext cx="1428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8424" y="2782285"/>
              <a:ext cx="1428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88366" y="2786058"/>
              <a:ext cx="20842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选择或不选择物品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57224" y="3429000"/>
              <a:ext cx="1012658" cy="4286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B(16,45)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连接符 25"/>
            <p:cNvCxnSpPr>
              <a:stCxn id="22" idx="2"/>
              <a:endCxn id="23" idx="0"/>
            </p:cNvCxnSpPr>
            <p:nvPr/>
          </p:nvCxnSpPr>
          <p:spPr>
            <a:xfrm rot="5400000">
              <a:off x="1747768" y="2116091"/>
              <a:ext cx="928694" cy="16971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4572000" y="3429000"/>
              <a:ext cx="785818" cy="4286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C(0,0)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>
              <a:stCxn id="22" idx="2"/>
              <a:endCxn id="27" idx="0"/>
            </p:cNvCxnSpPr>
            <p:nvPr/>
          </p:nvCxnSpPr>
          <p:spPr>
            <a:xfrm rot="16200000" flipH="1">
              <a:off x="3548446" y="2012537"/>
              <a:ext cx="928694" cy="19042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643834" y="3491575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5572132" y="3638224"/>
              <a:ext cx="1916300" cy="0"/>
            </a:xfrm>
            <a:prstGeom prst="line">
              <a:avLst/>
            </a:prstGeom>
            <a:ln w="28575">
              <a:solidFill>
                <a:srgbClr val="00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142844" y="3786190"/>
            <a:ext cx="8929750" cy="898552"/>
            <a:chOff x="142844" y="3929066"/>
            <a:chExt cx="8929750" cy="898552"/>
          </a:xfrm>
        </p:grpSpPr>
        <p:grpSp>
          <p:nvGrpSpPr>
            <p:cNvPr id="101" name="组合 100"/>
            <p:cNvGrpSpPr/>
            <p:nvPr/>
          </p:nvGrpSpPr>
          <p:grpSpPr>
            <a:xfrm>
              <a:off x="142844" y="3929066"/>
              <a:ext cx="2214578" cy="898552"/>
              <a:chOff x="142844" y="3929066"/>
              <a:chExt cx="2214578" cy="898552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357158" y="4398990"/>
                <a:ext cx="928694" cy="4286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800"/>
                  </a:lnSpc>
                </a:pPr>
                <a:r>
                  <a:rPr lang="en-US" altLang="zh-CN" sz="1600" dirty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D(</a:t>
                </a:r>
                <a:r>
                  <a:rPr lang="en-US" altLang="zh-CN" sz="1600" dirty="0" smtClean="0">
                    <a:solidFill>
                      <a:srgbClr val="99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31</a:t>
                </a:r>
                <a:r>
                  <a:rPr lang="en-US" altLang="zh-CN" sz="1600" dirty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,70)</a:t>
                </a:r>
                <a:endParaRPr lang="zh-CN" altLang="en-US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42844" y="4429132"/>
                <a:ext cx="1428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  <a:sym typeface="Symbol"/>
                  </a:rPr>
                  <a:t></a:t>
                </a:r>
                <a:endParaRPr lang="zh-CN" altLang="en-US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428728" y="4398990"/>
                <a:ext cx="928694" cy="4286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800"/>
                  </a:lnSpc>
                </a:pPr>
                <a:r>
                  <a:rPr lang="en-US" altLang="zh-CN" sz="1600" dirty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E(16,45)</a:t>
                </a:r>
                <a:endParaRPr lang="zh-CN" altLang="en-US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60" name="直接连接符 59"/>
              <p:cNvCxnSpPr>
                <a:stCxn id="23" idx="2"/>
                <a:endCxn id="31" idx="0"/>
              </p:cNvCxnSpPr>
              <p:nvPr/>
            </p:nvCxnSpPr>
            <p:spPr>
              <a:xfrm rot="5400000">
                <a:off x="857567" y="3893004"/>
                <a:ext cx="469924" cy="5420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23" idx="2"/>
                <a:endCxn id="33" idx="0"/>
              </p:cNvCxnSpPr>
              <p:nvPr/>
            </p:nvCxnSpPr>
            <p:spPr>
              <a:xfrm rot="16200000" flipH="1">
                <a:off x="1393352" y="3899267"/>
                <a:ext cx="469924" cy="52952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1857356" y="4047551"/>
                <a:ext cx="1428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35890" y="3937874"/>
                <a:ext cx="1428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7656360" y="4429132"/>
              <a:ext cx="63041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6572264" y="4572008"/>
              <a:ext cx="928694" cy="0"/>
            </a:xfrm>
            <a:prstGeom prst="line">
              <a:avLst/>
            </a:prstGeom>
            <a:ln w="28575">
              <a:solidFill>
                <a:srgbClr val="00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988366" y="3982888"/>
              <a:ext cx="20842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选择或不选择物品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 flipV="1">
              <a:off x="5786446" y="4117011"/>
              <a:ext cx="1130482" cy="0"/>
            </a:xfrm>
            <a:prstGeom prst="line">
              <a:avLst/>
            </a:prstGeom>
            <a:ln w="28575">
              <a:solidFill>
                <a:srgbClr val="00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>
            <a:off x="642910" y="4643446"/>
            <a:ext cx="8429684" cy="1143008"/>
            <a:chOff x="642910" y="4756180"/>
            <a:chExt cx="8429684" cy="1143008"/>
          </a:xfrm>
        </p:grpSpPr>
        <p:grpSp>
          <p:nvGrpSpPr>
            <p:cNvPr id="103" name="组合 102"/>
            <p:cNvGrpSpPr/>
            <p:nvPr/>
          </p:nvGrpSpPr>
          <p:grpSpPr>
            <a:xfrm>
              <a:off x="642910" y="4756180"/>
              <a:ext cx="2214578" cy="1143008"/>
              <a:chOff x="642910" y="4756180"/>
              <a:chExt cx="2214578" cy="1143008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857224" y="5470560"/>
                <a:ext cx="1000132" cy="4286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800"/>
                  </a:lnSpc>
                </a:pPr>
                <a:r>
                  <a:rPr lang="en-US" altLang="zh-CN" sz="1600" dirty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J(</a:t>
                </a:r>
                <a:r>
                  <a:rPr lang="en-US" altLang="zh-CN" sz="1600" dirty="0" smtClean="0">
                    <a:solidFill>
                      <a:srgbClr val="99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31</a:t>
                </a:r>
                <a:r>
                  <a:rPr lang="en-US" altLang="zh-CN" sz="1600" dirty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,70)</a:t>
                </a:r>
                <a:endParaRPr lang="zh-CN" altLang="en-US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928794" y="5470560"/>
                <a:ext cx="928694" cy="4286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800"/>
                  </a:lnSpc>
                </a:pPr>
                <a:r>
                  <a:rPr lang="en-US" altLang="zh-CN" sz="1600" dirty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K(16,45)</a:t>
                </a:r>
                <a:endParaRPr lang="zh-CN" altLang="en-US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42910" y="5529856"/>
                <a:ext cx="1428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  <a:sym typeface="Symbol"/>
                  </a:rPr>
                  <a:t></a:t>
                </a:r>
                <a:endParaRPr lang="zh-CN" altLang="en-US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48" name="直接连接符 47"/>
              <p:cNvCxnSpPr>
                <a:stCxn id="33" idx="2"/>
                <a:endCxn id="36" idx="0"/>
              </p:cNvCxnSpPr>
              <p:nvPr/>
            </p:nvCxnSpPr>
            <p:spPr>
              <a:xfrm rot="5400000">
                <a:off x="1267993" y="4845478"/>
                <a:ext cx="714380" cy="5357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>
                <a:stCxn id="33" idx="2"/>
                <a:endCxn id="37" idx="0"/>
              </p:cNvCxnSpPr>
              <p:nvPr/>
            </p:nvCxnSpPr>
            <p:spPr>
              <a:xfrm rot="16200000" flipH="1">
                <a:off x="1785918" y="4863337"/>
                <a:ext cx="714380" cy="5000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2214546" y="4929198"/>
                <a:ext cx="1428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428728" y="4937951"/>
                <a:ext cx="1428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643834" y="5500702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 flipV="1">
              <a:off x="7072330" y="5664911"/>
              <a:ext cx="416102" cy="0"/>
            </a:xfrm>
            <a:prstGeom prst="line">
              <a:avLst/>
            </a:prstGeom>
            <a:ln w="28575">
              <a:solidFill>
                <a:srgbClr val="00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6988366" y="4941724"/>
              <a:ext cx="20842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选择或不选择物品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>
            <a:xfrm rot="16200000" flipH="1">
              <a:off x="6758981" y="4897883"/>
              <a:ext cx="0" cy="416102"/>
            </a:xfrm>
            <a:prstGeom prst="line">
              <a:avLst/>
            </a:prstGeom>
            <a:ln w="28575">
              <a:solidFill>
                <a:srgbClr val="00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2962264" y="5756313"/>
            <a:ext cx="1071570" cy="787441"/>
            <a:chOff x="2962264" y="5899189"/>
            <a:chExt cx="1071570" cy="787441"/>
          </a:xfrm>
        </p:grpSpPr>
        <p:sp>
          <p:nvSpPr>
            <p:cNvPr id="105" name="TextBox 104"/>
            <p:cNvSpPr txBox="1"/>
            <p:nvPr/>
          </p:nvSpPr>
          <p:spPr>
            <a:xfrm>
              <a:off x="2962264" y="628652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可行解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107" name="直接箭头连接符 106"/>
            <p:cNvCxnSpPr>
              <a:stCxn id="105" idx="0"/>
              <a:endCxn id="39" idx="2"/>
            </p:cNvCxnSpPr>
            <p:nvPr/>
          </p:nvCxnSpPr>
          <p:spPr>
            <a:xfrm rot="5400000" flipH="1" flipV="1">
              <a:off x="3305573" y="6091664"/>
              <a:ext cx="387332" cy="23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500562" y="6072206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得到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最终解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0,1,1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71480"/>
            <a:ext cx="7929618" cy="9616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STL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queue&lt;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NodeType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作为队列，队列中的结点类型声明如下：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785926"/>
            <a:ext cx="7286676" cy="3760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b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NodeType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队列中的结点类型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结点编号，从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当前结点在搜索空间中的层次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当前结点的总重量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当前结点的总价值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x[MAXN];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当前结点包含的解向量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double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ub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上界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71472" y="1357298"/>
            <a:ext cx="80645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现在设计限界函数，设根结点为第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层，然后各层依次递增，显然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时表示是叶子结点层。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由于该问题是求装入背包的最大价值，属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求最大值问题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上界设计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方式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2724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323850" y="1341438"/>
            <a:ext cx="4248150" cy="5191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6.1.1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什么是分枝限界法</a:t>
            </a: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468312" y="2205038"/>
            <a:ext cx="824709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分枝限界法</a:t>
            </a:r>
            <a:r>
              <a:rPr lang="zh-CN" altLang="zh-CN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类似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于</a:t>
            </a:r>
            <a:r>
              <a:rPr lang="zh-CN" altLang="zh-CN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回溯法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也是在问题的解空间树上搜索问题解。</a:t>
            </a:r>
            <a:endParaRPr lang="en-US" altLang="zh-CN" sz="20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但与回溯法不同。回溯法的求解目标是</a:t>
            </a:r>
            <a:r>
              <a:rPr lang="zh-CN" altLang="zh-CN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找出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解空间树中满足约束条件的</a:t>
            </a:r>
            <a:r>
              <a:rPr lang="zh-CN" altLang="zh-CN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所有解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而分枝限界法则是</a:t>
            </a:r>
            <a:r>
              <a:rPr lang="zh-CN" altLang="zh-CN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找出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满足约束条件的</a:t>
            </a:r>
            <a:r>
              <a:rPr lang="zh-CN" altLang="zh-CN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一个解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或是找出使某一目标函数值达到极大或极小的解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即</a:t>
            </a:r>
            <a:r>
              <a:rPr lang="zh-CN" altLang="zh-CN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最优解</a:t>
            </a:r>
            <a:r>
              <a:rPr lang="zh-CN" altLang="zh-CN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7224" y="357166"/>
            <a:ext cx="407196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6.1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分枝限界法概述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1140307"/>
            <a:ext cx="8143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对于第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层的某个结点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表示结点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时已装入的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总重量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表示已装入的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总价值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2357992"/>
            <a:ext cx="7429552" cy="2404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如果所有剩余的物品都能装入背包，那么价值的上界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.ub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</a:t>
            </a:r>
            <a:r>
              <a:rPr lang="en-US" altLang="zh-CN" sz="1800" i="1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 (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+1]+…+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如果所有剩余的物品不能全部装入背包，那么价值的上界</a:t>
            </a:r>
            <a:r>
              <a:rPr lang="en-US" altLang="zh-CN" sz="1800" i="1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.ub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</a:t>
            </a:r>
            <a:r>
              <a:rPr lang="en-US" altLang="zh-CN" sz="1800" i="1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 (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+1]+…+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])+(</a:t>
            </a:r>
            <a:r>
              <a:rPr lang="zh-CN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物品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装入的部分重量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)×</a:t>
            </a:r>
            <a:r>
              <a:rPr lang="zh-CN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物品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的单位价值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272415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59210" y="1714488"/>
            <a:ext cx="5311464" cy="428628"/>
            <a:chOff x="2630648" y="2143116"/>
            <a:chExt cx="5311464" cy="428628"/>
          </a:xfrm>
        </p:grpSpPr>
        <p:sp>
          <p:nvSpPr>
            <p:cNvPr id="6" name="TextBox 5"/>
            <p:cNvSpPr txBox="1"/>
            <p:nvPr/>
          </p:nvSpPr>
          <p:spPr>
            <a:xfrm>
              <a:off x="7429520" y="2223307"/>
              <a:ext cx="51259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=0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3571868" y="2357430"/>
              <a:ext cx="3929090" cy="30086"/>
            </a:xfrm>
            <a:prstGeom prst="line">
              <a:avLst/>
            </a:prstGeom>
            <a:ln w="28575">
              <a:solidFill>
                <a:srgbClr val="00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2630648" y="2143116"/>
              <a:ext cx="798344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16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A(0,0)</a:t>
              </a:r>
              <a:endParaRPr lang="zh-CN" alt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85786" y="2143116"/>
            <a:ext cx="8215370" cy="1285884"/>
            <a:chOff x="857224" y="2571744"/>
            <a:chExt cx="8215370" cy="1285884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4500562" y="2920181"/>
              <a:ext cx="2416366" cy="0"/>
            </a:xfrm>
            <a:prstGeom prst="line">
              <a:avLst/>
            </a:prstGeom>
            <a:ln w="28575">
              <a:solidFill>
                <a:srgbClr val="00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857356" y="2786058"/>
              <a:ext cx="1428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8424" y="2782285"/>
              <a:ext cx="1428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88366" y="2786058"/>
              <a:ext cx="20842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选择或不选择物品</a:t>
              </a:r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57224" y="3429000"/>
              <a:ext cx="101265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16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B(16,45)</a:t>
              </a:r>
              <a:endParaRPr lang="zh-CN" alt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>
              <a:stCxn id="8" idx="2"/>
              <a:endCxn id="14" idx="0"/>
            </p:cNvCxnSpPr>
            <p:nvPr/>
          </p:nvCxnSpPr>
          <p:spPr>
            <a:xfrm rot="5400000">
              <a:off x="1768059" y="2167239"/>
              <a:ext cx="857256" cy="16662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572000" y="3429000"/>
              <a:ext cx="78581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16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C(0,0)</a:t>
              </a:r>
              <a:endParaRPr lang="zh-CN" alt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>
              <a:stCxn id="8" idx="2"/>
              <a:endCxn id="16" idx="0"/>
            </p:cNvCxnSpPr>
            <p:nvPr/>
          </p:nvCxnSpPr>
          <p:spPr>
            <a:xfrm rot="16200000" flipH="1">
              <a:off x="3568736" y="2032827"/>
              <a:ext cx="857256" cy="19350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29520" y="3491575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5572132" y="3638224"/>
              <a:ext cx="1916300" cy="0"/>
            </a:xfrm>
            <a:prstGeom prst="line">
              <a:avLst/>
            </a:prstGeom>
            <a:ln w="28575">
              <a:solidFill>
                <a:srgbClr val="00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142844" y="3571876"/>
            <a:ext cx="8429684" cy="2385950"/>
            <a:chOff x="142844" y="3571876"/>
            <a:chExt cx="8429684" cy="2385950"/>
          </a:xfrm>
        </p:grpSpPr>
        <p:sp>
          <p:nvSpPr>
            <p:cNvPr id="8195" name="Text Box 2"/>
            <p:cNvSpPr txBox="1">
              <a:spLocks noChangeArrowheads="1"/>
            </p:cNvSpPr>
            <p:nvPr/>
          </p:nvSpPr>
          <p:spPr bwMode="auto">
            <a:xfrm>
              <a:off x="142844" y="3571876"/>
              <a:ext cx="8429684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根</a:t>
              </a: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结点</a:t>
              </a:r>
              <a:r>
                <a:rPr lang="en-US" altLang="zh-CN" sz="2000" i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的层次</a:t>
              </a:r>
              <a:r>
                <a:rPr lang="en-US" altLang="zh-CN" sz="2000" i="1" dirty="0" err="1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=0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w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=0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=0:</a:t>
              </a:r>
            </a:p>
            <a:p>
              <a:pPr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ub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=0    +   45   +  (</a:t>
              </a:r>
              <a:r>
                <a:rPr lang="en-US" altLang="zh-CN" sz="20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30-16)×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25/15  =  68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（采</a:t>
              </a:r>
              <a:r>
                <a:rPr lang="zh-CN" altLang="en-US" sz="20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用取整运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算）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8596" y="5000636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w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=0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5400000" flipH="1" flipV="1">
              <a:off x="502687" y="4715949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357290" y="5029154"/>
              <a:ext cx="16430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w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[1]=16&lt;30</a:t>
              </a:r>
            </a:p>
            <a:p>
              <a:pPr algn="ctr"/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可选物品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  <a:p>
              <a:pPr algn="ctr"/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[1]=45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rot="5400000" flipH="1" flipV="1">
              <a:off x="1717133" y="4744467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357554" y="5034496"/>
              <a:ext cx="17145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可选物品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的一部分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即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30-16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，对应的价值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3749669" y="4749809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42910" y="357166"/>
          <a:ext cx="2571768" cy="111252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/>
                        <a:t>编号</a:t>
                      </a:r>
                      <a:endParaRPr lang="zh-CN" altLang="en-US" sz="1600" b="1">
                        <a:solidFill>
                          <a:srgbClr val="99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1</a:t>
                      </a:r>
                      <a:endParaRPr lang="zh-CN" altLang="en-US" sz="1600" b="1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2</a:t>
                      </a:r>
                      <a:endParaRPr lang="zh-CN" altLang="en-US" sz="1600" b="1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3</a:t>
                      </a:r>
                      <a:endParaRPr lang="zh-CN" altLang="en-US" sz="1600" b="1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/>
                        <a:t>重量</a:t>
                      </a:r>
                      <a:endParaRPr lang="zh-CN" altLang="en-US" sz="1600" b="1">
                        <a:solidFill>
                          <a:srgbClr val="99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16</a:t>
                      </a:r>
                      <a:endParaRPr lang="zh-CN" altLang="en-US" sz="1600" b="1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15</a:t>
                      </a:r>
                      <a:endParaRPr lang="zh-CN" altLang="en-US" sz="1600" b="1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15</a:t>
                      </a:r>
                      <a:endParaRPr lang="zh-CN" altLang="en-US" sz="1600" b="1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/>
                        <a:t>价值</a:t>
                      </a:r>
                      <a:endParaRPr lang="zh-CN" altLang="en-US" sz="1600" b="1">
                        <a:solidFill>
                          <a:srgbClr val="99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45</a:t>
                      </a:r>
                      <a:endParaRPr lang="zh-CN" altLang="en-US" sz="1600" b="1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25</a:t>
                      </a:r>
                      <a:endParaRPr lang="zh-CN" altLang="en-US" sz="1600" b="1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25</a:t>
                      </a:r>
                      <a:endParaRPr lang="zh-CN" altLang="en-US" sz="1600" b="1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95288" y="426345"/>
            <a:ext cx="8280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求结点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的上界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.ub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的算法如下：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23850" y="1196975"/>
            <a:ext cx="8391554" cy="45548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bound(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NodeType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&amp;e)		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计算分枝结点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的上界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=e.i+1;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考虑结点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的余下物品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求已装入的总重量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double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求已装入的总价值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sumw+w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]&lt;=W) &amp;&amp;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&lt;=n)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+=w[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计算背包已装入载重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+=v[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计算背包已装入价值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&lt;=n)	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余下物品只能部分装入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e.ub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+(W-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)*v[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]/w[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余下物品全部可以装入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e.ub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95288" y="1190701"/>
            <a:ext cx="8105802" cy="4795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n=3,W=30;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w[]={0,16,15,15};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重量，下标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</a:t>
            </a:r>
          </a:p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v[]={0,45,25,25};  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价值，下标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=-9999;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存放最大价值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初始为最小值</a:t>
            </a:r>
          </a:p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bestx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[MAXN];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存放最优解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</a:t>
            </a:r>
          </a:p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total=1;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解空间中结点数累计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</a:t>
            </a:r>
          </a:p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NodeType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队列中的结点类型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结点编号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当前结点在搜索空间中的层次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当前结点的总重量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当前结点的总价值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x[MAXN];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当前结点包含的解向量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double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ub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上界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95288" y="549275"/>
            <a:ext cx="8353425" cy="372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180000" bIns="21600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NodeType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e,queue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NodeType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&amp;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到达叶子结点</a:t>
            </a: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找到更大价值的解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j=1;j&lt;=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bestx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e.x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非叶子结点进队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23797" y="1540701"/>
            <a:ext cx="5576963" cy="4243717"/>
            <a:chOff x="423797" y="1540701"/>
            <a:chExt cx="5576963" cy="4243717"/>
          </a:xfrm>
        </p:grpSpPr>
        <p:sp>
          <p:nvSpPr>
            <p:cNvPr id="3" name="TextBox 2"/>
            <p:cNvSpPr txBox="1"/>
            <p:nvPr/>
          </p:nvSpPr>
          <p:spPr>
            <a:xfrm>
              <a:off x="1000100" y="4413601"/>
              <a:ext cx="5000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/>
                  </a:solidFill>
                  <a:ea typeface="楷体" pitchFamily="49" charset="-122"/>
                  <a:cs typeface="Times New Roman" pitchFamily="18" charset="0"/>
                </a:rPr>
                <a:t>在结点进队时判断是否为叶子结点：</a:t>
              </a:r>
              <a:endPara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71538" y="4913667"/>
              <a:ext cx="4143404" cy="870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1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叶子结点对应一个解</a:t>
              </a:r>
              <a:endPara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457200" indent="-457200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1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叶子结点不再扩展</a:t>
              </a:r>
              <a:endPara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423797" y="1540701"/>
              <a:ext cx="1332978" cy="3068877"/>
            </a:xfrm>
            <a:custGeom>
              <a:avLst/>
              <a:gdLst>
                <a:gd name="connsiteX0" fmla="*/ 1292269 w 1373688"/>
                <a:gd name="connsiteY0" fmla="*/ 0 h 3068877"/>
                <a:gd name="connsiteX1" fmla="*/ 1242165 w 1373688"/>
                <a:gd name="connsiteY1" fmla="*/ 162839 h 3068877"/>
                <a:gd name="connsiteX2" fmla="*/ 503129 w 1373688"/>
                <a:gd name="connsiteY2" fmla="*/ 212943 h 3068877"/>
                <a:gd name="connsiteX3" fmla="*/ 64718 w 1373688"/>
                <a:gd name="connsiteY3" fmla="*/ 1440494 h 3068877"/>
                <a:gd name="connsiteX4" fmla="*/ 114822 w 1373688"/>
                <a:gd name="connsiteY4" fmla="*/ 2655518 h 3068877"/>
                <a:gd name="connsiteX5" fmla="*/ 590811 w 1373688"/>
                <a:gd name="connsiteY5" fmla="*/ 3068877 h 3068877"/>
                <a:gd name="connsiteX0" fmla="*/ 1292269 w 1332978"/>
                <a:gd name="connsiteY0" fmla="*/ 0 h 3068877"/>
                <a:gd name="connsiteX1" fmla="*/ 1076369 w 1332978"/>
                <a:gd name="connsiteY1" fmla="*/ 173787 h 3068877"/>
                <a:gd name="connsiteX2" fmla="*/ 503129 w 1332978"/>
                <a:gd name="connsiteY2" fmla="*/ 212943 h 3068877"/>
                <a:gd name="connsiteX3" fmla="*/ 64718 w 1332978"/>
                <a:gd name="connsiteY3" fmla="*/ 1440494 h 3068877"/>
                <a:gd name="connsiteX4" fmla="*/ 114822 w 1332978"/>
                <a:gd name="connsiteY4" fmla="*/ 2655518 h 3068877"/>
                <a:gd name="connsiteX5" fmla="*/ 590811 w 1332978"/>
                <a:gd name="connsiteY5" fmla="*/ 3068877 h 306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2978" h="3068877">
                  <a:moveTo>
                    <a:pt x="1292269" y="0"/>
                  </a:moveTo>
                  <a:cubicBezTo>
                    <a:pt x="1332978" y="63674"/>
                    <a:pt x="1207892" y="138297"/>
                    <a:pt x="1076369" y="173787"/>
                  </a:cubicBezTo>
                  <a:cubicBezTo>
                    <a:pt x="944846" y="209277"/>
                    <a:pt x="671737" y="1825"/>
                    <a:pt x="503129" y="212943"/>
                  </a:cubicBezTo>
                  <a:cubicBezTo>
                    <a:pt x="334521" y="424061"/>
                    <a:pt x="129436" y="1033398"/>
                    <a:pt x="64718" y="1440494"/>
                  </a:cubicBezTo>
                  <a:cubicBezTo>
                    <a:pt x="0" y="1847590"/>
                    <a:pt x="27140" y="2384121"/>
                    <a:pt x="114822" y="2655518"/>
                  </a:cubicBezTo>
                  <a:cubicBezTo>
                    <a:pt x="202504" y="2926915"/>
                    <a:pt x="396657" y="2997896"/>
                    <a:pt x="590811" y="3068877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507602" y="1559086"/>
              <a:ext cx="71438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57158" y="1000108"/>
            <a:ext cx="8320116" cy="3796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216000" bIns="25200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	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0/1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背包的最优解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NodeType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e,e1,e2;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queue&lt;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NodeType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根结点置初值，其层次计为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e.no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=total++; 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(j=1;j&lt;=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e.x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[j]=0;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bound(e);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求根结点的上界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根结点进队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71414"/>
            <a:ext cx="8572560" cy="6630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0800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qu.empty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e=</a:t>
            </a:r>
            <a:r>
              <a:rPr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qu.front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 qu.pop();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出队结点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e.w+w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[e.i+1]&lt;=W)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剪枝：检查左孩子结点</a:t>
            </a:r>
          </a:p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e1.no=total++; e1.i=e.i+1;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建立左孩子结点</a:t>
            </a:r>
          </a:p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e1.w=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e.w+w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[e1.i];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e1.v=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e.v+v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[e1.i];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for (j=1;j&lt;=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复制解向量</a:t>
            </a:r>
          </a:p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e1.x[j]=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e.x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e1.x[e1.i]=1;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bound(e1);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求左孩子结点的上界</a:t>
            </a:r>
          </a:p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(e1,qu)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左孩子结点进队操作</a:t>
            </a:r>
          </a:p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e2.no=total++;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建立右孩子结点</a:t>
            </a:r>
          </a:p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e2.i=e.i+1;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e2.w=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e2.v=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(j=1;j&lt;=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复制解向量</a:t>
            </a:r>
          </a:p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e2.x[j]=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e.x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e2.x[e2.i]=0;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bound(e2);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求右孩子结点的上界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(e2.ub&gt;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若右孩子结点可行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则进队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否则被剪枝</a:t>
            </a:r>
          </a:p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(e2,qu)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42976" y="157161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 → e1,e2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剪枝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414" y="2214554"/>
            <a:ext cx="4214842" cy="11945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左孩子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e.w+w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[e.i+1]&lt;=W)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右孩子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e2.ub&gt;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maxv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250824" y="260350"/>
            <a:ext cx="6607191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6.2.2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采用优先队列式分枝限界法求解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799147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将一般队列改为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优先队列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但必须设计限界函数，因为优先级是以限界函数值为基础的。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限界函数的设计方法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与前面相同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。这里用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大根堆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表示活结点表，取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优先级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为活结点所获得的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价值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1285860"/>
            <a:ext cx="7715304" cy="4000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NodeType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队列中的结点类型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结点编号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当前结点在搜索空间中的层次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当前结点的总重量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当前结点的总价值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x[MAXN];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当前结点包含的解向量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double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ub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上界</a:t>
            </a: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operator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(const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NodeType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&amp;s) const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关系函数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ub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s.ub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//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ub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越大越优先出队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14298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分枝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”就是采用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广度优先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的策略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依次搜索活结点的所有分枝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也就是所有相邻结点。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7686" y="2357430"/>
            <a:ext cx="44291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最优解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时，选择哪一个子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采用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限界函数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，计算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限界函数值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选择一个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最有利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结点作为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扩展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使搜索朝着有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最优解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的分枝推进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以便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尽快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地找出一个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85786" y="2500306"/>
            <a:ext cx="3357586" cy="2298158"/>
            <a:chOff x="2357422" y="2143116"/>
            <a:chExt cx="3357586" cy="2298158"/>
          </a:xfrm>
          <a:solidFill>
            <a:schemeClr val="bg1"/>
          </a:solidFill>
        </p:grpSpPr>
        <p:sp>
          <p:nvSpPr>
            <p:cNvPr id="4" name="椭圆 3"/>
            <p:cNvSpPr/>
            <p:nvPr/>
          </p:nvSpPr>
          <p:spPr>
            <a:xfrm>
              <a:off x="3714744" y="2143116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i="1" baseline="-250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357422" y="3357562"/>
              <a:ext cx="500066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i="1" baseline="-25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baseline="-25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428992" y="3357562"/>
              <a:ext cx="500066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i="1" baseline="-25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baseline="-25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i="1" baseline="-250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im</a:t>
              </a:r>
              <a:endParaRPr lang="zh-CN" altLang="en-US" sz="2000" i="1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14810" y="3357562"/>
              <a:ext cx="71438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4" idx="3"/>
              <a:endCxn id="5" idx="7"/>
            </p:cNvCxnSpPr>
            <p:nvPr/>
          </p:nvCxnSpPr>
          <p:spPr>
            <a:xfrm rot="5400000">
              <a:off x="2850462" y="2503742"/>
              <a:ext cx="860846" cy="99326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4" idx="4"/>
              <a:endCxn id="6" idx="0"/>
            </p:cNvCxnSpPr>
            <p:nvPr/>
          </p:nvCxnSpPr>
          <p:spPr>
            <a:xfrm rot="5400000">
              <a:off x="3446852" y="2875356"/>
              <a:ext cx="714380" cy="250033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4" idx="5"/>
              <a:endCxn id="7" idx="1"/>
            </p:cNvCxnSpPr>
            <p:nvPr/>
          </p:nvCxnSpPr>
          <p:spPr>
            <a:xfrm rot="16200000" flipH="1">
              <a:off x="4253965" y="2396585"/>
              <a:ext cx="860846" cy="120757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14810" y="2143116"/>
              <a:ext cx="928694" cy="369332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活结点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28926" y="4071942"/>
              <a:ext cx="2428892" cy="369332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产生所有的子结点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14282" y="857232"/>
            <a:ext cx="8351838" cy="4885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	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0/1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背包的最优解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j;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NodeType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e,e1,e2;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NodeType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定义一个优先队列（大根堆）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根结点置初值，其层次计为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e.no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=total++; 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(j=1;j&lt;=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e.x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[j]=0;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bound(e);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求根结点的上界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根结点进队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24799"/>
            <a:ext cx="8429684" cy="666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72000" bIns="0" rtlCol="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(!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qu.empty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e=</a:t>
            </a:r>
            <a:r>
              <a:rPr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qu.top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 qu.pop();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出队结点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e.w+w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[e.i+1]&lt;=W)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剪枝：检查左孩子结点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e1.no=total++; 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e1.i=e.i+1;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建立左孩子结点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e1.w=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e.w+w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[e1.i];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e1.v=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e.v+v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[e1.i];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for (j=1;j&lt;=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e1.x[j]=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e.x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[j]; 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复制解向量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e1.x[e1.i]=1;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bound(e1);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求左孩子结点的上界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(e1,qu);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左孩子结点进队操作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e2.no=total++;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建立右孩子结点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e2.i=e.i+1;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e2.w=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e2.v=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(j=1;j&lt;=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e2.x[j]=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e.x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[j]; 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复制解向量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e2.x[e2.i]=0;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bound(e2);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求右孩子结点的上界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(e2.ub&gt;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若右孩子结点剪枝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(e2,qu);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14348" y="1714488"/>
            <a:ext cx="7715304" cy="190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无论采用队列式分枝限界法还是优先队列式分枝限界法求解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背包问题，最坏情况下要搜索整个解空间树，所以最坏时间和空间复杂度均为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O(2</a:t>
            </a:r>
            <a:r>
              <a:rPr lang="en-US" altLang="zh-CN" sz="2000" i="1" baseline="30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为物品个数。</a:t>
            </a:r>
            <a:endParaRPr lang="zh-CN" altLang="zh-CN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1166843"/>
            <a:ext cx="800105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r>
              <a:rPr lang="en-US" altLang="zh-CN" sz="2600" b="0" dirty="0" smtClean="0">
                <a:solidFill>
                  <a:schemeClr val="tx1"/>
                </a:solidFill>
                <a:latin typeface="+mn-ea"/>
                <a:ea typeface="+mn-ea"/>
              </a:rPr>
              <a:t>【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2018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统考真题</a:t>
            </a:r>
            <a:r>
              <a:rPr lang="en-US" altLang="zh-CN" sz="2600" b="0" dirty="0" smtClean="0">
                <a:solidFill>
                  <a:schemeClr val="tx1"/>
                </a:solidFill>
                <a:latin typeface="+mn-ea"/>
                <a:ea typeface="+mn-ea"/>
              </a:rPr>
              <a:t>】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给定一个含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n(n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≥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1)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个整数的数组，请设计一个在时间上尽可能高效的算法，找出数组中未出现的最小正整数。例如，数组｛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-5,3,2,3}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中未出现的最小正整数是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；数组｛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1,2,3}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中未出现的最小正整数是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。要求：</a:t>
            </a:r>
          </a:p>
          <a:p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a) 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给出算法的基本设计思想。</a:t>
            </a:r>
          </a:p>
          <a:p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b) 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根据设计思想，采用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或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C++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语言描述算法，关键之处给出注释。</a:t>
            </a:r>
            <a:endParaRPr lang="zh-CN" altLang="en-US" sz="2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7224" y="1071546"/>
            <a:ext cx="71438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）解答</a:t>
            </a:r>
          </a:p>
          <a:p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a) 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给出算法的基本设计思想</a:t>
            </a:r>
          </a:p>
          <a:p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设要查找的数组中未出现的最小正整数为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K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K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取值范围只能是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[1,n+1]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。采用类似计数排序的思想，分配一个数组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B[n]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，用来标记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中是否出现了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1~n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之间的正整数。从左至右依次扫描数组元素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A[</a:t>
            </a:r>
            <a:r>
              <a:rPr lang="en-US" sz="2600" b="0" dirty="0" err="1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并标记数组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B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。若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A[</a:t>
            </a:r>
            <a:r>
              <a:rPr lang="en-US" sz="2600" b="0" dirty="0" err="1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是负数、零或是大于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，则忽略该值；否则，根据计数排序的思想将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B[A[</a:t>
            </a:r>
            <a:r>
              <a:rPr lang="en-US" sz="2600" b="0" dirty="0" err="1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]-1]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置为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。标记完毕，遍历数组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B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，查找第一个值为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的元素，其下标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+1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即为目标元素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K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；找不到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时，</a:t>
            </a:r>
            <a:r>
              <a:rPr 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K=n+1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zh-CN" altLang="en-US" sz="2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472" y="1214422"/>
            <a:ext cx="82153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b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  <a:ea typeface="+mn-ea"/>
              </a:rPr>
              <a:t>）算法实现</a:t>
            </a:r>
          </a:p>
          <a:p>
            <a:r>
              <a:rPr lang="en-US" b="0" dirty="0" err="1" smtClean="0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+mn-ea"/>
                <a:ea typeface="+mn-ea"/>
              </a:rPr>
              <a:t>findMissMin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b="0" dirty="0" err="1" smtClean="0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 A[ ],</a:t>
            </a:r>
            <a:r>
              <a:rPr lang="en-US" b="0" dirty="0" err="1" smtClean="0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 n)</a:t>
            </a:r>
            <a:endParaRPr lang="zh-CN" altLang="en-US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{ </a:t>
            </a:r>
            <a:r>
              <a:rPr lang="en-US" b="0" dirty="0" err="1" smtClean="0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,*B;         //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  <a:ea typeface="+mn-ea"/>
              </a:rPr>
              <a:t>标记数组</a:t>
            </a:r>
          </a:p>
          <a:p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  B=(</a:t>
            </a:r>
            <a:r>
              <a:rPr lang="en-US" b="0" dirty="0" err="1" smtClean="0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 *)</a:t>
            </a:r>
            <a:r>
              <a:rPr lang="en-US" b="0" dirty="0" err="1" smtClean="0">
                <a:solidFill>
                  <a:schemeClr val="tx1"/>
                </a:solidFill>
                <a:latin typeface="+mn-ea"/>
                <a:ea typeface="+mn-ea"/>
              </a:rPr>
              <a:t>malloc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b="0" dirty="0" err="1" smtClean="0">
                <a:solidFill>
                  <a:schemeClr val="tx1"/>
                </a:solidFill>
                <a:latin typeface="+mn-ea"/>
                <a:ea typeface="+mn-ea"/>
              </a:rPr>
              <a:t>sizeof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b="0" dirty="0" err="1" smtClean="0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)*n); //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  <a:ea typeface="+mn-ea"/>
              </a:rPr>
              <a:t>分配空间</a:t>
            </a:r>
          </a:p>
          <a:p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b="0" dirty="0" err="1" smtClean="0">
                <a:solidFill>
                  <a:schemeClr val="tx1"/>
                </a:solidFill>
                <a:latin typeface="+mn-ea"/>
                <a:ea typeface="+mn-ea"/>
              </a:rPr>
              <a:t>memset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(B,0,sizeof(</a:t>
            </a:r>
            <a:r>
              <a:rPr lang="en-US" b="0" dirty="0" err="1" smtClean="0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)*n);   //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  <a:ea typeface="+mn-ea"/>
              </a:rPr>
              <a:t>赋初值为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endParaRPr lang="zh-CN" altLang="en-US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 for(</a:t>
            </a:r>
            <a:r>
              <a:rPr lang="en-US" b="0" dirty="0" err="1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=0;i&lt;</a:t>
            </a:r>
            <a:r>
              <a:rPr lang="en-US" b="0" dirty="0" err="1" smtClean="0">
                <a:solidFill>
                  <a:schemeClr val="tx1"/>
                </a:solidFill>
                <a:latin typeface="+mn-ea"/>
                <a:ea typeface="+mn-ea"/>
              </a:rPr>
              <a:t>n;i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++)</a:t>
            </a:r>
            <a:endParaRPr lang="zh-CN" altLang="en-US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    if(A[</a:t>
            </a:r>
            <a:r>
              <a:rPr lang="en-US" b="0" dirty="0" err="1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]&gt;0&amp;&amp;A[</a:t>
            </a:r>
            <a:r>
              <a:rPr lang="en-US" b="0" dirty="0" err="1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]&lt;=n)   //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  <a:ea typeface="+mn-ea"/>
              </a:rPr>
              <a:t>若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A[</a:t>
            </a:r>
            <a:r>
              <a:rPr lang="en-US" b="0" dirty="0" err="1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  <a:ea typeface="+mn-ea"/>
              </a:rPr>
              <a:t>的值介于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1~n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  <a:ea typeface="+mn-ea"/>
              </a:rPr>
              <a:t>，则标记数组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B</a:t>
            </a:r>
            <a:endParaRPr lang="zh-CN" altLang="en-US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      B[A[</a:t>
            </a:r>
            <a:r>
              <a:rPr lang="en-US" b="0" dirty="0" err="1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]-1]=1;</a:t>
            </a:r>
            <a:endParaRPr lang="zh-CN" altLang="en-US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for(</a:t>
            </a:r>
            <a:r>
              <a:rPr lang="en-US" b="0" dirty="0" err="1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=0;i&lt;</a:t>
            </a:r>
            <a:r>
              <a:rPr lang="en-US" b="0" dirty="0" err="1" smtClean="0">
                <a:solidFill>
                  <a:schemeClr val="tx1"/>
                </a:solidFill>
                <a:latin typeface="+mn-ea"/>
                <a:ea typeface="+mn-ea"/>
              </a:rPr>
              <a:t>n;i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++)     //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  <a:ea typeface="+mn-ea"/>
              </a:rPr>
              <a:t>扫描计数数组，找到目标值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K</a:t>
            </a:r>
            <a:endParaRPr lang="zh-CN" altLang="en-US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   if(B[</a:t>
            </a:r>
            <a:r>
              <a:rPr lang="en-US" b="0" dirty="0" err="1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]==0) break;</a:t>
            </a:r>
            <a:endParaRPr lang="zh-CN" altLang="en-US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return  i+1;       //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  <a:ea typeface="+mn-ea"/>
              </a:rPr>
              <a:t>返回结果</a:t>
            </a:r>
          </a:p>
          <a:p>
            <a:r>
              <a:rPr lang="zh-CN" altLang="en-US" b="0" dirty="0" smtClean="0">
                <a:solidFill>
                  <a:schemeClr val="tx1"/>
                </a:solidFill>
                <a:latin typeface="+mn-ea"/>
                <a:ea typeface="+mn-ea"/>
              </a:rPr>
              <a:t>｝</a:t>
            </a:r>
          </a:p>
          <a:p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  <a:ea typeface="+mn-ea"/>
              </a:rPr>
              <a:t>）算法的时间复杂度和空间复杂度都是</a:t>
            </a:r>
            <a:r>
              <a:rPr lang="en-US" b="0" dirty="0" smtClean="0">
                <a:solidFill>
                  <a:schemeClr val="tx1"/>
                </a:solidFill>
                <a:latin typeface="+mn-ea"/>
                <a:ea typeface="+mn-ea"/>
              </a:rPr>
              <a:t>O(n)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zh-CN" altLang="en-US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285860"/>
            <a:ext cx="49292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dirty="0" smtClean="0">
                <a:solidFill>
                  <a:schemeClr val="tx1"/>
                </a:solidFill>
              </a:rPr>
              <a:t>分枝限界法与回溯法的主要区别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14348" y="2071677"/>
          <a:ext cx="8001055" cy="385765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44482"/>
                <a:gridCol w="1344260"/>
                <a:gridCol w="1478971"/>
                <a:gridCol w="2148730"/>
                <a:gridCol w="1984612"/>
              </a:tblGrid>
              <a:tr h="96441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方法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解空间搜索方式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存储结点的数据结构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结点存储特性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常用应用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44662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回溯法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深度优先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栈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活结点的所有可行子结点被遍历后才从栈中出栈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找出满足条件的</a:t>
                      </a: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所有解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144662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分枝限界法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广度优先</a:t>
                      </a:r>
                      <a:endParaRPr lang="zh-CN" sz="1800" b="1" kern="10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队</a:t>
                      </a:r>
                      <a:r>
                        <a:rPr lang="zh-CN" sz="1800" b="1" kern="10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列</a:t>
                      </a:r>
                      <a:r>
                        <a:rPr lang="zh-CN" altLang="en-US" sz="1800" b="1" kern="10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优</a:t>
                      </a:r>
                      <a:r>
                        <a:rPr lang="zh-CN" sz="1800" b="1" kern="1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先队列</a:t>
                      </a:r>
                      <a:endParaRPr lang="zh-CN" sz="1800" b="1" kern="10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每个结点只有一次成为活结点的机会</a:t>
                      </a:r>
                      <a:endParaRPr lang="zh-CN" sz="1800" b="1" kern="10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找出满足条件</a:t>
                      </a: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一个解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或者特定意义的</a:t>
                      </a: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最优解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5105406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.1.2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分枝限界法的设计思想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3960813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设计合适的限界函数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11188" y="1989138"/>
            <a:ext cx="81375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在搜索解空间树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时，每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活结点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可能有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很多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孩子结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有些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孩子结点搜索下去是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不可能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产生问题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最优解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可以设计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好的限界函数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在扩展时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这些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不必要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的孩子结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点，从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提高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搜索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效率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　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85720" y="642918"/>
            <a:ext cx="8351838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设活结点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孩子结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点，而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满足限界函数的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孩子只有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，可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不满足限界函数的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孩子，使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得从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出发的搜索效率提高一倍。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928662" y="3143248"/>
            <a:ext cx="3071834" cy="1928826"/>
            <a:chOff x="928662" y="3143248"/>
            <a:chExt cx="3071834" cy="1928826"/>
          </a:xfrm>
        </p:grpSpPr>
        <p:sp>
          <p:nvSpPr>
            <p:cNvPr id="5" name="椭圆 4"/>
            <p:cNvSpPr/>
            <p:nvPr/>
          </p:nvSpPr>
          <p:spPr>
            <a:xfrm>
              <a:off x="2214546" y="314324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14612" y="3143248"/>
              <a:ext cx="928694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活结点</a:t>
              </a:r>
              <a:endPara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28662" y="4572008"/>
              <a:ext cx="500066" cy="50006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785918" y="4572008"/>
              <a:ext cx="500066" cy="50006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571736" y="4572008"/>
              <a:ext cx="500066" cy="50006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500430" y="4572008"/>
              <a:ext cx="500066" cy="50006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>
              <a:stCxn id="5" idx="3"/>
              <a:endCxn id="7" idx="7"/>
            </p:cNvCxnSpPr>
            <p:nvPr/>
          </p:nvCxnSpPr>
          <p:spPr>
            <a:xfrm rot="5400000">
              <a:off x="1278826" y="3646750"/>
              <a:ext cx="1075160" cy="9218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4"/>
              <a:endCxn id="8" idx="0"/>
            </p:cNvCxnSpPr>
            <p:nvPr/>
          </p:nvCxnSpPr>
          <p:spPr>
            <a:xfrm rot="5400000">
              <a:off x="1768059" y="3911207"/>
              <a:ext cx="928694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4"/>
            </p:cNvCxnSpPr>
            <p:nvPr/>
          </p:nvCxnSpPr>
          <p:spPr>
            <a:xfrm rot="16200000" flipH="1">
              <a:off x="2138775" y="3933398"/>
              <a:ext cx="928693" cy="348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10" idx="1"/>
            </p:cNvCxnSpPr>
            <p:nvPr/>
          </p:nvCxnSpPr>
          <p:spPr>
            <a:xfrm rot="16200000" flipH="1">
              <a:off x="2539453" y="3611031"/>
              <a:ext cx="1075160" cy="9932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6200000" flipH="1">
              <a:off x="1643042" y="4024568"/>
              <a:ext cx="357190" cy="7143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714480" y="4024568"/>
              <a:ext cx="214314" cy="7143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5400000">
              <a:off x="2917271" y="3988849"/>
              <a:ext cx="285752" cy="7143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2880798" y="4000504"/>
              <a:ext cx="285752" cy="7143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4286248" y="3143248"/>
            <a:ext cx="2786082" cy="1928826"/>
            <a:chOff x="4286248" y="3143248"/>
            <a:chExt cx="2786082" cy="1928826"/>
          </a:xfrm>
        </p:grpSpPr>
        <p:sp>
          <p:nvSpPr>
            <p:cNvPr id="20" name="椭圆 19"/>
            <p:cNvSpPr/>
            <p:nvPr/>
          </p:nvSpPr>
          <p:spPr>
            <a:xfrm>
              <a:off x="5643570" y="314324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43636" y="3143248"/>
              <a:ext cx="928694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活结点</a:t>
              </a:r>
              <a:endPara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214942" y="4572008"/>
              <a:ext cx="500066" cy="50006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072198" y="4572008"/>
              <a:ext cx="500066" cy="50006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>
              <a:endCxn id="23" idx="0"/>
            </p:cNvCxnSpPr>
            <p:nvPr/>
          </p:nvCxnSpPr>
          <p:spPr>
            <a:xfrm rot="5400000">
              <a:off x="5119296" y="3963595"/>
              <a:ext cx="954093" cy="2627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24" idx="0"/>
            </p:cNvCxnSpPr>
            <p:nvPr/>
          </p:nvCxnSpPr>
          <p:spPr>
            <a:xfrm rot="16200000" flipH="1">
              <a:off x="5667779" y="3917555"/>
              <a:ext cx="954095" cy="3548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右箭头 39"/>
            <p:cNvSpPr/>
            <p:nvPr/>
          </p:nvSpPr>
          <p:spPr>
            <a:xfrm>
              <a:off x="4286248" y="3857628"/>
              <a:ext cx="500066" cy="3571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4673" y="1214422"/>
            <a:ext cx="8783607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限界函数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设计</a:t>
            </a:r>
            <a:r>
              <a:rPr lang="zh-CN" altLang="en-US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没有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通用方法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需</a:t>
            </a:r>
            <a:r>
              <a:rPr lang="zh-CN" altLang="en-US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具体</a:t>
            </a:r>
            <a:r>
              <a:rPr lang="zh-CN" altLang="zh-CN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问题</a:t>
            </a:r>
            <a:r>
              <a:rPr lang="zh-CN" altLang="en-US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具体</a:t>
            </a:r>
            <a:r>
              <a:rPr lang="zh-CN" altLang="zh-CN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分析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。一般地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先要确定问题解的特性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000" dirty="0" smtClean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2214554"/>
            <a:ext cx="7500990" cy="3911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目标函数是求最大值</a:t>
            </a:r>
            <a:r>
              <a:rPr lang="zh-CN" altLang="en-US" sz="20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则设计上界限界函数</a:t>
            </a:r>
            <a:r>
              <a:rPr lang="en-US" altLang="zh-CN" sz="20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ub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（根结点的</a:t>
            </a:r>
            <a:r>
              <a:rPr lang="en-US" altLang="zh-CN" sz="20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ub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值通常大于或等于最优解的</a:t>
            </a:r>
            <a:r>
              <a:rPr lang="en-US" altLang="zh-CN" sz="20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ub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值）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的双亲结点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应满足</a:t>
            </a:r>
            <a:r>
              <a:rPr lang="en-US" altLang="zh-CN" sz="20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ub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≥</a:t>
            </a:r>
            <a:r>
              <a:rPr lang="en-US" altLang="zh-CN" sz="20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ub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当找到一个可行解</a:t>
            </a:r>
            <a:r>
              <a:rPr lang="en-US" altLang="zh-CN" sz="20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ub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后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将所有小于</a:t>
            </a:r>
            <a:r>
              <a:rPr lang="en-US" altLang="zh-CN" sz="20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ub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的结点剪枝。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目标函数是求最小值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则设计下界限界函数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lb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（根结点的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lb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值一定要小于或等于最优解的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lb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值）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的双亲结点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应满足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lb(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lb(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当找到一个可行解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lb(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后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将所有大于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lb(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的结点剪枝。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072462" y="3143248"/>
            <a:ext cx="428628" cy="1928826"/>
            <a:chOff x="8072462" y="3143248"/>
            <a:chExt cx="428628" cy="1928826"/>
          </a:xfrm>
        </p:grpSpPr>
        <p:sp>
          <p:nvSpPr>
            <p:cNvPr id="7" name="椭圆 6"/>
            <p:cNvSpPr/>
            <p:nvPr/>
          </p:nvSpPr>
          <p:spPr>
            <a:xfrm>
              <a:off x="8072462" y="3143248"/>
              <a:ext cx="428628" cy="5000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i="1" baseline="-250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072462" y="4572008"/>
              <a:ext cx="428628" cy="5000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i="1" baseline="-250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7" idx="4"/>
              <a:endCxn id="8" idx="0"/>
            </p:cNvCxnSpPr>
            <p:nvPr/>
          </p:nvCxnSpPr>
          <p:spPr>
            <a:xfrm rot="5400000">
              <a:off x="7822429" y="4107661"/>
              <a:ext cx="92869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2747952" cy="461665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组织活结点表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14282" y="1357298"/>
            <a:ext cx="8424862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　根据选择下一个扩展结点的方式来组织活结点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表，不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同的活结点表对应不同的分枝搜索方式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en-US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</a:t>
            </a:r>
            <a:endParaRPr lang="zh-CN" altLang="en-US" sz="2000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2571744"/>
            <a:ext cx="3929090" cy="11961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队列式分枝限界法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优先队列式分枝限界法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50825" y="523884"/>
            <a:ext cx="8642350" cy="1661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）队列式分枝限界法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活结点表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组织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成一个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按照队列先进先出（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FIFO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）原则选取下一个结点为扩展结点。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步骤：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42910" y="2357430"/>
            <a:ext cx="8066087" cy="25713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44000" rIns="180000" bIns="180000">
            <a:spAutoFit/>
          </a:bodyPr>
          <a:lstStyle/>
          <a:p>
            <a:pPr marL="342900" indent="-342900">
              <a:lnSpc>
                <a:spcPts val="3500"/>
              </a:lnSpc>
              <a:buFontTx/>
              <a:buAutoNum type="circleNumDbPlain"/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将根结点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活结点队列。</a:t>
            </a:r>
          </a:p>
          <a:p>
            <a:pPr marL="342900" indent="-342900">
              <a:lnSpc>
                <a:spcPts val="3500"/>
              </a:lnSpc>
              <a:buFontTx/>
              <a:buAutoNum type="circleNumDbPlain"/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从活结点队中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取出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队头结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点，作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为当前扩展结点。</a:t>
            </a:r>
          </a:p>
          <a:p>
            <a:pPr marL="342900" indent="-342900">
              <a:lnSpc>
                <a:spcPts val="3500"/>
              </a:lnSpc>
              <a:buFontTx/>
              <a:buAutoNum type="circleNumDbPlain"/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对当前扩展结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点，先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从左到右地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它的所有孩子结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点，用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约束条件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检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，把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约束条件的孩子结点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活结点队列。</a:t>
            </a:r>
          </a:p>
          <a:p>
            <a:pPr marL="342900" indent="-342900">
              <a:lnSpc>
                <a:spcPts val="3500"/>
              </a:lnSpc>
              <a:buFontTx/>
              <a:buAutoNum type="circleNumDbPlain"/>
            </a:pP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重复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步骤②和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③，直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或活结点队列为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跋涉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1427</TotalTime>
  <Words>1747</Words>
  <Application>Microsoft Office PowerPoint</Application>
  <PresentationFormat>全屏显示(4:3)</PresentationFormat>
  <Paragraphs>345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跋涉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Administrator</cp:lastModifiedBy>
  <cp:revision>432</cp:revision>
  <dcterms:created xsi:type="dcterms:W3CDTF">2012-11-28T00:02:12Z</dcterms:created>
  <dcterms:modified xsi:type="dcterms:W3CDTF">2019-04-25T02:15:57Z</dcterms:modified>
</cp:coreProperties>
</file>