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58" r:id="rId3"/>
    <p:sldId id="259" r:id="rId4"/>
    <p:sldId id="260" r:id="rId5"/>
    <p:sldId id="368" r:id="rId6"/>
    <p:sldId id="369" r:id="rId7"/>
    <p:sldId id="263" r:id="rId8"/>
    <p:sldId id="264" r:id="rId9"/>
    <p:sldId id="265" r:id="rId10"/>
    <p:sldId id="279" r:id="rId11"/>
    <p:sldId id="280" r:id="rId12"/>
    <p:sldId id="370" r:id="rId13"/>
    <p:sldId id="317" r:id="rId14"/>
    <p:sldId id="282" r:id="rId15"/>
    <p:sldId id="281" r:id="rId16"/>
    <p:sldId id="318" r:id="rId17"/>
    <p:sldId id="322" r:id="rId18"/>
    <p:sldId id="324" r:id="rId19"/>
    <p:sldId id="325" r:id="rId20"/>
    <p:sldId id="326" r:id="rId21"/>
    <p:sldId id="327" r:id="rId22"/>
    <p:sldId id="323" r:id="rId23"/>
    <p:sldId id="328" r:id="rId24"/>
    <p:sldId id="283" r:id="rId25"/>
    <p:sldId id="284" r:id="rId26"/>
    <p:sldId id="285" r:id="rId27"/>
    <p:sldId id="371" r:id="rId28"/>
    <p:sldId id="286" r:id="rId29"/>
    <p:sldId id="287" r:id="rId30"/>
    <p:sldId id="288" r:id="rId31"/>
    <p:sldId id="289" r:id="rId32"/>
    <p:sldId id="330" r:id="rId33"/>
    <p:sldId id="329" r:id="rId34"/>
    <p:sldId id="292" r:id="rId35"/>
    <p:sldId id="331" r:id="rId36"/>
    <p:sldId id="338" r:id="rId37"/>
    <p:sldId id="339" r:id="rId38"/>
    <p:sldId id="340" r:id="rId39"/>
    <p:sldId id="332" r:id="rId40"/>
    <p:sldId id="341" r:id="rId41"/>
    <p:sldId id="299" r:id="rId42"/>
    <p:sldId id="300" r:id="rId43"/>
    <p:sldId id="301" r:id="rId44"/>
    <p:sldId id="302" r:id="rId45"/>
    <p:sldId id="303" r:id="rId46"/>
    <p:sldId id="351" r:id="rId47"/>
    <p:sldId id="352" r:id="rId48"/>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00FF"/>
    <a:srgbClr val="006600"/>
    <a:srgbClr val="9900FF"/>
    <a:srgbClr val="0033CC"/>
    <a:srgbClr val="CC3300"/>
    <a:srgbClr val="FF9900"/>
    <a:srgbClr val="996633"/>
  </p:clrMru>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5A004-7A64-4B51-BA1E-3660E261C9F2}" type="datetimeFigureOut">
              <a:rPr lang="zh-CN" altLang="en-US" smtClean="0"/>
              <a:pPr/>
              <a:t>2019/5/2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D16ED-A198-4E53-87A2-2EFA05ECC5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C65D78FC-96B3-466C-B396-B194F5208412}"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04E0AF7-3C3A-4536-8388-4082F8CAFFF2}"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1A4692-71A7-4BF3-A1D6-106E1DC925E9}"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6B7F4798-E3B6-4073-9FFC-4014B960B159}"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A0857559-D521-4540-851F-EFFCFA3D937F}"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A61A8D18-2A5D-4469-BDAE-86CFADE008C4}"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938B27C1-4D73-4775-834E-AB4820E3EDC8}"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CB302B-669A-4796-9F59-13489315537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9B77F13-F5BC-43A7-A7C7-3E68911D1E37}"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29723AC-0A69-4BB1-8A79-4F8397240A49}"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653134EA-36A2-4FB0-803E-04E5108FBB16}"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10F3046-7FFC-4895-A3D0-49A8D10AFC17}"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268538" y="333375"/>
            <a:ext cx="4537075" cy="701675"/>
          </a:xfrm>
          <a:prstGeom prst="rect">
            <a:avLst/>
          </a:prstGeom>
          <a:blipFill dpi="0" rotWithShape="1">
            <a:blip r:embed="rId2" cstate="print"/>
            <a:srcRect/>
            <a:tile tx="0" ty="0" sx="100000" sy="100000" flip="none" algn="tl"/>
          </a:blipFill>
          <a:ln w="9525">
            <a:noFill/>
            <a:miter lim="800000"/>
            <a:headEnd/>
            <a:tailEnd/>
          </a:ln>
          <a:effectLst/>
        </p:spPr>
        <p:txBody>
          <a:bodyPr>
            <a:spAutoFit/>
          </a:bodyPr>
          <a:lstStyle/>
          <a:p>
            <a:pPr algn="ctr">
              <a:spcBef>
                <a:spcPct val="50000"/>
              </a:spcBef>
            </a:pPr>
            <a:r>
              <a:rPr lang="zh-CN" altLang="en-US" sz="4000" smtClean="0">
                <a:solidFill>
                  <a:srgbClr val="FF0000"/>
                </a:solidFill>
                <a:ea typeface="隶书" pitchFamily="49" charset="-122"/>
              </a:rPr>
              <a:t>第</a:t>
            </a:r>
            <a:r>
              <a:rPr lang="en-US" altLang="zh-CN" sz="4000" smtClean="0">
                <a:solidFill>
                  <a:srgbClr val="FF0000"/>
                </a:solidFill>
                <a:latin typeface="Consolas" pitchFamily="49" charset="0"/>
                <a:ea typeface="隶书" pitchFamily="49" charset="-122"/>
                <a:cs typeface="Consolas" pitchFamily="49" charset="0"/>
              </a:rPr>
              <a:t>7</a:t>
            </a:r>
            <a:r>
              <a:rPr lang="zh-CN" altLang="en-US" sz="4000" smtClean="0">
                <a:solidFill>
                  <a:srgbClr val="FF0000"/>
                </a:solidFill>
                <a:ea typeface="隶书" pitchFamily="49" charset="-122"/>
              </a:rPr>
              <a:t>章 </a:t>
            </a:r>
            <a:r>
              <a:rPr lang="zh-CN" altLang="en-US" sz="4000">
                <a:solidFill>
                  <a:srgbClr val="FF0000"/>
                </a:solidFill>
                <a:ea typeface="隶书" pitchFamily="49" charset="-122"/>
              </a:rPr>
              <a:t>贪心法</a:t>
            </a:r>
          </a:p>
        </p:txBody>
      </p:sp>
      <p:sp>
        <p:nvSpPr>
          <p:cNvPr id="4" name="TextBox 3"/>
          <p:cNvSpPr txBox="1"/>
          <p:nvPr/>
        </p:nvSpPr>
        <p:spPr>
          <a:xfrm>
            <a:off x="2357422" y="150017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7.1 </a:t>
            </a:r>
            <a:r>
              <a:rPr lang="zh-CN" altLang="zh-CN" smtClean="0">
                <a:solidFill>
                  <a:srgbClr val="7030A0"/>
                </a:solidFill>
                <a:latin typeface="叶根友毛笔行书2.0版" pitchFamily="2" charset="-122"/>
                <a:ea typeface="叶根友毛笔行书2.0版" pitchFamily="2" charset="-122"/>
              </a:rPr>
              <a:t>贪心法概述</a:t>
            </a:r>
          </a:p>
        </p:txBody>
      </p:sp>
      <p:sp>
        <p:nvSpPr>
          <p:cNvPr id="5" name="TextBox 4"/>
          <p:cNvSpPr txBox="1"/>
          <p:nvPr/>
        </p:nvSpPr>
        <p:spPr>
          <a:xfrm>
            <a:off x="2357422" y="210374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7.2 </a:t>
            </a:r>
            <a:r>
              <a:rPr lang="zh-CN" altLang="zh-CN" smtClean="0">
                <a:solidFill>
                  <a:srgbClr val="7030A0"/>
                </a:solidFill>
                <a:latin typeface="叶根友毛笔行书2.0版" pitchFamily="2" charset="-122"/>
                <a:ea typeface="叶根友毛笔行书2.0版" pitchFamily="2" charset="-122"/>
              </a:rPr>
              <a:t>求解活动安排问题</a:t>
            </a:r>
          </a:p>
        </p:txBody>
      </p:sp>
      <p:sp>
        <p:nvSpPr>
          <p:cNvPr id="6" name="TextBox 5"/>
          <p:cNvSpPr txBox="1"/>
          <p:nvPr/>
        </p:nvSpPr>
        <p:spPr>
          <a:xfrm>
            <a:off x="2357422" y="274668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7.3 </a:t>
            </a:r>
            <a:r>
              <a:rPr lang="zh-CN" altLang="zh-CN" smtClean="0">
                <a:solidFill>
                  <a:srgbClr val="7030A0"/>
                </a:solidFill>
                <a:latin typeface="叶根友毛笔行书2.0版" pitchFamily="2" charset="-122"/>
                <a:ea typeface="叶根友毛笔行书2.0版" pitchFamily="2" charset="-122"/>
              </a:rPr>
              <a:t>求解背包问题</a:t>
            </a:r>
          </a:p>
        </p:txBody>
      </p:sp>
      <p:sp>
        <p:nvSpPr>
          <p:cNvPr id="7" name="TextBox 6"/>
          <p:cNvSpPr txBox="1"/>
          <p:nvPr/>
        </p:nvSpPr>
        <p:spPr>
          <a:xfrm>
            <a:off x="2357422" y="3357562"/>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7.4 </a:t>
            </a:r>
            <a:r>
              <a:rPr lang="zh-CN" altLang="zh-CN" smtClean="0">
                <a:solidFill>
                  <a:srgbClr val="7030A0"/>
                </a:solidFill>
                <a:latin typeface="叶根友毛笔行书2.0版" pitchFamily="2" charset="-122"/>
                <a:ea typeface="叶根友毛笔行书2.0版" pitchFamily="2" charset="-122"/>
              </a:rPr>
              <a:t>求解最优装载问题</a:t>
            </a:r>
          </a:p>
        </p:txBody>
      </p:sp>
      <p:sp>
        <p:nvSpPr>
          <p:cNvPr id="10" name="TextBox 9"/>
          <p:cNvSpPr txBox="1"/>
          <p:nvPr/>
        </p:nvSpPr>
        <p:spPr>
          <a:xfrm>
            <a:off x="2357422" y="392906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7.7 </a:t>
            </a:r>
            <a:r>
              <a:rPr lang="zh-CN" altLang="zh-CN" smtClean="0">
                <a:solidFill>
                  <a:srgbClr val="7030A0"/>
                </a:solidFill>
                <a:latin typeface="叶根友毛笔行书2.0版" pitchFamily="2" charset="-122"/>
                <a:ea typeface="叶根友毛笔行书2.0版" pitchFamily="2" charset="-122"/>
              </a:rPr>
              <a:t>哈夫曼编码</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85728"/>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7.2 </a:t>
            </a:r>
            <a:r>
              <a:rPr lang="zh-CN" altLang="zh-CN" sz="2800" smtClean="0">
                <a:solidFill>
                  <a:srgbClr val="FF0000"/>
                </a:solidFill>
                <a:latin typeface="Consolas" pitchFamily="49" charset="0"/>
                <a:ea typeface="叶根友毛笔行书2.0版" pitchFamily="2" charset="-122"/>
                <a:cs typeface="Consolas" pitchFamily="49" charset="0"/>
              </a:rPr>
              <a:t>求解活动安排问题</a:t>
            </a:r>
          </a:p>
        </p:txBody>
      </p:sp>
      <p:sp>
        <p:nvSpPr>
          <p:cNvPr id="5" name="TextBox 4"/>
          <p:cNvSpPr txBox="1"/>
          <p:nvPr/>
        </p:nvSpPr>
        <p:spPr>
          <a:xfrm>
            <a:off x="571472" y="1285860"/>
            <a:ext cx="7929618" cy="3370153"/>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000" dirty="0" smtClean="0">
                <a:solidFill>
                  <a:schemeClr val="tx1"/>
                </a:solidFill>
                <a:latin typeface="Consolas" pitchFamily="49" charset="0"/>
                <a:ea typeface="楷体" pitchFamily="49" charset="-122"/>
                <a:cs typeface="Consolas" pitchFamily="49" charset="0"/>
              </a:rPr>
              <a:t>假设有一个需要使用某一</a:t>
            </a:r>
            <a:r>
              <a:rPr lang="zh-CN" altLang="zh-CN" sz="2000" dirty="0" smtClean="0">
                <a:solidFill>
                  <a:srgbClr val="FF0000"/>
                </a:solidFill>
                <a:latin typeface="Consolas" pitchFamily="49" charset="0"/>
                <a:ea typeface="楷体" pitchFamily="49" charset="-122"/>
                <a:cs typeface="Consolas" pitchFamily="49" charset="0"/>
              </a:rPr>
              <a:t>资源</a:t>
            </a:r>
            <a:r>
              <a:rPr lang="zh-CN" altLang="zh-CN" sz="2000" dirty="0" smtClean="0">
                <a:solidFill>
                  <a:schemeClr val="tx1"/>
                </a:solidFill>
                <a:latin typeface="Consolas" pitchFamily="49" charset="0"/>
                <a:ea typeface="楷体" pitchFamily="49" charset="-122"/>
                <a:cs typeface="Consolas" pitchFamily="49" charset="0"/>
              </a:rPr>
              <a:t>的</a:t>
            </a:r>
            <a:r>
              <a:rPr lang="en-US" altLang="zh-CN" sz="2000" i="1" dirty="0" smtClean="0">
                <a:solidFill>
                  <a:schemeClr val="tx1"/>
                </a:solidFill>
                <a:latin typeface="Consolas" pitchFamily="49" charset="0"/>
                <a:ea typeface="楷体" pitchFamily="49" charset="-122"/>
                <a:cs typeface="Consolas" pitchFamily="49" charset="0"/>
              </a:rPr>
              <a:t>n</a:t>
            </a:r>
            <a:r>
              <a:rPr lang="zh-CN" altLang="zh-CN" sz="2000" dirty="0" smtClean="0">
                <a:solidFill>
                  <a:schemeClr val="tx1"/>
                </a:solidFill>
                <a:latin typeface="Consolas" pitchFamily="49" charset="0"/>
                <a:ea typeface="楷体" pitchFamily="49" charset="-122"/>
                <a:cs typeface="Consolas" pitchFamily="49" charset="0"/>
              </a:rPr>
              <a:t>个活动所组成的集合</a:t>
            </a:r>
            <a:r>
              <a:rPr lang="en-US" altLang="zh-CN" sz="2000" i="1" dirty="0" smtClean="0">
                <a:solidFill>
                  <a:schemeClr val="tx1"/>
                </a:solidFill>
                <a:latin typeface="Consolas" pitchFamily="49" charset="0"/>
                <a:ea typeface="楷体" pitchFamily="49" charset="-122"/>
                <a:cs typeface="Consolas" pitchFamily="49" charset="0"/>
              </a:rPr>
              <a:t>S</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S</a:t>
            </a:r>
            <a:r>
              <a:rPr lang="en-US" altLang="zh-CN" sz="2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。该资源任何时刻</a:t>
            </a:r>
            <a:r>
              <a:rPr lang="zh-CN" altLang="zh-CN" sz="2000" dirty="0" smtClean="0">
                <a:solidFill>
                  <a:srgbClr val="FF0000"/>
                </a:solidFill>
                <a:latin typeface="Consolas" pitchFamily="49" charset="0"/>
                <a:ea typeface="楷体" pitchFamily="49" charset="-122"/>
                <a:cs typeface="Consolas" pitchFamily="49" charset="0"/>
              </a:rPr>
              <a:t>只能</a:t>
            </a:r>
            <a:r>
              <a:rPr lang="zh-CN" altLang="zh-CN" sz="2000" dirty="0" smtClean="0">
                <a:solidFill>
                  <a:schemeClr val="tx1"/>
                </a:solidFill>
                <a:latin typeface="Consolas" pitchFamily="49" charset="0"/>
                <a:ea typeface="楷体" pitchFamily="49" charset="-122"/>
                <a:cs typeface="Consolas" pitchFamily="49" charset="0"/>
              </a:rPr>
              <a:t>被</a:t>
            </a:r>
            <a:r>
              <a:rPr lang="zh-CN" altLang="zh-CN" sz="2000" dirty="0" smtClean="0">
                <a:solidFill>
                  <a:srgbClr val="FF0000"/>
                </a:solidFill>
                <a:latin typeface="Consolas" pitchFamily="49" charset="0"/>
                <a:ea typeface="楷体" pitchFamily="49" charset="-122"/>
                <a:cs typeface="Consolas" pitchFamily="49" charset="0"/>
              </a:rPr>
              <a:t>一个</a:t>
            </a:r>
            <a:r>
              <a:rPr lang="zh-CN" altLang="zh-CN" sz="2000" dirty="0" smtClean="0">
                <a:solidFill>
                  <a:schemeClr val="tx1"/>
                </a:solidFill>
                <a:latin typeface="Consolas" pitchFamily="49" charset="0"/>
                <a:ea typeface="楷体" pitchFamily="49" charset="-122"/>
                <a:cs typeface="Consolas" pitchFamily="49" charset="0"/>
              </a:rPr>
              <a:t>活动所</a:t>
            </a:r>
            <a:r>
              <a:rPr lang="zh-CN" altLang="zh-CN" sz="2000" dirty="0" smtClean="0">
                <a:solidFill>
                  <a:srgbClr val="FF0000"/>
                </a:solidFill>
                <a:latin typeface="Consolas" pitchFamily="49" charset="0"/>
                <a:ea typeface="楷体" pitchFamily="49" charset="-122"/>
                <a:cs typeface="Consolas" pitchFamily="49" charset="0"/>
              </a:rPr>
              <a:t>占用</a:t>
            </a:r>
            <a:r>
              <a:rPr lang="zh-CN" altLang="zh-CN" sz="2000" dirty="0" smtClean="0">
                <a:solidFill>
                  <a:schemeClr val="tx1"/>
                </a:solidFill>
                <a:latin typeface="Consolas" pitchFamily="49" charset="0"/>
                <a:ea typeface="楷体" pitchFamily="49" charset="-122"/>
                <a:cs typeface="Consolas" pitchFamily="49" charset="0"/>
              </a:rPr>
              <a:t>，活动</a:t>
            </a:r>
            <a:r>
              <a:rPr lang="en-US" altLang="zh-CN" sz="2000" i="1"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有一个开始时间</a:t>
            </a:r>
            <a:r>
              <a:rPr lang="en-US" altLang="zh-CN" sz="2000" i="1" dirty="0" smtClean="0">
                <a:solidFill>
                  <a:schemeClr val="tx1"/>
                </a:solidFill>
                <a:latin typeface="Consolas" pitchFamily="49" charset="0"/>
                <a:ea typeface="楷体" pitchFamily="49" charset="-122"/>
                <a:cs typeface="Consolas" pitchFamily="49" charset="0"/>
              </a:rPr>
              <a:t>b</a:t>
            </a:r>
            <a:r>
              <a:rPr lang="en-US" altLang="zh-CN" sz="2000" i="1" baseline="-25000" dirty="0"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和结束时间</a:t>
            </a:r>
            <a:r>
              <a:rPr lang="en-US" altLang="zh-CN" sz="2000" i="1" dirty="0" err="1" smtClean="0">
                <a:solidFill>
                  <a:schemeClr val="tx1"/>
                </a:solidFill>
                <a:latin typeface="Consolas" pitchFamily="49" charset="0"/>
                <a:ea typeface="楷体" pitchFamily="49" charset="-122"/>
                <a:cs typeface="Consolas" pitchFamily="49" charset="0"/>
              </a:rPr>
              <a:t>e</a:t>
            </a:r>
            <a:r>
              <a:rPr lang="en-US" altLang="zh-CN" sz="2000" i="1" baseline="-25000"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b</a:t>
            </a:r>
            <a:r>
              <a:rPr lang="en-US" altLang="zh-CN" sz="2000" i="1" baseline="-25000" dirty="0" smtClean="0">
                <a:solidFill>
                  <a:schemeClr val="tx1"/>
                </a:solidFill>
                <a:latin typeface="Consolas" pitchFamily="49" charset="0"/>
                <a:ea typeface="楷体" pitchFamily="49" charset="-122"/>
                <a:cs typeface="Consolas" pitchFamily="49" charset="0"/>
              </a:rPr>
              <a:t>i</a:t>
            </a:r>
            <a:r>
              <a:rPr lang="en-US" altLang="zh-CN" sz="2000" dirty="0" smtClean="0">
                <a:solidFill>
                  <a:schemeClr val="tx1"/>
                </a:solidFill>
                <a:latin typeface="Consolas" pitchFamily="49" charset="0"/>
                <a:ea typeface="楷体" pitchFamily="49" charset="-122"/>
                <a:cs typeface="Consolas" pitchFamily="49" charset="0"/>
              </a:rPr>
              <a:t>&lt;</a:t>
            </a:r>
            <a:r>
              <a:rPr lang="en-US" altLang="zh-CN" sz="2000" i="1" dirty="0" err="1" smtClean="0">
                <a:solidFill>
                  <a:schemeClr val="tx1"/>
                </a:solidFill>
                <a:latin typeface="Consolas" pitchFamily="49" charset="0"/>
                <a:ea typeface="楷体" pitchFamily="49" charset="-122"/>
                <a:cs typeface="Consolas" pitchFamily="49" charset="0"/>
              </a:rPr>
              <a:t>e</a:t>
            </a:r>
            <a:r>
              <a:rPr lang="en-US" altLang="zh-CN" sz="2000" i="1" baseline="-25000"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），其执行时间为</a:t>
            </a:r>
            <a:r>
              <a:rPr lang="en-US" altLang="zh-CN" sz="2000" i="1" dirty="0" err="1" smtClean="0">
                <a:solidFill>
                  <a:schemeClr val="tx1"/>
                </a:solidFill>
                <a:latin typeface="Consolas" pitchFamily="49" charset="0"/>
                <a:ea typeface="楷体" pitchFamily="49" charset="-122"/>
                <a:cs typeface="Consolas" pitchFamily="49" charset="0"/>
              </a:rPr>
              <a:t>e</a:t>
            </a:r>
            <a:r>
              <a:rPr lang="en-US" altLang="zh-CN" sz="2000" i="1" baseline="-25000" dirty="0" err="1" smtClean="0">
                <a:solidFill>
                  <a:schemeClr val="tx1"/>
                </a:solidFill>
                <a:latin typeface="Consolas" pitchFamily="49" charset="0"/>
                <a:ea typeface="楷体" pitchFamily="49" charset="-122"/>
                <a:cs typeface="Consolas" pitchFamily="49" charset="0"/>
              </a:rPr>
              <a:t>i</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b</a:t>
            </a:r>
            <a:r>
              <a:rPr lang="en-US" altLang="zh-CN" sz="2000" i="1" baseline="-25000" dirty="0"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，假设最早活动执行时间为</a:t>
            </a:r>
            <a:r>
              <a:rPr lang="en-US" altLang="zh-CN" sz="2000" dirty="0" smtClean="0">
                <a:solidFill>
                  <a:schemeClr val="tx1"/>
                </a:solidFill>
                <a:latin typeface="Consolas" pitchFamily="49" charset="0"/>
                <a:ea typeface="楷体" pitchFamily="49" charset="-122"/>
                <a:cs typeface="Consolas" pitchFamily="49" charset="0"/>
              </a:rPr>
              <a:t>0</a:t>
            </a:r>
            <a:r>
              <a:rPr lang="zh-CN" altLang="zh-CN"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一旦某个活动开始执行，中间</a:t>
            </a:r>
            <a:r>
              <a:rPr lang="zh-CN" altLang="zh-CN" sz="2000" dirty="0" smtClean="0">
                <a:solidFill>
                  <a:srgbClr val="FF0000"/>
                </a:solidFill>
                <a:latin typeface="Consolas" pitchFamily="49" charset="0"/>
                <a:ea typeface="楷体" pitchFamily="49" charset="-122"/>
                <a:cs typeface="Consolas" pitchFamily="49" charset="0"/>
              </a:rPr>
              <a:t>不能</a:t>
            </a:r>
            <a:r>
              <a:rPr lang="zh-CN" altLang="zh-CN" sz="2000" dirty="0" smtClean="0">
                <a:solidFill>
                  <a:schemeClr val="tx1"/>
                </a:solidFill>
                <a:latin typeface="Consolas" pitchFamily="49" charset="0"/>
                <a:ea typeface="楷体" pitchFamily="49" charset="-122"/>
                <a:cs typeface="Consolas" pitchFamily="49" charset="0"/>
              </a:rPr>
              <a:t>被打断，直到其执行完毕。若活动</a:t>
            </a:r>
            <a:r>
              <a:rPr lang="en-US" altLang="zh-CN" sz="2000" i="1"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和活动</a:t>
            </a:r>
            <a:r>
              <a:rPr lang="en-US" altLang="zh-CN" sz="2000" i="1" dirty="0" smtClean="0">
                <a:solidFill>
                  <a:schemeClr val="tx1"/>
                </a:solidFill>
                <a:latin typeface="Consolas" pitchFamily="49" charset="0"/>
                <a:ea typeface="楷体" pitchFamily="49" charset="-122"/>
                <a:cs typeface="Consolas" pitchFamily="49" charset="0"/>
              </a:rPr>
              <a:t>j</a:t>
            </a:r>
            <a:r>
              <a:rPr lang="zh-CN" altLang="zh-CN" sz="2000" dirty="0" smtClean="0">
                <a:solidFill>
                  <a:schemeClr val="tx1"/>
                </a:solidFill>
                <a:latin typeface="Consolas" pitchFamily="49" charset="0"/>
                <a:ea typeface="楷体" pitchFamily="49" charset="-122"/>
                <a:cs typeface="Consolas" pitchFamily="49" charset="0"/>
              </a:rPr>
              <a:t>有</a:t>
            </a:r>
            <a:r>
              <a:rPr lang="en-US" altLang="zh-CN" sz="2000" i="1" dirty="0" smtClean="0">
                <a:solidFill>
                  <a:schemeClr val="tx1"/>
                </a:solidFill>
                <a:latin typeface="Consolas" pitchFamily="49" charset="0"/>
                <a:ea typeface="楷体" pitchFamily="49" charset="-122"/>
                <a:cs typeface="Consolas" pitchFamily="49" charset="0"/>
              </a:rPr>
              <a:t>b</a:t>
            </a:r>
            <a:r>
              <a:rPr lang="en-US" altLang="zh-CN" sz="2000" i="1" baseline="-25000" dirty="0"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e</a:t>
            </a:r>
            <a:r>
              <a:rPr lang="en-US" altLang="zh-CN" sz="2000" i="1" baseline="-25000" dirty="0" err="1" smtClean="0">
                <a:solidFill>
                  <a:schemeClr val="tx1"/>
                </a:solidFill>
                <a:latin typeface="Consolas" pitchFamily="49" charset="0"/>
                <a:ea typeface="楷体" pitchFamily="49" charset="-122"/>
                <a:cs typeface="Consolas" pitchFamily="49" charset="0"/>
              </a:rPr>
              <a:t>j</a:t>
            </a:r>
            <a:r>
              <a:rPr lang="zh-CN" altLang="zh-CN" sz="2000" dirty="0" smtClean="0">
                <a:solidFill>
                  <a:schemeClr val="tx1"/>
                </a:solidFill>
                <a:latin typeface="Consolas" pitchFamily="49" charset="0"/>
                <a:ea typeface="楷体" pitchFamily="49" charset="-122"/>
                <a:cs typeface="Consolas" pitchFamily="49" charset="0"/>
              </a:rPr>
              <a:t>或</a:t>
            </a:r>
            <a:r>
              <a:rPr lang="en-US" altLang="zh-CN" sz="2000" i="1" dirty="0" err="1" smtClean="0">
                <a:solidFill>
                  <a:schemeClr val="tx1"/>
                </a:solidFill>
                <a:latin typeface="Consolas" pitchFamily="49" charset="0"/>
                <a:ea typeface="楷体" pitchFamily="49" charset="-122"/>
                <a:cs typeface="Consolas" pitchFamily="49" charset="0"/>
              </a:rPr>
              <a:t>b</a:t>
            </a:r>
            <a:r>
              <a:rPr lang="en-US" altLang="zh-CN" sz="2000" i="1" baseline="-25000" dirty="0" err="1" smtClean="0">
                <a:solidFill>
                  <a:schemeClr val="tx1"/>
                </a:solidFill>
                <a:latin typeface="Consolas" pitchFamily="49" charset="0"/>
                <a:ea typeface="楷体" pitchFamily="49" charset="-122"/>
                <a:cs typeface="Consolas" pitchFamily="49" charset="0"/>
              </a:rPr>
              <a:t>j</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e</a:t>
            </a:r>
            <a:r>
              <a:rPr lang="en-US" altLang="zh-CN" sz="2000" i="1" baseline="-25000"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，则称这两个活动</a:t>
            </a:r>
            <a:r>
              <a:rPr lang="zh-CN" altLang="zh-CN" sz="2000" dirty="0" smtClean="0">
                <a:solidFill>
                  <a:srgbClr val="FF0000"/>
                </a:solidFill>
                <a:latin typeface="Consolas" pitchFamily="49" charset="0"/>
                <a:ea typeface="楷体" pitchFamily="49" charset="-122"/>
                <a:cs typeface="Consolas" pitchFamily="49" charset="0"/>
              </a:rPr>
              <a:t>兼容</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设计求一种最优活动安排方案，使得</a:t>
            </a:r>
            <a:r>
              <a:rPr lang="zh-CN" altLang="zh-CN" sz="20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所有安排的活动个数最多</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57158" y="1142984"/>
            <a:ext cx="8569325" cy="2908489"/>
          </a:xfrm>
          <a:prstGeom prst="rect">
            <a:avLst/>
          </a:prstGeom>
          <a:noFill/>
          <a:ln w="9525">
            <a:noFill/>
            <a:miter lim="800000"/>
            <a:headEnd/>
            <a:tailEnd/>
          </a:ln>
          <a:effectLst/>
        </p:spPr>
        <p:txBody>
          <a:bodyPr>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【问题求解】</a:t>
            </a:r>
            <a:r>
              <a:rPr lang="zh-CN" altLang="zh-CN" sz="2000" dirty="0" smtClean="0">
                <a:solidFill>
                  <a:schemeClr val="tx1"/>
                </a:solidFill>
                <a:latin typeface="Consolas" pitchFamily="49" charset="0"/>
                <a:ea typeface="楷体" pitchFamily="49" charset="-122"/>
                <a:cs typeface="Consolas" pitchFamily="49" charset="0"/>
              </a:rPr>
              <a:t>假设活动时间的</a:t>
            </a:r>
            <a:r>
              <a:rPr lang="zh-CN" altLang="zh-CN" sz="2000" dirty="0" smtClean="0">
                <a:solidFill>
                  <a:srgbClr val="FF0000"/>
                </a:solidFill>
                <a:latin typeface="Consolas" pitchFamily="49" charset="0"/>
                <a:ea typeface="楷体" pitchFamily="49" charset="-122"/>
                <a:cs typeface="Consolas" pitchFamily="49" charset="0"/>
              </a:rPr>
              <a:t>参考原点为</a:t>
            </a:r>
            <a:r>
              <a:rPr lang="en-US" altLang="zh-CN" sz="2000" dirty="0" smtClean="0">
                <a:solidFill>
                  <a:srgbClr val="FF0000"/>
                </a:solidFill>
                <a:latin typeface="Consolas" pitchFamily="49" charset="0"/>
                <a:ea typeface="楷体" pitchFamily="49" charset="-122"/>
                <a:cs typeface="Consolas" pitchFamily="49" charset="0"/>
              </a:rPr>
              <a:t>0</a:t>
            </a:r>
            <a:r>
              <a:rPr lang="zh-CN" altLang="zh-CN" sz="2000" dirty="0" smtClean="0">
                <a:solidFill>
                  <a:schemeClr val="tx1"/>
                </a:solidFill>
                <a:latin typeface="Consolas" pitchFamily="49" charset="0"/>
                <a:ea typeface="楷体" pitchFamily="49" charset="-122"/>
                <a:cs typeface="Consolas" pitchFamily="49" charset="0"/>
              </a:rPr>
              <a:t>。一个</a:t>
            </a:r>
            <a:r>
              <a:rPr lang="zh-CN" altLang="zh-CN" sz="2000" dirty="0" smtClean="0">
                <a:solidFill>
                  <a:srgbClr val="FF0000"/>
                </a:solidFill>
                <a:latin typeface="Consolas" pitchFamily="49" charset="0"/>
                <a:ea typeface="楷体" pitchFamily="49" charset="-122"/>
                <a:cs typeface="Consolas" pitchFamily="49" charset="0"/>
              </a:rPr>
              <a:t>活动</a:t>
            </a:r>
            <a:r>
              <a:rPr lang="en-US" altLang="zh-CN" sz="2000" i="1" dirty="0" err="1" smtClean="0">
                <a:solidFill>
                  <a:srgbClr val="FF0000"/>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zh-CN" altLang="zh-CN" sz="2000" dirty="0" smtClean="0">
                <a:solidFill>
                  <a:schemeClr val="tx1"/>
                </a:solidFill>
                <a:latin typeface="Consolas" pitchFamily="49" charset="0"/>
                <a:ea typeface="楷体" pitchFamily="49" charset="-122"/>
                <a:cs typeface="Consolas" pitchFamily="49" charset="0"/>
              </a:rPr>
              <a:t>）用一个区间</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i="1" dirty="0" smtClean="0">
                <a:solidFill>
                  <a:srgbClr val="FF0000"/>
                </a:solidFill>
                <a:latin typeface="Consolas" pitchFamily="49" charset="0"/>
                <a:ea typeface="楷体" pitchFamily="49" charset="-122"/>
                <a:cs typeface="Consolas" pitchFamily="49" charset="0"/>
              </a:rPr>
              <a:t>b</a:t>
            </a:r>
            <a:r>
              <a:rPr lang="en-US" altLang="zh-CN" sz="2000" i="1" baseline="-25000" dirty="0" smtClean="0">
                <a:solidFill>
                  <a:srgbClr val="FF0000"/>
                </a:solidFill>
                <a:latin typeface="Consolas" pitchFamily="49" charset="0"/>
                <a:ea typeface="楷体" pitchFamily="49" charset="-122"/>
                <a:cs typeface="Consolas" pitchFamily="49" charset="0"/>
              </a:rPr>
              <a:t>i</a:t>
            </a:r>
            <a:r>
              <a:rPr lang="zh-CN" altLang="zh-CN" sz="2000" dirty="0" smtClean="0">
                <a:solidFill>
                  <a:srgbClr val="FF0000"/>
                </a:solidFill>
                <a:latin typeface="Consolas" pitchFamily="49" charset="0"/>
                <a:ea typeface="楷体" pitchFamily="49" charset="-122"/>
                <a:cs typeface="Consolas" pitchFamily="49" charset="0"/>
              </a:rPr>
              <a:t>，</a:t>
            </a:r>
            <a:r>
              <a:rPr lang="en-US" altLang="zh-CN" sz="2000" i="1" dirty="0" err="1" smtClean="0">
                <a:solidFill>
                  <a:srgbClr val="FF0000"/>
                </a:solidFill>
                <a:latin typeface="Consolas" pitchFamily="49" charset="0"/>
                <a:ea typeface="楷体" pitchFamily="49" charset="-122"/>
                <a:cs typeface="Consolas" pitchFamily="49" charset="0"/>
              </a:rPr>
              <a:t>e</a:t>
            </a:r>
            <a:r>
              <a:rPr lang="en-US" altLang="zh-CN" sz="2000" i="1" baseline="-25000" dirty="0" err="1" smtClean="0">
                <a:solidFill>
                  <a:srgbClr val="FF0000"/>
                </a:solidFill>
                <a:latin typeface="Consolas" pitchFamily="49" charset="0"/>
                <a:ea typeface="楷体" pitchFamily="49" charset="-122"/>
                <a:cs typeface="Consolas" pitchFamily="49" charset="0"/>
              </a:rPr>
              <a:t>i</a:t>
            </a:r>
            <a:r>
              <a:rPr lang="en-US" altLang="zh-CN" sz="2000" dirty="0" smtClean="0">
                <a:solidFill>
                  <a:srgbClr val="FF0000"/>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表示，当活动按结束时间（右端点）递增排序后，两个活动</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b</a:t>
            </a:r>
            <a:r>
              <a:rPr lang="en-US" altLang="zh-CN" sz="2000" i="1" baseline="-25000" dirty="0"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e</a:t>
            </a:r>
            <a:r>
              <a:rPr lang="en-US" altLang="zh-CN" sz="2000" i="1" baseline="-25000" dirty="0" err="1" smtClean="0">
                <a:solidFill>
                  <a:schemeClr val="tx1"/>
                </a:solidFill>
                <a:latin typeface="Consolas" pitchFamily="49" charset="0"/>
                <a:ea typeface="楷体" pitchFamily="49" charset="-122"/>
                <a:cs typeface="Consolas" pitchFamily="49" charset="0"/>
              </a:rPr>
              <a:t>i</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和</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b</a:t>
            </a:r>
            <a:r>
              <a:rPr lang="en-US" altLang="zh-CN" sz="2000" i="1" baseline="-25000" dirty="0" err="1" smtClean="0">
                <a:solidFill>
                  <a:schemeClr val="tx1"/>
                </a:solidFill>
                <a:latin typeface="Consolas" pitchFamily="49" charset="0"/>
                <a:ea typeface="楷体" pitchFamily="49" charset="-122"/>
                <a:cs typeface="Consolas" pitchFamily="49" charset="0"/>
              </a:rPr>
              <a:t>j</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e</a:t>
            </a:r>
            <a:r>
              <a:rPr lang="en-US" altLang="zh-CN" sz="2000" i="1" baseline="-25000" dirty="0" err="1" smtClean="0">
                <a:solidFill>
                  <a:schemeClr val="tx1"/>
                </a:solidFill>
                <a:latin typeface="Consolas" pitchFamily="49" charset="0"/>
                <a:ea typeface="楷体" pitchFamily="49" charset="-122"/>
                <a:cs typeface="Consolas" pitchFamily="49" charset="0"/>
              </a:rPr>
              <a:t>j</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兼容（满足</a:t>
            </a:r>
            <a:r>
              <a:rPr lang="en-US" altLang="zh-CN" sz="2000" i="1" dirty="0" smtClean="0">
                <a:solidFill>
                  <a:schemeClr val="tx1"/>
                </a:solidFill>
                <a:latin typeface="Consolas" pitchFamily="49" charset="0"/>
                <a:ea typeface="楷体" pitchFamily="49" charset="-122"/>
                <a:cs typeface="Consolas" pitchFamily="49" charset="0"/>
              </a:rPr>
              <a:t>b</a:t>
            </a:r>
            <a:r>
              <a:rPr lang="en-US" altLang="zh-CN" sz="2000" i="1" baseline="-25000" dirty="0"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e</a:t>
            </a:r>
            <a:r>
              <a:rPr lang="en-US" altLang="zh-CN" sz="2000" i="1" baseline="-25000" dirty="0" err="1" smtClean="0">
                <a:solidFill>
                  <a:schemeClr val="tx1"/>
                </a:solidFill>
                <a:latin typeface="Consolas" pitchFamily="49" charset="0"/>
                <a:ea typeface="楷体" pitchFamily="49" charset="-122"/>
                <a:cs typeface="Consolas" pitchFamily="49" charset="0"/>
              </a:rPr>
              <a:t>j</a:t>
            </a:r>
            <a:r>
              <a:rPr lang="zh-CN" altLang="zh-CN" sz="2000" dirty="0" smtClean="0">
                <a:solidFill>
                  <a:schemeClr val="tx1"/>
                </a:solidFill>
                <a:latin typeface="Consolas" pitchFamily="49" charset="0"/>
                <a:ea typeface="楷体" pitchFamily="49" charset="-122"/>
                <a:cs typeface="Consolas" pitchFamily="49" charset="0"/>
              </a:rPr>
              <a:t>或</a:t>
            </a:r>
            <a:r>
              <a:rPr lang="en-US" altLang="zh-CN" sz="2000" i="1" dirty="0" err="1" smtClean="0">
                <a:solidFill>
                  <a:schemeClr val="tx1"/>
                </a:solidFill>
                <a:latin typeface="Consolas" pitchFamily="49" charset="0"/>
                <a:ea typeface="楷体" pitchFamily="49" charset="-122"/>
                <a:cs typeface="Consolas" pitchFamily="49" charset="0"/>
              </a:rPr>
              <a:t>b</a:t>
            </a:r>
            <a:r>
              <a:rPr lang="en-US" altLang="zh-CN" sz="2000" i="1" baseline="-25000" dirty="0" err="1" smtClean="0">
                <a:solidFill>
                  <a:schemeClr val="tx1"/>
                </a:solidFill>
                <a:latin typeface="Consolas" pitchFamily="49" charset="0"/>
                <a:ea typeface="楷体" pitchFamily="49" charset="-122"/>
                <a:cs typeface="Consolas" pitchFamily="49" charset="0"/>
              </a:rPr>
              <a:t>j</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e</a:t>
            </a:r>
            <a:r>
              <a:rPr lang="en-US" altLang="zh-CN" sz="2000" i="1" baseline="-25000"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）实际就是指它们</a:t>
            </a:r>
            <a:r>
              <a:rPr lang="zh-CN" altLang="zh-CN" sz="2000" dirty="0" smtClean="0">
                <a:solidFill>
                  <a:srgbClr val="FF0000"/>
                </a:solidFill>
                <a:latin typeface="Consolas" pitchFamily="49" charset="0"/>
                <a:ea typeface="楷体" pitchFamily="49" charset="-122"/>
                <a:cs typeface="Consolas" pitchFamily="49" charset="0"/>
              </a:rPr>
              <a:t>不相交</a:t>
            </a:r>
            <a:r>
              <a:rPr lang="zh-CN" altLang="zh-CN" sz="2000" dirty="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用</a:t>
            </a:r>
            <a:r>
              <a:rPr lang="zh-CN" altLang="zh-CN" sz="2000" dirty="0" smtClean="0">
                <a:solidFill>
                  <a:srgbClr val="FF0000"/>
                </a:solidFill>
                <a:latin typeface="Consolas" pitchFamily="49" charset="0"/>
                <a:ea typeface="楷体" pitchFamily="49" charset="-122"/>
                <a:cs typeface="Consolas" pitchFamily="49" charset="0"/>
              </a:rPr>
              <a:t>数组</a:t>
            </a:r>
            <a:r>
              <a:rPr lang="en-US" altLang="zh-CN" sz="2000" i="1" dirty="0" smtClean="0">
                <a:solidFill>
                  <a:srgbClr val="FF0000"/>
                </a:solidFill>
                <a:latin typeface="Consolas" pitchFamily="49" charset="0"/>
                <a:ea typeface="楷体" pitchFamily="49" charset="-122"/>
                <a:cs typeface="Consolas" pitchFamily="49" charset="0"/>
              </a:rPr>
              <a:t>A</a:t>
            </a:r>
            <a:r>
              <a:rPr lang="zh-CN" altLang="zh-CN" sz="2000" dirty="0" smtClean="0">
                <a:solidFill>
                  <a:schemeClr val="tx1"/>
                </a:solidFill>
                <a:latin typeface="Consolas" pitchFamily="49" charset="0"/>
                <a:ea typeface="楷体" pitchFamily="49" charset="-122"/>
                <a:cs typeface="Consolas" pitchFamily="49" charset="0"/>
              </a:rPr>
              <a:t>存放所有的活动，</a:t>
            </a:r>
            <a:r>
              <a:rPr lang="en-US" altLang="zh-CN" sz="2000" i="1" dirty="0" smtClean="0">
                <a:solidFill>
                  <a:srgbClr val="FF0000"/>
                </a:solidFill>
                <a:latin typeface="Consolas" pitchFamily="49" charset="0"/>
                <a:ea typeface="楷体" pitchFamily="49" charset="-122"/>
                <a:cs typeface="Consolas" pitchFamily="49" charset="0"/>
              </a:rPr>
              <a:t>A</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i="1" dirty="0" err="1" smtClean="0">
                <a:solidFill>
                  <a:srgbClr val="FF0000"/>
                </a:solidFill>
                <a:latin typeface="Consolas" pitchFamily="49" charset="0"/>
                <a:ea typeface="楷体" pitchFamily="49" charset="-122"/>
                <a:cs typeface="Consolas" pitchFamily="49" charset="0"/>
              </a:rPr>
              <a:t>i</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i="1" dirty="0" smtClean="0">
                <a:solidFill>
                  <a:srgbClr val="FF0000"/>
                </a:solidFill>
                <a:latin typeface="Consolas" pitchFamily="49" charset="0"/>
                <a:ea typeface="楷体" pitchFamily="49" charset="-122"/>
                <a:cs typeface="Consolas" pitchFamily="49" charset="0"/>
              </a:rPr>
              <a:t>b</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zh-CN" altLang="zh-CN" sz="2000" dirty="0" smtClean="0">
                <a:solidFill>
                  <a:schemeClr val="tx1"/>
                </a:solidFill>
                <a:latin typeface="Consolas" pitchFamily="49" charset="0"/>
                <a:ea typeface="楷体" pitchFamily="49" charset="-122"/>
                <a:cs typeface="Consolas" pitchFamily="49" charset="0"/>
              </a:rPr>
              <a:t>），存放活动起始时间，</a:t>
            </a:r>
            <a:r>
              <a:rPr lang="en-US" altLang="zh-CN" sz="2000" i="1" dirty="0" smtClean="0">
                <a:solidFill>
                  <a:srgbClr val="FF0000"/>
                </a:solidFill>
                <a:latin typeface="Consolas" pitchFamily="49" charset="0"/>
                <a:ea typeface="楷体" pitchFamily="49" charset="-122"/>
                <a:cs typeface="Consolas" pitchFamily="49" charset="0"/>
              </a:rPr>
              <a:t>A</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i="1" dirty="0" err="1" smtClean="0">
                <a:solidFill>
                  <a:srgbClr val="FF0000"/>
                </a:solidFill>
                <a:latin typeface="Consolas" pitchFamily="49" charset="0"/>
                <a:ea typeface="楷体" pitchFamily="49" charset="-122"/>
                <a:cs typeface="Consolas" pitchFamily="49" charset="0"/>
              </a:rPr>
              <a:t>i</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i="1" dirty="0" smtClean="0">
                <a:solidFill>
                  <a:srgbClr val="FF0000"/>
                </a:solidFill>
                <a:latin typeface="Consolas" pitchFamily="49" charset="0"/>
                <a:ea typeface="楷体" pitchFamily="49" charset="-122"/>
                <a:cs typeface="Consolas" pitchFamily="49" charset="0"/>
              </a:rPr>
              <a:t>e</a:t>
            </a:r>
            <a:r>
              <a:rPr lang="zh-CN" altLang="zh-CN" sz="2000" dirty="0" smtClean="0">
                <a:solidFill>
                  <a:schemeClr val="tx1"/>
                </a:solidFill>
                <a:latin typeface="Consolas" pitchFamily="49" charset="0"/>
                <a:ea typeface="楷体" pitchFamily="49" charset="-122"/>
                <a:cs typeface="Consolas" pitchFamily="49" charset="0"/>
              </a:rPr>
              <a:t>存放活动结束时间。</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endParaRPr lang="zh-CN" altLang="zh-CN" sz="2000" dirty="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57158" y="1142984"/>
            <a:ext cx="8569325" cy="2908489"/>
          </a:xfrm>
          <a:prstGeom prst="rect">
            <a:avLst/>
          </a:prstGeom>
          <a:noFill/>
          <a:ln w="9525">
            <a:noFill/>
            <a:miter lim="800000"/>
            <a:headEnd/>
            <a:tailEnd/>
          </a:ln>
          <a:effectLst/>
        </p:spPr>
        <p:txBody>
          <a:bodyPr>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【问题求解】</a:t>
            </a:r>
            <a:r>
              <a:rPr lang="zh-CN" altLang="en-US" sz="2000" dirty="0" smtClean="0">
                <a:solidFill>
                  <a:schemeClr val="tx1"/>
                </a:solidFill>
                <a:latin typeface="Consolas" pitchFamily="49" charset="0"/>
                <a:ea typeface="楷体" pitchFamily="49" charset="-122"/>
                <a:cs typeface="Consolas" pitchFamily="49" charset="0"/>
              </a:rPr>
              <a:t>采用贪心策略：每一步总是</a:t>
            </a:r>
            <a:r>
              <a:rPr lang="zh-CN" altLang="en-US" sz="2000" dirty="0" smtClean="0">
                <a:solidFill>
                  <a:srgbClr val="FF0000"/>
                </a:solidFill>
                <a:latin typeface="Consolas" pitchFamily="49" charset="0"/>
                <a:ea typeface="楷体" pitchFamily="49" charset="-122"/>
                <a:cs typeface="Consolas" pitchFamily="49" charset="0"/>
              </a:rPr>
              <a:t>选择</a:t>
            </a:r>
            <a:r>
              <a:rPr lang="zh-CN" altLang="en-US" sz="2000" dirty="0" smtClean="0">
                <a:solidFill>
                  <a:schemeClr val="tx1"/>
                </a:solidFill>
                <a:latin typeface="Consolas" pitchFamily="49" charset="0"/>
                <a:ea typeface="楷体" pitchFamily="49" charset="-122"/>
                <a:cs typeface="Consolas" pitchFamily="49" charset="0"/>
              </a:rPr>
              <a:t>这样一个活动来占用资源，它能够使得余下的</a:t>
            </a:r>
            <a:r>
              <a:rPr lang="zh-CN" altLang="en-US" sz="2000" dirty="0" smtClean="0">
                <a:solidFill>
                  <a:srgbClr val="FF0000"/>
                </a:solidFill>
                <a:latin typeface="Consolas" pitchFamily="49" charset="0"/>
                <a:ea typeface="楷体" pitchFamily="49" charset="-122"/>
                <a:cs typeface="Consolas" pitchFamily="49" charset="0"/>
              </a:rPr>
              <a:t>未调度</a:t>
            </a:r>
            <a:r>
              <a:rPr lang="zh-CN" altLang="en-US" sz="2000" dirty="0" smtClean="0">
                <a:solidFill>
                  <a:schemeClr val="tx1"/>
                </a:solidFill>
                <a:latin typeface="Consolas" pitchFamily="49" charset="0"/>
                <a:ea typeface="楷体" pitchFamily="49" charset="-122"/>
                <a:cs typeface="Consolas" pitchFamily="49" charset="0"/>
              </a:rPr>
              <a:t>的时间</a:t>
            </a:r>
            <a:r>
              <a:rPr lang="zh-CN" altLang="en-US" sz="2000" dirty="0" smtClean="0">
                <a:solidFill>
                  <a:srgbClr val="FF0000"/>
                </a:solidFill>
                <a:latin typeface="Consolas" pitchFamily="49" charset="0"/>
                <a:ea typeface="楷体" pitchFamily="49" charset="-122"/>
                <a:cs typeface="Consolas" pitchFamily="49" charset="0"/>
              </a:rPr>
              <a:t>最大</a:t>
            </a:r>
            <a:r>
              <a:rPr lang="zh-CN" altLang="en-US" sz="2000" dirty="0" smtClean="0">
                <a:solidFill>
                  <a:schemeClr val="tx1"/>
                </a:solidFill>
                <a:latin typeface="Consolas" pitchFamily="49" charset="0"/>
                <a:ea typeface="楷体" pitchFamily="49" charset="-122"/>
                <a:cs typeface="Consolas" pitchFamily="49" charset="0"/>
              </a:rPr>
              <a:t>化，使得</a:t>
            </a:r>
            <a:r>
              <a:rPr lang="zh-CN" altLang="en-US" sz="2000" dirty="0" smtClean="0">
                <a:solidFill>
                  <a:srgbClr val="FF0000"/>
                </a:solidFill>
                <a:latin typeface="Consolas" pitchFamily="49" charset="0"/>
                <a:ea typeface="楷体" pitchFamily="49" charset="-122"/>
                <a:cs typeface="Consolas" pitchFamily="49" charset="0"/>
              </a:rPr>
              <a:t>兼容</a:t>
            </a:r>
            <a:r>
              <a:rPr lang="zh-CN" altLang="en-US" sz="2000" dirty="0" smtClean="0">
                <a:solidFill>
                  <a:schemeClr val="tx1"/>
                </a:solidFill>
                <a:latin typeface="Consolas" pitchFamily="49" charset="0"/>
                <a:ea typeface="楷体" pitchFamily="49" charset="-122"/>
                <a:cs typeface="Consolas" pitchFamily="49" charset="0"/>
              </a:rPr>
              <a:t>的活动</a:t>
            </a:r>
            <a:r>
              <a:rPr lang="zh-CN" altLang="en-US" sz="2000" dirty="0" smtClean="0">
                <a:solidFill>
                  <a:srgbClr val="FF0000"/>
                </a:solidFill>
                <a:latin typeface="Consolas" pitchFamily="49" charset="0"/>
                <a:ea typeface="楷体" pitchFamily="49" charset="-122"/>
                <a:cs typeface="Consolas" pitchFamily="49" charset="0"/>
              </a:rPr>
              <a:t>尽可能多</a:t>
            </a:r>
            <a:r>
              <a:rPr lang="zh-CN" altLang="en-US"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为此先按活动</a:t>
            </a:r>
            <a:r>
              <a:rPr lang="zh-CN" altLang="en-US" sz="2000" dirty="0" smtClean="0">
                <a:solidFill>
                  <a:srgbClr val="FF0000"/>
                </a:solidFill>
                <a:latin typeface="Consolas" pitchFamily="49" charset="0"/>
                <a:ea typeface="楷体" pitchFamily="49" charset="-122"/>
                <a:cs typeface="Consolas" pitchFamily="49" charset="0"/>
              </a:rPr>
              <a:t>结束</a:t>
            </a:r>
            <a:r>
              <a:rPr lang="zh-CN" altLang="en-US" sz="2000" dirty="0" smtClean="0">
                <a:solidFill>
                  <a:schemeClr val="tx1"/>
                </a:solidFill>
                <a:latin typeface="Consolas" pitchFamily="49" charset="0"/>
                <a:ea typeface="楷体" pitchFamily="49" charset="-122"/>
                <a:cs typeface="Consolas" pitchFamily="49" charset="0"/>
              </a:rPr>
              <a:t>时间</a:t>
            </a:r>
            <a:r>
              <a:rPr lang="zh-CN" altLang="en-US" sz="2000" dirty="0" smtClean="0">
                <a:solidFill>
                  <a:srgbClr val="FF0000"/>
                </a:solidFill>
                <a:latin typeface="Consolas" pitchFamily="49" charset="0"/>
                <a:ea typeface="楷体" pitchFamily="49" charset="-122"/>
                <a:cs typeface="Consolas" pitchFamily="49" charset="0"/>
              </a:rPr>
              <a:t>递增排序</a:t>
            </a:r>
            <a:r>
              <a:rPr lang="zh-CN" altLang="en-US" sz="2000" dirty="0" smtClean="0">
                <a:solidFill>
                  <a:schemeClr val="tx1"/>
                </a:solidFill>
                <a:latin typeface="Consolas" pitchFamily="49" charset="0"/>
                <a:ea typeface="楷体" pitchFamily="49" charset="-122"/>
                <a:cs typeface="Consolas" pitchFamily="49" charset="0"/>
              </a:rPr>
              <a:t>，在从头开始选择兼容活动，得到最大兼容活动子集。由于按结束时间递增排序，每次总是选择具有</a:t>
            </a:r>
            <a:r>
              <a:rPr lang="zh-CN" altLang="en-US" sz="2000" dirty="0" smtClean="0">
                <a:solidFill>
                  <a:srgbClr val="FF0000"/>
                </a:solidFill>
                <a:latin typeface="Consolas" pitchFamily="49" charset="0"/>
                <a:ea typeface="楷体" pitchFamily="49" charset="-122"/>
                <a:cs typeface="Consolas" pitchFamily="49" charset="0"/>
              </a:rPr>
              <a:t>最早</a:t>
            </a:r>
            <a:r>
              <a:rPr lang="zh-CN" altLang="en-US" sz="2000" dirty="0" smtClean="0">
                <a:solidFill>
                  <a:schemeClr val="tx1"/>
                </a:solidFill>
                <a:latin typeface="Consolas" pitchFamily="49" charset="0"/>
                <a:ea typeface="楷体" pitchFamily="49" charset="-122"/>
                <a:cs typeface="Consolas" pitchFamily="49" charset="0"/>
              </a:rPr>
              <a:t>完成的兼容活动加入</a:t>
            </a:r>
            <a:r>
              <a:rPr lang="zh-CN" altLang="en-US" sz="2000" dirty="0" smtClean="0">
                <a:solidFill>
                  <a:srgbClr val="FF0000"/>
                </a:solidFill>
                <a:latin typeface="Consolas" pitchFamily="49" charset="0"/>
                <a:ea typeface="楷体" pitchFamily="49" charset="-122"/>
                <a:cs typeface="Consolas" pitchFamily="49" charset="0"/>
              </a:rPr>
              <a:t>集合</a:t>
            </a:r>
            <a:r>
              <a:rPr lang="zh-CN" altLang="en-US" sz="2000" dirty="0" smtClean="0">
                <a:solidFill>
                  <a:schemeClr val="tx1"/>
                </a:solidFill>
                <a:latin typeface="Consolas" pitchFamily="49" charset="0"/>
                <a:ea typeface="楷体" pitchFamily="49" charset="-122"/>
                <a:cs typeface="Consolas" pitchFamily="49" charset="0"/>
              </a:rPr>
              <a:t>，所以选择的兼容活动为</a:t>
            </a:r>
            <a:r>
              <a:rPr lang="zh-CN" altLang="en-US" sz="2000" dirty="0" smtClean="0">
                <a:solidFill>
                  <a:srgbClr val="FF0000"/>
                </a:solidFill>
                <a:latin typeface="Consolas" pitchFamily="49" charset="0"/>
                <a:ea typeface="楷体" pitchFamily="49" charset="-122"/>
                <a:cs typeface="Consolas" pitchFamily="49" charset="0"/>
              </a:rPr>
              <a:t>未安排</a:t>
            </a:r>
            <a:r>
              <a:rPr lang="zh-CN" altLang="en-US" sz="2000" dirty="0" smtClean="0">
                <a:solidFill>
                  <a:schemeClr val="tx1"/>
                </a:solidFill>
                <a:latin typeface="Consolas" pitchFamily="49" charset="0"/>
                <a:ea typeface="楷体" pitchFamily="49" charset="-122"/>
                <a:cs typeface="Consolas" pitchFamily="49" charset="0"/>
              </a:rPr>
              <a:t>的活动</a:t>
            </a:r>
            <a:r>
              <a:rPr lang="zh-CN" altLang="en-US" sz="2000" dirty="0" smtClean="0">
                <a:solidFill>
                  <a:srgbClr val="FF0000"/>
                </a:solidFill>
                <a:latin typeface="Consolas" pitchFamily="49" charset="0"/>
                <a:ea typeface="楷体" pitchFamily="49" charset="-122"/>
                <a:cs typeface="Consolas" pitchFamily="49" charset="0"/>
              </a:rPr>
              <a:t>留下</a:t>
            </a:r>
            <a:r>
              <a:rPr lang="zh-CN" altLang="en-US" sz="2000" dirty="0" smtClean="0">
                <a:solidFill>
                  <a:schemeClr val="tx1"/>
                </a:solidFill>
                <a:latin typeface="Consolas" pitchFamily="49" charset="0"/>
                <a:ea typeface="楷体" pitchFamily="49" charset="-122"/>
                <a:cs typeface="Consolas" pitchFamily="49" charset="0"/>
              </a:rPr>
              <a:t>尽可能多的时间，使得</a:t>
            </a:r>
            <a:r>
              <a:rPr lang="zh-CN" altLang="en-US" sz="2000" dirty="0" smtClean="0">
                <a:solidFill>
                  <a:srgbClr val="FF0000"/>
                </a:solidFill>
                <a:latin typeface="Consolas" pitchFamily="49" charset="0"/>
                <a:ea typeface="楷体" pitchFamily="49" charset="-122"/>
                <a:cs typeface="Consolas" pitchFamily="49" charset="0"/>
              </a:rPr>
              <a:t>剩余</a:t>
            </a:r>
            <a:r>
              <a:rPr lang="zh-CN" altLang="en-US" sz="2000" dirty="0" smtClean="0">
                <a:solidFill>
                  <a:schemeClr val="tx1"/>
                </a:solidFill>
                <a:latin typeface="Consolas" pitchFamily="49" charset="0"/>
                <a:ea typeface="楷体" pitchFamily="49" charset="-122"/>
                <a:cs typeface="Consolas" pitchFamily="49" charset="0"/>
              </a:rPr>
              <a:t>的可安排时间段</a:t>
            </a:r>
            <a:r>
              <a:rPr lang="zh-CN" altLang="en-US" sz="2000" dirty="0" smtClean="0">
                <a:solidFill>
                  <a:srgbClr val="FF0000"/>
                </a:solidFill>
                <a:latin typeface="Consolas" pitchFamily="49" charset="0"/>
                <a:ea typeface="楷体" pitchFamily="49" charset="-122"/>
                <a:cs typeface="Consolas" pitchFamily="49" charset="0"/>
              </a:rPr>
              <a:t>极大化</a:t>
            </a:r>
            <a:r>
              <a:rPr lang="zh-CN" altLang="en-US" sz="2000" dirty="0" smtClean="0">
                <a:solidFill>
                  <a:schemeClr val="tx1"/>
                </a:solidFill>
                <a:latin typeface="Consolas" pitchFamily="49" charset="0"/>
                <a:ea typeface="楷体" pitchFamily="49" charset="-122"/>
                <a:cs typeface="Consolas" pitchFamily="49" charset="0"/>
              </a:rPr>
              <a:t>，以便安排</a:t>
            </a:r>
            <a:r>
              <a:rPr lang="zh-CN" altLang="en-US" sz="2000" dirty="0" smtClean="0">
                <a:solidFill>
                  <a:srgbClr val="FF0000"/>
                </a:solidFill>
                <a:latin typeface="Consolas" pitchFamily="49" charset="0"/>
                <a:ea typeface="楷体" pitchFamily="49" charset="-122"/>
                <a:cs typeface="Consolas" pitchFamily="49" charset="0"/>
              </a:rPr>
              <a:t>尽</a:t>
            </a:r>
            <a:r>
              <a:rPr lang="zh-CN" altLang="en-US" sz="2000" dirty="0" smtClean="0">
                <a:solidFill>
                  <a:schemeClr val="tx1"/>
                </a:solidFill>
                <a:latin typeface="Consolas" pitchFamily="49" charset="0"/>
                <a:ea typeface="楷体" pitchFamily="49" charset="-122"/>
                <a:cs typeface="Consolas" pitchFamily="49" charset="0"/>
              </a:rPr>
              <a:t>可能</a:t>
            </a:r>
            <a:r>
              <a:rPr lang="zh-CN" altLang="en-US" sz="2000" dirty="0" smtClean="0">
                <a:solidFill>
                  <a:srgbClr val="FF0000"/>
                </a:solidFill>
                <a:latin typeface="Consolas" pitchFamily="49" charset="0"/>
                <a:ea typeface="楷体" pitchFamily="49" charset="-122"/>
                <a:cs typeface="Consolas" pitchFamily="49" charset="0"/>
              </a:rPr>
              <a:t>多</a:t>
            </a:r>
            <a:r>
              <a:rPr lang="zh-CN" altLang="en-US" sz="2000" dirty="0" smtClean="0">
                <a:solidFill>
                  <a:schemeClr val="tx1"/>
                </a:solidFill>
                <a:latin typeface="Consolas" pitchFamily="49" charset="0"/>
                <a:ea typeface="楷体" pitchFamily="49" charset="-122"/>
                <a:cs typeface="Consolas" pitchFamily="49" charset="0"/>
              </a:rPr>
              <a:t>的活动。</a:t>
            </a:r>
            <a:endParaRPr lang="zh-CN" altLang="zh-CN" sz="2000" dirty="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1214422"/>
          <a:ext cx="7643871" cy="1323981"/>
        </p:xfrm>
        <a:graphic>
          <a:graphicData uri="http://schemas.openxmlformats.org/drawingml/2006/table">
            <a:tbl>
              <a:tblPr/>
              <a:tblGrid>
                <a:gridCol w="1297487"/>
                <a:gridCol w="576944"/>
                <a:gridCol w="576944"/>
                <a:gridCol w="576944"/>
                <a:gridCol w="576944"/>
                <a:gridCol w="576944"/>
                <a:gridCol w="576944"/>
                <a:gridCol w="576944"/>
                <a:gridCol w="576944"/>
                <a:gridCol w="576944"/>
                <a:gridCol w="576944"/>
                <a:gridCol w="576944"/>
              </a:tblGrid>
              <a:tr h="441327">
                <a:tc>
                  <a:txBody>
                    <a:bodyPr/>
                    <a:lstStyle/>
                    <a:p>
                      <a:pPr indent="0" algn="ctr">
                        <a:lnSpc>
                          <a:spcPct val="150000"/>
                        </a:lnSpc>
                        <a:spcAft>
                          <a:spcPts val="0"/>
                        </a:spcAft>
                      </a:pPr>
                      <a:r>
                        <a:rPr lang="en-US" sz="1800" b="1" i="1" kern="100" dirty="0" err="1">
                          <a:solidFill>
                            <a:schemeClr val="tx1"/>
                          </a:solidFill>
                          <a:latin typeface="Consolas" pitchFamily="49" charset="0"/>
                          <a:ea typeface="楷体" pitchFamily="49" charset="-122"/>
                          <a:cs typeface="Consolas" pitchFamily="49" charset="0"/>
                        </a:rPr>
                        <a:t>i</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8</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9</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dirty="0">
                          <a:solidFill>
                            <a:schemeClr val="tx1"/>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1</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3</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0</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chemeClr val="tx1"/>
                          </a:solidFill>
                          <a:latin typeface="Consolas" pitchFamily="49" charset="0"/>
                          <a:ea typeface="楷体" pitchFamily="49" charset="-122"/>
                          <a:cs typeface="Consolas" pitchFamily="49" charset="0"/>
                        </a:rPr>
                        <a:t>5</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chemeClr val="tx1"/>
                          </a:solidFill>
                          <a:latin typeface="Consolas" pitchFamily="49" charset="0"/>
                          <a:ea typeface="楷体" pitchFamily="49" charset="-122"/>
                          <a:cs typeface="Consolas" pitchFamily="49" charset="0"/>
                        </a:rPr>
                        <a:t>3</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chemeClr val="tx1"/>
                          </a:solidFill>
                          <a:latin typeface="Consolas" pitchFamily="49" charset="0"/>
                          <a:ea typeface="楷体" pitchFamily="49" charset="-122"/>
                          <a:cs typeface="Consolas" pitchFamily="49" charset="0"/>
                        </a:rPr>
                        <a:t>5</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chemeClr val="tx1"/>
                          </a:solidFill>
                          <a:latin typeface="Consolas" pitchFamily="49" charset="0"/>
                          <a:ea typeface="楷体" pitchFamily="49" charset="-122"/>
                          <a:cs typeface="Consolas" pitchFamily="49" charset="0"/>
                        </a:rPr>
                        <a:t>6</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8</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8</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2</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chemeClr val="tx1"/>
                          </a:solidFill>
                          <a:latin typeface="Consolas" pitchFamily="49" charset="0"/>
                          <a:ea typeface="楷体" pitchFamily="49" charset="-122"/>
                          <a:cs typeface="Consolas" pitchFamily="49" charset="0"/>
                        </a:rPr>
                        <a:t>12</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dirty="0">
                          <a:solidFill>
                            <a:schemeClr val="tx1"/>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chemeClr val="tx1"/>
                          </a:solidFill>
                          <a:latin typeface="Consolas" pitchFamily="49" charset="0"/>
                          <a:ea typeface="楷体" pitchFamily="49" charset="-122"/>
                          <a:cs typeface="Consolas" pitchFamily="49" charset="0"/>
                        </a:rPr>
                        <a:t>4</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chemeClr val="tx1"/>
                          </a:solidFill>
                          <a:latin typeface="Consolas" pitchFamily="49" charset="0"/>
                          <a:ea typeface="楷体" pitchFamily="49" charset="-122"/>
                          <a:cs typeface="Consolas" pitchFamily="49" charset="0"/>
                        </a:rPr>
                        <a:t>5</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6</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7</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8</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9</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10</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11</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chemeClr val="tx1"/>
                          </a:solidFill>
                          <a:latin typeface="Consolas" pitchFamily="49" charset="0"/>
                          <a:ea typeface="楷体" pitchFamily="49" charset="-122"/>
                          <a:cs typeface="Consolas" pitchFamily="49" charset="0"/>
                        </a:rPr>
                        <a:t>12</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13</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15</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bl>
          </a:graphicData>
        </a:graphic>
      </p:graphicFrame>
      <p:sp>
        <p:nvSpPr>
          <p:cNvPr id="3" name="TextBox 2"/>
          <p:cNvSpPr txBox="1"/>
          <p:nvPr/>
        </p:nvSpPr>
        <p:spPr>
          <a:xfrm>
            <a:off x="642910" y="500042"/>
            <a:ext cx="7929618" cy="400110"/>
          </a:xfrm>
          <a:prstGeom prst="rect">
            <a:avLst/>
          </a:prstGeom>
          <a:noFill/>
        </p:spPr>
        <p:txBody>
          <a:bodyPr wrap="square" rtlCol="0">
            <a:spAutoFit/>
          </a:bodyPr>
          <a:lstStyle/>
          <a:p>
            <a:r>
              <a:rPr lang="zh-CN" altLang="zh-CN" sz="2000" dirty="0" smtClean="0">
                <a:solidFill>
                  <a:schemeClr val="tx1"/>
                </a:solidFill>
                <a:latin typeface="Consolas" pitchFamily="49" charset="0"/>
                <a:ea typeface="楷体" pitchFamily="49" charset="-122"/>
                <a:cs typeface="Consolas" pitchFamily="49" charset="0"/>
              </a:rPr>
              <a:t>例如，对于</a:t>
            </a:r>
            <a:r>
              <a:rPr lang="zh-CN" altLang="en-US" sz="2000" dirty="0" smtClean="0">
                <a:solidFill>
                  <a:schemeClr val="tx1"/>
                </a:solidFill>
                <a:latin typeface="Consolas" pitchFamily="49" charset="0"/>
                <a:ea typeface="楷体" pitchFamily="49" charset="-122"/>
                <a:cs typeface="Consolas" pitchFamily="49" charset="0"/>
              </a:rPr>
              <a:t>下</a:t>
            </a:r>
            <a:r>
              <a:rPr lang="zh-CN" altLang="zh-CN" sz="2000" dirty="0" smtClean="0">
                <a:solidFill>
                  <a:schemeClr val="tx1"/>
                </a:solidFill>
                <a:latin typeface="Consolas" pitchFamily="49" charset="0"/>
                <a:ea typeface="楷体" pitchFamily="49" charset="-122"/>
                <a:cs typeface="Consolas" pitchFamily="49" charset="0"/>
              </a:rPr>
              <a:t>表的</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=11</a:t>
            </a:r>
            <a:r>
              <a:rPr lang="zh-CN" altLang="zh-CN" sz="2000" dirty="0" smtClean="0">
                <a:solidFill>
                  <a:schemeClr val="tx1"/>
                </a:solidFill>
                <a:latin typeface="Consolas" pitchFamily="49" charset="0"/>
                <a:ea typeface="楷体" pitchFamily="49" charset="-122"/>
                <a:cs typeface="Consolas" pitchFamily="49" charset="0"/>
              </a:rPr>
              <a:t>个活动（已按结束时间</a:t>
            </a:r>
            <a:r>
              <a:rPr lang="zh-CN" altLang="zh-CN" sz="2000" dirty="0" smtClean="0">
                <a:solidFill>
                  <a:srgbClr val="FF0000"/>
                </a:solidFill>
                <a:latin typeface="Consolas" pitchFamily="49" charset="0"/>
                <a:ea typeface="楷体" pitchFamily="49" charset="-122"/>
                <a:cs typeface="Consolas" pitchFamily="49" charset="0"/>
              </a:rPr>
              <a:t>递增</a:t>
            </a:r>
            <a:r>
              <a:rPr lang="zh-CN" altLang="zh-CN" sz="2000" dirty="0" smtClean="0">
                <a:solidFill>
                  <a:schemeClr val="tx1"/>
                </a:solidFill>
                <a:latin typeface="Consolas" pitchFamily="49" charset="0"/>
                <a:ea typeface="楷体" pitchFamily="49" charset="-122"/>
                <a:cs typeface="Consolas" pitchFamily="49" charset="0"/>
              </a:rPr>
              <a:t>排序）</a:t>
            </a:r>
            <a:r>
              <a:rPr lang="en-US" altLang="zh-CN" sz="2000" i="1" dirty="0" smtClean="0">
                <a:solidFill>
                  <a:schemeClr val="tx1"/>
                </a:solidFill>
                <a:latin typeface="Consolas" pitchFamily="49" charset="0"/>
                <a:ea typeface="楷体" pitchFamily="49" charset="-122"/>
                <a:cs typeface="Consolas" pitchFamily="49" charset="0"/>
              </a:rPr>
              <a:t>A</a:t>
            </a:r>
            <a:r>
              <a:rPr lang="zh-CN" altLang="en-US" sz="2000" dirty="0" smtClean="0">
                <a:solidFill>
                  <a:schemeClr val="tx1"/>
                </a:solidFill>
                <a:latin typeface="Consolas" pitchFamily="49" charset="0"/>
                <a:ea typeface="楷体" pitchFamily="49" charset="-122"/>
                <a:cs typeface="Consolas" pitchFamily="49" charset="0"/>
              </a:rPr>
              <a:t>：</a:t>
            </a:r>
            <a:endParaRPr lang="zh-CN" altLang="en-US" sz="2000" dirty="0">
              <a:solidFill>
                <a:schemeClr val="tx1"/>
              </a:solidFill>
              <a:latin typeface="Consolas" pitchFamily="49" charset="0"/>
              <a:ea typeface="楷体" pitchFamily="49" charset="-122"/>
              <a:cs typeface="Consolas" pitchFamily="49" charset="0"/>
            </a:endParaRPr>
          </a:p>
        </p:txBody>
      </p:sp>
      <p:sp>
        <p:nvSpPr>
          <p:cNvPr id="8" name="TextBox 7"/>
          <p:cNvSpPr txBox="1"/>
          <p:nvPr/>
        </p:nvSpPr>
        <p:spPr>
          <a:xfrm>
            <a:off x="642910" y="2857496"/>
            <a:ext cx="3929090" cy="400110"/>
          </a:xfrm>
          <a:prstGeom prst="rect">
            <a:avLst/>
          </a:prstGeom>
          <a:noFill/>
        </p:spPr>
        <p:txBody>
          <a:bodyPr wrap="square" rtlCol="0">
            <a:spAutoFit/>
          </a:bodyPr>
          <a:lstStyle/>
          <a:p>
            <a:r>
              <a:rPr lang="zh-CN" altLang="en-US" sz="2000" dirty="0" smtClean="0">
                <a:solidFill>
                  <a:schemeClr val="tx1"/>
                </a:solidFill>
                <a:latin typeface="Consolas" pitchFamily="49" charset="0"/>
                <a:ea typeface="楷体" pitchFamily="49" charset="-122"/>
                <a:cs typeface="Consolas" pitchFamily="49" charset="0"/>
              </a:rPr>
              <a:t>产生最大兼容活动集合的过程：</a:t>
            </a:r>
            <a:endParaRPr lang="zh-CN" altLang="en-US" sz="2000" dirty="0">
              <a:solidFill>
                <a:schemeClr val="tx1"/>
              </a:solidFill>
              <a:latin typeface="Consolas" pitchFamily="49" charset="0"/>
              <a:ea typeface="楷体" pitchFamily="49" charset="-122"/>
              <a:cs typeface="Consolas" pitchFamily="49" charset="0"/>
            </a:endParaRPr>
          </a:p>
        </p:txBody>
      </p:sp>
      <p:sp>
        <p:nvSpPr>
          <p:cNvPr id="9" name="TextBox 8"/>
          <p:cNvSpPr txBox="1"/>
          <p:nvPr/>
        </p:nvSpPr>
        <p:spPr>
          <a:xfrm>
            <a:off x="928662" y="3357562"/>
            <a:ext cx="1571636"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smtClean="0">
                <a:solidFill>
                  <a:srgbClr val="FF0000"/>
                </a:solidFill>
                <a:latin typeface="Consolas" pitchFamily="49" charset="0"/>
                <a:ea typeface="楷体" pitchFamily="49" charset="-122"/>
                <a:cs typeface="Consolas" pitchFamily="49" charset="0"/>
              </a:rPr>
              <a:t>活动</a:t>
            </a:r>
            <a:r>
              <a:rPr lang="en-US" altLang="zh-CN" sz="1800" dirty="0" smtClean="0">
                <a:solidFill>
                  <a:srgbClr val="FF0000"/>
                </a:solidFill>
                <a:latin typeface="Consolas" pitchFamily="49" charset="0"/>
                <a:ea typeface="楷体" pitchFamily="49" charset="-122"/>
                <a:cs typeface="Consolas" pitchFamily="49" charset="0"/>
              </a:rPr>
              <a:t>1    √</a:t>
            </a:r>
          </a:p>
          <a:p>
            <a:r>
              <a:rPr lang="zh-CN" altLang="en-US" sz="1800" dirty="0" smtClean="0">
                <a:solidFill>
                  <a:schemeClr val="tx1"/>
                </a:solidFill>
                <a:latin typeface="Consolas" pitchFamily="49" charset="0"/>
                <a:ea typeface="楷体" pitchFamily="49" charset="-122"/>
                <a:cs typeface="Consolas" pitchFamily="49" charset="0"/>
              </a:rPr>
              <a:t>活动</a:t>
            </a:r>
            <a:r>
              <a:rPr lang="en-US" altLang="zh-CN" sz="1800" dirty="0" smtClean="0">
                <a:solidFill>
                  <a:schemeClr val="tx1"/>
                </a:solidFill>
                <a:latin typeface="Consolas" pitchFamily="49" charset="0"/>
                <a:ea typeface="楷体" pitchFamily="49" charset="-122"/>
                <a:cs typeface="Consolas" pitchFamily="49" charset="0"/>
              </a:rPr>
              <a:t>2    </a:t>
            </a:r>
            <a:r>
              <a:rPr lang="en-US" altLang="zh-CN" sz="1800" dirty="0" smtClean="0">
                <a:solidFill>
                  <a:srgbClr val="FF0000"/>
                </a:solidFill>
                <a:latin typeface="Consolas" pitchFamily="49" charset="0"/>
                <a:ea typeface="楷体" pitchFamily="49" charset="-122"/>
                <a:cs typeface="Consolas" pitchFamily="49" charset="0"/>
                <a:sym typeface="Symbol"/>
              </a:rPr>
              <a:t></a:t>
            </a:r>
          </a:p>
          <a:p>
            <a:r>
              <a:rPr lang="zh-CN" altLang="en-US" sz="1800" dirty="0" smtClean="0">
                <a:solidFill>
                  <a:schemeClr val="tx1"/>
                </a:solidFill>
                <a:latin typeface="Consolas" pitchFamily="49" charset="0"/>
                <a:ea typeface="楷体" pitchFamily="49" charset="-122"/>
                <a:cs typeface="Consolas" pitchFamily="49" charset="0"/>
              </a:rPr>
              <a:t>活动</a:t>
            </a:r>
            <a:r>
              <a:rPr lang="en-US" altLang="zh-CN" sz="1800" dirty="0" smtClean="0">
                <a:solidFill>
                  <a:schemeClr val="tx1"/>
                </a:solidFill>
                <a:latin typeface="Consolas" pitchFamily="49" charset="0"/>
                <a:ea typeface="楷体" pitchFamily="49" charset="-122"/>
                <a:cs typeface="Consolas" pitchFamily="49" charset="0"/>
              </a:rPr>
              <a:t>3    </a:t>
            </a:r>
            <a:r>
              <a:rPr lang="en-US" altLang="zh-CN" sz="1800" dirty="0" smtClean="0">
                <a:solidFill>
                  <a:srgbClr val="FF0000"/>
                </a:solidFill>
                <a:latin typeface="Consolas" pitchFamily="49" charset="0"/>
                <a:ea typeface="楷体" pitchFamily="49" charset="-122"/>
                <a:cs typeface="Consolas" pitchFamily="49" charset="0"/>
                <a:sym typeface="Symbol"/>
              </a:rPr>
              <a:t></a:t>
            </a:r>
          </a:p>
          <a:p>
            <a:r>
              <a:rPr lang="zh-CN" altLang="en-US" sz="1800" dirty="0" smtClean="0">
                <a:solidFill>
                  <a:srgbClr val="FF0000"/>
                </a:solidFill>
                <a:latin typeface="Consolas" pitchFamily="49" charset="0"/>
                <a:ea typeface="楷体" pitchFamily="49" charset="-122"/>
                <a:cs typeface="Consolas" pitchFamily="49" charset="0"/>
              </a:rPr>
              <a:t>活动</a:t>
            </a:r>
            <a:r>
              <a:rPr lang="en-US" altLang="zh-CN" sz="1800" dirty="0" smtClean="0">
                <a:solidFill>
                  <a:srgbClr val="FF0000"/>
                </a:solidFill>
                <a:latin typeface="Consolas" pitchFamily="49" charset="0"/>
                <a:ea typeface="楷体" pitchFamily="49" charset="-122"/>
                <a:cs typeface="Consolas" pitchFamily="49" charset="0"/>
              </a:rPr>
              <a:t>4    √</a:t>
            </a:r>
          </a:p>
          <a:p>
            <a:r>
              <a:rPr lang="zh-CN" altLang="en-US" sz="1800" dirty="0" smtClean="0">
                <a:solidFill>
                  <a:schemeClr val="tx1"/>
                </a:solidFill>
                <a:latin typeface="Consolas" pitchFamily="49" charset="0"/>
                <a:ea typeface="楷体" pitchFamily="49" charset="-122"/>
                <a:cs typeface="Consolas" pitchFamily="49" charset="0"/>
              </a:rPr>
              <a:t>活动</a:t>
            </a:r>
            <a:r>
              <a:rPr lang="en-US" altLang="zh-CN" sz="1800" dirty="0" smtClean="0">
                <a:solidFill>
                  <a:schemeClr val="tx1"/>
                </a:solidFill>
                <a:latin typeface="Consolas" pitchFamily="49" charset="0"/>
                <a:ea typeface="楷体" pitchFamily="49" charset="-122"/>
                <a:cs typeface="Consolas" pitchFamily="49" charset="0"/>
              </a:rPr>
              <a:t>5    </a:t>
            </a:r>
            <a:r>
              <a:rPr lang="en-US" altLang="zh-CN" sz="1800" dirty="0" smtClean="0">
                <a:solidFill>
                  <a:srgbClr val="FF0000"/>
                </a:solidFill>
                <a:latin typeface="Consolas" pitchFamily="49" charset="0"/>
                <a:ea typeface="楷体" pitchFamily="49" charset="-122"/>
                <a:cs typeface="Consolas" pitchFamily="49" charset="0"/>
                <a:sym typeface="Symbol"/>
              </a:rPr>
              <a:t></a:t>
            </a:r>
          </a:p>
          <a:p>
            <a:r>
              <a:rPr lang="zh-CN" altLang="en-US" sz="1800" dirty="0" smtClean="0">
                <a:solidFill>
                  <a:schemeClr val="tx1"/>
                </a:solidFill>
                <a:latin typeface="Consolas" pitchFamily="49" charset="0"/>
                <a:ea typeface="楷体" pitchFamily="49" charset="-122"/>
                <a:cs typeface="Consolas" pitchFamily="49" charset="0"/>
              </a:rPr>
              <a:t>活动</a:t>
            </a:r>
            <a:r>
              <a:rPr lang="en-US" altLang="zh-CN" sz="1800" dirty="0" smtClean="0">
                <a:solidFill>
                  <a:schemeClr val="tx1"/>
                </a:solidFill>
                <a:latin typeface="Consolas" pitchFamily="49" charset="0"/>
                <a:ea typeface="楷体" pitchFamily="49" charset="-122"/>
                <a:cs typeface="Consolas" pitchFamily="49" charset="0"/>
              </a:rPr>
              <a:t>6    </a:t>
            </a:r>
            <a:r>
              <a:rPr lang="en-US" altLang="zh-CN" sz="1800" dirty="0" smtClean="0">
                <a:solidFill>
                  <a:srgbClr val="FF0000"/>
                </a:solidFill>
                <a:latin typeface="Consolas" pitchFamily="49" charset="0"/>
                <a:ea typeface="楷体" pitchFamily="49" charset="-122"/>
                <a:cs typeface="Consolas" pitchFamily="49" charset="0"/>
                <a:sym typeface="Symbol"/>
              </a:rPr>
              <a:t></a:t>
            </a:r>
          </a:p>
          <a:p>
            <a:r>
              <a:rPr lang="zh-CN" altLang="en-US" sz="1800" dirty="0" smtClean="0">
                <a:solidFill>
                  <a:schemeClr val="tx1"/>
                </a:solidFill>
                <a:latin typeface="Consolas" pitchFamily="49" charset="0"/>
                <a:ea typeface="楷体" pitchFamily="49" charset="-122"/>
                <a:cs typeface="Consolas" pitchFamily="49" charset="0"/>
              </a:rPr>
              <a:t>活动</a:t>
            </a:r>
            <a:r>
              <a:rPr lang="en-US" altLang="zh-CN" sz="1800" dirty="0" smtClean="0">
                <a:solidFill>
                  <a:schemeClr val="tx1"/>
                </a:solidFill>
                <a:latin typeface="Consolas" pitchFamily="49" charset="0"/>
                <a:ea typeface="楷体" pitchFamily="49" charset="-122"/>
                <a:cs typeface="Consolas" pitchFamily="49" charset="0"/>
              </a:rPr>
              <a:t>7    </a:t>
            </a:r>
            <a:r>
              <a:rPr lang="en-US" altLang="zh-CN" sz="1800" dirty="0" smtClean="0">
                <a:solidFill>
                  <a:srgbClr val="FF0000"/>
                </a:solidFill>
                <a:latin typeface="Consolas" pitchFamily="49" charset="0"/>
                <a:ea typeface="楷体" pitchFamily="49" charset="-122"/>
                <a:cs typeface="Consolas" pitchFamily="49" charset="0"/>
                <a:sym typeface="Symbol"/>
              </a:rPr>
              <a:t></a:t>
            </a:r>
          </a:p>
          <a:p>
            <a:r>
              <a:rPr lang="zh-CN" altLang="en-US" sz="1800" dirty="0" smtClean="0">
                <a:solidFill>
                  <a:srgbClr val="FF0000"/>
                </a:solidFill>
                <a:latin typeface="Consolas" pitchFamily="49" charset="0"/>
                <a:ea typeface="楷体" pitchFamily="49" charset="-122"/>
                <a:cs typeface="Consolas" pitchFamily="49" charset="0"/>
              </a:rPr>
              <a:t>活动</a:t>
            </a:r>
            <a:r>
              <a:rPr lang="en-US" altLang="zh-CN" sz="1800" dirty="0" smtClean="0">
                <a:solidFill>
                  <a:srgbClr val="FF0000"/>
                </a:solidFill>
                <a:latin typeface="Consolas" pitchFamily="49" charset="0"/>
                <a:ea typeface="楷体" pitchFamily="49" charset="-122"/>
                <a:cs typeface="Consolas" pitchFamily="49" charset="0"/>
              </a:rPr>
              <a:t>8    √</a:t>
            </a:r>
            <a:endParaRPr lang="en-US" altLang="zh-CN" sz="1800" dirty="0" smtClean="0">
              <a:solidFill>
                <a:srgbClr val="FF0000"/>
              </a:solidFill>
              <a:latin typeface="Consolas" pitchFamily="49" charset="0"/>
              <a:ea typeface="楷体" pitchFamily="49" charset="-122"/>
              <a:cs typeface="Consolas" pitchFamily="49" charset="0"/>
              <a:sym typeface="Symbol"/>
            </a:endParaRPr>
          </a:p>
          <a:p>
            <a:r>
              <a:rPr lang="zh-CN" altLang="en-US" sz="1800" dirty="0" smtClean="0">
                <a:solidFill>
                  <a:schemeClr val="tx1"/>
                </a:solidFill>
                <a:latin typeface="Consolas" pitchFamily="49" charset="0"/>
                <a:ea typeface="楷体" pitchFamily="49" charset="-122"/>
                <a:cs typeface="Consolas" pitchFamily="49" charset="0"/>
              </a:rPr>
              <a:t>活动</a:t>
            </a:r>
            <a:r>
              <a:rPr lang="en-US" altLang="zh-CN" sz="1800" dirty="0" smtClean="0">
                <a:solidFill>
                  <a:schemeClr val="tx1"/>
                </a:solidFill>
                <a:latin typeface="Consolas" pitchFamily="49" charset="0"/>
                <a:ea typeface="楷体" pitchFamily="49" charset="-122"/>
                <a:cs typeface="Consolas" pitchFamily="49" charset="0"/>
              </a:rPr>
              <a:t>9    </a:t>
            </a:r>
            <a:r>
              <a:rPr lang="en-US" altLang="zh-CN" sz="1800" dirty="0" smtClean="0">
                <a:solidFill>
                  <a:srgbClr val="FF0000"/>
                </a:solidFill>
                <a:latin typeface="Consolas" pitchFamily="49" charset="0"/>
                <a:ea typeface="楷体" pitchFamily="49" charset="-122"/>
                <a:cs typeface="Consolas" pitchFamily="49" charset="0"/>
                <a:sym typeface="Symbol"/>
              </a:rPr>
              <a:t></a:t>
            </a:r>
          </a:p>
          <a:p>
            <a:r>
              <a:rPr lang="zh-CN" altLang="en-US" sz="1800" dirty="0" smtClean="0">
                <a:solidFill>
                  <a:schemeClr val="tx1"/>
                </a:solidFill>
                <a:latin typeface="Consolas" pitchFamily="49" charset="0"/>
                <a:ea typeface="楷体" pitchFamily="49" charset="-122"/>
                <a:cs typeface="Consolas" pitchFamily="49" charset="0"/>
              </a:rPr>
              <a:t>活动</a:t>
            </a:r>
            <a:r>
              <a:rPr lang="en-US" altLang="zh-CN" sz="1800" dirty="0" smtClean="0">
                <a:solidFill>
                  <a:schemeClr val="tx1"/>
                </a:solidFill>
                <a:latin typeface="Consolas" pitchFamily="49" charset="0"/>
                <a:ea typeface="楷体" pitchFamily="49" charset="-122"/>
                <a:cs typeface="Consolas" pitchFamily="49" charset="0"/>
              </a:rPr>
              <a:t>10   </a:t>
            </a:r>
            <a:r>
              <a:rPr lang="en-US" altLang="zh-CN" sz="1800" dirty="0" smtClean="0">
                <a:solidFill>
                  <a:srgbClr val="FF0000"/>
                </a:solidFill>
                <a:latin typeface="Consolas" pitchFamily="49" charset="0"/>
                <a:ea typeface="楷体" pitchFamily="49" charset="-122"/>
                <a:cs typeface="Consolas" pitchFamily="49" charset="0"/>
                <a:sym typeface="Symbol"/>
              </a:rPr>
              <a:t></a:t>
            </a:r>
          </a:p>
          <a:p>
            <a:r>
              <a:rPr lang="zh-CN" altLang="en-US" sz="1800" dirty="0" smtClean="0">
                <a:solidFill>
                  <a:srgbClr val="FF0000"/>
                </a:solidFill>
                <a:latin typeface="Consolas" pitchFamily="49" charset="0"/>
                <a:ea typeface="楷体" pitchFamily="49" charset="-122"/>
                <a:cs typeface="Consolas" pitchFamily="49" charset="0"/>
              </a:rPr>
              <a:t>活动</a:t>
            </a:r>
            <a:r>
              <a:rPr lang="en-US" altLang="zh-CN" sz="1800" dirty="0" smtClean="0">
                <a:solidFill>
                  <a:srgbClr val="FF0000"/>
                </a:solidFill>
                <a:latin typeface="Consolas" pitchFamily="49" charset="0"/>
                <a:ea typeface="楷体" pitchFamily="49" charset="-122"/>
                <a:cs typeface="Consolas" pitchFamily="49" charset="0"/>
              </a:rPr>
              <a:t>11   √</a:t>
            </a:r>
            <a:endParaRPr lang="en-US" altLang="zh-CN" sz="1800" dirty="0" smtClean="0">
              <a:solidFill>
                <a:srgbClr val="FF0000"/>
              </a:solidFill>
              <a:latin typeface="Consolas" pitchFamily="49" charset="0"/>
              <a:ea typeface="楷体" pitchFamily="49" charset="-122"/>
              <a:cs typeface="Consolas" pitchFamily="49" charset="0"/>
              <a:sym typeface="Symbol"/>
            </a:endParaRPr>
          </a:p>
        </p:txBody>
      </p:sp>
      <p:sp>
        <p:nvSpPr>
          <p:cNvPr id="10" name="TextBox 9"/>
          <p:cNvSpPr txBox="1"/>
          <p:nvPr/>
        </p:nvSpPr>
        <p:spPr>
          <a:xfrm>
            <a:off x="4143372" y="3929066"/>
            <a:ext cx="2786082" cy="400110"/>
          </a:xfrm>
          <a:prstGeom prst="rect">
            <a:avLst/>
          </a:prstGeom>
          <a:noFill/>
        </p:spPr>
        <p:txBody>
          <a:bodyPr wrap="square" rtlCol="0">
            <a:spAutoFit/>
          </a:bodyPr>
          <a:lstStyle/>
          <a:p>
            <a:r>
              <a:rPr lang="zh-CN" altLang="en-US" sz="2000" dirty="0" smtClean="0">
                <a:solidFill>
                  <a:schemeClr val="tx1"/>
                </a:solidFill>
                <a:latin typeface="Consolas" pitchFamily="49" charset="0"/>
                <a:ea typeface="楷体" pitchFamily="49" charset="-122"/>
                <a:cs typeface="Consolas" pitchFamily="49" charset="0"/>
              </a:rPr>
              <a:t>最大兼容活动集合：</a:t>
            </a:r>
            <a:endParaRPr lang="zh-CN" altLang="en-US" sz="2000" dirty="0">
              <a:solidFill>
                <a:schemeClr val="tx1"/>
              </a:solidFill>
              <a:latin typeface="Consolas" pitchFamily="49" charset="0"/>
              <a:cs typeface="Consolas" pitchFamily="49" charset="0"/>
            </a:endParaRPr>
          </a:p>
        </p:txBody>
      </p:sp>
      <p:sp>
        <p:nvSpPr>
          <p:cNvPr id="11" name="TextBox 10"/>
          <p:cNvSpPr txBox="1"/>
          <p:nvPr/>
        </p:nvSpPr>
        <p:spPr>
          <a:xfrm>
            <a:off x="4786314" y="4429132"/>
            <a:ext cx="857256" cy="400110"/>
          </a:xfrm>
          <a:prstGeom prst="rect">
            <a:avLst/>
          </a:prstGeom>
          <a:noFill/>
        </p:spPr>
        <p:txBody>
          <a:bodyPr wrap="square" rtlCol="0">
            <a:spAutoFit/>
          </a:bodyPr>
          <a:lstStyle/>
          <a:p>
            <a:r>
              <a:rPr lang="zh-CN" altLang="en-US" sz="2000" dirty="0" smtClean="0">
                <a:solidFill>
                  <a:schemeClr val="tx1"/>
                </a:solidFill>
                <a:latin typeface="+mn-ea"/>
                <a:ea typeface="+mn-ea"/>
                <a:cs typeface="Consolas" pitchFamily="49" charset="0"/>
              </a:rPr>
              <a:t>活动</a:t>
            </a:r>
            <a:r>
              <a:rPr lang="en-US" altLang="zh-CN" sz="2000" dirty="0" smtClean="0">
                <a:solidFill>
                  <a:schemeClr val="tx1"/>
                </a:solidFill>
                <a:latin typeface="+mn-ea"/>
                <a:ea typeface="+mn-ea"/>
                <a:cs typeface="Consolas" pitchFamily="49" charset="0"/>
              </a:rPr>
              <a:t>1</a:t>
            </a:r>
            <a:endParaRPr lang="zh-CN" altLang="en-US" sz="2000" dirty="0">
              <a:solidFill>
                <a:schemeClr val="tx1"/>
              </a:solidFill>
              <a:latin typeface="+mn-ea"/>
              <a:ea typeface="+mn-ea"/>
              <a:cs typeface="Consolas" pitchFamily="49" charset="0"/>
            </a:endParaRPr>
          </a:p>
        </p:txBody>
      </p:sp>
      <p:sp>
        <p:nvSpPr>
          <p:cNvPr id="12" name="TextBox 11"/>
          <p:cNvSpPr txBox="1"/>
          <p:nvPr/>
        </p:nvSpPr>
        <p:spPr>
          <a:xfrm>
            <a:off x="5643570" y="4429132"/>
            <a:ext cx="857256" cy="400110"/>
          </a:xfrm>
          <a:prstGeom prst="rect">
            <a:avLst/>
          </a:prstGeom>
          <a:noFill/>
        </p:spPr>
        <p:txBody>
          <a:bodyPr wrap="square" rtlCol="0">
            <a:spAutoFit/>
          </a:bodyPr>
          <a:lstStyle/>
          <a:p>
            <a:r>
              <a:rPr lang="zh-CN" altLang="en-US" sz="2000" dirty="0" smtClean="0">
                <a:solidFill>
                  <a:schemeClr val="tx1"/>
                </a:solidFill>
                <a:latin typeface="+mn-ea"/>
                <a:ea typeface="+mn-ea"/>
                <a:cs typeface="Consolas" pitchFamily="49" charset="0"/>
              </a:rPr>
              <a:t>活动</a:t>
            </a:r>
            <a:r>
              <a:rPr lang="en-US" altLang="zh-CN" sz="2000" dirty="0" smtClean="0">
                <a:solidFill>
                  <a:schemeClr val="tx1"/>
                </a:solidFill>
                <a:latin typeface="+mn-ea"/>
                <a:ea typeface="+mn-ea"/>
                <a:cs typeface="Consolas" pitchFamily="49" charset="0"/>
              </a:rPr>
              <a:t>4</a:t>
            </a:r>
            <a:endParaRPr lang="zh-CN" altLang="en-US" sz="2000" dirty="0">
              <a:solidFill>
                <a:schemeClr val="tx1"/>
              </a:solidFill>
              <a:latin typeface="+mn-ea"/>
              <a:ea typeface="+mn-ea"/>
              <a:cs typeface="Consolas" pitchFamily="49" charset="0"/>
            </a:endParaRPr>
          </a:p>
        </p:txBody>
      </p:sp>
      <p:sp>
        <p:nvSpPr>
          <p:cNvPr id="13" name="TextBox 12"/>
          <p:cNvSpPr txBox="1"/>
          <p:nvPr/>
        </p:nvSpPr>
        <p:spPr>
          <a:xfrm>
            <a:off x="6572264" y="4429132"/>
            <a:ext cx="857256" cy="400110"/>
          </a:xfrm>
          <a:prstGeom prst="rect">
            <a:avLst/>
          </a:prstGeom>
          <a:noFill/>
        </p:spPr>
        <p:txBody>
          <a:bodyPr wrap="square" rtlCol="0">
            <a:spAutoFit/>
          </a:bodyPr>
          <a:lstStyle/>
          <a:p>
            <a:r>
              <a:rPr lang="zh-CN" altLang="en-US" sz="2000" dirty="0" smtClean="0">
                <a:solidFill>
                  <a:schemeClr val="tx1"/>
                </a:solidFill>
                <a:latin typeface="+mn-ea"/>
                <a:ea typeface="+mn-ea"/>
                <a:cs typeface="Consolas" pitchFamily="49" charset="0"/>
              </a:rPr>
              <a:t>活动</a:t>
            </a:r>
            <a:r>
              <a:rPr lang="en-US" altLang="zh-CN" sz="2000" dirty="0" smtClean="0">
                <a:solidFill>
                  <a:schemeClr val="tx1"/>
                </a:solidFill>
                <a:latin typeface="+mn-ea"/>
                <a:ea typeface="+mn-ea"/>
                <a:cs typeface="Consolas" pitchFamily="49" charset="0"/>
              </a:rPr>
              <a:t>8</a:t>
            </a:r>
            <a:endParaRPr lang="zh-CN" altLang="en-US" sz="2000" dirty="0">
              <a:solidFill>
                <a:schemeClr val="tx1"/>
              </a:solidFill>
              <a:latin typeface="+mn-ea"/>
              <a:ea typeface="+mn-ea"/>
              <a:cs typeface="Consolas" pitchFamily="49" charset="0"/>
            </a:endParaRPr>
          </a:p>
        </p:txBody>
      </p:sp>
      <p:sp>
        <p:nvSpPr>
          <p:cNvPr id="14" name="TextBox 13"/>
          <p:cNvSpPr txBox="1"/>
          <p:nvPr/>
        </p:nvSpPr>
        <p:spPr>
          <a:xfrm>
            <a:off x="7500958" y="4429132"/>
            <a:ext cx="1071570" cy="400110"/>
          </a:xfrm>
          <a:prstGeom prst="rect">
            <a:avLst/>
          </a:prstGeom>
          <a:noFill/>
        </p:spPr>
        <p:txBody>
          <a:bodyPr wrap="square" rtlCol="0">
            <a:spAutoFit/>
          </a:bodyPr>
          <a:lstStyle/>
          <a:p>
            <a:r>
              <a:rPr lang="zh-CN" altLang="en-US" sz="2000" dirty="0" smtClean="0">
                <a:solidFill>
                  <a:schemeClr val="tx1"/>
                </a:solidFill>
                <a:latin typeface="+mn-ea"/>
                <a:ea typeface="+mn-ea"/>
                <a:cs typeface="Consolas" pitchFamily="49" charset="0"/>
              </a:rPr>
              <a:t>活动</a:t>
            </a:r>
            <a:r>
              <a:rPr lang="en-US" altLang="zh-CN" sz="2000" dirty="0" smtClean="0">
                <a:solidFill>
                  <a:schemeClr val="tx1"/>
                </a:solidFill>
                <a:latin typeface="+mn-ea"/>
                <a:ea typeface="+mn-ea"/>
                <a:cs typeface="Consolas" pitchFamily="49" charset="0"/>
              </a:rPr>
              <a:t>11</a:t>
            </a:r>
            <a:endParaRPr lang="zh-CN" altLang="en-US" sz="2000" dirty="0">
              <a:solidFill>
                <a:schemeClr val="tx1"/>
              </a:solidFill>
              <a:latin typeface="+mn-ea"/>
              <a:ea typeface="+mn-ea"/>
              <a:cs typeface="Consolas" pitchFamily="49" charset="0"/>
            </a:endParaRPr>
          </a:p>
        </p:txBody>
      </p:sp>
      <p:grpSp>
        <p:nvGrpSpPr>
          <p:cNvPr id="17" name="组合 16"/>
          <p:cNvGrpSpPr/>
          <p:nvPr/>
        </p:nvGrpSpPr>
        <p:grpSpPr>
          <a:xfrm>
            <a:off x="5072066" y="5000636"/>
            <a:ext cx="3071834" cy="685862"/>
            <a:chOff x="5072066" y="5000636"/>
            <a:chExt cx="3071834" cy="685862"/>
          </a:xfrm>
        </p:grpSpPr>
        <p:sp>
          <p:nvSpPr>
            <p:cNvPr id="15" name="右大括号 14"/>
            <p:cNvSpPr/>
            <p:nvPr/>
          </p:nvSpPr>
          <p:spPr>
            <a:xfrm rot="5400000">
              <a:off x="6500826" y="3571876"/>
              <a:ext cx="214314" cy="307183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TextBox 15"/>
            <p:cNvSpPr txBox="1"/>
            <p:nvPr/>
          </p:nvSpPr>
          <p:spPr>
            <a:xfrm>
              <a:off x="5715008" y="5286388"/>
              <a:ext cx="1785950" cy="400110"/>
            </a:xfrm>
            <a:prstGeom prst="rect">
              <a:avLst/>
            </a:prstGeom>
            <a:noFill/>
          </p:spPr>
          <p:txBody>
            <a:bodyPr wrap="square" rtlCol="0">
              <a:spAutoFit/>
            </a:bodyPr>
            <a:lstStyle/>
            <a:p>
              <a:pPr algn="ctr"/>
              <a:r>
                <a:rPr lang="zh-CN" altLang="en-US" sz="2000" dirty="0" smtClean="0">
                  <a:solidFill>
                    <a:srgbClr val="FF0000"/>
                  </a:solidFill>
                  <a:latin typeface="楷体" pitchFamily="49" charset="-122"/>
                  <a:ea typeface="楷体" pitchFamily="49" charset="-122"/>
                </a:rPr>
                <a:t>求解结果</a:t>
              </a:r>
              <a:endParaRPr lang="zh-CN" altLang="en-US" sz="2000" dirty="0">
                <a:solidFill>
                  <a:srgbClr val="FF0000"/>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8572560"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问题表示</a:t>
            </a:r>
          </a:p>
          <a:p>
            <a:r>
              <a:rPr lang="en-US" altLang="zh-CN" sz="1800" dirty="0" err="1" smtClean="0">
                <a:solidFill>
                  <a:schemeClr val="tx1"/>
                </a:solidFill>
                <a:latin typeface="Consolas" pitchFamily="49" charset="0"/>
                <a:ea typeface="仿宋" pitchFamily="49" charset="-122"/>
                <a:cs typeface="Consolas" pitchFamily="49" charset="0"/>
              </a:rPr>
              <a:t>struct</a:t>
            </a:r>
            <a:r>
              <a:rPr lang="en-US" altLang="zh-CN" sz="1800" dirty="0" smtClean="0">
                <a:solidFill>
                  <a:schemeClr val="tx1"/>
                </a:solidFill>
                <a:latin typeface="Consolas" pitchFamily="49" charset="0"/>
                <a:ea typeface="仿宋" pitchFamily="49" charset="-122"/>
                <a:cs typeface="Consolas" pitchFamily="49" charset="0"/>
              </a:rPr>
              <a:t> Action			//</a:t>
            </a:r>
            <a:r>
              <a:rPr lang="zh-CN" altLang="zh-CN" sz="1800" dirty="0" smtClean="0">
                <a:solidFill>
                  <a:schemeClr val="tx1"/>
                </a:solidFill>
                <a:latin typeface="Consolas" pitchFamily="49" charset="0"/>
                <a:ea typeface="仿宋" pitchFamily="49" charset="-122"/>
                <a:cs typeface="Consolas" pitchFamily="49" charset="0"/>
              </a:rPr>
              <a:t>活动的类型声明</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b;			//</a:t>
            </a:r>
            <a:r>
              <a:rPr lang="zh-CN" altLang="zh-CN" sz="1800" dirty="0" smtClean="0">
                <a:solidFill>
                  <a:schemeClr val="tx1"/>
                </a:solidFill>
                <a:latin typeface="Consolas" pitchFamily="49" charset="0"/>
                <a:ea typeface="仿宋" pitchFamily="49" charset="-122"/>
                <a:cs typeface="Consolas" pitchFamily="49" charset="0"/>
              </a:rPr>
              <a:t>活动起始时间</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e;			//</a:t>
            </a:r>
            <a:r>
              <a:rPr lang="zh-CN" altLang="zh-CN" sz="1800" dirty="0" smtClean="0">
                <a:solidFill>
                  <a:schemeClr val="tx1"/>
                </a:solidFill>
                <a:latin typeface="Consolas" pitchFamily="49" charset="0"/>
                <a:ea typeface="仿宋" pitchFamily="49" charset="-122"/>
                <a:cs typeface="Consolas" pitchFamily="49" charset="0"/>
              </a:rPr>
              <a:t>活动结束时间</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bool</a:t>
            </a:r>
            <a:r>
              <a:rPr lang="en-US" altLang="zh-CN" sz="1800" dirty="0" smtClean="0">
                <a:solidFill>
                  <a:schemeClr val="tx1"/>
                </a:solidFill>
                <a:latin typeface="Consolas" pitchFamily="49" charset="0"/>
                <a:ea typeface="仿宋" pitchFamily="49" charset="-122"/>
                <a:cs typeface="Consolas" pitchFamily="49" charset="0"/>
              </a:rPr>
              <a:t> operator&lt;(const Action &amp;s) const	//</a:t>
            </a:r>
            <a:r>
              <a:rPr lang="zh-CN" altLang="zh-CN" sz="1800" dirty="0" smtClean="0">
                <a:solidFill>
                  <a:schemeClr val="tx1"/>
                </a:solidFill>
                <a:latin typeface="Consolas" pitchFamily="49" charset="0"/>
                <a:ea typeface="仿宋" pitchFamily="49" charset="-122"/>
                <a:cs typeface="Consolas" pitchFamily="49" charset="0"/>
              </a:rPr>
              <a:t>重载</a:t>
            </a:r>
            <a:r>
              <a:rPr lang="en-US" altLang="zh-CN" sz="1800" dirty="0" smtClean="0">
                <a:solidFill>
                  <a:schemeClr val="tx1"/>
                </a:solidFill>
                <a:latin typeface="Consolas" pitchFamily="49" charset="0"/>
                <a:ea typeface="仿宋" pitchFamily="49" charset="-122"/>
                <a:cs typeface="Consolas" pitchFamily="49" charset="0"/>
              </a:rPr>
              <a:t>&lt;</a:t>
            </a:r>
            <a:r>
              <a:rPr lang="zh-CN" altLang="zh-CN" sz="1800" dirty="0" smtClean="0">
                <a:solidFill>
                  <a:schemeClr val="tx1"/>
                </a:solidFill>
                <a:latin typeface="Consolas" pitchFamily="49" charset="0"/>
                <a:ea typeface="仿宋" pitchFamily="49" charset="-122"/>
                <a:cs typeface="Consolas" pitchFamily="49" charset="0"/>
              </a:rPr>
              <a:t>关系函数</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return e&lt;=</a:t>
            </a:r>
            <a:r>
              <a:rPr lang="en-US" altLang="zh-CN" sz="1800" dirty="0" err="1" smtClean="0">
                <a:solidFill>
                  <a:schemeClr val="tx1"/>
                </a:solidFill>
                <a:latin typeface="Consolas" pitchFamily="49" charset="0"/>
                <a:ea typeface="仿宋" pitchFamily="49" charset="-122"/>
                <a:cs typeface="Consolas" pitchFamily="49" charset="0"/>
              </a:rPr>
              <a:t>s.e</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用于按活动结束时间递增排序</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n=11;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Action A[]={{0},{1,4},{3,5},{0,6},{5,7},{3,8},{5,9},{6,10},{8,11},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{8,12},{2,13},{12,15}};	//</a:t>
            </a:r>
            <a:r>
              <a:rPr lang="zh-CN" altLang="zh-CN" sz="1800" dirty="0" smtClean="0">
                <a:solidFill>
                  <a:schemeClr val="tx1"/>
                </a:solidFill>
                <a:latin typeface="Consolas" pitchFamily="49" charset="0"/>
                <a:ea typeface="仿宋" pitchFamily="49" charset="-122"/>
                <a:cs typeface="Consolas" pitchFamily="49" charset="0"/>
              </a:rPr>
              <a:t>下标</a:t>
            </a:r>
            <a:r>
              <a:rPr lang="en-US" altLang="zh-CN" sz="1800" dirty="0" smtClean="0">
                <a:solidFill>
                  <a:schemeClr val="tx1"/>
                </a:solidFill>
                <a:latin typeface="Consolas" pitchFamily="49" charset="0"/>
                <a:ea typeface="仿宋" pitchFamily="49" charset="-122"/>
                <a:cs typeface="Consolas" pitchFamily="49" charset="0"/>
              </a:rPr>
              <a:t>0</a:t>
            </a:r>
            <a:r>
              <a:rPr lang="zh-CN" altLang="zh-CN" sz="1800" dirty="0" smtClean="0">
                <a:solidFill>
                  <a:schemeClr val="tx1"/>
                </a:solidFill>
                <a:latin typeface="Consolas" pitchFamily="49" charset="0"/>
                <a:ea typeface="仿宋" pitchFamily="49" charset="-122"/>
                <a:cs typeface="Consolas" pitchFamily="49" charset="0"/>
              </a:rPr>
              <a:t>不用</a:t>
            </a:r>
          </a:p>
          <a:p>
            <a:pPr>
              <a:lnSpc>
                <a:spcPct val="200000"/>
              </a:lnSpc>
            </a:pPr>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求解结果表示</a:t>
            </a:r>
          </a:p>
          <a:p>
            <a:r>
              <a:rPr lang="en-US" altLang="zh-CN" sz="1800" dirty="0" err="1" smtClean="0">
                <a:solidFill>
                  <a:schemeClr val="tx1"/>
                </a:solidFill>
                <a:latin typeface="Consolas" pitchFamily="49" charset="0"/>
                <a:ea typeface="仿宋" pitchFamily="49" charset="-122"/>
                <a:cs typeface="Consolas" pitchFamily="49" charset="0"/>
              </a:rPr>
              <a:t>bool</a:t>
            </a:r>
            <a:r>
              <a:rPr lang="en-US" altLang="zh-CN" sz="1800" dirty="0" smtClean="0">
                <a:solidFill>
                  <a:schemeClr val="tx1"/>
                </a:solidFill>
                <a:latin typeface="Consolas" pitchFamily="49" charset="0"/>
                <a:ea typeface="仿宋" pitchFamily="49" charset="-122"/>
                <a:cs typeface="Consolas" pitchFamily="49" charset="0"/>
              </a:rPr>
              <a:t> flag[MAX];		//</a:t>
            </a:r>
            <a:r>
              <a:rPr lang="zh-CN" altLang="zh-CN" sz="1800" dirty="0" smtClean="0">
                <a:solidFill>
                  <a:schemeClr val="tx1"/>
                </a:solidFill>
                <a:latin typeface="Consolas" pitchFamily="49" charset="0"/>
                <a:ea typeface="仿宋" pitchFamily="49" charset="-122"/>
                <a:cs typeface="Consolas" pitchFamily="49" charset="0"/>
              </a:rPr>
              <a:t>标记选择的活动</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Count=0;			//</a:t>
            </a:r>
            <a:r>
              <a:rPr lang="zh-CN" altLang="zh-CN" sz="1800" dirty="0" smtClean="0">
                <a:solidFill>
                  <a:schemeClr val="tx1"/>
                </a:solidFill>
                <a:latin typeface="Consolas" pitchFamily="49" charset="0"/>
                <a:ea typeface="仿宋" pitchFamily="49" charset="-122"/>
                <a:cs typeface="Consolas" pitchFamily="49" charset="0"/>
              </a:rPr>
              <a:t>选取的兼容活动个数</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06" y="785794"/>
            <a:ext cx="8929718" cy="4889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dirty="0" smtClean="0">
                <a:solidFill>
                  <a:srgbClr val="FF0000"/>
                </a:solidFill>
                <a:latin typeface="Consolas" pitchFamily="49" charset="0"/>
                <a:ea typeface="仿宋" pitchFamily="49" charset="-122"/>
                <a:cs typeface="Consolas" pitchFamily="49" charset="0"/>
              </a:rPr>
              <a:t>void solve()				//</a:t>
            </a:r>
            <a:r>
              <a:rPr lang="zh-CN" altLang="zh-CN" sz="1800" dirty="0" smtClean="0">
                <a:solidFill>
                  <a:srgbClr val="FF0000"/>
                </a:solidFill>
                <a:latin typeface="Consolas" pitchFamily="49" charset="0"/>
                <a:ea typeface="仿宋" pitchFamily="49" charset="-122"/>
                <a:cs typeface="Consolas" pitchFamily="49" charset="0"/>
              </a:rPr>
              <a:t>求解最大兼容活动子集</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memset</a:t>
            </a:r>
            <a:r>
              <a:rPr lang="en-US" altLang="zh-CN" sz="1800" dirty="0" smtClean="0">
                <a:solidFill>
                  <a:schemeClr val="tx1"/>
                </a:solidFill>
                <a:latin typeface="Consolas" pitchFamily="49" charset="0"/>
                <a:ea typeface="仿宋" pitchFamily="49" charset="-122"/>
                <a:cs typeface="Consolas" pitchFamily="49" charset="0"/>
              </a:rPr>
              <a:t>(flag,0,sizeof(flag));	//</a:t>
            </a:r>
            <a:r>
              <a:rPr lang="zh-CN" altLang="zh-CN" sz="1800" dirty="0" smtClean="0">
                <a:solidFill>
                  <a:schemeClr val="tx1"/>
                </a:solidFill>
                <a:latin typeface="Consolas" pitchFamily="49" charset="0"/>
                <a:ea typeface="仿宋" pitchFamily="49" charset="-122"/>
                <a:cs typeface="Consolas" pitchFamily="49" charset="0"/>
              </a:rPr>
              <a:t>初始化为</a:t>
            </a:r>
            <a:r>
              <a:rPr lang="en-US" altLang="zh-CN" sz="1800" dirty="0" smtClean="0">
                <a:solidFill>
                  <a:schemeClr val="tx1"/>
                </a:solidFill>
                <a:latin typeface="Consolas" pitchFamily="49" charset="0"/>
                <a:ea typeface="仿宋" pitchFamily="49" charset="-122"/>
                <a:cs typeface="Consolas" pitchFamily="49" charset="0"/>
              </a:rPr>
              <a:t>false</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sort(A+1,A+n+1);			//A[1..n]</a:t>
            </a:r>
            <a:r>
              <a:rPr lang="zh-CN" altLang="zh-CN" sz="1800" dirty="0" smtClean="0">
                <a:solidFill>
                  <a:schemeClr val="tx1"/>
                </a:solidFill>
                <a:latin typeface="Consolas" pitchFamily="49" charset="0"/>
                <a:ea typeface="仿宋" pitchFamily="49" charset="-122"/>
                <a:cs typeface="Consolas" pitchFamily="49" charset="0"/>
              </a:rPr>
              <a:t>按活动结束时间递增排序</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preend</a:t>
            </a:r>
            <a:r>
              <a:rPr lang="en-US" altLang="zh-CN" sz="1800" dirty="0" smtClean="0">
                <a:solidFill>
                  <a:schemeClr val="tx1"/>
                </a:solidFill>
                <a:latin typeface="Consolas" pitchFamily="49" charset="0"/>
                <a:ea typeface="仿宋" pitchFamily="49" charset="-122"/>
                <a:cs typeface="Consolas" pitchFamily="49" charset="0"/>
              </a:rPr>
              <a:t>=0;			//</a:t>
            </a:r>
            <a:r>
              <a:rPr lang="zh-CN" altLang="zh-CN" sz="1800" dirty="0" smtClean="0">
                <a:solidFill>
                  <a:schemeClr val="tx1"/>
                </a:solidFill>
                <a:latin typeface="Consolas" pitchFamily="49" charset="0"/>
                <a:ea typeface="仿宋" pitchFamily="49" charset="-122"/>
                <a:cs typeface="Consolas" pitchFamily="49" charset="0"/>
              </a:rPr>
              <a:t>前一个兼容活动的结束时间</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=1;i&lt;=</a:t>
            </a:r>
            <a:r>
              <a:rPr lang="en-US" altLang="zh-CN" sz="1800" dirty="0" err="1" smtClean="0">
                <a:solidFill>
                  <a:schemeClr val="tx1"/>
                </a:solidFill>
                <a:latin typeface="Consolas" pitchFamily="49" charset="0"/>
                <a:ea typeface="仿宋" pitchFamily="49" charset="-122"/>
                <a:cs typeface="Consolas" pitchFamily="49" charset="0"/>
              </a:rPr>
              <a:t>n;i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扫描所有活动</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  if (A[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].b&gt;=</a:t>
            </a:r>
            <a:r>
              <a:rPr lang="en-US" altLang="zh-CN" sz="1800" dirty="0" err="1" smtClean="0">
                <a:solidFill>
                  <a:schemeClr val="tx1"/>
                </a:solidFill>
                <a:latin typeface="Consolas" pitchFamily="49" charset="0"/>
                <a:ea typeface="仿宋" pitchFamily="49" charset="-122"/>
                <a:cs typeface="Consolas" pitchFamily="49" charset="0"/>
              </a:rPr>
              <a:t>preend</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找到一个兼容活动</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  flag[</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]=true;		//</a:t>
            </a:r>
            <a:r>
              <a:rPr lang="zh-CN" altLang="zh-CN" sz="1800" dirty="0" smtClean="0">
                <a:solidFill>
                  <a:schemeClr val="tx1"/>
                </a:solidFill>
                <a:latin typeface="Consolas" pitchFamily="49" charset="0"/>
                <a:ea typeface="仿宋" pitchFamily="49" charset="-122"/>
                <a:cs typeface="Consolas" pitchFamily="49" charset="0"/>
              </a:rPr>
              <a:t>选择</a:t>
            </a:r>
            <a:r>
              <a:rPr lang="en-US" altLang="zh-CN" sz="1800" dirty="0" smtClean="0">
                <a:solidFill>
                  <a:schemeClr val="tx1"/>
                </a:solidFill>
                <a:latin typeface="Consolas" pitchFamily="49" charset="0"/>
                <a:ea typeface="仿宋" pitchFamily="49" charset="-122"/>
                <a:cs typeface="Consolas" pitchFamily="49" charset="0"/>
              </a:rPr>
              <a:t>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活动</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preend</a:t>
            </a:r>
            <a:r>
              <a:rPr lang="en-US" altLang="zh-CN" sz="1800" dirty="0" smtClean="0">
                <a:solidFill>
                  <a:schemeClr val="tx1"/>
                </a:solidFill>
                <a:latin typeface="Consolas" pitchFamily="49" charset="0"/>
                <a:ea typeface="仿宋" pitchFamily="49" charset="-122"/>
                <a:cs typeface="Consolas" pitchFamily="49" charset="0"/>
              </a:rPr>
              <a:t>=A[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].e;		//</a:t>
            </a:r>
            <a:r>
              <a:rPr lang="zh-CN" altLang="zh-CN" sz="1800" dirty="0" smtClean="0">
                <a:solidFill>
                  <a:schemeClr val="tx1"/>
                </a:solidFill>
                <a:latin typeface="Consolas" pitchFamily="49" charset="0"/>
                <a:ea typeface="仿宋" pitchFamily="49" charset="-122"/>
                <a:cs typeface="Consolas" pitchFamily="49" charset="0"/>
              </a:rPr>
              <a:t>更新</a:t>
            </a:r>
            <a:r>
              <a:rPr lang="en-US" altLang="zh-CN" sz="1800" dirty="0" err="1" smtClean="0">
                <a:solidFill>
                  <a:schemeClr val="tx1"/>
                </a:solidFill>
                <a:latin typeface="Consolas" pitchFamily="49" charset="0"/>
                <a:ea typeface="仿宋" pitchFamily="49" charset="-122"/>
                <a:cs typeface="Consolas" pitchFamily="49" charset="0"/>
              </a:rPr>
              <a:t>preend</a:t>
            </a:r>
            <a:r>
              <a:rPr lang="zh-CN" altLang="zh-CN" sz="1800" dirty="0" smtClean="0">
                <a:solidFill>
                  <a:schemeClr val="tx1"/>
                </a:solidFill>
                <a:latin typeface="Consolas" pitchFamily="49" charset="0"/>
                <a:ea typeface="仿宋" pitchFamily="49" charset="-122"/>
                <a:cs typeface="Consolas" pitchFamily="49" charset="0"/>
              </a:rPr>
              <a:t>值</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参照</a:t>
            </a:r>
            <a:r>
              <a:rPr lang="en-US" altLang="zh-CN" sz="1800" dirty="0" smtClean="0">
                <a:solidFill>
                  <a:schemeClr val="tx1"/>
                </a:solidFill>
                <a:latin typeface="Consolas" pitchFamily="49" charset="0"/>
                <a:ea typeface="仿宋" pitchFamily="49" charset="-122"/>
                <a:cs typeface="Consolas" pitchFamily="49" charset="0"/>
              </a:rPr>
              <a:t>Action.cpp</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858180" cy="1007840"/>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zh-CN" altLang="zh-CN" sz="2000" dirty="0" smtClean="0">
                <a:solidFill>
                  <a:schemeClr val="tx1"/>
                </a:solidFill>
                <a:latin typeface="Consolas" pitchFamily="49" charset="0"/>
                <a:ea typeface="楷体" pitchFamily="49" charset="-122"/>
                <a:cs typeface="Consolas" pitchFamily="49" charset="0"/>
              </a:rPr>
              <a:t>算法的主要时间花费在排序上，排序时间为</a:t>
            </a:r>
            <a:r>
              <a:rPr lang="en-US" altLang="zh-CN" sz="2000" dirty="0" smtClean="0">
                <a:solidFill>
                  <a:schemeClr val="tx1"/>
                </a:solidFill>
                <a:latin typeface="Consolas" pitchFamily="49" charset="0"/>
                <a:ea typeface="楷体" pitchFamily="49" charset="-122"/>
                <a:cs typeface="Consolas" pitchFamily="49" charset="0"/>
              </a:rPr>
              <a:t>O(</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log</a:t>
            </a:r>
            <a:r>
              <a:rPr lang="en-US" altLang="zh-CN" sz="2000" baseline="-25000" dirty="0" smtClean="0">
                <a:solidFill>
                  <a:schemeClr val="tx1"/>
                </a:solidFill>
                <a:latin typeface="Consolas" pitchFamily="49" charset="0"/>
                <a:ea typeface="楷体" pitchFamily="49" charset="-122"/>
                <a:cs typeface="Consolas" pitchFamily="49" charset="0"/>
              </a:rPr>
              <a:t>2</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，所以整个算法的时间复杂度为</a:t>
            </a:r>
            <a:r>
              <a:rPr lang="en-US" altLang="zh-CN" sz="2000" dirty="0" smtClean="0">
                <a:solidFill>
                  <a:schemeClr val="tx1"/>
                </a:solidFill>
                <a:latin typeface="Consolas" pitchFamily="49" charset="0"/>
                <a:ea typeface="楷体" pitchFamily="49" charset="-122"/>
                <a:cs typeface="Consolas" pitchFamily="49" charset="0"/>
              </a:rPr>
              <a:t>O(</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log</a:t>
            </a:r>
            <a:r>
              <a:rPr lang="en-US" altLang="zh-CN" sz="2000" baseline="-25000" dirty="0" smtClean="0">
                <a:solidFill>
                  <a:schemeClr val="tx1"/>
                </a:solidFill>
                <a:latin typeface="Consolas" pitchFamily="49" charset="0"/>
                <a:ea typeface="楷体" pitchFamily="49" charset="-122"/>
                <a:cs typeface="Consolas" pitchFamily="49" charset="0"/>
              </a:rPr>
              <a:t>2</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93355"/>
            <a:ext cx="7643866" cy="2446824"/>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Consolas" pitchFamily="49" charset="0"/>
                <a:ea typeface="楷体" pitchFamily="49" charset="-122"/>
                <a:cs typeface="Consolas" pitchFamily="49" charset="0"/>
              </a:rPr>
              <a:t>【例</a:t>
            </a:r>
            <a:r>
              <a:rPr lang="en-US" altLang="zh-CN" sz="2200" dirty="0" smtClean="0">
                <a:solidFill>
                  <a:srgbClr val="FF0000"/>
                </a:solidFill>
                <a:latin typeface="Consolas" pitchFamily="49" charset="0"/>
                <a:ea typeface="楷体" pitchFamily="49" charset="-122"/>
                <a:cs typeface="Consolas" pitchFamily="49" charset="0"/>
              </a:rPr>
              <a:t>7.2</a:t>
            </a:r>
            <a:r>
              <a:rPr lang="zh-CN" altLang="zh-CN" sz="2200" dirty="0" smtClean="0">
                <a:solidFill>
                  <a:srgbClr val="FF0000"/>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求解</a:t>
            </a:r>
            <a:r>
              <a:rPr lang="zh-CN" altLang="en-US" sz="2000" dirty="0" smtClean="0">
                <a:solidFill>
                  <a:schemeClr val="tx1"/>
                </a:solidFill>
                <a:latin typeface="Consolas" pitchFamily="49" charset="0"/>
                <a:ea typeface="楷体" pitchFamily="49" charset="-122"/>
                <a:cs typeface="Consolas" pitchFamily="49" charset="0"/>
              </a:rPr>
              <a:t>畜</a:t>
            </a:r>
            <a:r>
              <a:rPr lang="zh-CN" altLang="en-US" sz="22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栏保留问题。农场有</a:t>
            </a:r>
            <a:r>
              <a:rPr lang="en-US" altLang="zh-CN" sz="2000" i="1" dirty="0" smtClean="0">
                <a:solidFill>
                  <a:schemeClr val="tx1"/>
                </a:solidFill>
                <a:latin typeface="Consolas" pitchFamily="49" charset="0"/>
                <a:ea typeface="楷体" pitchFamily="49" charset="-122"/>
                <a:cs typeface="Consolas" pitchFamily="49" charset="0"/>
              </a:rPr>
              <a:t>n</a:t>
            </a:r>
            <a:r>
              <a:rPr lang="zh-CN" altLang="zh-CN" sz="2000" dirty="0" smtClean="0">
                <a:solidFill>
                  <a:schemeClr val="tx1"/>
                </a:solidFill>
                <a:latin typeface="Consolas" pitchFamily="49" charset="0"/>
                <a:ea typeface="楷体" pitchFamily="49" charset="-122"/>
                <a:cs typeface="Consolas" pitchFamily="49" charset="0"/>
              </a:rPr>
              <a:t>头牛，每头牛会有一个</a:t>
            </a:r>
            <a:r>
              <a:rPr lang="zh-CN" altLang="zh-CN" sz="2000" dirty="0" smtClean="0">
                <a:solidFill>
                  <a:srgbClr val="FF0000"/>
                </a:solidFill>
                <a:latin typeface="Consolas" pitchFamily="49" charset="0"/>
                <a:ea typeface="楷体" pitchFamily="49" charset="-122"/>
                <a:cs typeface="Consolas" pitchFamily="49" charset="0"/>
              </a:rPr>
              <a:t>特定</a:t>
            </a:r>
            <a:r>
              <a:rPr lang="zh-CN" altLang="zh-CN" sz="2000" dirty="0" smtClean="0">
                <a:solidFill>
                  <a:schemeClr val="tx1"/>
                </a:solidFill>
                <a:latin typeface="Consolas" pitchFamily="49" charset="0"/>
                <a:ea typeface="楷体" pitchFamily="49" charset="-122"/>
                <a:cs typeface="Consolas" pitchFamily="49" charset="0"/>
              </a:rPr>
              <a:t>的时间区间</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b</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e</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在蓄栏里</a:t>
            </a:r>
            <a:r>
              <a:rPr lang="zh-CN" altLang="zh-CN" sz="2000" dirty="0" smtClean="0">
                <a:solidFill>
                  <a:srgbClr val="FF0000"/>
                </a:solidFill>
                <a:latin typeface="Consolas" pitchFamily="49" charset="0"/>
                <a:ea typeface="楷体" pitchFamily="49" charset="-122"/>
                <a:cs typeface="Consolas" pitchFamily="49" charset="0"/>
              </a:rPr>
              <a:t>挤牛奶</a:t>
            </a:r>
            <a:r>
              <a:rPr lang="zh-CN" altLang="zh-CN" sz="2000" dirty="0" smtClean="0">
                <a:solidFill>
                  <a:schemeClr val="tx1"/>
                </a:solidFill>
                <a:latin typeface="Consolas" pitchFamily="49" charset="0"/>
                <a:ea typeface="楷体" pitchFamily="49" charset="-122"/>
                <a:cs typeface="Consolas" pitchFamily="49" charset="0"/>
              </a:rPr>
              <a:t>，并且一个</a:t>
            </a:r>
            <a:r>
              <a:rPr lang="zh-CN" altLang="en-US" sz="2000" dirty="0" smtClean="0">
                <a:solidFill>
                  <a:schemeClr val="tx1"/>
                </a:solidFill>
                <a:latin typeface="Consolas" pitchFamily="49" charset="0"/>
                <a:ea typeface="楷体" pitchFamily="49" charset="-122"/>
                <a:cs typeface="Consolas" pitchFamily="49" charset="0"/>
              </a:rPr>
              <a:t>畜</a:t>
            </a:r>
            <a:r>
              <a:rPr lang="zh-CN" altLang="zh-CN" sz="2000" dirty="0" smtClean="0">
                <a:solidFill>
                  <a:schemeClr val="tx1"/>
                </a:solidFill>
                <a:latin typeface="Consolas" pitchFamily="49" charset="0"/>
                <a:ea typeface="楷体" pitchFamily="49" charset="-122"/>
                <a:cs typeface="Consolas" pitchFamily="49" charset="0"/>
              </a:rPr>
              <a:t>栏里</a:t>
            </a:r>
            <a:r>
              <a:rPr lang="zh-CN" altLang="zh-CN" sz="2000" dirty="0" smtClean="0">
                <a:solidFill>
                  <a:srgbClr val="FF0000"/>
                </a:solidFill>
                <a:latin typeface="Consolas" pitchFamily="49" charset="0"/>
                <a:ea typeface="楷体" pitchFamily="49" charset="-122"/>
                <a:cs typeface="Consolas" pitchFamily="49" charset="0"/>
              </a:rPr>
              <a:t>任何时刻</a:t>
            </a:r>
            <a:r>
              <a:rPr lang="zh-CN" altLang="zh-CN" sz="2000" dirty="0" smtClean="0">
                <a:solidFill>
                  <a:schemeClr val="tx1"/>
                </a:solidFill>
                <a:latin typeface="Consolas" pitchFamily="49" charset="0"/>
                <a:ea typeface="楷体" pitchFamily="49" charset="-122"/>
                <a:cs typeface="Consolas" pitchFamily="49" charset="0"/>
              </a:rPr>
              <a:t>只能有</a:t>
            </a:r>
            <a:r>
              <a:rPr lang="zh-CN" altLang="zh-CN" sz="2000" dirty="0" smtClean="0">
                <a:solidFill>
                  <a:srgbClr val="FF0000"/>
                </a:solidFill>
                <a:latin typeface="Consolas" pitchFamily="49" charset="0"/>
                <a:ea typeface="楷体" pitchFamily="49" charset="-122"/>
                <a:cs typeface="Consolas" pitchFamily="49" charset="0"/>
              </a:rPr>
              <a:t>一头</a:t>
            </a:r>
            <a:r>
              <a:rPr lang="zh-CN" altLang="zh-CN" sz="2000" dirty="0" smtClean="0">
                <a:solidFill>
                  <a:schemeClr val="tx1"/>
                </a:solidFill>
                <a:latin typeface="Consolas" pitchFamily="49" charset="0"/>
                <a:ea typeface="楷体" pitchFamily="49" charset="-122"/>
                <a:cs typeface="Consolas" pitchFamily="49" charset="0"/>
              </a:rPr>
              <a:t>牛挤奶。</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现在农场主希望知道</a:t>
            </a:r>
            <a:r>
              <a:rPr lang="zh-CN" altLang="zh-CN" sz="2000" dirty="0" smtClean="0">
                <a:solidFill>
                  <a:srgbClr val="FF0000"/>
                </a:solidFill>
                <a:latin typeface="Consolas" pitchFamily="49" charset="0"/>
                <a:ea typeface="楷体" pitchFamily="49" charset="-122"/>
                <a:cs typeface="Consolas" pitchFamily="49" charset="0"/>
              </a:rPr>
              <a:t>最少</a:t>
            </a:r>
            <a:r>
              <a:rPr lang="zh-CN" altLang="en-US" sz="2000" dirty="0" smtClean="0">
                <a:solidFill>
                  <a:srgbClr val="FF0000"/>
                </a:solidFill>
                <a:latin typeface="Consolas" pitchFamily="49" charset="0"/>
                <a:ea typeface="楷体" pitchFamily="49" charset="-122"/>
                <a:cs typeface="Consolas" pitchFamily="49" charset="0"/>
              </a:rPr>
              <a:t>畜</a:t>
            </a:r>
            <a:r>
              <a:rPr lang="zh-CN" altLang="zh-CN" sz="2000" dirty="0" smtClean="0">
                <a:solidFill>
                  <a:srgbClr val="FF0000"/>
                </a:solidFill>
                <a:latin typeface="Consolas" pitchFamily="49" charset="0"/>
                <a:ea typeface="楷体" pitchFamily="49" charset="-122"/>
                <a:cs typeface="Consolas" pitchFamily="49" charset="0"/>
              </a:rPr>
              <a:t>栏</a:t>
            </a:r>
            <a:r>
              <a:rPr lang="zh-CN" altLang="zh-CN" sz="2000" dirty="0" smtClean="0">
                <a:solidFill>
                  <a:schemeClr val="tx1"/>
                </a:solidFill>
                <a:latin typeface="Consolas" pitchFamily="49" charset="0"/>
                <a:ea typeface="楷体" pitchFamily="49" charset="-122"/>
                <a:cs typeface="Consolas" pitchFamily="49" charset="0"/>
              </a:rPr>
              <a:t>能够满足上述要求，并给出每头牛被安排的方案。对于多种可行方案，输出一种即可。</a:t>
            </a:r>
          </a:p>
        </p:txBody>
      </p:sp>
      <p:pic>
        <p:nvPicPr>
          <p:cNvPr id="230402" name="Picture 2"/>
          <p:cNvPicPr>
            <a:picLocks noChangeAspect="1" noChangeArrowheads="1"/>
          </p:cNvPicPr>
          <p:nvPr/>
        </p:nvPicPr>
        <p:blipFill>
          <a:blip r:embed="rId2"/>
          <a:srcRect/>
          <a:stretch>
            <a:fillRect/>
          </a:stretch>
        </p:blipFill>
        <p:spPr bwMode="auto">
          <a:xfrm>
            <a:off x="3643306" y="1500174"/>
            <a:ext cx="514350" cy="37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extBox 1"/>
          <p:cNvSpPr txBox="1"/>
          <p:nvPr/>
        </p:nvSpPr>
        <p:spPr>
          <a:xfrm>
            <a:off x="642910" y="642918"/>
            <a:ext cx="8072494" cy="1246495"/>
          </a:xfrm>
          <a:prstGeom prst="rect">
            <a:avLst/>
          </a:prstGeom>
        </p:spPr>
        <p:txBody>
          <a:bodyPr wrap="square" rtlCol="0">
            <a:spAutoFit/>
          </a:bodyPr>
          <a:lstStyle/>
          <a:p>
            <a:pPr>
              <a:lnSpc>
                <a:spcPts val="3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解：</a:t>
            </a:r>
            <a:r>
              <a:rPr lang="zh-CN" altLang="zh-CN" sz="2000" dirty="0" smtClean="0">
                <a:solidFill>
                  <a:schemeClr val="tx1"/>
                </a:solidFill>
                <a:latin typeface="Consolas" pitchFamily="49" charset="0"/>
                <a:ea typeface="楷体" pitchFamily="49" charset="-122"/>
                <a:cs typeface="Consolas" pitchFamily="49" charset="0"/>
              </a:rPr>
              <a:t>牛的编号为</a:t>
            </a:r>
            <a:r>
              <a:rPr lang="en-US" altLang="zh-CN" sz="2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zh-CN" altLang="zh-CN" sz="2000" dirty="0" smtClean="0">
                <a:solidFill>
                  <a:schemeClr val="tx1"/>
                </a:solidFill>
                <a:latin typeface="Consolas" pitchFamily="49" charset="0"/>
                <a:ea typeface="楷体" pitchFamily="49" charset="-122"/>
                <a:cs typeface="Consolas" pitchFamily="49" charset="0"/>
              </a:rPr>
              <a:t>，每头牛的挤奶时间相当于一个活动，与前面活动安排问题不同，这里的活动时间是</a:t>
            </a:r>
            <a:r>
              <a:rPr lang="zh-CN" altLang="zh-CN" sz="2000" dirty="0" smtClean="0">
                <a:solidFill>
                  <a:srgbClr val="FF0000"/>
                </a:solidFill>
                <a:latin typeface="Consolas" pitchFamily="49" charset="0"/>
                <a:ea typeface="楷体" pitchFamily="49" charset="-122"/>
                <a:cs typeface="Consolas" pitchFamily="49" charset="0"/>
              </a:rPr>
              <a:t>闭区间</a:t>
            </a:r>
            <a:r>
              <a:rPr lang="zh-CN" altLang="zh-CN" sz="2000" dirty="0" smtClean="0">
                <a:solidFill>
                  <a:schemeClr val="tx1"/>
                </a:solidFill>
                <a:latin typeface="Consolas" pitchFamily="49" charset="0"/>
                <a:ea typeface="楷体" pitchFamily="49" charset="-122"/>
                <a:cs typeface="Consolas" pitchFamily="49" charset="0"/>
              </a:rPr>
              <a:t>，例如</a:t>
            </a:r>
            <a:r>
              <a:rPr lang="en-US" altLang="zh-CN" sz="2000" dirty="0" smtClean="0">
                <a:solidFill>
                  <a:schemeClr val="tx1"/>
                </a:solidFill>
                <a:latin typeface="Consolas" pitchFamily="49" charset="0"/>
                <a:ea typeface="楷体" pitchFamily="49" charset="-122"/>
                <a:cs typeface="Consolas" pitchFamily="49" charset="0"/>
              </a:rPr>
              <a:t>[2</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4]</a:t>
            </a:r>
            <a:r>
              <a:rPr lang="zh-CN" altLang="zh-CN" sz="2000" dirty="0" smtClean="0">
                <a:solidFill>
                  <a:schemeClr val="tx1"/>
                </a:solidFill>
                <a:latin typeface="Consolas" pitchFamily="49" charset="0"/>
                <a:ea typeface="楷体" pitchFamily="49" charset="-122"/>
                <a:cs typeface="Consolas" pitchFamily="49" charset="0"/>
              </a:rPr>
              <a:t>与</a:t>
            </a:r>
            <a:r>
              <a:rPr lang="en-US" altLang="zh-CN" sz="2000" dirty="0" smtClean="0">
                <a:solidFill>
                  <a:schemeClr val="tx1"/>
                </a:solidFill>
                <a:latin typeface="Consolas" pitchFamily="49" charset="0"/>
                <a:ea typeface="楷体" pitchFamily="49" charset="-122"/>
                <a:cs typeface="Consolas" pitchFamily="49" charset="0"/>
              </a:rPr>
              <a:t>[4</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7]</a:t>
            </a:r>
            <a:r>
              <a:rPr lang="zh-CN" altLang="zh-CN" sz="2000" dirty="0" smtClean="0">
                <a:solidFill>
                  <a:schemeClr val="tx1"/>
                </a:solidFill>
                <a:latin typeface="Consolas" pitchFamily="49" charset="0"/>
                <a:ea typeface="楷体" pitchFamily="49" charset="-122"/>
                <a:cs typeface="Consolas" pitchFamily="49" charset="0"/>
              </a:rPr>
              <a:t>是交叉的，它们不是兼容活动。</a:t>
            </a:r>
          </a:p>
        </p:txBody>
      </p:sp>
      <p:sp>
        <p:nvSpPr>
          <p:cNvPr id="3" name="TextBox 2"/>
          <p:cNvSpPr txBox="1"/>
          <p:nvPr/>
        </p:nvSpPr>
        <p:spPr>
          <a:xfrm>
            <a:off x="571472" y="2143116"/>
            <a:ext cx="8001056" cy="2585323"/>
          </a:xfrm>
          <a:prstGeom prst="rect">
            <a:avLst/>
          </a:prstGeom>
          <a:noFill/>
        </p:spPr>
        <p:txBody>
          <a:bodyPr wrap="square" rtlCol="0">
            <a:spAutoFit/>
          </a:bodyPr>
          <a:lstStyle/>
          <a:p>
            <a:pPr>
              <a:lnSpc>
                <a:spcPct val="150000"/>
              </a:lnSpc>
            </a:pPr>
            <a:r>
              <a:rPr lang="en-US" altLang="zh-CN" sz="1800" dirty="0" smtClean="0">
                <a:solidFill>
                  <a:srgbClr val="C00000"/>
                </a:solidFill>
                <a:latin typeface="Consolas" pitchFamily="49" charset="0"/>
                <a:ea typeface="仿宋" pitchFamily="49" charset="-122"/>
                <a:cs typeface="Consolas" pitchFamily="49" charset="0"/>
              </a:rPr>
              <a:t>    </a:t>
            </a:r>
            <a:r>
              <a:rPr lang="zh-CN" altLang="zh-CN" sz="1800" dirty="0" smtClean="0">
                <a:solidFill>
                  <a:srgbClr val="C00000"/>
                </a:solidFill>
                <a:latin typeface="Consolas" pitchFamily="49" charset="0"/>
                <a:ea typeface="仿宋" pitchFamily="49" charset="-122"/>
                <a:cs typeface="Consolas" pitchFamily="49" charset="0"/>
              </a:rPr>
              <a:t>采用与求解活动安排问题类似的贪心思路</a:t>
            </a:r>
            <a:r>
              <a:rPr lang="zh-CN"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将所有活动这样排序：结束时间相同按开始时间递增排序，否则按结束时间递增排序。</a:t>
            </a:r>
            <a:endParaRPr lang="en-US"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求出一个</a:t>
            </a:r>
            <a:r>
              <a:rPr lang="zh-CN" altLang="zh-CN" sz="1800" dirty="0" smtClean="0">
                <a:solidFill>
                  <a:srgbClr val="C00000"/>
                </a:solidFill>
                <a:latin typeface="Consolas" pitchFamily="49" charset="0"/>
                <a:ea typeface="仿宋" pitchFamily="49" charset="-122"/>
                <a:cs typeface="Consolas" pitchFamily="49" charset="0"/>
              </a:rPr>
              <a:t>最大兼容活动子集</a:t>
            </a:r>
            <a:r>
              <a:rPr lang="zh-CN"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将它们安排在一个</a:t>
            </a:r>
            <a:r>
              <a:rPr lang="zh-CN" altLang="en-US" sz="1800" dirty="0" smtClean="0">
                <a:solidFill>
                  <a:schemeClr val="tx1"/>
                </a:solidFill>
                <a:latin typeface="Consolas" pitchFamily="49" charset="0"/>
                <a:ea typeface="仿宋" pitchFamily="49" charset="-122"/>
                <a:cs typeface="Consolas" pitchFamily="49" charset="0"/>
              </a:rPr>
              <a:t>畜</a:t>
            </a:r>
            <a:r>
              <a:rPr lang="zh-CN" altLang="zh-CN" sz="1800" dirty="0" smtClean="0">
                <a:solidFill>
                  <a:schemeClr val="tx1"/>
                </a:solidFill>
                <a:latin typeface="Consolas" pitchFamily="49" charset="0"/>
                <a:ea typeface="仿宋" pitchFamily="49" charset="-122"/>
                <a:cs typeface="Consolas" pitchFamily="49" charset="0"/>
              </a:rPr>
              <a:t>栏中（编号为</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）；如果没有安排完，再在剩余的活动再求下一个最大兼容活动子集，将它们安排在另一个</a:t>
            </a:r>
            <a:r>
              <a:rPr lang="zh-CN" altLang="en-US" sz="1800" dirty="0" smtClean="0">
                <a:solidFill>
                  <a:schemeClr val="tx1"/>
                </a:solidFill>
                <a:latin typeface="Consolas" pitchFamily="49" charset="0"/>
                <a:ea typeface="仿宋" pitchFamily="49" charset="-122"/>
                <a:cs typeface="Consolas" pitchFamily="49" charset="0"/>
              </a:rPr>
              <a:t>畜</a:t>
            </a:r>
            <a:r>
              <a:rPr lang="zh-CN" altLang="zh-CN" sz="1800" dirty="0" smtClean="0">
                <a:solidFill>
                  <a:schemeClr val="tx1"/>
                </a:solidFill>
                <a:latin typeface="Consolas" pitchFamily="49" charset="0"/>
                <a:ea typeface="仿宋" pitchFamily="49" charset="-122"/>
                <a:cs typeface="Consolas" pitchFamily="49" charset="0"/>
              </a:rPr>
              <a:t>栏中（编号为</a:t>
            </a:r>
            <a:r>
              <a:rPr lang="en-US" altLang="zh-CN" sz="1800" dirty="0" smtClean="0">
                <a:solidFill>
                  <a:schemeClr val="tx1"/>
                </a:solidFill>
                <a:latin typeface="Consolas" pitchFamily="49" charset="0"/>
                <a:ea typeface="仿宋" pitchFamily="49" charset="-122"/>
                <a:cs typeface="Consolas" pitchFamily="49" charset="0"/>
              </a:rPr>
              <a:t>2</a:t>
            </a:r>
            <a:r>
              <a:rPr lang="zh-CN" altLang="zh-CN" sz="1800" dirty="0" smtClean="0">
                <a:solidFill>
                  <a:schemeClr val="tx1"/>
                </a:solidFill>
                <a:latin typeface="Consolas" pitchFamily="49" charset="0"/>
                <a:ea typeface="仿宋" pitchFamily="49" charset="-122"/>
                <a:cs typeface="Consolas" pitchFamily="49" charset="0"/>
              </a:rPr>
              <a:t>），以此类推。</a:t>
            </a:r>
            <a:endParaRPr lang="en-US"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rgbClr val="FF0000"/>
                </a:solidFill>
                <a:latin typeface="Consolas" pitchFamily="49" charset="0"/>
                <a:ea typeface="仿宋" pitchFamily="49" charset="-122"/>
                <a:cs typeface="Consolas" pitchFamily="49" charset="0"/>
              </a:rPr>
              <a:t>最大兼容</a:t>
            </a:r>
            <a:r>
              <a:rPr lang="zh-CN" altLang="zh-CN" sz="1800" dirty="0" smtClean="0">
                <a:solidFill>
                  <a:schemeClr val="tx1"/>
                </a:solidFill>
                <a:latin typeface="Consolas" pitchFamily="49" charset="0"/>
                <a:ea typeface="仿宋" pitchFamily="49" charset="-122"/>
                <a:cs typeface="Consolas" pitchFamily="49" charset="0"/>
              </a:rPr>
              <a:t>活动子集</a:t>
            </a:r>
            <a:r>
              <a:rPr lang="zh-CN" altLang="en-US" sz="1800" dirty="0" smtClean="0">
                <a:solidFill>
                  <a:schemeClr val="tx1"/>
                </a:solidFill>
                <a:latin typeface="Consolas" pitchFamily="49" charset="0"/>
                <a:ea typeface="仿宋" pitchFamily="49" charset="-122"/>
                <a:cs typeface="Consolas" pitchFamily="49" charset="0"/>
              </a:rPr>
              <a:t>的</a:t>
            </a:r>
            <a:r>
              <a:rPr lang="zh-CN" altLang="zh-CN" sz="1800" dirty="0" smtClean="0">
                <a:solidFill>
                  <a:schemeClr val="tx1"/>
                </a:solidFill>
                <a:latin typeface="Consolas" pitchFamily="49" charset="0"/>
                <a:ea typeface="仿宋" pitchFamily="49" charset="-122"/>
                <a:cs typeface="Consolas" pitchFamily="49" charset="0"/>
              </a:rPr>
              <a:t>个数就是</a:t>
            </a:r>
            <a:r>
              <a:rPr lang="zh-CN" altLang="zh-CN" sz="1800" dirty="0" smtClean="0">
                <a:solidFill>
                  <a:srgbClr val="FF0000"/>
                </a:solidFill>
                <a:latin typeface="Consolas" pitchFamily="49" charset="0"/>
                <a:ea typeface="仿宋" pitchFamily="49" charset="-122"/>
                <a:cs typeface="Consolas" pitchFamily="49" charset="0"/>
              </a:rPr>
              <a:t>最少</a:t>
            </a:r>
            <a:r>
              <a:rPr lang="zh-CN" altLang="en-US" sz="1800" dirty="0" smtClean="0">
                <a:solidFill>
                  <a:schemeClr val="tx1"/>
                </a:solidFill>
                <a:latin typeface="Consolas" pitchFamily="49" charset="0"/>
                <a:ea typeface="仿宋" pitchFamily="49" charset="-122"/>
                <a:cs typeface="Consolas" pitchFamily="49" charset="0"/>
              </a:rPr>
              <a:t>畜</a:t>
            </a:r>
            <a:r>
              <a:rPr lang="zh-CN" altLang="zh-CN" sz="1800" dirty="0" smtClean="0">
                <a:solidFill>
                  <a:srgbClr val="FF0000"/>
                </a:solidFill>
                <a:latin typeface="Consolas" pitchFamily="49" charset="0"/>
                <a:ea typeface="仿宋" pitchFamily="49" charset="-122"/>
                <a:cs typeface="Consolas" pitchFamily="49" charset="0"/>
              </a:rPr>
              <a:t>栏个数</a:t>
            </a:r>
            <a:r>
              <a:rPr lang="zh-CN" altLang="zh-CN" sz="1800" dirty="0" smtClean="0">
                <a:solidFill>
                  <a:schemeClr val="tx1"/>
                </a:solidFill>
                <a:latin typeface="Consolas" pitchFamily="49" charset="0"/>
                <a:ea typeface="仿宋" pitchFamily="49" charset="-122"/>
                <a:cs typeface="Consolas" pitchFamily="49" charset="0"/>
              </a:rPr>
              <a:t>。</a:t>
            </a:r>
            <a:endParaRPr lang="zh-CN" altLang="en-US" sz="180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617866"/>
          <a:ext cx="7429554" cy="1323981"/>
        </p:xfrm>
        <a:graphic>
          <a:graphicData uri="http://schemas.openxmlformats.org/drawingml/2006/table">
            <a:tbl>
              <a:tblPr/>
              <a:tblGrid>
                <a:gridCol w="1806517"/>
                <a:gridCol w="803291"/>
                <a:gridCol w="803291"/>
                <a:gridCol w="803291"/>
                <a:gridCol w="803291"/>
                <a:gridCol w="803291"/>
                <a:gridCol w="803291"/>
                <a:gridCol w="803291"/>
              </a:tblGrid>
              <a:tr h="441327">
                <a:tc>
                  <a:txBody>
                    <a:bodyPr/>
                    <a:lstStyle/>
                    <a:p>
                      <a:pPr indent="0" algn="ctr">
                        <a:lnSpc>
                          <a:spcPct val="150000"/>
                        </a:lnSpc>
                        <a:spcAft>
                          <a:spcPts val="0"/>
                        </a:spcAft>
                      </a:pPr>
                      <a:r>
                        <a:rPr lang="en-US" sz="1800" b="1" i="1" kern="100" dirty="0" err="1">
                          <a:solidFill>
                            <a:srgbClr val="FF0000"/>
                          </a:solidFill>
                          <a:latin typeface="Consolas" pitchFamily="49" charset="0"/>
                          <a:ea typeface="楷体" pitchFamily="49" charset="-122"/>
                          <a:cs typeface="Consolas" pitchFamily="49" charset="0"/>
                        </a:rPr>
                        <a:t>i</a:t>
                      </a:r>
                      <a:endParaRPr lang="zh-CN" sz="1800" b="1" kern="100" dirty="0">
                        <a:solidFill>
                          <a:srgbClr val="FF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dirty="0">
                          <a:solidFill>
                            <a:schemeClr val="tx1"/>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chemeClr val="tx1"/>
                          </a:solidFill>
                          <a:latin typeface="Consolas" pitchFamily="49" charset="0"/>
                          <a:ea typeface="楷体" pitchFamily="49" charset="-122"/>
                          <a:cs typeface="Consolas" pitchFamily="49" charset="0"/>
                        </a:rPr>
                        <a:t>1</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2</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5</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8</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4</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12</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11</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dirty="0">
                          <a:solidFill>
                            <a:schemeClr val="tx1"/>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4</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5</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dirty="0" smtClean="0">
                          <a:solidFill>
                            <a:schemeClr val="tx1"/>
                          </a:solidFill>
                          <a:latin typeface="Consolas" pitchFamily="49" charset="0"/>
                          <a:ea typeface="楷体" pitchFamily="49" charset="-122"/>
                          <a:cs typeface="Consolas" pitchFamily="49" charset="0"/>
                        </a:rPr>
                        <a:t>7</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dirty="0" smtClean="0">
                          <a:solidFill>
                            <a:schemeClr val="tx1"/>
                          </a:solidFill>
                          <a:latin typeface="Consolas" pitchFamily="49" charset="0"/>
                          <a:ea typeface="楷体" pitchFamily="49" charset="-122"/>
                          <a:cs typeface="Consolas" pitchFamily="49" charset="0"/>
                        </a:rPr>
                        <a:t>9</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dirty="0" smtClean="0">
                          <a:solidFill>
                            <a:schemeClr val="tx1"/>
                          </a:solidFill>
                          <a:latin typeface="Consolas" pitchFamily="49" charset="0"/>
                          <a:ea typeface="楷体" pitchFamily="49" charset="-122"/>
                          <a:cs typeface="Consolas" pitchFamily="49" charset="0"/>
                        </a:rPr>
                        <a:t>10</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dirty="0" smtClean="0">
                          <a:solidFill>
                            <a:schemeClr val="tx1"/>
                          </a:solidFill>
                          <a:latin typeface="Consolas" pitchFamily="49" charset="0"/>
                          <a:ea typeface="楷体" pitchFamily="49" charset="-122"/>
                          <a:cs typeface="Consolas" pitchFamily="49" charset="0"/>
                        </a:rPr>
                        <a:t>13</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smtClean="0">
                          <a:solidFill>
                            <a:schemeClr val="tx1"/>
                          </a:solidFill>
                          <a:latin typeface="Consolas" pitchFamily="49" charset="0"/>
                          <a:ea typeface="楷体" pitchFamily="49" charset="-122"/>
                          <a:cs typeface="Consolas" pitchFamily="49" charset="0"/>
                        </a:rPr>
                        <a:t>15</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1643042" y="2819399"/>
          <a:ext cx="2857520" cy="1323981"/>
        </p:xfrm>
        <a:graphic>
          <a:graphicData uri="http://schemas.openxmlformats.org/drawingml/2006/table">
            <a:tbl>
              <a:tblPr/>
              <a:tblGrid>
                <a:gridCol w="714380"/>
                <a:gridCol w="714380"/>
                <a:gridCol w="714380"/>
                <a:gridCol w="714380"/>
              </a:tblGrid>
              <a:tr h="441327">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nvGraphicFramePr>
        <p:xfrm>
          <a:off x="5000628" y="2819399"/>
          <a:ext cx="1428760" cy="1323981"/>
        </p:xfrm>
        <a:graphic>
          <a:graphicData uri="http://schemas.openxmlformats.org/drawingml/2006/table">
            <a:tbl>
              <a:tblPr/>
              <a:tblGrid>
                <a:gridCol w="714380"/>
                <a:gridCol w="714380"/>
              </a:tblGrid>
              <a:tr h="441327">
                <a:tc>
                  <a:txBody>
                    <a:bodyPr/>
                    <a:lstStyle/>
                    <a:p>
                      <a:pPr indent="0" algn="ctr">
                        <a:lnSpc>
                          <a:spcPct val="150000"/>
                        </a:lnSpc>
                        <a:spcAft>
                          <a:spcPts val="0"/>
                        </a:spcAft>
                      </a:pPr>
                      <a:r>
                        <a:rPr lang="en-US" sz="1800" b="1" kern="100" smtClean="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smtClean="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6929454" y="2819399"/>
          <a:ext cx="714380" cy="1323981"/>
        </p:xfrm>
        <a:graphic>
          <a:graphicData uri="http://schemas.openxmlformats.org/drawingml/2006/table">
            <a:tbl>
              <a:tblPr/>
              <a:tblGrid>
                <a:gridCol w="714380"/>
              </a:tblGrid>
              <a:tr h="441327">
                <a:tc>
                  <a:txBody>
                    <a:bodyPr/>
                    <a:lstStyle/>
                    <a:p>
                      <a:pPr indent="0" algn="ctr">
                        <a:lnSpc>
                          <a:spcPct val="150000"/>
                        </a:lnSpc>
                        <a:spcAft>
                          <a:spcPts val="0"/>
                        </a:spcAft>
                      </a:pPr>
                      <a:r>
                        <a:rPr lang="en-US" sz="1800" b="1" kern="100" smtClean="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41327">
                <a:tc>
                  <a:txBody>
                    <a:bodyPr/>
                    <a:lstStyle/>
                    <a:p>
                      <a:pPr indent="0" algn="ctr">
                        <a:lnSpc>
                          <a:spcPct val="150000"/>
                        </a:lnSpc>
                        <a:spcAft>
                          <a:spcPts val="0"/>
                        </a:spcAft>
                      </a:pPr>
                      <a:r>
                        <a:rPr lang="en-US" sz="1800" b="1" kern="100" smtClean="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41327">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 name="下箭头 5"/>
          <p:cNvSpPr/>
          <p:nvPr/>
        </p:nvSpPr>
        <p:spPr>
          <a:xfrm>
            <a:off x="4714876" y="2143116"/>
            <a:ext cx="214314"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9" name="组合 8"/>
          <p:cNvGrpSpPr/>
          <p:nvPr/>
        </p:nvGrpSpPr>
        <p:grpSpPr>
          <a:xfrm>
            <a:off x="2857488" y="4357694"/>
            <a:ext cx="4286280" cy="685862"/>
            <a:chOff x="2857488" y="4357694"/>
            <a:chExt cx="4286280" cy="685862"/>
          </a:xfrm>
        </p:grpSpPr>
        <p:sp>
          <p:nvSpPr>
            <p:cNvPr id="7" name="左大括号 6"/>
            <p:cNvSpPr/>
            <p:nvPr/>
          </p:nvSpPr>
          <p:spPr>
            <a:xfrm rot="16200000">
              <a:off x="4929190" y="2285992"/>
              <a:ext cx="142876" cy="428628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3357554" y="4643446"/>
              <a:ext cx="3286148" cy="400110"/>
            </a:xfrm>
            <a:prstGeom prst="rect">
              <a:avLst/>
            </a:prstGeom>
            <a:noFill/>
          </p:spPr>
          <p:txBody>
            <a:bodyPr wrap="square" rtlCol="0">
              <a:spAutoFit/>
            </a:bodyPr>
            <a:lstStyle/>
            <a:p>
              <a:r>
                <a:rPr lang="zh-CN" altLang="zh-CN" sz="2000" dirty="0" smtClean="0">
                  <a:solidFill>
                    <a:schemeClr val="tx1"/>
                  </a:solidFill>
                  <a:latin typeface="微软雅黑" pitchFamily="34" charset="-122"/>
                  <a:ea typeface="微软雅黑" pitchFamily="34" charset="-122"/>
                </a:rPr>
                <a:t>最大兼容活动子集个数为</a:t>
              </a:r>
              <a:r>
                <a:rPr lang="en-US" altLang="zh-CN" sz="2000" dirty="0" smtClean="0">
                  <a:solidFill>
                    <a:schemeClr val="tx1"/>
                  </a:solidFill>
                  <a:latin typeface="微软雅黑" pitchFamily="34" charset="-122"/>
                  <a:ea typeface="微软雅黑" pitchFamily="34" charset="-122"/>
                </a:rPr>
                <a:t>3</a:t>
              </a:r>
              <a:endParaRPr lang="zh-CN" altLang="en-US" sz="2000" dirty="0">
                <a:solidFill>
                  <a:schemeClr val="tx1"/>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95288" y="1341438"/>
            <a:ext cx="3598862"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7.1.1 </a:t>
            </a:r>
            <a:r>
              <a:rPr lang="zh-CN" altLang="en-US" sz="2800">
                <a:solidFill>
                  <a:srgbClr val="FF0000"/>
                </a:solidFill>
                <a:latin typeface="Consolas" pitchFamily="49" charset="0"/>
                <a:ea typeface="微软雅黑" pitchFamily="34" charset="-122"/>
                <a:cs typeface="Consolas" pitchFamily="49" charset="0"/>
              </a:rPr>
              <a:t>什么是贪心法</a:t>
            </a:r>
          </a:p>
        </p:txBody>
      </p:sp>
      <p:sp>
        <p:nvSpPr>
          <p:cNvPr id="150534" name="Text Box 6"/>
          <p:cNvSpPr txBox="1">
            <a:spLocks noChangeArrowheads="1"/>
          </p:cNvSpPr>
          <p:nvPr/>
        </p:nvSpPr>
        <p:spPr bwMode="auto">
          <a:xfrm>
            <a:off x="468313" y="2133600"/>
            <a:ext cx="7920037" cy="1938992"/>
          </a:xfrm>
          <a:prstGeom prst="rect">
            <a:avLst/>
          </a:prstGeom>
          <a:noFill/>
          <a:ln w="9525">
            <a:noFill/>
            <a:miter lim="800000"/>
            <a:headEnd/>
            <a:tailEnd/>
          </a:ln>
          <a:effectLst/>
        </p:spPr>
        <p:txBody>
          <a:bodyPr>
            <a:spAutoFit/>
          </a:bodyPr>
          <a:lstStyle/>
          <a:p>
            <a:pPr>
              <a:lnSpc>
                <a:spcPct val="150000"/>
              </a:lnSpc>
            </a:pPr>
            <a:r>
              <a:rPr lang="en-US" altLang="zh-CN" sz="2000" dirty="0" smtClean="0">
                <a:solidFill>
                  <a:srgbClr val="0000FF"/>
                </a:solidFill>
                <a:ea typeface="楷体" pitchFamily="49" charset="-122"/>
                <a:cs typeface="Times New Roman" pitchFamily="18" charset="0"/>
              </a:rPr>
              <a:t>       </a:t>
            </a:r>
            <a:r>
              <a:rPr lang="zh-CN" altLang="zh-CN" sz="2000" dirty="0" smtClean="0">
                <a:solidFill>
                  <a:srgbClr val="FF0000"/>
                </a:solidFill>
                <a:latin typeface="微软雅黑" pitchFamily="34" charset="-122"/>
                <a:ea typeface="微软雅黑" pitchFamily="34" charset="-122"/>
                <a:cs typeface="Times New Roman" pitchFamily="18" charset="0"/>
              </a:rPr>
              <a:t>基本思路</a:t>
            </a:r>
            <a:r>
              <a:rPr lang="zh-CN" altLang="en-US" sz="2000" dirty="0" smtClean="0">
                <a:solidFill>
                  <a:srgbClr val="FF0000"/>
                </a:solidFill>
                <a:latin typeface="微软雅黑" pitchFamily="34" charset="-122"/>
                <a:ea typeface="微软雅黑" pitchFamily="34" charset="-122"/>
                <a:cs typeface="Times New Roman" pitchFamily="18" charset="0"/>
              </a:rPr>
              <a:t>：</a:t>
            </a:r>
            <a:r>
              <a:rPr lang="zh-CN" altLang="zh-CN" sz="2000" dirty="0" smtClean="0">
                <a:solidFill>
                  <a:schemeClr val="tx1"/>
                </a:solidFill>
                <a:ea typeface="楷体" pitchFamily="49" charset="-122"/>
                <a:cs typeface="Times New Roman" pitchFamily="18" charset="0"/>
              </a:rPr>
              <a:t>对问题</a:t>
            </a:r>
            <a:r>
              <a:rPr lang="zh-CN" altLang="zh-CN" sz="2000" dirty="0" smtClean="0">
                <a:solidFill>
                  <a:srgbClr val="FF0000"/>
                </a:solidFill>
                <a:ea typeface="楷体" pitchFamily="49" charset="-122"/>
                <a:cs typeface="Times New Roman" pitchFamily="18" charset="0"/>
              </a:rPr>
              <a:t>求解</a:t>
            </a:r>
            <a:r>
              <a:rPr lang="zh-CN" altLang="zh-CN" sz="2000" dirty="0" smtClean="0">
                <a:solidFill>
                  <a:schemeClr val="tx1"/>
                </a:solidFill>
                <a:ea typeface="楷体" pitchFamily="49" charset="-122"/>
                <a:cs typeface="Times New Roman" pitchFamily="18" charset="0"/>
              </a:rPr>
              <a:t>时总是做出在</a:t>
            </a:r>
            <a:r>
              <a:rPr lang="zh-CN" altLang="zh-CN" sz="2000" dirty="0" smtClean="0">
                <a:solidFill>
                  <a:srgbClr val="FF0000"/>
                </a:solidFill>
                <a:ea typeface="楷体" pitchFamily="49" charset="-122"/>
                <a:cs typeface="Times New Roman" pitchFamily="18" charset="0"/>
              </a:rPr>
              <a:t>当前</a:t>
            </a:r>
            <a:r>
              <a:rPr lang="zh-CN" altLang="zh-CN" sz="2000" dirty="0" smtClean="0">
                <a:solidFill>
                  <a:schemeClr val="tx1"/>
                </a:solidFill>
                <a:ea typeface="楷体" pitchFamily="49" charset="-122"/>
                <a:cs typeface="Times New Roman" pitchFamily="18" charset="0"/>
              </a:rPr>
              <a:t>看来是</a:t>
            </a:r>
            <a:r>
              <a:rPr lang="zh-CN" altLang="zh-CN" sz="2000" dirty="0" smtClean="0">
                <a:solidFill>
                  <a:srgbClr val="FF0000"/>
                </a:solidFill>
                <a:ea typeface="楷体" pitchFamily="49" charset="-122"/>
                <a:cs typeface="Times New Roman" pitchFamily="18" charset="0"/>
              </a:rPr>
              <a:t>最好</a:t>
            </a:r>
            <a:r>
              <a:rPr lang="zh-CN" altLang="zh-CN" sz="2000" dirty="0" smtClean="0">
                <a:solidFill>
                  <a:schemeClr val="tx1"/>
                </a:solidFill>
                <a:ea typeface="楷体" pitchFamily="49" charset="-122"/>
                <a:cs typeface="Times New Roman" pitchFamily="18" charset="0"/>
              </a:rPr>
              <a:t>的选择</a:t>
            </a:r>
            <a:r>
              <a:rPr lang="zh-CN" altLang="en-US" sz="2000" dirty="0" smtClean="0">
                <a:solidFill>
                  <a:schemeClr val="tx1"/>
                </a:solidFill>
                <a:ea typeface="楷体" pitchFamily="49" charset="-122"/>
                <a:cs typeface="Times New Roman" pitchFamily="18" charset="0"/>
              </a:rPr>
              <a:t>，</a:t>
            </a:r>
            <a:r>
              <a:rPr lang="zh-CN" altLang="zh-CN" sz="2000" dirty="0" smtClean="0">
                <a:solidFill>
                  <a:schemeClr val="tx1"/>
                </a:solidFill>
                <a:ea typeface="楷体" pitchFamily="49" charset="-122"/>
                <a:cs typeface="Times New Roman" pitchFamily="18" charset="0"/>
              </a:rPr>
              <a:t>不从</a:t>
            </a:r>
            <a:r>
              <a:rPr lang="zh-CN" altLang="zh-CN" sz="2000" dirty="0" smtClean="0">
                <a:solidFill>
                  <a:srgbClr val="FF0000"/>
                </a:solidFill>
                <a:ea typeface="楷体" pitchFamily="49" charset="-122"/>
                <a:cs typeface="Times New Roman" pitchFamily="18" charset="0"/>
              </a:rPr>
              <a:t>整体最优</a:t>
            </a:r>
            <a:r>
              <a:rPr lang="zh-CN" altLang="zh-CN" sz="2000" dirty="0" smtClean="0">
                <a:solidFill>
                  <a:schemeClr val="tx1"/>
                </a:solidFill>
                <a:ea typeface="楷体" pitchFamily="49" charset="-122"/>
                <a:cs typeface="Times New Roman" pitchFamily="18" charset="0"/>
              </a:rPr>
              <a:t>上加以考虑</a:t>
            </a:r>
            <a:r>
              <a:rPr lang="zh-CN" altLang="en-US" sz="2000" dirty="0" smtClean="0">
                <a:solidFill>
                  <a:schemeClr val="tx1"/>
                </a:solidFill>
                <a:ea typeface="楷体" pitchFamily="49" charset="-122"/>
                <a:cs typeface="Times New Roman" pitchFamily="18" charset="0"/>
              </a:rPr>
              <a:t>，</a:t>
            </a:r>
            <a:r>
              <a:rPr lang="zh-CN" altLang="zh-CN" sz="2000" dirty="0" smtClean="0">
                <a:solidFill>
                  <a:schemeClr val="tx1"/>
                </a:solidFill>
                <a:ea typeface="楷体" pitchFamily="49" charset="-122"/>
                <a:cs typeface="Times New Roman" pitchFamily="18" charset="0"/>
              </a:rPr>
              <a:t>所做出的</a:t>
            </a:r>
            <a:r>
              <a:rPr lang="zh-CN" altLang="zh-CN" sz="2000" dirty="0" smtClean="0">
                <a:solidFill>
                  <a:srgbClr val="FF0000"/>
                </a:solidFill>
                <a:ea typeface="楷体" pitchFamily="49" charset="-122"/>
                <a:cs typeface="Times New Roman" pitchFamily="18" charset="0"/>
              </a:rPr>
              <a:t>仅</a:t>
            </a:r>
            <a:r>
              <a:rPr lang="zh-CN" altLang="zh-CN" sz="2000" dirty="0" smtClean="0">
                <a:solidFill>
                  <a:schemeClr val="tx1"/>
                </a:solidFill>
                <a:ea typeface="楷体" pitchFamily="49" charset="-122"/>
                <a:cs typeface="Times New Roman" pitchFamily="18" charset="0"/>
              </a:rPr>
              <a:t>是在</a:t>
            </a:r>
            <a:r>
              <a:rPr lang="zh-CN" altLang="zh-CN" sz="2000" dirty="0" smtClean="0">
                <a:solidFill>
                  <a:srgbClr val="FF0000"/>
                </a:solidFill>
                <a:ea typeface="楷体" pitchFamily="49" charset="-122"/>
                <a:cs typeface="Times New Roman" pitchFamily="18" charset="0"/>
              </a:rPr>
              <a:t>某种</a:t>
            </a:r>
            <a:r>
              <a:rPr lang="zh-CN" altLang="zh-CN" sz="2000" dirty="0" smtClean="0">
                <a:solidFill>
                  <a:schemeClr val="tx1"/>
                </a:solidFill>
                <a:ea typeface="楷体" pitchFamily="49" charset="-122"/>
                <a:cs typeface="Times New Roman" pitchFamily="18" charset="0"/>
              </a:rPr>
              <a:t>意义上的</a:t>
            </a:r>
            <a:r>
              <a:rPr lang="zh-CN" altLang="zh-CN" sz="2000" dirty="0" smtClean="0">
                <a:solidFill>
                  <a:srgbClr val="FF0000"/>
                </a:solidFill>
                <a:ea typeface="楷体" pitchFamily="49" charset="-122"/>
                <a:cs typeface="Times New Roman" pitchFamily="18" charset="0"/>
              </a:rPr>
              <a:t>局部</a:t>
            </a:r>
            <a:r>
              <a:rPr lang="zh-CN" altLang="zh-CN" sz="2000" dirty="0" smtClean="0">
                <a:solidFill>
                  <a:schemeClr val="tx1"/>
                </a:solidFill>
                <a:ea typeface="楷体" pitchFamily="49" charset="-122"/>
                <a:cs typeface="Times New Roman" pitchFamily="18" charset="0"/>
              </a:rPr>
              <a:t>最优解。</a:t>
            </a:r>
            <a:endParaRPr lang="en-US" altLang="zh-CN" sz="2000" dirty="0" smtClean="0">
              <a:solidFill>
                <a:schemeClr val="tx1"/>
              </a:solidFill>
              <a:ea typeface="楷体" pitchFamily="49" charset="-122"/>
              <a:cs typeface="Times New Roman" pitchFamily="18" charset="0"/>
            </a:endParaRPr>
          </a:p>
          <a:p>
            <a:pPr>
              <a:lnSpc>
                <a:spcPct val="150000"/>
              </a:lnSpc>
            </a:pPr>
            <a:r>
              <a:rPr lang="en-US" altLang="zh-CN" sz="2000" dirty="0" smtClean="0">
                <a:solidFill>
                  <a:schemeClr val="tx1"/>
                </a:solidFill>
                <a:ea typeface="楷体" pitchFamily="49" charset="-122"/>
                <a:cs typeface="Times New Roman" pitchFamily="18" charset="0"/>
              </a:rPr>
              <a:t>        </a:t>
            </a:r>
            <a:r>
              <a:rPr lang="zh-CN" altLang="zh-CN" sz="2000" dirty="0" smtClean="0">
                <a:solidFill>
                  <a:schemeClr val="tx1"/>
                </a:solidFill>
                <a:ea typeface="楷体" pitchFamily="49" charset="-122"/>
                <a:cs typeface="Times New Roman" pitchFamily="18" charset="0"/>
              </a:rPr>
              <a:t>通常希望找到整体最优解</a:t>
            </a:r>
            <a:r>
              <a:rPr lang="zh-CN" altLang="en-US" sz="2000" dirty="0" smtClean="0">
                <a:solidFill>
                  <a:schemeClr val="tx1"/>
                </a:solidFill>
                <a:ea typeface="楷体" pitchFamily="49" charset="-122"/>
                <a:cs typeface="Times New Roman" pitchFamily="18" charset="0"/>
              </a:rPr>
              <a:t>，</a:t>
            </a:r>
            <a:r>
              <a:rPr lang="zh-CN" altLang="zh-CN" sz="2000" dirty="0" smtClean="0">
                <a:solidFill>
                  <a:schemeClr val="tx1"/>
                </a:solidFill>
                <a:ea typeface="楷体" pitchFamily="49" charset="-122"/>
                <a:cs typeface="Times New Roman" pitchFamily="18" charset="0"/>
              </a:rPr>
              <a:t>所以</a:t>
            </a:r>
            <a:r>
              <a:rPr lang="zh-CN" altLang="en-US" sz="2000" dirty="0" smtClean="0">
                <a:solidFill>
                  <a:schemeClr val="tx1"/>
                </a:solidFill>
                <a:ea typeface="楷体" pitchFamily="49" charset="-122"/>
                <a:cs typeface="Times New Roman" pitchFamily="18" charset="0"/>
              </a:rPr>
              <a:t>采用</a:t>
            </a:r>
            <a:r>
              <a:rPr lang="zh-CN" altLang="zh-CN" sz="2000" dirty="0" smtClean="0">
                <a:solidFill>
                  <a:schemeClr val="tx1"/>
                </a:solidFill>
                <a:ea typeface="楷体" pitchFamily="49" charset="-122"/>
                <a:cs typeface="Times New Roman" pitchFamily="18" charset="0"/>
              </a:rPr>
              <a:t>贪心法</a:t>
            </a:r>
            <a:r>
              <a:rPr lang="zh-CN" altLang="en-US" sz="2000" dirty="0" smtClean="0">
                <a:solidFill>
                  <a:schemeClr val="tx1"/>
                </a:solidFill>
                <a:ea typeface="楷体" pitchFamily="49" charset="-122"/>
                <a:cs typeface="Times New Roman" pitchFamily="18" charset="0"/>
              </a:rPr>
              <a:t>时，</a:t>
            </a:r>
            <a:r>
              <a:rPr lang="zh-CN" altLang="en-US" sz="2000" dirty="0" smtClean="0">
                <a:solidFill>
                  <a:srgbClr val="FF0000"/>
                </a:solidFill>
                <a:latin typeface="微软雅黑" pitchFamily="34" charset="-122"/>
                <a:ea typeface="微软雅黑" pitchFamily="34" charset="-122"/>
                <a:cs typeface="Times New Roman" pitchFamily="18" charset="0"/>
              </a:rPr>
              <a:t>需要</a:t>
            </a:r>
            <a:r>
              <a:rPr lang="zh-CN" altLang="zh-CN" sz="2000" dirty="0" smtClean="0">
                <a:solidFill>
                  <a:srgbClr val="FF0000"/>
                </a:solidFill>
                <a:latin typeface="微软雅黑" pitchFamily="34" charset="-122"/>
                <a:ea typeface="微软雅黑" pitchFamily="34" charset="-122"/>
                <a:cs typeface="Times New Roman" pitchFamily="18" charset="0"/>
              </a:rPr>
              <a:t>证明</a:t>
            </a:r>
            <a:r>
              <a:rPr lang="zh-CN" altLang="zh-CN" sz="2000" dirty="0" smtClean="0">
                <a:solidFill>
                  <a:schemeClr val="tx1"/>
                </a:solidFill>
                <a:ea typeface="楷体" pitchFamily="49" charset="-122"/>
                <a:cs typeface="Times New Roman" pitchFamily="18" charset="0"/>
              </a:rPr>
              <a:t>设计的算法确实是整体最优解或求解了它要解决的问题。</a:t>
            </a:r>
            <a:endParaRPr lang="zh-CN" altLang="zh-CN" sz="2000" dirty="0">
              <a:solidFill>
                <a:schemeClr val="tx1"/>
              </a:solidFill>
              <a:ea typeface="楷体" pitchFamily="49" charset="-122"/>
              <a:cs typeface="Times New Roman" pitchFamily="18" charset="0"/>
            </a:endParaRPr>
          </a:p>
        </p:txBody>
      </p:sp>
      <p:sp>
        <p:nvSpPr>
          <p:cNvPr id="5" name="TextBox 4"/>
          <p:cNvSpPr txBox="1"/>
          <p:nvPr/>
        </p:nvSpPr>
        <p:spPr>
          <a:xfrm>
            <a:off x="428596" y="214290"/>
            <a:ext cx="314327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7.1 </a:t>
            </a:r>
            <a:r>
              <a:rPr lang="zh-CN" altLang="zh-CN" sz="2800" smtClean="0">
                <a:solidFill>
                  <a:srgbClr val="FF0000"/>
                </a:solidFill>
                <a:latin typeface="叶根友毛笔行书2.0版" pitchFamily="2" charset="-122"/>
                <a:ea typeface="叶根友毛笔行书2.0版" pitchFamily="2" charset="-122"/>
              </a:rPr>
              <a:t>贪心法概述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501122"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问题表示</a:t>
            </a:r>
          </a:p>
          <a:p>
            <a:r>
              <a:rPr lang="en-US" altLang="zh-CN" sz="1800" dirty="0" err="1" smtClean="0">
                <a:solidFill>
                  <a:schemeClr val="tx1"/>
                </a:solidFill>
                <a:latin typeface="Consolas" pitchFamily="49" charset="0"/>
                <a:ea typeface="仿宋" pitchFamily="49" charset="-122"/>
                <a:cs typeface="Consolas" pitchFamily="49" charset="0"/>
              </a:rPr>
              <a:t>struct</a:t>
            </a:r>
            <a:r>
              <a:rPr lang="en-US" altLang="zh-CN" sz="1800" dirty="0" smtClean="0">
                <a:solidFill>
                  <a:schemeClr val="tx1"/>
                </a:solidFill>
                <a:latin typeface="Consolas" pitchFamily="49" charset="0"/>
                <a:ea typeface="仿宋" pitchFamily="49" charset="-122"/>
                <a:cs typeface="Consolas" pitchFamily="49" charset="0"/>
              </a:rPr>
              <a:t> Cow			//</a:t>
            </a:r>
            <a:r>
              <a:rPr lang="zh-CN" altLang="zh-CN" sz="1800" dirty="0" smtClean="0">
                <a:solidFill>
                  <a:schemeClr val="tx1"/>
                </a:solidFill>
                <a:latin typeface="Consolas" pitchFamily="49" charset="0"/>
                <a:ea typeface="仿宋" pitchFamily="49" charset="-122"/>
                <a:cs typeface="Consolas" pitchFamily="49" charset="0"/>
              </a:rPr>
              <a:t>奶牛的类型声明</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no;			//</a:t>
            </a:r>
            <a:r>
              <a:rPr lang="zh-CN" altLang="zh-CN" sz="1800" dirty="0" smtClean="0">
                <a:solidFill>
                  <a:schemeClr val="tx1"/>
                </a:solidFill>
                <a:latin typeface="Consolas" pitchFamily="49" charset="0"/>
                <a:ea typeface="仿宋" pitchFamily="49" charset="-122"/>
                <a:cs typeface="Consolas" pitchFamily="49" charset="0"/>
              </a:rPr>
              <a:t>牛编号</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b;			//</a:t>
            </a:r>
            <a:r>
              <a:rPr lang="zh-CN" altLang="zh-CN" sz="1800" dirty="0" smtClean="0">
                <a:solidFill>
                  <a:schemeClr val="tx1"/>
                </a:solidFill>
                <a:latin typeface="Consolas" pitchFamily="49" charset="0"/>
                <a:ea typeface="仿宋" pitchFamily="49" charset="-122"/>
                <a:cs typeface="Consolas" pitchFamily="49" charset="0"/>
              </a:rPr>
              <a:t>起始时间</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e;			//</a:t>
            </a:r>
            <a:r>
              <a:rPr lang="zh-CN" altLang="zh-CN" sz="1800" dirty="0" smtClean="0">
                <a:solidFill>
                  <a:schemeClr val="tx1"/>
                </a:solidFill>
                <a:latin typeface="Consolas" pitchFamily="49" charset="0"/>
                <a:ea typeface="仿宋" pitchFamily="49" charset="-122"/>
                <a:cs typeface="Consolas" pitchFamily="49" charset="0"/>
              </a:rPr>
              <a:t>结束时间</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bool</a:t>
            </a:r>
            <a:r>
              <a:rPr lang="en-US" altLang="zh-CN" sz="1800" dirty="0" smtClean="0">
                <a:solidFill>
                  <a:schemeClr val="tx1"/>
                </a:solidFill>
                <a:latin typeface="Consolas" pitchFamily="49" charset="0"/>
                <a:ea typeface="仿宋" pitchFamily="49" charset="-122"/>
                <a:cs typeface="Consolas" pitchFamily="49" charset="0"/>
              </a:rPr>
              <a:t> operator&lt;(const Cow &amp;s) const   //</a:t>
            </a:r>
            <a:r>
              <a:rPr lang="zh-CN" altLang="zh-CN" sz="1800" dirty="0" smtClean="0">
                <a:solidFill>
                  <a:schemeClr val="tx1"/>
                </a:solidFill>
                <a:latin typeface="Consolas" pitchFamily="49" charset="0"/>
                <a:ea typeface="仿宋" pitchFamily="49" charset="-122"/>
                <a:cs typeface="Consolas" pitchFamily="49" charset="0"/>
              </a:rPr>
              <a:t>重载</a:t>
            </a:r>
            <a:r>
              <a:rPr lang="en-US" altLang="zh-CN" sz="1800" dirty="0" smtClean="0">
                <a:solidFill>
                  <a:schemeClr val="tx1"/>
                </a:solidFill>
                <a:latin typeface="Consolas" pitchFamily="49" charset="0"/>
                <a:ea typeface="仿宋" pitchFamily="49" charset="-122"/>
                <a:cs typeface="Consolas" pitchFamily="49" charset="0"/>
              </a:rPr>
              <a:t>&lt;</a:t>
            </a:r>
            <a:r>
              <a:rPr lang="zh-CN" altLang="zh-CN" sz="1800" dirty="0" smtClean="0">
                <a:solidFill>
                  <a:schemeClr val="tx1"/>
                </a:solidFill>
                <a:latin typeface="Consolas" pitchFamily="49" charset="0"/>
                <a:ea typeface="仿宋" pitchFamily="49" charset="-122"/>
                <a:cs typeface="Consolas" pitchFamily="49" charset="0"/>
              </a:rPr>
              <a:t>关系函数</a:t>
            </a:r>
          </a:p>
          <a:p>
            <a:r>
              <a:rPr lang="en-US" altLang="zh-CN" sz="1800" dirty="0" smtClean="0">
                <a:solidFill>
                  <a:schemeClr val="tx1"/>
                </a:solidFill>
                <a:latin typeface="Consolas" pitchFamily="49" charset="0"/>
                <a:ea typeface="仿宋" pitchFamily="49" charset="-122"/>
                <a:cs typeface="Consolas" pitchFamily="49" charset="0"/>
              </a:rPr>
              <a:t>   {  if (e==</a:t>
            </a:r>
            <a:r>
              <a:rPr lang="en-US" altLang="zh-CN" sz="1800" dirty="0" err="1" smtClean="0">
                <a:solidFill>
                  <a:schemeClr val="tx1"/>
                </a:solidFill>
                <a:latin typeface="Consolas" pitchFamily="49" charset="0"/>
                <a:ea typeface="仿宋" pitchFamily="49" charset="-122"/>
                <a:cs typeface="Consolas" pitchFamily="49" charset="0"/>
              </a:rPr>
              <a:t>s.e</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结束时间相同按开始时间递增排序</a:t>
            </a:r>
          </a:p>
          <a:p>
            <a:r>
              <a:rPr lang="en-US" altLang="zh-CN" sz="1800" dirty="0" smtClean="0">
                <a:solidFill>
                  <a:schemeClr val="tx1"/>
                </a:solidFill>
                <a:latin typeface="Consolas" pitchFamily="49" charset="0"/>
                <a:ea typeface="仿宋" pitchFamily="49" charset="-122"/>
                <a:cs typeface="Consolas" pitchFamily="49" charset="0"/>
              </a:rPr>
              <a:t>         return b&lt;=</a:t>
            </a:r>
            <a:r>
              <a:rPr lang="en-US" altLang="zh-CN" sz="1800" dirty="0" err="1" smtClean="0">
                <a:solidFill>
                  <a:schemeClr val="tx1"/>
                </a:solidFill>
                <a:latin typeface="Consolas" pitchFamily="49" charset="0"/>
                <a:ea typeface="仿宋" pitchFamily="49" charset="-122"/>
                <a:cs typeface="Consolas" pitchFamily="49" charset="0"/>
              </a:rPr>
              <a:t>s.b</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else			//</a:t>
            </a:r>
            <a:r>
              <a:rPr lang="zh-CN" altLang="zh-CN" sz="1800" dirty="0" smtClean="0">
                <a:solidFill>
                  <a:schemeClr val="tx1"/>
                </a:solidFill>
                <a:latin typeface="Consolas" pitchFamily="49" charset="0"/>
                <a:ea typeface="仿宋" pitchFamily="49" charset="-122"/>
                <a:cs typeface="Consolas" pitchFamily="49" charset="0"/>
              </a:rPr>
              <a:t>否则按结束时间递增排序</a:t>
            </a:r>
          </a:p>
          <a:p>
            <a:r>
              <a:rPr lang="en-US" altLang="zh-CN" sz="1800" dirty="0" smtClean="0">
                <a:solidFill>
                  <a:schemeClr val="tx1"/>
                </a:solidFill>
                <a:latin typeface="Consolas" pitchFamily="49" charset="0"/>
                <a:ea typeface="仿宋" pitchFamily="49" charset="-122"/>
                <a:cs typeface="Consolas" pitchFamily="49" charset="0"/>
              </a:rPr>
              <a:t>         return e&lt;=</a:t>
            </a:r>
            <a:r>
              <a:rPr lang="en-US" altLang="zh-CN" sz="1800" dirty="0" err="1" smtClean="0">
                <a:solidFill>
                  <a:schemeClr val="tx1"/>
                </a:solidFill>
                <a:latin typeface="Consolas" pitchFamily="49" charset="0"/>
                <a:ea typeface="仿宋" pitchFamily="49" charset="-122"/>
                <a:cs typeface="Consolas" pitchFamily="49" charset="0"/>
              </a:rPr>
              <a:t>s.e</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n=5;</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Cow A[]={{0},{1,1,10},{2,2,4},{3,3,6},{4,5,8},{5,4,7}};</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下标</a:t>
            </a:r>
            <a:r>
              <a:rPr lang="en-US" altLang="zh-CN" sz="1800" dirty="0" smtClean="0">
                <a:solidFill>
                  <a:schemeClr val="tx1"/>
                </a:solidFill>
                <a:latin typeface="Consolas" pitchFamily="49" charset="0"/>
                <a:ea typeface="仿宋" pitchFamily="49" charset="-122"/>
                <a:cs typeface="Consolas" pitchFamily="49" charset="0"/>
              </a:rPr>
              <a:t>0</a:t>
            </a:r>
            <a:r>
              <a:rPr lang="zh-CN" altLang="zh-CN" sz="1800" dirty="0" smtClean="0">
                <a:solidFill>
                  <a:schemeClr val="tx1"/>
                </a:solidFill>
                <a:latin typeface="Consolas" pitchFamily="49" charset="0"/>
                <a:ea typeface="仿宋" pitchFamily="49" charset="-122"/>
                <a:cs typeface="Consolas" pitchFamily="49" charset="0"/>
              </a:rPr>
              <a:t>不用</a:t>
            </a:r>
          </a:p>
          <a:p>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求解结果表示</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ans</a:t>
            </a:r>
            <a:r>
              <a:rPr lang="en-US" altLang="zh-CN" sz="1800" dirty="0" smtClean="0">
                <a:solidFill>
                  <a:schemeClr val="tx1"/>
                </a:solidFill>
                <a:latin typeface="Consolas" pitchFamily="49" charset="0"/>
                <a:ea typeface="仿宋" pitchFamily="49" charset="-122"/>
                <a:cs typeface="Consolas" pitchFamily="49" charset="0"/>
              </a:rPr>
              <a:t>[MAX];			//</a:t>
            </a:r>
            <a:r>
              <a:rPr lang="en-US" altLang="zh-CN" sz="1800" dirty="0" err="1" smtClean="0">
                <a:solidFill>
                  <a:schemeClr val="tx1"/>
                </a:solidFill>
                <a:latin typeface="Consolas" pitchFamily="49" charset="0"/>
                <a:ea typeface="仿宋" pitchFamily="49" charset="-122"/>
                <a:cs typeface="Consolas" pitchFamily="49" charset="0"/>
              </a:rPr>
              <a:t>ans</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表示第</a:t>
            </a:r>
            <a:r>
              <a:rPr lang="en-US" altLang="zh-CN" sz="1800" dirty="0" smtClean="0">
                <a:solidFill>
                  <a:schemeClr val="tx1"/>
                </a:solidFill>
                <a:latin typeface="Consolas" pitchFamily="49" charset="0"/>
                <a:ea typeface="仿宋" pitchFamily="49" charset="-122"/>
                <a:cs typeface="Consolas" pitchFamily="49" charset="0"/>
              </a:rPr>
              <a:t>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].no</a:t>
            </a:r>
            <a:r>
              <a:rPr lang="zh-CN" altLang="zh-CN" sz="1800" dirty="0" smtClean="0">
                <a:solidFill>
                  <a:schemeClr val="tx1"/>
                </a:solidFill>
                <a:latin typeface="Consolas" pitchFamily="49" charset="0"/>
                <a:ea typeface="仿宋" pitchFamily="49" charset="-122"/>
                <a:cs typeface="Consolas" pitchFamily="49" charset="0"/>
              </a:rPr>
              <a:t>头牛的蓄栏编号</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572560"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void solve()				//</a:t>
            </a:r>
            <a:r>
              <a:rPr lang="zh-CN" altLang="zh-CN" sz="1800" dirty="0" smtClean="0">
                <a:solidFill>
                  <a:srgbClr val="FF0000"/>
                </a:solidFill>
                <a:latin typeface="Consolas" pitchFamily="49" charset="0"/>
                <a:ea typeface="仿宋" pitchFamily="49" charset="-122"/>
                <a:cs typeface="Consolas" pitchFamily="49" charset="0"/>
              </a:rPr>
              <a:t>求解最大兼容活动子集</a:t>
            </a:r>
            <a:r>
              <a:rPr lang="zh-CN" altLang="en-US" sz="1800" dirty="0" smtClean="0">
                <a:solidFill>
                  <a:srgbClr val="FF0000"/>
                </a:solidFill>
                <a:latin typeface="Consolas" pitchFamily="49" charset="0"/>
                <a:ea typeface="仿宋" pitchFamily="49" charset="-122"/>
                <a:cs typeface="Consolas" pitchFamily="49" charset="0"/>
              </a:rPr>
              <a:t>个数</a:t>
            </a:r>
            <a:endParaRPr lang="zh-CN" altLang="zh-CN" sz="1800" dirty="0" smtClean="0">
              <a:solidFill>
                <a:srgbClr val="FF0000"/>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sort(A+1,A+n+1);			//A[1..n]</a:t>
            </a:r>
            <a:r>
              <a:rPr lang="zh-CN" altLang="zh-CN" sz="1800" dirty="0" smtClean="0">
                <a:solidFill>
                  <a:schemeClr val="tx1"/>
                </a:solidFill>
                <a:latin typeface="Consolas" pitchFamily="49" charset="0"/>
                <a:ea typeface="仿宋" pitchFamily="49" charset="-122"/>
                <a:cs typeface="Consolas" pitchFamily="49" charset="0"/>
              </a:rPr>
              <a:t>按指定方式排序</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memset</a:t>
            </a:r>
            <a:r>
              <a:rPr lang="en-US" altLang="zh-CN" sz="1800" dirty="0" smtClean="0">
                <a:solidFill>
                  <a:schemeClr val="tx1"/>
                </a:solidFill>
                <a:latin typeface="Consolas" pitchFamily="49" charset="0"/>
                <a:ea typeface="仿宋" pitchFamily="49" charset="-122"/>
                <a:cs typeface="Consolas" pitchFamily="49" charset="0"/>
              </a:rPr>
              <a:t>(ans,0,sizeof(</a:t>
            </a:r>
            <a:r>
              <a:rPr lang="en-US" altLang="zh-CN" sz="1800" dirty="0" err="1" smtClean="0">
                <a:solidFill>
                  <a:schemeClr val="tx1"/>
                </a:solidFill>
                <a:latin typeface="Consolas" pitchFamily="49" charset="0"/>
                <a:ea typeface="仿宋" pitchFamily="49" charset="-122"/>
                <a:cs typeface="Consolas" pitchFamily="49" charset="0"/>
              </a:rPr>
              <a:t>ans</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初始化为</a:t>
            </a:r>
            <a:r>
              <a:rPr lang="en-US" altLang="zh-CN" sz="1800" dirty="0" smtClean="0">
                <a:solidFill>
                  <a:schemeClr val="tx1"/>
                </a:solidFill>
                <a:latin typeface="Consolas" pitchFamily="49" charset="0"/>
                <a:ea typeface="仿宋" pitchFamily="49" charset="-122"/>
                <a:cs typeface="Consolas" pitchFamily="49" charset="0"/>
              </a:rPr>
              <a:t>0</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num=1;				//</a:t>
            </a:r>
            <a:r>
              <a:rPr lang="zh-CN" altLang="zh-CN" sz="1800" dirty="0" smtClean="0">
                <a:solidFill>
                  <a:schemeClr val="tx1"/>
                </a:solidFill>
                <a:latin typeface="Consolas" pitchFamily="49" charset="0"/>
                <a:ea typeface="仿宋" pitchFamily="49" charset="-122"/>
                <a:cs typeface="Consolas" pitchFamily="49" charset="0"/>
              </a:rPr>
              <a:t>蓄栏编号</a:t>
            </a:r>
          </a:p>
          <a:p>
            <a:pPr>
              <a:lnSpc>
                <a:spcPct val="200000"/>
              </a:lnSpc>
            </a:pPr>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=1;i&lt;=</a:t>
            </a:r>
            <a:r>
              <a:rPr lang="en-US" altLang="zh-CN" sz="1800" dirty="0" err="1" smtClean="0">
                <a:solidFill>
                  <a:schemeClr val="tx1"/>
                </a:solidFill>
                <a:latin typeface="Consolas" pitchFamily="49" charset="0"/>
                <a:ea typeface="仿宋" pitchFamily="49" charset="-122"/>
                <a:cs typeface="Consolas" pitchFamily="49" charset="0"/>
              </a:rPr>
              <a:t>n;i</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j</a:t>
            </a:r>
            <a:r>
              <a:rPr lang="zh-CN" altLang="zh-CN" sz="1800" dirty="0" smtClean="0">
                <a:solidFill>
                  <a:schemeClr val="tx1"/>
                </a:solidFill>
                <a:latin typeface="Consolas" pitchFamily="49" charset="0"/>
                <a:ea typeface="仿宋" pitchFamily="49" charset="-122"/>
                <a:cs typeface="Consolas" pitchFamily="49" charset="0"/>
              </a:rPr>
              <a:t>均为排序后的下标</a:t>
            </a:r>
          </a:p>
          <a:p>
            <a:r>
              <a:rPr lang="en-US" altLang="zh-CN" sz="1800" dirty="0" smtClean="0">
                <a:solidFill>
                  <a:schemeClr val="tx1"/>
                </a:solidFill>
                <a:latin typeface="Consolas" pitchFamily="49" charset="0"/>
                <a:ea typeface="仿宋" pitchFamily="49" charset="-122"/>
                <a:cs typeface="Consolas" pitchFamily="49" charset="0"/>
              </a:rPr>
              <a:t>   {  if (</a:t>
            </a:r>
            <a:r>
              <a:rPr lang="en-US" altLang="zh-CN" sz="1800" dirty="0" err="1" smtClean="0">
                <a:solidFill>
                  <a:schemeClr val="tx1"/>
                </a:solidFill>
                <a:latin typeface="Consolas" pitchFamily="49" charset="0"/>
                <a:ea typeface="仿宋" pitchFamily="49" charset="-122"/>
                <a:cs typeface="Consolas" pitchFamily="49" charset="0"/>
              </a:rPr>
              <a:t>ans</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]==0)			//</a:t>
            </a:r>
            <a:r>
              <a:rPr lang="zh-CN" altLang="zh-CN" sz="1800" dirty="0" smtClean="0">
                <a:solidFill>
                  <a:schemeClr val="tx1"/>
                </a:solidFill>
                <a:latin typeface="Consolas" pitchFamily="49" charset="0"/>
                <a:ea typeface="仿宋" pitchFamily="49" charset="-122"/>
                <a:cs typeface="Consolas" pitchFamily="49" charset="0"/>
              </a:rPr>
              <a:t>第</a:t>
            </a:r>
            <a:r>
              <a:rPr lang="en-US" altLang="zh-CN" sz="1800" dirty="0" err="1" smtClean="0">
                <a:solidFill>
                  <a:schemeClr val="tx1"/>
                </a:solidFill>
                <a:latin typeface="Consolas" pitchFamily="49" charset="0"/>
                <a:ea typeface="仿宋" pitchFamily="49" charset="-122"/>
                <a:cs typeface="Consolas" pitchFamily="49" charset="0"/>
              </a:rPr>
              <a:t>i</a:t>
            </a:r>
            <a:r>
              <a:rPr lang="zh-CN" altLang="zh-CN" sz="1800" dirty="0" smtClean="0">
                <a:solidFill>
                  <a:schemeClr val="tx1"/>
                </a:solidFill>
                <a:latin typeface="Consolas" pitchFamily="49" charset="0"/>
                <a:ea typeface="仿宋" pitchFamily="49" charset="-122"/>
                <a:cs typeface="Consolas" pitchFamily="49" charset="0"/>
              </a:rPr>
              <a:t>头牛还没有安排蓄栏</a:t>
            </a:r>
          </a:p>
          <a:p>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ans</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]=num;			//</a:t>
            </a:r>
            <a:r>
              <a:rPr lang="zh-CN" altLang="zh-CN" sz="1800" dirty="0" smtClean="0">
                <a:solidFill>
                  <a:schemeClr val="tx1"/>
                </a:solidFill>
                <a:latin typeface="Consolas" pitchFamily="49" charset="0"/>
                <a:ea typeface="仿宋" pitchFamily="49" charset="-122"/>
                <a:cs typeface="Consolas" pitchFamily="49" charset="0"/>
              </a:rPr>
              <a:t>第</a:t>
            </a:r>
            <a:r>
              <a:rPr lang="en-US" altLang="zh-CN" sz="1800" dirty="0" err="1" smtClean="0">
                <a:solidFill>
                  <a:schemeClr val="tx1"/>
                </a:solidFill>
                <a:latin typeface="Consolas" pitchFamily="49" charset="0"/>
                <a:ea typeface="仿宋" pitchFamily="49" charset="-122"/>
                <a:cs typeface="Consolas" pitchFamily="49" charset="0"/>
              </a:rPr>
              <a:t>i</a:t>
            </a:r>
            <a:r>
              <a:rPr lang="zh-CN" altLang="zh-CN" sz="1800" dirty="0" smtClean="0">
                <a:solidFill>
                  <a:schemeClr val="tx1"/>
                </a:solidFill>
                <a:latin typeface="Consolas" pitchFamily="49" charset="0"/>
                <a:ea typeface="仿宋" pitchFamily="49" charset="-122"/>
                <a:cs typeface="Consolas" pitchFamily="49" charset="0"/>
              </a:rPr>
              <a:t>头牛安排蓄栏</a:t>
            </a:r>
            <a:r>
              <a:rPr lang="en-US" altLang="zh-CN" sz="1800" dirty="0" smtClean="0">
                <a:solidFill>
                  <a:schemeClr val="tx1"/>
                </a:solidFill>
                <a:latin typeface="Consolas" pitchFamily="49" charset="0"/>
                <a:ea typeface="仿宋" pitchFamily="49" charset="-122"/>
                <a:cs typeface="Consolas" pitchFamily="49" charset="0"/>
              </a:rPr>
              <a:t>num</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preend</a:t>
            </a:r>
            <a:r>
              <a:rPr lang="en-US" altLang="zh-CN" sz="1800" dirty="0" smtClean="0">
                <a:solidFill>
                  <a:schemeClr val="tx1"/>
                </a:solidFill>
                <a:latin typeface="Consolas" pitchFamily="49" charset="0"/>
                <a:ea typeface="仿宋" pitchFamily="49" charset="-122"/>
                <a:cs typeface="Consolas" pitchFamily="49" charset="0"/>
              </a:rPr>
              <a:t>=A[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].e;		//</a:t>
            </a:r>
            <a:r>
              <a:rPr lang="zh-CN" altLang="zh-CN" sz="1800" dirty="0" smtClean="0">
                <a:solidFill>
                  <a:schemeClr val="tx1"/>
                </a:solidFill>
                <a:latin typeface="Consolas" pitchFamily="49" charset="0"/>
                <a:ea typeface="仿宋" pitchFamily="49" charset="-122"/>
                <a:cs typeface="Consolas" pitchFamily="49" charset="0"/>
              </a:rPr>
              <a:t>前一个兼容活动的结束时间</a:t>
            </a:r>
          </a:p>
          <a:p>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j=i+1;j&lt;=</a:t>
            </a:r>
            <a:r>
              <a:rPr lang="en-US" altLang="zh-CN" sz="1800" dirty="0" err="1" smtClean="0">
                <a:solidFill>
                  <a:schemeClr val="tx1"/>
                </a:solidFill>
                <a:latin typeface="Consolas" pitchFamily="49" charset="0"/>
                <a:ea typeface="仿宋" pitchFamily="49" charset="-122"/>
                <a:cs typeface="Consolas" pitchFamily="49" charset="0"/>
              </a:rPr>
              <a:t>n;j</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查找一个最大兼容活动子集</a:t>
            </a:r>
          </a:p>
          <a:p>
            <a:r>
              <a:rPr lang="en-US" altLang="zh-CN" sz="1800" dirty="0" smtClean="0">
                <a:solidFill>
                  <a:schemeClr val="tx1"/>
                </a:solidFill>
                <a:latin typeface="Consolas" pitchFamily="49" charset="0"/>
                <a:ea typeface="仿宋" pitchFamily="49" charset="-122"/>
                <a:cs typeface="Consolas" pitchFamily="49" charset="0"/>
              </a:rPr>
              <a:t>         {  if (A[j].b&gt;</a:t>
            </a:r>
            <a:r>
              <a:rPr lang="en-US" altLang="zh-CN" sz="1800" dirty="0" err="1" smtClean="0">
                <a:solidFill>
                  <a:schemeClr val="tx1"/>
                </a:solidFill>
                <a:latin typeface="Consolas" pitchFamily="49" charset="0"/>
                <a:ea typeface="仿宋" pitchFamily="49" charset="-122"/>
                <a:cs typeface="Consolas" pitchFamily="49" charset="0"/>
              </a:rPr>
              <a:t>preend</a:t>
            </a:r>
            <a:r>
              <a:rPr lang="en-US" altLang="zh-CN" sz="1800" dirty="0" smtClean="0">
                <a:solidFill>
                  <a:schemeClr val="tx1"/>
                </a:solidFill>
                <a:latin typeface="Consolas" pitchFamily="49" charset="0"/>
                <a:ea typeface="仿宋" pitchFamily="49" charset="-122"/>
                <a:cs typeface="Consolas" pitchFamily="49" charset="0"/>
              </a:rPr>
              <a:t> &amp;&amp; </a:t>
            </a:r>
            <a:r>
              <a:rPr lang="en-US" altLang="zh-CN" sz="1800" dirty="0" err="1" smtClean="0">
                <a:solidFill>
                  <a:schemeClr val="tx1"/>
                </a:solidFill>
                <a:latin typeface="Consolas" pitchFamily="49" charset="0"/>
                <a:ea typeface="仿宋" pitchFamily="49" charset="-122"/>
                <a:cs typeface="Consolas" pitchFamily="49" charset="0"/>
              </a:rPr>
              <a:t>ans</a:t>
            </a:r>
            <a:r>
              <a:rPr lang="en-US" altLang="zh-CN" sz="1800" dirty="0" smtClean="0">
                <a:solidFill>
                  <a:schemeClr val="tx1"/>
                </a:solidFill>
                <a:latin typeface="Consolas" pitchFamily="49" charset="0"/>
                <a:ea typeface="仿宋" pitchFamily="49" charset="-122"/>
                <a:cs typeface="Consolas" pitchFamily="49" charset="0"/>
              </a:rPr>
              <a:t>[j]==0)</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ans</a:t>
            </a:r>
            <a:r>
              <a:rPr lang="en-US" altLang="zh-CN" sz="1800" dirty="0" smtClean="0">
                <a:solidFill>
                  <a:schemeClr val="tx1"/>
                </a:solidFill>
                <a:latin typeface="Consolas" pitchFamily="49" charset="0"/>
                <a:ea typeface="仿宋" pitchFamily="49" charset="-122"/>
                <a:cs typeface="Consolas" pitchFamily="49" charset="0"/>
              </a:rPr>
              <a:t>[j]=num;	//</a:t>
            </a:r>
            <a:r>
              <a:rPr lang="zh-CN" altLang="zh-CN" sz="1800" dirty="0" smtClean="0">
                <a:solidFill>
                  <a:schemeClr val="tx1"/>
                </a:solidFill>
                <a:latin typeface="Consolas" pitchFamily="49" charset="0"/>
                <a:ea typeface="仿宋" pitchFamily="49" charset="-122"/>
                <a:cs typeface="Consolas" pitchFamily="49" charset="0"/>
              </a:rPr>
              <a:t>将兼容活动子集中活动安排在</a:t>
            </a:r>
            <a:r>
              <a:rPr lang="en-US" altLang="zh-CN" sz="1800" dirty="0" smtClean="0">
                <a:solidFill>
                  <a:schemeClr val="tx1"/>
                </a:solidFill>
                <a:latin typeface="Consolas" pitchFamily="49" charset="0"/>
                <a:ea typeface="仿宋" pitchFamily="49" charset="-122"/>
                <a:cs typeface="Consolas" pitchFamily="49" charset="0"/>
              </a:rPr>
              <a:t>num</a:t>
            </a:r>
            <a:r>
              <a:rPr lang="zh-CN" altLang="zh-CN" sz="1800" dirty="0" smtClean="0">
                <a:solidFill>
                  <a:schemeClr val="tx1"/>
                </a:solidFill>
                <a:latin typeface="Consolas" pitchFamily="49" charset="0"/>
                <a:ea typeface="仿宋" pitchFamily="49" charset="-122"/>
                <a:cs typeface="Consolas" pitchFamily="49" charset="0"/>
              </a:rPr>
              <a:t>蓄栏中</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preend</a:t>
            </a:r>
            <a:r>
              <a:rPr lang="en-US" altLang="zh-CN" sz="1800" dirty="0" smtClean="0">
                <a:solidFill>
                  <a:schemeClr val="tx1"/>
                </a:solidFill>
                <a:latin typeface="Consolas" pitchFamily="49" charset="0"/>
                <a:ea typeface="仿宋" pitchFamily="49" charset="-122"/>
                <a:cs typeface="Consolas" pitchFamily="49" charset="0"/>
              </a:rPr>
              <a:t>=A[j].e;		//</a:t>
            </a:r>
            <a:r>
              <a:rPr lang="zh-CN" altLang="zh-CN" sz="1800" dirty="0" smtClean="0">
                <a:solidFill>
                  <a:schemeClr val="tx1"/>
                </a:solidFill>
                <a:latin typeface="Consolas" pitchFamily="49" charset="0"/>
                <a:ea typeface="仿宋" pitchFamily="49" charset="-122"/>
                <a:cs typeface="Consolas" pitchFamily="49" charset="0"/>
              </a:rPr>
              <a:t>更新结束时间</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num++;		//</a:t>
            </a:r>
            <a:r>
              <a:rPr lang="zh-CN" altLang="zh-CN" sz="1800" dirty="0" smtClean="0">
                <a:solidFill>
                  <a:schemeClr val="tx1"/>
                </a:solidFill>
                <a:latin typeface="Consolas" pitchFamily="49" charset="0"/>
                <a:ea typeface="仿宋" pitchFamily="49" charset="-122"/>
                <a:cs typeface="Consolas" pitchFamily="49" charset="0"/>
              </a:rPr>
              <a:t>查找下一个最大兼容活动子集</a:t>
            </a:r>
            <a:r>
              <a:rPr lang="en-US" altLang="zh-CN" sz="1800" dirty="0" smtClean="0">
                <a:solidFill>
                  <a:schemeClr val="tx1"/>
                </a:solidFill>
                <a:latin typeface="Consolas" pitchFamily="49" charset="0"/>
                <a:ea typeface="仿宋" pitchFamily="49" charset="-122"/>
                <a:cs typeface="Consolas" pitchFamily="49" charset="0"/>
              </a:rPr>
              <a:t>,num</a:t>
            </a:r>
            <a:r>
              <a:rPr lang="zh-CN" altLang="zh-CN" sz="1800" dirty="0" smtClean="0">
                <a:solidFill>
                  <a:schemeClr val="tx1"/>
                </a:solidFill>
                <a:latin typeface="Consolas" pitchFamily="49" charset="0"/>
                <a:ea typeface="仿宋" pitchFamily="49" charset="-122"/>
                <a:cs typeface="Consolas" pitchFamily="49" charset="0"/>
              </a:rPr>
              <a:t>增</a:t>
            </a:r>
            <a:r>
              <a:rPr lang="en-US" altLang="zh-CN" sz="1800" dirty="0" smtClean="0">
                <a:solidFill>
                  <a:schemeClr val="tx1"/>
                </a:solidFill>
                <a:latin typeface="Consolas" pitchFamily="49" charset="0"/>
                <a:ea typeface="仿宋" pitchFamily="49" charset="-122"/>
                <a:cs typeface="Consolas" pitchFamily="49" charset="0"/>
              </a:rPr>
              <a:t>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143932" cy="206186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16000" rtlCol="0">
            <a:spAutoFit/>
          </a:bodyPr>
          <a:lstStyle/>
          <a:p>
            <a:r>
              <a:rPr lang="en-US" altLang="zh-CN" sz="1800" dirty="0" smtClean="0">
                <a:solidFill>
                  <a:schemeClr val="tx1"/>
                </a:solidFill>
                <a:latin typeface="Consolas" pitchFamily="49" charset="0"/>
                <a:ea typeface="仿宋" pitchFamily="49" charset="-122"/>
                <a:cs typeface="Consolas" pitchFamily="49" charset="0"/>
              </a:rPr>
              <a:t>void main()</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solve();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求解结果</a:t>
            </a:r>
            <a:r>
              <a:rPr lang="en-US" altLang="zh-CN" sz="1800" dirty="0" smtClean="0">
                <a:solidFill>
                  <a:schemeClr val="tx1"/>
                </a:solidFill>
                <a:latin typeface="Consolas" pitchFamily="49" charset="0"/>
                <a:ea typeface="仿宋" pitchFamily="49" charset="-122"/>
                <a:cs typeface="Consolas" pitchFamily="49" charset="0"/>
              </a:rPr>
              <a:t>\n");</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=1;i&lt;=</a:t>
            </a:r>
            <a:r>
              <a:rPr lang="en-US" altLang="zh-CN" sz="1800" dirty="0" err="1" smtClean="0">
                <a:solidFill>
                  <a:schemeClr val="tx1"/>
                </a:solidFill>
                <a:latin typeface="Consolas" pitchFamily="49" charset="0"/>
                <a:ea typeface="仿宋" pitchFamily="49" charset="-122"/>
                <a:cs typeface="Consolas" pitchFamily="49" charset="0"/>
              </a:rPr>
              <a:t>n;i</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牛</a:t>
            </a:r>
            <a:r>
              <a:rPr lang="en-US" altLang="zh-CN" sz="1800" dirty="0" smtClean="0">
                <a:solidFill>
                  <a:schemeClr val="tx1"/>
                </a:solidFill>
                <a:latin typeface="Consolas" pitchFamily="49" charset="0"/>
                <a:ea typeface="仿宋" pitchFamily="49" charset="-122"/>
                <a:cs typeface="Consolas" pitchFamily="49" charset="0"/>
              </a:rPr>
              <a:t>%d</a:t>
            </a:r>
            <a:r>
              <a:rPr lang="zh-CN" altLang="zh-CN" sz="1800" dirty="0" smtClean="0">
                <a:solidFill>
                  <a:schemeClr val="tx1"/>
                </a:solidFill>
                <a:latin typeface="Consolas" pitchFamily="49" charset="0"/>
                <a:ea typeface="仿宋" pitchFamily="49" charset="-122"/>
                <a:cs typeface="Consolas" pitchFamily="49" charset="0"/>
              </a:rPr>
              <a:t>安排的蓄栏</a:t>
            </a:r>
            <a:r>
              <a:rPr lang="en-US" altLang="zh-CN" sz="1800" dirty="0" smtClean="0">
                <a:solidFill>
                  <a:schemeClr val="tx1"/>
                </a:solidFill>
                <a:latin typeface="Consolas" pitchFamily="49" charset="0"/>
                <a:ea typeface="仿宋" pitchFamily="49" charset="-122"/>
                <a:cs typeface="Consolas" pitchFamily="49" charset="0"/>
              </a:rPr>
              <a:t>: %d\</a:t>
            </a:r>
            <a:r>
              <a:rPr lang="en-US" altLang="zh-CN" sz="1800" dirty="0" err="1" smtClean="0">
                <a:solidFill>
                  <a:schemeClr val="tx1"/>
                </a:solidFill>
                <a:latin typeface="Consolas" pitchFamily="49" charset="0"/>
                <a:ea typeface="仿宋" pitchFamily="49" charset="-122"/>
                <a:cs typeface="Consolas" pitchFamily="49" charset="0"/>
              </a:rPr>
              <a:t>n",A</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no,ans</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参考</a:t>
            </a:r>
            <a:r>
              <a:rPr lang="en-US" altLang="zh-CN" sz="1800" dirty="0" smtClean="0">
                <a:solidFill>
                  <a:schemeClr val="tx1"/>
                </a:solidFill>
                <a:latin typeface="Consolas" pitchFamily="49" charset="0"/>
                <a:ea typeface="仿宋" pitchFamily="49" charset="-122"/>
                <a:cs typeface="Consolas" pitchFamily="49" charset="0"/>
              </a:rPr>
              <a:t>Exam7-2.cpp</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28728" y="617866"/>
          <a:ext cx="5822972" cy="1323981"/>
        </p:xfrm>
        <a:graphic>
          <a:graphicData uri="http://schemas.openxmlformats.org/drawingml/2006/table">
            <a:tbl>
              <a:tblPr/>
              <a:tblGrid>
                <a:gridCol w="1806517"/>
                <a:gridCol w="803291"/>
                <a:gridCol w="803291"/>
                <a:gridCol w="803291"/>
                <a:gridCol w="803291"/>
                <a:gridCol w="803291"/>
              </a:tblGrid>
              <a:tr h="441327">
                <a:tc>
                  <a:txBody>
                    <a:bodyPr/>
                    <a:lstStyle/>
                    <a:p>
                      <a:pPr indent="0" algn="ctr">
                        <a:lnSpc>
                          <a:spcPct val="150000"/>
                        </a:lnSpc>
                        <a:spcAft>
                          <a:spcPts val="0"/>
                        </a:spcAft>
                      </a:pPr>
                      <a:r>
                        <a:rPr lang="en-US" sz="1800" b="1" i="1" kern="100" dirty="0" err="1">
                          <a:solidFill>
                            <a:schemeClr val="tx1"/>
                          </a:solidFill>
                          <a:latin typeface="Consolas" pitchFamily="49" charset="0"/>
                          <a:ea typeface="楷体" pitchFamily="49" charset="-122"/>
                          <a:cs typeface="Consolas" pitchFamily="49" charset="0"/>
                        </a:rPr>
                        <a:t>i</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dirty="0">
                          <a:solidFill>
                            <a:schemeClr val="tx1"/>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chemeClr val="tx1"/>
                          </a:solidFill>
                          <a:latin typeface="Consolas" pitchFamily="49" charset="0"/>
                          <a:ea typeface="楷体" pitchFamily="49" charset="-122"/>
                          <a:cs typeface="Consolas" pitchFamily="49" charset="0"/>
                        </a:rPr>
                        <a:t>1</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2</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3</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5</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chemeClr val="tx1"/>
                          </a:solidFill>
                          <a:latin typeface="Consolas" pitchFamily="49" charset="0"/>
                          <a:ea typeface="楷体" pitchFamily="49" charset="-122"/>
                          <a:cs typeface="Consolas" pitchFamily="49" charset="0"/>
                        </a:rPr>
                        <a:t>4</a:t>
                      </a:r>
                      <a:endParaRPr lang="zh-CN" sz="1800" b="1" kern="10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dirty="0">
                          <a:solidFill>
                            <a:schemeClr val="tx1"/>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dirty="0" smtClean="0">
                          <a:solidFill>
                            <a:schemeClr val="tx1"/>
                          </a:solidFill>
                          <a:latin typeface="Consolas" pitchFamily="49" charset="0"/>
                          <a:ea typeface="楷体" pitchFamily="49" charset="-122"/>
                          <a:cs typeface="Consolas" pitchFamily="49" charset="0"/>
                        </a:rPr>
                        <a:t>10</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dirty="0" smtClean="0">
                          <a:solidFill>
                            <a:schemeClr val="tx1"/>
                          </a:solidFill>
                          <a:latin typeface="Consolas" pitchFamily="49" charset="0"/>
                          <a:ea typeface="楷体" pitchFamily="49" charset="-122"/>
                          <a:cs typeface="Consolas" pitchFamily="49" charset="0"/>
                        </a:rPr>
                        <a:t>4</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dirty="0" smtClean="0">
                          <a:solidFill>
                            <a:schemeClr val="tx1"/>
                          </a:solidFill>
                          <a:latin typeface="Consolas" pitchFamily="49" charset="0"/>
                          <a:ea typeface="楷体" pitchFamily="49" charset="-122"/>
                          <a:cs typeface="Consolas" pitchFamily="49" charset="0"/>
                        </a:rPr>
                        <a:t>6</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dirty="0" smtClean="0">
                          <a:solidFill>
                            <a:schemeClr val="tx1"/>
                          </a:solidFill>
                          <a:latin typeface="Consolas" pitchFamily="49" charset="0"/>
                          <a:ea typeface="楷体" pitchFamily="49" charset="-122"/>
                          <a:cs typeface="Consolas" pitchFamily="49" charset="0"/>
                        </a:rPr>
                        <a:t>8</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dirty="0" smtClean="0">
                          <a:solidFill>
                            <a:schemeClr val="tx1"/>
                          </a:solidFill>
                          <a:latin typeface="Consolas" pitchFamily="49" charset="0"/>
                          <a:ea typeface="楷体" pitchFamily="49" charset="-122"/>
                          <a:cs typeface="Consolas" pitchFamily="49" charset="0"/>
                        </a:rPr>
                        <a:t>7</a:t>
                      </a:r>
                      <a:endParaRPr lang="zh-CN" sz="1800" b="1" kern="100" dirty="0">
                        <a:solidFill>
                          <a:schemeClr val="tx1"/>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2714612" y="3000372"/>
            <a:ext cx="3143272" cy="1754326"/>
          </a:xfrm>
          <a:prstGeom prst="rect">
            <a:avLst/>
          </a:prstGeom>
          <a:blipFill>
            <a:blip r:embed="rId2" cstate="print">
              <a:duotone>
                <a:schemeClr val="bg2">
                  <a:shade val="45000"/>
                  <a:satMod val="135000"/>
                </a:schemeClr>
                <a:prstClr val="white"/>
              </a:duotone>
            </a:blip>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zh-CN" sz="1800" dirty="0" smtClean="0">
                <a:solidFill>
                  <a:schemeClr val="tx1"/>
                </a:solidFill>
                <a:latin typeface="Consolas" pitchFamily="49" charset="0"/>
                <a:ea typeface="楷体" pitchFamily="49" charset="-122"/>
                <a:cs typeface="Consolas" pitchFamily="49" charset="0"/>
              </a:rPr>
              <a:t>求解结果</a:t>
            </a:r>
          </a:p>
          <a:p>
            <a:r>
              <a:rPr lang="en-US" altLang="zh-CN" sz="1800" dirty="0" smtClean="0">
                <a:solidFill>
                  <a:schemeClr val="tx1"/>
                </a:solidFill>
                <a:latin typeface="Consolas" pitchFamily="49" charset="0"/>
                <a:ea typeface="楷体" pitchFamily="49" charset="-122"/>
                <a:cs typeface="Consolas" pitchFamily="49" charset="0"/>
              </a:rPr>
              <a:t>    </a:t>
            </a:r>
            <a:r>
              <a:rPr lang="zh-CN" altLang="zh-CN" sz="1800" dirty="0" smtClean="0">
                <a:solidFill>
                  <a:schemeClr val="tx1"/>
                </a:solidFill>
                <a:latin typeface="Consolas" pitchFamily="49" charset="0"/>
                <a:ea typeface="楷体" pitchFamily="49" charset="-122"/>
                <a:cs typeface="Consolas" pitchFamily="49" charset="0"/>
              </a:rPr>
              <a:t>牛</a:t>
            </a:r>
            <a:r>
              <a:rPr lang="en-US" altLang="zh-CN" sz="1800" dirty="0" smtClean="0">
                <a:solidFill>
                  <a:schemeClr val="tx1"/>
                </a:solidFill>
                <a:latin typeface="Consolas" pitchFamily="49" charset="0"/>
                <a:ea typeface="楷体" pitchFamily="49" charset="-122"/>
                <a:cs typeface="Consolas" pitchFamily="49" charset="0"/>
              </a:rPr>
              <a:t>2</a:t>
            </a:r>
            <a:r>
              <a:rPr lang="zh-CN" altLang="zh-CN" sz="1800" dirty="0" smtClean="0">
                <a:solidFill>
                  <a:schemeClr val="tx1"/>
                </a:solidFill>
                <a:latin typeface="Consolas" pitchFamily="49" charset="0"/>
                <a:ea typeface="楷体" pitchFamily="49" charset="-122"/>
                <a:cs typeface="Consolas" pitchFamily="49" charset="0"/>
              </a:rPr>
              <a:t>安排的蓄栏</a:t>
            </a:r>
            <a:r>
              <a:rPr lang="en-US" altLang="zh-CN" sz="1800" dirty="0" smtClean="0">
                <a:solidFill>
                  <a:schemeClr val="tx1"/>
                </a:solidFill>
                <a:latin typeface="Consolas" pitchFamily="49" charset="0"/>
                <a:ea typeface="楷体" pitchFamily="49" charset="-122"/>
                <a:cs typeface="Consolas" pitchFamily="49" charset="0"/>
              </a:rPr>
              <a:t>:</a:t>
            </a:r>
            <a:r>
              <a:rPr lang="en-US" altLang="zh-CN" sz="1800" dirty="0" smtClean="0">
                <a:solidFill>
                  <a:srgbClr val="FF0000"/>
                </a:solidFill>
                <a:latin typeface="Consolas" pitchFamily="49" charset="0"/>
                <a:ea typeface="楷体" pitchFamily="49" charset="-122"/>
                <a:cs typeface="Consolas" pitchFamily="49" charset="0"/>
              </a:rPr>
              <a:t>1</a:t>
            </a:r>
            <a:endParaRPr lang="zh-CN" altLang="zh-CN" sz="1800" dirty="0" smtClean="0">
              <a:solidFill>
                <a:srgbClr val="FF0000"/>
              </a:solidFill>
              <a:latin typeface="Consolas" pitchFamily="49" charset="0"/>
              <a:ea typeface="楷体" pitchFamily="49" charset="-122"/>
              <a:cs typeface="Consolas" pitchFamily="49" charset="0"/>
            </a:endParaRPr>
          </a:p>
          <a:p>
            <a:r>
              <a:rPr lang="en-US" altLang="zh-CN" sz="1800" dirty="0" smtClean="0">
                <a:solidFill>
                  <a:schemeClr val="tx1"/>
                </a:solidFill>
                <a:latin typeface="Consolas" pitchFamily="49" charset="0"/>
                <a:ea typeface="楷体" pitchFamily="49" charset="-122"/>
                <a:cs typeface="Consolas" pitchFamily="49" charset="0"/>
              </a:rPr>
              <a:t>    </a:t>
            </a:r>
            <a:r>
              <a:rPr lang="zh-CN" altLang="zh-CN" sz="1800" dirty="0" smtClean="0">
                <a:solidFill>
                  <a:schemeClr val="tx1"/>
                </a:solidFill>
                <a:latin typeface="Consolas" pitchFamily="49" charset="0"/>
                <a:ea typeface="楷体" pitchFamily="49" charset="-122"/>
                <a:cs typeface="Consolas" pitchFamily="49" charset="0"/>
              </a:rPr>
              <a:t>牛</a:t>
            </a:r>
            <a:r>
              <a:rPr lang="en-US" altLang="zh-CN" sz="1800" dirty="0" smtClean="0">
                <a:solidFill>
                  <a:schemeClr val="tx1"/>
                </a:solidFill>
                <a:latin typeface="Consolas" pitchFamily="49" charset="0"/>
                <a:ea typeface="楷体" pitchFamily="49" charset="-122"/>
                <a:cs typeface="Consolas" pitchFamily="49" charset="0"/>
              </a:rPr>
              <a:t>3</a:t>
            </a:r>
            <a:r>
              <a:rPr lang="zh-CN" altLang="zh-CN" sz="1800" dirty="0" smtClean="0">
                <a:solidFill>
                  <a:schemeClr val="tx1"/>
                </a:solidFill>
                <a:latin typeface="Consolas" pitchFamily="49" charset="0"/>
                <a:ea typeface="楷体" pitchFamily="49" charset="-122"/>
                <a:cs typeface="Consolas" pitchFamily="49" charset="0"/>
              </a:rPr>
              <a:t>安排的蓄栏</a:t>
            </a:r>
            <a:r>
              <a:rPr lang="en-US" altLang="zh-CN" sz="1800" dirty="0" smtClean="0">
                <a:solidFill>
                  <a:schemeClr val="tx1"/>
                </a:solidFill>
                <a:latin typeface="Consolas" pitchFamily="49" charset="0"/>
                <a:ea typeface="楷体" pitchFamily="49" charset="-122"/>
                <a:cs typeface="Consolas" pitchFamily="49" charset="0"/>
              </a:rPr>
              <a:t>:2</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smtClean="0">
                <a:solidFill>
                  <a:schemeClr val="tx1"/>
                </a:solidFill>
                <a:latin typeface="Consolas" pitchFamily="49" charset="0"/>
                <a:ea typeface="楷体" pitchFamily="49" charset="-122"/>
                <a:cs typeface="Consolas" pitchFamily="49" charset="0"/>
              </a:rPr>
              <a:t>    </a:t>
            </a:r>
            <a:r>
              <a:rPr lang="zh-CN" altLang="zh-CN" sz="1800" dirty="0" smtClean="0">
                <a:solidFill>
                  <a:schemeClr val="tx1"/>
                </a:solidFill>
                <a:latin typeface="Consolas" pitchFamily="49" charset="0"/>
                <a:ea typeface="楷体" pitchFamily="49" charset="-122"/>
                <a:cs typeface="Consolas" pitchFamily="49" charset="0"/>
              </a:rPr>
              <a:t>牛</a:t>
            </a:r>
            <a:r>
              <a:rPr lang="en-US" altLang="zh-CN" sz="1800" dirty="0" smtClean="0">
                <a:solidFill>
                  <a:schemeClr val="tx1"/>
                </a:solidFill>
                <a:latin typeface="Consolas" pitchFamily="49" charset="0"/>
                <a:ea typeface="楷体" pitchFamily="49" charset="-122"/>
                <a:cs typeface="Consolas" pitchFamily="49" charset="0"/>
              </a:rPr>
              <a:t>5</a:t>
            </a:r>
            <a:r>
              <a:rPr lang="zh-CN" altLang="zh-CN" sz="1800" dirty="0" smtClean="0">
                <a:solidFill>
                  <a:schemeClr val="tx1"/>
                </a:solidFill>
                <a:latin typeface="Consolas" pitchFamily="49" charset="0"/>
                <a:ea typeface="楷体" pitchFamily="49" charset="-122"/>
                <a:cs typeface="Consolas" pitchFamily="49" charset="0"/>
              </a:rPr>
              <a:t>安排的蓄栏</a:t>
            </a:r>
            <a:r>
              <a:rPr lang="en-US" altLang="zh-CN" sz="1800" dirty="0" smtClean="0">
                <a:solidFill>
                  <a:schemeClr val="tx1"/>
                </a:solidFill>
                <a:latin typeface="Consolas" pitchFamily="49" charset="0"/>
                <a:ea typeface="楷体" pitchFamily="49" charset="-122"/>
                <a:cs typeface="Consolas" pitchFamily="49" charset="0"/>
              </a:rPr>
              <a:t>:3</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smtClean="0">
                <a:solidFill>
                  <a:schemeClr val="tx1"/>
                </a:solidFill>
                <a:latin typeface="Consolas" pitchFamily="49" charset="0"/>
                <a:ea typeface="楷体" pitchFamily="49" charset="-122"/>
                <a:cs typeface="Consolas" pitchFamily="49" charset="0"/>
              </a:rPr>
              <a:t>    </a:t>
            </a:r>
            <a:r>
              <a:rPr lang="zh-CN" altLang="zh-CN" sz="1800" dirty="0" smtClean="0">
                <a:solidFill>
                  <a:schemeClr val="tx1"/>
                </a:solidFill>
                <a:latin typeface="Consolas" pitchFamily="49" charset="0"/>
                <a:ea typeface="楷体" pitchFamily="49" charset="-122"/>
                <a:cs typeface="Consolas" pitchFamily="49" charset="0"/>
              </a:rPr>
              <a:t>牛</a:t>
            </a:r>
            <a:r>
              <a:rPr lang="en-US" altLang="zh-CN" sz="1800" dirty="0" smtClean="0">
                <a:solidFill>
                  <a:schemeClr val="tx1"/>
                </a:solidFill>
                <a:latin typeface="Consolas" pitchFamily="49" charset="0"/>
                <a:ea typeface="楷体" pitchFamily="49" charset="-122"/>
                <a:cs typeface="Consolas" pitchFamily="49" charset="0"/>
              </a:rPr>
              <a:t>4</a:t>
            </a:r>
            <a:r>
              <a:rPr lang="zh-CN" altLang="zh-CN" sz="1800" dirty="0" smtClean="0">
                <a:solidFill>
                  <a:schemeClr val="tx1"/>
                </a:solidFill>
                <a:latin typeface="Consolas" pitchFamily="49" charset="0"/>
                <a:ea typeface="楷体" pitchFamily="49" charset="-122"/>
                <a:cs typeface="Consolas" pitchFamily="49" charset="0"/>
              </a:rPr>
              <a:t>安排的蓄栏</a:t>
            </a:r>
            <a:r>
              <a:rPr lang="en-US" altLang="zh-CN" sz="1800" dirty="0" smtClean="0">
                <a:solidFill>
                  <a:schemeClr val="tx1"/>
                </a:solidFill>
                <a:latin typeface="Consolas" pitchFamily="49" charset="0"/>
                <a:ea typeface="楷体" pitchFamily="49" charset="-122"/>
                <a:cs typeface="Consolas" pitchFamily="49" charset="0"/>
              </a:rPr>
              <a:t>:</a:t>
            </a:r>
            <a:r>
              <a:rPr lang="en-US" altLang="zh-CN" sz="1800" dirty="0" smtClean="0">
                <a:solidFill>
                  <a:srgbClr val="FF0000"/>
                </a:solidFill>
                <a:latin typeface="Consolas" pitchFamily="49" charset="0"/>
                <a:ea typeface="楷体" pitchFamily="49" charset="-122"/>
                <a:cs typeface="Consolas" pitchFamily="49" charset="0"/>
              </a:rPr>
              <a:t>1</a:t>
            </a:r>
            <a:endParaRPr lang="zh-CN" altLang="zh-CN" sz="1800" dirty="0" smtClean="0">
              <a:solidFill>
                <a:srgbClr val="FF0000"/>
              </a:solidFill>
              <a:latin typeface="Consolas" pitchFamily="49" charset="0"/>
              <a:ea typeface="楷体" pitchFamily="49" charset="-122"/>
              <a:cs typeface="Consolas" pitchFamily="49" charset="0"/>
            </a:endParaRPr>
          </a:p>
          <a:p>
            <a:r>
              <a:rPr lang="en-US" altLang="zh-CN" sz="1800" dirty="0" smtClean="0">
                <a:solidFill>
                  <a:schemeClr val="tx1"/>
                </a:solidFill>
                <a:latin typeface="Consolas" pitchFamily="49" charset="0"/>
                <a:ea typeface="楷体" pitchFamily="49" charset="-122"/>
                <a:cs typeface="Consolas" pitchFamily="49" charset="0"/>
              </a:rPr>
              <a:t>    </a:t>
            </a:r>
            <a:r>
              <a:rPr lang="zh-CN" altLang="zh-CN" sz="1800" dirty="0" smtClean="0">
                <a:solidFill>
                  <a:schemeClr val="tx1"/>
                </a:solidFill>
                <a:latin typeface="Consolas" pitchFamily="49" charset="0"/>
                <a:ea typeface="楷体" pitchFamily="49" charset="-122"/>
                <a:cs typeface="Consolas" pitchFamily="49" charset="0"/>
              </a:rPr>
              <a:t>牛</a:t>
            </a:r>
            <a:r>
              <a:rPr lang="en-US" altLang="zh-CN" sz="1800" dirty="0" smtClean="0">
                <a:solidFill>
                  <a:schemeClr val="tx1"/>
                </a:solidFill>
                <a:latin typeface="Consolas" pitchFamily="49" charset="0"/>
                <a:ea typeface="楷体" pitchFamily="49" charset="-122"/>
                <a:cs typeface="Consolas" pitchFamily="49" charset="0"/>
              </a:rPr>
              <a:t>1</a:t>
            </a:r>
            <a:r>
              <a:rPr lang="zh-CN" altLang="zh-CN" sz="1800" dirty="0" smtClean="0">
                <a:solidFill>
                  <a:schemeClr val="tx1"/>
                </a:solidFill>
                <a:latin typeface="Consolas" pitchFamily="49" charset="0"/>
                <a:ea typeface="楷体" pitchFamily="49" charset="-122"/>
                <a:cs typeface="Consolas" pitchFamily="49" charset="0"/>
              </a:rPr>
              <a:t>安排的蓄栏</a:t>
            </a:r>
            <a:r>
              <a:rPr lang="en-US" altLang="zh-CN" sz="1800" dirty="0" smtClean="0">
                <a:solidFill>
                  <a:schemeClr val="tx1"/>
                </a:solidFill>
                <a:latin typeface="Consolas" pitchFamily="49" charset="0"/>
                <a:ea typeface="楷体" pitchFamily="49" charset="-122"/>
                <a:cs typeface="Consolas" pitchFamily="49" charset="0"/>
              </a:rPr>
              <a:t>:4</a:t>
            </a:r>
            <a:endParaRPr lang="zh-CN" altLang="zh-CN" sz="1800" dirty="0" smtClean="0">
              <a:solidFill>
                <a:schemeClr val="tx1"/>
              </a:solidFill>
              <a:latin typeface="Consolas" pitchFamily="49" charset="0"/>
              <a:ea typeface="楷体" pitchFamily="49" charset="-122"/>
              <a:cs typeface="Consolas" pitchFamily="49" charset="0"/>
            </a:endParaRPr>
          </a:p>
        </p:txBody>
      </p:sp>
      <p:sp>
        <p:nvSpPr>
          <p:cNvPr id="4" name="下箭头 3"/>
          <p:cNvSpPr/>
          <p:nvPr/>
        </p:nvSpPr>
        <p:spPr>
          <a:xfrm>
            <a:off x="3857620" y="2214554"/>
            <a:ext cx="214314" cy="64294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142844" y="1412875"/>
            <a:ext cx="8786873" cy="2139047"/>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solidFill>
                  <a:srgbClr val="0000FF"/>
                </a:solidFill>
                <a:latin typeface="微软雅黑" pitchFamily="34" charset="-122"/>
                <a:ea typeface="微软雅黑" pitchFamily="34"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问题描述</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设有</a:t>
            </a:r>
            <a:r>
              <a:rPr lang="zh-CN" altLang="en-US" sz="2000" dirty="0">
                <a:solidFill>
                  <a:schemeClr val="tx1"/>
                </a:solidFill>
                <a:latin typeface="Consolas" pitchFamily="49" charset="0"/>
                <a:ea typeface="楷体" pitchFamily="49" charset="-122"/>
                <a:cs typeface="Consolas" pitchFamily="49" charset="0"/>
              </a:rPr>
              <a:t>编号为</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2</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的</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个物</a:t>
            </a:r>
            <a:r>
              <a:rPr lang="zh-CN" altLang="en-US" sz="2000" dirty="0" smtClean="0">
                <a:solidFill>
                  <a:schemeClr val="tx1"/>
                </a:solidFill>
                <a:latin typeface="Consolas" pitchFamily="49" charset="0"/>
                <a:ea typeface="楷体" pitchFamily="49" charset="-122"/>
                <a:cs typeface="Consolas" pitchFamily="49" charset="0"/>
              </a:rPr>
              <a:t>品，它</a:t>
            </a:r>
            <a:r>
              <a:rPr lang="zh-CN" altLang="en-US" sz="2000" dirty="0">
                <a:solidFill>
                  <a:schemeClr val="tx1"/>
                </a:solidFill>
                <a:latin typeface="Consolas" pitchFamily="49" charset="0"/>
                <a:ea typeface="楷体" pitchFamily="49" charset="-122"/>
                <a:cs typeface="Consolas" pitchFamily="49" charset="0"/>
              </a:rPr>
              <a:t>们的重量分别为</a:t>
            </a:r>
            <a:r>
              <a:rPr lang="en-US" altLang="zh-CN" sz="2000" i="1" dirty="0" err="1">
                <a:solidFill>
                  <a:schemeClr val="tx1"/>
                </a:solidFill>
                <a:latin typeface="Consolas" pitchFamily="49" charset="0"/>
                <a:ea typeface="楷体" pitchFamily="49" charset="-122"/>
                <a:cs typeface="Consolas" pitchFamily="49" charset="0"/>
              </a:rPr>
              <a:t>w</a:t>
            </a:r>
            <a:r>
              <a:rPr lang="en-US" altLang="zh-CN" sz="2000" baseline="-25000" dirty="0" err="1">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w</a:t>
            </a:r>
            <a:r>
              <a:rPr lang="en-US" altLang="zh-CN" sz="2000" baseline="-25000" dirty="0" err="1">
                <a:solidFill>
                  <a:schemeClr val="tx1"/>
                </a:solidFill>
                <a:latin typeface="Consolas" pitchFamily="49" charset="0"/>
                <a:ea typeface="楷体" pitchFamily="49" charset="-122"/>
                <a:cs typeface="Consolas" pitchFamily="49" charset="0"/>
              </a:rPr>
              <a:t>2</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w</a:t>
            </a:r>
            <a:r>
              <a:rPr lang="en-US" altLang="zh-CN" sz="2000" i="1" baseline="-25000" dirty="0" err="1" smtClean="0">
                <a:solidFill>
                  <a:schemeClr val="tx1"/>
                </a:solidFill>
                <a:latin typeface="Consolas" pitchFamily="49" charset="0"/>
                <a:ea typeface="楷体" pitchFamily="49" charset="-122"/>
                <a:cs typeface="Consolas" pitchFamily="49" charset="0"/>
              </a:rPr>
              <a:t>n</a:t>
            </a:r>
            <a:r>
              <a:rPr lang="zh-CN" altLang="en-US" sz="2000" dirty="0" smtClean="0">
                <a:solidFill>
                  <a:schemeClr val="tx1"/>
                </a:solidFill>
                <a:latin typeface="Consolas" pitchFamily="49" charset="0"/>
                <a:ea typeface="楷体" pitchFamily="49" charset="-122"/>
                <a:cs typeface="Consolas" pitchFamily="49" charset="0"/>
              </a:rPr>
              <a:t>，价</a:t>
            </a:r>
            <a:r>
              <a:rPr lang="zh-CN" altLang="en-US" sz="2000" dirty="0">
                <a:solidFill>
                  <a:schemeClr val="tx1"/>
                </a:solidFill>
                <a:latin typeface="Consolas" pitchFamily="49" charset="0"/>
                <a:ea typeface="楷体" pitchFamily="49" charset="-122"/>
                <a:cs typeface="Consolas" pitchFamily="49" charset="0"/>
              </a:rPr>
              <a:t>值分别为</a:t>
            </a:r>
            <a:r>
              <a:rPr lang="en-US" altLang="zh-CN" sz="2000" i="1" dirty="0" err="1">
                <a:solidFill>
                  <a:schemeClr val="tx1"/>
                </a:solidFill>
                <a:latin typeface="Consolas" pitchFamily="49" charset="0"/>
                <a:ea typeface="楷体" pitchFamily="49" charset="-122"/>
                <a:cs typeface="Consolas" pitchFamily="49" charset="0"/>
              </a:rPr>
              <a:t>v</a:t>
            </a:r>
            <a:r>
              <a:rPr lang="en-US" altLang="zh-CN" sz="2000" baseline="-25000" dirty="0" err="1">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v</a:t>
            </a:r>
            <a:r>
              <a:rPr lang="en-US" altLang="zh-CN" sz="2000" baseline="-25000" dirty="0" err="1">
                <a:solidFill>
                  <a:schemeClr val="tx1"/>
                </a:solidFill>
                <a:latin typeface="Consolas" pitchFamily="49" charset="0"/>
                <a:ea typeface="楷体" pitchFamily="49" charset="-122"/>
                <a:cs typeface="Consolas" pitchFamily="49" charset="0"/>
              </a:rPr>
              <a:t>2</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v</a:t>
            </a:r>
            <a:r>
              <a:rPr lang="en-US" altLang="zh-CN" sz="2000" i="1" baseline="-25000" dirty="0" err="1" smtClean="0">
                <a:solidFill>
                  <a:schemeClr val="tx1"/>
                </a:solidFill>
                <a:latin typeface="Consolas" pitchFamily="49" charset="0"/>
                <a:ea typeface="楷体" pitchFamily="49" charset="-122"/>
                <a:cs typeface="Consolas" pitchFamily="49" charset="0"/>
              </a:rPr>
              <a:t>n</a:t>
            </a:r>
            <a:r>
              <a:rPr lang="zh-CN" altLang="en-US" sz="2000" dirty="0" smtClean="0">
                <a:solidFill>
                  <a:schemeClr val="tx1"/>
                </a:solidFill>
                <a:latin typeface="Consolas" pitchFamily="49" charset="0"/>
                <a:ea typeface="楷体" pitchFamily="49" charset="-122"/>
                <a:cs typeface="Consolas" pitchFamily="49" charset="0"/>
              </a:rPr>
              <a:t>，其</a:t>
            </a:r>
            <a:r>
              <a:rPr lang="zh-CN" altLang="en-US" sz="2000" dirty="0">
                <a:solidFill>
                  <a:schemeClr val="tx1"/>
                </a:solidFill>
                <a:latin typeface="Consolas" pitchFamily="49" charset="0"/>
                <a:ea typeface="楷体" pitchFamily="49" charset="-122"/>
                <a:cs typeface="Consolas" pitchFamily="49" charset="0"/>
              </a:rPr>
              <a:t>中</a:t>
            </a:r>
            <a:r>
              <a:rPr lang="en-US" altLang="zh-CN" sz="2000" i="1" dirty="0" err="1">
                <a:solidFill>
                  <a:schemeClr val="tx1"/>
                </a:solidFill>
                <a:latin typeface="Consolas" pitchFamily="49" charset="0"/>
                <a:ea typeface="楷体" pitchFamily="49" charset="-122"/>
                <a:cs typeface="Consolas" pitchFamily="49" charset="0"/>
              </a:rPr>
              <a:t>w</a:t>
            </a:r>
            <a:r>
              <a:rPr lang="en-US" altLang="zh-CN" sz="2000" i="1" baseline="-25000" dirty="0" err="1">
                <a:solidFill>
                  <a:schemeClr val="tx1"/>
                </a:solidFill>
                <a:latin typeface="Consolas" pitchFamily="49" charset="0"/>
                <a:ea typeface="楷体" pitchFamily="49" charset="-122"/>
                <a:cs typeface="Consolas" pitchFamily="49" charset="0"/>
              </a:rPr>
              <a:t>i</a:t>
            </a:r>
            <a:r>
              <a:rPr lang="zh-CN" altLang="en-US"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v</a:t>
            </a:r>
            <a:r>
              <a:rPr lang="en-US" altLang="zh-CN" sz="2000" i="1" baseline="-25000" dirty="0">
                <a:solidFill>
                  <a:schemeClr val="tx1"/>
                </a:solidFill>
                <a:latin typeface="Consolas" pitchFamily="49" charset="0"/>
                <a:ea typeface="楷体" pitchFamily="49" charset="-122"/>
                <a:cs typeface="Consolas" pitchFamily="49" charset="0"/>
              </a:rPr>
              <a:t>i</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err="1">
                <a:solidFill>
                  <a:schemeClr val="tx1"/>
                </a:solidFill>
                <a:latin typeface="Consolas" pitchFamily="49" charset="0"/>
                <a:ea typeface="楷体" pitchFamily="49" charset="-122"/>
                <a:cs typeface="Consolas" pitchFamily="49" charset="0"/>
              </a:rPr>
              <a:t>1≤</a:t>
            </a:r>
            <a:r>
              <a:rPr lang="en-US" altLang="zh-CN" sz="2000" i="1" dirty="0" err="1">
                <a:solidFill>
                  <a:schemeClr val="tx1"/>
                </a:solidFill>
                <a:latin typeface="Consolas" pitchFamily="49" charset="0"/>
                <a:ea typeface="楷体" pitchFamily="49" charset="-122"/>
                <a:cs typeface="Consolas" pitchFamily="49" charset="0"/>
              </a:rPr>
              <a:t>i</a:t>
            </a:r>
            <a:r>
              <a:rPr lang="en-US" altLang="zh-CN" sz="2000" dirty="0" err="1">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）均为正数。</a:t>
            </a:r>
          </a:p>
          <a:p>
            <a:pPr>
              <a:lnSpc>
                <a:spcPct val="150000"/>
              </a:lnSpc>
              <a:spcBef>
                <a:spcPct val="50000"/>
              </a:spcBef>
            </a:pPr>
            <a:r>
              <a:rPr lang="zh-CN" altLang="en-US" sz="2000" dirty="0">
                <a:solidFill>
                  <a:schemeClr val="tx1"/>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背包携带</a:t>
            </a:r>
            <a:r>
              <a:rPr lang="zh-CN" altLang="en-US" sz="2000" dirty="0">
                <a:solidFill>
                  <a:schemeClr val="tx1"/>
                </a:solidFill>
                <a:latin typeface="Consolas" pitchFamily="49" charset="0"/>
                <a:ea typeface="楷体" pitchFamily="49" charset="-122"/>
                <a:cs typeface="Consolas" pitchFamily="49" charset="0"/>
              </a:rPr>
              <a:t>的最大重量不超过</a:t>
            </a:r>
            <a:r>
              <a:rPr lang="en-US" altLang="zh-CN" sz="2000" i="1" dirty="0">
                <a:solidFill>
                  <a:srgbClr val="FF0000"/>
                </a:solidFill>
                <a:latin typeface="Consolas" pitchFamily="49" charset="0"/>
                <a:ea typeface="楷体" pitchFamily="49" charset="-122"/>
                <a:cs typeface="Consolas" pitchFamily="49" charset="0"/>
              </a:rPr>
              <a:t>W</a:t>
            </a:r>
            <a:r>
              <a:rPr lang="zh-CN" altLang="en-US" sz="2000" dirty="0">
                <a:solidFill>
                  <a:schemeClr val="tx1"/>
                </a:solidFill>
                <a:latin typeface="Consolas" pitchFamily="49" charset="0"/>
                <a:ea typeface="楷体" pitchFamily="49" charset="-122"/>
                <a:cs typeface="Consolas" pitchFamily="49" charset="0"/>
              </a:rPr>
              <a:t>。求解</a:t>
            </a:r>
            <a:r>
              <a:rPr lang="zh-CN" altLang="en-US" sz="2000" dirty="0" smtClean="0">
                <a:solidFill>
                  <a:srgbClr val="FF0000"/>
                </a:solidFill>
                <a:latin typeface="Consolas" pitchFamily="49" charset="0"/>
                <a:ea typeface="楷体" pitchFamily="49" charset="-122"/>
                <a:cs typeface="Consolas" pitchFamily="49" charset="0"/>
              </a:rPr>
              <a:t>目标</a:t>
            </a:r>
            <a:r>
              <a:rPr lang="zh-CN" altLang="en-US" sz="2000" dirty="0" smtClean="0">
                <a:solidFill>
                  <a:schemeClr val="tx1"/>
                </a:solidFill>
                <a:latin typeface="Consolas" pitchFamily="49" charset="0"/>
                <a:ea typeface="楷体" pitchFamily="49" charset="-122"/>
                <a:cs typeface="Consolas" pitchFamily="49" charset="0"/>
              </a:rPr>
              <a:t>：在</a:t>
            </a:r>
            <a:r>
              <a:rPr lang="zh-CN" altLang="en-US" sz="2000" dirty="0">
                <a:solidFill>
                  <a:schemeClr val="tx1"/>
                </a:solidFill>
                <a:latin typeface="Consolas" pitchFamily="49" charset="0"/>
                <a:ea typeface="楷体" pitchFamily="49" charset="-122"/>
                <a:cs typeface="Consolas" pitchFamily="49" charset="0"/>
              </a:rPr>
              <a:t>不</a:t>
            </a:r>
            <a:r>
              <a:rPr lang="zh-CN" altLang="en-US" sz="2000" dirty="0" smtClean="0">
                <a:solidFill>
                  <a:schemeClr val="tx1"/>
                </a:solidFill>
                <a:latin typeface="Consolas" pitchFamily="49" charset="0"/>
                <a:ea typeface="楷体" pitchFamily="49" charset="-122"/>
                <a:cs typeface="Consolas" pitchFamily="49" charset="0"/>
              </a:rPr>
              <a:t>超过负重</a:t>
            </a:r>
            <a:r>
              <a:rPr lang="zh-CN" altLang="en-US" sz="2000" dirty="0">
                <a:solidFill>
                  <a:schemeClr val="tx1"/>
                </a:solidFill>
                <a:latin typeface="Consolas" pitchFamily="49" charset="0"/>
                <a:ea typeface="楷体" pitchFamily="49" charset="-122"/>
                <a:cs typeface="Consolas" pitchFamily="49" charset="0"/>
              </a:rPr>
              <a:t>的前提</a:t>
            </a:r>
            <a:r>
              <a:rPr lang="zh-CN" altLang="en-US" sz="2000" dirty="0" smtClean="0">
                <a:solidFill>
                  <a:schemeClr val="tx1"/>
                </a:solidFill>
                <a:latin typeface="Consolas" pitchFamily="49" charset="0"/>
                <a:ea typeface="楷体" pitchFamily="49" charset="-122"/>
                <a:cs typeface="Consolas" pitchFamily="49" charset="0"/>
              </a:rPr>
              <a:t>下，使装入</a:t>
            </a:r>
            <a:r>
              <a:rPr lang="zh-CN" altLang="en-US" sz="2000" dirty="0">
                <a:solidFill>
                  <a:schemeClr val="tx1"/>
                </a:solidFill>
                <a:latin typeface="Consolas" pitchFamily="49" charset="0"/>
                <a:ea typeface="楷体" pitchFamily="49" charset="-122"/>
                <a:cs typeface="Consolas" pitchFamily="49" charset="0"/>
              </a:rPr>
              <a:t>的总价值</a:t>
            </a:r>
            <a:r>
              <a:rPr lang="zh-CN" altLang="en-US" sz="2000" dirty="0" smtClean="0">
                <a:solidFill>
                  <a:srgbClr val="FF0000"/>
                </a:solidFill>
                <a:latin typeface="Consolas" pitchFamily="49" charset="0"/>
                <a:ea typeface="楷体" pitchFamily="49" charset="-122"/>
                <a:cs typeface="Consolas" pitchFamily="49" charset="0"/>
              </a:rPr>
              <a:t>最大</a:t>
            </a:r>
            <a:r>
              <a:rPr lang="zh-CN" altLang="en-US" sz="2000" dirty="0" smtClean="0">
                <a:solidFill>
                  <a:schemeClr val="tx1"/>
                </a:solidFill>
                <a:latin typeface="Consolas" pitchFamily="49" charset="0"/>
                <a:ea typeface="楷体" pitchFamily="49" charset="-122"/>
                <a:cs typeface="Consolas" pitchFamily="49" charset="0"/>
              </a:rPr>
              <a:t>，与</a:t>
            </a:r>
            <a:r>
              <a:rPr lang="en-US" altLang="zh-CN" sz="2000" dirty="0" smtClean="0">
                <a:solidFill>
                  <a:schemeClr val="tx1"/>
                </a:solidFill>
                <a:latin typeface="Consolas" pitchFamily="49" charset="0"/>
                <a:ea typeface="楷体" pitchFamily="49" charset="-122"/>
                <a:cs typeface="Consolas" pitchFamily="49" charset="0"/>
              </a:rPr>
              <a:t>0/1</a:t>
            </a:r>
            <a:r>
              <a:rPr lang="zh-CN" altLang="en-US" sz="2000" dirty="0">
                <a:solidFill>
                  <a:schemeClr val="tx1"/>
                </a:solidFill>
                <a:latin typeface="Consolas" pitchFamily="49" charset="0"/>
                <a:ea typeface="楷体" pitchFamily="49" charset="-122"/>
                <a:cs typeface="Consolas" pitchFamily="49" charset="0"/>
              </a:rPr>
              <a:t>背包问题的区别</a:t>
            </a:r>
            <a:r>
              <a:rPr lang="zh-CN" altLang="en-US" sz="2000" dirty="0" smtClean="0">
                <a:solidFill>
                  <a:schemeClr val="tx1"/>
                </a:solidFill>
                <a:latin typeface="Consolas" pitchFamily="49" charset="0"/>
                <a:ea typeface="楷体" pitchFamily="49" charset="-122"/>
                <a:cs typeface="Consolas" pitchFamily="49" charset="0"/>
              </a:rPr>
              <a:t>是，每个</a:t>
            </a:r>
            <a:r>
              <a:rPr lang="zh-CN" altLang="en-US" sz="2000" dirty="0">
                <a:solidFill>
                  <a:schemeClr val="tx1"/>
                </a:solidFill>
                <a:latin typeface="Consolas" pitchFamily="49" charset="0"/>
                <a:ea typeface="楷体" pitchFamily="49" charset="-122"/>
                <a:cs typeface="Consolas" pitchFamily="49" charset="0"/>
              </a:rPr>
              <a:t>物品可以取</a:t>
            </a:r>
            <a:r>
              <a:rPr lang="zh-CN" altLang="en-US" sz="2000" dirty="0">
                <a:solidFill>
                  <a:srgbClr val="FF0000"/>
                </a:solidFill>
                <a:latin typeface="Consolas" pitchFamily="49" charset="0"/>
                <a:ea typeface="楷体" pitchFamily="49" charset="-122"/>
                <a:cs typeface="Consolas" pitchFamily="49" charset="0"/>
              </a:rPr>
              <a:t>一部分</a:t>
            </a:r>
            <a:r>
              <a:rPr lang="zh-CN" altLang="en-US" sz="2000" dirty="0">
                <a:solidFill>
                  <a:schemeClr val="tx1"/>
                </a:solidFill>
                <a:latin typeface="Consolas" pitchFamily="49" charset="0"/>
                <a:ea typeface="楷体" pitchFamily="49" charset="-122"/>
                <a:cs typeface="Consolas" pitchFamily="49" charset="0"/>
              </a:rPr>
              <a:t>装入背包。</a:t>
            </a:r>
          </a:p>
        </p:txBody>
      </p:sp>
      <p:sp>
        <p:nvSpPr>
          <p:cNvPr id="4" name="TextBox 3"/>
          <p:cNvSpPr txBox="1"/>
          <p:nvPr/>
        </p:nvSpPr>
        <p:spPr>
          <a:xfrm>
            <a:off x="285720" y="285728"/>
            <a:ext cx="364333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7.3 </a:t>
            </a:r>
            <a:r>
              <a:rPr lang="zh-CN" altLang="zh-CN" sz="2800" smtClean="0">
                <a:solidFill>
                  <a:srgbClr val="FF0000"/>
                </a:solidFill>
                <a:latin typeface="Consolas" pitchFamily="49" charset="0"/>
                <a:ea typeface="叶根友毛笔行书2.0版" pitchFamily="2" charset="-122"/>
                <a:cs typeface="Consolas" pitchFamily="49" charset="0"/>
              </a:rPr>
              <a:t>求解背包问题</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8353425" cy="1061829"/>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FF0000"/>
                </a:solidFill>
                <a:latin typeface="微软雅黑" pitchFamily="34" charset="-122"/>
                <a:ea typeface="微软雅黑" pitchFamily="34"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问</a:t>
            </a:r>
            <a:r>
              <a:rPr lang="zh-CN" altLang="en-US" sz="2200" dirty="0">
                <a:solidFill>
                  <a:srgbClr val="FF0000"/>
                </a:solidFill>
                <a:latin typeface="微软雅黑" pitchFamily="34" charset="-122"/>
                <a:ea typeface="微软雅黑" pitchFamily="34" charset="-122"/>
                <a:cs typeface="Consolas" pitchFamily="49" charset="0"/>
              </a:rPr>
              <a:t>题求</a:t>
            </a:r>
            <a:r>
              <a:rPr lang="zh-CN" altLang="en-US" sz="2200" dirty="0" smtClean="0">
                <a:solidFill>
                  <a:srgbClr val="FF0000"/>
                </a:solidFill>
                <a:latin typeface="微软雅黑" pitchFamily="34" charset="-122"/>
                <a:ea typeface="微软雅黑" pitchFamily="34" charset="-122"/>
                <a:cs typeface="Consolas" pitchFamily="49" charset="0"/>
              </a:rPr>
              <a:t>解</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采用</a:t>
            </a:r>
            <a:r>
              <a:rPr lang="zh-CN" altLang="en-US" sz="2000" dirty="0">
                <a:solidFill>
                  <a:schemeClr val="tx1"/>
                </a:solidFill>
                <a:latin typeface="Consolas" pitchFamily="49" charset="0"/>
                <a:ea typeface="楷体" pitchFamily="49" charset="-122"/>
                <a:cs typeface="Consolas" pitchFamily="49" charset="0"/>
              </a:rPr>
              <a:t>贪心法求解。设</a:t>
            </a:r>
            <a:r>
              <a:rPr lang="en-US" altLang="zh-CN" sz="2000" i="1" dirty="0">
                <a:solidFill>
                  <a:schemeClr val="tx1"/>
                </a:solidFill>
                <a:latin typeface="Consolas" pitchFamily="49" charset="0"/>
                <a:ea typeface="楷体" pitchFamily="49" charset="-122"/>
                <a:cs typeface="Consolas" pitchFamily="49" charset="0"/>
              </a:rPr>
              <a:t>x</a:t>
            </a:r>
            <a:r>
              <a:rPr lang="en-US" altLang="zh-CN" sz="2000" i="1" baseline="-25000" dirty="0">
                <a:solidFill>
                  <a:schemeClr val="tx1"/>
                </a:solidFill>
                <a:latin typeface="Consolas" pitchFamily="49" charset="0"/>
                <a:ea typeface="楷体" pitchFamily="49" charset="-122"/>
                <a:cs typeface="Consolas" pitchFamily="49" charset="0"/>
              </a:rPr>
              <a:t>i</a:t>
            </a:r>
            <a:r>
              <a:rPr lang="zh-CN" altLang="en-US" sz="2000" dirty="0">
                <a:solidFill>
                  <a:schemeClr val="tx1"/>
                </a:solidFill>
                <a:latin typeface="Consolas" pitchFamily="49" charset="0"/>
                <a:ea typeface="楷体" pitchFamily="49" charset="-122"/>
                <a:cs typeface="Consolas" pitchFamily="49" charset="0"/>
              </a:rPr>
              <a:t>表示物品</a:t>
            </a:r>
            <a:r>
              <a:rPr lang="en-US" altLang="zh-CN" sz="2000" i="1" dirty="0" err="1">
                <a:solidFill>
                  <a:schemeClr val="tx1"/>
                </a:solidFill>
                <a:latin typeface="Consolas" pitchFamily="49" charset="0"/>
                <a:ea typeface="楷体" pitchFamily="49" charset="-122"/>
                <a:cs typeface="Consolas" pitchFamily="49" charset="0"/>
              </a:rPr>
              <a:t>i</a:t>
            </a:r>
            <a:r>
              <a:rPr lang="zh-CN" altLang="en-US" sz="2000" dirty="0">
                <a:solidFill>
                  <a:schemeClr val="tx1"/>
                </a:solidFill>
                <a:latin typeface="Consolas" pitchFamily="49" charset="0"/>
                <a:ea typeface="楷体" pitchFamily="49" charset="-122"/>
                <a:cs typeface="Consolas" pitchFamily="49" charset="0"/>
              </a:rPr>
              <a:t>装入背包的情</a:t>
            </a:r>
            <a:r>
              <a:rPr lang="zh-CN" altLang="en-US" sz="2000" dirty="0" smtClean="0">
                <a:solidFill>
                  <a:schemeClr val="tx1"/>
                </a:solidFill>
                <a:latin typeface="Consolas" pitchFamily="49" charset="0"/>
                <a:ea typeface="楷体" pitchFamily="49" charset="-122"/>
                <a:cs typeface="Consolas" pitchFamily="49" charset="0"/>
              </a:rPr>
              <a:t>况，</a:t>
            </a:r>
            <a:r>
              <a:rPr lang="en-US" altLang="zh-CN" sz="2000" dirty="0" smtClean="0">
                <a:solidFill>
                  <a:schemeClr val="tx1"/>
                </a:solidFill>
                <a:latin typeface="Consolas" pitchFamily="49" charset="0"/>
                <a:ea typeface="楷体" pitchFamily="49" charset="-122"/>
                <a:cs typeface="Consolas" pitchFamily="49" charset="0"/>
              </a:rPr>
              <a:t>0</a:t>
            </a:r>
            <a:r>
              <a:rPr lang="en-US" altLang="zh-CN" sz="2000" dirty="0">
                <a:solidFill>
                  <a:schemeClr val="tx1"/>
                </a:solidFill>
                <a:latin typeface="Consolas" pitchFamily="49" charset="0"/>
                <a:ea typeface="宋体" pitchFamily="2"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x</a:t>
            </a:r>
            <a:r>
              <a:rPr lang="en-US" altLang="zh-CN" sz="2000" i="1" baseline="-25000" dirty="0">
                <a:solidFill>
                  <a:schemeClr val="tx1"/>
                </a:solidFill>
                <a:latin typeface="Consolas" pitchFamily="49" charset="0"/>
                <a:ea typeface="楷体" pitchFamily="49" charset="-122"/>
                <a:cs typeface="Consolas" pitchFamily="49" charset="0"/>
              </a:rPr>
              <a:t>i</a:t>
            </a:r>
            <a:r>
              <a:rPr lang="en-US" altLang="zh-CN" sz="2000" dirty="0">
                <a:solidFill>
                  <a:schemeClr val="tx1"/>
                </a:solidFill>
                <a:latin typeface="Consolas" pitchFamily="49" charset="0"/>
                <a:ea typeface="宋体" pitchFamily="2"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smtClean="0">
                <a:solidFill>
                  <a:schemeClr val="tx1"/>
                </a:solidFill>
                <a:latin typeface="Consolas" pitchFamily="49" charset="0"/>
                <a:ea typeface="楷体" pitchFamily="49" charset="-122"/>
                <a:cs typeface="Consolas" pitchFamily="49" charset="0"/>
              </a:rPr>
              <a:t>。有</a:t>
            </a:r>
            <a:r>
              <a:rPr lang="zh-CN" altLang="en-US" sz="2000" dirty="0">
                <a:solidFill>
                  <a:schemeClr val="tx1"/>
                </a:solidFill>
                <a:latin typeface="Consolas" pitchFamily="49" charset="0"/>
                <a:ea typeface="楷体" pitchFamily="49" charset="-122"/>
                <a:cs typeface="Consolas" pitchFamily="49" charset="0"/>
              </a:rPr>
              <a:t>如下约束条件和目标函数：</a:t>
            </a:r>
          </a:p>
        </p:txBody>
      </p:sp>
      <p:sp>
        <p:nvSpPr>
          <p:cNvPr id="181252" name="Rectangle 4"/>
          <p:cNvSpPr>
            <a:spLocks noChangeArrowheads="1"/>
          </p:cNvSpPr>
          <p:nvPr/>
        </p:nvSpPr>
        <p:spPr bwMode="auto">
          <a:xfrm>
            <a:off x="0" y="323373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181253" name="Text Box 5"/>
          <p:cNvSpPr txBox="1">
            <a:spLocks noChangeArrowheads="1"/>
          </p:cNvSpPr>
          <p:nvPr/>
        </p:nvSpPr>
        <p:spPr bwMode="auto">
          <a:xfrm>
            <a:off x="3203575" y="1989138"/>
            <a:ext cx="2952750" cy="430887"/>
          </a:xfrm>
          <a:prstGeom prst="rect">
            <a:avLst/>
          </a:prstGeom>
          <a:noFill/>
          <a:ln w="9525">
            <a:noFill/>
            <a:miter lim="800000"/>
            <a:headEnd/>
            <a:tailEnd/>
          </a:ln>
          <a:effectLst/>
        </p:spPr>
        <p:txBody>
          <a:bodyPr>
            <a:spAutoFit/>
          </a:bodyPr>
          <a:lstStyle/>
          <a:p>
            <a:pPr>
              <a:spcBef>
                <a:spcPct val="50000"/>
              </a:spcBef>
            </a:pPr>
            <a:r>
              <a:rPr lang="en-US" altLang="zh-CN" sz="2200" dirty="0" err="1">
                <a:solidFill>
                  <a:schemeClr val="tx1"/>
                </a:solidFill>
                <a:latin typeface="Consolas" pitchFamily="49" charset="0"/>
                <a:cs typeface="Consolas" pitchFamily="49" charset="0"/>
              </a:rPr>
              <a:t>0</a:t>
            </a:r>
            <a:r>
              <a:rPr lang="en-US" altLang="zh-CN" sz="2200" dirty="0" err="1">
                <a:solidFill>
                  <a:schemeClr val="tx1"/>
                </a:solidFill>
                <a:latin typeface="Consolas" pitchFamily="49" charset="0"/>
                <a:ea typeface="宋体" pitchFamily="2" charset="-122"/>
                <a:cs typeface="Consolas" pitchFamily="49" charset="0"/>
              </a:rPr>
              <a:t>≤</a:t>
            </a:r>
            <a:r>
              <a:rPr lang="en-US" altLang="zh-CN" sz="2200" i="1" dirty="0" err="1">
                <a:solidFill>
                  <a:schemeClr val="tx1"/>
                </a:solidFill>
                <a:latin typeface="Consolas" pitchFamily="49" charset="0"/>
                <a:cs typeface="Consolas" pitchFamily="49" charset="0"/>
              </a:rPr>
              <a:t>x</a:t>
            </a:r>
            <a:r>
              <a:rPr lang="en-US" altLang="zh-CN" sz="2200" i="1" baseline="-25000" dirty="0" err="1">
                <a:solidFill>
                  <a:schemeClr val="tx1"/>
                </a:solidFill>
                <a:latin typeface="Consolas" pitchFamily="49" charset="0"/>
                <a:cs typeface="Consolas" pitchFamily="49" charset="0"/>
              </a:rPr>
              <a:t>i</a:t>
            </a:r>
            <a:r>
              <a:rPr lang="en-US" altLang="zh-CN" sz="2200" dirty="0" err="1">
                <a:solidFill>
                  <a:schemeClr val="tx1"/>
                </a:solidFill>
                <a:latin typeface="Consolas" pitchFamily="49" charset="0"/>
                <a:ea typeface="宋体" pitchFamily="2" charset="-122"/>
                <a:cs typeface="Consolas" pitchFamily="49" charset="0"/>
              </a:rPr>
              <a:t>≤</a:t>
            </a:r>
            <a:r>
              <a:rPr lang="en-US" altLang="zh-CN" sz="2200" dirty="0" err="1">
                <a:solidFill>
                  <a:schemeClr val="tx1"/>
                </a:solidFill>
                <a:latin typeface="Consolas" pitchFamily="49" charset="0"/>
                <a:cs typeface="Consolas" pitchFamily="49" charset="0"/>
              </a:rPr>
              <a:t>1</a:t>
            </a:r>
            <a:r>
              <a:rPr lang="zh-CN" altLang="en-US" sz="2200" dirty="0">
                <a:solidFill>
                  <a:schemeClr val="tx1"/>
                </a:solidFill>
                <a:latin typeface="Consolas" pitchFamily="49" charset="0"/>
                <a:cs typeface="Consolas" pitchFamily="49" charset="0"/>
              </a:rPr>
              <a:t>（</a:t>
            </a:r>
            <a:r>
              <a:rPr lang="en-US" altLang="zh-CN" sz="2200" dirty="0" err="1">
                <a:solidFill>
                  <a:schemeClr val="tx1"/>
                </a:solidFill>
                <a:latin typeface="Consolas" pitchFamily="49" charset="0"/>
                <a:cs typeface="Consolas" pitchFamily="49" charset="0"/>
              </a:rPr>
              <a:t>1</a:t>
            </a:r>
            <a:r>
              <a:rPr lang="en-US" altLang="zh-CN" sz="2200" dirty="0" err="1">
                <a:solidFill>
                  <a:schemeClr val="tx1"/>
                </a:solidFill>
                <a:latin typeface="Consolas" pitchFamily="49" charset="0"/>
                <a:ea typeface="宋体" pitchFamily="2" charset="-122"/>
                <a:cs typeface="Consolas" pitchFamily="49" charset="0"/>
              </a:rPr>
              <a:t>≤</a:t>
            </a:r>
            <a:r>
              <a:rPr lang="en-US" altLang="zh-CN" sz="2200" i="1" dirty="0" err="1">
                <a:solidFill>
                  <a:schemeClr val="tx1"/>
                </a:solidFill>
                <a:latin typeface="Consolas" pitchFamily="49" charset="0"/>
                <a:cs typeface="Consolas" pitchFamily="49" charset="0"/>
              </a:rPr>
              <a:t>i</a:t>
            </a:r>
            <a:r>
              <a:rPr lang="en-US" altLang="zh-CN" sz="2200" dirty="0" err="1">
                <a:solidFill>
                  <a:schemeClr val="tx1"/>
                </a:solidFill>
                <a:latin typeface="Consolas" pitchFamily="49" charset="0"/>
                <a:ea typeface="宋体" pitchFamily="2" charset="-122"/>
                <a:cs typeface="Consolas" pitchFamily="49" charset="0"/>
              </a:rPr>
              <a:t>≤</a:t>
            </a:r>
            <a:r>
              <a:rPr lang="en-US" altLang="zh-CN" sz="2200" i="1" dirty="0" err="1">
                <a:solidFill>
                  <a:schemeClr val="tx1"/>
                </a:solidFill>
                <a:latin typeface="Consolas" pitchFamily="49" charset="0"/>
                <a:cs typeface="Consolas" pitchFamily="49" charset="0"/>
              </a:rPr>
              <a:t>n</a:t>
            </a:r>
            <a:r>
              <a:rPr lang="zh-CN" altLang="en-US" sz="2200" dirty="0">
                <a:solidFill>
                  <a:schemeClr val="tx1"/>
                </a:solidFill>
                <a:latin typeface="Consolas" pitchFamily="49" charset="0"/>
                <a:cs typeface="Consolas" pitchFamily="49" charset="0"/>
              </a:rPr>
              <a:t>） </a:t>
            </a:r>
          </a:p>
        </p:txBody>
      </p:sp>
      <p:sp>
        <p:nvSpPr>
          <p:cNvPr id="181254" name="Text Box 6"/>
          <p:cNvSpPr txBox="1">
            <a:spLocks noChangeArrowheads="1"/>
          </p:cNvSpPr>
          <p:nvPr/>
        </p:nvSpPr>
        <p:spPr bwMode="auto">
          <a:xfrm>
            <a:off x="1116013" y="3068638"/>
            <a:ext cx="4968875" cy="430887"/>
          </a:xfrm>
          <a:prstGeom prst="rect">
            <a:avLst/>
          </a:prstGeom>
          <a:noFill/>
          <a:ln w="9525">
            <a:noFill/>
            <a:miter lim="800000"/>
            <a:headEnd/>
            <a:tailEnd/>
          </a:ln>
          <a:effectLst/>
        </p:spPr>
        <p:txBody>
          <a:bodyPr>
            <a:spAutoFit/>
          </a:bodyPr>
          <a:lstStyle/>
          <a:p>
            <a:pPr>
              <a:spcBef>
                <a:spcPct val="50000"/>
              </a:spcBef>
            </a:pPr>
            <a:r>
              <a:rPr lang="en-US" altLang="zh-CN" sz="2200" dirty="0" smtClean="0">
                <a:solidFill>
                  <a:schemeClr val="tx1"/>
                </a:solidFill>
                <a:latin typeface="Consolas" pitchFamily="49" charset="0"/>
                <a:cs typeface="Consolas" pitchFamily="49" charset="0"/>
              </a:rPr>
              <a:t>  MAX</a:t>
            </a:r>
            <a:r>
              <a:rPr lang="en-US" altLang="zh-CN" sz="2200" dirty="0">
                <a:solidFill>
                  <a:schemeClr val="tx1"/>
                </a:solidFill>
                <a:latin typeface="Consolas" pitchFamily="49" charset="0"/>
                <a:cs typeface="Consolas" pitchFamily="49" charset="0"/>
              </a:rPr>
              <a:t>{</a:t>
            </a:r>
            <a:r>
              <a:rPr lang="zh-CN" altLang="en-US" sz="2200" dirty="0">
                <a:solidFill>
                  <a:schemeClr val="tx1"/>
                </a:solidFill>
                <a:latin typeface="Consolas" pitchFamily="49" charset="0"/>
                <a:cs typeface="Consolas" pitchFamily="49" charset="0"/>
              </a:rPr>
              <a:t>　　　　</a:t>
            </a:r>
            <a:r>
              <a:rPr lang="en-US" altLang="zh-CN" sz="2200" dirty="0">
                <a:solidFill>
                  <a:schemeClr val="tx1"/>
                </a:solidFill>
                <a:latin typeface="Consolas" pitchFamily="49" charset="0"/>
                <a:cs typeface="Consolas" pitchFamily="49" charset="0"/>
              </a:rPr>
              <a:t>}</a:t>
            </a:r>
          </a:p>
        </p:txBody>
      </p:sp>
      <p:graphicFrame>
        <p:nvGraphicFramePr>
          <p:cNvPr id="181255" name="Object 7"/>
          <p:cNvGraphicFramePr>
            <a:graphicFrameLocks noChangeAspect="1"/>
          </p:cNvGraphicFramePr>
          <p:nvPr/>
        </p:nvGraphicFramePr>
        <p:xfrm>
          <a:off x="2232015" y="2828925"/>
          <a:ext cx="911225" cy="928688"/>
        </p:xfrm>
        <a:graphic>
          <a:graphicData uri="http://schemas.openxmlformats.org/presentationml/2006/ole">
            <p:oleObj spid="_x0000_s181255" name="Equation" r:id="rId3" imgW="482400" imgH="495000" progId="Equation.3">
              <p:embed/>
            </p:oleObj>
          </a:graphicData>
        </a:graphic>
      </p:graphicFrame>
      <p:sp>
        <p:nvSpPr>
          <p:cNvPr id="181257" name="Text Box 9"/>
          <p:cNvSpPr txBox="1">
            <a:spLocks noChangeArrowheads="1"/>
          </p:cNvSpPr>
          <p:nvPr/>
        </p:nvSpPr>
        <p:spPr bwMode="auto">
          <a:xfrm>
            <a:off x="468313" y="4005263"/>
            <a:ext cx="8135937" cy="861774"/>
          </a:xfrm>
          <a:prstGeom prst="rect">
            <a:avLst/>
          </a:prstGeom>
          <a:noFill/>
          <a:ln w="9525">
            <a:noFill/>
            <a:miter lim="800000"/>
            <a:headEnd/>
            <a:tailEnd/>
          </a:ln>
          <a:effectLst/>
        </p:spPr>
        <p:txBody>
          <a:bodyPr>
            <a:spAutoFit/>
          </a:bodyPr>
          <a:lstStyle/>
          <a:p>
            <a:pPr>
              <a:lnSpc>
                <a:spcPts val="3000"/>
              </a:lnSpc>
              <a:spcBef>
                <a:spcPct val="50000"/>
              </a:spcBef>
            </a:pPr>
            <a:r>
              <a:rPr lang="zh-CN" altLang="en-US" sz="2200" dirty="0">
                <a:solidFill>
                  <a:schemeClr val="tx1"/>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寻找</a:t>
            </a:r>
            <a:r>
              <a:rPr lang="zh-CN" altLang="en-US" sz="2000" dirty="0">
                <a:solidFill>
                  <a:schemeClr val="tx1"/>
                </a:solidFill>
                <a:latin typeface="Consolas" pitchFamily="49" charset="0"/>
                <a:ea typeface="楷体" pitchFamily="49" charset="-122"/>
                <a:cs typeface="Consolas" pitchFamily="49" charset="0"/>
              </a:rPr>
              <a:t>一个满足上述约束条</a:t>
            </a:r>
            <a:r>
              <a:rPr lang="zh-CN" altLang="en-US" sz="2000" dirty="0" smtClean="0">
                <a:solidFill>
                  <a:schemeClr val="tx1"/>
                </a:solidFill>
                <a:latin typeface="Consolas" pitchFamily="49" charset="0"/>
                <a:ea typeface="楷体" pitchFamily="49" charset="-122"/>
                <a:cs typeface="Consolas" pitchFamily="49" charset="0"/>
              </a:rPr>
              <a:t>件，并</a:t>
            </a:r>
            <a:r>
              <a:rPr lang="zh-CN" altLang="en-US" sz="2000" dirty="0">
                <a:solidFill>
                  <a:schemeClr val="tx1"/>
                </a:solidFill>
                <a:latin typeface="Consolas" pitchFamily="49" charset="0"/>
                <a:ea typeface="楷体" pitchFamily="49" charset="-122"/>
                <a:cs typeface="Consolas" pitchFamily="49" charset="0"/>
              </a:rPr>
              <a:t>使目标函数达到最大的</a:t>
            </a:r>
            <a:r>
              <a:rPr lang="zh-CN" altLang="en-US" sz="2000" dirty="0" smtClean="0">
                <a:solidFill>
                  <a:schemeClr val="tx1"/>
                </a:solidFill>
                <a:latin typeface="Consolas" pitchFamily="49" charset="0"/>
                <a:ea typeface="楷体" pitchFamily="49" charset="-122"/>
                <a:cs typeface="Consolas" pitchFamily="49" charset="0"/>
              </a:rPr>
              <a:t>解向量 </a:t>
            </a:r>
            <a:r>
              <a:rPr lang="en-US" altLang="zh-CN" sz="2000" i="1" dirty="0" smtClean="0">
                <a:solidFill>
                  <a:schemeClr val="tx1"/>
                </a:solidFill>
                <a:latin typeface="Consolas" pitchFamily="49" charset="0"/>
                <a:ea typeface="楷体" pitchFamily="49" charset="-122"/>
                <a:cs typeface="Consolas" pitchFamily="49" charset="0"/>
              </a:rPr>
              <a:t>X</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x</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x</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x</a:t>
            </a:r>
            <a:r>
              <a:rPr lang="en-US" altLang="zh-CN" sz="2000" i="1" baseline="-25000" dirty="0" err="1" smtClean="0">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a:t>
            </a:r>
          </a:p>
        </p:txBody>
      </p:sp>
      <p:sp>
        <p:nvSpPr>
          <p:cNvPr id="2" name="Rectangle 9"/>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3" name="Object 8"/>
          <p:cNvGraphicFramePr>
            <a:graphicFrameLocks noChangeAspect="1"/>
          </p:cNvGraphicFramePr>
          <p:nvPr/>
        </p:nvGraphicFramePr>
        <p:xfrm>
          <a:off x="1500166" y="1785926"/>
          <a:ext cx="1526334" cy="857256"/>
        </p:xfrm>
        <a:graphic>
          <a:graphicData uri="http://schemas.openxmlformats.org/presentationml/2006/ole">
            <p:oleObj spid="_x0000_s181256" r:id="rId4" imgW="698197" imgH="393529"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79388" y="357166"/>
            <a:ext cx="8785225" cy="827021"/>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ts val="0"/>
              </a:spcBef>
            </a:pPr>
            <a:r>
              <a:rPr lang="zh-CN" altLang="en-US" sz="2000" dirty="0">
                <a:solidFill>
                  <a:schemeClr val="tx1"/>
                </a:solidFill>
                <a:latin typeface="Consolas" pitchFamily="49" charset="0"/>
                <a:ea typeface="楷体" pitchFamily="49" charset="-122"/>
                <a:cs typeface="Consolas" pitchFamily="49" charset="0"/>
              </a:rPr>
              <a:t>　　例</a:t>
            </a:r>
            <a:r>
              <a:rPr lang="zh-CN" altLang="en-US" sz="2000" dirty="0" smtClean="0">
                <a:solidFill>
                  <a:schemeClr val="tx1"/>
                </a:solidFill>
                <a:latin typeface="Consolas" pitchFamily="49" charset="0"/>
                <a:ea typeface="楷体" pitchFamily="49" charset="-122"/>
                <a:cs typeface="Consolas" pitchFamily="49" charset="0"/>
              </a:rPr>
              <a:t>如，</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=3</a:t>
            </a:r>
            <a:r>
              <a:rPr lang="zh-CN" altLang="en-US" sz="2000" dirty="0" smtClean="0">
                <a:solidFill>
                  <a:schemeClr val="tx1"/>
                </a:solidFill>
                <a:latin typeface="Consolas" pitchFamily="49" charset="0"/>
                <a:ea typeface="楷体" pitchFamily="49" charset="-122"/>
                <a:cs typeface="Consolas" pitchFamily="49" charset="0"/>
              </a:rPr>
              <a:t>，</a:t>
            </a:r>
            <a:r>
              <a:rPr lang="zh-CN" altLang="en-US" sz="2000" i="1" dirty="0" smtClean="0">
                <a:solidFill>
                  <a:schemeClr val="tx1"/>
                </a:solidFill>
                <a:latin typeface="Consolas" pitchFamily="49" charset="0"/>
                <a:ea typeface="楷体" pitchFamily="49" charset="-122"/>
                <a:cs typeface="Consolas" pitchFamily="49" charset="0"/>
              </a:rPr>
              <a:t> </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3</a:t>
            </a:r>
            <a:r>
              <a:rPr lang="en-US" altLang="zh-CN" sz="2000" dirty="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18</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15</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10)</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v</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v</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v</a:t>
            </a:r>
            <a:r>
              <a:rPr lang="en-US" altLang="zh-CN" sz="2000" baseline="-25000" dirty="0" smtClean="0">
                <a:solidFill>
                  <a:schemeClr val="tx1"/>
                </a:solidFill>
                <a:latin typeface="Consolas" pitchFamily="49" charset="0"/>
                <a:ea typeface="楷体" pitchFamily="49" charset="-122"/>
                <a:cs typeface="Consolas" pitchFamily="49" charset="0"/>
              </a:rPr>
              <a:t>3</a:t>
            </a:r>
            <a:r>
              <a:rPr lang="en-US" altLang="zh-CN" sz="2000" dirty="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25</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24</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15)</a:t>
            </a:r>
            <a:r>
              <a:rPr lang="zh-CN" altLang="en-US" sz="2000" dirty="0" smtClean="0">
                <a:solidFill>
                  <a:schemeClr val="tx1"/>
                </a:solidFill>
                <a:latin typeface="Consolas" pitchFamily="49" charset="0"/>
                <a:ea typeface="楷体" pitchFamily="49" charset="-122"/>
                <a:cs typeface="Consolas" pitchFamily="49" charset="0"/>
              </a:rPr>
              <a:t>， </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dirty="0" smtClean="0">
                <a:solidFill>
                  <a:schemeClr val="tx1"/>
                </a:solidFill>
                <a:latin typeface="Consolas" pitchFamily="49" charset="0"/>
                <a:ea typeface="楷体" pitchFamily="49" charset="-122"/>
                <a:cs typeface="Consolas" pitchFamily="49" charset="0"/>
              </a:rPr>
              <a:t>=20</a:t>
            </a:r>
            <a:r>
              <a:rPr lang="zh-CN" altLang="en-US" sz="2000" dirty="0" smtClean="0">
                <a:solidFill>
                  <a:schemeClr val="tx1"/>
                </a:solidFill>
                <a:latin typeface="Consolas" pitchFamily="49" charset="0"/>
                <a:ea typeface="楷体" pitchFamily="49" charset="-122"/>
                <a:cs typeface="Consolas" pitchFamily="49" charset="0"/>
              </a:rPr>
              <a:t>，其</a:t>
            </a:r>
            <a:r>
              <a:rPr lang="zh-CN" altLang="en-US" sz="2000" dirty="0">
                <a:solidFill>
                  <a:schemeClr val="tx1"/>
                </a:solidFill>
                <a:latin typeface="Consolas" pitchFamily="49" charset="0"/>
                <a:ea typeface="楷体" pitchFamily="49" charset="-122"/>
                <a:cs typeface="Consolas" pitchFamily="49" charset="0"/>
              </a:rPr>
              <a:t>中的</a:t>
            </a:r>
            <a:r>
              <a:rPr lang="en-US" altLang="zh-CN" sz="2000" dirty="0">
                <a:solidFill>
                  <a:schemeClr val="tx1"/>
                </a:solidFill>
                <a:latin typeface="Consolas" pitchFamily="49" charset="0"/>
                <a:ea typeface="楷体" pitchFamily="49" charset="-122"/>
                <a:cs typeface="Consolas" pitchFamily="49" charset="0"/>
              </a:rPr>
              <a:t>4</a:t>
            </a:r>
            <a:r>
              <a:rPr lang="zh-CN" altLang="en-US" sz="2000" dirty="0">
                <a:solidFill>
                  <a:schemeClr val="tx1"/>
                </a:solidFill>
                <a:latin typeface="Consolas" pitchFamily="49" charset="0"/>
                <a:ea typeface="楷体" pitchFamily="49" charset="-122"/>
                <a:cs typeface="Consolas" pitchFamily="49" charset="0"/>
              </a:rPr>
              <a:t>个可行解如下： </a:t>
            </a:r>
          </a:p>
        </p:txBody>
      </p:sp>
      <p:graphicFrame>
        <p:nvGraphicFramePr>
          <p:cNvPr id="180228" name="Object 4"/>
          <p:cNvGraphicFramePr>
            <a:graphicFrameLocks noChangeAspect="1"/>
          </p:cNvGraphicFramePr>
          <p:nvPr/>
        </p:nvGraphicFramePr>
        <p:xfrm>
          <a:off x="5065721" y="1334216"/>
          <a:ext cx="720725" cy="692150"/>
        </p:xfrm>
        <a:graphic>
          <a:graphicData uri="http://schemas.openxmlformats.org/presentationml/2006/ole">
            <p:oleObj spid="_x0000_s180228" name="公式" r:id="rId3" imgW="393480" imgH="380880" progId="Equation.3">
              <p:embed/>
            </p:oleObj>
          </a:graphicData>
        </a:graphic>
      </p:graphicFrame>
      <p:graphicFrame>
        <p:nvGraphicFramePr>
          <p:cNvPr id="180227" name="Object 3"/>
          <p:cNvGraphicFramePr>
            <a:graphicFrameLocks noChangeAspect="1"/>
          </p:cNvGraphicFramePr>
          <p:nvPr/>
        </p:nvGraphicFramePr>
        <p:xfrm>
          <a:off x="7091363" y="1320665"/>
          <a:ext cx="720725" cy="657225"/>
        </p:xfrm>
        <a:graphic>
          <a:graphicData uri="http://schemas.openxmlformats.org/presentationml/2006/ole">
            <p:oleObj spid="_x0000_s180227" name="公式" r:id="rId4" imgW="431613" imgH="393529" progId="Equation.3">
              <p:embed/>
            </p:oleObj>
          </a:graphicData>
        </a:graphic>
      </p:graphicFrame>
      <p:sp>
        <p:nvSpPr>
          <p:cNvPr id="180231" name="Rectangle 7"/>
          <p:cNvSpPr>
            <a:spLocks noChangeArrowheads="1"/>
          </p:cNvSpPr>
          <p:nvPr/>
        </p:nvSpPr>
        <p:spPr bwMode="auto">
          <a:xfrm>
            <a:off x="1893888" y="2713038"/>
            <a:ext cx="184731" cy="461665"/>
          </a:xfrm>
          <a:prstGeom prst="rect">
            <a:avLst/>
          </a:prstGeom>
          <a:noFill/>
          <a:ln w="9525">
            <a:noFill/>
            <a:miter lim="800000"/>
            <a:headEnd/>
            <a:tailEnd/>
          </a:ln>
          <a:effectLst/>
        </p:spPr>
        <p:txBody>
          <a:bodyPr wrap="none">
            <a:spAutoFit/>
          </a:bodyPr>
          <a:lstStyle/>
          <a:p>
            <a:endParaRPr lang="zh-CN" altLang="en-US">
              <a:latin typeface="Consolas" pitchFamily="49" charset="0"/>
              <a:cs typeface="Consolas" pitchFamily="49" charset="0"/>
            </a:endParaRPr>
          </a:p>
        </p:txBody>
      </p:sp>
      <p:graphicFrame>
        <p:nvGraphicFramePr>
          <p:cNvPr id="180286" name="Group 62"/>
          <p:cNvGraphicFramePr>
            <a:graphicFrameLocks noGrp="1"/>
          </p:cNvGraphicFramePr>
          <p:nvPr/>
        </p:nvGraphicFramePr>
        <p:xfrm>
          <a:off x="500034" y="1524574"/>
          <a:ext cx="7921625" cy="2743200"/>
        </p:xfrm>
        <a:graphic>
          <a:graphicData uri="http://schemas.openxmlformats.org/drawingml/2006/table">
            <a:tbl>
              <a:tblPr/>
              <a:tblGrid>
                <a:gridCol w="1728787"/>
                <a:gridCol w="2152650"/>
                <a:gridCol w="2027238"/>
                <a:gridCol w="2012950"/>
              </a:tblGrid>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onsolas" pitchFamily="49" charset="0"/>
                          <a:ea typeface="楷体" pitchFamily="49" charset="-122"/>
                          <a:cs typeface="Consolas" pitchFamily="49" charset="0"/>
                        </a:rPr>
                        <a:t>解编号</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nsolas" pitchFamily="49" charset="0"/>
                          <a:ea typeface="楷体" pitchFamily="49" charset="-122"/>
                          <a:cs typeface="Consolas" pitchFamily="49" charset="0"/>
                        </a:rPr>
                        <a:t>(</a:t>
                      </a:r>
                      <a:r>
                        <a:rPr kumimoji="0" lang="en-US" altLang="zh-CN" sz="2000" b="1" i="1" u="none" strike="noStrike" cap="none" normalizeH="0" baseline="0" dirty="0" smtClean="0">
                          <a:ln>
                            <a:noFill/>
                          </a:ln>
                          <a:solidFill>
                            <a:schemeClr val="tx1"/>
                          </a:solidFill>
                          <a:effectLst/>
                          <a:latin typeface="Consolas" pitchFamily="49" charset="0"/>
                          <a:ea typeface="楷体" pitchFamily="49" charset="-122"/>
                          <a:cs typeface="Consolas" pitchFamily="49" charset="0"/>
                        </a:rPr>
                        <a:t>x</a:t>
                      </a:r>
                      <a:r>
                        <a:rPr kumimoji="0" lang="en-US" altLang="zh-CN" sz="2000" b="1" i="0" u="none" strike="noStrike" cap="none" normalizeH="0" baseline="-30000" dirty="0" smtClean="0">
                          <a:ln>
                            <a:noFill/>
                          </a:ln>
                          <a:solidFill>
                            <a:schemeClr val="tx1"/>
                          </a:solidFill>
                          <a:effectLst/>
                          <a:latin typeface="Consolas" pitchFamily="49" charset="0"/>
                          <a:ea typeface="楷体" pitchFamily="49" charset="-122"/>
                          <a:cs typeface="Consolas" pitchFamily="49" charset="0"/>
                        </a:rPr>
                        <a:t>1</a:t>
                      </a:r>
                      <a:r>
                        <a:rPr kumimoji="0" lang="zh-CN" altLang="en-US" sz="2000" b="1" i="0" u="none" strike="noStrike" cap="none" normalizeH="0" baseline="0" dirty="0" smtClean="0">
                          <a:ln>
                            <a:noFill/>
                          </a:ln>
                          <a:solidFill>
                            <a:schemeClr val="tx1"/>
                          </a:solidFill>
                          <a:effectLst/>
                          <a:latin typeface="Consolas" pitchFamily="49" charset="0"/>
                          <a:ea typeface="楷体" pitchFamily="49" charset="-122"/>
                          <a:cs typeface="Consolas" pitchFamily="49" charset="0"/>
                        </a:rPr>
                        <a:t>，</a:t>
                      </a:r>
                      <a:r>
                        <a:rPr kumimoji="0" lang="en-US" altLang="zh-CN" sz="2000" b="1" i="1" u="none" strike="noStrike" cap="none" normalizeH="0" baseline="0" dirty="0" smtClean="0">
                          <a:ln>
                            <a:noFill/>
                          </a:ln>
                          <a:solidFill>
                            <a:schemeClr val="tx1"/>
                          </a:solidFill>
                          <a:effectLst/>
                          <a:latin typeface="Consolas" pitchFamily="49" charset="0"/>
                          <a:ea typeface="楷体" pitchFamily="49" charset="-122"/>
                          <a:cs typeface="Consolas" pitchFamily="49" charset="0"/>
                        </a:rPr>
                        <a:t>x</a:t>
                      </a:r>
                      <a:r>
                        <a:rPr kumimoji="0" lang="en-US" altLang="zh-CN" sz="2000" b="1" i="0" u="none" strike="noStrike" cap="none" normalizeH="0" baseline="-30000" dirty="0" smtClean="0">
                          <a:ln>
                            <a:noFill/>
                          </a:ln>
                          <a:solidFill>
                            <a:schemeClr val="tx1"/>
                          </a:solidFill>
                          <a:effectLst/>
                          <a:latin typeface="Consolas" pitchFamily="49" charset="0"/>
                          <a:ea typeface="楷体" pitchFamily="49" charset="-122"/>
                          <a:cs typeface="Consolas" pitchFamily="49" charset="0"/>
                        </a:rPr>
                        <a:t>2</a:t>
                      </a:r>
                      <a:r>
                        <a:rPr kumimoji="0" lang="zh-CN" altLang="en-US" sz="2000" b="1" i="0" u="none" strike="noStrike" cap="none" normalizeH="0" baseline="0" dirty="0" smtClean="0">
                          <a:ln>
                            <a:noFill/>
                          </a:ln>
                          <a:solidFill>
                            <a:schemeClr val="tx1"/>
                          </a:solidFill>
                          <a:effectLst/>
                          <a:latin typeface="Consolas" pitchFamily="49" charset="0"/>
                          <a:ea typeface="楷体" pitchFamily="49" charset="-122"/>
                          <a:cs typeface="Consolas" pitchFamily="49" charset="0"/>
                        </a:rPr>
                        <a:t>，</a:t>
                      </a:r>
                      <a:r>
                        <a:rPr kumimoji="0" lang="en-US" altLang="zh-CN" sz="2000" b="1" i="1" u="none" strike="noStrike" cap="none" normalizeH="0" baseline="0" dirty="0" smtClean="0">
                          <a:ln>
                            <a:noFill/>
                          </a:ln>
                          <a:solidFill>
                            <a:schemeClr val="tx1"/>
                          </a:solidFill>
                          <a:effectLst/>
                          <a:latin typeface="Consolas" pitchFamily="49" charset="0"/>
                          <a:ea typeface="楷体" pitchFamily="49" charset="-122"/>
                          <a:cs typeface="Consolas" pitchFamily="49" charset="0"/>
                        </a:rPr>
                        <a:t>x</a:t>
                      </a:r>
                      <a:r>
                        <a:rPr kumimoji="0" lang="en-US" altLang="zh-CN" sz="2000" b="1" i="0" u="none" strike="noStrike" cap="none" normalizeH="0" baseline="-30000" dirty="0" smtClean="0">
                          <a:ln>
                            <a:noFill/>
                          </a:ln>
                          <a:solidFill>
                            <a:schemeClr val="tx1"/>
                          </a:solidFill>
                          <a:effectLst/>
                          <a:latin typeface="Consolas" pitchFamily="49" charset="0"/>
                          <a:ea typeface="楷体" pitchFamily="49" charset="-122"/>
                          <a:cs typeface="Consolas" pitchFamily="49" charset="0"/>
                        </a:rPr>
                        <a:t>3</a:t>
                      </a:r>
                      <a:r>
                        <a:rPr kumimoji="0" lang="en-US" altLang="zh-CN" sz="2000" b="1" i="0" u="none" strike="noStrike" cap="none" normalizeH="0" baseline="0" dirty="0" smtClean="0">
                          <a:ln>
                            <a:noFill/>
                          </a:ln>
                          <a:solidFill>
                            <a:schemeClr val="tx1"/>
                          </a:solidFill>
                          <a:effectLst/>
                          <a:latin typeface="Consolas" pitchFamily="49" charset="0"/>
                          <a:ea typeface="楷体" pitchFamily="49" charset="-122"/>
                          <a:cs typeface="Consolas" pitchFamily="49" charset="0"/>
                        </a:rPr>
                        <a:t>)</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cap="flat">
                      <a:noFill/>
                    </a:lnR>
                    <a:lnT cap="fla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①</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(1/2</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1/3</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16.5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24.25</a:t>
                      </a:r>
                    </a:p>
                  </a:txBody>
                  <a:tcP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②</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2/15</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28.2</a:t>
                      </a: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③</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(0</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2/3</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31</a:t>
                      </a: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rPr>
                        <a:t>④</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rPr>
                        <a:t>(0</a:t>
                      </a:r>
                      <a:r>
                        <a:rPr kumimoji="0" lang="zh-CN" altLang="en-US" sz="20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rPr>
                        <a:t>，</a:t>
                      </a:r>
                      <a:r>
                        <a:rPr kumimoji="0" lang="en-US" altLang="zh-CN" sz="20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rPr>
                        <a:t>1</a:t>
                      </a:r>
                      <a:r>
                        <a:rPr kumimoji="0" lang="zh-CN" altLang="en-US" sz="20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rPr>
                        <a:t>，</a:t>
                      </a:r>
                      <a:r>
                        <a:rPr kumimoji="0" lang="en-US" altLang="zh-CN" sz="20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rPr>
                        <a:t>1/2)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rPr>
                        <a:t>20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Consolas" pitchFamily="49" charset="0"/>
                          <a:ea typeface="楷体" pitchFamily="49" charset="-122"/>
                          <a:cs typeface="Consolas" pitchFamily="49" charset="0"/>
                        </a:rPr>
                        <a:t>31.5</a:t>
                      </a:r>
                    </a:p>
                  </a:txBody>
                  <a:tcPr horzOverflow="overflow">
                    <a:lnL>
                      <a:noFill/>
                    </a:lnL>
                    <a:lnR cap="flat">
                      <a:noFill/>
                    </a:lnR>
                    <a:lnT>
                      <a:noFill/>
                    </a:lnT>
                    <a:lnB cap="flat">
                      <a:noFill/>
                    </a:lnB>
                    <a:lnTlToBr>
                      <a:noFill/>
                    </a:lnTlToBr>
                    <a:lnBlToTr>
                      <a:noFill/>
                    </a:lnBlToTr>
                    <a:noFill/>
                  </a:tcPr>
                </a:tc>
              </a:tr>
            </a:tbl>
          </a:graphicData>
        </a:graphic>
      </p:graphicFrame>
      <p:sp>
        <p:nvSpPr>
          <p:cNvPr id="180287" name="Text Box 63"/>
          <p:cNvSpPr txBox="1">
            <a:spLocks noChangeArrowheads="1"/>
          </p:cNvSpPr>
          <p:nvPr/>
        </p:nvSpPr>
        <p:spPr bwMode="auto">
          <a:xfrm>
            <a:off x="500034" y="4424614"/>
            <a:ext cx="7921625" cy="477054"/>
          </a:xfrm>
          <a:prstGeom prst="rect">
            <a:avLst/>
          </a:prstGeom>
          <a:noFill/>
          <a:ln w="9525">
            <a:noFill/>
            <a:miter lim="800000"/>
            <a:headEnd/>
            <a:tailEnd/>
          </a:ln>
          <a:effectLst/>
        </p:spPr>
        <p:txBody>
          <a:bodyPr>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smtClean="0">
                <a:solidFill>
                  <a:schemeClr val="tx1"/>
                </a:solidFill>
                <a:latin typeface="Consolas" pitchFamily="49" charset="0"/>
                <a:ea typeface="楷体" pitchFamily="49" charset="-122"/>
                <a:cs typeface="Consolas" pitchFamily="49" charset="0"/>
              </a:rPr>
              <a:t>4</a:t>
            </a:r>
            <a:r>
              <a:rPr lang="zh-CN" altLang="en-US" sz="2000" dirty="0">
                <a:solidFill>
                  <a:schemeClr val="tx1"/>
                </a:solidFill>
                <a:latin typeface="Consolas" pitchFamily="49" charset="0"/>
                <a:ea typeface="楷体" pitchFamily="49" charset="-122"/>
                <a:cs typeface="Consolas" pitchFamily="49" charset="0"/>
              </a:rPr>
              <a:t>个可行解</a:t>
            </a:r>
            <a:r>
              <a:rPr lang="zh-CN" altLang="en-US" sz="2000" dirty="0" smtClean="0">
                <a:solidFill>
                  <a:schemeClr val="tx1"/>
                </a:solidFill>
                <a:latin typeface="Consolas" pitchFamily="49" charset="0"/>
                <a:ea typeface="楷体" pitchFamily="49" charset="-122"/>
                <a:cs typeface="Consolas" pitchFamily="49" charset="0"/>
              </a:rPr>
              <a:t>中，第</a:t>
            </a:r>
            <a:r>
              <a:rPr lang="zh-CN" altLang="en-US" sz="2000" dirty="0">
                <a:solidFill>
                  <a:srgbClr val="FF0000"/>
                </a:solidFill>
                <a:latin typeface="Consolas" pitchFamily="49" charset="0"/>
                <a:ea typeface="楷体" pitchFamily="49" charset="-122"/>
                <a:cs typeface="Consolas" pitchFamily="49" charset="0"/>
              </a:rPr>
              <a:t>④</a:t>
            </a:r>
            <a:r>
              <a:rPr lang="zh-CN" altLang="en-US" sz="2000" dirty="0">
                <a:solidFill>
                  <a:schemeClr val="tx1"/>
                </a:solidFill>
                <a:latin typeface="Consolas" pitchFamily="49" charset="0"/>
                <a:ea typeface="楷体" pitchFamily="49" charset="-122"/>
                <a:cs typeface="Consolas" pitchFamily="49" charset="0"/>
              </a:rPr>
              <a:t>个解的效益最</a:t>
            </a:r>
            <a:r>
              <a:rPr lang="zh-CN" altLang="en-US" sz="2000" dirty="0" smtClean="0">
                <a:solidFill>
                  <a:schemeClr val="tx1"/>
                </a:solidFill>
                <a:latin typeface="Consolas" pitchFamily="49" charset="0"/>
                <a:ea typeface="楷体" pitchFamily="49" charset="-122"/>
                <a:cs typeface="Consolas" pitchFamily="49" charset="0"/>
              </a:rPr>
              <a:t>大，它是最优解</a:t>
            </a:r>
            <a:r>
              <a:rPr lang="zh-CN" altLang="en-US" sz="2000" dirty="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57158" y="1214422"/>
            <a:ext cx="8569325" cy="3370153"/>
          </a:xfrm>
          <a:prstGeom prst="rect">
            <a:avLst/>
          </a:prstGeom>
          <a:noFill/>
          <a:ln w="9525">
            <a:noFill/>
            <a:miter lim="800000"/>
            <a:headEnd/>
            <a:tailEnd/>
          </a:ln>
          <a:effectLst/>
        </p:spPr>
        <p:txBody>
          <a:bodyPr>
            <a:spAutoFit/>
          </a:bodyPr>
          <a:lstStyle/>
          <a:p>
            <a:pPr>
              <a:lnSpc>
                <a:spcPct val="150000"/>
              </a:lnSpc>
            </a:pPr>
            <a:r>
              <a:rPr lang="zh-CN" altLang="en-US" sz="2200" dirty="0">
                <a:solidFill>
                  <a:srgbClr val="0000FF"/>
                </a:solidFill>
                <a:ea typeface="楷体" pitchFamily="49" charset="-122"/>
                <a:cs typeface="Times New Roman" pitchFamily="18" charset="0"/>
              </a:rPr>
              <a:t>　</a:t>
            </a:r>
            <a:r>
              <a:rPr lang="zh-CN" altLang="en-US" sz="2200" dirty="0">
                <a:solidFill>
                  <a:srgbClr val="0000FF"/>
                </a:solidFill>
                <a:latin typeface="微软雅黑" pitchFamily="34" charset="-122"/>
                <a:ea typeface="微软雅黑" pitchFamily="34" charset="-122"/>
                <a:cs typeface="Times New Roman" pitchFamily="18" charset="0"/>
              </a:rPr>
              <a:t>　</a:t>
            </a:r>
            <a:r>
              <a:rPr lang="zh-CN" altLang="en-US" sz="2000" dirty="0">
                <a:solidFill>
                  <a:srgbClr val="FF0000"/>
                </a:solidFill>
                <a:latin typeface="微软雅黑" pitchFamily="34" charset="-122"/>
                <a:ea typeface="微软雅黑" pitchFamily="34" charset="-122"/>
                <a:cs typeface="Times New Roman" pitchFamily="18" charset="0"/>
              </a:rPr>
              <a:t>贪心策略</a:t>
            </a:r>
            <a:r>
              <a:rPr lang="zh-CN" altLang="en-US" sz="2000" dirty="0" smtClean="0">
                <a:solidFill>
                  <a:srgbClr val="FF0000"/>
                </a:solidFill>
                <a:latin typeface="微软雅黑" pitchFamily="34" charset="-122"/>
                <a:ea typeface="微软雅黑" pitchFamily="34" charset="-122"/>
                <a:cs typeface="Times New Roman" pitchFamily="18" charset="0"/>
              </a:rPr>
              <a:t>：</a:t>
            </a:r>
            <a:r>
              <a:rPr lang="zh-CN" altLang="en-US" sz="2000" dirty="0" smtClean="0">
                <a:solidFill>
                  <a:schemeClr val="tx1"/>
                </a:solidFill>
                <a:latin typeface="微软雅黑" pitchFamily="34" charset="-122"/>
                <a:ea typeface="微软雅黑" pitchFamily="34" charset="-122"/>
                <a:cs typeface="Times New Roman" pitchFamily="18" charset="0"/>
              </a:rPr>
              <a:t>有</a:t>
            </a:r>
            <a:r>
              <a:rPr lang="en-US" altLang="zh-CN" sz="2000" dirty="0" smtClean="0">
                <a:solidFill>
                  <a:srgbClr val="FF0000"/>
                </a:solidFill>
                <a:latin typeface="微软雅黑" pitchFamily="34" charset="-122"/>
                <a:ea typeface="微软雅黑" pitchFamily="34" charset="-122"/>
                <a:cs typeface="Times New Roman" pitchFamily="18" charset="0"/>
              </a:rPr>
              <a:t>3</a:t>
            </a:r>
            <a:r>
              <a:rPr lang="zh-CN" altLang="en-US" sz="2000" dirty="0" smtClean="0">
                <a:solidFill>
                  <a:srgbClr val="FF0000"/>
                </a:solidFill>
                <a:latin typeface="微软雅黑" pitchFamily="34" charset="-122"/>
                <a:ea typeface="微软雅黑" pitchFamily="34" charset="-122"/>
                <a:cs typeface="Times New Roman" pitchFamily="18" charset="0"/>
              </a:rPr>
              <a:t>种</a:t>
            </a:r>
            <a:r>
              <a:rPr lang="zh-CN" altLang="en-US" sz="2000" dirty="0" smtClean="0">
                <a:solidFill>
                  <a:schemeClr val="tx1"/>
                </a:solidFill>
                <a:latin typeface="微软雅黑" pitchFamily="34" charset="-122"/>
                <a:ea typeface="微软雅黑" pitchFamily="34" charset="-122"/>
                <a:cs typeface="Times New Roman" pitchFamily="18" charset="0"/>
              </a:rPr>
              <a:t>可供选择</a:t>
            </a:r>
            <a:r>
              <a:rPr lang="zh-CN" altLang="en-US" sz="2000" dirty="0" smtClean="0">
                <a:solidFill>
                  <a:schemeClr val="tx1"/>
                </a:solidFill>
                <a:ea typeface="楷体" pitchFamily="49" charset="-122"/>
                <a:cs typeface="Times New Roman" pitchFamily="18" charset="0"/>
              </a:rPr>
              <a:t>。</a:t>
            </a:r>
            <a:endParaRPr lang="zh-CN" altLang="en-US" sz="2000" dirty="0">
              <a:solidFill>
                <a:schemeClr val="tx1"/>
              </a:solidFill>
              <a:ea typeface="楷体" pitchFamily="49" charset="-122"/>
              <a:cs typeface="Times New Roman" pitchFamily="18" charset="0"/>
            </a:endParaRPr>
          </a:p>
          <a:p>
            <a:pPr>
              <a:lnSpc>
                <a:spcPct val="150000"/>
              </a:lnSpc>
            </a:pPr>
            <a:r>
              <a:rPr lang="zh-CN" altLang="en-US" sz="2000" dirty="0">
                <a:solidFill>
                  <a:schemeClr val="tx1"/>
                </a:solidFill>
                <a:ea typeface="楷体" pitchFamily="49" charset="-122"/>
                <a:cs typeface="Times New Roman" pitchFamily="18" charset="0"/>
              </a:rPr>
              <a:t>　　</a:t>
            </a:r>
            <a:r>
              <a:rPr lang="zh-CN" altLang="en-US" sz="2000" dirty="0" smtClean="0">
                <a:solidFill>
                  <a:schemeClr val="tx1"/>
                </a:solidFill>
                <a:ea typeface="楷体" pitchFamily="49" charset="-122"/>
                <a:cs typeface="Times New Roman" pitchFamily="18" charset="0"/>
              </a:rPr>
              <a:t>（</a:t>
            </a:r>
            <a:r>
              <a:rPr lang="en-US" altLang="zh-CN" sz="2000" dirty="0" smtClean="0">
                <a:solidFill>
                  <a:schemeClr val="tx1"/>
                </a:solidFill>
                <a:ea typeface="楷体" pitchFamily="49" charset="-122"/>
                <a:cs typeface="Times New Roman" pitchFamily="18" charset="0"/>
              </a:rPr>
              <a:t>1</a:t>
            </a:r>
            <a:r>
              <a:rPr lang="zh-CN" altLang="en-US" sz="2000" dirty="0" smtClean="0">
                <a:solidFill>
                  <a:schemeClr val="tx1"/>
                </a:solidFill>
                <a:ea typeface="楷体" pitchFamily="49" charset="-122"/>
                <a:cs typeface="Times New Roman" pitchFamily="18" charset="0"/>
              </a:rPr>
              <a:t>）选择</a:t>
            </a:r>
            <a:r>
              <a:rPr lang="zh-CN" altLang="en-US" sz="2000" dirty="0" smtClean="0">
                <a:solidFill>
                  <a:srgbClr val="FF0000"/>
                </a:solidFill>
                <a:ea typeface="楷体" pitchFamily="49" charset="-122"/>
                <a:cs typeface="Times New Roman" pitchFamily="18" charset="0"/>
              </a:rPr>
              <a:t>价值最大</a:t>
            </a:r>
            <a:r>
              <a:rPr lang="zh-CN" altLang="en-US" sz="2000" dirty="0" smtClean="0">
                <a:solidFill>
                  <a:schemeClr val="tx1"/>
                </a:solidFill>
                <a:ea typeface="楷体" pitchFamily="49" charset="-122"/>
                <a:cs typeface="Times New Roman" pitchFamily="18" charset="0"/>
              </a:rPr>
              <a:t>的物品，可以尽可能</a:t>
            </a:r>
            <a:r>
              <a:rPr lang="zh-CN" altLang="en-US" sz="2000" dirty="0" smtClean="0">
                <a:solidFill>
                  <a:srgbClr val="FF0000"/>
                </a:solidFill>
                <a:ea typeface="楷体" pitchFamily="49" charset="-122"/>
                <a:cs typeface="Times New Roman" pitchFamily="18" charset="0"/>
              </a:rPr>
              <a:t>快</a:t>
            </a:r>
            <a:r>
              <a:rPr lang="zh-CN" altLang="en-US" sz="2000" dirty="0" smtClean="0">
                <a:solidFill>
                  <a:schemeClr val="tx1"/>
                </a:solidFill>
                <a:ea typeface="楷体" pitchFamily="49" charset="-122"/>
                <a:cs typeface="Times New Roman" pitchFamily="18" charset="0"/>
              </a:rPr>
              <a:t>地增加背包的</a:t>
            </a:r>
            <a:r>
              <a:rPr lang="zh-CN" altLang="en-US" sz="2000" dirty="0" smtClean="0">
                <a:solidFill>
                  <a:srgbClr val="FF0000"/>
                </a:solidFill>
                <a:ea typeface="楷体" pitchFamily="49" charset="-122"/>
                <a:cs typeface="Times New Roman" pitchFamily="18" charset="0"/>
              </a:rPr>
              <a:t>总价值</a:t>
            </a:r>
            <a:r>
              <a:rPr lang="zh-CN" altLang="en-US" sz="2000" dirty="0" smtClean="0">
                <a:solidFill>
                  <a:schemeClr val="tx1"/>
                </a:solidFill>
                <a:ea typeface="楷体" pitchFamily="49" charset="-122"/>
                <a:cs typeface="Times New Roman" pitchFamily="18" charset="0"/>
              </a:rPr>
              <a:t>。但背包</a:t>
            </a:r>
            <a:r>
              <a:rPr lang="zh-CN" altLang="en-US" sz="2000" dirty="0" smtClean="0">
                <a:solidFill>
                  <a:srgbClr val="FF0000"/>
                </a:solidFill>
                <a:ea typeface="楷体" pitchFamily="49" charset="-122"/>
                <a:cs typeface="Times New Roman" pitchFamily="18" charset="0"/>
              </a:rPr>
              <a:t>容量</a:t>
            </a:r>
            <a:r>
              <a:rPr lang="zh-CN" altLang="en-US" sz="2000" dirty="0" smtClean="0">
                <a:solidFill>
                  <a:schemeClr val="tx1"/>
                </a:solidFill>
                <a:ea typeface="楷体" pitchFamily="49" charset="-122"/>
                <a:cs typeface="Times New Roman" pitchFamily="18" charset="0"/>
              </a:rPr>
              <a:t>可能</a:t>
            </a:r>
            <a:r>
              <a:rPr lang="zh-CN" altLang="en-US" sz="2000" dirty="0" smtClean="0">
                <a:solidFill>
                  <a:srgbClr val="FF0000"/>
                </a:solidFill>
                <a:ea typeface="楷体" pitchFamily="49" charset="-122"/>
                <a:cs typeface="Times New Roman" pitchFamily="18" charset="0"/>
              </a:rPr>
              <a:t>消耗</a:t>
            </a:r>
            <a:r>
              <a:rPr lang="zh-CN" altLang="en-US" sz="2000" dirty="0" smtClean="0">
                <a:solidFill>
                  <a:schemeClr val="tx1"/>
                </a:solidFill>
                <a:ea typeface="楷体" pitchFamily="49" charset="-122"/>
                <a:cs typeface="Times New Roman" pitchFamily="18" charset="0"/>
              </a:rPr>
              <a:t>得太快，使得装入背包的物品个数减少，不能保证目标函数达到最大。</a:t>
            </a:r>
            <a:endParaRPr lang="zh-CN" altLang="en-US" sz="2000" dirty="0">
              <a:solidFill>
                <a:schemeClr val="tx1"/>
              </a:solidFill>
              <a:ea typeface="楷体" pitchFamily="49" charset="-122"/>
              <a:cs typeface="Times New Roman" pitchFamily="18" charset="0"/>
            </a:endParaRPr>
          </a:p>
          <a:p>
            <a:pPr>
              <a:lnSpc>
                <a:spcPct val="150000"/>
              </a:lnSpc>
            </a:pPr>
            <a:r>
              <a:rPr lang="zh-CN" altLang="en-US" sz="2000" dirty="0">
                <a:solidFill>
                  <a:schemeClr val="tx1"/>
                </a:solidFill>
                <a:ea typeface="楷体" pitchFamily="49" charset="-122"/>
                <a:cs typeface="Times New Roman" pitchFamily="18" charset="0"/>
              </a:rPr>
              <a:t>　　</a:t>
            </a:r>
            <a:r>
              <a:rPr lang="zh-CN" altLang="en-US" sz="2000" dirty="0" smtClean="0">
                <a:solidFill>
                  <a:schemeClr val="tx1"/>
                </a:solidFill>
                <a:ea typeface="楷体" pitchFamily="49" charset="-122"/>
                <a:cs typeface="Times New Roman" pitchFamily="18" charset="0"/>
              </a:rPr>
              <a:t>（</a:t>
            </a:r>
            <a:r>
              <a:rPr lang="en-US" altLang="zh-CN" sz="2000" dirty="0" smtClean="0">
                <a:solidFill>
                  <a:schemeClr val="tx1"/>
                </a:solidFill>
                <a:ea typeface="楷体" pitchFamily="49" charset="-122"/>
                <a:cs typeface="Times New Roman" pitchFamily="18" charset="0"/>
              </a:rPr>
              <a:t>2</a:t>
            </a:r>
            <a:r>
              <a:rPr lang="zh-CN" altLang="en-US" sz="2000" dirty="0" smtClean="0">
                <a:solidFill>
                  <a:schemeClr val="tx1"/>
                </a:solidFill>
                <a:ea typeface="楷体" pitchFamily="49" charset="-122"/>
                <a:cs typeface="Times New Roman" pitchFamily="18" charset="0"/>
              </a:rPr>
              <a:t>）选择</a:t>
            </a:r>
            <a:r>
              <a:rPr lang="zh-CN" altLang="en-US" sz="2000" dirty="0" smtClean="0">
                <a:solidFill>
                  <a:srgbClr val="FF0000"/>
                </a:solidFill>
                <a:ea typeface="楷体" pitchFamily="49" charset="-122"/>
                <a:cs typeface="Times New Roman" pitchFamily="18" charset="0"/>
              </a:rPr>
              <a:t>重量轻</a:t>
            </a:r>
            <a:r>
              <a:rPr lang="zh-CN" altLang="en-US" sz="2000" dirty="0" smtClean="0">
                <a:solidFill>
                  <a:schemeClr val="tx1"/>
                </a:solidFill>
                <a:ea typeface="楷体" pitchFamily="49" charset="-122"/>
                <a:cs typeface="Times New Roman" pitchFamily="18" charset="0"/>
              </a:rPr>
              <a:t>的物品，可以装入尽可能</a:t>
            </a:r>
            <a:r>
              <a:rPr lang="zh-CN" altLang="en-US" sz="2000" dirty="0" smtClean="0">
                <a:solidFill>
                  <a:srgbClr val="FF0000"/>
                </a:solidFill>
                <a:ea typeface="楷体" pitchFamily="49" charset="-122"/>
                <a:cs typeface="Times New Roman" pitchFamily="18" charset="0"/>
              </a:rPr>
              <a:t>多的物品</a:t>
            </a:r>
            <a:r>
              <a:rPr lang="zh-CN" altLang="en-US" sz="2000" dirty="0" smtClean="0">
                <a:solidFill>
                  <a:schemeClr val="tx1"/>
                </a:solidFill>
                <a:ea typeface="楷体" pitchFamily="49" charset="-122"/>
                <a:cs typeface="Times New Roman" pitchFamily="18" charset="0"/>
              </a:rPr>
              <a:t>，从而增加背包的总价值。但这虽然使背包的容量消耗得慢了，</a:t>
            </a:r>
            <a:r>
              <a:rPr lang="zh-CN" altLang="en-US" sz="2000" dirty="0" smtClean="0">
                <a:solidFill>
                  <a:srgbClr val="FF0000"/>
                </a:solidFill>
                <a:ea typeface="楷体" pitchFamily="49" charset="-122"/>
                <a:cs typeface="Times New Roman" pitchFamily="18" charset="0"/>
              </a:rPr>
              <a:t>价值</a:t>
            </a:r>
            <a:r>
              <a:rPr lang="zh-CN" altLang="en-US" sz="2000" dirty="0" smtClean="0">
                <a:solidFill>
                  <a:schemeClr val="tx1"/>
                </a:solidFill>
                <a:ea typeface="楷体" pitchFamily="49" charset="-122"/>
                <a:cs typeface="Times New Roman" pitchFamily="18" charset="0"/>
              </a:rPr>
              <a:t>却</a:t>
            </a:r>
            <a:r>
              <a:rPr lang="zh-CN" altLang="en-US" sz="2000" dirty="0" smtClean="0">
                <a:solidFill>
                  <a:srgbClr val="FF0000"/>
                </a:solidFill>
                <a:ea typeface="楷体" pitchFamily="49" charset="-122"/>
                <a:cs typeface="Times New Roman" pitchFamily="18" charset="0"/>
              </a:rPr>
              <a:t>不能</a:t>
            </a:r>
            <a:r>
              <a:rPr lang="zh-CN" altLang="en-US" sz="2000" dirty="0" smtClean="0">
                <a:solidFill>
                  <a:schemeClr val="tx1"/>
                </a:solidFill>
                <a:ea typeface="楷体" pitchFamily="49" charset="-122"/>
                <a:cs typeface="Times New Roman" pitchFamily="18" charset="0"/>
              </a:rPr>
              <a:t>保证</a:t>
            </a:r>
            <a:r>
              <a:rPr lang="zh-CN" altLang="en-US" sz="2000" dirty="0" smtClean="0">
                <a:solidFill>
                  <a:srgbClr val="FF0000"/>
                </a:solidFill>
                <a:ea typeface="楷体" pitchFamily="49" charset="-122"/>
                <a:cs typeface="Times New Roman" pitchFamily="18" charset="0"/>
              </a:rPr>
              <a:t>迅速增长</a:t>
            </a:r>
            <a:r>
              <a:rPr lang="zh-CN" altLang="en-US" sz="2000" dirty="0" smtClean="0">
                <a:solidFill>
                  <a:schemeClr val="tx1"/>
                </a:solidFill>
                <a:ea typeface="楷体" pitchFamily="49" charset="-122"/>
                <a:cs typeface="Times New Roman" pitchFamily="18" charset="0"/>
              </a:rPr>
              <a:t>，不能保证目标函数达到最大。</a:t>
            </a:r>
            <a:endParaRPr lang="zh-CN" altLang="en-US" sz="2000" dirty="0">
              <a:solidFill>
                <a:schemeClr val="tx1"/>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57158" y="1214422"/>
            <a:ext cx="8569325" cy="2908489"/>
          </a:xfrm>
          <a:prstGeom prst="rect">
            <a:avLst/>
          </a:prstGeom>
          <a:noFill/>
          <a:ln w="9525">
            <a:noFill/>
            <a:miter lim="800000"/>
            <a:headEnd/>
            <a:tailEnd/>
          </a:ln>
          <a:effectLst/>
        </p:spPr>
        <p:txBody>
          <a:bodyPr>
            <a:spAutoFit/>
          </a:bodyPr>
          <a:lstStyle/>
          <a:p>
            <a:pPr>
              <a:lnSpc>
                <a:spcPct val="150000"/>
              </a:lnSpc>
            </a:pPr>
            <a:r>
              <a:rPr lang="zh-CN" altLang="en-US" sz="2200" dirty="0">
                <a:solidFill>
                  <a:srgbClr val="0000FF"/>
                </a:solidFill>
                <a:ea typeface="楷体" pitchFamily="49" charset="-122"/>
                <a:cs typeface="Times New Roman" pitchFamily="18" charset="0"/>
              </a:rPr>
              <a:t>　</a:t>
            </a:r>
            <a:r>
              <a:rPr lang="zh-CN" altLang="en-US" sz="2200" dirty="0">
                <a:solidFill>
                  <a:srgbClr val="0000FF"/>
                </a:solidFill>
                <a:latin typeface="微软雅黑" pitchFamily="34" charset="-122"/>
                <a:ea typeface="微软雅黑" pitchFamily="34" charset="-122"/>
                <a:cs typeface="Times New Roman" pitchFamily="18" charset="0"/>
              </a:rPr>
              <a:t>　</a:t>
            </a:r>
            <a:r>
              <a:rPr lang="zh-CN" altLang="en-US" sz="2000" dirty="0" smtClean="0">
                <a:solidFill>
                  <a:schemeClr val="tx1"/>
                </a:solidFill>
                <a:ea typeface="楷体" pitchFamily="49" charset="-122"/>
                <a:cs typeface="Times New Roman" pitchFamily="18" charset="0"/>
              </a:rPr>
              <a:t>（</a:t>
            </a:r>
            <a:r>
              <a:rPr lang="en-US" altLang="zh-CN" sz="2000" dirty="0" smtClean="0">
                <a:solidFill>
                  <a:schemeClr val="tx1"/>
                </a:solidFill>
                <a:ea typeface="楷体" pitchFamily="49" charset="-122"/>
                <a:cs typeface="Times New Roman" pitchFamily="18" charset="0"/>
              </a:rPr>
              <a:t>3</a:t>
            </a:r>
            <a:r>
              <a:rPr lang="zh-CN" altLang="en-US" sz="2000" dirty="0" smtClean="0">
                <a:solidFill>
                  <a:schemeClr val="tx1"/>
                </a:solidFill>
                <a:ea typeface="楷体" pitchFamily="49" charset="-122"/>
                <a:cs typeface="Times New Roman" pitchFamily="18" charset="0"/>
              </a:rPr>
              <a:t>）选择</a:t>
            </a:r>
            <a:r>
              <a:rPr lang="zh-CN" altLang="en-US" sz="2000" dirty="0">
                <a:solidFill>
                  <a:srgbClr val="FF0000"/>
                </a:solidFill>
                <a:ea typeface="楷体" pitchFamily="49" charset="-122"/>
                <a:cs typeface="Times New Roman" pitchFamily="18" charset="0"/>
              </a:rPr>
              <a:t>单位重量价值最大</a:t>
            </a:r>
            <a:r>
              <a:rPr lang="zh-CN" altLang="en-US" sz="2000" dirty="0">
                <a:solidFill>
                  <a:schemeClr val="tx1"/>
                </a:solidFill>
                <a:ea typeface="楷体" pitchFamily="49" charset="-122"/>
                <a:cs typeface="Times New Roman" pitchFamily="18" charset="0"/>
              </a:rPr>
              <a:t>的</a:t>
            </a:r>
            <a:r>
              <a:rPr lang="zh-CN" altLang="en-US" sz="2000" dirty="0" smtClean="0">
                <a:solidFill>
                  <a:schemeClr val="tx1"/>
                </a:solidFill>
                <a:ea typeface="楷体" pitchFamily="49" charset="-122"/>
                <a:cs typeface="Times New Roman" pitchFamily="18" charset="0"/>
              </a:rPr>
              <a:t>物品，在背包价值增长和背包容量消耗之间寻找平衡。</a:t>
            </a:r>
            <a:endParaRPr lang="zh-CN" altLang="en-US" sz="2000" dirty="0">
              <a:solidFill>
                <a:schemeClr val="tx1"/>
              </a:solidFill>
              <a:ea typeface="楷体" pitchFamily="49" charset="-122"/>
              <a:cs typeface="Times New Roman" pitchFamily="18" charset="0"/>
            </a:endParaRPr>
          </a:p>
          <a:p>
            <a:pPr>
              <a:lnSpc>
                <a:spcPct val="150000"/>
              </a:lnSpc>
            </a:pPr>
            <a:r>
              <a:rPr lang="zh-CN" altLang="en-US" sz="2000" dirty="0">
                <a:solidFill>
                  <a:schemeClr val="tx1"/>
                </a:solidFill>
                <a:ea typeface="楷体" pitchFamily="49" charset="-122"/>
                <a:cs typeface="Times New Roman" pitchFamily="18" charset="0"/>
              </a:rPr>
              <a:t>　　</a:t>
            </a:r>
            <a:r>
              <a:rPr lang="zh-CN" altLang="en-US" sz="2000" dirty="0" smtClean="0">
                <a:solidFill>
                  <a:srgbClr val="FF0000"/>
                </a:solidFill>
                <a:ea typeface="楷体" pitchFamily="49" charset="-122"/>
                <a:cs typeface="Times New Roman" pitchFamily="18" charset="0"/>
              </a:rPr>
              <a:t>第（</a:t>
            </a:r>
            <a:r>
              <a:rPr lang="en-US" altLang="zh-CN" sz="2000" dirty="0" smtClean="0">
                <a:solidFill>
                  <a:srgbClr val="FF0000"/>
                </a:solidFill>
                <a:ea typeface="楷体" pitchFamily="49" charset="-122"/>
                <a:cs typeface="Times New Roman" pitchFamily="18" charset="0"/>
              </a:rPr>
              <a:t>3</a:t>
            </a:r>
            <a:r>
              <a:rPr lang="zh-CN" altLang="en-US" sz="2000" dirty="0" smtClean="0">
                <a:solidFill>
                  <a:srgbClr val="FF0000"/>
                </a:solidFill>
                <a:ea typeface="楷体" pitchFamily="49" charset="-122"/>
                <a:cs typeface="Times New Roman" pitchFamily="18" charset="0"/>
              </a:rPr>
              <a:t>）种策略最优</a:t>
            </a:r>
            <a:r>
              <a:rPr lang="zh-CN" altLang="en-US" sz="2000" dirty="0" smtClean="0">
                <a:solidFill>
                  <a:schemeClr val="tx1"/>
                </a:solidFill>
                <a:ea typeface="楷体" pitchFamily="49" charset="-122"/>
                <a:cs typeface="Times New Roman" pitchFamily="18" charset="0"/>
              </a:rPr>
              <a:t>。每次选择</a:t>
            </a:r>
            <a:r>
              <a:rPr lang="zh-CN" altLang="en-US" sz="2000" dirty="0">
                <a:solidFill>
                  <a:schemeClr val="tx1"/>
                </a:solidFill>
                <a:ea typeface="楷体" pitchFamily="49" charset="-122"/>
                <a:cs typeface="Times New Roman" pitchFamily="18" charset="0"/>
              </a:rPr>
              <a:t>单位重量价值最大的物</a:t>
            </a:r>
            <a:r>
              <a:rPr lang="zh-CN" altLang="en-US" sz="2000" dirty="0" smtClean="0">
                <a:solidFill>
                  <a:schemeClr val="tx1"/>
                </a:solidFill>
                <a:ea typeface="楷体" pitchFamily="49" charset="-122"/>
                <a:cs typeface="Times New Roman" pitchFamily="18" charset="0"/>
              </a:rPr>
              <a:t>品，如</a:t>
            </a:r>
            <a:r>
              <a:rPr lang="zh-CN" altLang="en-US" sz="2000" dirty="0">
                <a:solidFill>
                  <a:schemeClr val="tx1"/>
                </a:solidFill>
                <a:ea typeface="楷体" pitchFamily="49" charset="-122"/>
                <a:cs typeface="Times New Roman" pitchFamily="18" charset="0"/>
              </a:rPr>
              <a:t>果其重量小于背包容</a:t>
            </a:r>
            <a:r>
              <a:rPr lang="zh-CN" altLang="en-US" sz="2000" dirty="0" smtClean="0">
                <a:solidFill>
                  <a:schemeClr val="tx1"/>
                </a:solidFill>
                <a:ea typeface="楷体" pitchFamily="49" charset="-122"/>
                <a:cs typeface="Times New Roman" pitchFamily="18" charset="0"/>
              </a:rPr>
              <a:t>量，就装入，并将容量</a:t>
            </a:r>
            <a:r>
              <a:rPr lang="zh-CN" altLang="en-US" sz="2000" dirty="0">
                <a:solidFill>
                  <a:schemeClr val="tx1"/>
                </a:solidFill>
                <a:ea typeface="楷体" pitchFamily="49" charset="-122"/>
                <a:cs typeface="Times New Roman" pitchFamily="18" charset="0"/>
              </a:rPr>
              <a:t>减去该物品的重</a:t>
            </a:r>
            <a:r>
              <a:rPr lang="zh-CN" altLang="en-US" sz="2000" dirty="0" smtClean="0">
                <a:solidFill>
                  <a:schemeClr val="tx1"/>
                </a:solidFill>
                <a:ea typeface="楷体" pitchFamily="49" charset="-122"/>
                <a:cs typeface="Times New Roman" pitchFamily="18" charset="0"/>
              </a:rPr>
              <a:t>量，然</a:t>
            </a:r>
            <a:r>
              <a:rPr lang="zh-CN" altLang="en-US" sz="2000" dirty="0">
                <a:solidFill>
                  <a:schemeClr val="tx1"/>
                </a:solidFill>
                <a:ea typeface="楷体" pitchFamily="49" charset="-122"/>
                <a:cs typeface="Times New Roman" pitchFamily="18" charset="0"/>
              </a:rPr>
              <a:t>后就面临了一个最优子问题</a:t>
            </a:r>
            <a:r>
              <a:rPr lang="en-US" altLang="zh-CN" sz="2000" dirty="0">
                <a:solidFill>
                  <a:schemeClr val="tx1"/>
                </a:solidFill>
                <a:ea typeface="楷体" pitchFamily="49" charset="-122"/>
                <a:cs typeface="Times New Roman" pitchFamily="18" charset="0"/>
              </a:rPr>
              <a:t>——</a:t>
            </a:r>
            <a:r>
              <a:rPr lang="zh-CN" altLang="en-US" sz="2000" dirty="0">
                <a:solidFill>
                  <a:schemeClr val="tx1"/>
                </a:solidFill>
                <a:ea typeface="楷体" pitchFamily="49" charset="-122"/>
                <a:cs typeface="Times New Roman" pitchFamily="18" charset="0"/>
              </a:rPr>
              <a:t>它同样是背包问</a:t>
            </a:r>
            <a:r>
              <a:rPr lang="zh-CN" altLang="en-US" sz="2000" dirty="0" smtClean="0">
                <a:solidFill>
                  <a:schemeClr val="tx1"/>
                </a:solidFill>
                <a:ea typeface="楷体" pitchFamily="49" charset="-122"/>
                <a:cs typeface="Times New Roman" pitchFamily="18" charset="0"/>
              </a:rPr>
              <a:t>题，只</a:t>
            </a:r>
            <a:r>
              <a:rPr lang="zh-CN" altLang="en-US" sz="2000" dirty="0">
                <a:solidFill>
                  <a:schemeClr val="tx1"/>
                </a:solidFill>
                <a:ea typeface="楷体" pitchFamily="49" charset="-122"/>
                <a:cs typeface="Times New Roman" pitchFamily="18" charset="0"/>
              </a:rPr>
              <a:t>不过背包容量减少</a:t>
            </a:r>
            <a:r>
              <a:rPr lang="zh-CN" altLang="en-US" sz="2000" dirty="0" smtClean="0">
                <a:solidFill>
                  <a:schemeClr val="tx1"/>
                </a:solidFill>
                <a:ea typeface="楷体" pitchFamily="49" charset="-122"/>
                <a:cs typeface="Times New Roman" pitchFamily="18" charset="0"/>
              </a:rPr>
              <a:t>了，物</a:t>
            </a:r>
            <a:r>
              <a:rPr lang="zh-CN" altLang="en-US" sz="2000" dirty="0">
                <a:solidFill>
                  <a:schemeClr val="tx1"/>
                </a:solidFill>
                <a:ea typeface="楷体" pitchFamily="49" charset="-122"/>
                <a:cs typeface="Times New Roman" pitchFamily="18" charset="0"/>
              </a:rPr>
              <a:t>品集合减少了</a:t>
            </a:r>
            <a:r>
              <a:rPr lang="zh-CN" altLang="en-US" sz="2000" dirty="0" smtClean="0">
                <a:solidFill>
                  <a:schemeClr val="tx1"/>
                </a:solidFill>
                <a:ea typeface="楷体" pitchFamily="49" charset="-122"/>
                <a:cs typeface="Times New Roman" pitchFamily="18" charset="0"/>
              </a:rPr>
              <a:t>。因此</a:t>
            </a:r>
            <a:r>
              <a:rPr lang="zh-CN" altLang="en-US" sz="2000" dirty="0">
                <a:solidFill>
                  <a:schemeClr val="tx1"/>
                </a:solidFill>
                <a:ea typeface="楷体" pitchFamily="49" charset="-122"/>
                <a:cs typeface="Times New Roman" pitchFamily="18" charset="0"/>
              </a:rPr>
              <a:t>背包问题具有</a:t>
            </a:r>
            <a:r>
              <a:rPr lang="zh-CN" altLang="en-US" sz="2000" dirty="0">
                <a:solidFill>
                  <a:srgbClr val="FF0000"/>
                </a:solidFill>
                <a:ea typeface="楷体" pitchFamily="49" charset="-122"/>
                <a:cs typeface="Times New Roman" pitchFamily="18" charset="0"/>
              </a:rPr>
              <a:t>最优子结构</a:t>
            </a:r>
            <a:r>
              <a:rPr lang="zh-CN" altLang="en-US" sz="2000" dirty="0">
                <a:solidFill>
                  <a:schemeClr val="tx1"/>
                </a:solidFill>
                <a:ea typeface="楷体" pitchFamily="49" charset="-122"/>
                <a:cs typeface="Times New Roman" pitchFamily="18" charset="0"/>
              </a:rPr>
              <a:t>性质。</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285720" y="214290"/>
            <a:ext cx="8496300" cy="400110"/>
          </a:xfrm>
          <a:prstGeom prst="rect">
            <a:avLst/>
          </a:prstGeom>
          <a:noFill/>
          <a:ln w="9525">
            <a:noFill/>
            <a:miter lim="800000"/>
            <a:headEnd/>
            <a:tailEnd/>
          </a:ln>
          <a:effectLst/>
        </p:spPr>
        <p:txBody>
          <a:bodyPr>
            <a:spAutoFit/>
          </a:bodyPr>
          <a:lstStyle/>
          <a:p>
            <a:pPr>
              <a:spcBef>
                <a:spcPct val="50000"/>
              </a:spcBef>
            </a:pPr>
            <a:r>
              <a:rPr lang="zh-CN" altLang="en-US" sz="2000" dirty="0" smtClean="0">
                <a:solidFill>
                  <a:schemeClr val="tx1"/>
                </a:solidFill>
                <a:latin typeface="Consolas" pitchFamily="49" charset="0"/>
                <a:ea typeface="楷体" pitchFamily="49" charset="-122"/>
                <a:cs typeface="Consolas" pitchFamily="49" charset="0"/>
              </a:rPr>
              <a:t>对于下表一</a:t>
            </a:r>
            <a:r>
              <a:rPr lang="zh-CN" altLang="en-US" sz="2000" dirty="0">
                <a:solidFill>
                  <a:schemeClr val="tx1"/>
                </a:solidFill>
                <a:latin typeface="Consolas" pitchFamily="49" charset="0"/>
                <a:ea typeface="楷体" pitchFamily="49" charset="-122"/>
                <a:cs typeface="Consolas" pitchFamily="49" charset="0"/>
              </a:rPr>
              <a:t>个背包问</a:t>
            </a:r>
            <a:r>
              <a:rPr lang="zh-CN" altLang="en-US" sz="2000" dirty="0" smtClean="0">
                <a:solidFill>
                  <a:schemeClr val="tx1"/>
                </a:solidFill>
                <a:latin typeface="Consolas" pitchFamily="49" charset="0"/>
                <a:ea typeface="楷体" pitchFamily="49" charset="-122"/>
                <a:cs typeface="Consolas" pitchFamily="49" charset="0"/>
              </a:rPr>
              <a:t>题，</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=5</a:t>
            </a:r>
            <a:r>
              <a:rPr lang="zh-CN" altLang="en-US" sz="2000" dirty="0" smtClean="0">
                <a:solidFill>
                  <a:schemeClr val="tx1"/>
                </a:solidFill>
                <a:latin typeface="Consolas" pitchFamily="49" charset="0"/>
                <a:ea typeface="楷体" pitchFamily="49" charset="-122"/>
                <a:cs typeface="Consolas" pitchFamily="49" charset="0"/>
              </a:rPr>
              <a:t>，设</a:t>
            </a:r>
            <a:r>
              <a:rPr lang="zh-CN" altLang="en-US" sz="2000" dirty="0">
                <a:solidFill>
                  <a:schemeClr val="tx1"/>
                </a:solidFill>
                <a:latin typeface="Consolas" pitchFamily="49" charset="0"/>
                <a:ea typeface="楷体" pitchFamily="49" charset="-122"/>
                <a:cs typeface="Consolas" pitchFamily="49" charset="0"/>
              </a:rPr>
              <a:t>背包容量</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dirty="0" smtClean="0">
                <a:solidFill>
                  <a:schemeClr val="tx1"/>
                </a:solidFill>
                <a:latin typeface="Consolas" pitchFamily="49" charset="0"/>
                <a:ea typeface="楷体" pitchFamily="49" charset="-122"/>
                <a:cs typeface="Consolas" pitchFamily="49" charset="0"/>
              </a:rPr>
              <a:t>=100</a:t>
            </a:r>
            <a:r>
              <a:rPr lang="zh-CN" altLang="en-US" sz="2000" dirty="0" smtClean="0">
                <a:solidFill>
                  <a:schemeClr val="tx1"/>
                </a:solidFill>
                <a:latin typeface="Consolas" pitchFamily="49" charset="0"/>
                <a:ea typeface="楷体" pitchFamily="49" charset="-122"/>
                <a:cs typeface="Consolas" pitchFamily="49" charset="0"/>
              </a:rPr>
              <a:t>，其</a:t>
            </a:r>
            <a:r>
              <a:rPr lang="zh-CN" altLang="en-US" sz="2000" dirty="0">
                <a:solidFill>
                  <a:schemeClr val="tx1"/>
                </a:solidFill>
                <a:latin typeface="Consolas" pitchFamily="49" charset="0"/>
                <a:ea typeface="楷体" pitchFamily="49" charset="-122"/>
                <a:cs typeface="Consolas" pitchFamily="49" charset="0"/>
              </a:rPr>
              <a:t>求解过程如下：</a:t>
            </a:r>
          </a:p>
        </p:txBody>
      </p:sp>
      <p:graphicFrame>
        <p:nvGraphicFramePr>
          <p:cNvPr id="178335" name="Group 159"/>
          <p:cNvGraphicFramePr>
            <a:graphicFrameLocks noGrp="1"/>
          </p:cNvGraphicFramePr>
          <p:nvPr/>
        </p:nvGraphicFramePr>
        <p:xfrm>
          <a:off x="468313" y="822952"/>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cs typeface="Consolas" pitchFamily="49" charset="0"/>
                        </a:rPr>
                        <a:t>w</a:t>
                      </a:r>
                      <a:r>
                        <a:rPr kumimoji="0" lang="en-US" altLang="zh-CN" sz="1800" b="1" i="1" u="none" strike="noStrike" cap="none" normalizeH="0" baseline="-30000" dirty="0" err="1" smtClean="0">
                          <a:ln>
                            <a:noFill/>
                          </a:ln>
                          <a:solidFill>
                            <a:srgbClr val="FF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20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30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40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50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cs typeface="Consolas" pitchFamily="49" charset="0"/>
                        </a:rPr>
                        <a:t>v</a:t>
                      </a:r>
                      <a:r>
                        <a:rPr kumimoji="0" lang="en-US" altLang="zh-CN" sz="1800" b="1" i="1" u="none" strike="noStrike" cap="none" normalizeH="0" baseline="-30000" dirty="0" smtClean="0">
                          <a:ln>
                            <a:noFill/>
                          </a:ln>
                          <a:solidFill>
                            <a:srgbClr val="FF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20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30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66</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40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60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cs typeface="Consolas" pitchFamily="49" charset="0"/>
                        </a:rPr>
                        <a:t>v</a:t>
                      </a:r>
                      <a:r>
                        <a:rPr kumimoji="0" lang="en-US" altLang="zh-CN" sz="1800" b="1" i="1" u="none" strike="noStrike" cap="none" normalizeH="0" baseline="-30000" dirty="0" smtClean="0">
                          <a:ln>
                            <a:noFill/>
                          </a:ln>
                          <a:solidFill>
                            <a:srgbClr val="FF0000"/>
                          </a:solidFill>
                          <a:effectLst/>
                          <a:latin typeface="Consolas" pitchFamily="49" charset="0"/>
                          <a:cs typeface="Consolas" pitchFamily="49" charset="0"/>
                        </a:rPr>
                        <a:t>i</a:t>
                      </a:r>
                      <a:r>
                        <a:rPr kumimoji="0" lang="en-US" altLang="zh-CN" sz="1800" b="1" i="1" u="none" strike="noStrike" cap="none" normalizeH="0" baseline="0" dirty="0" smtClean="0">
                          <a:ln>
                            <a:noFill/>
                          </a:ln>
                          <a:solidFill>
                            <a:srgbClr val="FF0000"/>
                          </a:solidFill>
                          <a:effectLst/>
                          <a:latin typeface="Consolas" pitchFamily="49" charset="0"/>
                          <a:cs typeface="Consolas" pitchFamily="49" charset="0"/>
                        </a:rPr>
                        <a:t>/</a:t>
                      </a:r>
                      <a:r>
                        <a:rPr kumimoji="0" lang="en-US" altLang="zh-CN" sz="1800" b="1" i="1" u="none" strike="noStrike" cap="none" normalizeH="0" baseline="0" dirty="0" err="1" smtClean="0">
                          <a:ln>
                            <a:noFill/>
                          </a:ln>
                          <a:solidFill>
                            <a:srgbClr val="FF0000"/>
                          </a:solidFill>
                          <a:effectLst/>
                          <a:latin typeface="Consolas" pitchFamily="49" charset="0"/>
                          <a:cs typeface="Consolas" pitchFamily="49" charset="0"/>
                        </a:rPr>
                        <a:t>w</a:t>
                      </a:r>
                      <a:r>
                        <a:rPr kumimoji="0" lang="en-US" altLang="zh-CN" sz="1800" b="1" i="1" u="none" strike="noStrike" cap="none" normalizeH="0" baseline="-30000" dirty="0" err="1" smtClean="0">
                          <a:ln>
                            <a:noFill/>
                          </a:ln>
                          <a:solidFill>
                            <a:srgbClr val="FF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2.0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1.5</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2.2</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1.2</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r>
            </a:tbl>
          </a:graphicData>
        </a:graphic>
      </p:graphicFrame>
      <p:sp>
        <p:nvSpPr>
          <p:cNvPr id="178334" name="Text Box 158"/>
          <p:cNvSpPr txBox="1">
            <a:spLocks noChangeArrowheads="1"/>
          </p:cNvSpPr>
          <p:nvPr/>
        </p:nvSpPr>
        <p:spPr bwMode="auto">
          <a:xfrm>
            <a:off x="500034" y="2400312"/>
            <a:ext cx="8351837" cy="874727"/>
          </a:xfrm>
          <a:prstGeom prst="rect">
            <a:avLst/>
          </a:prstGeom>
          <a:noFill/>
          <a:ln w="9525">
            <a:noFill/>
            <a:miter lim="800000"/>
            <a:headEnd/>
            <a:tailEnd/>
          </a:ln>
          <a:effectLst/>
        </p:spPr>
        <p:txBody>
          <a:bodyPr>
            <a:spAutoFit/>
          </a:bodyPr>
          <a:lstStyle/>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1</a:t>
            </a:r>
            <a:r>
              <a:rPr lang="zh-CN" altLang="en-US" sz="1800" dirty="0" smtClean="0">
                <a:solidFill>
                  <a:schemeClr val="tx1"/>
                </a:solidFill>
                <a:latin typeface="Consolas" pitchFamily="49" charset="0"/>
                <a:ea typeface="仿宋" pitchFamily="49" charset="-122"/>
                <a:cs typeface="Consolas" pitchFamily="49" charset="0"/>
              </a:rPr>
              <a:t>）将单位价值</a:t>
            </a:r>
            <a:r>
              <a:rPr lang="zh-CN" altLang="en-US" sz="1800" dirty="0">
                <a:solidFill>
                  <a:schemeClr val="tx1"/>
                </a:solidFill>
                <a:latin typeface="Consolas" pitchFamily="49" charset="0"/>
                <a:ea typeface="仿宋" pitchFamily="49" charset="-122"/>
                <a:cs typeface="Consolas" pitchFamily="49" charset="0"/>
              </a:rPr>
              <a:t>即</a:t>
            </a:r>
            <a:r>
              <a:rPr lang="en-US" altLang="zh-CN" sz="1800" i="1" dirty="0">
                <a:solidFill>
                  <a:schemeClr val="tx1"/>
                </a:solidFill>
                <a:latin typeface="Consolas" pitchFamily="49" charset="0"/>
                <a:ea typeface="仿宋" pitchFamily="49" charset="-122"/>
                <a:cs typeface="Consolas" pitchFamily="49" charset="0"/>
              </a:rPr>
              <a:t>v</a:t>
            </a:r>
            <a:r>
              <a:rPr lang="en-US" altLang="zh-CN" sz="1800" dirty="0">
                <a:solidFill>
                  <a:schemeClr val="tx1"/>
                </a:solidFill>
                <a:latin typeface="Consolas" pitchFamily="49" charset="0"/>
                <a:ea typeface="仿宋" pitchFamily="49" charset="-122"/>
                <a:cs typeface="Consolas" pitchFamily="49" charset="0"/>
              </a:rPr>
              <a:t>/</a:t>
            </a:r>
            <a:r>
              <a:rPr lang="en-US" altLang="zh-CN" sz="1800" i="1" dirty="0">
                <a:solidFill>
                  <a:schemeClr val="tx1"/>
                </a:solidFill>
                <a:latin typeface="Consolas" pitchFamily="49" charset="0"/>
                <a:ea typeface="仿宋" pitchFamily="49" charset="-122"/>
                <a:cs typeface="Consolas" pitchFamily="49" charset="0"/>
              </a:rPr>
              <a:t>w</a:t>
            </a:r>
            <a:r>
              <a:rPr lang="zh-CN" altLang="en-US" sz="1800" dirty="0">
                <a:solidFill>
                  <a:schemeClr val="tx1"/>
                </a:solidFill>
                <a:latin typeface="Consolas" pitchFamily="49" charset="0"/>
                <a:ea typeface="仿宋" pitchFamily="49" charset="-122"/>
                <a:cs typeface="Consolas" pitchFamily="49" charset="0"/>
              </a:rPr>
              <a:t>递减排</a:t>
            </a:r>
            <a:r>
              <a:rPr lang="zh-CN" altLang="en-US" sz="1800" dirty="0" smtClean="0">
                <a:solidFill>
                  <a:schemeClr val="tx1"/>
                </a:solidFill>
                <a:latin typeface="Consolas" pitchFamily="49" charset="0"/>
                <a:ea typeface="仿宋" pitchFamily="49" charset="-122"/>
                <a:cs typeface="Consolas" pitchFamily="49" charset="0"/>
              </a:rPr>
              <a:t>序，其</a:t>
            </a:r>
            <a:r>
              <a:rPr lang="zh-CN" altLang="en-US" sz="1800" dirty="0">
                <a:solidFill>
                  <a:schemeClr val="tx1"/>
                </a:solidFill>
                <a:latin typeface="Consolas" pitchFamily="49" charset="0"/>
                <a:ea typeface="仿宋" pitchFamily="49" charset="-122"/>
                <a:cs typeface="Consolas" pitchFamily="49" charset="0"/>
              </a:rPr>
              <a:t>结果为</a:t>
            </a:r>
            <a:r>
              <a:rPr lang="en-US" altLang="zh-CN" sz="1800" dirty="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66/30</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20/10</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30/20</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60/50</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40/40}</a:t>
            </a:r>
            <a:r>
              <a:rPr lang="zh-CN" altLang="en-US" sz="1800" dirty="0" smtClean="0">
                <a:solidFill>
                  <a:schemeClr val="tx1"/>
                </a:solidFill>
                <a:latin typeface="Consolas" pitchFamily="49" charset="0"/>
                <a:ea typeface="仿宋" pitchFamily="49" charset="-122"/>
                <a:cs typeface="Consolas" pitchFamily="49" charset="0"/>
              </a:rPr>
              <a:t>，物</a:t>
            </a:r>
            <a:r>
              <a:rPr lang="zh-CN" altLang="en-US" sz="1800" dirty="0">
                <a:solidFill>
                  <a:schemeClr val="tx1"/>
                </a:solidFill>
                <a:latin typeface="Consolas" pitchFamily="49" charset="0"/>
                <a:ea typeface="仿宋" pitchFamily="49" charset="-122"/>
                <a:cs typeface="Consolas" pitchFamily="49" charset="0"/>
              </a:rPr>
              <a:t>品重新</a:t>
            </a:r>
            <a:r>
              <a:rPr lang="zh-CN" altLang="en-US" sz="1800" dirty="0" smtClean="0">
                <a:solidFill>
                  <a:schemeClr val="tx1"/>
                </a:solidFill>
                <a:latin typeface="Consolas" pitchFamily="49" charset="0"/>
                <a:ea typeface="仿宋" pitchFamily="49" charset="-122"/>
                <a:cs typeface="Consolas" pitchFamily="49" charset="0"/>
              </a:rPr>
              <a:t>按</a:t>
            </a:r>
            <a:r>
              <a:rPr lang="en-US" altLang="zh-CN" sz="1800" dirty="0" smtClean="0">
                <a:solidFill>
                  <a:schemeClr val="tx1"/>
                </a:solidFill>
                <a:latin typeface="Consolas" pitchFamily="49" charset="0"/>
                <a:ea typeface="仿宋" pitchFamily="49" charset="-122"/>
                <a:cs typeface="Consolas" pitchFamily="49" charset="0"/>
              </a:rPr>
              <a:t>1</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5</a:t>
            </a:r>
            <a:r>
              <a:rPr lang="zh-CN" altLang="en-US" sz="1800" dirty="0" smtClean="0">
                <a:solidFill>
                  <a:schemeClr val="tx1"/>
                </a:solidFill>
                <a:latin typeface="Consolas" pitchFamily="49" charset="0"/>
                <a:ea typeface="仿宋" pitchFamily="49" charset="-122"/>
                <a:cs typeface="Consolas" pitchFamily="49" charset="0"/>
              </a:rPr>
              <a:t>编</a:t>
            </a:r>
            <a:r>
              <a:rPr lang="zh-CN" altLang="en-US" sz="1800" dirty="0">
                <a:solidFill>
                  <a:schemeClr val="tx1"/>
                </a:solidFill>
                <a:latin typeface="Consolas" pitchFamily="49" charset="0"/>
                <a:ea typeface="仿宋" pitchFamily="49" charset="-122"/>
                <a:cs typeface="Consolas" pitchFamily="49" charset="0"/>
              </a:rPr>
              <a:t>号</a:t>
            </a:r>
            <a:r>
              <a:rPr lang="zh-CN" altLang="en-US" sz="1800" dirty="0" smtClean="0">
                <a:solidFill>
                  <a:schemeClr val="tx1"/>
                </a:solidFill>
                <a:latin typeface="Consolas" pitchFamily="49" charset="0"/>
                <a:ea typeface="仿宋" pitchFamily="49" charset="-122"/>
                <a:cs typeface="Consolas" pitchFamily="49" charset="0"/>
              </a:rPr>
              <a:t>。</a:t>
            </a:r>
            <a:endParaRPr lang="zh-CN" altLang="en-US" sz="1800" dirty="0">
              <a:solidFill>
                <a:schemeClr val="tx1"/>
              </a:solidFill>
              <a:latin typeface="Consolas" pitchFamily="49" charset="0"/>
              <a:ea typeface="仿宋" pitchFamily="49" charset="-122"/>
              <a:cs typeface="Consolas" pitchFamily="49" charset="0"/>
            </a:endParaRPr>
          </a:p>
        </p:txBody>
      </p:sp>
      <p:sp>
        <p:nvSpPr>
          <p:cNvPr id="5" name="TextBox 4"/>
          <p:cNvSpPr txBox="1"/>
          <p:nvPr/>
        </p:nvSpPr>
        <p:spPr>
          <a:xfrm>
            <a:off x="500034" y="5357826"/>
            <a:ext cx="7929618" cy="369332"/>
          </a:xfrm>
          <a:prstGeom prst="rect">
            <a:avLst/>
          </a:prstGeom>
          <a:noFill/>
        </p:spPr>
        <p:txBody>
          <a:bodyPr wrap="square" rtlCol="0">
            <a:spAutoFit/>
          </a:bodyPr>
          <a:lstStyle/>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2</a:t>
            </a:r>
            <a:r>
              <a:rPr lang="zh-CN" altLang="en-US" sz="1800" dirty="0" smtClean="0">
                <a:solidFill>
                  <a:schemeClr val="tx1"/>
                </a:solidFill>
                <a:latin typeface="Consolas" pitchFamily="49" charset="0"/>
                <a:ea typeface="仿宋" pitchFamily="49" charset="-122"/>
                <a:cs typeface="Consolas" pitchFamily="49" charset="0"/>
              </a:rPr>
              <a:t>）设背包余下装入的重量为</a:t>
            </a:r>
            <a:r>
              <a:rPr lang="en-US" altLang="zh-CN" sz="1800" dirty="0" smtClean="0">
                <a:solidFill>
                  <a:schemeClr val="tx1"/>
                </a:solidFill>
                <a:latin typeface="Consolas" pitchFamily="49" charset="0"/>
                <a:ea typeface="仿宋" pitchFamily="49" charset="-122"/>
                <a:cs typeface="Consolas" pitchFamily="49" charset="0"/>
              </a:rPr>
              <a:t>weight=</a:t>
            </a:r>
            <a:r>
              <a:rPr lang="en-US" altLang="zh-CN" sz="1800" i="1" dirty="0" smtClean="0">
                <a:solidFill>
                  <a:schemeClr val="tx1"/>
                </a:solidFill>
                <a:latin typeface="Consolas" pitchFamily="49" charset="0"/>
                <a:ea typeface="仿宋" pitchFamily="49" charset="-122"/>
                <a:cs typeface="Consolas" pitchFamily="49" charset="0"/>
              </a:rPr>
              <a:t>W</a:t>
            </a:r>
            <a:r>
              <a:rPr lang="zh-CN" altLang="en-US" sz="1800" dirty="0" smtClean="0">
                <a:solidFill>
                  <a:schemeClr val="tx1"/>
                </a:solidFill>
                <a:latin typeface="Consolas" pitchFamily="49" charset="0"/>
                <a:ea typeface="仿宋" pitchFamily="49" charset="-122"/>
                <a:cs typeface="Consolas" pitchFamily="49" charset="0"/>
              </a:rPr>
              <a:t>。</a:t>
            </a:r>
          </a:p>
        </p:txBody>
      </p:sp>
      <p:graphicFrame>
        <p:nvGraphicFramePr>
          <p:cNvPr id="6" name="Group 159"/>
          <p:cNvGraphicFramePr>
            <a:graphicFrameLocks noGrp="1"/>
          </p:cNvGraphicFramePr>
          <p:nvPr/>
        </p:nvGraphicFramePr>
        <p:xfrm>
          <a:off x="500034" y="3571876"/>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cs typeface="Consolas" pitchFamily="49" charset="0"/>
                        </a:rPr>
                        <a:t>w</a:t>
                      </a:r>
                      <a:r>
                        <a:rPr kumimoji="0" lang="en-US" altLang="zh-CN" sz="1800" b="1" i="1" u="none" strike="noStrike" cap="none" normalizeH="0" baseline="-30000" dirty="0" err="1" smtClean="0">
                          <a:ln>
                            <a:noFill/>
                          </a:ln>
                          <a:solidFill>
                            <a:srgbClr val="FF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30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20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50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40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cs typeface="Consolas" pitchFamily="49" charset="0"/>
                        </a:rPr>
                        <a:t>v</a:t>
                      </a:r>
                      <a:r>
                        <a:rPr kumimoji="0" lang="en-US" altLang="zh-CN" sz="1800" b="1" i="1" u="none" strike="noStrike" cap="none" normalizeH="0" baseline="-30000" dirty="0" smtClean="0">
                          <a:ln>
                            <a:noFill/>
                          </a:ln>
                          <a:solidFill>
                            <a:srgbClr val="FF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66</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20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30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60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40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cs typeface="Consolas" pitchFamily="49" charset="0"/>
                        </a:rPr>
                        <a:t>v</a:t>
                      </a:r>
                      <a:r>
                        <a:rPr kumimoji="0" lang="en-US" altLang="zh-CN" sz="1800" b="1" i="1" u="none" strike="noStrike" cap="none" normalizeH="0" baseline="-30000" dirty="0" smtClean="0">
                          <a:ln>
                            <a:noFill/>
                          </a:ln>
                          <a:solidFill>
                            <a:srgbClr val="FF0000"/>
                          </a:solidFill>
                          <a:effectLst/>
                          <a:latin typeface="Consolas" pitchFamily="49" charset="0"/>
                          <a:cs typeface="Consolas" pitchFamily="49" charset="0"/>
                        </a:rPr>
                        <a:t>i</a:t>
                      </a:r>
                      <a:r>
                        <a:rPr kumimoji="0" lang="en-US" altLang="zh-CN" sz="1800" b="1" i="1" u="none" strike="noStrike" cap="none" normalizeH="0" baseline="0" dirty="0" smtClean="0">
                          <a:ln>
                            <a:noFill/>
                          </a:ln>
                          <a:solidFill>
                            <a:srgbClr val="FF0000"/>
                          </a:solidFill>
                          <a:effectLst/>
                          <a:latin typeface="Consolas" pitchFamily="49" charset="0"/>
                          <a:cs typeface="Consolas" pitchFamily="49" charset="0"/>
                        </a:rPr>
                        <a:t>/</a:t>
                      </a:r>
                      <a:r>
                        <a:rPr kumimoji="0" lang="en-US" altLang="zh-CN" sz="1800" b="1" i="1" u="none" strike="noStrike" cap="none" normalizeH="0" baseline="0" dirty="0" err="1" smtClean="0">
                          <a:ln>
                            <a:noFill/>
                          </a:ln>
                          <a:solidFill>
                            <a:srgbClr val="FF0000"/>
                          </a:solidFill>
                          <a:effectLst/>
                          <a:latin typeface="Consolas" pitchFamily="49" charset="0"/>
                          <a:cs typeface="Consolas" pitchFamily="49" charset="0"/>
                        </a:rPr>
                        <a:t>w</a:t>
                      </a:r>
                      <a:r>
                        <a:rPr kumimoji="0" lang="en-US" altLang="zh-CN" sz="1800" b="1" i="1" u="none" strike="noStrike" cap="none" normalizeH="0" baseline="-30000" dirty="0" err="1" smtClean="0">
                          <a:ln>
                            <a:noFill/>
                          </a:ln>
                          <a:solidFill>
                            <a:srgbClr val="FF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2.2</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2.0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1.5</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1.2</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3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250825" y="333375"/>
            <a:ext cx="8569325" cy="861774"/>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例，求</a:t>
            </a:r>
            <a:r>
              <a:rPr lang="zh-CN" altLang="en-US" sz="2000" dirty="0">
                <a:solidFill>
                  <a:schemeClr val="tx1"/>
                </a:solidFill>
                <a:latin typeface="Consolas" pitchFamily="49" charset="0"/>
                <a:ea typeface="楷体" pitchFamily="49" charset="-122"/>
                <a:cs typeface="Consolas" pitchFamily="49" charset="0"/>
              </a:rPr>
              <a:t>解一个带权无向图</a:t>
            </a:r>
            <a:r>
              <a:rPr lang="en-US" altLang="zh-CN" sz="2000" dirty="0">
                <a:solidFill>
                  <a:schemeClr val="tx1"/>
                </a:solidFill>
                <a:latin typeface="Consolas" pitchFamily="49" charset="0"/>
                <a:ea typeface="楷体" pitchFamily="49" charset="-122"/>
                <a:cs typeface="Consolas" pitchFamily="49" charset="0"/>
              </a:rPr>
              <a:t>G</a:t>
            </a:r>
            <a:r>
              <a:rPr lang="zh-CN" altLang="en-US" sz="2000" dirty="0">
                <a:solidFill>
                  <a:schemeClr val="tx1"/>
                </a:solidFill>
                <a:latin typeface="Consolas" pitchFamily="49" charset="0"/>
                <a:ea typeface="楷体" pitchFamily="49" charset="-122"/>
                <a:cs typeface="Consolas" pitchFamily="49" charset="0"/>
              </a:rPr>
              <a:t>中从顶点</a:t>
            </a:r>
            <a:r>
              <a:rPr lang="en-US" altLang="zh-CN" sz="2000" i="1" dirty="0" err="1">
                <a:solidFill>
                  <a:schemeClr val="tx1"/>
                </a:solidFill>
                <a:latin typeface="Consolas" pitchFamily="49" charset="0"/>
                <a:ea typeface="楷体" pitchFamily="49" charset="-122"/>
                <a:cs typeface="Consolas" pitchFamily="49" charset="0"/>
              </a:rPr>
              <a:t>i</a:t>
            </a:r>
            <a:r>
              <a:rPr lang="zh-CN" altLang="en-US" sz="2000" dirty="0">
                <a:solidFill>
                  <a:schemeClr val="tx1"/>
                </a:solidFill>
                <a:latin typeface="Consolas" pitchFamily="49" charset="0"/>
                <a:ea typeface="楷体" pitchFamily="49" charset="-122"/>
                <a:cs typeface="Consolas" pitchFamily="49" charset="0"/>
              </a:rPr>
              <a:t>到顶点</a:t>
            </a:r>
            <a:r>
              <a:rPr lang="en-US" altLang="zh-CN" sz="2000" i="1" dirty="0">
                <a:solidFill>
                  <a:schemeClr val="tx1"/>
                </a:solidFill>
                <a:latin typeface="Consolas" pitchFamily="49" charset="0"/>
                <a:ea typeface="楷体" pitchFamily="49" charset="-122"/>
                <a:cs typeface="Consolas" pitchFamily="49" charset="0"/>
              </a:rPr>
              <a:t>j</a:t>
            </a:r>
            <a:r>
              <a:rPr lang="zh-CN" altLang="en-US" sz="2000" dirty="0">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i</a:t>
            </a:r>
            <a:r>
              <a:rPr lang="en-US" altLang="zh-CN" sz="2000" dirty="0" err="1">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j</a:t>
            </a:r>
            <a:r>
              <a:rPr lang="zh-CN" altLang="en-US" sz="2000" dirty="0">
                <a:solidFill>
                  <a:schemeClr val="tx1"/>
                </a:solidFill>
                <a:latin typeface="Consolas" pitchFamily="49" charset="0"/>
                <a:ea typeface="楷体" pitchFamily="49" charset="-122"/>
                <a:cs typeface="Consolas" pitchFamily="49" charset="0"/>
              </a:rPr>
              <a:t>）的</a:t>
            </a:r>
            <a:r>
              <a:rPr lang="zh-CN" altLang="en-US" sz="2000" dirty="0">
                <a:solidFill>
                  <a:srgbClr val="FF0000"/>
                </a:solidFill>
                <a:latin typeface="Consolas" pitchFamily="49" charset="0"/>
                <a:ea typeface="楷体" pitchFamily="49" charset="-122"/>
                <a:cs typeface="Consolas" pitchFamily="49" charset="0"/>
              </a:rPr>
              <a:t>最短</a:t>
            </a:r>
            <a:r>
              <a:rPr lang="zh-CN" altLang="en-US" sz="2000" dirty="0">
                <a:solidFill>
                  <a:schemeClr val="tx1"/>
                </a:solidFill>
                <a:latin typeface="Consolas" pitchFamily="49" charset="0"/>
                <a:ea typeface="楷体" pitchFamily="49" charset="-122"/>
                <a:cs typeface="Consolas" pitchFamily="49" charset="0"/>
              </a:rPr>
              <a:t>路</a:t>
            </a:r>
            <a:r>
              <a:rPr lang="zh-CN" altLang="en-US" sz="2000" dirty="0" smtClean="0">
                <a:solidFill>
                  <a:schemeClr val="tx1"/>
                </a:solidFill>
                <a:latin typeface="Consolas" pitchFamily="49" charset="0"/>
                <a:ea typeface="楷体" pitchFamily="49" charset="-122"/>
                <a:cs typeface="Consolas" pitchFamily="49" charset="0"/>
              </a:rPr>
              <a:t>径，这条短</a:t>
            </a:r>
            <a:r>
              <a:rPr lang="zh-CN" altLang="en-US" sz="2000" dirty="0">
                <a:solidFill>
                  <a:schemeClr val="tx1"/>
                </a:solidFill>
                <a:latin typeface="Consolas" pitchFamily="49" charset="0"/>
                <a:ea typeface="楷体" pitchFamily="49" charset="-122"/>
                <a:cs typeface="Consolas" pitchFamily="49" charset="0"/>
              </a:rPr>
              <a:t>路径一定是</a:t>
            </a:r>
            <a:r>
              <a:rPr lang="zh-CN" altLang="en-US" sz="2000" dirty="0">
                <a:solidFill>
                  <a:srgbClr val="FF0000"/>
                </a:solidFill>
                <a:latin typeface="Consolas" pitchFamily="49" charset="0"/>
                <a:ea typeface="楷体" pitchFamily="49" charset="-122"/>
                <a:cs typeface="Consolas" pitchFamily="49" charset="0"/>
              </a:rPr>
              <a:t>简单</a:t>
            </a:r>
            <a:r>
              <a:rPr lang="zh-CN" altLang="en-US" sz="2000" dirty="0">
                <a:solidFill>
                  <a:schemeClr val="tx1"/>
                </a:solidFill>
                <a:latin typeface="Consolas" pitchFamily="49" charset="0"/>
                <a:ea typeface="楷体" pitchFamily="49" charset="-122"/>
                <a:cs typeface="Consolas" pitchFamily="49" charset="0"/>
              </a:rPr>
              <a:t>路</a:t>
            </a:r>
            <a:r>
              <a:rPr lang="zh-CN" altLang="en-US" sz="2000" dirty="0" smtClean="0">
                <a:solidFill>
                  <a:schemeClr val="tx1"/>
                </a:solidFill>
                <a:latin typeface="Consolas" pitchFamily="49" charset="0"/>
                <a:ea typeface="楷体" pitchFamily="49" charset="-122"/>
                <a:cs typeface="Consolas" pitchFamily="49" charset="0"/>
              </a:rPr>
              <a:t>径，约束条件</a:t>
            </a:r>
            <a:r>
              <a:rPr lang="zh-CN" altLang="en-US" sz="2000" dirty="0">
                <a:solidFill>
                  <a:schemeClr val="tx1"/>
                </a:solidFill>
                <a:latin typeface="Consolas" pitchFamily="49" charset="0"/>
                <a:ea typeface="楷体" pitchFamily="49" charset="-122"/>
                <a:cs typeface="Consolas" pitchFamily="49" charset="0"/>
              </a:rPr>
              <a:t>为：</a:t>
            </a:r>
          </a:p>
        </p:txBody>
      </p:sp>
      <p:sp>
        <p:nvSpPr>
          <p:cNvPr id="206852" name="Text Box 4"/>
          <p:cNvSpPr txBox="1">
            <a:spLocks noChangeArrowheads="1"/>
          </p:cNvSpPr>
          <p:nvPr/>
        </p:nvSpPr>
        <p:spPr bwMode="auto">
          <a:xfrm>
            <a:off x="1047747" y="3571876"/>
            <a:ext cx="6553200"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FF0000"/>
                </a:solidFill>
                <a:latin typeface="Consolas" pitchFamily="49" charset="0"/>
                <a:ea typeface="楷体" pitchFamily="49" charset="-122"/>
                <a:cs typeface="Consolas" pitchFamily="49" charset="0"/>
              </a:rPr>
              <a:t>目标函数</a:t>
            </a:r>
            <a:r>
              <a:rPr lang="zh-CN" altLang="en-US" sz="2000" dirty="0">
                <a:solidFill>
                  <a:schemeClr val="tx1"/>
                </a:solidFill>
                <a:latin typeface="Consolas" pitchFamily="49" charset="0"/>
                <a:ea typeface="楷体" pitchFamily="49" charset="-122"/>
                <a:cs typeface="Consolas" pitchFamily="49" charset="0"/>
              </a:rPr>
              <a:t>就是要使这样的路径最</a:t>
            </a:r>
            <a:r>
              <a:rPr lang="zh-CN" altLang="en-US" sz="2000" dirty="0" smtClean="0">
                <a:solidFill>
                  <a:schemeClr val="tx1"/>
                </a:solidFill>
                <a:latin typeface="Consolas" pitchFamily="49" charset="0"/>
                <a:ea typeface="楷体" pitchFamily="49" charset="-122"/>
                <a:cs typeface="Consolas" pitchFamily="49" charset="0"/>
              </a:rPr>
              <a:t>短，即</a:t>
            </a:r>
            <a:r>
              <a:rPr lang="zh-CN" altLang="en-US" sz="2000" dirty="0">
                <a:solidFill>
                  <a:schemeClr val="tx1"/>
                </a:solidFill>
                <a:latin typeface="Consolas" pitchFamily="49" charset="0"/>
                <a:ea typeface="楷体" pitchFamily="49" charset="-122"/>
                <a:cs typeface="Consolas" pitchFamily="49" charset="0"/>
              </a:rPr>
              <a:t>：</a:t>
            </a:r>
          </a:p>
        </p:txBody>
      </p:sp>
      <p:sp>
        <p:nvSpPr>
          <p:cNvPr id="206853" name="Text Box 5"/>
          <p:cNvSpPr txBox="1">
            <a:spLocks noChangeArrowheads="1"/>
          </p:cNvSpPr>
          <p:nvPr/>
        </p:nvSpPr>
        <p:spPr bwMode="auto">
          <a:xfrm>
            <a:off x="571472" y="4071942"/>
            <a:ext cx="8358246" cy="1323439"/>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chemeClr val="tx1"/>
                </a:solidFill>
                <a:latin typeface="Consolas" pitchFamily="49" charset="0"/>
                <a:ea typeface="楷体" pitchFamily="49" charset="-122"/>
                <a:cs typeface="Consolas" pitchFamily="49" charset="0"/>
              </a:rPr>
              <a:t>　　　</a:t>
            </a:r>
            <a:r>
              <a:rPr lang="en-US" altLang="zh-CN" sz="2000" dirty="0" smtClean="0">
                <a:solidFill>
                  <a:schemeClr val="tx1"/>
                </a:solidFill>
                <a:latin typeface="Consolas" pitchFamily="49" charset="0"/>
                <a:ea typeface="楷体" pitchFamily="49" charset="-122"/>
                <a:cs typeface="Consolas" pitchFamily="49" charset="0"/>
              </a:rPr>
              <a:t>{ (i,i</a:t>
            </a:r>
            <a:r>
              <a:rPr lang="en-US" altLang="zh-CN" sz="2000" baseline="-25000" dirty="0" smtClean="0">
                <a:solidFill>
                  <a:schemeClr val="tx1"/>
                </a:solidFill>
                <a:latin typeface="Consolas" pitchFamily="49" charset="0"/>
                <a:ea typeface="楷体" pitchFamily="49" charset="-122"/>
                <a:cs typeface="Consolas" pitchFamily="49" charset="0"/>
              </a:rPr>
              <a:t>1</a:t>
            </a:r>
            <a:r>
              <a:rPr lang="en-US" altLang="zh-CN" sz="2000" dirty="0" smtClean="0">
                <a:solidFill>
                  <a:schemeClr val="tx1"/>
                </a:solidFill>
                <a:latin typeface="Consolas" pitchFamily="49" charset="0"/>
                <a:ea typeface="楷体" pitchFamily="49" charset="-122"/>
                <a:cs typeface="Consolas" pitchFamily="49" charset="0"/>
              </a:rPr>
              <a:t>),(i</a:t>
            </a:r>
            <a:r>
              <a:rPr lang="en-US" altLang="zh-CN" sz="2000" baseline="-25000" dirty="0" smtClean="0">
                <a:solidFill>
                  <a:schemeClr val="tx1"/>
                </a:solidFill>
                <a:latin typeface="Consolas" pitchFamily="49" charset="0"/>
                <a:ea typeface="楷体" pitchFamily="49" charset="-122"/>
                <a:cs typeface="Consolas" pitchFamily="49" charset="0"/>
              </a:rPr>
              <a:t>1</a:t>
            </a:r>
            <a:r>
              <a:rPr lang="en-US" altLang="zh-CN" sz="2000" dirty="0" smtClean="0">
                <a:solidFill>
                  <a:schemeClr val="tx1"/>
                </a:solidFill>
                <a:latin typeface="Consolas" pitchFamily="49" charset="0"/>
                <a:ea typeface="楷体" pitchFamily="49" charset="-122"/>
                <a:cs typeface="Consolas" pitchFamily="49" charset="0"/>
              </a:rPr>
              <a:t>,i</a:t>
            </a:r>
            <a:r>
              <a:rPr lang="en-US" altLang="zh-CN" sz="2000" baseline="-25000" dirty="0" smtClean="0">
                <a:solidFill>
                  <a:schemeClr val="tx1"/>
                </a:solidFill>
                <a:latin typeface="Consolas" pitchFamily="49" charset="0"/>
                <a:ea typeface="楷体" pitchFamily="49" charset="-122"/>
                <a:cs typeface="Consolas" pitchFamily="49" charset="0"/>
              </a:rPr>
              <a:t>2</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dirty="0" err="1" smtClean="0">
                <a:solidFill>
                  <a:schemeClr val="tx1"/>
                </a:solidFill>
                <a:latin typeface="Consolas" pitchFamily="49" charset="0"/>
                <a:ea typeface="楷体" pitchFamily="49" charset="-122"/>
                <a:cs typeface="Consolas" pitchFamily="49" charset="0"/>
              </a:rPr>
              <a:t>i</a:t>
            </a:r>
            <a:r>
              <a:rPr lang="en-US" altLang="zh-CN" sz="2000" baseline="-25000" dirty="0" err="1" smtClean="0">
                <a:solidFill>
                  <a:schemeClr val="tx1"/>
                </a:solidFill>
                <a:latin typeface="Consolas" pitchFamily="49" charset="0"/>
                <a:ea typeface="楷体" pitchFamily="49" charset="-122"/>
                <a:cs typeface="Consolas" pitchFamily="49" charset="0"/>
              </a:rPr>
              <a:t>m</a:t>
            </a:r>
            <a:r>
              <a:rPr lang="en-US" altLang="zh-CN" sz="2000" dirty="0" err="1" smtClean="0">
                <a:solidFill>
                  <a:schemeClr val="tx1"/>
                </a:solidFill>
                <a:latin typeface="Consolas" pitchFamily="49" charset="0"/>
                <a:ea typeface="楷体" pitchFamily="49" charset="-122"/>
                <a:cs typeface="Consolas" pitchFamily="49" charset="0"/>
              </a:rPr>
              <a:t>,j</a:t>
            </a:r>
            <a:r>
              <a:rPr lang="en-US" altLang="zh-CN" sz="2000" dirty="0">
                <a:solidFill>
                  <a:schemeClr val="tx1"/>
                </a:solidFill>
                <a:latin typeface="Consolas" pitchFamily="49" charset="0"/>
                <a:ea typeface="楷体" pitchFamily="49" charset="-122"/>
                <a:cs typeface="Consolas" pitchFamily="49" charset="0"/>
              </a:rPr>
              <a:t>) </a:t>
            </a:r>
            <a:r>
              <a:rPr lang="en-US" altLang="zh-CN" sz="2000" dirty="0" smtClean="0">
                <a:solidFill>
                  <a:schemeClr val="tx1"/>
                </a:solidFill>
                <a:latin typeface="Consolas" pitchFamily="49" charset="0"/>
                <a:ea typeface="楷体" pitchFamily="49" charset="-122"/>
                <a:cs typeface="Consolas" pitchFamily="49" charset="0"/>
              </a:rPr>
              <a:t>| </a:t>
            </a:r>
            <a:endParaRPr lang="en-US" altLang="zh-CN" sz="2000" dirty="0">
              <a:solidFill>
                <a:schemeClr val="tx1"/>
              </a:solidFill>
              <a:latin typeface="Consolas" pitchFamily="49" charset="0"/>
              <a:ea typeface="楷体" pitchFamily="49" charset="-122"/>
              <a:cs typeface="Consolas" pitchFamily="49" charset="0"/>
            </a:endParaRPr>
          </a:p>
          <a:p>
            <a:pPr>
              <a:spcBef>
                <a:spcPct val="50000"/>
              </a:spcBef>
            </a:pPr>
            <a:r>
              <a:rPr lang="en-US" altLang="zh-CN" sz="2000" dirty="0" smtClean="0">
                <a:solidFill>
                  <a:schemeClr val="tx1"/>
                </a:solidFill>
                <a:latin typeface="Consolas" pitchFamily="49" charset="0"/>
                <a:ea typeface="楷体" pitchFamily="49" charset="-122"/>
                <a:cs typeface="Consolas" pitchFamily="49" charset="0"/>
              </a:rPr>
              <a:t>                  </a:t>
            </a:r>
            <a:r>
              <a:rPr lang="en-US" altLang="zh-CN" sz="2000" dirty="0" err="1" smtClean="0">
                <a:solidFill>
                  <a:schemeClr val="tx1"/>
                </a:solidFill>
                <a:latin typeface="Consolas" pitchFamily="49" charset="0"/>
                <a:ea typeface="楷体" pitchFamily="49" charset="-122"/>
                <a:cs typeface="Consolas" pitchFamily="49" charset="0"/>
              </a:rPr>
              <a:t>pathlength</a:t>
            </a:r>
            <a:r>
              <a:rPr lang="en-US" altLang="zh-CN" sz="2000" dirty="0" smtClean="0">
                <a:solidFill>
                  <a:schemeClr val="tx1"/>
                </a:solidFill>
                <a:latin typeface="Consolas" pitchFamily="49" charset="0"/>
                <a:ea typeface="楷体" pitchFamily="49" charset="-122"/>
                <a:cs typeface="Consolas" pitchFamily="49" charset="0"/>
              </a:rPr>
              <a:t>=w(i,i</a:t>
            </a:r>
            <a:r>
              <a:rPr lang="en-US" altLang="zh-CN" sz="2000" baseline="-25000" dirty="0" smtClean="0">
                <a:solidFill>
                  <a:schemeClr val="tx1"/>
                </a:solidFill>
                <a:latin typeface="Consolas" pitchFamily="49" charset="0"/>
                <a:ea typeface="楷体" pitchFamily="49" charset="-122"/>
                <a:cs typeface="Consolas" pitchFamily="49" charset="0"/>
              </a:rPr>
              <a:t>1</a:t>
            </a:r>
            <a:r>
              <a:rPr lang="en-US" altLang="zh-CN" sz="2000" dirty="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w(i</a:t>
            </a:r>
            <a:r>
              <a:rPr lang="en-US" altLang="zh-CN" sz="2000" baseline="-25000" dirty="0" smtClean="0">
                <a:solidFill>
                  <a:schemeClr val="tx1"/>
                </a:solidFill>
                <a:latin typeface="Consolas" pitchFamily="49" charset="0"/>
                <a:ea typeface="楷体" pitchFamily="49" charset="-122"/>
                <a:cs typeface="Consolas" pitchFamily="49" charset="0"/>
              </a:rPr>
              <a:t>1</a:t>
            </a:r>
            <a:r>
              <a:rPr lang="en-US" altLang="zh-CN" sz="2000" dirty="0" smtClean="0">
                <a:solidFill>
                  <a:schemeClr val="tx1"/>
                </a:solidFill>
                <a:latin typeface="Consolas" pitchFamily="49" charset="0"/>
                <a:ea typeface="楷体" pitchFamily="49" charset="-122"/>
                <a:cs typeface="Consolas" pitchFamily="49" charset="0"/>
              </a:rPr>
              <a:t>,i</a:t>
            </a:r>
            <a:r>
              <a:rPr lang="en-US" altLang="zh-CN" sz="2000" baseline="-25000" dirty="0" smtClean="0">
                <a:solidFill>
                  <a:schemeClr val="tx1"/>
                </a:solidFill>
                <a:latin typeface="Consolas" pitchFamily="49" charset="0"/>
                <a:ea typeface="楷体" pitchFamily="49" charset="-122"/>
                <a:cs typeface="Consolas" pitchFamily="49" charset="0"/>
              </a:rPr>
              <a:t>2</a:t>
            </a:r>
            <a:r>
              <a:rPr lang="en-US" altLang="zh-CN" sz="2000" dirty="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w(</a:t>
            </a:r>
            <a:r>
              <a:rPr lang="en-US" altLang="zh-CN" sz="2000" dirty="0" err="1" smtClean="0">
                <a:solidFill>
                  <a:schemeClr val="tx1"/>
                </a:solidFill>
                <a:latin typeface="Consolas" pitchFamily="49" charset="0"/>
                <a:ea typeface="楷体" pitchFamily="49" charset="-122"/>
                <a:cs typeface="Consolas" pitchFamily="49" charset="0"/>
              </a:rPr>
              <a:t>i</a:t>
            </a:r>
            <a:r>
              <a:rPr lang="en-US" altLang="zh-CN" sz="2000" baseline="-25000" dirty="0" err="1" smtClean="0">
                <a:solidFill>
                  <a:schemeClr val="tx1"/>
                </a:solidFill>
                <a:latin typeface="Consolas" pitchFamily="49" charset="0"/>
                <a:ea typeface="楷体" pitchFamily="49" charset="-122"/>
                <a:cs typeface="Consolas" pitchFamily="49" charset="0"/>
              </a:rPr>
              <a:t>m</a:t>
            </a:r>
            <a:r>
              <a:rPr lang="en-US" altLang="zh-CN" sz="2000" dirty="0" err="1" smtClean="0">
                <a:solidFill>
                  <a:schemeClr val="tx1"/>
                </a:solidFill>
                <a:latin typeface="Consolas" pitchFamily="49" charset="0"/>
                <a:ea typeface="楷体" pitchFamily="49" charset="-122"/>
                <a:cs typeface="Consolas" pitchFamily="49" charset="0"/>
              </a:rPr>
              <a:t>,j</a:t>
            </a:r>
            <a:r>
              <a:rPr lang="en-US" altLang="zh-CN"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a:t>
            </a:r>
            <a:endParaRPr lang="zh-CN" altLang="en-US" sz="2000" dirty="0">
              <a:solidFill>
                <a:schemeClr val="tx1"/>
              </a:solidFill>
              <a:latin typeface="Consolas" pitchFamily="49" charset="0"/>
              <a:ea typeface="楷体" pitchFamily="49" charset="-122"/>
              <a:cs typeface="Consolas" pitchFamily="49" charset="0"/>
            </a:endParaRPr>
          </a:p>
          <a:p>
            <a:pPr>
              <a:spcBef>
                <a:spcPct val="50000"/>
              </a:spcBef>
            </a:pPr>
            <a:r>
              <a:rPr lang="zh-CN" altLang="en-US" sz="2000" dirty="0" smtClean="0">
                <a:solidFill>
                  <a:schemeClr val="tx1"/>
                </a:solidFill>
                <a:latin typeface="Consolas" pitchFamily="49" charset="0"/>
                <a:ea typeface="楷体" pitchFamily="49" charset="-122"/>
                <a:cs typeface="Consolas" pitchFamily="49" charset="0"/>
              </a:rPr>
              <a:t>                  </a:t>
            </a:r>
            <a:r>
              <a:rPr lang="en-US" altLang="zh-CN" sz="2000" dirty="0" smtClean="0">
                <a:solidFill>
                  <a:schemeClr val="tx1"/>
                </a:solidFill>
                <a:latin typeface="Consolas" pitchFamily="49" charset="0"/>
                <a:ea typeface="楷体" pitchFamily="49" charset="-122"/>
                <a:cs typeface="Consolas" pitchFamily="49" charset="0"/>
              </a:rPr>
              <a:t>w(</a:t>
            </a:r>
            <a:r>
              <a:rPr lang="en-US" altLang="zh-CN" sz="2000" dirty="0" err="1" smtClean="0">
                <a:solidFill>
                  <a:schemeClr val="tx1"/>
                </a:solidFill>
                <a:latin typeface="Consolas" pitchFamily="49" charset="0"/>
                <a:ea typeface="楷体" pitchFamily="49" charset="-122"/>
                <a:cs typeface="Consolas" pitchFamily="49" charset="0"/>
              </a:rPr>
              <a:t>i,k</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表示</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dirty="0" err="1" smtClean="0">
                <a:solidFill>
                  <a:schemeClr val="tx1"/>
                </a:solidFill>
                <a:latin typeface="Consolas" pitchFamily="49" charset="0"/>
                <a:ea typeface="楷体" pitchFamily="49" charset="-122"/>
                <a:cs typeface="Consolas" pitchFamily="49" charset="0"/>
              </a:rPr>
              <a:t>i,k</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的权</a:t>
            </a:r>
            <a:r>
              <a:rPr lang="zh-CN" altLang="en-US" sz="2000" dirty="0" smtClean="0">
                <a:solidFill>
                  <a:schemeClr val="tx1"/>
                </a:solidFill>
                <a:latin typeface="Consolas" pitchFamily="49" charset="0"/>
                <a:ea typeface="楷体" pitchFamily="49" charset="-122"/>
                <a:cs typeface="Consolas" pitchFamily="49" charset="0"/>
              </a:rPr>
              <a:t>值 </a:t>
            </a:r>
            <a:r>
              <a:rPr lang="en-US" altLang="zh-CN" sz="2000" dirty="0" smtClean="0">
                <a:solidFill>
                  <a:schemeClr val="tx1"/>
                </a:solidFill>
                <a:latin typeface="Consolas" pitchFamily="49" charset="0"/>
                <a:ea typeface="楷体" pitchFamily="49" charset="-122"/>
                <a:cs typeface="Consolas" pitchFamily="49" charset="0"/>
              </a:rPr>
              <a:t>}</a:t>
            </a:r>
            <a:endParaRPr lang="en-US" altLang="zh-CN" sz="2000" dirty="0">
              <a:solidFill>
                <a:schemeClr val="tx1"/>
              </a:solidFill>
              <a:latin typeface="Consolas" pitchFamily="49" charset="0"/>
              <a:ea typeface="楷体" pitchFamily="49" charset="-122"/>
              <a:cs typeface="Consolas" pitchFamily="49" charset="0"/>
            </a:endParaRPr>
          </a:p>
        </p:txBody>
      </p:sp>
      <p:sp>
        <p:nvSpPr>
          <p:cNvPr id="206855" name="Rectangle 7"/>
          <p:cNvSpPr>
            <a:spLocks noChangeArrowheads="1"/>
          </p:cNvSpPr>
          <p:nvPr/>
        </p:nvSpPr>
        <p:spPr bwMode="auto">
          <a:xfrm>
            <a:off x="0" y="3300413"/>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graphicFrame>
        <p:nvGraphicFramePr>
          <p:cNvPr id="206854" name="Object 6"/>
          <p:cNvGraphicFramePr>
            <a:graphicFrameLocks noChangeAspect="1"/>
          </p:cNvGraphicFramePr>
          <p:nvPr/>
        </p:nvGraphicFramePr>
        <p:xfrm>
          <a:off x="785786" y="4143380"/>
          <a:ext cx="571504" cy="428628"/>
        </p:xfrm>
        <a:graphic>
          <a:graphicData uri="http://schemas.openxmlformats.org/presentationml/2006/ole">
            <p:oleObj spid="_x0000_s206854" name="公式" r:id="rId3" imgW="342751" imgH="253890" progId="Equation.3">
              <p:embed/>
            </p:oleObj>
          </a:graphicData>
        </a:graphic>
      </p:graphicFrame>
      <p:sp>
        <p:nvSpPr>
          <p:cNvPr id="206856" name="Text Box 8"/>
          <p:cNvSpPr txBox="1">
            <a:spLocks noChangeArrowheads="1"/>
          </p:cNvSpPr>
          <p:nvPr/>
        </p:nvSpPr>
        <p:spPr bwMode="auto">
          <a:xfrm>
            <a:off x="642910" y="1214422"/>
            <a:ext cx="8137525" cy="1015663"/>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smtClean="0">
                <a:solidFill>
                  <a:schemeClr val="tx1"/>
                </a:solidFill>
                <a:latin typeface="Consolas" pitchFamily="49" charset="0"/>
                <a:ea typeface="楷体" pitchFamily="49" charset="-122"/>
                <a:cs typeface="Consolas" pitchFamily="49" charset="0"/>
              </a:rPr>
              <a:t>路径</a:t>
            </a:r>
            <a:r>
              <a:rPr lang="zh-CN" altLang="en-US" sz="2000" dirty="0">
                <a:solidFill>
                  <a:schemeClr val="tx1"/>
                </a:solidFill>
                <a:latin typeface="Consolas" pitchFamily="49" charset="0"/>
                <a:ea typeface="楷体" pitchFamily="49" charset="-122"/>
                <a:cs typeface="Consolas" pitchFamily="49" charset="0"/>
              </a:rPr>
              <a:t>为</a:t>
            </a:r>
            <a:r>
              <a:rPr lang="en-US" altLang="zh-CN" sz="2000" dirty="0" smtClean="0">
                <a:solidFill>
                  <a:schemeClr val="tx1"/>
                </a:solidFill>
                <a:latin typeface="Consolas" pitchFamily="49" charset="0"/>
                <a:ea typeface="楷体" pitchFamily="49" charset="-122"/>
                <a:cs typeface="Consolas" pitchFamily="49" charset="0"/>
              </a:rPr>
              <a:t>{ (i,i</a:t>
            </a:r>
            <a:r>
              <a:rPr lang="en-US" altLang="zh-CN" sz="2000" baseline="-25000" dirty="0" smtClean="0">
                <a:solidFill>
                  <a:schemeClr val="tx1"/>
                </a:solidFill>
                <a:latin typeface="Consolas" pitchFamily="49" charset="0"/>
                <a:ea typeface="楷体" pitchFamily="49" charset="-122"/>
                <a:cs typeface="Consolas" pitchFamily="49" charset="0"/>
              </a:rPr>
              <a:t>1</a:t>
            </a:r>
            <a:r>
              <a:rPr lang="en-US" altLang="zh-CN" sz="2000" dirty="0" smtClean="0">
                <a:solidFill>
                  <a:schemeClr val="tx1"/>
                </a:solidFill>
                <a:latin typeface="Consolas" pitchFamily="49" charset="0"/>
                <a:ea typeface="楷体" pitchFamily="49" charset="-122"/>
                <a:cs typeface="Consolas" pitchFamily="49" charset="0"/>
              </a:rPr>
              <a:t>),(i</a:t>
            </a:r>
            <a:r>
              <a:rPr lang="en-US" altLang="zh-CN" sz="2000" baseline="-25000" dirty="0" smtClean="0">
                <a:solidFill>
                  <a:schemeClr val="tx1"/>
                </a:solidFill>
                <a:latin typeface="Consolas" pitchFamily="49" charset="0"/>
                <a:ea typeface="楷体" pitchFamily="49" charset="-122"/>
                <a:cs typeface="Consolas" pitchFamily="49" charset="0"/>
              </a:rPr>
              <a:t>1</a:t>
            </a:r>
            <a:r>
              <a:rPr lang="en-US" altLang="zh-CN" sz="2000" dirty="0" smtClean="0">
                <a:solidFill>
                  <a:schemeClr val="tx1"/>
                </a:solidFill>
                <a:latin typeface="Consolas" pitchFamily="49" charset="0"/>
                <a:ea typeface="楷体" pitchFamily="49" charset="-122"/>
                <a:cs typeface="Consolas" pitchFamily="49" charset="0"/>
              </a:rPr>
              <a:t>,i</a:t>
            </a:r>
            <a:r>
              <a:rPr lang="en-US" altLang="zh-CN" sz="2000" baseline="-25000" dirty="0" smtClean="0">
                <a:solidFill>
                  <a:schemeClr val="tx1"/>
                </a:solidFill>
                <a:latin typeface="Consolas" pitchFamily="49" charset="0"/>
                <a:ea typeface="楷体" pitchFamily="49" charset="-122"/>
                <a:cs typeface="Consolas" pitchFamily="49" charset="0"/>
              </a:rPr>
              <a:t>2</a:t>
            </a:r>
            <a:r>
              <a:rPr lang="en-US" altLang="zh-CN"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dirty="0" err="1" smtClean="0">
                <a:solidFill>
                  <a:schemeClr val="tx1"/>
                </a:solidFill>
                <a:latin typeface="Consolas" pitchFamily="49" charset="0"/>
                <a:ea typeface="楷体" pitchFamily="49" charset="-122"/>
                <a:cs typeface="Consolas" pitchFamily="49" charset="0"/>
              </a:rPr>
              <a:t>i</a:t>
            </a:r>
            <a:r>
              <a:rPr lang="en-US" altLang="zh-CN" sz="2000" baseline="-25000" dirty="0" err="1" smtClean="0">
                <a:solidFill>
                  <a:schemeClr val="tx1"/>
                </a:solidFill>
                <a:latin typeface="Consolas" pitchFamily="49" charset="0"/>
                <a:ea typeface="楷体" pitchFamily="49" charset="-122"/>
                <a:cs typeface="Consolas" pitchFamily="49" charset="0"/>
              </a:rPr>
              <a:t>m</a:t>
            </a:r>
            <a:r>
              <a:rPr lang="en-US" altLang="zh-CN" sz="2000" dirty="0" err="1" smtClean="0">
                <a:solidFill>
                  <a:schemeClr val="tx1"/>
                </a:solidFill>
                <a:latin typeface="Consolas" pitchFamily="49" charset="0"/>
                <a:ea typeface="楷体" pitchFamily="49" charset="-122"/>
                <a:cs typeface="Consolas" pitchFamily="49" charset="0"/>
              </a:rPr>
              <a:t>,j</a:t>
            </a:r>
            <a:r>
              <a:rPr lang="en-US" altLang="zh-CN" sz="2000" dirty="0">
                <a:solidFill>
                  <a:schemeClr val="tx1"/>
                </a:solidFill>
                <a:latin typeface="Consolas" pitchFamily="49" charset="0"/>
                <a:ea typeface="楷体" pitchFamily="49" charset="-122"/>
                <a:cs typeface="Consolas" pitchFamily="49" charset="0"/>
              </a:rPr>
              <a:t>) | </a:t>
            </a:r>
            <a:r>
              <a:rPr lang="en-US" altLang="zh-CN" sz="2000" dirty="0" smtClean="0">
                <a:solidFill>
                  <a:schemeClr val="tx1"/>
                </a:solidFill>
                <a:latin typeface="Consolas" pitchFamily="49" charset="0"/>
                <a:ea typeface="楷体" pitchFamily="49" charset="-122"/>
                <a:cs typeface="Consolas" pitchFamily="49" charset="0"/>
              </a:rPr>
              <a:t>(i,i</a:t>
            </a:r>
            <a:r>
              <a:rPr lang="en-US" altLang="zh-CN" sz="2000" baseline="-25000" dirty="0" smtClean="0">
                <a:solidFill>
                  <a:schemeClr val="tx1"/>
                </a:solidFill>
                <a:latin typeface="Consolas" pitchFamily="49" charset="0"/>
                <a:ea typeface="楷体" pitchFamily="49" charset="-122"/>
                <a:cs typeface="Consolas" pitchFamily="49" charset="0"/>
              </a:rPr>
              <a:t>1</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i</a:t>
            </a:r>
            <a:r>
              <a:rPr lang="en-US" altLang="zh-CN" sz="2000" baseline="-25000" dirty="0" smtClean="0">
                <a:solidFill>
                  <a:schemeClr val="tx1"/>
                </a:solidFill>
                <a:latin typeface="Consolas" pitchFamily="49" charset="0"/>
                <a:ea typeface="楷体" pitchFamily="49" charset="-122"/>
                <a:cs typeface="Consolas" pitchFamily="49" charset="0"/>
              </a:rPr>
              <a:t>1</a:t>
            </a:r>
            <a:r>
              <a:rPr lang="en-US" altLang="zh-CN" sz="2000" dirty="0" smtClean="0">
                <a:solidFill>
                  <a:schemeClr val="tx1"/>
                </a:solidFill>
                <a:latin typeface="Consolas" pitchFamily="49" charset="0"/>
                <a:ea typeface="楷体" pitchFamily="49" charset="-122"/>
                <a:cs typeface="Consolas" pitchFamily="49" charset="0"/>
              </a:rPr>
              <a:t>,i</a:t>
            </a:r>
            <a:r>
              <a:rPr lang="en-US" altLang="zh-CN" sz="2000" baseline="-25000" dirty="0" smtClean="0">
                <a:solidFill>
                  <a:schemeClr val="tx1"/>
                </a:solidFill>
                <a:latin typeface="Consolas" pitchFamily="49" charset="0"/>
                <a:ea typeface="楷体" pitchFamily="49" charset="-122"/>
                <a:cs typeface="Consolas" pitchFamily="49" charset="0"/>
              </a:rPr>
              <a:t>2</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a:t>
            </a:r>
            <a:r>
              <a:rPr lang="en-US" altLang="zh-CN" sz="2000" dirty="0" err="1" smtClean="0">
                <a:solidFill>
                  <a:schemeClr val="tx1"/>
                </a:solidFill>
                <a:latin typeface="Consolas" pitchFamily="49" charset="0"/>
                <a:ea typeface="楷体" pitchFamily="49" charset="-122"/>
                <a:cs typeface="Consolas" pitchFamily="49" charset="0"/>
              </a:rPr>
              <a:t>i</a:t>
            </a:r>
            <a:r>
              <a:rPr lang="en-US" altLang="zh-CN" sz="2000" baseline="-25000" dirty="0" err="1" smtClean="0">
                <a:solidFill>
                  <a:schemeClr val="tx1"/>
                </a:solidFill>
                <a:latin typeface="Consolas" pitchFamily="49" charset="0"/>
                <a:ea typeface="楷体" pitchFamily="49" charset="-122"/>
                <a:cs typeface="Consolas" pitchFamily="49" charset="0"/>
              </a:rPr>
              <a:t>m</a:t>
            </a:r>
            <a:r>
              <a:rPr lang="en-US" altLang="zh-CN" sz="2000" dirty="0" err="1" smtClean="0">
                <a:solidFill>
                  <a:schemeClr val="tx1"/>
                </a:solidFill>
                <a:latin typeface="Consolas" pitchFamily="49" charset="0"/>
                <a:ea typeface="楷体" pitchFamily="49" charset="-122"/>
                <a:cs typeface="Consolas" pitchFamily="49" charset="0"/>
              </a:rPr>
              <a:t>,j</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均</a:t>
            </a:r>
            <a:r>
              <a:rPr lang="zh-CN" altLang="en-US" sz="2000" dirty="0" smtClean="0">
                <a:solidFill>
                  <a:schemeClr val="tx1"/>
                </a:solidFill>
                <a:latin typeface="Consolas" pitchFamily="49" charset="0"/>
                <a:ea typeface="楷体" pitchFamily="49" charset="-122"/>
                <a:cs typeface="Consolas" pitchFamily="49" charset="0"/>
              </a:rPr>
              <a:t>为边，且</a:t>
            </a:r>
            <a:r>
              <a:rPr lang="en-US" altLang="zh-CN" sz="2000" dirty="0" err="1">
                <a:solidFill>
                  <a:schemeClr val="tx1"/>
                </a:solidFill>
                <a:latin typeface="Consolas" pitchFamily="49" charset="0"/>
                <a:ea typeface="楷体" pitchFamily="49" charset="-122"/>
                <a:cs typeface="Consolas" pitchFamily="49" charset="0"/>
              </a:rPr>
              <a:t>i</a:t>
            </a:r>
            <a:r>
              <a:rPr lang="en-US" altLang="zh-CN" sz="2000" baseline="-25000" dirty="0" err="1" smtClean="0">
                <a:solidFill>
                  <a:schemeClr val="tx1"/>
                </a:solidFill>
                <a:latin typeface="Consolas" pitchFamily="49" charset="0"/>
                <a:ea typeface="楷体" pitchFamily="49" charset="-122"/>
                <a:cs typeface="Consolas" pitchFamily="49" charset="0"/>
              </a:rPr>
              <a:t>k</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err="1">
                <a:solidFill>
                  <a:schemeClr val="tx1"/>
                </a:solidFill>
                <a:latin typeface="Consolas" pitchFamily="49" charset="0"/>
                <a:ea typeface="楷体" pitchFamily="49" charset="-122"/>
                <a:cs typeface="Consolas" pitchFamily="49" charset="0"/>
              </a:rPr>
              <a:t>1≤k≤m</a:t>
            </a:r>
            <a:r>
              <a:rPr lang="zh-CN" altLang="en-US" sz="2000" dirty="0">
                <a:solidFill>
                  <a:schemeClr val="tx1"/>
                </a:solidFill>
                <a:latin typeface="Consolas" pitchFamily="49" charset="0"/>
                <a:ea typeface="楷体" pitchFamily="49" charset="-122"/>
                <a:cs typeface="Consolas" pitchFamily="49" charset="0"/>
              </a:rPr>
              <a:t>）均不</a:t>
            </a:r>
            <a:r>
              <a:rPr lang="zh-CN" altLang="en-US" sz="2000" dirty="0" smtClean="0">
                <a:solidFill>
                  <a:schemeClr val="tx1"/>
                </a:solidFill>
                <a:latin typeface="Consolas" pitchFamily="49" charset="0"/>
                <a:ea typeface="楷体" pitchFamily="49" charset="-122"/>
                <a:cs typeface="Consolas" pitchFamily="49" charset="0"/>
              </a:rPr>
              <a:t>相同 </a:t>
            </a:r>
            <a:r>
              <a:rPr lang="en-US" altLang="zh-CN" sz="2000" dirty="0" smtClean="0">
                <a:solidFill>
                  <a:schemeClr val="tx1"/>
                </a:solidFill>
                <a:latin typeface="Consolas" pitchFamily="49" charset="0"/>
                <a:ea typeface="楷体" pitchFamily="49" charset="-122"/>
                <a:cs typeface="Consolas" pitchFamily="49" charset="0"/>
              </a:rPr>
              <a:t>}</a:t>
            </a:r>
            <a:endParaRPr lang="en-US" altLang="zh-CN" sz="2000" dirty="0">
              <a:solidFill>
                <a:schemeClr val="tx1"/>
              </a:solidFill>
              <a:latin typeface="Consolas" pitchFamily="49" charset="0"/>
              <a:ea typeface="楷体" pitchFamily="49" charset="-122"/>
              <a:cs typeface="Consolas" pitchFamily="49" charset="0"/>
            </a:endParaRPr>
          </a:p>
        </p:txBody>
      </p:sp>
      <p:grpSp>
        <p:nvGrpSpPr>
          <p:cNvPr id="17" name="组合 16"/>
          <p:cNvGrpSpPr/>
          <p:nvPr/>
        </p:nvGrpSpPr>
        <p:grpSpPr>
          <a:xfrm>
            <a:off x="1906588" y="2643182"/>
            <a:ext cx="4752975" cy="571506"/>
            <a:chOff x="1906588" y="2643182"/>
            <a:chExt cx="4752975" cy="571506"/>
          </a:xfrm>
        </p:grpSpPr>
        <p:sp>
          <p:nvSpPr>
            <p:cNvPr id="206851" name="Oval 3"/>
            <p:cNvSpPr>
              <a:spLocks noChangeArrowheads="1"/>
            </p:cNvSpPr>
            <p:nvPr/>
          </p:nvSpPr>
          <p:spPr bwMode="auto">
            <a:xfrm>
              <a:off x="190658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p>
          </p:txBody>
        </p:sp>
        <p:sp>
          <p:nvSpPr>
            <p:cNvPr id="206857" name="Oval 9"/>
            <p:cNvSpPr>
              <a:spLocks noChangeArrowheads="1"/>
            </p:cNvSpPr>
            <p:nvPr/>
          </p:nvSpPr>
          <p:spPr bwMode="auto">
            <a:xfrm>
              <a:off x="2843213"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p>
          </p:txBody>
        </p:sp>
        <p:sp>
          <p:nvSpPr>
            <p:cNvPr id="206858" name="Oval 10"/>
            <p:cNvSpPr>
              <a:spLocks noChangeArrowheads="1"/>
            </p:cNvSpPr>
            <p:nvPr/>
          </p:nvSpPr>
          <p:spPr bwMode="auto">
            <a:xfrm>
              <a:off x="3795713" y="2708275"/>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p>
          </p:txBody>
        </p:sp>
        <p:sp>
          <p:nvSpPr>
            <p:cNvPr id="206859" name="Oval 11"/>
            <p:cNvSpPr>
              <a:spLocks noChangeArrowheads="1"/>
            </p:cNvSpPr>
            <p:nvPr/>
          </p:nvSpPr>
          <p:spPr bwMode="auto">
            <a:xfrm>
              <a:off x="615473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j</a:t>
              </a:r>
            </a:p>
          </p:txBody>
        </p:sp>
        <p:sp>
          <p:nvSpPr>
            <p:cNvPr id="206860" name="Line 12"/>
            <p:cNvSpPr>
              <a:spLocks noChangeShapeType="1"/>
            </p:cNvSpPr>
            <p:nvPr/>
          </p:nvSpPr>
          <p:spPr bwMode="auto">
            <a:xfrm>
              <a:off x="2400300" y="2941638"/>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1" name="Line 13"/>
            <p:cNvSpPr>
              <a:spLocks noChangeShapeType="1"/>
            </p:cNvSpPr>
            <p:nvPr/>
          </p:nvSpPr>
          <p:spPr bwMode="auto">
            <a:xfrm>
              <a:off x="3359150"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2" name="Line 14"/>
            <p:cNvSpPr>
              <a:spLocks noChangeShapeType="1"/>
            </p:cNvSpPr>
            <p:nvPr/>
          </p:nvSpPr>
          <p:spPr bwMode="auto">
            <a:xfrm>
              <a:off x="42894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3" name="Text Box 15"/>
            <p:cNvSpPr txBox="1">
              <a:spLocks noChangeArrowheads="1"/>
            </p:cNvSpPr>
            <p:nvPr/>
          </p:nvSpPr>
          <p:spPr bwMode="auto">
            <a:xfrm>
              <a:off x="5022216" y="2643182"/>
              <a:ext cx="503238" cy="457200"/>
            </a:xfrm>
            <a:prstGeom prst="rect">
              <a:avLst/>
            </a:prstGeom>
            <a:noFill/>
            <a:ln w="9525">
              <a:noFill/>
              <a:miter lim="800000"/>
              <a:headEnd/>
              <a:tailEnd/>
            </a:ln>
            <a:effectLst/>
          </p:spPr>
          <p:txBody>
            <a:bodyPr>
              <a:spAutoFit/>
            </a:bodyPr>
            <a:lstStyle/>
            <a:p>
              <a:pPr>
                <a:spcBef>
                  <a:spcPct val="50000"/>
                </a:spcBef>
              </a:pPr>
              <a:r>
                <a:rPr lang="en-US" altLang="zh-CN">
                  <a:solidFill>
                    <a:srgbClr val="0000FF"/>
                  </a:solidFill>
                  <a:latin typeface="Consolas" pitchFamily="49" charset="0"/>
                  <a:ea typeface="宋体" pitchFamily="2" charset="-122"/>
                  <a:cs typeface="Consolas" pitchFamily="49" charset="0"/>
                </a:rPr>
                <a:t>…</a:t>
              </a:r>
            </a:p>
          </p:txBody>
        </p:sp>
        <p:sp>
          <p:nvSpPr>
            <p:cNvPr id="206864" name="Line 16"/>
            <p:cNvSpPr>
              <a:spLocks noChangeShapeType="1"/>
            </p:cNvSpPr>
            <p:nvPr/>
          </p:nvSpPr>
          <p:spPr bwMode="auto">
            <a:xfrm>
              <a:off x="57245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5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6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2444" y="1928802"/>
            <a:ext cx="8820150" cy="3831818"/>
          </a:xfrm>
          <a:prstGeom prst="rect">
            <a:avLst/>
          </a:prstGeom>
          <a:noFill/>
          <a:ln w="9525">
            <a:noFill/>
            <a:miter lim="800000"/>
            <a:headEnd/>
            <a:tailEnd/>
          </a:ln>
          <a:effectLst/>
        </p:spPr>
        <p:txBody>
          <a:bodyPr>
            <a:spAutoFit/>
          </a:bodyPr>
          <a:lstStyle/>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3</a:t>
            </a:r>
            <a:r>
              <a:rPr lang="zh-CN" altLang="zh-CN" sz="1800" dirty="0" smtClean="0">
                <a:solidFill>
                  <a:schemeClr val="tx1"/>
                </a:solidFill>
                <a:latin typeface="Consolas" pitchFamily="49" charset="0"/>
                <a:ea typeface="仿宋" pitchFamily="49" charset="-122"/>
                <a:cs typeface="Consolas" pitchFamily="49" charset="0"/>
              </a:rPr>
              <a:t>）从</a:t>
            </a:r>
            <a:r>
              <a:rPr lang="en-US" altLang="zh-CN" sz="1800" i="1"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开始，</a:t>
            </a:r>
            <a:r>
              <a:rPr lang="en-US" altLang="zh-CN" sz="1800" i="1" dirty="0" smtClean="0">
                <a:solidFill>
                  <a:schemeClr val="tx1"/>
                </a:solidFill>
                <a:latin typeface="Consolas" pitchFamily="49" charset="0"/>
                <a:ea typeface="仿宋" pitchFamily="49" charset="-122"/>
                <a:cs typeface="Consolas" pitchFamily="49" charset="0"/>
              </a:rPr>
              <a:t>w</a:t>
            </a:r>
            <a:r>
              <a:rPr lang="en-US" altLang="zh-CN" sz="1800" dirty="0" smtClean="0">
                <a:solidFill>
                  <a:schemeClr val="tx1"/>
                </a:solidFill>
                <a:latin typeface="Consolas" pitchFamily="49" charset="0"/>
                <a:ea typeface="仿宋" pitchFamily="49" charset="-122"/>
                <a:cs typeface="Consolas" pitchFamily="49" charset="0"/>
              </a:rPr>
              <a:t>[1]&lt;weight</a:t>
            </a:r>
            <a:r>
              <a:rPr lang="zh-CN" altLang="zh-CN" sz="1800" dirty="0" smtClean="0">
                <a:solidFill>
                  <a:schemeClr val="tx1"/>
                </a:solidFill>
                <a:latin typeface="Consolas" pitchFamily="49" charset="0"/>
                <a:ea typeface="仿宋" pitchFamily="49" charset="-122"/>
                <a:cs typeface="Consolas" pitchFamily="49" charset="0"/>
              </a:rPr>
              <a:t>成立，表明物品</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能够装入，将其装入到背包中，置</a:t>
            </a:r>
            <a:r>
              <a:rPr lang="en-US" altLang="zh-CN" sz="1800" i="1" dirty="0" smtClean="0">
                <a:solidFill>
                  <a:schemeClr val="tx1"/>
                </a:solidFill>
                <a:latin typeface="Consolas" pitchFamily="49" charset="0"/>
                <a:ea typeface="仿宋" pitchFamily="49" charset="-122"/>
                <a:cs typeface="Consolas" pitchFamily="49" charset="0"/>
              </a:rPr>
              <a:t>x</a:t>
            </a:r>
            <a:r>
              <a:rPr lang="en-US" altLang="zh-CN" sz="1800" dirty="0" smtClean="0">
                <a:solidFill>
                  <a:schemeClr val="tx1"/>
                </a:solidFill>
                <a:latin typeface="Consolas" pitchFamily="49" charset="0"/>
                <a:ea typeface="仿宋" pitchFamily="49" charset="-122"/>
                <a:cs typeface="Consolas" pitchFamily="49" charset="0"/>
              </a:rPr>
              <a:t>[1]=1</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weight=weight-</a:t>
            </a:r>
            <a:r>
              <a:rPr lang="en-US" altLang="zh-CN" sz="1800" i="1" dirty="0" smtClean="0">
                <a:solidFill>
                  <a:schemeClr val="tx1"/>
                </a:solidFill>
                <a:latin typeface="Consolas" pitchFamily="49" charset="0"/>
                <a:ea typeface="仿宋" pitchFamily="49" charset="-122"/>
                <a:cs typeface="Consolas" pitchFamily="49" charset="0"/>
              </a:rPr>
              <a:t>w</a:t>
            </a:r>
            <a:r>
              <a:rPr lang="en-US" altLang="zh-CN" sz="1800" dirty="0" smtClean="0">
                <a:solidFill>
                  <a:schemeClr val="tx1"/>
                </a:solidFill>
                <a:latin typeface="Consolas" pitchFamily="49" charset="0"/>
                <a:ea typeface="仿宋" pitchFamily="49" charset="-122"/>
                <a:cs typeface="Consolas" pitchFamily="49" charset="0"/>
              </a:rPr>
              <a:t>[1]=70</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i="1" dirty="0" err="1" smtClean="0">
                <a:solidFill>
                  <a:schemeClr val="tx1"/>
                </a:solidFill>
                <a:latin typeface="Consolas" pitchFamily="49" charset="0"/>
                <a:ea typeface="仿宋" pitchFamily="49" charset="-122"/>
                <a:cs typeface="Consolas" pitchFamily="49" charset="0"/>
              </a:rPr>
              <a:t>i</a:t>
            </a:r>
            <a:r>
              <a:rPr lang="zh-CN" altLang="zh-CN" sz="1800" dirty="0" smtClean="0">
                <a:solidFill>
                  <a:schemeClr val="tx1"/>
                </a:solidFill>
                <a:latin typeface="Consolas" pitchFamily="49" charset="0"/>
                <a:ea typeface="仿宋" pitchFamily="49" charset="-122"/>
                <a:cs typeface="Consolas" pitchFamily="49" charset="0"/>
              </a:rPr>
              <a:t>增</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即</a:t>
            </a:r>
            <a:r>
              <a:rPr lang="en-US" altLang="zh-CN" sz="1800" i="1"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=2</a:t>
            </a:r>
            <a:r>
              <a:rPr lang="zh-CN" altLang="zh-CN" sz="1800" dirty="0" smtClean="0">
                <a:solidFill>
                  <a:schemeClr val="tx1"/>
                </a:solidFill>
                <a:latin typeface="Consolas" pitchFamily="49" charset="0"/>
                <a:ea typeface="仿宋" pitchFamily="49" charset="-122"/>
                <a:cs typeface="Consolas" pitchFamily="49" charset="0"/>
              </a:rPr>
              <a:t>。</a:t>
            </a:r>
          </a:p>
          <a:p>
            <a:pPr>
              <a:lnSpc>
                <a:spcPct val="150000"/>
              </a:lnSpc>
            </a:pPr>
            <a:r>
              <a:rPr lang="en-US" altLang="zh-CN" sz="1800" i="1" dirty="0" smtClean="0">
                <a:solidFill>
                  <a:schemeClr val="tx1"/>
                </a:solidFill>
                <a:latin typeface="Consolas" pitchFamily="49" charset="0"/>
                <a:ea typeface="仿宋" pitchFamily="49" charset="-122"/>
                <a:cs typeface="Consolas" pitchFamily="49" charset="0"/>
              </a:rPr>
              <a:t>    w</a:t>
            </a:r>
            <a:r>
              <a:rPr lang="en-US" altLang="zh-CN" sz="1800" dirty="0" smtClean="0">
                <a:solidFill>
                  <a:schemeClr val="tx1"/>
                </a:solidFill>
                <a:latin typeface="Consolas" pitchFamily="49" charset="0"/>
                <a:ea typeface="仿宋" pitchFamily="49" charset="-122"/>
                <a:cs typeface="Consolas" pitchFamily="49" charset="0"/>
              </a:rPr>
              <a:t>[2]&lt;weight</a:t>
            </a:r>
            <a:r>
              <a:rPr lang="zh-CN" altLang="zh-CN" sz="1800" dirty="0" smtClean="0">
                <a:solidFill>
                  <a:schemeClr val="tx1"/>
                </a:solidFill>
                <a:latin typeface="Consolas" pitchFamily="49" charset="0"/>
                <a:ea typeface="仿宋" pitchFamily="49" charset="-122"/>
                <a:cs typeface="Consolas" pitchFamily="49" charset="0"/>
              </a:rPr>
              <a:t>成立，表明物品</a:t>
            </a:r>
            <a:r>
              <a:rPr lang="en-US" altLang="zh-CN" sz="1800" dirty="0" smtClean="0">
                <a:solidFill>
                  <a:schemeClr val="tx1"/>
                </a:solidFill>
                <a:latin typeface="Consolas" pitchFamily="49" charset="0"/>
                <a:ea typeface="仿宋" pitchFamily="49" charset="-122"/>
                <a:cs typeface="Consolas" pitchFamily="49" charset="0"/>
              </a:rPr>
              <a:t>2</a:t>
            </a:r>
            <a:r>
              <a:rPr lang="zh-CN" altLang="zh-CN" sz="1800" dirty="0" smtClean="0">
                <a:solidFill>
                  <a:schemeClr val="tx1"/>
                </a:solidFill>
                <a:latin typeface="Consolas" pitchFamily="49" charset="0"/>
                <a:ea typeface="仿宋" pitchFamily="49" charset="-122"/>
                <a:cs typeface="Consolas" pitchFamily="49" charset="0"/>
              </a:rPr>
              <a:t>能够装入，将其装入到背包中，置</a:t>
            </a:r>
            <a:r>
              <a:rPr lang="en-US" altLang="zh-CN" sz="1800" i="1" dirty="0" smtClean="0">
                <a:solidFill>
                  <a:schemeClr val="tx1"/>
                </a:solidFill>
                <a:latin typeface="Consolas" pitchFamily="49" charset="0"/>
                <a:ea typeface="仿宋" pitchFamily="49" charset="-122"/>
                <a:cs typeface="Consolas" pitchFamily="49" charset="0"/>
              </a:rPr>
              <a:t>x</a:t>
            </a:r>
            <a:r>
              <a:rPr lang="en-US" altLang="zh-CN" sz="1800" dirty="0" smtClean="0">
                <a:solidFill>
                  <a:schemeClr val="tx1"/>
                </a:solidFill>
                <a:latin typeface="Consolas" pitchFamily="49" charset="0"/>
                <a:ea typeface="仿宋" pitchFamily="49" charset="-122"/>
                <a:cs typeface="Consolas" pitchFamily="49" charset="0"/>
              </a:rPr>
              <a:t>[2]=1</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weight=weight-</a:t>
            </a:r>
            <a:r>
              <a:rPr lang="en-US" altLang="zh-CN" sz="1800" i="1" dirty="0" smtClean="0">
                <a:solidFill>
                  <a:schemeClr val="tx1"/>
                </a:solidFill>
                <a:latin typeface="Consolas" pitchFamily="49" charset="0"/>
                <a:ea typeface="仿宋" pitchFamily="49" charset="-122"/>
                <a:cs typeface="Consolas" pitchFamily="49" charset="0"/>
              </a:rPr>
              <a:t>w</a:t>
            </a:r>
            <a:r>
              <a:rPr lang="en-US" altLang="zh-CN" sz="1800" dirty="0" smtClean="0">
                <a:solidFill>
                  <a:schemeClr val="tx1"/>
                </a:solidFill>
                <a:latin typeface="Consolas" pitchFamily="49" charset="0"/>
                <a:ea typeface="仿宋" pitchFamily="49" charset="-122"/>
                <a:cs typeface="Consolas" pitchFamily="49" charset="0"/>
              </a:rPr>
              <a:t>[2]=60</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i="1" dirty="0" err="1" smtClean="0">
                <a:solidFill>
                  <a:schemeClr val="tx1"/>
                </a:solidFill>
                <a:latin typeface="Consolas" pitchFamily="49" charset="0"/>
                <a:ea typeface="仿宋" pitchFamily="49" charset="-122"/>
                <a:cs typeface="Consolas" pitchFamily="49" charset="0"/>
              </a:rPr>
              <a:t>i</a:t>
            </a:r>
            <a:r>
              <a:rPr lang="zh-CN" altLang="zh-CN" sz="1800" dirty="0" smtClean="0">
                <a:solidFill>
                  <a:schemeClr val="tx1"/>
                </a:solidFill>
                <a:latin typeface="Consolas" pitchFamily="49" charset="0"/>
                <a:ea typeface="仿宋" pitchFamily="49" charset="-122"/>
                <a:cs typeface="Consolas" pitchFamily="49" charset="0"/>
              </a:rPr>
              <a:t>增</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即</a:t>
            </a:r>
            <a:r>
              <a:rPr lang="en-US" altLang="zh-CN" sz="1800" i="1"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=3</a:t>
            </a:r>
            <a:r>
              <a:rPr lang="zh-CN" altLang="zh-CN" sz="1800" dirty="0" smtClean="0">
                <a:solidFill>
                  <a:schemeClr val="tx1"/>
                </a:solidFill>
                <a:latin typeface="Consolas" pitchFamily="49" charset="0"/>
                <a:ea typeface="仿宋" pitchFamily="49" charset="-122"/>
                <a:cs typeface="Consolas" pitchFamily="49" charset="0"/>
              </a:rPr>
              <a:t>。</a:t>
            </a:r>
          </a:p>
          <a:p>
            <a:pPr>
              <a:lnSpc>
                <a:spcPct val="150000"/>
              </a:lnSpc>
            </a:pPr>
            <a:r>
              <a:rPr lang="en-US" altLang="zh-CN" sz="1800" i="1" dirty="0" smtClean="0">
                <a:solidFill>
                  <a:schemeClr val="tx1"/>
                </a:solidFill>
                <a:latin typeface="Consolas" pitchFamily="49" charset="0"/>
                <a:ea typeface="仿宋" pitchFamily="49" charset="-122"/>
                <a:cs typeface="Consolas" pitchFamily="49" charset="0"/>
              </a:rPr>
              <a:t>    w</a:t>
            </a:r>
            <a:r>
              <a:rPr lang="en-US" altLang="zh-CN" sz="1800" dirty="0" smtClean="0">
                <a:solidFill>
                  <a:schemeClr val="tx1"/>
                </a:solidFill>
                <a:latin typeface="Consolas" pitchFamily="49" charset="0"/>
                <a:ea typeface="仿宋" pitchFamily="49" charset="-122"/>
                <a:cs typeface="Consolas" pitchFamily="49" charset="0"/>
              </a:rPr>
              <a:t>[3]&lt;weight</a:t>
            </a:r>
            <a:r>
              <a:rPr lang="zh-CN" altLang="zh-CN" sz="1800" dirty="0" smtClean="0">
                <a:solidFill>
                  <a:schemeClr val="tx1"/>
                </a:solidFill>
                <a:latin typeface="Consolas" pitchFamily="49" charset="0"/>
                <a:ea typeface="仿宋" pitchFamily="49" charset="-122"/>
                <a:cs typeface="Consolas" pitchFamily="49" charset="0"/>
              </a:rPr>
              <a:t>成立，表明物品</a:t>
            </a:r>
            <a:r>
              <a:rPr lang="en-US" altLang="zh-CN" sz="1800" dirty="0" smtClean="0">
                <a:solidFill>
                  <a:schemeClr val="tx1"/>
                </a:solidFill>
                <a:latin typeface="Consolas" pitchFamily="49" charset="0"/>
                <a:ea typeface="仿宋" pitchFamily="49" charset="-122"/>
                <a:cs typeface="Consolas" pitchFamily="49" charset="0"/>
              </a:rPr>
              <a:t>3</a:t>
            </a:r>
            <a:r>
              <a:rPr lang="zh-CN" altLang="zh-CN" sz="1800" dirty="0" smtClean="0">
                <a:solidFill>
                  <a:schemeClr val="tx1"/>
                </a:solidFill>
                <a:latin typeface="Consolas" pitchFamily="49" charset="0"/>
                <a:ea typeface="仿宋" pitchFamily="49" charset="-122"/>
                <a:cs typeface="Consolas" pitchFamily="49" charset="0"/>
              </a:rPr>
              <a:t>能够装入，将其装入到背包中，置</a:t>
            </a:r>
            <a:r>
              <a:rPr lang="en-US" altLang="zh-CN" sz="1800" i="1" dirty="0" smtClean="0">
                <a:solidFill>
                  <a:schemeClr val="tx1"/>
                </a:solidFill>
                <a:latin typeface="Consolas" pitchFamily="49" charset="0"/>
                <a:ea typeface="仿宋" pitchFamily="49" charset="-122"/>
                <a:cs typeface="Consolas" pitchFamily="49" charset="0"/>
              </a:rPr>
              <a:t>x</a:t>
            </a:r>
            <a:r>
              <a:rPr lang="en-US" altLang="zh-CN" sz="1800" dirty="0" smtClean="0">
                <a:solidFill>
                  <a:schemeClr val="tx1"/>
                </a:solidFill>
                <a:latin typeface="Consolas" pitchFamily="49" charset="0"/>
                <a:ea typeface="仿宋" pitchFamily="49" charset="-122"/>
                <a:cs typeface="Consolas" pitchFamily="49" charset="0"/>
              </a:rPr>
              <a:t>[3]=1</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weight=weight-</a:t>
            </a:r>
            <a:r>
              <a:rPr lang="en-US" altLang="zh-CN" sz="1800" i="1" dirty="0" smtClean="0">
                <a:solidFill>
                  <a:schemeClr val="tx1"/>
                </a:solidFill>
                <a:latin typeface="Consolas" pitchFamily="49" charset="0"/>
                <a:ea typeface="仿宋" pitchFamily="49" charset="-122"/>
                <a:cs typeface="Consolas" pitchFamily="49" charset="0"/>
              </a:rPr>
              <a:t>w</a:t>
            </a:r>
            <a:r>
              <a:rPr lang="en-US" altLang="zh-CN" sz="1800" dirty="0" smtClean="0">
                <a:solidFill>
                  <a:schemeClr val="tx1"/>
                </a:solidFill>
                <a:latin typeface="Consolas" pitchFamily="49" charset="0"/>
                <a:ea typeface="仿宋" pitchFamily="49" charset="-122"/>
                <a:cs typeface="Consolas" pitchFamily="49" charset="0"/>
              </a:rPr>
              <a:t>[3]=40</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i="1" dirty="0" err="1" smtClean="0">
                <a:solidFill>
                  <a:schemeClr val="tx1"/>
                </a:solidFill>
                <a:latin typeface="Consolas" pitchFamily="49" charset="0"/>
                <a:ea typeface="仿宋" pitchFamily="49" charset="-122"/>
                <a:cs typeface="Consolas" pitchFamily="49" charset="0"/>
              </a:rPr>
              <a:t>i</a:t>
            </a:r>
            <a:r>
              <a:rPr lang="zh-CN" altLang="zh-CN" sz="1800" dirty="0" smtClean="0">
                <a:solidFill>
                  <a:schemeClr val="tx1"/>
                </a:solidFill>
                <a:latin typeface="Consolas" pitchFamily="49" charset="0"/>
                <a:ea typeface="仿宋" pitchFamily="49" charset="-122"/>
                <a:cs typeface="Consolas" pitchFamily="49" charset="0"/>
              </a:rPr>
              <a:t>增</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即</a:t>
            </a:r>
            <a:r>
              <a:rPr lang="en-US" altLang="zh-CN" sz="1800" i="1"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=4</a:t>
            </a:r>
            <a:r>
              <a:rPr lang="zh-CN" altLang="zh-CN" sz="1800" dirty="0" smtClean="0">
                <a:solidFill>
                  <a:schemeClr val="tx1"/>
                </a:solidFill>
                <a:latin typeface="Consolas" pitchFamily="49" charset="0"/>
                <a:ea typeface="仿宋" pitchFamily="49" charset="-122"/>
                <a:cs typeface="Consolas" pitchFamily="49" charset="0"/>
              </a:rPr>
              <a:t>。</a:t>
            </a:r>
          </a:p>
          <a:p>
            <a:pPr>
              <a:lnSpc>
                <a:spcPct val="150000"/>
              </a:lnSpc>
            </a:pPr>
            <a:r>
              <a:rPr lang="en-US" altLang="zh-CN" sz="1800" i="1" dirty="0" smtClean="0">
                <a:solidFill>
                  <a:schemeClr val="tx1"/>
                </a:solidFill>
                <a:latin typeface="Consolas" pitchFamily="49" charset="0"/>
                <a:ea typeface="仿宋" pitchFamily="49" charset="-122"/>
                <a:cs typeface="Consolas" pitchFamily="49" charset="0"/>
              </a:rPr>
              <a:t>    w</a:t>
            </a:r>
            <a:r>
              <a:rPr lang="en-US" altLang="zh-CN" sz="1800" dirty="0" smtClean="0">
                <a:solidFill>
                  <a:schemeClr val="tx1"/>
                </a:solidFill>
                <a:latin typeface="Consolas" pitchFamily="49" charset="0"/>
                <a:ea typeface="仿宋" pitchFamily="49" charset="-122"/>
                <a:cs typeface="Consolas" pitchFamily="49" charset="0"/>
              </a:rPr>
              <a:t>[4]&lt;weight</a:t>
            </a:r>
            <a:r>
              <a:rPr lang="zh-CN" altLang="zh-CN" sz="1800" dirty="0" smtClean="0">
                <a:solidFill>
                  <a:schemeClr val="tx1"/>
                </a:solidFill>
                <a:latin typeface="Consolas" pitchFamily="49" charset="0"/>
                <a:ea typeface="仿宋" pitchFamily="49" charset="-122"/>
                <a:cs typeface="Consolas" pitchFamily="49" charset="0"/>
              </a:rPr>
              <a:t>不成立，且</a:t>
            </a:r>
            <a:r>
              <a:rPr lang="en-US" altLang="zh-CN" sz="1800" dirty="0" smtClean="0">
                <a:solidFill>
                  <a:schemeClr val="tx1"/>
                </a:solidFill>
                <a:latin typeface="Consolas" pitchFamily="49" charset="0"/>
                <a:ea typeface="仿宋" pitchFamily="49" charset="-122"/>
                <a:cs typeface="Consolas" pitchFamily="49" charset="0"/>
              </a:rPr>
              <a:t>weight&gt;0</a:t>
            </a:r>
            <a:r>
              <a:rPr lang="zh-CN" altLang="zh-CN" sz="1800" dirty="0" smtClean="0">
                <a:solidFill>
                  <a:schemeClr val="tx1"/>
                </a:solidFill>
                <a:latin typeface="Consolas" pitchFamily="49" charset="0"/>
                <a:ea typeface="仿宋" pitchFamily="49" charset="-122"/>
                <a:cs typeface="Consolas" pitchFamily="49" charset="0"/>
              </a:rPr>
              <a:t>，表明只能将物品</a:t>
            </a:r>
            <a:r>
              <a:rPr lang="en-US" altLang="zh-CN" sz="1800" dirty="0" smtClean="0">
                <a:solidFill>
                  <a:schemeClr val="tx1"/>
                </a:solidFill>
                <a:latin typeface="Consolas" pitchFamily="49" charset="0"/>
                <a:ea typeface="仿宋" pitchFamily="49" charset="-122"/>
                <a:cs typeface="Consolas" pitchFamily="49" charset="0"/>
              </a:rPr>
              <a:t>4</a:t>
            </a:r>
            <a:r>
              <a:rPr lang="zh-CN" altLang="zh-CN" sz="1800" dirty="0" smtClean="0">
                <a:solidFill>
                  <a:schemeClr val="tx1"/>
                </a:solidFill>
                <a:latin typeface="Consolas" pitchFamily="49" charset="0"/>
                <a:ea typeface="仿宋" pitchFamily="49" charset="-122"/>
                <a:cs typeface="Consolas" pitchFamily="49" charset="0"/>
              </a:rPr>
              <a:t>部分装入，装入比例</a:t>
            </a:r>
            <a:r>
              <a:rPr lang="en-US" altLang="zh-CN" sz="1800" dirty="0" smtClean="0">
                <a:solidFill>
                  <a:schemeClr val="tx1"/>
                </a:solidFill>
                <a:latin typeface="Consolas" pitchFamily="49" charset="0"/>
                <a:ea typeface="仿宋" pitchFamily="49" charset="-122"/>
                <a:cs typeface="Consolas" pitchFamily="49" charset="0"/>
              </a:rPr>
              <a:t>=weight/</a:t>
            </a:r>
            <a:r>
              <a:rPr lang="en-US" altLang="zh-CN" sz="1800" i="1" dirty="0" smtClean="0">
                <a:solidFill>
                  <a:schemeClr val="tx1"/>
                </a:solidFill>
                <a:latin typeface="Consolas" pitchFamily="49" charset="0"/>
                <a:ea typeface="仿宋" pitchFamily="49" charset="-122"/>
                <a:cs typeface="Consolas" pitchFamily="49" charset="0"/>
              </a:rPr>
              <a:t>w</a:t>
            </a:r>
            <a:r>
              <a:rPr lang="en-US" altLang="zh-CN" sz="1800" dirty="0" smtClean="0">
                <a:solidFill>
                  <a:schemeClr val="tx1"/>
                </a:solidFill>
                <a:latin typeface="Consolas" pitchFamily="49" charset="0"/>
                <a:ea typeface="仿宋" pitchFamily="49" charset="-122"/>
                <a:cs typeface="Consolas" pitchFamily="49" charset="0"/>
              </a:rPr>
              <a:t>[4]=40/50=80%</a:t>
            </a:r>
            <a:r>
              <a:rPr lang="zh-CN" altLang="zh-CN" sz="1800" dirty="0" smtClean="0">
                <a:solidFill>
                  <a:schemeClr val="tx1"/>
                </a:solidFill>
                <a:latin typeface="Consolas" pitchFamily="49" charset="0"/>
                <a:ea typeface="仿宋" pitchFamily="49" charset="-122"/>
                <a:cs typeface="Consolas" pitchFamily="49" charset="0"/>
              </a:rPr>
              <a:t>，置</a:t>
            </a:r>
            <a:r>
              <a:rPr lang="en-US" altLang="zh-CN" sz="1800" i="1" dirty="0" smtClean="0">
                <a:solidFill>
                  <a:schemeClr val="tx1"/>
                </a:solidFill>
                <a:latin typeface="Consolas" pitchFamily="49" charset="0"/>
                <a:ea typeface="仿宋" pitchFamily="49" charset="-122"/>
                <a:cs typeface="Consolas" pitchFamily="49" charset="0"/>
              </a:rPr>
              <a:t>x</a:t>
            </a:r>
            <a:r>
              <a:rPr lang="en-US" altLang="zh-CN" sz="1800" dirty="0" smtClean="0">
                <a:solidFill>
                  <a:schemeClr val="tx1"/>
                </a:solidFill>
                <a:latin typeface="Consolas" pitchFamily="49" charset="0"/>
                <a:ea typeface="仿宋" pitchFamily="49" charset="-122"/>
                <a:cs typeface="Consolas" pitchFamily="49" charset="0"/>
              </a:rPr>
              <a:t>[4]=0.8</a:t>
            </a:r>
            <a:r>
              <a:rPr lang="zh-CN" altLang="en-US" sz="1800" dirty="0" smtClean="0">
                <a:solidFill>
                  <a:schemeClr val="tx1"/>
                </a:solidFill>
                <a:latin typeface="Consolas" pitchFamily="49" charset="0"/>
                <a:ea typeface="仿宋" pitchFamily="49" charset="-122"/>
                <a:cs typeface="Consolas" pitchFamily="49" charset="0"/>
              </a:rPr>
              <a:t>。</a:t>
            </a:r>
            <a:endParaRPr lang="en-US"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算法结束，得到</a:t>
            </a:r>
            <a:r>
              <a:rPr lang="en-US" altLang="zh-CN" sz="1800" i="1" dirty="0" smtClean="0">
                <a:solidFill>
                  <a:schemeClr val="tx1"/>
                </a:solidFill>
                <a:latin typeface="Consolas" pitchFamily="49" charset="0"/>
                <a:ea typeface="仿宋" pitchFamily="49" charset="-122"/>
                <a:cs typeface="Consolas" pitchFamily="49" charset="0"/>
              </a:rPr>
              <a:t>X</a:t>
            </a:r>
            <a:r>
              <a:rPr lang="en-US" altLang="zh-CN" sz="1800" dirty="0" smtClean="0">
                <a:solidFill>
                  <a:srgbClr val="C00000"/>
                </a:solidFill>
                <a:latin typeface="Consolas" pitchFamily="49" charset="0"/>
                <a:ea typeface="仿宋" pitchFamily="49" charset="-122"/>
                <a:cs typeface="Consolas" pitchFamily="49" charset="0"/>
              </a:rPr>
              <a:t>={1</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1</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1</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0.8</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aphicFrame>
        <p:nvGraphicFramePr>
          <p:cNvPr id="4" name="Group 159"/>
          <p:cNvGraphicFramePr>
            <a:graphicFrameLocks noGrp="1"/>
          </p:cNvGraphicFramePr>
          <p:nvPr/>
        </p:nvGraphicFramePr>
        <p:xfrm>
          <a:off x="428596" y="357166"/>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30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20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50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40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66</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20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30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60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40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2.2</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2.0</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chemeClr val="tx1"/>
                          </a:solidFill>
                          <a:effectLst/>
                          <a:latin typeface="Consolas" pitchFamily="49" charset="0"/>
                          <a:cs typeface="Consolas" pitchFamily="49" charset="0"/>
                        </a:rPr>
                        <a:t>1.5</a:t>
                      </a:r>
                      <a:endParaRPr kumimoji="0" lang="en-US" altLang="zh-CN" sz="1800" b="1" i="0" u="none" strike="noStrike" cap="none" normalizeH="0" baseline="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1.2</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chemeClr val="tx1"/>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chemeClr val="tx1"/>
                        </a:solidFill>
                        <a:effectLst/>
                        <a:latin typeface="Consolas" pitchFamily="49" charset="0"/>
                        <a:ea typeface="楷体_GB2312" pitchFamily="49" charset="-122"/>
                        <a:cs typeface="Consolas" pitchFamily="49" charset="0"/>
                      </a:endParaRPr>
                    </a:p>
                  </a:txBody>
                  <a:tcPr horzOverflow="overflow">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50825" y="404813"/>
            <a:ext cx="8497888" cy="5349496"/>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rIns="180000" bIns="180000">
            <a:spAutoFit/>
          </a:bodyPr>
          <a:lstStyle/>
          <a:p>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问题表示</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n=5;</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double W=100;				//</a:t>
            </a:r>
            <a:r>
              <a:rPr lang="zh-CN" altLang="zh-CN" sz="1800" dirty="0" smtClean="0">
                <a:solidFill>
                  <a:schemeClr val="tx1"/>
                </a:solidFill>
                <a:latin typeface="Consolas" pitchFamily="49" charset="0"/>
                <a:ea typeface="仿宋" pitchFamily="49" charset="-122"/>
                <a:cs typeface="Consolas" pitchFamily="49" charset="0"/>
              </a:rPr>
              <a:t>限重</a:t>
            </a:r>
          </a:p>
          <a:p>
            <a:r>
              <a:rPr lang="en-US" altLang="zh-CN" sz="1800" dirty="0" err="1" smtClean="0">
                <a:solidFill>
                  <a:schemeClr val="tx1"/>
                </a:solidFill>
                <a:latin typeface="Consolas" pitchFamily="49" charset="0"/>
                <a:ea typeface="仿宋" pitchFamily="49" charset="-122"/>
                <a:cs typeface="Consolas" pitchFamily="49" charset="0"/>
              </a:rPr>
              <a:t>struct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NodeType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double w;</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double v;</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double p;				//p=v/w</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bool</a:t>
            </a:r>
            <a:r>
              <a:rPr lang="en-US" altLang="zh-CN" sz="1800" dirty="0" smtClean="0">
                <a:solidFill>
                  <a:schemeClr val="tx1"/>
                </a:solidFill>
                <a:latin typeface="Consolas" pitchFamily="49" charset="0"/>
                <a:ea typeface="仿宋" pitchFamily="49" charset="-122"/>
                <a:cs typeface="Consolas" pitchFamily="49" charset="0"/>
              </a:rPr>
              <a:t> operator&lt;(const </a:t>
            </a:r>
            <a:r>
              <a:rPr lang="en-US" altLang="zh-CN" sz="1800" dirty="0" err="1" smtClean="0">
                <a:solidFill>
                  <a:schemeClr val="tx1"/>
                </a:solidFill>
                <a:latin typeface="Consolas" pitchFamily="49" charset="0"/>
                <a:ea typeface="仿宋" pitchFamily="49" charset="-122"/>
                <a:cs typeface="Consolas" pitchFamily="49" charset="0"/>
              </a:rPr>
              <a:t>NodeType</a:t>
            </a:r>
            <a:r>
              <a:rPr lang="en-US" altLang="zh-CN" sz="1800" dirty="0" smtClean="0">
                <a:solidFill>
                  <a:schemeClr val="tx1"/>
                </a:solidFill>
                <a:latin typeface="Consolas" pitchFamily="49" charset="0"/>
                <a:ea typeface="仿宋" pitchFamily="49" charset="-122"/>
                <a:cs typeface="Consolas" pitchFamily="49" charset="0"/>
              </a:rPr>
              <a:t> &amp;s) const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return p&gt;</a:t>
            </a:r>
            <a:r>
              <a:rPr lang="en-US" altLang="zh-CN" sz="1800" dirty="0" err="1" smtClean="0">
                <a:solidFill>
                  <a:schemeClr val="tx1"/>
                </a:solidFill>
                <a:latin typeface="Consolas" pitchFamily="49" charset="0"/>
                <a:ea typeface="仿宋" pitchFamily="49" charset="-122"/>
                <a:cs typeface="Consolas" pitchFamily="49" charset="0"/>
              </a:rPr>
              <a:t>s.p</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按</a:t>
            </a:r>
            <a:r>
              <a:rPr lang="en-US" altLang="zh-CN" sz="1800" dirty="0" smtClean="0">
                <a:solidFill>
                  <a:schemeClr val="tx1"/>
                </a:solidFill>
                <a:latin typeface="Consolas" pitchFamily="49" charset="0"/>
                <a:ea typeface="仿宋" pitchFamily="49" charset="-122"/>
                <a:cs typeface="Consolas" pitchFamily="49" charset="0"/>
              </a:rPr>
              <a:t>p</a:t>
            </a:r>
            <a:r>
              <a:rPr lang="zh-CN" altLang="zh-CN" sz="1800" dirty="0" smtClean="0">
                <a:solidFill>
                  <a:schemeClr val="tx1"/>
                </a:solidFill>
                <a:latin typeface="Consolas" pitchFamily="49" charset="0"/>
                <a:ea typeface="仿宋" pitchFamily="49" charset="-122"/>
                <a:cs typeface="Consolas" pitchFamily="49" charset="0"/>
              </a:rPr>
              <a:t>递减排序</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err="1" smtClean="0">
                <a:solidFill>
                  <a:schemeClr val="tx1"/>
                </a:solidFill>
                <a:latin typeface="Consolas" pitchFamily="49" charset="0"/>
                <a:ea typeface="仿宋" pitchFamily="49" charset="-122"/>
                <a:cs typeface="Consolas" pitchFamily="49" charset="0"/>
              </a:rPr>
              <a:t>NodeType</a:t>
            </a:r>
            <a:r>
              <a:rPr lang="en-US" altLang="zh-CN" sz="1800" dirty="0" smtClean="0">
                <a:solidFill>
                  <a:schemeClr val="tx1"/>
                </a:solidFill>
                <a:latin typeface="Consolas" pitchFamily="49" charset="0"/>
                <a:ea typeface="仿宋" pitchFamily="49" charset="-122"/>
                <a:cs typeface="Consolas" pitchFamily="49" charset="0"/>
              </a:rPr>
              <a:t> A[]={{0},{10,20},{20,30},{30,66},{40,40},{50,60}};						//</a:t>
            </a:r>
            <a:r>
              <a:rPr lang="zh-CN" altLang="zh-CN" sz="1800" dirty="0" smtClean="0">
                <a:solidFill>
                  <a:schemeClr val="tx1"/>
                </a:solidFill>
                <a:latin typeface="Consolas" pitchFamily="49" charset="0"/>
                <a:ea typeface="仿宋" pitchFamily="49" charset="-122"/>
                <a:cs typeface="Consolas" pitchFamily="49" charset="0"/>
              </a:rPr>
              <a:t>下标</a:t>
            </a:r>
            <a:r>
              <a:rPr lang="en-US" altLang="zh-CN" sz="1800" dirty="0" smtClean="0">
                <a:solidFill>
                  <a:schemeClr val="tx1"/>
                </a:solidFill>
                <a:latin typeface="Consolas" pitchFamily="49" charset="0"/>
                <a:ea typeface="仿宋" pitchFamily="49" charset="-122"/>
                <a:cs typeface="Consolas" pitchFamily="49" charset="0"/>
              </a:rPr>
              <a:t>0</a:t>
            </a:r>
            <a:r>
              <a:rPr lang="zh-CN" altLang="zh-CN" sz="1800" dirty="0" smtClean="0">
                <a:solidFill>
                  <a:schemeClr val="tx1"/>
                </a:solidFill>
                <a:latin typeface="Consolas" pitchFamily="49" charset="0"/>
                <a:ea typeface="仿宋" pitchFamily="49" charset="-122"/>
                <a:cs typeface="Consolas" pitchFamily="49" charset="0"/>
              </a:rPr>
              <a:t>不用</a:t>
            </a:r>
          </a:p>
          <a:p>
            <a:pPr>
              <a:lnSpc>
                <a:spcPct val="200000"/>
              </a:lnSpc>
            </a:pPr>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求解结果表示</a:t>
            </a:r>
          </a:p>
          <a:p>
            <a:r>
              <a:rPr lang="en-US" altLang="zh-CN" sz="1800" dirty="0" smtClean="0">
                <a:solidFill>
                  <a:schemeClr val="tx1"/>
                </a:solidFill>
                <a:latin typeface="Consolas" pitchFamily="49" charset="0"/>
                <a:ea typeface="仿宋" pitchFamily="49" charset="-122"/>
                <a:cs typeface="Consolas" pitchFamily="49" charset="0"/>
              </a:rPr>
              <a:t>double V;				//</a:t>
            </a:r>
            <a:r>
              <a:rPr lang="zh-CN" altLang="zh-CN" sz="1800" dirty="0" smtClean="0">
                <a:solidFill>
                  <a:schemeClr val="tx1"/>
                </a:solidFill>
                <a:latin typeface="Consolas" pitchFamily="49" charset="0"/>
                <a:ea typeface="仿宋" pitchFamily="49" charset="-122"/>
                <a:cs typeface="Consolas" pitchFamily="49" charset="0"/>
              </a:rPr>
              <a:t>最大价值</a:t>
            </a:r>
          </a:p>
          <a:p>
            <a:r>
              <a:rPr lang="en-US" altLang="zh-CN" sz="1800" dirty="0" smtClean="0">
                <a:solidFill>
                  <a:schemeClr val="tx1"/>
                </a:solidFill>
                <a:latin typeface="Consolas" pitchFamily="49" charset="0"/>
                <a:ea typeface="仿宋" pitchFamily="49" charset="-122"/>
                <a:cs typeface="Consolas" pitchFamily="49" charset="0"/>
              </a:rPr>
              <a:t>double x[MAXN];</a:t>
            </a:r>
            <a:endParaRPr lang="zh-CN" altLang="zh-CN" sz="180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501122"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void Knap()			//</a:t>
            </a:r>
            <a:r>
              <a:rPr lang="zh-CN" altLang="zh-CN" sz="1800" dirty="0" smtClean="0">
                <a:solidFill>
                  <a:srgbClr val="FF0000"/>
                </a:solidFill>
                <a:latin typeface="Consolas" pitchFamily="49" charset="0"/>
                <a:ea typeface="仿宋" pitchFamily="49" charset="-122"/>
                <a:cs typeface="Consolas" pitchFamily="49" charset="0"/>
              </a:rPr>
              <a:t>求解背包问题并返回总价值</a:t>
            </a:r>
          </a:p>
          <a:p>
            <a:r>
              <a:rPr lang="en-US" altLang="zh-CN" sz="1800" dirty="0" smtClean="0">
                <a:solidFill>
                  <a:schemeClr val="tx1"/>
                </a:solidFill>
                <a:latin typeface="Consolas" pitchFamily="49" charset="0"/>
                <a:ea typeface="仿宋" pitchFamily="49" charset="-122"/>
                <a:cs typeface="Consolas" pitchFamily="49" charset="0"/>
              </a:rPr>
              <a:t>{  V=0;				//V</a:t>
            </a:r>
            <a:r>
              <a:rPr lang="zh-CN" altLang="zh-CN" sz="1800" dirty="0" smtClean="0">
                <a:solidFill>
                  <a:schemeClr val="tx1"/>
                </a:solidFill>
                <a:latin typeface="Consolas" pitchFamily="49" charset="0"/>
                <a:ea typeface="仿宋" pitchFamily="49" charset="-122"/>
                <a:cs typeface="Consolas" pitchFamily="49" charset="0"/>
              </a:rPr>
              <a:t>初始化为</a:t>
            </a:r>
            <a:r>
              <a:rPr lang="en-US" altLang="zh-CN" sz="1800" dirty="0" smtClean="0">
                <a:solidFill>
                  <a:schemeClr val="tx1"/>
                </a:solidFill>
                <a:latin typeface="Consolas" pitchFamily="49" charset="0"/>
                <a:ea typeface="仿宋" pitchFamily="49" charset="-122"/>
                <a:cs typeface="Consolas" pitchFamily="49" charset="0"/>
              </a:rPr>
              <a:t>0</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double weight=W;		//</a:t>
            </a:r>
            <a:r>
              <a:rPr lang="zh-CN" altLang="zh-CN" sz="1800" dirty="0" smtClean="0">
                <a:solidFill>
                  <a:schemeClr val="tx1"/>
                </a:solidFill>
                <a:latin typeface="Consolas" pitchFamily="49" charset="0"/>
                <a:ea typeface="仿宋" pitchFamily="49" charset="-122"/>
                <a:cs typeface="Consolas" pitchFamily="49" charset="0"/>
              </a:rPr>
              <a:t>背包中能装入的余下重量</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memset</a:t>
            </a:r>
            <a:r>
              <a:rPr lang="en-US" altLang="zh-CN" sz="1800" dirty="0" smtClean="0">
                <a:solidFill>
                  <a:schemeClr val="tx1"/>
                </a:solidFill>
                <a:latin typeface="Consolas" pitchFamily="49" charset="0"/>
                <a:ea typeface="仿宋" pitchFamily="49" charset="-122"/>
                <a:cs typeface="Consolas" pitchFamily="49" charset="0"/>
              </a:rPr>
              <a:t>(x,0,sizeof(x));	//</a:t>
            </a:r>
            <a:r>
              <a:rPr lang="zh-CN" altLang="zh-CN" sz="1800" dirty="0" smtClean="0">
                <a:solidFill>
                  <a:schemeClr val="tx1"/>
                </a:solidFill>
                <a:latin typeface="Consolas" pitchFamily="49" charset="0"/>
                <a:ea typeface="仿宋" pitchFamily="49" charset="-122"/>
                <a:cs typeface="Consolas" pitchFamily="49" charset="0"/>
              </a:rPr>
              <a:t>初始化</a:t>
            </a:r>
            <a:r>
              <a:rPr lang="en-US" altLang="zh-CN" sz="1800" dirty="0" smtClean="0">
                <a:solidFill>
                  <a:schemeClr val="tx1"/>
                </a:solidFill>
                <a:latin typeface="Consolas" pitchFamily="49" charset="0"/>
                <a:ea typeface="仿宋" pitchFamily="49" charset="-122"/>
                <a:cs typeface="Consolas" pitchFamily="49" charset="0"/>
              </a:rPr>
              <a:t>x</a:t>
            </a:r>
            <a:r>
              <a:rPr lang="zh-CN" altLang="zh-CN" sz="1800" dirty="0" smtClean="0">
                <a:solidFill>
                  <a:schemeClr val="tx1"/>
                </a:solidFill>
                <a:latin typeface="Consolas" pitchFamily="49" charset="0"/>
                <a:ea typeface="仿宋" pitchFamily="49" charset="-122"/>
                <a:cs typeface="Consolas" pitchFamily="49" charset="0"/>
              </a:rPr>
              <a:t>向量</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=1;</a:t>
            </a:r>
            <a:endParaRPr lang="zh-CN" altLang="zh-CN" sz="1800" dirty="0" smtClean="0">
              <a:solidFill>
                <a:schemeClr val="tx1"/>
              </a:solidFill>
              <a:latin typeface="Consolas" pitchFamily="49" charset="0"/>
              <a:ea typeface="仿宋" pitchFamily="49" charset="-122"/>
              <a:cs typeface="Consolas" pitchFamily="49" charset="0"/>
            </a:endParaRPr>
          </a:p>
          <a:p>
            <a:pPr>
              <a:lnSpc>
                <a:spcPct val="200000"/>
              </a:lnSpc>
            </a:pPr>
            <a:r>
              <a:rPr lang="en-US" altLang="zh-CN" sz="1800" dirty="0" smtClean="0">
                <a:solidFill>
                  <a:schemeClr val="tx1"/>
                </a:solidFill>
                <a:latin typeface="Consolas" pitchFamily="49" charset="0"/>
                <a:ea typeface="仿宋" pitchFamily="49" charset="-122"/>
                <a:cs typeface="Consolas" pitchFamily="49" charset="0"/>
              </a:rPr>
              <a:t>   while (A[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].w&lt;weight)	//</a:t>
            </a:r>
            <a:r>
              <a:rPr lang="zh-CN" altLang="zh-CN" sz="1800" dirty="0" smtClean="0">
                <a:solidFill>
                  <a:schemeClr val="tx1"/>
                </a:solidFill>
                <a:latin typeface="Consolas" pitchFamily="49" charset="0"/>
                <a:ea typeface="仿宋" pitchFamily="49" charset="-122"/>
                <a:cs typeface="Consolas" pitchFamily="49" charset="0"/>
              </a:rPr>
              <a:t>物品</a:t>
            </a:r>
            <a:r>
              <a:rPr lang="en-US" altLang="zh-CN" sz="1800" dirty="0" err="1" smtClean="0">
                <a:solidFill>
                  <a:schemeClr val="tx1"/>
                </a:solidFill>
                <a:latin typeface="Consolas" pitchFamily="49" charset="0"/>
                <a:ea typeface="仿宋" pitchFamily="49" charset="-122"/>
                <a:cs typeface="Consolas" pitchFamily="49" charset="0"/>
              </a:rPr>
              <a:t>i</a:t>
            </a:r>
            <a:r>
              <a:rPr lang="zh-CN" altLang="zh-CN" sz="1800" dirty="0" smtClean="0">
                <a:solidFill>
                  <a:schemeClr val="tx1"/>
                </a:solidFill>
                <a:latin typeface="Consolas" pitchFamily="49" charset="0"/>
                <a:ea typeface="仿宋" pitchFamily="49" charset="-122"/>
                <a:cs typeface="Consolas" pitchFamily="49" charset="0"/>
              </a:rPr>
              <a:t>能够全部装入时循环</a:t>
            </a:r>
          </a:p>
          <a:p>
            <a:r>
              <a:rPr lang="en-US" altLang="zh-CN" sz="1800" dirty="0" smtClean="0">
                <a:solidFill>
                  <a:schemeClr val="tx1"/>
                </a:solidFill>
                <a:latin typeface="Consolas" pitchFamily="49" charset="0"/>
                <a:ea typeface="仿宋" pitchFamily="49" charset="-122"/>
                <a:cs typeface="Consolas" pitchFamily="49" charset="0"/>
              </a:rPr>
              <a:t>   {  x[</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]=1;			//</a:t>
            </a:r>
            <a:r>
              <a:rPr lang="zh-CN" altLang="zh-CN" sz="1800" dirty="0" smtClean="0">
                <a:solidFill>
                  <a:schemeClr val="tx1"/>
                </a:solidFill>
                <a:latin typeface="Consolas" pitchFamily="49" charset="0"/>
                <a:ea typeface="仿宋" pitchFamily="49" charset="-122"/>
                <a:cs typeface="Consolas" pitchFamily="49" charset="0"/>
              </a:rPr>
              <a:t>装入物品</a:t>
            </a:r>
            <a:r>
              <a:rPr lang="en-US" altLang="zh-CN" sz="1800" dirty="0" err="1" smtClean="0">
                <a:solidFill>
                  <a:schemeClr val="tx1"/>
                </a:solidFill>
                <a:latin typeface="Consolas" pitchFamily="49" charset="0"/>
                <a:ea typeface="仿宋" pitchFamily="49" charset="-122"/>
                <a:cs typeface="Consolas" pitchFamily="49" charset="0"/>
              </a:rPr>
              <a:t>i</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weight-=A[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].w;		//</a:t>
            </a:r>
            <a:r>
              <a:rPr lang="zh-CN" altLang="zh-CN" sz="1800" dirty="0" smtClean="0">
                <a:solidFill>
                  <a:schemeClr val="tx1"/>
                </a:solidFill>
                <a:latin typeface="Consolas" pitchFamily="49" charset="0"/>
                <a:ea typeface="仿宋" pitchFamily="49" charset="-122"/>
                <a:cs typeface="Consolas" pitchFamily="49" charset="0"/>
              </a:rPr>
              <a:t>减少背包中能装入的余下重量</a:t>
            </a:r>
          </a:p>
          <a:p>
            <a:r>
              <a:rPr lang="en-US" altLang="zh-CN" sz="1800" dirty="0" smtClean="0">
                <a:solidFill>
                  <a:schemeClr val="tx1"/>
                </a:solidFill>
                <a:latin typeface="Consolas" pitchFamily="49" charset="0"/>
                <a:ea typeface="仿宋" pitchFamily="49" charset="-122"/>
                <a:cs typeface="Consolas" pitchFamily="49" charset="0"/>
              </a:rPr>
              <a:t>      V+=A[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].v;		//</a:t>
            </a:r>
            <a:r>
              <a:rPr lang="zh-CN" altLang="zh-CN" sz="1800" dirty="0" smtClean="0">
                <a:solidFill>
                  <a:schemeClr val="tx1"/>
                </a:solidFill>
                <a:latin typeface="Consolas" pitchFamily="49" charset="0"/>
                <a:ea typeface="仿宋" pitchFamily="49" charset="-122"/>
                <a:cs typeface="Consolas" pitchFamily="49" charset="0"/>
              </a:rPr>
              <a:t>累计总价值</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继续循环</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200000"/>
              </a:lnSpc>
            </a:pPr>
            <a:r>
              <a:rPr lang="en-US" altLang="zh-CN" sz="1800" dirty="0" smtClean="0">
                <a:solidFill>
                  <a:schemeClr val="tx1"/>
                </a:solidFill>
                <a:latin typeface="Consolas" pitchFamily="49" charset="0"/>
                <a:ea typeface="仿宋" pitchFamily="49" charset="-122"/>
                <a:cs typeface="Consolas" pitchFamily="49" charset="0"/>
              </a:rPr>
              <a:t>   if (weight&gt;0)		//</a:t>
            </a:r>
            <a:r>
              <a:rPr lang="zh-CN" altLang="zh-CN" sz="1800" dirty="0" smtClean="0">
                <a:solidFill>
                  <a:schemeClr val="tx1"/>
                </a:solidFill>
                <a:latin typeface="Consolas" pitchFamily="49" charset="0"/>
                <a:ea typeface="仿宋" pitchFamily="49" charset="-122"/>
                <a:cs typeface="Consolas" pitchFamily="49" charset="0"/>
              </a:rPr>
              <a:t>当余下重量大于</a:t>
            </a:r>
            <a:r>
              <a:rPr lang="en-US" altLang="zh-CN" sz="1800" dirty="0" smtClean="0">
                <a:solidFill>
                  <a:schemeClr val="tx1"/>
                </a:solidFill>
                <a:latin typeface="Consolas" pitchFamily="49" charset="0"/>
                <a:ea typeface="仿宋" pitchFamily="49" charset="-122"/>
                <a:cs typeface="Consolas" pitchFamily="49" charset="0"/>
              </a:rPr>
              <a:t>0</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  x[</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]=weight/A[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].w;	//</a:t>
            </a:r>
            <a:r>
              <a:rPr lang="zh-CN" altLang="zh-CN" sz="1800" dirty="0" smtClean="0">
                <a:solidFill>
                  <a:schemeClr val="tx1"/>
                </a:solidFill>
                <a:latin typeface="Consolas" pitchFamily="49" charset="0"/>
                <a:ea typeface="仿宋" pitchFamily="49" charset="-122"/>
                <a:cs typeface="Consolas" pitchFamily="49" charset="0"/>
              </a:rPr>
              <a:t>将物品</a:t>
            </a:r>
            <a:r>
              <a:rPr lang="en-US" altLang="zh-CN" sz="1800" dirty="0" err="1" smtClean="0">
                <a:solidFill>
                  <a:schemeClr val="tx1"/>
                </a:solidFill>
                <a:latin typeface="Consolas" pitchFamily="49" charset="0"/>
                <a:ea typeface="仿宋" pitchFamily="49" charset="-122"/>
                <a:cs typeface="Consolas" pitchFamily="49" charset="0"/>
              </a:rPr>
              <a:t>i</a:t>
            </a:r>
            <a:r>
              <a:rPr lang="zh-CN" altLang="zh-CN" sz="1800" dirty="0" smtClean="0">
                <a:solidFill>
                  <a:schemeClr val="tx1"/>
                </a:solidFill>
                <a:latin typeface="Consolas" pitchFamily="49" charset="0"/>
                <a:ea typeface="仿宋" pitchFamily="49" charset="-122"/>
                <a:cs typeface="Consolas" pitchFamily="49" charset="0"/>
              </a:rPr>
              <a:t>的一部分装入</a:t>
            </a:r>
          </a:p>
          <a:p>
            <a:r>
              <a:rPr lang="en-US" altLang="zh-CN" sz="1800" dirty="0" smtClean="0">
                <a:solidFill>
                  <a:schemeClr val="tx1"/>
                </a:solidFill>
                <a:latin typeface="Consolas" pitchFamily="49" charset="0"/>
                <a:ea typeface="仿宋" pitchFamily="49" charset="-122"/>
                <a:cs typeface="Consolas" pitchFamily="49" charset="0"/>
              </a:rPr>
              <a:t>      V+=x[</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].v;		//</a:t>
            </a:r>
            <a:r>
              <a:rPr lang="zh-CN" altLang="zh-CN" sz="1800" dirty="0" smtClean="0">
                <a:solidFill>
                  <a:schemeClr val="tx1"/>
                </a:solidFill>
                <a:latin typeface="Consolas" pitchFamily="49" charset="0"/>
                <a:ea typeface="仿宋" pitchFamily="49" charset="-122"/>
                <a:cs typeface="Consolas" pitchFamily="49" charset="0"/>
              </a:rPr>
              <a:t>累计总价值</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7786742" cy="51452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void main()</a:t>
            </a:r>
            <a:endParaRPr lang="zh-CN" altLang="zh-CN" sz="1800" dirty="0" smtClean="0">
              <a:solidFill>
                <a:srgbClr val="FF0000"/>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求解过程</a:t>
            </a:r>
            <a:r>
              <a:rPr lang="en-US" altLang="zh-CN" sz="1800" dirty="0" smtClean="0">
                <a:solidFill>
                  <a:schemeClr val="tx1"/>
                </a:solidFill>
                <a:latin typeface="Consolas" pitchFamily="49" charset="0"/>
                <a:ea typeface="仿宋" pitchFamily="49" charset="-122"/>
                <a:cs typeface="Consolas" pitchFamily="49" charset="0"/>
              </a:rPr>
              <a:t>\n");</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=1;i&lt;=</a:t>
            </a:r>
            <a:r>
              <a:rPr lang="en-US" altLang="zh-CN" sz="1800" dirty="0" err="1" smtClean="0">
                <a:solidFill>
                  <a:schemeClr val="tx1"/>
                </a:solidFill>
                <a:latin typeface="Consolas" pitchFamily="49" charset="0"/>
                <a:ea typeface="仿宋" pitchFamily="49" charset="-122"/>
                <a:cs typeface="Consolas" pitchFamily="49" charset="0"/>
              </a:rPr>
              <a:t>n;i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求</a:t>
            </a:r>
            <a:r>
              <a:rPr lang="en-US" altLang="zh-CN" sz="1800" dirty="0" smtClean="0">
                <a:solidFill>
                  <a:schemeClr val="tx1"/>
                </a:solidFill>
                <a:latin typeface="Consolas" pitchFamily="49" charset="0"/>
                <a:ea typeface="仿宋" pitchFamily="49" charset="-122"/>
                <a:cs typeface="Consolas" pitchFamily="49" charset="0"/>
              </a:rPr>
              <a:t>v/w</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].p=A[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].v/A[</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].w;</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排序前</a:t>
            </a:r>
            <a:r>
              <a:rPr lang="en-US" altLang="zh-CN" sz="1800" dirty="0" smtClean="0">
                <a:solidFill>
                  <a:schemeClr val="tx1"/>
                </a:solidFill>
                <a:latin typeface="Consolas" pitchFamily="49" charset="0"/>
                <a:ea typeface="仿宋" pitchFamily="49" charset="-122"/>
                <a:cs typeface="Consolas" pitchFamily="49" charset="0"/>
              </a:rPr>
              <a:t>\n");</a:t>
            </a:r>
            <a:r>
              <a:rPr lang="en-US" altLang="zh-CN" sz="1800" dirty="0" err="1" smtClean="0">
                <a:solidFill>
                  <a:schemeClr val="tx1"/>
                </a:solidFill>
                <a:latin typeface="Consolas" pitchFamily="49" charset="0"/>
                <a:ea typeface="仿宋" pitchFamily="49" charset="-122"/>
                <a:cs typeface="Consolas" pitchFamily="49" charset="0"/>
              </a:rPr>
              <a:t>dispA</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FF0000"/>
                </a:solidFill>
                <a:latin typeface="Consolas" pitchFamily="49" charset="0"/>
                <a:ea typeface="仿宋" pitchFamily="49" charset="-122"/>
                <a:cs typeface="Consolas" pitchFamily="49" charset="0"/>
              </a:rPr>
              <a:t>   sort(A+1,A+n+1);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//A[1..n]</a:t>
            </a:r>
            <a:r>
              <a:rPr lang="zh-CN" altLang="zh-CN" sz="1800" dirty="0" smtClean="0">
                <a:solidFill>
                  <a:schemeClr val="tx1"/>
                </a:solidFill>
                <a:latin typeface="Consolas" pitchFamily="49" charset="0"/>
                <a:ea typeface="仿宋" pitchFamily="49" charset="-122"/>
                <a:cs typeface="Consolas" pitchFamily="49" charset="0"/>
              </a:rPr>
              <a:t>排序</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("(2)</a:t>
            </a:r>
            <a:r>
              <a:rPr lang="zh-CN" altLang="zh-CN" sz="1800" dirty="0" smtClean="0">
                <a:solidFill>
                  <a:schemeClr val="tx1"/>
                </a:solidFill>
                <a:latin typeface="Consolas" pitchFamily="49" charset="0"/>
                <a:ea typeface="仿宋" pitchFamily="49" charset="-122"/>
                <a:cs typeface="Consolas" pitchFamily="49" charset="0"/>
              </a:rPr>
              <a:t>排序后</a:t>
            </a:r>
            <a:r>
              <a:rPr lang="en-US" altLang="zh-CN" sz="1800" dirty="0" smtClean="0">
                <a:solidFill>
                  <a:schemeClr val="tx1"/>
                </a:solidFill>
                <a:latin typeface="Consolas" pitchFamily="49" charset="0"/>
                <a:ea typeface="仿宋" pitchFamily="49" charset="-122"/>
                <a:cs typeface="Consolas" pitchFamily="49" charset="0"/>
              </a:rPr>
              <a:t>\n"); </a:t>
            </a:r>
            <a:r>
              <a:rPr lang="en-US" altLang="zh-CN" sz="1800" dirty="0" err="1" smtClean="0">
                <a:solidFill>
                  <a:schemeClr val="tx1"/>
                </a:solidFill>
                <a:latin typeface="Consolas" pitchFamily="49" charset="0"/>
                <a:ea typeface="仿宋" pitchFamily="49" charset="-122"/>
                <a:cs typeface="Consolas" pitchFamily="49" charset="0"/>
              </a:rPr>
              <a:t>dispA</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Knap();</a:t>
            </a:r>
            <a:endParaRPr lang="zh-CN" altLang="zh-CN" sz="1800" dirty="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("(3)</a:t>
            </a:r>
            <a:r>
              <a:rPr lang="zh-CN" altLang="zh-CN" sz="1800" dirty="0" smtClean="0">
                <a:solidFill>
                  <a:schemeClr val="tx1"/>
                </a:solidFill>
                <a:latin typeface="Consolas" pitchFamily="49" charset="0"/>
                <a:ea typeface="仿宋" pitchFamily="49" charset="-122"/>
                <a:cs typeface="Consolas" pitchFamily="49" charset="0"/>
              </a:rPr>
              <a:t>求解结果</a:t>
            </a:r>
            <a:r>
              <a:rPr lang="en-US" altLang="zh-CN" sz="1800" dirty="0" smtClean="0">
                <a:solidFill>
                  <a:schemeClr val="tx1"/>
                </a:solidFill>
                <a:latin typeface="Consolas" pitchFamily="49" charset="0"/>
                <a:ea typeface="仿宋" pitchFamily="49" charset="-122"/>
                <a:cs typeface="Consolas" pitchFamily="49" charset="0"/>
              </a:rPr>
              <a:t>\n");		//</a:t>
            </a:r>
            <a:r>
              <a:rPr lang="zh-CN" altLang="zh-CN" sz="1800" dirty="0" smtClean="0">
                <a:solidFill>
                  <a:schemeClr val="tx1"/>
                </a:solidFill>
                <a:latin typeface="Consolas" pitchFamily="49" charset="0"/>
                <a:ea typeface="仿宋" pitchFamily="49" charset="-122"/>
                <a:cs typeface="Consolas" pitchFamily="49" charset="0"/>
              </a:rPr>
              <a:t>输出结果</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    x: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j=1;j&lt;=</a:t>
            </a:r>
            <a:r>
              <a:rPr lang="en-US" altLang="zh-CN" sz="1800" dirty="0" err="1" smtClean="0">
                <a:solidFill>
                  <a:schemeClr val="tx1"/>
                </a:solidFill>
                <a:latin typeface="Consolas" pitchFamily="49" charset="0"/>
                <a:ea typeface="仿宋" pitchFamily="49" charset="-122"/>
                <a:cs typeface="Consolas" pitchFamily="49" charset="0"/>
              </a:rPr>
              <a:t>n;j</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("%g, ",x[j]);</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("%g]\</a:t>
            </a:r>
            <a:r>
              <a:rPr lang="en-US" altLang="zh-CN" sz="1800" dirty="0" err="1" smtClean="0">
                <a:solidFill>
                  <a:schemeClr val="tx1"/>
                </a:solidFill>
                <a:latin typeface="Consolas" pitchFamily="49" charset="0"/>
                <a:ea typeface="仿宋" pitchFamily="49" charset="-122"/>
                <a:cs typeface="Consolas" pitchFamily="49" charset="0"/>
              </a:rPr>
              <a:t>n",x</a:t>
            </a:r>
            <a:r>
              <a:rPr lang="en-US" altLang="zh-CN" sz="1800" dirty="0" smtClean="0">
                <a:solidFill>
                  <a:schemeClr val="tx1"/>
                </a:solidFill>
                <a:latin typeface="Consolas" pitchFamily="49" charset="0"/>
                <a:ea typeface="仿宋" pitchFamily="49" charset="-122"/>
                <a:cs typeface="Consolas" pitchFamily="49" charset="0"/>
              </a:rPr>
              <a:t>[n]);</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总价值</a:t>
            </a:r>
            <a:r>
              <a:rPr lang="en-US" altLang="zh-CN" sz="1800" dirty="0" smtClean="0">
                <a:solidFill>
                  <a:schemeClr val="tx1"/>
                </a:solidFill>
                <a:latin typeface="Consolas" pitchFamily="49" charset="0"/>
                <a:ea typeface="仿宋" pitchFamily="49" charset="-122"/>
                <a:cs typeface="Consolas" pitchFamily="49" charset="0"/>
              </a:rPr>
              <a:t>=%g\</a:t>
            </a:r>
            <a:r>
              <a:rPr lang="en-US" altLang="zh-CN" sz="1800" dirty="0" err="1" smtClean="0">
                <a:solidFill>
                  <a:schemeClr val="tx1"/>
                </a:solidFill>
                <a:latin typeface="Consolas" pitchFamily="49" charset="0"/>
                <a:ea typeface="仿宋" pitchFamily="49" charset="-122"/>
                <a:cs typeface="Consolas" pitchFamily="49" charset="0"/>
              </a:rPr>
              <a:t>n",V</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参考</a:t>
            </a:r>
            <a:r>
              <a:rPr lang="en-US" altLang="zh-CN" sz="1800" dirty="0" smtClean="0">
                <a:solidFill>
                  <a:schemeClr val="tx1"/>
                </a:solidFill>
                <a:latin typeface="Consolas" pitchFamily="49" charset="0"/>
                <a:ea typeface="仿宋" pitchFamily="49" charset="-122"/>
                <a:cs typeface="Consolas" pitchFamily="49" charset="0"/>
              </a:rPr>
              <a:t>knap.cpp</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00034" y="1357298"/>
            <a:ext cx="8064500" cy="1054006"/>
          </a:xfrm>
          <a:prstGeom prst="rect">
            <a:avLst/>
          </a:prstGeom>
          <a:noFill/>
          <a:ln w="9525">
            <a:noFill/>
            <a:miter lim="800000"/>
            <a:headEnd/>
            <a:tailEnd/>
          </a:ln>
          <a:effectLst/>
        </p:spPr>
        <p:txBody>
          <a:bodyPr>
            <a:spAutoFit/>
          </a:bodyPr>
          <a:lstStyle/>
          <a:p>
            <a:pPr>
              <a:lnSpc>
                <a:spcPct val="150000"/>
              </a:lnSpc>
              <a:spcBef>
                <a:spcPct val="50000"/>
              </a:spcBef>
            </a:pPr>
            <a:r>
              <a:rPr lang="zh-CN" altLang="en-US" dirty="0">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算法分析</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排序</a:t>
            </a:r>
            <a:r>
              <a:rPr lang="zh-CN" altLang="en-US" sz="2000" dirty="0">
                <a:solidFill>
                  <a:schemeClr val="tx1"/>
                </a:solidFill>
                <a:latin typeface="Consolas" pitchFamily="49" charset="0"/>
                <a:ea typeface="楷体" pitchFamily="49" charset="-122"/>
                <a:cs typeface="Consolas" pitchFamily="49" charset="0"/>
              </a:rPr>
              <a:t>的时间复杂性为</a:t>
            </a:r>
            <a:r>
              <a:rPr lang="en-US" altLang="zh-CN" sz="2000" dirty="0">
                <a:solidFill>
                  <a:schemeClr val="tx1"/>
                </a:solidFill>
                <a:latin typeface="Consolas" pitchFamily="49" charset="0"/>
                <a:ea typeface="楷体" pitchFamily="49" charset="-122"/>
                <a:cs typeface="Consolas" pitchFamily="49" charset="0"/>
              </a:rPr>
              <a:t>O(</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log</a:t>
            </a:r>
            <a:r>
              <a:rPr lang="en-US" altLang="zh-CN" sz="2000" baseline="-25000" dirty="0">
                <a:solidFill>
                  <a:schemeClr val="tx1"/>
                </a:solidFill>
                <a:latin typeface="Consolas" pitchFamily="49" charset="0"/>
                <a:ea typeface="楷体" pitchFamily="49" charset="-122"/>
                <a:cs typeface="Consolas" pitchFamily="49" charset="0"/>
              </a:rPr>
              <a:t>2</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while</a:t>
            </a:r>
            <a:r>
              <a:rPr lang="zh-CN" altLang="en-US" sz="2000" dirty="0">
                <a:solidFill>
                  <a:schemeClr val="tx1"/>
                </a:solidFill>
                <a:latin typeface="Consolas" pitchFamily="49" charset="0"/>
                <a:ea typeface="楷体" pitchFamily="49" charset="-122"/>
                <a:cs typeface="Consolas" pitchFamily="49" charset="0"/>
              </a:rPr>
              <a:t>循环的时间为</a:t>
            </a:r>
            <a:r>
              <a:rPr lang="en-US" altLang="zh-CN" sz="2000" dirty="0">
                <a:solidFill>
                  <a:schemeClr val="tx1"/>
                </a:solidFill>
                <a:latin typeface="Consolas" pitchFamily="49" charset="0"/>
                <a:ea typeface="楷体" pitchFamily="49" charset="-122"/>
                <a:cs typeface="Consolas" pitchFamily="49" charset="0"/>
              </a:rPr>
              <a:t>O(</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，所</a:t>
            </a:r>
            <a:r>
              <a:rPr lang="zh-CN" altLang="en-US" sz="2000" dirty="0">
                <a:solidFill>
                  <a:schemeClr val="tx1"/>
                </a:solidFill>
                <a:latin typeface="Consolas" pitchFamily="49" charset="0"/>
                <a:ea typeface="楷体" pitchFamily="49" charset="-122"/>
                <a:cs typeface="Consolas" pitchFamily="49" charset="0"/>
              </a:rPr>
              <a:t>以本算法的时间复杂度为</a:t>
            </a:r>
            <a:r>
              <a:rPr lang="en-US" altLang="zh-CN" sz="2000" dirty="0">
                <a:solidFill>
                  <a:schemeClr val="tx1"/>
                </a:solidFill>
                <a:latin typeface="Consolas" pitchFamily="49" charset="0"/>
                <a:ea typeface="楷体" pitchFamily="49" charset="-122"/>
                <a:cs typeface="Consolas" pitchFamily="49" charset="0"/>
              </a:rPr>
              <a:t>O(</a:t>
            </a:r>
            <a:r>
              <a:rPr lang="en-US" altLang="zh-CN" sz="2000" i="1" dirty="0" err="1">
                <a:solidFill>
                  <a:schemeClr val="tx1"/>
                </a:solidFill>
                <a:latin typeface="Consolas" pitchFamily="49" charset="0"/>
                <a:ea typeface="楷体" pitchFamily="49" charset="-122"/>
                <a:cs typeface="Consolas" pitchFamily="49" charset="0"/>
              </a:rPr>
              <a:t>n</a:t>
            </a:r>
            <a:r>
              <a:rPr lang="en-US" altLang="zh-CN" sz="2000" dirty="0" err="1">
                <a:solidFill>
                  <a:schemeClr val="tx1"/>
                </a:solidFill>
                <a:latin typeface="Consolas" pitchFamily="49" charset="0"/>
                <a:ea typeface="楷体" pitchFamily="49" charset="-122"/>
                <a:cs typeface="Consolas" pitchFamily="49" charset="0"/>
              </a:rPr>
              <a:t>log</a:t>
            </a:r>
            <a:r>
              <a:rPr lang="en-US" altLang="zh-CN" sz="2000" baseline="-25000" dirty="0" err="1">
                <a:solidFill>
                  <a:schemeClr val="tx1"/>
                </a:solidFill>
                <a:latin typeface="Consolas" pitchFamily="49" charset="0"/>
                <a:ea typeface="楷体" pitchFamily="49" charset="-122"/>
                <a:cs typeface="Consolas" pitchFamily="49" charset="0"/>
              </a:rPr>
              <a:t>2</a:t>
            </a:r>
            <a:r>
              <a:rPr lang="en-US" altLang="zh-CN" sz="2000" i="1" dirty="0" err="1">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7.4 </a:t>
            </a:r>
            <a:r>
              <a:rPr lang="zh-CN" altLang="zh-CN" sz="2800" smtClean="0">
                <a:solidFill>
                  <a:srgbClr val="FF0000"/>
                </a:solidFill>
                <a:latin typeface="Consolas" pitchFamily="49" charset="0"/>
                <a:ea typeface="叶根友毛笔行书2.0版" pitchFamily="2" charset="-122"/>
                <a:cs typeface="Consolas" pitchFamily="49" charset="0"/>
              </a:rPr>
              <a:t>求解最优装载问题</a:t>
            </a:r>
          </a:p>
        </p:txBody>
      </p:sp>
      <p:sp>
        <p:nvSpPr>
          <p:cNvPr id="3" name="TextBox 2"/>
          <p:cNvSpPr txBox="1"/>
          <p:nvPr/>
        </p:nvSpPr>
        <p:spPr>
          <a:xfrm>
            <a:off x="500034" y="1714488"/>
            <a:ext cx="8001056" cy="1985159"/>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000" dirty="0" smtClean="0">
                <a:solidFill>
                  <a:schemeClr val="tx1"/>
                </a:solidFill>
                <a:latin typeface="Consolas" pitchFamily="49" charset="0"/>
                <a:ea typeface="楷体" pitchFamily="49" charset="-122"/>
                <a:cs typeface="Consolas" pitchFamily="49" charset="0"/>
              </a:rPr>
              <a:t>有</a:t>
            </a:r>
            <a:r>
              <a:rPr lang="en-US" altLang="zh-CN" sz="2000" i="1" dirty="0" smtClean="0">
                <a:solidFill>
                  <a:schemeClr val="tx1"/>
                </a:solidFill>
                <a:latin typeface="Consolas" pitchFamily="49" charset="0"/>
                <a:ea typeface="楷体" pitchFamily="49" charset="-122"/>
                <a:cs typeface="Consolas" pitchFamily="49" charset="0"/>
              </a:rPr>
              <a:t>n</a:t>
            </a:r>
            <a:r>
              <a:rPr lang="zh-CN" altLang="zh-CN" sz="2000" dirty="0" smtClean="0">
                <a:solidFill>
                  <a:schemeClr val="tx1"/>
                </a:solidFill>
                <a:latin typeface="Consolas" pitchFamily="49" charset="0"/>
                <a:ea typeface="楷体" pitchFamily="49" charset="-122"/>
                <a:cs typeface="Consolas" pitchFamily="49" charset="0"/>
              </a:rPr>
              <a:t>个集装箱要装上一艘载重量为</a:t>
            </a:r>
            <a:r>
              <a:rPr lang="en-US" altLang="zh-CN" sz="2000" i="1" dirty="0" smtClean="0">
                <a:solidFill>
                  <a:schemeClr val="tx1"/>
                </a:solidFill>
                <a:latin typeface="Consolas" pitchFamily="49" charset="0"/>
                <a:ea typeface="楷体" pitchFamily="49" charset="-122"/>
                <a:cs typeface="Consolas" pitchFamily="49" charset="0"/>
              </a:rPr>
              <a:t>W</a:t>
            </a:r>
            <a:r>
              <a:rPr lang="zh-CN" altLang="zh-CN" sz="2000" dirty="0" smtClean="0">
                <a:solidFill>
                  <a:schemeClr val="tx1"/>
                </a:solidFill>
                <a:latin typeface="Consolas" pitchFamily="49" charset="0"/>
                <a:ea typeface="楷体" pitchFamily="49" charset="-122"/>
                <a:cs typeface="Consolas" pitchFamily="49" charset="0"/>
              </a:rPr>
              <a:t>的轮船，其中集装箱</a:t>
            </a:r>
            <a:r>
              <a:rPr lang="en-US" altLang="zh-CN" sz="2000" i="1"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zh-CN" altLang="zh-CN" sz="2000" dirty="0" smtClean="0">
                <a:solidFill>
                  <a:schemeClr val="tx1"/>
                </a:solidFill>
                <a:latin typeface="Consolas" pitchFamily="49" charset="0"/>
                <a:ea typeface="楷体" pitchFamily="49" charset="-122"/>
                <a:cs typeface="Consolas" pitchFamily="49" charset="0"/>
              </a:rPr>
              <a:t>）的重量为</a:t>
            </a:r>
            <a:r>
              <a:rPr lang="en-US" altLang="zh-CN" sz="2000" i="1" dirty="0" err="1" smtClean="0">
                <a:solidFill>
                  <a:schemeClr val="tx1"/>
                </a:solidFill>
                <a:latin typeface="Consolas" pitchFamily="49" charset="0"/>
                <a:ea typeface="楷体" pitchFamily="49" charset="-122"/>
                <a:cs typeface="Consolas" pitchFamily="49" charset="0"/>
              </a:rPr>
              <a:t>w</a:t>
            </a:r>
            <a:r>
              <a:rPr lang="en-US" altLang="zh-CN" sz="2000" i="1" baseline="-25000"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不考虑集装箱的体积限制，现要选出</a:t>
            </a:r>
            <a:r>
              <a:rPr lang="zh-CN" altLang="zh-CN" sz="2000" dirty="0" smtClean="0">
                <a:solidFill>
                  <a:srgbClr val="FF0000"/>
                </a:solidFill>
                <a:latin typeface="Consolas" pitchFamily="49" charset="0"/>
                <a:ea typeface="楷体" pitchFamily="49" charset="-122"/>
                <a:cs typeface="Consolas" pitchFamily="49" charset="0"/>
              </a:rPr>
              <a:t>尽可能多</a:t>
            </a:r>
            <a:r>
              <a:rPr lang="zh-CN" altLang="zh-CN" sz="2000" dirty="0" smtClean="0">
                <a:solidFill>
                  <a:schemeClr val="tx1"/>
                </a:solidFill>
                <a:latin typeface="Consolas" pitchFamily="49" charset="0"/>
                <a:ea typeface="楷体" pitchFamily="49" charset="-122"/>
                <a:cs typeface="Consolas" pitchFamily="49" charset="0"/>
              </a:rPr>
              <a:t>的集装箱装上轮船，使它们的重量之和不超过</a:t>
            </a:r>
            <a:r>
              <a:rPr lang="en-US" altLang="zh-CN" sz="2000" i="1" dirty="0" smtClean="0">
                <a:solidFill>
                  <a:schemeClr val="tx1"/>
                </a:solidFill>
                <a:latin typeface="Consolas" pitchFamily="49" charset="0"/>
                <a:ea typeface="楷体" pitchFamily="49" charset="-122"/>
                <a:cs typeface="Consolas" pitchFamily="49" charset="0"/>
              </a:rPr>
              <a:t>W</a:t>
            </a:r>
            <a:r>
              <a:rPr lang="zh-CN" altLang="zh-CN" sz="2000" dirty="0" smtClean="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929618" cy="2446824"/>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【问题求解】</a:t>
            </a:r>
            <a:r>
              <a:rPr lang="zh-CN" altLang="zh-CN" sz="2000" dirty="0" smtClean="0">
                <a:solidFill>
                  <a:schemeClr val="tx1"/>
                </a:solidFill>
                <a:latin typeface="Consolas" pitchFamily="49" charset="0"/>
                <a:ea typeface="楷体" pitchFamily="49" charset="-122"/>
                <a:cs typeface="Consolas" pitchFamily="49" charset="0"/>
              </a:rPr>
              <a:t>第</a:t>
            </a:r>
            <a:r>
              <a:rPr lang="en-US" altLang="zh-CN" sz="2000" dirty="0" smtClean="0">
                <a:solidFill>
                  <a:schemeClr val="tx1"/>
                </a:solidFill>
                <a:latin typeface="Consolas" pitchFamily="49" charset="0"/>
                <a:ea typeface="楷体" pitchFamily="49" charset="-122"/>
                <a:cs typeface="Consolas" pitchFamily="49" charset="0"/>
              </a:rPr>
              <a:t>5</a:t>
            </a:r>
            <a:r>
              <a:rPr lang="zh-CN" altLang="zh-CN" sz="2000" dirty="0" smtClean="0">
                <a:solidFill>
                  <a:schemeClr val="tx1"/>
                </a:solidFill>
                <a:latin typeface="Consolas" pitchFamily="49" charset="0"/>
                <a:ea typeface="楷体" pitchFamily="49" charset="-122"/>
                <a:cs typeface="Consolas" pitchFamily="49" charset="0"/>
              </a:rPr>
              <a:t>章讨论了简单装载问题，采用回溯法选出尽可能少的集装箱个数。这里的最优解是选出</a:t>
            </a:r>
            <a:r>
              <a:rPr lang="zh-CN" altLang="zh-CN" sz="2000" dirty="0" smtClean="0">
                <a:solidFill>
                  <a:srgbClr val="FF0000"/>
                </a:solidFill>
                <a:latin typeface="Consolas" pitchFamily="49" charset="0"/>
                <a:ea typeface="楷体" pitchFamily="49" charset="-122"/>
                <a:cs typeface="Consolas" pitchFamily="49" charset="0"/>
              </a:rPr>
              <a:t>尽可能多</a:t>
            </a:r>
            <a:r>
              <a:rPr lang="zh-CN" altLang="zh-CN" sz="2000" dirty="0" smtClean="0">
                <a:solidFill>
                  <a:schemeClr val="tx1"/>
                </a:solidFill>
                <a:latin typeface="Consolas" pitchFamily="49" charset="0"/>
                <a:ea typeface="楷体" pitchFamily="49" charset="-122"/>
                <a:cs typeface="Consolas" pitchFamily="49" charset="0"/>
              </a:rPr>
              <a:t>的集装箱个数，并采用</a:t>
            </a:r>
            <a:r>
              <a:rPr lang="zh-CN" altLang="zh-CN" sz="2000" dirty="0" smtClean="0">
                <a:solidFill>
                  <a:srgbClr val="FF0000"/>
                </a:solidFill>
                <a:latin typeface="Consolas" pitchFamily="49" charset="0"/>
                <a:ea typeface="楷体" pitchFamily="49" charset="-122"/>
                <a:cs typeface="Consolas" pitchFamily="49" charset="0"/>
              </a:rPr>
              <a:t>贪心法</a:t>
            </a:r>
            <a:r>
              <a:rPr lang="zh-CN" altLang="zh-CN" sz="2000" dirty="0" smtClean="0">
                <a:solidFill>
                  <a:schemeClr val="tx1"/>
                </a:solidFill>
                <a:latin typeface="Consolas" pitchFamily="49" charset="0"/>
                <a:ea typeface="楷体" pitchFamily="49" charset="-122"/>
                <a:cs typeface="Consolas" pitchFamily="49" charset="0"/>
              </a:rPr>
              <a:t>求解。</a:t>
            </a: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当重量限制为</a:t>
            </a:r>
            <a:r>
              <a:rPr lang="en-US" altLang="zh-CN" sz="2000" i="1" dirty="0" smtClean="0">
                <a:solidFill>
                  <a:schemeClr val="tx1"/>
                </a:solidFill>
                <a:latin typeface="Consolas" pitchFamily="49" charset="0"/>
                <a:ea typeface="楷体" pitchFamily="49" charset="-122"/>
                <a:cs typeface="Consolas" pitchFamily="49" charset="0"/>
              </a:rPr>
              <a:t>W</a:t>
            </a:r>
            <a:r>
              <a:rPr lang="zh-CN" altLang="zh-CN" sz="2000" dirty="0" smtClean="0">
                <a:solidFill>
                  <a:schemeClr val="tx1"/>
                </a:solidFill>
                <a:latin typeface="Consolas" pitchFamily="49" charset="0"/>
                <a:ea typeface="楷体" pitchFamily="49" charset="-122"/>
                <a:cs typeface="Consolas" pitchFamily="49" charset="0"/>
              </a:rPr>
              <a:t>时，</a:t>
            </a:r>
            <a:r>
              <a:rPr lang="en-US" altLang="zh-CN" sz="2000" i="1" dirty="0" err="1" smtClean="0">
                <a:solidFill>
                  <a:srgbClr val="FF0000"/>
                </a:solidFill>
                <a:latin typeface="Consolas" pitchFamily="49" charset="0"/>
                <a:ea typeface="楷体" pitchFamily="49" charset="-122"/>
                <a:cs typeface="Consolas" pitchFamily="49" charset="0"/>
              </a:rPr>
              <a:t>w</a:t>
            </a:r>
            <a:r>
              <a:rPr lang="en-US" altLang="zh-CN" sz="2000" i="1" baseline="-25000" dirty="0" err="1" smtClean="0">
                <a:solidFill>
                  <a:srgbClr val="FF0000"/>
                </a:solidFill>
                <a:latin typeface="Consolas" pitchFamily="49" charset="0"/>
                <a:ea typeface="楷体" pitchFamily="49" charset="-122"/>
                <a:cs typeface="Consolas" pitchFamily="49" charset="0"/>
              </a:rPr>
              <a:t>i</a:t>
            </a:r>
            <a:r>
              <a:rPr lang="zh-CN" altLang="zh-CN" sz="2000" dirty="0" smtClean="0">
                <a:solidFill>
                  <a:srgbClr val="FF0000"/>
                </a:solidFill>
                <a:latin typeface="Consolas" pitchFamily="49" charset="0"/>
                <a:ea typeface="楷体" pitchFamily="49" charset="-122"/>
                <a:cs typeface="Consolas" pitchFamily="49" charset="0"/>
              </a:rPr>
              <a:t>越小</a:t>
            </a:r>
            <a:r>
              <a:rPr lang="zh-CN" altLang="zh-CN" sz="2000" dirty="0" smtClean="0">
                <a:solidFill>
                  <a:schemeClr val="tx1"/>
                </a:solidFill>
                <a:latin typeface="Consolas" pitchFamily="49" charset="0"/>
                <a:ea typeface="楷体" pitchFamily="49" charset="-122"/>
                <a:cs typeface="Consolas" pitchFamily="49" charset="0"/>
              </a:rPr>
              <a:t>可装载的集装箱个数</a:t>
            </a:r>
            <a:r>
              <a:rPr lang="zh-CN" altLang="zh-CN" sz="2000" dirty="0" smtClean="0">
                <a:solidFill>
                  <a:srgbClr val="FF0000"/>
                </a:solidFill>
                <a:latin typeface="Consolas" pitchFamily="49" charset="0"/>
                <a:ea typeface="楷体" pitchFamily="49" charset="-122"/>
                <a:cs typeface="Consolas" pitchFamily="49" charset="0"/>
              </a:rPr>
              <a:t>越多</a:t>
            </a:r>
            <a:r>
              <a:rPr lang="zh-CN" altLang="zh-CN" sz="2000" dirty="0" smtClean="0">
                <a:solidFill>
                  <a:schemeClr val="tx1"/>
                </a:solidFill>
                <a:latin typeface="Consolas" pitchFamily="49" charset="0"/>
                <a:ea typeface="楷体" pitchFamily="49" charset="-122"/>
                <a:cs typeface="Consolas" pitchFamily="49" charset="0"/>
              </a:rPr>
              <a:t>，所以采用优先选取重量轻的集装箱装船的贪心思路。</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428736"/>
            <a:ext cx="7572428" cy="1419619"/>
          </a:xfrm>
          <a:prstGeom prst="rect">
            <a:avLst/>
          </a:prstGeom>
          <a:noFill/>
        </p:spPr>
        <p:txBody>
          <a:bodyPr wrap="square" rtlCol="0">
            <a:spAutoFit/>
          </a:bodyPr>
          <a:lstStyle/>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对</a:t>
            </a:r>
            <a:r>
              <a:rPr lang="en-US" altLang="zh-CN" sz="2000" i="1" dirty="0" err="1" smtClean="0">
                <a:solidFill>
                  <a:schemeClr val="tx1"/>
                </a:solidFill>
                <a:latin typeface="Consolas" pitchFamily="49" charset="0"/>
                <a:ea typeface="楷体" pitchFamily="49" charset="-122"/>
                <a:cs typeface="Consolas" pitchFamily="49" charset="0"/>
              </a:rPr>
              <a:t>w</a:t>
            </a:r>
            <a:r>
              <a:rPr lang="en-US" altLang="zh-CN" sz="2000" i="1" baseline="-25000" dirty="0" err="1" smtClean="0">
                <a:solidFill>
                  <a:schemeClr val="tx1"/>
                </a:solidFill>
                <a:latin typeface="Consolas" pitchFamily="49" charset="0"/>
                <a:ea typeface="楷体" pitchFamily="49" charset="-122"/>
                <a:cs typeface="Consolas" pitchFamily="49" charset="0"/>
              </a:rPr>
              <a:t>i</a:t>
            </a:r>
            <a:r>
              <a:rPr lang="zh-CN" altLang="zh-CN" sz="2000" dirty="0" smtClean="0">
                <a:solidFill>
                  <a:schemeClr val="tx1"/>
                </a:solidFill>
                <a:latin typeface="Consolas" pitchFamily="49" charset="0"/>
                <a:ea typeface="楷体" pitchFamily="49" charset="-122"/>
                <a:cs typeface="Consolas" pitchFamily="49" charset="0"/>
              </a:rPr>
              <a:t>从小到大排序得到</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w</a:t>
            </a:r>
            <a:r>
              <a:rPr lang="en-US" altLang="zh-CN" sz="2000" i="1" baseline="-25000" dirty="0" err="1"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，设最优解向量为</a:t>
            </a:r>
            <a:r>
              <a:rPr lang="en-US" altLang="zh-CN" sz="2000" i="1" dirty="0" smtClean="0">
                <a:solidFill>
                  <a:schemeClr val="tx1"/>
                </a:solidFill>
                <a:latin typeface="Consolas" pitchFamily="49" charset="0"/>
                <a:ea typeface="楷体" pitchFamily="49" charset="-122"/>
                <a:cs typeface="Consolas" pitchFamily="49" charset="0"/>
              </a:rPr>
              <a:t>x</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x</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x</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x</a:t>
            </a:r>
            <a:r>
              <a:rPr lang="en-US" altLang="zh-CN" sz="2000" i="1" baseline="-25000" dirty="0" err="1"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，显然，</a:t>
            </a:r>
            <a:r>
              <a:rPr lang="en-US" altLang="zh-CN" sz="2000" i="1" dirty="0" smtClean="0">
                <a:solidFill>
                  <a:schemeClr val="tx1"/>
                </a:solidFill>
                <a:latin typeface="Consolas" pitchFamily="49" charset="0"/>
                <a:ea typeface="楷体" pitchFamily="49" charset="-122"/>
                <a:cs typeface="Consolas" pitchFamily="49" charset="0"/>
              </a:rPr>
              <a:t>x</a:t>
            </a:r>
            <a:r>
              <a:rPr lang="en-US" altLang="zh-CN" sz="2000" baseline="-25000" dirty="0" smtClean="0">
                <a:solidFill>
                  <a:schemeClr val="tx1"/>
                </a:solidFill>
                <a:latin typeface="Consolas" pitchFamily="49" charset="0"/>
                <a:ea typeface="楷体" pitchFamily="49" charset="-122"/>
                <a:cs typeface="Consolas" pitchFamily="49" charset="0"/>
              </a:rPr>
              <a:t>1</a:t>
            </a:r>
            <a:r>
              <a:rPr lang="en-US" altLang="zh-CN" sz="2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，则</a:t>
            </a:r>
            <a:r>
              <a:rPr lang="en-US" altLang="zh-CN" sz="2000" i="1" dirty="0" smtClean="0">
                <a:solidFill>
                  <a:schemeClr val="tx1"/>
                </a:solidFill>
                <a:latin typeface="Consolas" pitchFamily="49" charset="0"/>
                <a:ea typeface="楷体" pitchFamily="49" charset="-122"/>
                <a:cs typeface="Consolas" pitchFamily="49" charset="0"/>
              </a:rPr>
              <a:t>x</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x</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x</a:t>
            </a:r>
            <a:r>
              <a:rPr lang="en-US" altLang="zh-CN" sz="2000" i="1" baseline="-25000" dirty="0" err="1"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是装载问题</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w</a:t>
            </a:r>
            <a:r>
              <a:rPr lang="en-US" altLang="zh-CN" sz="2000" i="1" baseline="-25000" dirty="0" err="1"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的最优解，满足</a:t>
            </a:r>
            <a:r>
              <a:rPr lang="zh-CN" altLang="zh-CN" sz="2000" dirty="0" smtClean="0">
                <a:solidFill>
                  <a:srgbClr val="C00000"/>
                </a:solidFill>
                <a:latin typeface="Consolas" pitchFamily="49" charset="0"/>
                <a:ea typeface="微软雅黑" pitchFamily="34" charset="-122"/>
                <a:cs typeface="Consolas" pitchFamily="49" charset="0"/>
              </a:rPr>
              <a:t>贪心最优子结构性质</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64399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问题表示</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w[]={0,5,2,6,4,3};		//</a:t>
            </a:r>
            <a:r>
              <a:rPr lang="zh-CN" altLang="zh-CN" sz="1800" dirty="0" smtClean="0">
                <a:solidFill>
                  <a:schemeClr val="tx1"/>
                </a:solidFill>
                <a:latin typeface="Consolas" pitchFamily="49" charset="0"/>
                <a:ea typeface="仿宋" pitchFamily="49" charset="-122"/>
                <a:cs typeface="Consolas" pitchFamily="49" charset="0"/>
              </a:rPr>
              <a:t>各集装箱重量</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不用下标</a:t>
            </a:r>
            <a:r>
              <a:rPr lang="en-US" altLang="zh-CN" sz="1800" dirty="0" smtClean="0">
                <a:solidFill>
                  <a:schemeClr val="tx1"/>
                </a:solidFill>
                <a:latin typeface="Consolas" pitchFamily="49" charset="0"/>
                <a:ea typeface="仿宋" pitchFamily="49" charset="-122"/>
                <a:cs typeface="Consolas" pitchFamily="49" charset="0"/>
              </a:rPr>
              <a:t>0</a:t>
            </a:r>
            <a:r>
              <a:rPr lang="zh-CN" altLang="zh-CN" sz="1800" dirty="0" smtClean="0">
                <a:solidFill>
                  <a:schemeClr val="tx1"/>
                </a:solidFill>
                <a:latin typeface="Consolas" pitchFamily="49" charset="0"/>
                <a:ea typeface="仿宋" pitchFamily="49" charset="-122"/>
                <a:cs typeface="Consolas" pitchFamily="49" charset="0"/>
              </a:rPr>
              <a:t>的元素</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n=5,W=10;</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FF0000"/>
                </a:solidFill>
                <a:latin typeface="Consolas" pitchFamily="49" charset="0"/>
                <a:ea typeface="仿宋" pitchFamily="49" charset="-122"/>
                <a:cs typeface="Consolas" pitchFamily="49" charset="0"/>
              </a:rPr>
              <a:t>求解结果表示</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maxw</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存放最优解的总重量</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x[MAXN];				//</a:t>
            </a:r>
            <a:r>
              <a:rPr lang="zh-CN" altLang="zh-CN" sz="1800" dirty="0" smtClean="0">
                <a:solidFill>
                  <a:schemeClr val="tx1"/>
                </a:solidFill>
                <a:latin typeface="Consolas" pitchFamily="49" charset="0"/>
                <a:ea typeface="仿宋" pitchFamily="49" charset="-122"/>
                <a:cs typeface="Consolas" pitchFamily="49" charset="0"/>
              </a:rPr>
              <a:t>存放最优解向量</a:t>
            </a:r>
          </a:p>
          <a:p>
            <a:pPr>
              <a:lnSpc>
                <a:spcPct val="200000"/>
              </a:lnSpc>
            </a:pPr>
            <a:r>
              <a:rPr lang="en-US" altLang="zh-CN" sz="1800" dirty="0" smtClean="0">
                <a:solidFill>
                  <a:srgbClr val="FF0000"/>
                </a:solidFill>
                <a:latin typeface="Consolas" pitchFamily="49" charset="0"/>
                <a:ea typeface="仿宋" pitchFamily="49" charset="-122"/>
                <a:cs typeface="Consolas" pitchFamily="49" charset="0"/>
              </a:rPr>
              <a:t>void solve()				//</a:t>
            </a:r>
            <a:r>
              <a:rPr lang="zh-CN" altLang="zh-CN" sz="1800" dirty="0" smtClean="0">
                <a:solidFill>
                  <a:srgbClr val="FF0000"/>
                </a:solidFill>
                <a:latin typeface="Consolas" pitchFamily="49" charset="0"/>
                <a:ea typeface="仿宋" pitchFamily="49" charset="-122"/>
                <a:cs typeface="Consolas" pitchFamily="49" charset="0"/>
              </a:rPr>
              <a:t>求解最优装载问题</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memset</a:t>
            </a:r>
            <a:r>
              <a:rPr lang="en-US" altLang="zh-CN" sz="1800" dirty="0" smtClean="0">
                <a:solidFill>
                  <a:schemeClr val="tx1"/>
                </a:solidFill>
                <a:latin typeface="Consolas" pitchFamily="49" charset="0"/>
                <a:ea typeface="仿宋" pitchFamily="49" charset="-122"/>
                <a:cs typeface="Consolas" pitchFamily="49" charset="0"/>
              </a:rPr>
              <a:t>(x,0,sizeof(x));		//</a:t>
            </a:r>
            <a:r>
              <a:rPr lang="zh-CN" altLang="zh-CN" sz="1800" dirty="0" smtClean="0">
                <a:solidFill>
                  <a:schemeClr val="tx1"/>
                </a:solidFill>
                <a:latin typeface="Consolas" pitchFamily="49" charset="0"/>
                <a:ea typeface="仿宋" pitchFamily="49" charset="-122"/>
                <a:cs typeface="Consolas" pitchFamily="49" charset="0"/>
              </a:rPr>
              <a:t>初始化解向量</a:t>
            </a:r>
          </a:p>
          <a:p>
            <a:r>
              <a:rPr lang="en-US" altLang="zh-CN" sz="1800" dirty="0" smtClean="0">
                <a:solidFill>
                  <a:schemeClr val="tx1"/>
                </a:solidFill>
                <a:latin typeface="Consolas" pitchFamily="49" charset="0"/>
                <a:ea typeface="仿宋" pitchFamily="49" charset="-122"/>
                <a:cs typeface="Consolas" pitchFamily="49" charset="0"/>
              </a:rPr>
              <a:t>   sort(w+1,w+n+1);			//w[1..n]</a:t>
            </a:r>
            <a:r>
              <a:rPr lang="zh-CN" altLang="zh-CN" sz="1800" dirty="0" smtClean="0">
                <a:solidFill>
                  <a:schemeClr val="tx1"/>
                </a:solidFill>
                <a:latin typeface="Consolas" pitchFamily="49" charset="0"/>
                <a:ea typeface="仿宋" pitchFamily="49" charset="-122"/>
                <a:cs typeface="Consolas" pitchFamily="49" charset="0"/>
              </a:rPr>
              <a:t>递增排序</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maxw</a:t>
            </a:r>
            <a:r>
              <a:rPr lang="en-US" altLang="zh-CN" sz="1800" dirty="0" smtClean="0">
                <a:solidFill>
                  <a:schemeClr val="tx1"/>
                </a:solidFill>
                <a:latin typeface="Consolas" pitchFamily="49" charset="0"/>
                <a:ea typeface="仿宋" pitchFamily="49" charset="-122"/>
                <a:cs typeface="Consolas" pitchFamily="49" charset="0"/>
              </a:rPr>
              <a:t>=0;</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restw</a:t>
            </a:r>
            <a:r>
              <a:rPr lang="en-US" altLang="zh-CN" sz="1800" dirty="0" smtClean="0">
                <a:solidFill>
                  <a:schemeClr val="tx1"/>
                </a:solidFill>
                <a:latin typeface="Consolas" pitchFamily="49" charset="0"/>
                <a:ea typeface="仿宋" pitchFamily="49" charset="-122"/>
                <a:cs typeface="Consolas" pitchFamily="49" charset="0"/>
              </a:rPr>
              <a:t>=W;			//</a:t>
            </a:r>
            <a:r>
              <a:rPr lang="zh-CN" altLang="zh-CN" sz="1800" dirty="0" smtClean="0">
                <a:solidFill>
                  <a:schemeClr val="tx1"/>
                </a:solidFill>
                <a:latin typeface="Consolas" pitchFamily="49" charset="0"/>
                <a:ea typeface="仿宋" pitchFamily="49" charset="-122"/>
                <a:cs typeface="Consolas" pitchFamily="49" charset="0"/>
              </a:rPr>
              <a:t>剩余重量</a:t>
            </a:r>
          </a:p>
          <a:p>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=1;i&lt;=n &amp;&amp;  w[</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restw;i</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  x[</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]=1;				//</a:t>
            </a:r>
            <a:r>
              <a:rPr lang="zh-CN" altLang="zh-CN" sz="1800" dirty="0" smtClean="0">
                <a:solidFill>
                  <a:schemeClr val="tx1"/>
                </a:solidFill>
                <a:latin typeface="Consolas" pitchFamily="49" charset="0"/>
                <a:ea typeface="仿宋" pitchFamily="49" charset="-122"/>
                <a:cs typeface="Consolas" pitchFamily="49" charset="0"/>
              </a:rPr>
              <a:t>选择集装箱</a:t>
            </a:r>
            <a:r>
              <a:rPr lang="en-US" altLang="zh-CN" sz="1800" dirty="0" err="1" smtClean="0">
                <a:solidFill>
                  <a:schemeClr val="tx1"/>
                </a:solidFill>
                <a:latin typeface="Consolas" pitchFamily="49" charset="0"/>
                <a:ea typeface="仿宋" pitchFamily="49" charset="-122"/>
                <a:cs typeface="Consolas" pitchFamily="49" charset="0"/>
              </a:rPr>
              <a:t>i</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restw</a:t>
            </a:r>
            <a:r>
              <a:rPr lang="en-US" altLang="zh-CN" sz="1800" dirty="0" smtClean="0">
                <a:solidFill>
                  <a:schemeClr val="tx1"/>
                </a:solidFill>
                <a:latin typeface="Consolas" pitchFamily="49" charset="0"/>
                <a:ea typeface="仿宋" pitchFamily="49" charset="-122"/>
                <a:cs typeface="Consolas" pitchFamily="49" charset="0"/>
              </a:rPr>
              <a:t>-=w[</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减少剩余重量</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maxw</a:t>
            </a:r>
            <a:r>
              <a:rPr lang="en-US" altLang="zh-CN" sz="1800" dirty="0" smtClean="0">
                <a:solidFill>
                  <a:schemeClr val="tx1"/>
                </a:solidFill>
                <a:latin typeface="Consolas" pitchFamily="49" charset="0"/>
                <a:ea typeface="仿宋" pitchFamily="49" charset="-122"/>
                <a:cs typeface="Consolas" pitchFamily="49" charset="0"/>
              </a:rPr>
              <a:t>+=w[</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累计装载总重量</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参考</a:t>
            </a:r>
            <a:r>
              <a:rPr lang="en-US" altLang="zh-CN" sz="1800" dirty="0" smtClean="0">
                <a:solidFill>
                  <a:schemeClr val="tx1"/>
                </a:solidFill>
                <a:latin typeface="Consolas" pitchFamily="49" charset="0"/>
                <a:ea typeface="仿宋" pitchFamily="49" charset="-122"/>
                <a:cs typeface="Consolas" pitchFamily="49" charset="0"/>
              </a:rPr>
              <a:t>Loading.cpp</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2928934"/>
            <a:ext cx="4143404" cy="1748510"/>
          </a:xfrm>
          <a:prstGeom prst="rect">
            <a:avLst/>
          </a:prstGeom>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r>
              <a:rPr lang="zh-CN" altLang="zh-CN" sz="1800" dirty="0" smtClean="0">
                <a:solidFill>
                  <a:schemeClr val="tx1"/>
                </a:solidFill>
                <a:latin typeface="Consolas" pitchFamily="49" charset="0"/>
                <a:ea typeface="仿宋" pitchFamily="49" charset="-122"/>
                <a:cs typeface="Consolas" pitchFamily="49" charset="0"/>
              </a:rPr>
              <a:t>最优方案</a:t>
            </a:r>
          </a:p>
          <a:p>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选取重量为</a:t>
            </a:r>
            <a:r>
              <a:rPr lang="en-US" altLang="zh-CN" sz="1800" dirty="0" smtClean="0">
                <a:solidFill>
                  <a:schemeClr val="tx1"/>
                </a:solidFill>
                <a:latin typeface="Consolas" pitchFamily="49" charset="0"/>
                <a:ea typeface="仿宋" pitchFamily="49" charset="-122"/>
                <a:cs typeface="Consolas" pitchFamily="49" charset="0"/>
              </a:rPr>
              <a:t>2</a:t>
            </a:r>
            <a:r>
              <a:rPr lang="zh-CN" altLang="zh-CN" sz="1800" dirty="0" smtClean="0">
                <a:solidFill>
                  <a:schemeClr val="tx1"/>
                </a:solidFill>
                <a:latin typeface="Consolas" pitchFamily="49" charset="0"/>
                <a:ea typeface="仿宋" pitchFamily="49" charset="-122"/>
                <a:cs typeface="Consolas" pitchFamily="49" charset="0"/>
              </a:rPr>
              <a:t>的集装箱</a:t>
            </a:r>
          </a:p>
          <a:p>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选取重量为</a:t>
            </a:r>
            <a:r>
              <a:rPr lang="en-US" altLang="zh-CN" sz="1800" dirty="0" smtClean="0">
                <a:solidFill>
                  <a:schemeClr val="tx1"/>
                </a:solidFill>
                <a:latin typeface="Consolas" pitchFamily="49" charset="0"/>
                <a:ea typeface="仿宋" pitchFamily="49" charset="-122"/>
                <a:cs typeface="Consolas" pitchFamily="49" charset="0"/>
              </a:rPr>
              <a:t>3</a:t>
            </a:r>
            <a:r>
              <a:rPr lang="zh-CN" altLang="zh-CN" sz="1800" dirty="0" smtClean="0">
                <a:solidFill>
                  <a:schemeClr val="tx1"/>
                </a:solidFill>
                <a:latin typeface="Consolas" pitchFamily="49" charset="0"/>
                <a:ea typeface="仿宋" pitchFamily="49" charset="-122"/>
                <a:cs typeface="Consolas" pitchFamily="49" charset="0"/>
              </a:rPr>
              <a:t>的集装箱</a:t>
            </a:r>
          </a:p>
          <a:p>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选取重量为</a:t>
            </a:r>
            <a:r>
              <a:rPr lang="en-US" altLang="zh-CN" sz="1800" dirty="0" smtClean="0">
                <a:solidFill>
                  <a:schemeClr val="tx1"/>
                </a:solidFill>
                <a:latin typeface="Consolas" pitchFamily="49" charset="0"/>
                <a:ea typeface="仿宋" pitchFamily="49" charset="-122"/>
                <a:cs typeface="Consolas" pitchFamily="49" charset="0"/>
              </a:rPr>
              <a:t>4</a:t>
            </a:r>
            <a:r>
              <a:rPr lang="zh-CN" altLang="zh-CN" sz="1800" dirty="0" smtClean="0">
                <a:solidFill>
                  <a:schemeClr val="tx1"/>
                </a:solidFill>
                <a:latin typeface="Consolas" pitchFamily="49" charset="0"/>
                <a:ea typeface="仿宋" pitchFamily="49" charset="-122"/>
                <a:cs typeface="Consolas" pitchFamily="49" charset="0"/>
              </a:rPr>
              <a:t>的集装箱</a:t>
            </a:r>
          </a:p>
          <a:p>
            <a:r>
              <a:rPr lang="zh-CN" altLang="zh-CN" sz="1800" dirty="0" smtClean="0">
                <a:solidFill>
                  <a:schemeClr val="tx1"/>
                </a:solidFill>
                <a:latin typeface="Consolas" pitchFamily="49" charset="0"/>
                <a:ea typeface="仿宋" pitchFamily="49" charset="-122"/>
                <a:cs typeface="Consolas" pitchFamily="49" charset="0"/>
              </a:rPr>
              <a:t>总重量</a:t>
            </a:r>
            <a:r>
              <a:rPr lang="en-US" altLang="zh-CN" sz="1800" dirty="0" smtClean="0">
                <a:solidFill>
                  <a:schemeClr val="tx1"/>
                </a:solidFill>
                <a:latin typeface="Consolas" pitchFamily="49" charset="0"/>
                <a:ea typeface="仿宋" pitchFamily="49" charset="-122"/>
                <a:cs typeface="Consolas" pitchFamily="49" charset="0"/>
              </a:rPr>
              <a:t>=9</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571472" y="928670"/>
            <a:ext cx="7715304" cy="9175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w[]={0,5,2,6,4,3};	//</a:t>
            </a:r>
            <a:r>
              <a:rPr lang="zh-CN" altLang="zh-CN" sz="1800" dirty="0" smtClean="0">
                <a:solidFill>
                  <a:schemeClr val="tx1"/>
                </a:solidFill>
                <a:latin typeface="Consolas" pitchFamily="49" charset="0"/>
                <a:ea typeface="仿宋" pitchFamily="49" charset="-122"/>
                <a:cs typeface="Consolas" pitchFamily="49" charset="0"/>
              </a:rPr>
              <a:t>各集装箱重量</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不用下标</a:t>
            </a:r>
            <a:r>
              <a:rPr lang="en-US" altLang="zh-CN" sz="1800" dirty="0" smtClean="0">
                <a:solidFill>
                  <a:schemeClr val="tx1"/>
                </a:solidFill>
                <a:latin typeface="Consolas" pitchFamily="49" charset="0"/>
                <a:ea typeface="仿宋" pitchFamily="49" charset="-122"/>
                <a:cs typeface="Consolas" pitchFamily="49" charset="0"/>
              </a:rPr>
              <a:t>0</a:t>
            </a:r>
            <a:r>
              <a:rPr lang="zh-CN" altLang="zh-CN" sz="1800" dirty="0" smtClean="0">
                <a:solidFill>
                  <a:schemeClr val="tx1"/>
                </a:solidFill>
                <a:latin typeface="Consolas" pitchFamily="49" charset="0"/>
                <a:ea typeface="仿宋" pitchFamily="49" charset="-122"/>
                <a:cs typeface="Consolas" pitchFamily="49" charset="0"/>
              </a:rPr>
              <a:t>的元素</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n=5,W=10;</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4" name="下箭头 3"/>
          <p:cNvSpPr/>
          <p:nvPr/>
        </p:nvSpPr>
        <p:spPr>
          <a:xfrm>
            <a:off x="3428992" y="1928802"/>
            <a:ext cx="357190" cy="7858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404813"/>
            <a:ext cx="8280400" cy="3631521"/>
          </a:xfrm>
          <a:prstGeom prst="rect">
            <a:avLst/>
          </a:prstGeom>
          <a:solidFill>
            <a:schemeClr val="accent1">
              <a:lumMod val="20000"/>
              <a:lumOff val="80000"/>
            </a:schemeClr>
          </a:solidFill>
          <a:ln w="9525">
            <a:noFill/>
            <a:miter lim="800000"/>
            <a:headEnd/>
            <a:tailEnd/>
          </a:ln>
          <a:effectLst/>
        </p:spPr>
        <p:txBody>
          <a:bodyPr lIns="144000" tIns="180000" bIns="216000">
            <a:spAutoFit/>
          </a:bodyPr>
          <a:lstStyle/>
          <a:p>
            <a:pPr>
              <a:lnSpc>
                <a:spcPct val="150000"/>
              </a:lnSpc>
              <a:spcBef>
                <a:spcPts val="0"/>
              </a:spcBef>
            </a:pPr>
            <a:r>
              <a:rPr lang="zh-CN" altLang="en-US" sz="2000" dirty="0">
                <a:solidFill>
                  <a:srgbClr val="0000FF"/>
                </a:solidFill>
                <a:ea typeface="楷体" pitchFamily="49" charset="-122"/>
                <a:cs typeface="Times New Roman" pitchFamily="18" charset="0"/>
              </a:rPr>
              <a:t>　</a:t>
            </a:r>
            <a:r>
              <a:rPr lang="zh-CN" altLang="en-US" sz="2000" dirty="0">
                <a:solidFill>
                  <a:schemeClr val="tx1"/>
                </a:solidFill>
                <a:ea typeface="楷体" pitchFamily="49" charset="-122"/>
                <a:cs typeface="Times New Roman" pitchFamily="18" charset="0"/>
              </a:rPr>
              <a:t>　</a:t>
            </a:r>
            <a:r>
              <a:rPr lang="zh-CN" altLang="en-US" sz="2000" dirty="0" smtClean="0">
                <a:solidFill>
                  <a:schemeClr val="tx1"/>
                </a:solidFill>
                <a:ea typeface="楷体" pitchFamily="49" charset="-122"/>
                <a:cs typeface="Times New Roman" pitchFamily="18" charset="0"/>
              </a:rPr>
              <a:t>从初始</a:t>
            </a:r>
            <a:r>
              <a:rPr lang="zh-CN" altLang="en-US" sz="2000" dirty="0" smtClean="0">
                <a:solidFill>
                  <a:srgbClr val="FF0000"/>
                </a:solidFill>
                <a:ea typeface="楷体" pitchFamily="49" charset="-122"/>
                <a:cs typeface="Times New Roman" pitchFamily="18" charset="0"/>
              </a:rPr>
              <a:t>空解</a:t>
            </a:r>
            <a:r>
              <a:rPr lang="en-US" altLang="zh-CN" sz="2000" dirty="0" smtClean="0">
                <a:solidFill>
                  <a:schemeClr val="tx1"/>
                </a:solidFill>
                <a:ea typeface="楷体" pitchFamily="49" charset="-122"/>
                <a:cs typeface="Times New Roman" pitchFamily="18" charset="0"/>
              </a:rPr>
              <a:t>{ }</a:t>
            </a:r>
            <a:r>
              <a:rPr lang="zh-CN" altLang="en-US" sz="2000" dirty="0">
                <a:solidFill>
                  <a:schemeClr val="tx1"/>
                </a:solidFill>
                <a:ea typeface="楷体" pitchFamily="49" charset="-122"/>
                <a:cs typeface="Times New Roman" pitchFamily="18" charset="0"/>
              </a:rPr>
              <a:t>出</a:t>
            </a:r>
            <a:r>
              <a:rPr lang="zh-CN" altLang="en-US" sz="2000" dirty="0" smtClean="0">
                <a:solidFill>
                  <a:schemeClr val="tx1"/>
                </a:solidFill>
                <a:ea typeface="楷体" pitchFamily="49" charset="-122"/>
                <a:cs typeface="Times New Roman" pitchFamily="18" charset="0"/>
              </a:rPr>
              <a:t>发，采</a:t>
            </a:r>
            <a:r>
              <a:rPr lang="zh-CN" altLang="en-US" sz="2000" dirty="0">
                <a:solidFill>
                  <a:schemeClr val="tx1"/>
                </a:solidFill>
                <a:ea typeface="楷体" pitchFamily="49" charset="-122"/>
                <a:cs typeface="Times New Roman" pitchFamily="18" charset="0"/>
              </a:rPr>
              <a:t>用</a:t>
            </a:r>
            <a:r>
              <a:rPr lang="zh-CN" altLang="en-US" sz="2000" dirty="0">
                <a:solidFill>
                  <a:srgbClr val="FF0000"/>
                </a:solidFill>
                <a:ea typeface="楷体" pitchFamily="49" charset="-122"/>
                <a:cs typeface="Times New Roman" pitchFamily="18" charset="0"/>
              </a:rPr>
              <a:t>逐步</a:t>
            </a:r>
            <a:r>
              <a:rPr lang="zh-CN" altLang="en-US" sz="2000" dirty="0">
                <a:solidFill>
                  <a:schemeClr val="tx1"/>
                </a:solidFill>
                <a:ea typeface="楷体" pitchFamily="49" charset="-122"/>
                <a:cs typeface="Times New Roman" pitchFamily="18" charset="0"/>
              </a:rPr>
              <a:t>构造最优解的方法</a:t>
            </a:r>
            <a:r>
              <a:rPr lang="zh-CN" altLang="en-US" sz="2000" dirty="0" smtClean="0">
                <a:solidFill>
                  <a:schemeClr val="tx1"/>
                </a:solidFill>
                <a:ea typeface="楷体" pitchFamily="49" charset="-122"/>
                <a:cs typeface="Times New Roman" pitchFamily="18" charset="0"/>
              </a:rPr>
              <a:t>向</a:t>
            </a:r>
            <a:r>
              <a:rPr lang="zh-CN" altLang="en-US" sz="2000" dirty="0" smtClean="0">
                <a:solidFill>
                  <a:srgbClr val="FF0000"/>
                </a:solidFill>
                <a:ea typeface="楷体" pitchFamily="49" charset="-122"/>
                <a:cs typeface="Times New Roman" pitchFamily="18" charset="0"/>
              </a:rPr>
              <a:t>目标</a:t>
            </a:r>
            <a:r>
              <a:rPr lang="zh-CN" altLang="en-US" sz="2000" dirty="0">
                <a:solidFill>
                  <a:schemeClr val="tx1"/>
                </a:solidFill>
                <a:ea typeface="楷体" pitchFamily="49" charset="-122"/>
                <a:cs typeface="Times New Roman" pitchFamily="18" charset="0"/>
              </a:rPr>
              <a:t>前</a:t>
            </a:r>
            <a:r>
              <a:rPr lang="zh-CN" altLang="en-US" sz="2000" dirty="0" smtClean="0">
                <a:solidFill>
                  <a:schemeClr val="tx1"/>
                </a:solidFill>
                <a:ea typeface="楷体" pitchFamily="49" charset="-122"/>
                <a:cs typeface="Times New Roman" pitchFamily="18" charset="0"/>
              </a:rPr>
              <a:t>进，每</a:t>
            </a:r>
            <a:r>
              <a:rPr lang="zh-CN" altLang="en-US" sz="2000" dirty="0">
                <a:solidFill>
                  <a:schemeClr val="tx1"/>
                </a:solidFill>
                <a:ea typeface="楷体" pitchFamily="49" charset="-122"/>
                <a:cs typeface="Times New Roman" pitchFamily="18" charset="0"/>
              </a:rPr>
              <a:t>一步决策</a:t>
            </a:r>
            <a:r>
              <a:rPr lang="zh-CN" altLang="en-US" sz="2000" dirty="0">
                <a:solidFill>
                  <a:srgbClr val="FF0000"/>
                </a:solidFill>
                <a:ea typeface="楷体" pitchFamily="49" charset="-122"/>
                <a:cs typeface="Times New Roman" pitchFamily="18" charset="0"/>
              </a:rPr>
              <a:t>产</a:t>
            </a:r>
            <a:r>
              <a:rPr lang="zh-CN" altLang="en-US" sz="2000" dirty="0">
                <a:solidFill>
                  <a:schemeClr val="tx1"/>
                </a:solidFill>
                <a:ea typeface="楷体" pitchFamily="49" charset="-122"/>
                <a:cs typeface="Times New Roman" pitchFamily="18" charset="0"/>
              </a:rPr>
              <a:t>生</a:t>
            </a:r>
            <a:r>
              <a:rPr lang="en-US" altLang="zh-CN" sz="2000" i="1" dirty="0">
                <a:solidFill>
                  <a:schemeClr val="tx1"/>
                </a:solidFill>
                <a:ea typeface="楷体" pitchFamily="49" charset="-122"/>
                <a:cs typeface="Times New Roman" pitchFamily="18" charset="0"/>
              </a:rPr>
              <a:t>n</a:t>
            </a:r>
            <a:r>
              <a:rPr lang="en-US" altLang="zh-CN" sz="2000" dirty="0">
                <a:solidFill>
                  <a:schemeClr val="tx1"/>
                </a:solidFill>
                <a:ea typeface="楷体" pitchFamily="49" charset="-122"/>
                <a:cs typeface="Times New Roman" pitchFamily="18" charset="0"/>
              </a:rPr>
              <a:t>-</a:t>
            </a:r>
            <a:r>
              <a:rPr lang="zh-CN" altLang="en-US" sz="2000" dirty="0">
                <a:solidFill>
                  <a:schemeClr val="tx1"/>
                </a:solidFill>
                <a:ea typeface="楷体" pitchFamily="49" charset="-122"/>
                <a:cs typeface="Times New Roman" pitchFamily="18" charset="0"/>
              </a:rPr>
              <a:t>元组解（</a:t>
            </a:r>
            <a:r>
              <a:rPr lang="en-US" altLang="zh-CN" sz="2000" i="1" dirty="0" smtClean="0">
                <a:solidFill>
                  <a:schemeClr val="tx1"/>
                </a:solidFill>
                <a:ea typeface="楷体" pitchFamily="49" charset="-122"/>
                <a:cs typeface="Times New Roman" pitchFamily="18" charset="0"/>
              </a:rPr>
              <a:t>x</a:t>
            </a:r>
            <a:r>
              <a:rPr lang="en-US" altLang="zh-CN" sz="2000" baseline="-25000" dirty="0" smtClean="0">
                <a:solidFill>
                  <a:schemeClr val="tx1"/>
                </a:solidFill>
                <a:ea typeface="楷体" pitchFamily="49" charset="-122"/>
                <a:cs typeface="Times New Roman" pitchFamily="18" charset="0"/>
              </a:rPr>
              <a:t>0</a:t>
            </a:r>
            <a:r>
              <a:rPr lang="zh-CN" altLang="en-US" sz="2000" dirty="0" smtClean="0">
                <a:solidFill>
                  <a:schemeClr val="tx1"/>
                </a:solidFill>
                <a:ea typeface="楷体" pitchFamily="49" charset="-122"/>
                <a:cs typeface="Times New Roman" pitchFamily="18" charset="0"/>
              </a:rPr>
              <a:t>，</a:t>
            </a:r>
            <a:r>
              <a:rPr lang="en-US" altLang="zh-CN" sz="2000" i="1" dirty="0" smtClean="0">
                <a:solidFill>
                  <a:schemeClr val="tx1"/>
                </a:solidFill>
                <a:ea typeface="楷体" pitchFamily="49" charset="-122"/>
                <a:cs typeface="Times New Roman" pitchFamily="18" charset="0"/>
              </a:rPr>
              <a:t>x</a:t>
            </a:r>
            <a:r>
              <a:rPr lang="en-US" altLang="zh-CN" sz="2000" baseline="-25000" dirty="0" smtClean="0">
                <a:solidFill>
                  <a:schemeClr val="tx1"/>
                </a:solidFill>
                <a:ea typeface="楷体" pitchFamily="49" charset="-122"/>
                <a:cs typeface="Times New Roman" pitchFamily="18" charset="0"/>
              </a:rPr>
              <a:t>1</a:t>
            </a:r>
            <a:r>
              <a:rPr lang="zh-CN" altLang="en-US" sz="2000" dirty="0" smtClean="0">
                <a:solidFill>
                  <a:schemeClr val="tx1"/>
                </a:solidFill>
                <a:ea typeface="楷体" pitchFamily="49" charset="-122"/>
                <a:cs typeface="Times New Roman" pitchFamily="18" charset="0"/>
              </a:rPr>
              <a:t>，</a:t>
            </a:r>
            <a:r>
              <a:rPr lang="en-US" altLang="zh-CN" sz="2000" dirty="0" smtClean="0">
                <a:solidFill>
                  <a:schemeClr val="tx1"/>
                </a:solidFill>
                <a:ea typeface="楷体" pitchFamily="49" charset="-122"/>
                <a:cs typeface="Times New Roman" pitchFamily="18" charset="0"/>
              </a:rPr>
              <a:t>…</a:t>
            </a:r>
            <a:r>
              <a:rPr lang="zh-CN" altLang="en-US" sz="2000" dirty="0" smtClean="0">
                <a:solidFill>
                  <a:schemeClr val="tx1"/>
                </a:solidFill>
                <a:ea typeface="楷体" pitchFamily="49" charset="-122"/>
                <a:cs typeface="Times New Roman" pitchFamily="18" charset="0"/>
              </a:rPr>
              <a:t>，</a:t>
            </a:r>
            <a:r>
              <a:rPr lang="en-US" altLang="zh-CN" sz="2000" i="1" dirty="0" smtClean="0">
                <a:solidFill>
                  <a:schemeClr val="tx1"/>
                </a:solidFill>
                <a:ea typeface="楷体" pitchFamily="49" charset="-122"/>
                <a:cs typeface="Times New Roman" pitchFamily="18" charset="0"/>
              </a:rPr>
              <a:t>x</a:t>
            </a:r>
            <a:r>
              <a:rPr lang="en-US" altLang="zh-CN" sz="2000" i="1" baseline="-25000" dirty="0" smtClean="0">
                <a:solidFill>
                  <a:schemeClr val="tx1"/>
                </a:solidFill>
                <a:ea typeface="楷体" pitchFamily="49" charset="-122"/>
                <a:cs typeface="Times New Roman" pitchFamily="18" charset="0"/>
              </a:rPr>
              <a:t>n</a:t>
            </a:r>
            <a:r>
              <a:rPr lang="en-US" altLang="zh-CN" sz="2000" baseline="-25000" dirty="0" smtClean="0">
                <a:solidFill>
                  <a:schemeClr val="tx1"/>
                </a:solidFill>
                <a:ea typeface="楷体" pitchFamily="49" charset="-122"/>
                <a:cs typeface="Times New Roman" pitchFamily="18" charset="0"/>
              </a:rPr>
              <a:t>-1</a:t>
            </a:r>
            <a:r>
              <a:rPr lang="zh-CN" altLang="en-US" sz="2000" dirty="0">
                <a:solidFill>
                  <a:schemeClr val="tx1"/>
                </a:solidFill>
                <a:ea typeface="楷体" pitchFamily="49" charset="-122"/>
                <a:cs typeface="Times New Roman" pitchFamily="18" charset="0"/>
              </a:rPr>
              <a:t>）的一个</a:t>
            </a:r>
            <a:r>
              <a:rPr lang="zh-CN" altLang="en-US" sz="2000" dirty="0">
                <a:solidFill>
                  <a:srgbClr val="FF0000"/>
                </a:solidFill>
                <a:ea typeface="楷体" pitchFamily="49" charset="-122"/>
                <a:cs typeface="Times New Roman" pitchFamily="18" charset="0"/>
              </a:rPr>
              <a:t>分</a:t>
            </a:r>
            <a:r>
              <a:rPr lang="zh-CN" altLang="en-US" sz="2000" dirty="0">
                <a:solidFill>
                  <a:schemeClr val="tx1"/>
                </a:solidFill>
                <a:ea typeface="楷体" pitchFamily="49" charset="-122"/>
                <a:cs typeface="Times New Roman" pitchFamily="18" charset="0"/>
              </a:rPr>
              <a:t>量。</a:t>
            </a:r>
          </a:p>
          <a:p>
            <a:pPr>
              <a:lnSpc>
                <a:spcPct val="150000"/>
              </a:lnSpc>
              <a:spcBef>
                <a:spcPts val="0"/>
              </a:spcBef>
            </a:pPr>
            <a:r>
              <a:rPr lang="zh-CN" altLang="en-US" sz="2000" dirty="0">
                <a:solidFill>
                  <a:schemeClr val="tx1"/>
                </a:solidFill>
                <a:ea typeface="楷体" pitchFamily="49" charset="-122"/>
                <a:cs typeface="Times New Roman" pitchFamily="18" charset="0"/>
              </a:rPr>
              <a:t>　　</a:t>
            </a:r>
            <a:r>
              <a:rPr lang="zh-CN" altLang="en-US" sz="2000" dirty="0" smtClean="0">
                <a:solidFill>
                  <a:schemeClr val="tx1"/>
                </a:solidFill>
                <a:ea typeface="楷体" pitchFamily="49" charset="-122"/>
                <a:cs typeface="Times New Roman" pitchFamily="18" charset="0"/>
              </a:rPr>
              <a:t>每</a:t>
            </a:r>
            <a:r>
              <a:rPr lang="zh-CN" altLang="en-US" sz="2000" dirty="0">
                <a:solidFill>
                  <a:schemeClr val="tx1"/>
                </a:solidFill>
                <a:ea typeface="楷体" pitchFamily="49" charset="-122"/>
                <a:cs typeface="Times New Roman" pitchFamily="18" charset="0"/>
              </a:rPr>
              <a:t>一</a:t>
            </a:r>
            <a:r>
              <a:rPr lang="zh-CN" altLang="en-US" sz="2000" dirty="0" smtClean="0">
                <a:solidFill>
                  <a:schemeClr val="tx1"/>
                </a:solidFill>
                <a:ea typeface="楷体" pitchFamily="49" charset="-122"/>
                <a:cs typeface="Times New Roman" pitchFamily="18" charset="0"/>
              </a:rPr>
              <a:t>步的</a:t>
            </a:r>
            <a:r>
              <a:rPr lang="zh-CN" altLang="en-US" sz="2000" dirty="0">
                <a:solidFill>
                  <a:schemeClr val="tx1"/>
                </a:solidFill>
                <a:ea typeface="楷体" pitchFamily="49" charset="-122"/>
                <a:cs typeface="Times New Roman" pitchFamily="18" charset="0"/>
              </a:rPr>
              <a:t>选择准则被称为</a:t>
            </a:r>
            <a:r>
              <a:rPr lang="zh-CN" altLang="en-US" sz="2000" dirty="0">
                <a:solidFill>
                  <a:srgbClr val="FF0000"/>
                </a:solidFill>
                <a:ea typeface="楷体" pitchFamily="49" charset="-122"/>
                <a:cs typeface="Times New Roman" pitchFamily="18" charset="0"/>
              </a:rPr>
              <a:t>最优量度</a:t>
            </a:r>
            <a:r>
              <a:rPr lang="zh-CN" altLang="en-US" sz="2000" dirty="0">
                <a:solidFill>
                  <a:schemeClr val="tx1"/>
                </a:solidFill>
                <a:ea typeface="楷体" pitchFamily="49" charset="-122"/>
                <a:cs typeface="Times New Roman" pitchFamily="18" charset="0"/>
              </a:rPr>
              <a:t>标准（或</a:t>
            </a:r>
            <a:r>
              <a:rPr lang="zh-CN" altLang="en-US" sz="2000" dirty="0">
                <a:solidFill>
                  <a:srgbClr val="FF0000"/>
                </a:solidFill>
                <a:ea typeface="楷体" pitchFamily="49" charset="-122"/>
                <a:cs typeface="Times New Roman" pitchFamily="18" charset="0"/>
              </a:rPr>
              <a:t>贪心</a:t>
            </a:r>
            <a:r>
              <a:rPr lang="zh-CN" altLang="en-US" sz="2000" dirty="0">
                <a:solidFill>
                  <a:schemeClr val="tx1"/>
                </a:solidFill>
                <a:ea typeface="楷体" pitchFamily="49" charset="-122"/>
                <a:cs typeface="Times New Roman" pitchFamily="18" charset="0"/>
              </a:rPr>
              <a:t>准则</a:t>
            </a:r>
            <a:r>
              <a:rPr lang="zh-CN" altLang="en-US" sz="2000" dirty="0" smtClean="0">
                <a:solidFill>
                  <a:schemeClr val="tx1"/>
                </a:solidFill>
                <a:ea typeface="楷体" pitchFamily="49" charset="-122"/>
                <a:cs typeface="Times New Roman" pitchFamily="18" charset="0"/>
              </a:rPr>
              <a:t>），在</a:t>
            </a:r>
            <a:r>
              <a:rPr lang="zh-CN" altLang="en-US" sz="2000" dirty="0">
                <a:solidFill>
                  <a:schemeClr val="tx1"/>
                </a:solidFill>
                <a:ea typeface="楷体" pitchFamily="49" charset="-122"/>
                <a:cs typeface="Times New Roman" pitchFamily="18" charset="0"/>
              </a:rPr>
              <a:t>选择解分量的过程</a:t>
            </a:r>
            <a:r>
              <a:rPr lang="zh-CN" altLang="en-US" sz="2000" dirty="0" smtClean="0">
                <a:solidFill>
                  <a:schemeClr val="tx1"/>
                </a:solidFill>
                <a:ea typeface="楷体" pitchFamily="49" charset="-122"/>
                <a:cs typeface="Times New Roman" pitchFamily="18" charset="0"/>
              </a:rPr>
              <a:t>中，</a:t>
            </a:r>
            <a:r>
              <a:rPr lang="zh-CN" altLang="en-US" sz="2000" dirty="0" smtClean="0">
                <a:solidFill>
                  <a:srgbClr val="FF0000"/>
                </a:solidFill>
                <a:ea typeface="楷体" pitchFamily="49" charset="-122"/>
                <a:cs typeface="Times New Roman" pitchFamily="18" charset="0"/>
              </a:rPr>
              <a:t>添</a:t>
            </a:r>
            <a:r>
              <a:rPr lang="zh-CN" altLang="en-US" sz="2000" dirty="0">
                <a:solidFill>
                  <a:srgbClr val="FF0000"/>
                </a:solidFill>
                <a:ea typeface="楷体" pitchFamily="49" charset="-122"/>
                <a:cs typeface="Times New Roman" pitchFamily="18" charset="0"/>
              </a:rPr>
              <a:t>加</a:t>
            </a:r>
            <a:r>
              <a:rPr lang="zh-CN" altLang="en-US" sz="2000" dirty="0">
                <a:solidFill>
                  <a:schemeClr val="tx1"/>
                </a:solidFill>
                <a:ea typeface="楷体" pitchFamily="49" charset="-122"/>
                <a:cs typeface="Times New Roman" pitchFamily="18" charset="0"/>
              </a:rPr>
              <a:t>新的解分量</a:t>
            </a:r>
            <a:r>
              <a:rPr lang="en-US" altLang="zh-CN" sz="2000" i="1" dirty="0" err="1">
                <a:solidFill>
                  <a:schemeClr val="tx1"/>
                </a:solidFill>
                <a:ea typeface="楷体" pitchFamily="49" charset="-122"/>
                <a:cs typeface="Times New Roman" pitchFamily="18" charset="0"/>
              </a:rPr>
              <a:t>x</a:t>
            </a:r>
            <a:r>
              <a:rPr lang="en-US" altLang="zh-CN" sz="2000" i="1" baseline="-25000" dirty="0" err="1">
                <a:solidFill>
                  <a:schemeClr val="tx1"/>
                </a:solidFill>
                <a:ea typeface="楷体" pitchFamily="49" charset="-122"/>
                <a:cs typeface="Times New Roman" pitchFamily="18" charset="0"/>
              </a:rPr>
              <a:t>k</a:t>
            </a:r>
            <a:r>
              <a:rPr lang="zh-CN" altLang="en-US" sz="2000" dirty="0" smtClean="0">
                <a:solidFill>
                  <a:schemeClr val="tx1"/>
                </a:solidFill>
                <a:ea typeface="楷体" pitchFamily="49" charset="-122"/>
                <a:cs typeface="Times New Roman" pitchFamily="18" charset="0"/>
              </a:rPr>
              <a:t>后，</a:t>
            </a:r>
            <a:r>
              <a:rPr lang="zh-CN" altLang="en-US" sz="2000" dirty="0" smtClean="0">
                <a:solidFill>
                  <a:srgbClr val="FF0000"/>
                </a:solidFill>
                <a:ea typeface="楷体" pitchFamily="49" charset="-122"/>
                <a:cs typeface="Times New Roman" pitchFamily="18" charset="0"/>
              </a:rPr>
              <a:t>形</a:t>
            </a:r>
            <a:r>
              <a:rPr lang="zh-CN" altLang="en-US" sz="2000" dirty="0">
                <a:solidFill>
                  <a:srgbClr val="FF0000"/>
                </a:solidFill>
                <a:ea typeface="楷体" pitchFamily="49" charset="-122"/>
                <a:cs typeface="Times New Roman" pitchFamily="18" charset="0"/>
              </a:rPr>
              <a:t>成</a:t>
            </a:r>
            <a:r>
              <a:rPr lang="zh-CN" altLang="en-US" sz="2000" dirty="0">
                <a:solidFill>
                  <a:schemeClr val="tx1"/>
                </a:solidFill>
                <a:ea typeface="楷体" pitchFamily="49" charset="-122"/>
                <a:cs typeface="Times New Roman" pitchFamily="18" charset="0"/>
              </a:rPr>
              <a:t>的</a:t>
            </a:r>
            <a:r>
              <a:rPr lang="zh-CN" altLang="en-US" sz="2000" dirty="0">
                <a:solidFill>
                  <a:srgbClr val="FF0000"/>
                </a:solidFill>
                <a:ea typeface="楷体" pitchFamily="49" charset="-122"/>
                <a:cs typeface="Times New Roman" pitchFamily="18" charset="0"/>
              </a:rPr>
              <a:t>部分解</a:t>
            </a:r>
            <a:r>
              <a:rPr lang="zh-CN" altLang="en-US" sz="2000" dirty="0">
                <a:solidFill>
                  <a:schemeClr val="tx1"/>
                </a:solidFill>
                <a:ea typeface="楷体" pitchFamily="49" charset="-122"/>
                <a:cs typeface="Times New Roman" pitchFamily="18" charset="0"/>
              </a:rPr>
              <a:t>（</a:t>
            </a:r>
            <a:r>
              <a:rPr lang="en-US" altLang="zh-CN" sz="2000" i="1" dirty="0" smtClean="0">
                <a:solidFill>
                  <a:schemeClr val="tx1"/>
                </a:solidFill>
                <a:ea typeface="楷体" pitchFamily="49" charset="-122"/>
                <a:cs typeface="Times New Roman" pitchFamily="18" charset="0"/>
              </a:rPr>
              <a:t>x</a:t>
            </a:r>
            <a:r>
              <a:rPr lang="en-US" altLang="zh-CN" sz="2000" baseline="-25000" dirty="0" smtClean="0">
                <a:solidFill>
                  <a:schemeClr val="tx1"/>
                </a:solidFill>
                <a:ea typeface="楷体" pitchFamily="49" charset="-122"/>
                <a:cs typeface="Times New Roman" pitchFamily="18" charset="0"/>
              </a:rPr>
              <a:t>0</a:t>
            </a:r>
            <a:r>
              <a:rPr lang="zh-CN" altLang="en-US" sz="2000" dirty="0" smtClean="0">
                <a:solidFill>
                  <a:schemeClr val="tx1"/>
                </a:solidFill>
                <a:ea typeface="楷体" pitchFamily="49" charset="-122"/>
                <a:cs typeface="Times New Roman" pitchFamily="18" charset="0"/>
              </a:rPr>
              <a:t>，</a:t>
            </a:r>
            <a:r>
              <a:rPr lang="en-US" altLang="zh-CN" sz="2000" i="1" dirty="0" smtClean="0">
                <a:solidFill>
                  <a:schemeClr val="tx1"/>
                </a:solidFill>
                <a:ea typeface="楷体" pitchFamily="49" charset="-122"/>
                <a:cs typeface="Times New Roman" pitchFamily="18" charset="0"/>
              </a:rPr>
              <a:t>x</a:t>
            </a:r>
            <a:r>
              <a:rPr lang="en-US" altLang="zh-CN" sz="2000" baseline="-25000" dirty="0" smtClean="0">
                <a:solidFill>
                  <a:schemeClr val="tx1"/>
                </a:solidFill>
                <a:ea typeface="楷体" pitchFamily="49" charset="-122"/>
                <a:cs typeface="Times New Roman" pitchFamily="18" charset="0"/>
              </a:rPr>
              <a:t>1</a:t>
            </a:r>
            <a:r>
              <a:rPr lang="zh-CN" altLang="en-US" sz="2000" dirty="0" smtClean="0">
                <a:solidFill>
                  <a:schemeClr val="tx1"/>
                </a:solidFill>
                <a:ea typeface="楷体" pitchFamily="49" charset="-122"/>
                <a:cs typeface="Times New Roman" pitchFamily="18" charset="0"/>
              </a:rPr>
              <a:t>，</a:t>
            </a:r>
            <a:r>
              <a:rPr lang="en-US" altLang="zh-CN" sz="2000" dirty="0" smtClean="0">
                <a:solidFill>
                  <a:schemeClr val="tx1"/>
                </a:solidFill>
                <a:ea typeface="楷体" pitchFamily="49" charset="-122"/>
                <a:cs typeface="Times New Roman" pitchFamily="18" charset="0"/>
              </a:rPr>
              <a:t>…</a:t>
            </a:r>
            <a:r>
              <a:rPr lang="zh-CN" altLang="en-US" sz="2000" dirty="0" smtClean="0">
                <a:solidFill>
                  <a:schemeClr val="tx1"/>
                </a:solidFill>
                <a:ea typeface="楷体" pitchFamily="49" charset="-122"/>
                <a:cs typeface="Times New Roman" pitchFamily="18" charset="0"/>
              </a:rPr>
              <a:t>，</a:t>
            </a:r>
            <a:r>
              <a:rPr lang="en-US" altLang="zh-CN" sz="2000" i="1" dirty="0" err="1" smtClean="0">
                <a:solidFill>
                  <a:schemeClr val="tx1"/>
                </a:solidFill>
                <a:ea typeface="楷体" pitchFamily="49" charset="-122"/>
                <a:cs typeface="Times New Roman" pitchFamily="18" charset="0"/>
              </a:rPr>
              <a:t>x</a:t>
            </a:r>
            <a:r>
              <a:rPr lang="en-US" altLang="zh-CN" sz="2000" i="1" baseline="-25000" dirty="0" err="1" smtClean="0">
                <a:solidFill>
                  <a:schemeClr val="tx1"/>
                </a:solidFill>
                <a:ea typeface="楷体" pitchFamily="49" charset="-122"/>
                <a:cs typeface="Times New Roman" pitchFamily="18" charset="0"/>
              </a:rPr>
              <a:t>k</a:t>
            </a:r>
            <a:r>
              <a:rPr lang="en-US" altLang="zh-CN" sz="2000" dirty="0">
                <a:solidFill>
                  <a:schemeClr val="tx1"/>
                </a:solidFill>
                <a:ea typeface="楷体" pitchFamily="49" charset="-122"/>
                <a:cs typeface="Times New Roman" pitchFamily="18" charset="0"/>
              </a:rPr>
              <a:t>)</a:t>
            </a:r>
            <a:r>
              <a:rPr lang="zh-CN" altLang="en-US" sz="2000" dirty="0">
                <a:solidFill>
                  <a:srgbClr val="FF0000"/>
                </a:solidFill>
                <a:ea typeface="楷体" pitchFamily="49" charset="-122"/>
                <a:cs typeface="Times New Roman" pitchFamily="18" charset="0"/>
              </a:rPr>
              <a:t>不违反</a:t>
            </a:r>
            <a:r>
              <a:rPr lang="zh-CN" altLang="en-US" sz="2000" dirty="0">
                <a:solidFill>
                  <a:schemeClr val="tx1"/>
                </a:solidFill>
                <a:ea typeface="楷体" pitchFamily="49" charset="-122"/>
                <a:cs typeface="Times New Roman" pitchFamily="18" charset="0"/>
              </a:rPr>
              <a:t>可行解</a:t>
            </a:r>
            <a:r>
              <a:rPr lang="zh-CN" altLang="en-US" sz="2000" dirty="0">
                <a:solidFill>
                  <a:srgbClr val="FF0000"/>
                </a:solidFill>
                <a:ea typeface="楷体" pitchFamily="49" charset="-122"/>
                <a:cs typeface="Times New Roman" pitchFamily="18" charset="0"/>
              </a:rPr>
              <a:t>约束</a:t>
            </a:r>
            <a:r>
              <a:rPr lang="zh-CN" altLang="en-US" sz="2000" dirty="0">
                <a:solidFill>
                  <a:schemeClr val="tx1"/>
                </a:solidFill>
                <a:ea typeface="楷体" pitchFamily="49" charset="-122"/>
                <a:cs typeface="Times New Roman" pitchFamily="18" charset="0"/>
              </a:rPr>
              <a:t>条件。</a:t>
            </a:r>
          </a:p>
          <a:p>
            <a:pPr>
              <a:lnSpc>
                <a:spcPct val="150000"/>
              </a:lnSpc>
              <a:spcBef>
                <a:spcPts val="0"/>
              </a:spcBef>
            </a:pPr>
            <a:r>
              <a:rPr lang="zh-CN" altLang="en-US" sz="2000" dirty="0">
                <a:solidFill>
                  <a:schemeClr val="tx1"/>
                </a:solidFill>
                <a:ea typeface="楷体" pitchFamily="49" charset="-122"/>
                <a:cs typeface="Times New Roman" pitchFamily="18" charset="0"/>
              </a:rPr>
              <a:t>　　每一次贪心选择都将所求问题</a:t>
            </a:r>
            <a:r>
              <a:rPr lang="zh-CN" altLang="en-US" sz="2000" dirty="0">
                <a:solidFill>
                  <a:srgbClr val="FF0000"/>
                </a:solidFill>
                <a:ea typeface="楷体" pitchFamily="49" charset="-122"/>
                <a:cs typeface="Times New Roman" pitchFamily="18" charset="0"/>
              </a:rPr>
              <a:t>简化</a:t>
            </a:r>
            <a:r>
              <a:rPr lang="zh-CN" altLang="en-US" sz="2000" dirty="0">
                <a:solidFill>
                  <a:schemeClr val="tx1"/>
                </a:solidFill>
                <a:ea typeface="楷体" pitchFamily="49" charset="-122"/>
                <a:cs typeface="Times New Roman" pitchFamily="18" charset="0"/>
              </a:rPr>
              <a:t>为规模更小的子问</a:t>
            </a:r>
            <a:r>
              <a:rPr lang="zh-CN" altLang="en-US" sz="2000" dirty="0" smtClean="0">
                <a:solidFill>
                  <a:schemeClr val="tx1"/>
                </a:solidFill>
                <a:ea typeface="楷体" pitchFamily="49" charset="-122"/>
                <a:cs typeface="Times New Roman" pitchFamily="18" charset="0"/>
              </a:rPr>
              <a:t>题，并</a:t>
            </a:r>
            <a:r>
              <a:rPr lang="zh-CN" altLang="en-US" sz="2000" dirty="0">
                <a:solidFill>
                  <a:srgbClr val="FF0000"/>
                </a:solidFill>
                <a:ea typeface="楷体" pitchFamily="49" charset="-122"/>
                <a:cs typeface="Times New Roman" pitchFamily="18" charset="0"/>
              </a:rPr>
              <a:t>期望</a:t>
            </a:r>
            <a:r>
              <a:rPr lang="zh-CN" altLang="en-US" sz="2000" dirty="0">
                <a:solidFill>
                  <a:schemeClr val="tx1"/>
                </a:solidFill>
                <a:ea typeface="楷体" pitchFamily="49" charset="-122"/>
                <a:cs typeface="Times New Roman" pitchFamily="18" charset="0"/>
              </a:rPr>
              <a:t>通过每次所做的局部最优选择产生出一个</a:t>
            </a:r>
            <a:r>
              <a:rPr lang="zh-CN" altLang="en-US" sz="2000" dirty="0">
                <a:solidFill>
                  <a:srgbClr val="FF0000"/>
                </a:solidFill>
                <a:ea typeface="楷体" pitchFamily="49" charset="-122"/>
                <a:cs typeface="Times New Roman" pitchFamily="18" charset="0"/>
              </a:rPr>
              <a:t>全局最优解</a:t>
            </a:r>
            <a:r>
              <a:rPr lang="zh-CN" altLang="en-US" sz="2000" dirty="0">
                <a:solidFill>
                  <a:schemeClr val="tx1"/>
                </a:solidFill>
                <a:ea typeface="楷体" pitchFamily="49" charset="-122"/>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928802"/>
            <a:ext cx="7715304" cy="1007840"/>
          </a:xfrm>
          <a:prstGeom prst="rect">
            <a:avLst/>
          </a:prstGeom>
          <a:noFill/>
        </p:spPr>
        <p:txBody>
          <a:bodyPr wrap="square" rtlCol="0">
            <a:spAutoFit/>
          </a:bodyPr>
          <a:lstStyle/>
          <a:p>
            <a:pPr>
              <a:lnSpc>
                <a:spcPct val="150000"/>
              </a:lnSpc>
            </a:pPr>
            <a:r>
              <a:rPr lang="en-US" altLang="zh-CN" sz="2200" dirty="0" smtClean="0">
                <a:solidFill>
                  <a:srgbClr val="0000FF"/>
                </a:solidFill>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zh-CN" altLang="zh-CN" sz="2000" dirty="0" smtClean="0">
                <a:solidFill>
                  <a:schemeClr val="tx1"/>
                </a:solidFill>
                <a:latin typeface="Consolas" pitchFamily="49" charset="0"/>
                <a:ea typeface="楷体" pitchFamily="49" charset="-122"/>
                <a:cs typeface="Consolas" pitchFamily="49" charset="0"/>
              </a:rPr>
              <a:t>算法的主要时间花费在排序上，时间复杂度为</a:t>
            </a:r>
            <a:r>
              <a:rPr lang="en-US" altLang="zh-CN" sz="2000" dirty="0" smtClean="0">
                <a:solidFill>
                  <a:schemeClr val="tx1"/>
                </a:solidFill>
                <a:latin typeface="Consolas" pitchFamily="49" charset="0"/>
                <a:ea typeface="楷体" pitchFamily="49" charset="-122"/>
                <a:cs typeface="Consolas" pitchFamily="49" charset="0"/>
              </a:rPr>
              <a:t>O(</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log</a:t>
            </a:r>
            <a:r>
              <a:rPr lang="en-US" altLang="zh-CN" sz="2000" baseline="-25000" dirty="0" smtClean="0">
                <a:solidFill>
                  <a:schemeClr val="tx1"/>
                </a:solidFill>
                <a:latin typeface="Consolas" pitchFamily="49" charset="0"/>
                <a:ea typeface="楷体" pitchFamily="49" charset="-122"/>
                <a:cs typeface="Consolas" pitchFamily="49" charset="0"/>
              </a:rPr>
              <a:t>2</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539750" y="1557338"/>
            <a:ext cx="8135938"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问题描述</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设要</a:t>
            </a:r>
            <a:r>
              <a:rPr lang="zh-CN" altLang="en-US" sz="2000" dirty="0">
                <a:solidFill>
                  <a:schemeClr val="tx1"/>
                </a:solidFill>
                <a:latin typeface="Consolas" pitchFamily="49" charset="0"/>
                <a:ea typeface="楷体" pitchFamily="49" charset="-122"/>
                <a:cs typeface="Consolas" pitchFamily="49" charset="0"/>
              </a:rPr>
              <a:t>编码的字符集为</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d</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 </a:t>
            </a:r>
            <a:r>
              <a:rPr lang="en-US" altLang="zh-CN" sz="2000" i="1" dirty="0" smtClean="0">
                <a:solidFill>
                  <a:schemeClr val="tx1"/>
                </a:solidFill>
                <a:latin typeface="Consolas" pitchFamily="49" charset="0"/>
                <a:ea typeface="楷体" pitchFamily="49" charset="-122"/>
                <a:cs typeface="Consolas" pitchFamily="49" charset="0"/>
              </a:rPr>
              <a:t>d</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 </a:t>
            </a:r>
            <a:r>
              <a:rPr lang="en-US" altLang="zh-CN" sz="2000" i="1" dirty="0" err="1">
                <a:solidFill>
                  <a:schemeClr val="tx1"/>
                </a:solidFill>
                <a:latin typeface="Consolas" pitchFamily="49" charset="0"/>
                <a:ea typeface="楷体" pitchFamily="49" charset="-122"/>
                <a:cs typeface="Consolas" pitchFamily="49" charset="0"/>
              </a:rPr>
              <a:t>d</a:t>
            </a:r>
            <a:r>
              <a:rPr lang="en-US" altLang="zh-CN" sz="2000" i="1" baseline="-25000" dirty="0" err="1">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，它</a:t>
            </a:r>
            <a:r>
              <a:rPr lang="zh-CN" altLang="en-US" sz="2000" dirty="0">
                <a:solidFill>
                  <a:schemeClr val="tx1"/>
                </a:solidFill>
                <a:latin typeface="Consolas" pitchFamily="49" charset="0"/>
                <a:ea typeface="楷体" pitchFamily="49" charset="-122"/>
                <a:cs typeface="Consolas" pitchFamily="49" charset="0"/>
              </a:rPr>
              <a:t>们出现的频率为</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 </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 </a:t>
            </a:r>
            <a:r>
              <a:rPr lang="en-US" altLang="zh-CN" sz="2000" i="1" dirty="0" err="1">
                <a:solidFill>
                  <a:schemeClr val="tx1"/>
                </a:solidFill>
                <a:latin typeface="Consolas" pitchFamily="49" charset="0"/>
                <a:ea typeface="楷体" pitchFamily="49" charset="-122"/>
                <a:cs typeface="Consolas" pitchFamily="49" charset="0"/>
              </a:rPr>
              <a:t>w</a:t>
            </a:r>
            <a:r>
              <a:rPr lang="en-US" altLang="zh-CN" sz="2000" i="1" baseline="-25000" dirty="0" err="1">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，应</a:t>
            </a:r>
            <a:r>
              <a:rPr lang="zh-CN" altLang="en-US" sz="2000" dirty="0">
                <a:solidFill>
                  <a:schemeClr val="tx1"/>
                </a:solidFill>
                <a:latin typeface="Consolas" pitchFamily="49" charset="0"/>
                <a:ea typeface="楷体" pitchFamily="49" charset="-122"/>
                <a:cs typeface="Consolas" pitchFamily="49" charset="0"/>
              </a:rPr>
              <a:t>用哈夫曼树构造最优的不等长的由</a:t>
            </a:r>
            <a:r>
              <a:rPr lang="en-US" altLang="zh-CN" sz="2000" dirty="0">
                <a:solidFill>
                  <a:schemeClr val="tx1"/>
                </a:solidFill>
                <a:latin typeface="Consolas" pitchFamily="49" charset="0"/>
                <a:ea typeface="楷体" pitchFamily="49" charset="-122"/>
                <a:cs typeface="Consolas" pitchFamily="49" charset="0"/>
              </a:rPr>
              <a:t>0</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构成的</a:t>
            </a:r>
            <a:r>
              <a:rPr lang="zh-CN" altLang="en-US" sz="2000" dirty="0">
                <a:solidFill>
                  <a:srgbClr val="FF0000"/>
                </a:solidFill>
                <a:latin typeface="Consolas" pitchFamily="49" charset="0"/>
                <a:ea typeface="楷体" pitchFamily="49" charset="-122"/>
                <a:cs typeface="Consolas" pitchFamily="49" charset="0"/>
              </a:rPr>
              <a:t>编码方案</a:t>
            </a:r>
            <a:r>
              <a:rPr lang="zh-CN" altLang="en-US" sz="2000" dirty="0">
                <a:latin typeface="Consolas" pitchFamily="49" charset="0"/>
                <a:ea typeface="楷体" pitchFamily="49" charset="-122"/>
                <a:cs typeface="Consolas" pitchFamily="49" charset="0"/>
              </a:rPr>
              <a:t>。 </a:t>
            </a:r>
          </a:p>
        </p:txBody>
      </p:sp>
      <p:sp>
        <p:nvSpPr>
          <p:cNvPr id="4" name="TextBox 3"/>
          <p:cNvSpPr txBox="1"/>
          <p:nvPr/>
        </p:nvSpPr>
        <p:spPr>
          <a:xfrm>
            <a:off x="571472" y="357166"/>
            <a:ext cx="350046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7.7 </a:t>
            </a:r>
            <a:r>
              <a:rPr lang="zh-CN" altLang="zh-CN" sz="2800" smtClean="0">
                <a:solidFill>
                  <a:srgbClr val="FF0000"/>
                </a:solidFill>
                <a:latin typeface="Consolas" pitchFamily="49" charset="0"/>
                <a:ea typeface="叶根友毛笔行书2.0版" pitchFamily="2" charset="-122"/>
                <a:cs typeface="Consolas" pitchFamily="49" charset="0"/>
              </a:rPr>
              <a:t>哈夫曼编码</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435004" y="500042"/>
            <a:ext cx="8351838" cy="1007840"/>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微软雅黑" pitchFamily="34" charset="-122"/>
                <a:ea typeface="微软雅黑" pitchFamily="34"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问题求解</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先</a:t>
            </a:r>
            <a:r>
              <a:rPr lang="zh-CN" altLang="en-US" sz="2000" dirty="0">
                <a:solidFill>
                  <a:schemeClr val="tx1"/>
                </a:solidFill>
                <a:latin typeface="Consolas" pitchFamily="49" charset="0"/>
                <a:ea typeface="楷体" pitchFamily="49" charset="-122"/>
                <a:cs typeface="Consolas" pitchFamily="49" charset="0"/>
              </a:rPr>
              <a:t>构建以这个</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个结点为叶子结点的哈夫曼</a:t>
            </a:r>
            <a:r>
              <a:rPr lang="zh-CN" altLang="en-US" sz="2000" dirty="0" smtClean="0">
                <a:solidFill>
                  <a:schemeClr val="tx1"/>
                </a:solidFill>
                <a:latin typeface="Consolas" pitchFamily="49" charset="0"/>
                <a:ea typeface="楷体" pitchFamily="49" charset="-122"/>
                <a:cs typeface="Consolas" pitchFamily="49" charset="0"/>
              </a:rPr>
              <a:t>树，然</a:t>
            </a:r>
            <a:r>
              <a:rPr lang="zh-CN" altLang="en-US" sz="2000" dirty="0">
                <a:solidFill>
                  <a:schemeClr val="tx1"/>
                </a:solidFill>
                <a:latin typeface="Consolas" pitchFamily="49" charset="0"/>
                <a:ea typeface="楷体" pitchFamily="49" charset="-122"/>
                <a:cs typeface="Consolas" pitchFamily="49" charset="0"/>
              </a:rPr>
              <a:t>后由哈夫曼树产生各叶子结点对应字符的哈夫曼编码。</a:t>
            </a:r>
          </a:p>
        </p:txBody>
      </p:sp>
      <p:sp>
        <p:nvSpPr>
          <p:cNvPr id="164867" name="Text Box 3"/>
          <p:cNvSpPr txBox="1">
            <a:spLocks noChangeArrowheads="1"/>
          </p:cNvSpPr>
          <p:nvPr/>
        </p:nvSpPr>
        <p:spPr bwMode="auto">
          <a:xfrm>
            <a:off x="323850" y="1714488"/>
            <a:ext cx="8208963" cy="1246495"/>
          </a:xfrm>
          <a:prstGeom prst="rect">
            <a:avLst/>
          </a:prstGeom>
          <a:noFill/>
          <a:ln w="9525">
            <a:noFill/>
            <a:miter lim="800000"/>
            <a:headEnd/>
            <a:tailEnd/>
          </a:ln>
          <a:effectLst/>
        </p:spPr>
        <p:txBody>
          <a:bodyPr>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Consolas" pitchFamily="49" charset="0"/>
                <a:ea typeface="楷体" pitchFamily="49" charset="-122"/>
                <a:cs typeface="Consolas" pitchFamily="49" charset="0"/>
              </a:rPr>
              <a:t>哈夫曼</a:t>
            </a:r>
            <a:r>
              <a:rPr lang="zh-CN" altLang="en-US" sz="2000" dirty="0" smtClean="0">
                <a:solidFill>
                  <a:srgbClr val="FF0000"/>
                </a:solidFill>
                <a:latin typeface="Consolas" pitchFamily="49" charset="0"/>
                <a:ea typeface="楷体" pitchFamily="49" charset="-122"/>
                <a:cs typeface="Consolas" pitchFamily="49" charset="0"/>
              </a:rPr>
              <a:t>树</a:t>
            </a:r>
            <a:r>
              <a:rPr lang="zh-CN" altLang="en-US" sz="2000" dirty="0" smtClean="0">
                <a:solidFill>
                  <a:schemeClr val="tx1"/>
                </a:solidFill>
                <a:latin typeface="Consolas" pitchFamily="49" charset="0"/>
                <a:ea typeface="楷体" pitchFamily="49" charset="-122"/>
                <a:cs typeface="Consolas" pitchFamily="49" charset="0"/>
              </a:rPr>
              <a:t>的</a:t>
            </a:r>
            <a:r>
              <a:rPr lang="zh-CN" altLang="en-US" sz="2000" dirty="0">
                <a:solidFill>
                  <a:schemeClr val="tx1"/>
                </a:solidFill>
                <a:latin typeface="Consolas" pitchFamily="49" charset="0"/>
                <a:ea typeface="楷体" pitchFamily="49" charset="-122"/>
                <a:cs typeface="Consolas" pitchFamily="49" charset="0"/>
              </a:rPr>
              <a:t>定义：设二叉树具有</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个带权值的叶子结</a:t>
            </a:r>
            <a:r>
              <a:rPr lang="zh-CN" altLang="en-US" sz="2000" dirty="0" smtClean="0">
                <a:solidFill>
                  <a:schemeClr val="tx1"/>
                </a:solidFill>
                <a:latin typeface="Consolas" pitchFamily="49" charset="0"/>
                <a:ea typeface="楷体" pitchFamily="49" charset="-122"/>
                <a:cs typeface="Consolas" pitchFamily="49" charset="0"/>
              </a:rPr>
              <a:t>点，从</a:t>
            </a:r>
            <a:r>
              <a:rPr lang="zh-CN" altLang="en-US" sz="2000" dirty="0">
                <a:solidFill>
                  <a:schemeClr val="tx1"/>
                </a:solidFill>
                <a:latin typeface="Consolas" pitchFamily="49" charset="0"/>
                <a:ea typeface="楷体" pitchFamily="49" charset="-122"/>
                <a:cs typeface="Consolas" pitchFamily="49" charset="0"/>
              </a:rPr>
              <a:t>根结点到每个叶子结点都有一个路径长度。从根结点到各个叶子结点的路径长度与相应结点权值的乘积的和称为该二叉树的带权路径长</a:t>
            </a:r>
            <a:r>
              <a:rPr lang="zh-CN" altLang="en-US" sz="2000" dirty="0" smtClean="0">
                <a:solidFill>
                  <a:schemeClr val="tx1"/>
                </a:solidFill>
                <a:latin typeface="Consolas" pitchFamily="49" charset="0"/>
                <a:ea typeface="楷体" pitchFamily="49" charset="-122"/>
                <a:cs typeface="Consolas" pitchFamily="49" charset="0"/>
              </a:rPr>
              <a:t>度，记</a:t>
            </a:r>
            <a:r>
              <a:rPr lang="zh-CN" altLang="en-US" sz="2000" dirty="0">
                <a:solidFill>
                  <a:schemeClr val="tx1"/>
                </a:solidFill>
                <a:latin typeface="Consolas" pitchFamily="49" charset="0"/>
                <a:ea typeface="楷体" pitchFamily="49" charset="-122"/>
                <a:cs typeface="Consolas" pitchFamily="49" charset="0"/>
              </a:rPr>
              <a:t>作：</a:t>
            </a:r>
          </a:p>
        </p:txBody>
      </p:sp>
      <p:graphicFrame>
        <p:nvGraphicFramePr>
          <p:cNvPr id="164868" name="Object 4"/>
          <p:cNvGraphicFramePr>
            <a:graphicFrameLocks noChangeAspect="1"/>
          </p:cNvGraphicFramePr>
          <p:nvPr/>
        </p:nvGraphicFramePr>
        <p:xfrm>
          <a:off x="2339975" y="3213100"/>
          <a:ext cx="1727200" cy="746125"/>
        </p:xfrm>
        <a:graphic>
          <a:graphicData uri="http://schemas.openxmlformats.org/presentationml/2006/ole">
            <p:oleObj spid="_x0000_s164868" name="公式" r:id="rId3" imgW="901309" imgH="393529" progId="Equation.3">
              <p:embed/>
            </p:oleObj>
          </a:graphicData>
        </a:graphic>
      </p:graphicFrame>
      <p:sp>
        <p:nvSpPr>
          <p:cNvPr id="164870" name="Text Box 6"/>
          <p:cNvSpPr txBox="1">
            <a:spLocks noChangeArrowheads="1"/>
          </p:cNvSpPr>
          <p:nvPr/>
        </p:nvSpPr>
        <p:spPr bwMode="auto">
          <a:xfrm>
            <a:off x="539750" y="4005263"/>
            <a:ext cx="7704138" cy="861774"/>
          </a:xfrm>
          <a:prstGeom prst="rect">
            <a:avLst/>
          </a:prstGeom>
          <a:noFill/>
          <a:ln w="9525">
            <a:noFill/>
            <a:miter lim="800000"/>
            <a:headEnd/>
            <a:tailEnd/>
          </a:ln>
          <a:effectLst/>
        </p:spPr>
        <p:txBody>
          <a:bodyPr>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chemeClr val="tx1"/>
                </a:solidFill>
                <a:latin typeface="Consolas" pitchFamily="49" charset="0"/>
                <a:ea typeface="楷体" pitchFamily="49" charset="-122"/>
                <a:cs typeface="Consolas" pitchFamily="49" charset="0"/>
              </a:rPr>
              <a:t>由</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个叶子结点可以构造出多种二叉</a:t>
            </a:r>
            <a:r>
              <a:rPr lang="zh-CN" altLang="en-US" sz="2000" dirty="0" smtClean="0">
                <a:solidFill>
                  <a:schemeClr val="tx1"/>
                </a:solidFill>
                <a:latin typeface="Consolas" pitchFamily="49" charset="0"/>
                <a:ea typeface="楷体" pitchFamily="49" charset="-122"/>
                <a:cs typeface="Consolas" pitchFamily="49" charset="0"/>
              </a:rPr>
              <a:t>树，其</a:t>
            </a:r>
            <a:r>
              <a:rPr lang="zh-CN" altLang="en-US" sz="2000" dirty="0">
                <a:solidFill>
                  <a:schemeClr val="tx1"/>
                </a:solidFill>
                <a:latin typeface="Consolas" pitchFamily="49" charset="0"/>
                <a:ea typeface="楷体" pitchFamily="49" charset="-122"/>
                <a:cs typeface="Consolas" pitchFamily="49" charset="0"/>
              </a:rPr>
              <a:t>中具有最小带权路径长度的二叉树称为</a:t>
            </a:r>
            <a:r>
              <a:rPr lang="zh-CN" altLang="en-US" sz="2000" spc="300" dirty="0">
                <a:solidFill>
                  <a:srgbClr val="FF0000"/>
                </a:solidFill>
                <a:latin typeface="微软雅黑" pitchFamily="34" charset="-122"/>
                <a:ea typeface="微软雅黑" pitchFamily="34" charset="-122"/>
                <a:cs typeface="Consolas" pitchFamily="49" charset="0"/>
              </a:rPr>
              <a:t>哈夫曼树</a:t>
            </a:r>
            <a:r>
              <a:rPr lang="zh-CN" altLang="en-US" sz="2000" dirty="0">
                <a:solidFill>
                  <a:schemeClr val="tx1"/>
                </a:solidFill>
                <a:latin typeface="Consolas" pitchFamily="49" charset="0"/>
                <a:ea typeface="楷体" pitchFamily="49" charset="-122"/>
                <a:cs typeface="Consolas" pitchFamily="49" charset="0"/>
              </a:rPr>
              <a:t>（也称</a:t>
            </a:r>
            <a:r>
              <a:rPr lang="zh-CN" altLang="en-US" sz="2000" dirty="0">
                <a:solidFill>
                  <a:srgbClr val="FF0000"/>
                </a:solidFill>
                <a:latin typeface="Consolas" pitchFamily="49" charset="0"/>
                <a:ea typeface="楷体" pitchFamily="49" charset="-122"/>
                <a:cs typeface="Consolas" pitchFamily="49" charset="0"/>
              </a:rPr>
              <a:t>最优树</a:t>
            </a:r>
            <a:r>
              <a:rPr lang="zh-CN" altLang="en-US" sz="2000" dirty="0">
                <a:solidFill>
                  <a:schemeClr val="tx1"/>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42910" y="1142984"/>
            <a:ext cx="5889637"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chemeClr val="tx1"/>
                </a:solidFill>
                <a:latin typeface="Consolas" pitchFamily="49" charset="0"/>
                <a:ea typeface="楷体" pitchFamily="49" charset="-122"/>
                <a:cs typeface="Consolas" pitchFamily="49" charset="0"/>
              </a:rPr>
              <a:t>构造一棵</a:t>
            </a:r>
            <a:r>
              <a:rPr lang="zh-CN" altLang="en-US" sz="2200" dirty="0">
                <a:solidFill>
                  <a:srgbClr val="FF0000"/>
                </a:solidFill>
                <a:latin typeface="Consolas" pitchFamily="49" charset="0"/>
                <a:ea typeface="楷体" pitchFamily="49" charset="-122"/>
                <a:cs typeface="Consolas" pitchFamily="49" charset="0"/>
              </a:rPr>
              <a:t>哈夫曼树</a:t>
            </a:r>
            <a:r>
              <a:rPr lang="zh-CN" altLang="en-US" sz="2200" dirty="0">
                <a:solidFill>
                  <a:schemeClr val="tx1"/>
                </a:solidFill>
                <a:latin typeface="Consolas" pitchFamily="49" charset="0"/>
                <a:ea typeface="楷体" pitchFamily="49" charset="-122"/>
                <a:cs typeface="Consolas" pitchFamily="49" charset="0"/>
              </a:rPr>
              <a:t>的方法如</a:t>
            </a:r>
            <a:r>
              <a:rPr lang="zh-CN" altLang="en-US" sz="2200" dirty="0" smtClean="0">
                <a:solidFill>
                  <a:schemeClr val="tx1"/>
                </a:solidFill>
                <a:latin typeface="Consolas" pitchFamily="49" charset="0"/>
                <a:ea typeface="楷体" pitchFamily="49" charset="-122"/>
                <a:cs typeface="Consolas" pitchFamily="49" charset="0"/>
              </a:rPr>
              <a:t>下：</a:t>
            </a:r>
            <a:endParaRPr lang="zh-CN" altLang="en-US" sz="2200" dirty="0">
              <a:solidFill>
                <a:schemeClr val="tx1"/>
              </a:solidFill>
              <a:latin typeface="Consolas" pitchFamily="49" charset="0"/>
              <a:ea typeface="楷体" pitchFamily="49" charset="-122"/>
              <a:cs typeface="Consolas" pitchFamily="49" charset="0"/>
            </a:endParaRPr>
          </a:p>
        </p:txBody>
      </p:sp>
      <p:sp>
        <p:nvSpPr>
          <p:cNvPr id="163843" name="Text Box 3"/>
          <p:cNvSpPr txBox="1">
            <a:spLocks noChangeArrowheads="1"/>
          </p:cNvSpPr>
          <p:nvPr/>
        </p:nvSpPr>
        <p:spPr bwMode="auto">
          <a:xfrm>
            <a:off x="428596" y="1714488"/>
            <a:ext cx="8135937" cy="35951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）由给定的</a:t>
            </a:r>
            <a:r>
              <a:rPr lang="en-US" altLang="zh-CN" sz="2000" i="1" dirty="0" smtClean="0">
                <a:solidFill>
                  <a:schemeClr val="tx1"/>
                </a:solidFill>
                <a:latin typeface="Consolas" pitchFamily="49" charset="0"/>
                <a:ea typeface="楷体" pitchFamily="49" charset="-122"/>
                <a:cs typeface="Consolas" pitchFamily="49" charset="0"/>
              </a:rPr>
              <a:t>n</a:t>
            </a:r>
            <a:r>
              <a:rPr lang="zh-CN" altLang="zh-CN" sz="2000" dirty="0" smtClean="0">
                <a:solidFill>
                  <a:schemeClr val="tx1"/>
                </a:solidFill>
                <a:latin typeface="Consolas" pitchFamily="49" charset="0"/>
                <a:ea typeface="楷体" pitchFamily="49" charset="-122"/>
                <a:cs typeface="Consolas" pitchFamily="49" charset="0"/>
              </a:rPr>
              <a:t>个权值</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w</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w</a:t>
            </a:r>
            <a:r>
              <a:rPr lang="en-US" altLang="zh-CN" sz="2000" i="1" baseline="-25000" dirty="0" err="1"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构造</a:t>
            </a:r>
            <a:r>
              <a:rPr lang="en-US" altLang="zh-CN" sz="2000" i="1" dirty="0" smtClean="0">
                <a:solidFill>
                  <a:schemeClr val="tx1"/>
                </a:solidFill>
                <a:latin typeface="Consolas" pitchFamily="49" charset="0"/>
                <a:ea typeface="楷体" pitchFamily="49" charset="-122"/>
                <a:cs typeface="Consolas" pitchFamily="49" charset="0"/>
              </a:rPr>
              <a:t>n</a:t>
            </a:r>
            <a:r>
              <a:rPr lang="zh-CN" altLang="zh-CN" sz="2000" dirty="0" smtClean="0">
                <a:solidFill>
                  <a:schemeClr val="tx1"/>
                </a:solidFill>
                <a:latin typeface="Consolas" pitchFamily="49" charset="0"/>
                <a:ea typeface="楷体" pitchFamily="49" charset="-122"/>
                <a:cs typeface="Consolas" pitchFamily="49" charset="0"/>
              </a:rPr>
              <a:t>棵只有一个叶子结点的二叉树，从而得到一个二叉树的集合</a:t>
            </a:r>
            <a:r>
              <a:rPr lang="en-US" altLang="zh-CN" sz="2000" i="1" dirty="0" smtClean="0">
                <a:solidFill>
                  <a:schemeClr val="tx1"/>
                </a:solidFill>
                <a:latin typeface="Consolas" pitchFamily="49" charset="0"/>
                <a:ea typeface="楷体" pitchFamily="49" charset="-122"/>
                <a:cs typeface="Consolas" pitchFamily="49" charset="0"/>
              </a:rPr>
              <a:t>F</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T</a:t>
            </a:r>
            <a:r>
              <a:rPr lang="en-US" altLang="zh-CN" sz="2000" baseline="-25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T</a:t>
            </a:r>
            <a:r>
              <a:rPr lang="en-US" altLang="zh-CN" sz="2000" baseline="-25000" dirty="0" smtClean="0">
                <a:solidFill>
                  <a:schemeClr val="tx1"/>
                </a:solidFill>
                <a:latin typeface="Consolas" pitchFamily="49" charset="0"/>
                <a:ea typeface="楷体" pitchFamily="49" charset="-122"/>
                <a:cs typeface="Consolas" pitchFamily="49" charset="0"/>
              </a:rPr>
              <a:t>2</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i="1" dirty="0" err="1" smtClean="0">
                <a:solidFill>
                  <a:schemeClr val="tx1"/>
                </a:solidFill>
                <a:latin typeface="Consolas" pitchFamily="49" charset="0"/>
                <a:ea typeface="楷体" pitchFamily="49" charset="-122"/>
                <a:cs typeface="Consolas" pitchFamily="49" charset="0"/>
              </a:rPr>
              <a:t>T</a:t>
            </a:r>
            <a:r>
              <a:rPr lang="en-US" altLang="zh-CN" sz="2000" i="1" baseline="-25000" dirty="0" err="1"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a:t>
            </a: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2</a:t>
            </a:r>
            <a:r>
              <a:rPr lang="zh-CN" altLang="zh-CN" sz="2000" dirty="0" smtClean="0">
                <a:solidFill>
                  <a:schemeClr val="tx1"/>
                </a:solidFill>
                <a:latin typeface="Consolas" pitchFamily="49" charset="0"/>
                <a:ea typeface="楷体" pitchFamily="49" charset="-122"/>
                <a:cs typeface="Consolas" pitchFamily="49" charset="0"/>
              </a:rPr>
              <a:t>）在</a:t>
            </a:r>
            <a:r>
              <a:rPr lang="en-US" altLang="zh-CN" sz="2000" i="1" dirty="0" smtClean="0">
                <a:solidFill>
                  <a:schemeClr val="tx1"/>
                </a:solidFill>
                <a:latin typeface="Consolas" pitchFamily="49" charset="0"/>
                <a:ea typeface="楷体" pitchFamily="49" charset="-122"/>
                <a:cs typeface="Consolas" pitchFamily="49" charset="0"/>
              </a:rPr>
              <a:t>F</a:t>
            </a:r>
            <a:r>
              <a:rPr lang="zh-CN" altLang="zh-CN" sz="2000" dirty="0" smtClean="0">
                <a:solidFill>
                  <a:schemeClr val="tx1"/>
                </a:solidFill>
                <a:latin typeface="Consolas" pitchFamily="49" charset="0"/>
                <a:ea typeface="楷体" pitchFamily="49" charset="-122"/>
                <a:cs typeface="Consolas" pitchFamily="49" charset="0"/>
              </a:rPr>
              <a:t>中选取根结点的权值</a:t>
            </a:r>
            <a:r>
              <a:rPr lang="zh-CN" altLang="zh-CN" sz="2000" dirty="0" smtClean="0">
                <a:solidFill>
                  <a:srgbClr val="FF0000"/>
                </a:solidFill>
                <a:latin typeface="Consolas" pitchFamily="49" charset="0"/>
                <a:ea typeface="楷体" pitchFamily="49" charset="-122"/>
                <a:cs typeface="Consolas" pitchFamily="49" charset="0"/>
              </a:rPr>
              <a:t>最小</a:t>
            </a:r>
            <a:r>
              <a:rPr lang="zh-CN" altLang="zh-CN" sz="2000" dirty="0" smtClean="0">
                <a:solidFill>
                  <a:schemeClr val="tx1"/>
                </a:solidFill>
                <a:latin typeface="Consolas" pitchFamily="49" charset="0"/>
                <a:ea typeface="楷体" pitchFamily="49" charset="-122"/>
                <a:cs typeface="Consolas" pitchFamily="49" charset="0"/>
              </a:rPr>
              <a:t>和</a:t>
            </a:r>
            <a:r>
              <a:rPr lang="zh-CN" altLang="zh-CN" sz="2000" dirty="0" smtClean="0">
                <a:solidFill>
                  <a:srgbClr val="FF0000"/>
                </a:solidFill>
                <a:latin typeface="Consolas" pitchFamily="49" charset="0"/>
                <a:ea typeface="楷体" pitchFamily="49" charset="-122"/>
                <a:cs typeface="Consolas" pitchFamily="49" charset="0"/>
              </a:rPr>
              <a:t>次小</a:t>
            </a:r>
            <a:r>
              <a:rPr lang="zh-CN" altLang="zh-CN" sz="2000" dirty="0" smtClean="0">
                <a:solidFill>
                  <a:schemeClr val="tx1"/>
                </a:solidFill>
                <a:latin typeface="Consolas" pitchFamily="49" charset="0"/>
                <a:ea typeface="楷体" pitchFamily="49" charset="-122"/>
                <a:cs typeface="Consolas" pitchFamily="49" charset="0"/>
              </a:rPr>
              <a:t>的两棵二叉树作为左、右子树构造一棵新的二叉树，这棵新的二叉树根结点的权值为其左、右子树根结点权值之和。即合并两棵二叉树为一棵二叉树。</a:t>
            </a: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3</a:t>
            </a:r>
            <a:r>
              <a:rPr lang="zh-CN" altLang="zh-CN" sz="2000" dirty="0" smtClean="0">
                <a:solidFill>
                  <a:schemeClr val="tx1"/>
                </a:solidFill>
                <a:latin typeface="Consolas" pitchFamily="49" charset="0"/>
                <a:ea typeface="楷体" pitchFamily="49" charset="-122"/>
                <a:cs typeface="Consolas" pitchFamily="49" charset="0"/>
              </a:rPr>
              <a:t>）重复步骤（</a:t>
            </a:r>
            <a:r>
              <a:rPr lang="en-US" altLang="zh-CN" sz="2000" dirty="0" smtClean="0">
                <a:solidFill>
                  <a:schemeClr val="tx1"/>
                </a:solidFill>
                <a:latin typeface="Consolas" pitchFamily="49" charset="0"/>
                <a:ea typeface="楷体" pitchFamily="49" charset="-122"/>
                <a:cs typeface="Consolas" pitchFamily="49" charset="0"/>
              </a:rPr>
              <a:t>2</a:t>
            </a:r>
            <a:r>
              <a:rPr lang="zh-CN" altLang="zh-CN" sz="2000" dirty="0" smtClean="0">
                <a:solidFill>
                  <a:schemeClr val="tx1"/>
                </a:solidFill>
                <a:latin typeface="Consolas" pitchFamily="49" charset="0"/>
                <a:ea typeface="楷体" pitchFamily="49" charset="-122"/>
                <a:cs typeface="Consolas" pitchFamily="49" charset="0"/>
              </a:rPr>
              <a:t>），当</a:t>
            </a:r>
            <a:r>
              <a:rPr lang="en-US" altLang="zh-CN" sz="2000" i="1" dirty="0" smtClean="0">
                <a:solidFill>
                  <a:schemeClr val="tx1"/>
                </a:solidFill>
                <a:latin typeface="Consolas" pitchFamily="49" charset="0"/>
                <a:ea typeface="楷体" pitchFamily="49" charset="-122"/>
                <a:cs typeface="Consolas" pitchFamily="49" charset="0"/>
              </a:rPr>
              <a:t>F</a:t>
            </a:r>
            <a:r>
              <a:rPr lang="zh-CN" altLang="zh-CN" sz="2000" dirty="0" smtClean="0">
                <a:solidFill>
                  <a:schemeClr val="tx1"/>
                </a:solidFill>
                <a:latin typeface="Consolas" pitchFamily="49" charset="0"/>
                <a:ea typeface="楷体" pitchFamily="49" charset="-122"/>
                <a:cs typeface="Consolas" pitchFamily="49" charset="0"/>
              </a:rPr>
              <a:t>中只剩下一棵二叉树时，这棵二叉树便是所要建立的哈夫曼树。</a:t>
            </a:r>
            <a:endParaRPr lang="zh-CN" altLang="zh-CN" sz="2000" dirty="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181006" y="87038"/>
            <a:ext cx="8820150" cy="878061"/>
          </a:xfrm>
          <a:prstGeom prst="rect">
            <a:avLst/>
          </a:prstGeom>
          <a:noFill/>
          <a:ln w="9525">
            <a:noFill/>
            <a:miter lim="800000"/>
            <a:headEnd/>
            <a:tailEnd/>
          </a:ln>
          <a:effectLst/>
        </p:spPr>
        <p:txBody>
          <a:bodyPr wrap="square">
            <a:spAutoFit/>
          </a:bodyPr>
          <a:lstStyle/>
          <a:p>
            <a:pPr>
              <a:lnSpc>
                <a:spcPts val="32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chemeClr val="tx1"/>
                </a:solidFill>
                <a:latin typeface="Consolas" pitchFamily="49" charset="0"/>
                <a:ea typeface="楷体" pitchFamily="49" charset="-122"/>
                <a:cs typeface="Consolas" pitchFamily="49" charset="0"/>
              </a:rPr>
              <a:t>例</a:t>
            </a:r>
            <a:r>
              <a:rPr lang="zh-CN" altLang="en-US" sz="2200" dirty="0" smtClean="0">
                <a:solidFill>
                  <a:schemeClr val="tx1"/>
                </a:solidFill>
                <a:latin typeface="Consolas" pitchFamily="49" charset="0"/>
                <a:ea typeface="楷体" pitchFamily="49" charset="-122"/>
                <a:cs typeface="Consolas" pitchFamily="49" charset="0"/>
              </a:rPr>
              <a:t>如，给</a:t>
            </a:r>
            <a:r>
              <a:rPr lang="zh-CN" altLang="en-US" sz="2200" dirty="0">
                <a:solidFill>
                  <a:schemeClr val="tx1"/>
                </a:solidFill>
                <a:latin typeface="Consolas" pitchFamily="49" charset="0"/>
                <a:ea typeface="楷体" pitchFamily="49" charset="-122"/>
                <a:cs typeface="Consolas" pitchFamily="49" charset="0"/>
              </a:rPr>
              <a:t>定的</a:t>
            </a:r>
            <a:r>
              <a:rPr lang="en-US" altLang="zh-CN" sz="2200" i="1" dirty="0">
                <a:solidFill>
                  <a:schemeClr val="tx1"/>
                </a:solidFill>
                <a:latin typeface="Consolas" pitchFamily="49" charset="0"/>
                <a:ea typeface="楷体" pitchFamily="49" charset="-122"/>
                <a:cs typeface="Consolas" pitchFamily="49" charset="0"/>
              </a:rPr>
              <a:t>a</a:t>
            </a:r>
            <a:r>
              <a:rPr lang="zh-CN" altLang="en-US"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e</a:t>
            </a:r>
            <a:r>
              <a:rPr lang="zh-CN" altLang="en-US" sz="2200" dirty="0">
                <a:solidFill>
                  <a:schemeClr val="tx1"/>
                </a:solidFill>
                <a:latin typeface="Consolas" pitchFamily="49" charset="0"/>
                <a:ea typeface="楷体" pitchFamily="49" charset="-122"/>
                <a:cs typeface="Consolas" pitchFamily="49" charset="0"/>
              </a:rPr>
              <a:t>的</a:t>
            </a:r>
            <a:r>
              <a:rPr lang="en-US" altLang="zh-CN" sz="2200" dirty="0">
                <a:solidFill>
                  <a:schemeClr val="tx1"/>
                </a:solidFill>
                <a:latin typeface="Consolas" pitchFamily="49" charset="0"/>
                <a:ea typeface="楷体" pitchFamily="49" charset="-122"/>
                <a:cs typeface="Consolas" pitchFamily="49" charset="0"/>
              </a:rPr>
              <a:t>5</a:t>
            </a:r>
            <a:r>
              <a:rPr lang="zh-CN" altLang="en-US" sz="2200" dirty="0">
                <a:solidFill>
                  <a:schemeClr val="tx1"/>
                </a:solidFill>
                <a:latin typeface="Consolas" pitchFamily="49" charset="0"/>
                <a:ea typeface="楷体" pitchFamily="49" charset="-122"/>
                <a:cs typeface="Consolas" pitchFamily="49" charset="0"/>
              </a:rPr>
              <a:t>个字</a:t>
            </a:r>
            <a:r>
              <a:rPr lang="zh-CN" altLang="en-US" sz="2200" dirty="0" smtClean="0">
                <a:solidFill>
                  <a:schemeClr val="tx1"/>
                </a:solidFill>
                <a:latin typeface="Consolas" pitchFamily="49" charset="0"/>
                <a:ea typeface="楷体" pitchFamily="49" charset="-122"/>
                <a:cs typeface="Consolas" pitchFamily="49" charset="0"/>
              </a:rPr>
              <a:t>符，它</a:t>
            </a:r>
            <a:r>
              <a:rPr lang="zh-CN" altLang="en-US" sz="2200" dirty="0">
                <a:solidFill>
                  <a:schemeClr val="tx1"/>
                </a:solidFill>
                <a:latin typeface="Consolas" pitchFamily="49" charset="0"/>
                <a:ea typeface="楷体" pitchFamily="49" charset="-122"/>
                <a:cs typeface="Consolas" pitchFamily="49" charset="0"/>
              </a:rPr>
              <a:t>们的权值集合为</a:t>
            </a:r>
            <a:r>
              <a:rPr lang="en-US" altLang="zh-CN" sz="2200" i="1" dirty="0">
                <a:solidFill>
                  <a:schemeClr val="tx1"/>
                </a:solidFill>
                <a:latin typeface="Consolas" pitchFamily="49" charset="0"/>
                <a:ea typeface="楷体" pitchFamily="49" charset="-122"/>
                <a:cs typeface="Consolas" pitchFamily="49" charset="0"/>
              </a:rPr>
              <a:t>W</a:t>
            </a:r>
            <a:r>
              <a:rPr lang="en-US" altLang="zh-CN" sz="2200" dirty="0">
                <a:solidFill>
                  <a:schemeClr val="tx1"/>
                </a:solidFill>
                <a:latin typeface="Consolas" pitchFamily="49" charset="0"/>
                <a:ea typeface="楷体" pitchFamily="49" charset="-122"/>
                <a:cs typeface="Consolas" pitchFamily="49" charset="0"/>
              </a:rPr>
              <a:t>={</a:t>
            </a:r>
            <a:r>
              <a:rPr lang="en-US" altLang="zh-CN" sz="2200" dirty="0" smtClean="0">
                <a:solidFill>
                  <a:schemeClr val="tx1"/>
                </a:solidFill>
                <a:latin typeface="Consolas" pitchFamily="49" charset="0"/>
                <a:ea typeface="楷体" pitchFamily="49" charset="-122"/>
                <a:cs typeface="Consolas" pitchFamily="49" charset="0"/>
              </a:rPr>
              <a:t>4</a:t>
            </a:r>
            <a:r>
              <a:rPr lang="zh-CN" altLang="en-US" sz="2200" dirty="0" smtClean="0">
                <a:solidFill>
                  <a:schemeClr val="tx1"/>
                </a:solidFill>
                <a:latin typeface="Consolas" pitchFamily="49" charset="0"/>
                <a:ea typeface="楷体" pitchFamily="49" charset="-122"/>
                <a:cs typeface="Consolas" pitchFamily="49" charset="0"/>
              </a:rPr>
              <a:t>，</a:t>
            </a:r>
            <a:r>
              <a:rPr lang="en-US" altLang="zh-CN" sz="2200" dirty="0" smtClean="0">
                <a:solidFill>
                  <a:schemeClr val="tx1"/>
                </a:solidFill>
                <a:latin typeface="Consolas" pitchFamily="49" charset="0"/>
                <a:ea typeface="楷体" pitchFamily="49" charset="-122"/>
                <a:cs typeface="Consolas" pitchFamily="49" charset="0"/>
              </a:rPr>
              <a:t>2</a:t>
            </a:r>
            <a:r>
              <a:rPr lang="zh-CN" altLang="en-US" sz="2200" dirty="0" smtClean="0">
                <a:solidFill>
                  <a:schemeClr val="tx1"/>
                </a:solidFill>
                <a:latin typeface="Consolas" pitchFamily="49" charset="0"/>
                <a:ea typeface="楷体" pitchFamily="49" charset="-122"/>
                <a:cs typeface="Consolas" pitchFamily="49" charset="0"/>
              </a:rPr>
              <a:t>，</a:t>
            </a:r>
            <a:r>
              <a:rPr lang="en-US" altLang="zh-CN" sz="2200" dirty="0" smtClean="0">
                <a:solidFill>
                  <a:schemeClr val="tx1"/>
                </a:solidFill>
                <a:latin typeface="Consolas" pitchFamily="49" charset="0"/>
                <a:ea typeface="楷体" pitchFamily="49" charset="-122"/>
                <a:cs typeface="Consolas" pitchFamily="49" charset="0"/>
              </a:rPr>
              <a:t>1</a:t>
            </a:r>
            <a:r>
              <a:rPr lang="zh-CN" altLang="en-US" sz="2200" dirty="0" smtClean="0">
                <a:solidFill>
                  <a:schemeClr val="tx1"/>
                </a:solidFill>
                <a:latin typeface="Consolas" pitchFamily="49" charset="0"/>
                <a:ea typeface="楷体" pitchFamily="49" charset="-122"/>
                <a:cs typeface="Consolas" pitchFamily="49" charset="0"/>
              </a:rPr>
              <a:t>，</a:t>
            </a:r>
            <a:r>
              <a:rPr lang="en-US" altLang="zh-CN" sz="2200" dirty="0" smtClean="0">
                <a:solidFill>
                  <a:schemeClr val="tx1"/>
                </a:solidFill>
                <a:latin typeface="Consolas" pitchFamily="49" charset="0"/>
                <a:ea typeface="楷体" pitchFamily="49" charset="-122"/>
                <a:cs typeface="Consolas" pitchFamily="49" charset="0"/>
              </a:rPr>
              <a:t>7</a:t>
            </a:r>
            <a:r>
              <a:rPr lang="zh-CN" altLang="en-US" sz="2200" dirty="0" smtClean="0">
                <a:solidFill>
                  <a:schemeClr val="tx1"/>
                </a:solidFill>
                <a:latin typeface="Consolas" pitchFamily="49" charset="0"/>
                <a:ea typeface="楷体" pitchFamily="49" charset="-122"/>
                <a:cs typeface="Consolas" pitchFamily="49" charset="0"/>
              </a:rPr>
              <a:t>，</a:t>
            </a:r>
            <a:r>
              <a:rPr lang="en-US" altLang="zh-CN" sz="2200" dirty="0" smtClean="0">
                <a:solidFill>
                  <a:schemeClr val="tx1"/>
                </a:solidFill>
                <a:latin typeface="Consolas" pitchFamily="49" charset="0"/>
                <a:ea typeface="楷体" pitchFamily="49" charset="-122"/>
                <a:cs typeface="Consolas" pitchFamily="49" charset="0"/>
              </a:rPr>
              <a:t>3}</a:t>
            </a:r>
            <a:r>
              <a:rPr lang="zh-CN" altLang="en-US" sz="2200" dirty="0" smtClean="0">
                <a:solidFill>
                  <a:schemeClr val="tx1"/>
                </a:solidFill>
                <a:latin typeface="Consolas" pitchFamily="49" charset="0"/>
                <a:ea typeface="楷体" pitchFamily="49" charset="-122"/>
                <a:cs typeface="Consolas" pitchFamily="49" charset="0"/>
              </a:rPr>
              <a:t>，构</a:t>
            </a:r>
            <a:r>
              <a:rPr lang="zh-CN" altLang="en-US" sz="2200" dirty="0">
                <a:solidFill>
                  <a:schemeClr val="tx1"/>
                </a:solidFill>
                <a:latin typeface="Consolas" pitchFamily="49" charset="0"/>
                <a:ea typeface="楷体" pitchFamily="49" charset="-122"/>
                <a:cs typeface="Consolas" pitchFamily="49" charset="0"/>
              </a:rPr>
              <a:t>造哈夫曼树的过</a:t>
            </a:r>
            <a:r>
              <a:rPr lang="zh-CN" altLang="en-US" sz="2200" dirty="0" smtClean="0">
                <a:solidFill>
                  <a:schemeClr val="tx1"/>
                </a:solidFill>
                <a:latin typeface="Consolas" pitchFamily="49" charset="0"/>
                <a:ea typeface="楷体" pitchFamily="49" charset="-122"/>
                <a:cs typeface="Consolas" pitchFamily="49" charset="0"/>
              </a:rPr>
              <a:t>程如下。</a:t>
            </a:r>
            <a:endParaRPr lang="zh-CN" altLang="en-US" sz="2200" dirty="0">
              <a:solidFill>
                <a:schemeClr val="tx1"/>
              </a:solidFill>
              <a:latin typeface="Consolas" pitchFamily="49" charset="0"/>
              <a:ea typeface="楷体" pitchFamily="49" charset="-122"/>
              <a:cs typeface="Consolas" pitchFamily="49" charset="0"/>
            </a:endParaRPr>
          </a:p>
        </p:txBody>
      </p:sp>
      <p:sp>
        <p:nvSpPr>
          <p:cNvPr id="162820" name="Rectangle 4"/>
          <p:cNvSpPr>
            <a:spLocks noChangeArrowheads="1"/>
          </p:cNvSpPr>
          <p:nvPr/>
        </p:nvSpPr>
        <p:spPr bwMode="auto">
          <a:xfrm>
            <a:off x="0" y="1990725"/>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142844" y="1357298"/>
            <a:ext cx="2928958" cy="400110"/>
          </a:xfrm>
          <a:prstGeom prst="rect">
            <a:avLst/>
          </a:prstGeom>
          <a:noFill/>
        </p:spPr>
        <p:txBody>
          <a:bodyPr wrap="square" rtlCol="0">
            <a:spAutoFit/>
          </a:bodyPr>
          <a:lstStyle/>
          <a:p>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1</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FF0000"/>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FF0000"/>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7</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3}</a:t>
            </a:r>
            <a:endParaRPr lang="zh-CN" altLang="en-US" sz="2000" dirty="0">
              <a:solidFill>
                <a:schemeClr val="tx1"/>
              </a:solidFill>
              <a:latin typeface="Consolas" pitchFamily="49" charset="0"/>
              <a:cs typeface="Consolas" pitchFamily="49" charset="0"/>
            </a:endParaRPr>
          </a:p>
        </p:txBody>
      </p:sp>
      <p:sp>
        <p:nvSpPr>
          <p:cNvPr id="6" name="TextBox 5"/>
          <p:cNvSpPr txBox="1"/>
          <p:nvPr/>
        </p:nvSpPr>
        <p:spPr>
          <a:xfrm>
            <a:off x="2928926" y="1357298"/>
            <a:ext cx="2286016" cy="400110"/>
          </a:xfrm>
          <a:prstGeom prst="rect">
            <a:avLst/>
          </a:prstGeom>
          <a:noFill/>
        </p:spPr>
        <p:txBody>
          <a:bodyPr wrap="square" rtlCol="0">
            <a:spAutoFit/>
          </a:bodyPr>
          <a:lstStyle/>
          <a:p>
            <a:r>
              <a:rPr lang="zh-CN" altLang="en-US" sz="2000" dirty="0" smtClean="0">
                <a:solidFill>
                  <a:schemeClr val="tx1"/>
                </a:solidFill>
                <a:latin typeface="Consolas" pitchFamily="49" charset="0"/>
                <a:ea typeface="楷体" pitchFamily="49" charset="-122"/>
                <a:cs typeface="Consolas" pitchFamily="49" charset="0"/>
                <a:sym typeface="Wingdings"/>
              </a:rPr>
              <a:t>  </a:t>
            </a:r>
            <a:r>
              <a:rPr lang="en-US" altLang="zh-CN" sz="2000" dirty="0" smtClean="0">
                <a:solidFill>
                  <a:schemeClr val="tx1"/>
                </a:solidFill>
                <a:latin typeface="Consolas" pitchFamily="49" charset="0"/>
                <a:ea typeface="楷体" pitchFamily="49" charset="-122"/>
                <a:cs typeface="Consolas" pitchFamily="49" charset="0"/>
              </a:rPr>
              <a:t>{4</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3</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7</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3}</a:t>
            </a:r>
            <a:endParaRPr lang="zh-CN" altLang="en-US" sz="2000" dirty="0">
              <a:solidFill>
                <a:schemeClr val="tx1"/>
              </a:solidFill>
              <a:latin typeface="Consolas" pitchFamily="49" charset="0"/>
              <a:cs typeface="Consolas" pitchFamily="49" charset="0"/>
            </a:endParaRPr>
          </a:p>
        </p:txBody>
      </p:sp>
      <p:sp>
        <p:nvSpPr>
          <p:cNvPr id="7" name="TextBox 6"/>
          <p:cNvSpPr txBox="1"/>
          <p:nvPr/>
        </p:nvSpPr>
        <p:spPr>
          <a:xfrm>
            <a:off x="142844" y="1928802"/>
            <a:ext cx="2928958" cy="400110"/>
          </a:xfrm>
          <a:prstGeom prst="rect">
            <a:avLst/>
          </a:prstGeom>
          <a:noFill/>
        </p:spPr>
        <p:txBody>
          <a:bodyPr wrap="square" rtlCol="0">
            <a:spAutoFit/>
          </a:bodyPr>
          <a:lstStyle/>
          <a:p>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2</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{4</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rgbClr val="FF0000"/>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7</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rgbClr val="FF0000"/>
                </a:solidFill>
                <a:latin typeface="Consolas" pitchFamily="49" charset="0"/>
                <a:ea typeface="楷体" pitchFamily="49" charset="-122"/>
                <a:cs typeface="Consolas" pitchFamily="49" charset="0"/>
              </a:rPr>
              <a:t>3</a:t>
            </a:r>
            <a:r>
              <a:rPr lang="en-US" altLang="zh-CN" sz="2000" dirty="0" smtClean="0">
                <a:solidFill>
                  <a:srgbClr val="0000FF"/>
                </a:solidFill>
                <a:latin typeface="Consolas" pitchFamily="49" charset="0"/>
                <a:ea typeface="楷体" pitchFamily="49" charset="-122"/>
                <a:cs typeface="Consolas" pitchFamily="49" charset="0"/>
              </a:rPr>
              <a:t>}</a:t>
            </a:r>
            <a:endParaRPr lang="zh-CN" altLang="en-US" sz="2000" dirty="0">
              <a:latin typeface="Consolas" pitchFamily="49" charset="0"/>
              <a:cs typeface="Consolas" pitchFamily="49" charset="0"/>
            </a:endParaRPr>
          </a:p>
        </p:txBody>
      </p:sp>
      <p:sp>
        <p:nvSpPr>
          <p:cNvPr id="8" name="TextBox 7"/>
          <p:cNvSpPr txBox="1"/>
          <p:nvPr/>
        </p:nvSpPr>
        <p:spPr>
          <a:xfrm>
            <a:off x="2928926" y="1928802"/>
            <a:ext cx="2071702" cy="400110"/>
          </a:xfrm>
          <a:prstGeom prst="rect">
            <a:avLst/>
          </a:prstGeom>
          <a:noFill/>
        </p:spPr>
        <p:txBody>
          <a:bodyPr wrap="square" rtlCol="0">
            <a:spAutoFit/>
          </a:bodyPr>
          <a:lstStyle/>
          <a:p>
            <a:r>
              <a:rPr lang="zh-CN" altLang="en-US" sz="2000" dirty="0" smtClean="0">
                <a:solidFill>
                  <a:srgbClr val="9900FF"/>
                </a:solidFill>
                <a:latin typeface="Consolas" pitchFamily="49" charset="0"/>
                <a:ea typeface="楷体" pitchFamily="49" charset="-122"/>
                <a:cs typeface="Consolas" pitchFamily="49" charset="0"/>
                <a:sym typeface="Wingdings"/>
              </a:rPr>
              <a:t></a:t>
            </a:r>
            <a:r>
              <a:rPr lang="zh-CN" altLang="en-US" sz="2000" dirty="0" smtClean="0">
                <a:solidFill>
                  <a:srgbClr val="0000FF"/>
                </a:solidFill>
                <a:latin typeface="Consolas" pitchFamily="49" charset="0"/>
                <a:ea typeface="楷体" pitchFamily="49" charset="-122"/>
                <a:cs typeface="Consolas" pitchFamily="49" charset="0"/>
                <a:sym typeface="Wingdings"/>
              </a:rPr>
              <a:t>  </a:t>
            </a:r>
            <a:r>
              <a:rPr lang="en-US" altLang="zh-CN" sz="2000" dirty="0" smtClean="0">
                <a:solidFill>
                  <a:schemeClr val="tx1"/>
                </a:solidFill>
                <a:latin typeface="Consolas" pitchFamily="49" charset="0"/>
                <a:ea typeface="楷体" pitchFamily="49" charset="-122"/>
                <a:cs typeface="Consolas" pitchFamily="49" charset="0"/>
              </a:rPr>
              <a:t>{4</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6</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7}</a:t>
            </a:r>
            <a:endParaRPr lang="zh-CN" altLang="en-US" sz="2000" dirty="0">
              <a:solidFill>
                <a:schemeClr val="tx1"/>
              </a:solidFill>
              <a:latin typeface="Consolas" pitchFamily="49" charset="0"/>
              <a:cs typeface="Consolas" pitchFamily="49" charset="0"/>
            </a:endParaRPr>
          </a:p>
        </p:txBody>
      </p:sp>
      <p:sp>
        <p:nvSpPr>
          <p:cNvPr id="9" name="TextBox 8"/>
          <p:cNvSpPr txBox="1"/>
          <p:nvPr/>
        </p:nvSpPr>
        <p:spPr>
          <a:xfrm>
            <a:off x="142844" y="2457386"/>
            <a:ext cx="2928958"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3</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dirty="0" smtClean="0">
                <a:solidFill>
                  <a:srgbClr val="FF0000"/>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FF0000"/>
                </a:solidFill>
                <a:latin typeface="Consolas" pitchFamily="49" charset="0"/>
                <a:ea typeface="楷体" pitchFamily="49" charset="-122"/>
                <a:cs typeface="Consolas" pitchFamily="49" charset="0"/>
              </a:rPr>
              <a:t>6</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7}</a:t>
            </a:r>
            <a:endParaRPr lang="zh-CN" altLang="en-US" sz="2000" dirty="0">
              <a:solidFill>
                <a:schemeClr val="tx1"/>
              </a:solidFill>
              <a:latin typeface="Consolas" pitchFamily="49" charset="0"/>
              <a:cs typeface="Consolas" pitchFamily="49" charset="0"/>
            </a:endParaRPr>
          </a:p>
        </p:txBody>
      </p:sp>
      <p:sp>
        <p:nvSpPr>
          <p:cNvPr id="10" name="TextBox 9"/>
          <p:cNvSpPr txBox="1"/>
          <p:nvPr/>
        </p:nvSpPr>
        <p:spPr>
          <a:xfrm>
            <a:off x="2928926" y="2457386"/>
            <a:ext cx="1714512" cy="400110"/>
          </a:xfrm>
          <a:prstGeom prst="rect">
            <a:avLst/>
          </a:prstGeom>
          <a:noFill/>
        </p:spPr>
        <p:txBody>
          <a:bodyPr wrap="square" rtlCol="0">
            <a:spAutoFit/>
          </a:bodyPr>
          <a:lstStyle/>
          <a:p>
            <a:r>
              <a:rPr lang="zh-CN" altLang="en-US" sz="2000" dirty="0" smtClean="0">
                <a:solidFill>
                  <a:schemeClr val="tx1"/>
                </a:solidFill>
                <a:latin typeface="Consolas" pitchFamily="49" charset="0"/>
                <a:ea typeface="楷体" pitchFamily="49" charset="-122"/>
                <a:cs typeface="Consolas" pitchFamily="49" charset="0"/>
                <a:sym typeface="Wingdings"/>
              </a:rPr>
              <a:t>  </a:t>
            </a:r>
            <a:r>
              <a:rPr lang="en-US" altLang="zh-CN" sz="2000" dirty="0" smtClean="0">
                <a:solidFill>
                  <a:schemeClr val="tx1"/>
                </a:solidFill>
                <a:latin typeface="Consolas" pitchFamily="49" charset="0"/>
                <a:ea typeface="楷体" pitchFamily="49" charset="-122"/>
                <a:cs typeface="Consolas" pitchFamily="49" charset="0"/>
              </a:rPr>
              <a:t>{10</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7}</a:t>
            </a:r>
            <a:endParaRPr lang="zh-CN" altLang="en-US" sz="2000" dirty="0">
              <a:solidFill>
                <a:schemeClr val="tx1"/>
              </a:solidFill>
              <a:latin typeface="Consolas" pitchFamily="49" charset="0"/>
              <a:cs typeface="Consolas" pitchFamily="49" charset="0"/>
            </a:endParaRPr>
          </a:p>
        </p:txBody>
      </p:sp>
      <p:sp>
        <p:nvSpPr>
          <p:cNvPr id="11" name="TextBox 10"/>
          <p:cNvSpPr txBox="1"/>
          <p:nvPr/>
        </p:nvSpPr>
        <p:spPr>
          <a:xfrm>
            <a:off x="142844" y="3000372"/>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7</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12" name="TextBox 11"/>
          <p:cNvSpPr txBox="1"/>
          <p:nvPr/>
        </p:nvSpPr>
        <p:spPr>
          <a:xfrm>
            <a:off x="2928926" y="3000372"/>
            <a:ext cx="1714512" cy="400110"/>
          </a:xfrm>
          <a:prstGeom prst="rect">
            <a:avLst/>
          </a:prstGeom>
          <a:noFill/>
        </p:spPr>
        <p:txBody>
          <a:bodyPr wrap="square" rtlCol="0">
            <a:spAutoFit/>
          </a:bodyPr>
          <a:lstStyle/>
          <a:p>
            <a:r>
              <a:rPr lang="zh-CN" altLang="en-US" sz="2000" dirty="0" smtClean="0">
                <a:solidFill>
                  <a:srgbClr val="9900FF"/>
                </a:solidFill>
                <a:latin typeface="Consolas" pitchFamily="49" charset="0"/>
                <a:ea typeface="楷体" pitchFamily="49" charset="-122"/>
                <a:cs typeface="Consolas" pitchFamily="49" charset="0"/>
                <a:sym typeface="Wingdings"/>
              </a:rPr>
              <a:t></a:t>
            </a:r>
            <a:r>
              <a:rPr lang="zh-CN" altLang="en-US" sz="2000" dirty="0" smtClean="0">
                <a:solidFill>
                  <a:srgbClr val="0000FF"/>
                </a:solidFill>
                <a:latin typeface="Consolas" pitchFamily="49" charset="0"/>
                <a:ea typeface="楷体" pitchFamily="49" charset="-122"/>
                <a:cs typeface="Consolas" pitchFamily="49" charset="0"/>
                <a:sym typeface="Wingdings"/>
              </a:rPr>
              <a:t>  </a:t>
            </a:r>
            <a:r>
              <a:rPr lang="en-US" altLang="zh-CN" sz="2000" dirty="0" smtClean="0">
                <a:solidFill>
                  <a:schemeClr val="tx1"/>
                </a:solidFill>
                <a:latin typeface="Consolas" pitchFamily="49" charset="0"/>
                <a:ea typeface="楷体" pitchFamily="49" charset="-122"/>
                <a:cs typeface="Consolas" pitchFamily="49" charset="0"/>
              </a:rPr>
              <a:t>{17}</a:t>
            </a:r>
            <a:endParaRPr lang="zh-CN" altLang="en-US" sz="2000" dirty="0">
              <a:solidFill>
                <a:schemeClr val="tx1"/>
              </a:solidFill>
              <a:latin typeface="Consolas" pitchFamily="49" charset="0"/>
              <a:cs typeface="Consolas" pitchFamily="49" charset="0"/>
            </a:endParaRPr>
          </a:p>
        </p:txBody>
      </p:sp>
      <p:sp>
        <p:nvSpPr>
          <p:cNvPr id="14" name="椭圆 13"/>
          <p:cNvSpPr/>
          <p:nvPr/>
        </p:nvSpPr>
        <p:spPr>
          <a:xfrm>
            <a:off x="6357950"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15" name="椭圆 14"/>
          <p:cNvSpPr/>
          <p:nvPr/>
        </p:nvSpPr>
        <p:spPr>
          <a:xfrm>
            <a:off x="6858016" y="4429132"/>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sp>
        <p:nvSpPr>
          <p:cNvPr id="20" name="椭圆 19"/>
          <p:cNvSpPr/>
          <p:nvPr/>
        </p:nvSpPr>
        <p:spPr>
          <a:xfrm>
            <a:off x="5857884" y="450057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6357950" y="3643314"/>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6" name="椭圆 25"/>
          <p:cNvSpPr/>
          <p:nvPr/>
        </p:nvSpPr>
        <p:spPr>
          <a:xfrm>
            <a:off x="5500694" y="3643314"/>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7" name="椭圆 26"/>
          <p:cNvSpPr/>
          <p:nvPr/>
        </p:nvSpPr>
        <p:spPr>
          <a:xfrm>
            <a:off x="5929322" y="2857496"/>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10</a:t>
            </a:r>
            <a:endParaRPr lang="zh-CN" altLang="en-US" sz="1800" dirty="0">
              <a:solidFill>
                <a:srgbClr val="0000FF"/>
              </a:solidFill>
              <a:latin typeface="Consolas" pitchFamily="49" charset="0"/>
              <a:cs typeface="Consolas" pitchFamily="49" charset="0"/>
            </a:endParaRPr>
          </a:p>
        </p:txBody>
      </p:sp>
      <p:sp>
        <p:nvSpPr>
          <p:cNvPr id="28" name="椭圆 27"/>
          <p:cNvSpPr/>
          <p:nvPr/>
        </p:nvSpPr>
        <p:spPr>
          <a:xfrm>
            <a:off x="5429256" y="2143116"/>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17</a:t>
            </a:r>
            <a:endParaRPr lang="zh-CN" altLang="en-US" sz="1800" dirty="0">
              <a:solidFill>
                <a:srgbClr val="0000FF"/>
              </a:solidFill>
              <a:latin typeface="Consolas" pitchFamily="49" charset="0"/>
              <a:cs typeface="Consolas" pitchFamily="49" charset="0"/>
            </a:endParaRPr>
          </a:p>
        </p:txBody>
      </p:sp>
      <p:sp>
        <p:nvSpPr>
          <p:cNvPr id="29" name="椭圆 28"/>
          <p:cNvSpPr/>
          <p:nvPr/>
        </p:nvSpPr>
        <p:spPr>
          <a:xfrm>
            <a:off x="5000628" y="2857496"/>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5143504" y="2500306"/>
            <a:ext cx="142876" cy="285752"/>
          </a:xfrm>
          <a:prstGeom prst="rect">
            <a:avLst/>
          </a:prstGeom>
          <a:noFill/>
        </p:spPr>
        <p:txBody>
          <a:bodyPr wrap="square" lIns="0" tIns="0" rIns="0" bIns="0" rtlCol="0">
            <a:spAutoFit/>
          </a:bodyPr>
          <a:lstStyle/>
          <a:p>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42" name="TextBox 41"/>
          <p:cNvSpPr txBox="1"/>
          <p:nvPr/>
        </p:nvSpPr>
        <p:spPr>
          <a:xfrm>
            <a:off x="6072198" y="2571744"/>
            <a:ext cx="142876" cy="285752"/>
          </a:xfrm>
          <a:prstGeom prst="rect">
            <a:avLst/>
          </a:prstGeom>
          <a:noFill/>
        </p:spPr>
        <p:txBody>
          <a:bodyPr wrap="square" lIns="0" tIns="0" rIns="0" bIns="0" rtlCol="0">
            <a:spAutoFit/>
          </a:bodyPr>
          <a:lstStyle/>
          <a:p>
            <a:r>
              <a:rPr lang="en-US" altLang="zh-CN" sz="1800" dirty="0" smtClean="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43" name="TextBox 42"/>
          <p:cNvSpPr txBox="1"/>
          <p:nvPr/>
        </p:nvSpPr>
        <p:spPr>
          <a:xfrm>
            <a:off x="5572132" y="3357562"/>
            <a:ext cx="142876" cy="285752"/>
          </a:xfrm>
          <a:prstGeom prst="rect">
            <a:avLst/>
          </a:prstGeom>
          <a:noFill/>
        </p:spPr>
        <p:txBody>
          <a:bodyPr wrap="square" lIns="0" tIns="0" rIns="0" bIns="0" rtlCol="0">
            <a:spAutoFit/>
          </a:bodyPr>
          <a:lstStyle/>
          <a:p>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44" name="TextBox 43"/>
          <p:cNvSpPr txBox="1"/>
          <p:nvPr/>
        </p:nvSpPr>
        <p:spPr>
          <a:xfrm>
            <a:off x="6429388" y="3214686"/>
            <a:ext cx="142876" cy="285752"/>
          </a:xfrm>
          <a:prstGeom prst="rect">
            <a:avLst/>
          </a:prstGeom>
          <a:noFill/>
        </p:spPr>
        <p:txBody>
          <a:bodyPr wrap="square" lIns="0" tIns="0" rIns="0" bIns="0" rtlCol="0">
            <a:spAutoFit/>
          </a:bodyPr>
          <a:lstStyle/>
          <a:p>
            <a:r>
              <a:rPr lang="en-US" altLang="zh-CN" sz="1800" dirty="0" smtClean="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45" name="TextBox 44"/>
          <p:cNvSpPr txBox="1"/>
          <p:nvPr/>
        </p:nvSpPr>
        <p:spPr>
          <a:xfrm>
            <a:off x="6072198" y="4071942"/>
            <a:ext cx="201788" cy="276999"/>
          </a:xfrm>
          <a:prstGeom prst="rect">
            <a:avLst/>
          </a:prstGeom>
          <a:noFill/>
        </p:spPr>
        <p:txBody>
          <a:bodyPr wrap="square" lIns="0" tIns="0" rIns="0" bIns="0" rtlCol="0">
            <a:spAutoFit/>
          </a:bodyPr>
          <a:lstStyle/>
          <a:p>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46" name="TextBox 45"/>
          <p:cNvSpPr txBox="1"/>
          <p:nvPr/>
        </p:nvSpPr>
        <p:spPr>
          <a:xfrm>
            <a:off x="7072330" y="407194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6500826" y="4857760"/>
            <a:ext cx="142876" cy="285752"/>
          </a:xfrm>
          <a:prstGeom prst="rect">
            <a:avLst/>
          </a:prstGeom>
          <a:noFill/>
        </p:spPr>
        <p:txBody>
          <a:bodyPr wrap="square" lIns="0" tIns="0" rIns="0" bIns="0" rtlCol="0">
            <a:spAutoFit/>
          </a:bodyPr>
          <a:lstStyle/>
          <a:p>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48" name="TextBox 47"/>
          <p:cNvSpPr txBox="1"/>
          <p:nvPr/>
        </p:nvSpPr>
        <p:spPr>
          <a:xfrm>
            <a:off x="7500958" y="4786322"/>
            <a:ext cx="142876" cy="285752"/>
          </a:xfrm>
          <a:prstGeom prst="rect">
            <a:avLst/>
          </a:prstGeom>
          <a:noFill/>
        </p:spPr>
        <p:txBody>
          <a:bodyPr wrap="square" lIns="0" tIns="0" rIns="0" bIns="0" rtlCol="0">
            <a:spAutoFit/>
          </a:bodyPr>
          <a:lstStyle/>
          <a:p>
            <a:r>
              <a:rPr lang="en-US" altLang="zh-CN" sz="1800" dirty="0" smtClean="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grpSp>
        <p:nvGrpSpPr>
          <p:cNvPr id="52" name="组合 51"/>
          <p:cNvGrpSpPr/>
          <p:nvPr/>
        </p:nvGrpSpPr>
        <p:grpSpPr>
          <a:xfrm>
            <a:off x="285720" y="4000504"/>
            <a:ext cx="4572032" cy="1323439"/>
            <a:chOff x="285720" y="4000504"/>
            <a:chExt cx="4572032" cy="1323439"/>
          </a:xfrm>
        </p:grpSpPr>
        <p:sp>
          <p:nvSpPr>
            <p:cNvPr id="50" name="TextBox 49"/>
            <p:cNvSpPr txBox="1"/>
            <p:nvPr/>
          </p:nvSpPr>
          <p:spPr>
            <a:xfrm>
              <a:off x="285720" y="4000504"/>
              <a:ext cx="392909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smtClean="0">
                  <a:solidFill>
                    <a:schemeClr val="tx1"/>
                  </a:solidFill>
                  <a:latin typeface="Consolas" pitchFamily="49" charset="0"/>
                  <a:cs typeface="Consolas" pitchFamily="49" charset="0"/>
                </a:rPr>
                <a:t>c(1)</a:t>
              </a:r>
              <a:r>
                <a:rPr lang="zh-CN" altLang="en-US" sz="2000" dirty="0" smtClean="0">
                  <a:solidFill>
                    <a:schemeClr val="tx1"/>
                  </a:solidFill>
                  <a:latin typeface="Consolas" pitchFamily="49" charset="0"/>
                  <a:cs typeface="Consolas" pitchFamily="49" charset="0"/>
                </a:rPr>
                <a:t>：</a:t>
              </a:r>
              <a:r>
                <a:rPr lang="en-US" altLang="zh-CN" sz="2000" dirty="0" smtClean="0">
                  <a:solidFill>
                    <a:schemeClr val="tx1"/>
                  </a:solidFill>
                  <a:latin typeface="Consolas" pitchFamily="49" charset="0"/>
                  <a:cs typeface="Consolas" pitchFamily="49" charset="0"/>
                </a:rPr>
                <a:t>1110	b(2)</a:t>
              </a:r>
              <a:r>
                <a:rPr lang="zh-CN" altLang="en-US" sz="2000" dirty="0" smtClean="0">
                  <a:solidFill>
                    <a:schemeClr val="tx1"/>
                  </a:solidFill>
                  <a:latin typeface="Consolas" pitchFamily="49" charset="0"/>
                  <a:cs typeface="Consolas" pitchFamily="49" charset="0"/>
                </a:rPr>
                <a:t>：</a:t>
              </a:r>
              <a:r>
                <a:rPr lang="en-US" altLang="zh-CN" sz="2000" dirty="0" smtClean="0">
                  <a:solidFill>
                    <a:schemeClr val="tx1"/>
                  </a:solidFill>
                  <a:latin typeface="Consolas" pitchFamily="49" charset="0"/>
                  <a:cs typeface="Consolas" pitchFamily="49" charset="0"/>
                </a:rPr>
                <a:t>1111</a:t>
              </a:r>
            </a:p>
            <a:p>
              <a:r>
                <a:rPr lang="en-US" altLang="zh-CN" sz="2000" dirty="0" smtClean="0">
                  <a:solidFill>
                    <a:schemeClr val="tx1"/>
                  </a:solidFill>
                  <a:latin typeface="Consolas" pitchFamily="49" charset="0"/>
                  <a:cs typeface="Consolas" pitchFamily="49" charset="0"/>
                </a:rPr>
                <a:t>e(3)</a:t>
              </a:r>
              <a:r>
                <a:rPr lang="zh-CN" altLang="en-US" sz="2000" dirty="0" smtClean="0">
                  <a:solidFill>
                    <a:schemeClr val="tx1"/>
                  </a:solidFill>
                  <a:latin typeface="Consolas" pitchFamily="49" charset="0"/>
                  <a:cs typeface="Consolas" pitchFamily="49" charset="0"/>
                </a:rPr>
                <a:t>：</a:t>
              </a:r>
              <a:r>
                <a:rPr lang="en-US" altLang="zh-CN" sz="2000" dirty="0" smtClean="0">
                  <a:solidFill>
                    <a:schemeClr val="tx1"/>
                  </a:solidFill>
                  <a:latin typeface="Consolas" pitchFamily="49" charset="0"/>
                  <a:cs typeface="Consolas" pitchFamily="49" charset="0"/>
                </a:rPr>
                <a:t>110	a(4)</a:t>
              </a:r>
              <a:r>
                <a:rPr lang="zh-CN" altLang="en-US" sz="2000" dirty="0" smtClean="0">
                  <a:solidFill>
                    <a:schemeClr val="tx1"/>
                  </a:solidFill>
                  <a:latin typeface="Consolas" pitchFamily="49" charset="0"/>
                  <a:cs typeface="Consolas" pitchFamily="49" charset="0"/>
                </a:rPr>
                <a:t>：</a:t>
              </a:r>
              <a:r>
                <a:rPr lang="en-US" altLang="zh-CN" sz="2000" dirty="0" smtClean="0">
                  <a:solidFill>
                    <a:schemeClr val="tx1"/>
                  </a:solidFill>
                  <a:latin typeface="Consolas" pitchFamily="49" charset="0"/>
                  <a:cs typeface="Consolas" pitchFamily="49" charset="0"/>
                </a:rPr>
                <a:t>10</a:t>
              </a:r>
            </a:p>
            <a:p>
              <a:r>
                <a:rPr lang="en-US" altLang="zh-CN" sz="2000" dirty="0" smtClean="0">
                  <a:solidFill>
                    <a:schemeClr val="tx1"/>
                  </a:solidFill>
                  <a:latin typeface="Consolas" pitchFamily="49" charset="0"/>
                  <a:cs typeface="Consolas" pitchFamily="49" charset="0"/>
                </a:rPr>
                <a:t>d(7)</a:t>
              </a:r>
              <a:r>
                <a:rPr lang="zh-CN" altLang="en-US" sz="2000" dirty="0" smtClean="0">
                  <a:solidFill>
                    <a:schemeClr val="tx1"/>
                  </a:solidFill>
                  <a:latin typeface="Consolas" pitchFamily="49" charset="0"/>
                  <a:cs typeface="Consolas" pitchFamily="49" charset="0"/>
                </a:rPr>
                <a:t>：</a:t>
              </a:r>
              <a:r>
                <a:rPr lang="en-US" altLang="zh-CN" sz="2000" dirty="0" smtClean="0">
                  <a:solidFill>
                    <a:schemeClr val="tx1"/>
                  </a:solidFill>
                  <a:latin typeface="Consolas" pitchFamily="49" charset="0"/>
                  <a:cs typeface="Consolas" pitchFamily="49" charset="0"/>
                </a:rPr>
                <a:t>0</a:t>
              </a:r>
            </a:p>
            <a:p>
              <a:r>
                <a:rPr lang="en-US" altLang="zh-CN" sz="2000" dirty="0" smtClean="0">
                  <a:solidFill>
                    <a:schemeClr val="tx1"/>
                  </a:solidFill>
                  <a:latin typeface="Consolas" pitchFamily="49" charset="0"/>
                  <a:cs typeface="Consolas" pitchFamily="49" charset="0"/>
                </a:rPr>
                <a:t>WPL=(2+1)*4+3*3+4*2+7*1=36</a:t>
              </a:r>
              <a:endParaRPr lang="zh-CN" altLang="en-US" sz="2000" dirty="0">
                <a:solidFill>
                  <a:schemeClr val="tx1"/>
                </a:solidFill>
                <a:latin typeface="Consolas" pitchFamily="49" charset="0"/>
                <a:cs typeface="Consolas" pitchFamily="49" charset="0"/>
              </a:endParaRPr>
            </a:p>
          </p:txBody>
        </p:sp>
        <p:sp>
          <p:nvSpPr>
            <p:cNvPr id="51" name="左箭头 50"/>
            <p:cNvSpPr/>
            <p:nvPr/>
          </p:nvSpPr>
          <p:spPr>
            <a:xfrm>
              <a:off x="4429124" y="4500570"/>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71" name="椭圆 70"/>
          <p:cNvSpPr/>
          <p:nvPr/>
        </p:nvSpPr>
        <p:spPr>
          <a:xfrm>
            <a:off x="7429520" y="521495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0000FF"/>
                </a:solidFill>
                <a:latin typeface="Consolas" pitchFamily="49" charset="0"/>
                <a:cs typeface="Consolas" pitchFamily="49" charset="0"/>
              </a:rPr>
              <a:t>2</a:t>
            </a:r>
            <a:endParaRPr lang="zh-CN" altLang="en-US" sz="1800" dirty="0">
              <a:solidFill>
                <a:srgbClr val="0000FF"/>
              </a:solidFill>
              <a:latin typeface="Consolas" pitchFamily="49" charset="0"/>
              <a:cs typeface="Consolas" pitchFamily="49" charset="0"/>
            </a:endParaRPr>
          </a:p>
        </p:txBody>
      </p:sp>
      <p:cxnSp>
        <p:nvCxnSpPr>
          <p:cNvPr id="73" name="直接连接符 72"/>
          <p:cNvCxnSpPr>
            <a:stCxn id="27" idx="3"/>
          </p:cNvCxnSpPr>
          <p:nvPr/>
        </p:nvCxnSpPr>
        <p:spPr>
          <a:xfrm rot="5400000">
            <a:off x="5673161" y="3326177"/>
            <a:ext cx="360780" cy="277084"/>
          </a:xfrm>
          <a:prstGeom prst="line">
            <a:avLst/>
          </a:prstGeom>
        </p:spPr>
        <p:style>
          <a:lnRef idx="2">
            <a:schemeClr val="dk1"/>
          </a:lnRef>
          <a:fillRef idx="0">
            <a:schemeClr val="dk1"/>
          </a:fillRef>
          <a:effectRef idx="1">
            <a:schemeClr val="dk1"/>
          </a:effectRef>
          <a:fontRef idx="minor">
            <a:schemeClr val="tx1"/>
          </a:fontRef>
        </p:style>
      </p:cxnSp>
      <p:cxnSp>
        <p:nvCxnSpPr>
          <p:cNvPr id="75" name="直接连接符 74"/>
          <p:cNvCxnSpPr>
            <a:stCxn id="28" idx="3"/>
            <a:endCxn id="29" idx="0"/>
          </p:cNvCxnSpPr>
          <p:nvPr/>
        </p:nvCxnSpPr>
        <p:spPr>
          <a:xfrm rot="5400000">
            <a:off x="5209712" y="2575180"/>
            <a:ext cx="287547" cy="277085"/>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a:stCxn id="28" idx="5"/>
            <a:endCxn id="27" idx="1"/>
          </p:cNvCxnSpPr>
          <p:nvPr/>
        </p:nvCxnSpPr>
        <p:spPr>
          <a:xfrm rot="16200000" flipH="1">
            <a:off x="5713213" y="2651849"/>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82" name="直接连接符 81"/>
          <p:cNvCxnSpPr>
            <a:stCxn id="27" idx="5"/>
          </p:cNvCxnSpPr>
          <p:nvPr/>
        </p:nvCxnSpPr>
        <p:spPr>
          <a:xfrm rot="16200000" flipH="1">
            <a:off x="6213280" y="3366228"/>
            <a:ext cx="360779" cy="196980"/>
          </a:xfrm>
          <a:prstGeom prst="line">
            <a:avLst/>
          </a:prstGeom>
        </p:spPr>
        <p:style>
          <a:lnRef idx="2">
            <a:schemeClr val="dk1"/>
          </a:lnRef>
          <a:fillRef idx="0">
            <a:schemeClr val="dk1"/>
          </a:fillRef>
          <a:effectRef idx="1">
            <a:schemeClr val="dk1"/>
          </a:effectRef>
          <a:fontRef idx="minor">
            <a:schemeClr val="tx1"/>
          </a:fontRef>
        </p:style>
      </p:cxnSp>
      <p:cxnSp>
        <p:nvCxnSpPr>
          <p:cNvPr id="86" name="直接连接符 85"/>
          <p:cNvCxnSpPr>
            <a:stCxn id="21" idx="5"/>
          </p:cNvCxnSpPr>
          <p:nvPr/>
        </p:nvCxnSpPr>
        <p:spPr>
          <a:xfrm rot="16200000" flipH="1">
            <a:off x="6636676" y="4157277"/>
            <a:ext cx="434013" cy="259751"/>
          </a:xfrm>
          <a:prstGeom prst="line">
            <a:avLst/>
          </a:prstGeom>
        </p:spPr>
        <p:style>
          <a:lnRef idx="2">
            <a:schemeClr val="dk1"/>
          </a:lnRef>
          <a:fillRef idx="0">
            <a:schemeClr val="dk1"/>
          </a:fillRef>
          <a:effectRef idx="1">
            <a:schemeClr val="dk1"/>
          </a:effectRef>
          <a:fontRef idx="minor">
            <a:schemeClr val="tx1"/>
          </a:fontRef>
        </p:style>
      </p:cxnSp>
      <p:cxnSp>
        <p:nvCxnSpPr>
          <p:cNvPr id="88" name="直接连接符 87"/>
          <p:cNvCxnSpPr>
            <a:stCxn id="21" idx="3"/>
            <a:endCxn id="20" idx="0"/>
          </p:cNvCxnSpPr>
          <p:nvPr/>
        </p:nvCxnSpPr>
        <p:spPr>
          <a:xfrm rot="5400000">
            <a:off x="6031249" y="4111097"/>
            <a:ext cx="430423" cy="348523"/>
          </a:xfrm>
          <a:prstGeom prst="line">
            <a:avLst/>
          </a:prstGeom>
        </p:spPr>
        <p:style>
          <a:lnRef idx="2">
            <a:schemeClr val="dk1"/>
          </a:lnRef>
          <a:fillRef idx="0">
            <a:schemeClr val="dk1"/>
          </a:fillRef>
          <a:effectRef idx="1">
            <a:schemeClr val="dk1"/>
          </a:effectRef>
          <a:fontRef idx="minor">
            <a:schemeClr val="tx1"/>
          </a:fontRef>
        </p:style>
      </p:cxnSp>
      <p:cxnSp>
        <p:nvCxnSpPr>
          <p:cNvPr id="90" name="直接连接符 89"/>
          <p:cNvCxnSpPr>
            <a:stCxn id="15" idx="3"/>
            <a:endCxn id="14" idx="7"/>
          </p:cNvCxnSpPr>
          <p:nvPr/>
        </p:nvCxnSpPr>
        <p:spPr>
          <a:xfrm rot="5400000">
            <a:off x="6606188" y="4973584"/>
            <a:ext cx="432218" cy="196980"/>
          </a:xfrm>
          <a:prstGeom prst="line">
            <a:avLst/>
          </a:prstGeom>
        </p:spPr>
        <p:style>
          <a:lnRef idx="2">
            <a:schemeClr val="dk1"/>
          </a:lnRef>
          <a:fillRef idx="0">
            <a:schemeClr val="dk1"/>
          </a:fillRef>
          <a:effectRef idx="1">
            <a:schemeClr val="dk1"/>
          </a:effectRef>
          <a:fontRef idx="minor">
            <a:schemeClr val="tx1"/>
          </a:fontRef>
        </p:style>
      </p:cxnSp>
      <p:cxnSp>
        <p:nvCxnSpPr>
          <p:cNvPr id="93" name="直接连接符 92"/>
          <p:cNvCxnSpPr>
            <a:stCxn id="15" idx="5"/>
            <a:endCxn id="71" idx="1"/>
          </p:cNvCxnSpPr>
          <p:nvPr/>
        </p:nvCxnSpPr>
        <p:spPr>
          <a:xfrm rot="16200000" flipH="1">
            <a:off x="7141973" y="4937865"/>
            <a:ext cx="432218" cy="268418"/>
          </a:xfrm>
          <a:prstGeom prst="line">
            <a:avLst/>
          </a:prstGeom>
        </p:spPr>
        <p:style>
          <a:lnRef idx="2">
            <a:schemeClr val="dk1"/>
          </a:lnRef>
          <a:fillRef idx="0">
            <a:schemeClr val="dk1"/>
          </a:fillRef>
          <a:effectRef idx="1">
            <a:schemeClr val="dk1"/>
          </a:effectRef>
          <a:fontRef idx="minor">
            <a:schemeClr val="tx1"/>
          </a:fontRef>
        </p:style>
      </p:cxnSp>
      <p:sp>
        <p:nvSpPr>
          <p:cNvPr id="102" name="TextBox 101"/>
          <p:cNvSpPr txBox="1"/>
          <p:nvPr/>
        </p:nvSpPr>
        <p:spPr>
          <a:xfrm>
            <a:off x="5286380" y="4000504"/>
            <a:ext cx="142876" cy="307777"/>
          </a:xfrm>
          <a:prstGeom prst="rect">
            <a:avLst/>
          </a:prstGeom>
          <a:noFill/>
        </p:spPr>
        <p:txBody>
          <a:bodyPr wrap="square" lIns="0" tIns="0" rIns="0" bIns="0" rtlCol="0">
            <a:spAutoFit/>
          </a:bodyPr>
          <a:lstStyle/>
          <a:p>
            <a:r>
              <a:rPr lang="en-US" altLang="zh-CN" sz="2000" dirty="0" smtClean="0">
                <a:solidFill>
                  <a:schemeClr val="tx1"/>
                </a:solidFill>
                <a:latin typeface="Consolas" pitchFamily="49" charset="0"/>
                <a:cs typeface="Consolas" pitchFamily="49" charset="0"/>
              </a:rPr>
              <a:t>a</a:t>
            </a:r>
            <a:endParaRPr lang="zh-CN" altLang="en-US" sz="2000" dirty="0">
              <a:solidFill>
                <a:schemeClr val="tx1"/>
              </a:solidFill>
              <a:latin typeface="Consolas" pitchFamily="49" charset="0"/>
              <a:cs typeface="Consolas" pitchFamily="49" charset="0"/>
            </a:endParaRPr>
          </a:p>
        </p:txBody>
      </p:sp>
      <p:sp>
        <p:nvSpPr>
          <p:cNvPr id="103" name="TextBox 102"/>
          <p:cNvSpPr txBox="1"/>
          <p:nvPr/>
        </p:nvSpPr>
        <p:spPr>
          <a:xfrm>
            <a:off x="7929586" y="5500702"/>
            <a:ext cx="142876" cy="307777"/>
          </a:xfrm>
          <a:prstGeom prst="rect">
            <a:avLst/>
          </a:prstGeom>
          <a:noFill/>
        </p:spPr>
        <p:txBody>
          <a:bodyPr wrap="square" lIns="0" tIns="0" rIns="0" bIns="0" rtlCol="0">
            <a:spAutoFit/>
          </a:bodyPr>
          <a:lstStyle/>
          <a:p>
            <a:r>
              <a:rPr lang="en-US" altLang="zh-CN" sz="2000" dirty="0" smtClean="0">
                <a:solidFill>
                  <a:schemeClr val="tx1"/>
                </a:solidFill>
                <a:latin typeface="Consolas" pitchFamily="49" charset="0"/>
                <a:cs typeface="Consolas" pitchFamily="49" charset="0"/>
              </a:rPr>
              <a:t>b</a:t>
            </a:r>
            <a:endParaRPr lang="zh-CN" altLang="en-US" sz="2000" dirty="0">
              <a:solidFill>
                <a:schemeClr val="tx1"/>
              </a:solidFill>
              <a:latin typeface="Consolas" pitchFamily="49" charset="0"/>
              <a:cs typeface="Consolas" pitchFamily="49" charset="0"/>
            </a:endParaRPr>
          </a:p>
        </p:txBody>
      </p:sp>
      <p:sp>
        <p:nvSpPr>
          <p:cNvPr id="104" name="TextBox 103"/>
          <p:cNvSpPr txBox="1"/>
          <p:nvPr/>
        </p:nvSpPr>
        <p:spPr>
          <a:xfrm>
            <a:off x="6215074" y="5572140"/>
            <a:ext cx="142876" cy="307777"/>
          </a:xfrm>
          <a:prstGeom prst="rect">
            <a:avLst/>
          </a:prstGeom>
          <a:noFill/>
        </p:spPr>
        <p:txBody>
          <a:bodyPr wrap="square" lIns="0" tIns="0" rIns="0" bIns="0" rtlCol="0">
            <a:spAutoFit/>
          </a:bodyPr>
          <a:lstStyle/>
          <a:p>
            <a:r>
              <a:rPr lang="en-US" altLang="zh-CN" sz="2000" dirty="0" smtClean="0">
                <a:solidFill>
                  <a:schemeClr val="tx1"/>
                </a:solidFill>
                <a:latin typeface="Consolas" pitchFamily="49" charset="0"/>
                <a:cs typeface="Consolas" pitchFamily="49" charset="0"/>
              </a:rPr>
              <a:t>c</a:t>
            </a:r>
            <a:endParaRPr lang="zh-CN" altLang="en-US" sz="2000" dirty="0">
              <a:solidFill>
                <a:schemeClr val="tx1"/>
              </a:solidFill>
              <a:latin typeface="Consolas" pitchFamily="49" charset="0"/>
              <a:cs typeface="Consolas" pitchFamily="49" charset="0"/>
            </a:endParaRPr>
          </a:p>
        </p:txBody>
      </p:sp>
      <p:sp>
        <p:nvSpPr>
          <p:cNvPr id="105" name="TextBox 104"/>
          <p:cNvSpPr txBox="1"/>
          <p:nvPr/>
        </p:nvSpPr>
        <p:spPr>
          <a:xfrm>
            <a:off x="4714876" y="3071810"/>
            <a:ext cx="142876" cy="307777"/>
          </a:xfrm>
          <a:prstGeom prst="rect">
            <a:avLst/>
          </a:prstGeom>
          <a:noFill/>
        </p:spPr>
        <p:txBody>
          <a:bodyPr wrap="square" lIns="0" tIns="0" rIns="0" bIns="0" rtlCol="0">
            <a:spAutoFit/>
          </a:bodyPr>
          <a:lstStyle/>
          <a:p>
            <a:r>
              <a:rPr lang="en-US" altLang="zh-CN" sz="2000" dirty="0" smtClean="0">
                <a:solidFill>
                  <a:schemeClr val="tx1"/>
                </a:solidFill>
                <a:latin typeface="Consolas" pitchFamily="49" charset="0"/>
                <a:cs typeface="Consolas" pitchFamily="49" charset="0"/>
              </a:rPr>
              <a:t>d</a:t>
            </a:r>
            <a:endParaRPr lang="zh-CN" altLang="en-US" sz="2000" dirty="0">
              <a:solidFill>
                <a:schemeClr val="tx1"/>
              </a:solidFill>
              <a:latin typeface="Consolas" pitchFamily="49" charset="0"/>
              <a:cs typeface="Consolas" pitchFamily="49" charset="0"/>
            </a:endParaRPr>
          </a:p>
        </p:txBody>
      </p:sp>
      <p:sp>
        <p:nvSpPr>
          <p:cNvPr id="106" name="TextBox 105"/>
          <p:cNvSpPr txBox="1"/>
          <p:nvPr/>
        </p:nvSpPr>
        <p:spPr>
          <a:xfrm>
            <a:off x="5643570" y="4643446"/>
            <a:ext cx="142876" cy="307777"/>
          </a:xfrm>
          <a:prstGeom prst="rect">
            <a:avLst/>
          </a:prstGeom>
          <a:noFill/>
        </p:spPr>
        <p:txBody>
          <a:bodyPr wrap="square" lIns="0" tIns="0" rIns="0" bIns="0" rtlCol="0">
            <a:spAutoFit/>
          </a:bodyPr>
          <a:lstStyle/>
          <a:p>
            <a:r>
              <a:rPr lang="en-US" altLang="zh-CN" sz="2000" dirty="0" smtClean="0">
                <a:solidFill>
                  <a:schemeClr val="tx1"/>
                </a:solidFill>
                <a:latin typeface="Consolas" pitchFamily="49" charset="0"/>
                <a:cs typeface="Consolas" pitchFamily="49" charset="0"/>
              </a:rPr>
              <a:t>e</a:t>
            </a:r>
            <a:endParaRPr lang="zh-CN" altLang="en-US" sz="2000" dirty="0">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0" y="23383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TextBox 5"/>
          <p:cNvSpPr txBox="1"/>
          <p:nvPr/>
        </p:nvSpPr>
        <p:spPr>
          <a:xfrm>
            <a:off x="428596" y="571480"/>
            <a:ext cx="8215370" cy="59761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err="1" smtClean="0">
                <a:solidFill>
                  <a:srgbClr val="0000FF"/>
                </a:solidFill>
                <a:latin typeface="Consolas" pitchFamily="49" charset="0"/>
                <a:ea typeface="仿宋" pitchFamily="49" charset="-122"/>
                <a:cs typeface="Consolas" pitchFamily="49" charset="0"/>
              </a:rPr>
              <a:t>struct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HTreeNode</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哈夫曼树结点类型</a:t>
            </a:r>
          </a:p>
          <a:p>
            <a:r>
              <a:rPr lang="en-US" altLang="zh-CN" sz="1800" dirty="0" smtClean="0">
                <a:solidFill>
                  <a:schemeClr val="tx1"/>
                </a:solidFill>
                <a:latin typeface="Consolas" pitchFamily="49" charset="0"/>
                <a:ea typeface="仿宋" pitchFamily="49" charset="-122"/>
                <a:cs typeface="Consolas" pitchFamily="49" charset="0"/>
              </a:rPr>
              <a:t>{  char data;				//</a:t>
            </a:r>
            <a:r>
              <a:rPr lang="zh-CN" altLang="zh-CN" sz="1800" dirty="0" smtClean="0">
                <a:solidFill>
                  <a:schemeClr val="tx1"/>
                </a:solidFill>
                <a:latin typeface="Consolas" pitchFamily="49" charset="0"/>
                <a:ea typeface="仿宋" pitchFamily="49" charset="-122"/>
                <a:cs typeface="Consolas" pitchFamily="49" charset="0"/>
              </a:rPr>
              <a:t>字符</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weight;				//</a:t>
            </a:r>
            <a:r>
              <a:rPr lang="zh-CN" altLang="zh-CN" sz="1800" dirty="0" smtClean="0">
                <a:solidFill>
                  <a:schemeClr val="tx1"/>
                </a:solidFill>
                <a:latin typeface="Consolas" pitchFamily="49" charset="0"/>
                <a:ea typeface="仿宋" pitchFamily="49" charset="-122"/>
                <a:cs typeface="Consolas" pitchFamily="49" charset="0"/>
              </a:rPr>
              <a:t>权值</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parent;				//</a:t>
            </a:r>
            <a:r>
              <a:rPr lang="zh-CN" altLang="zh-CN" sz="1800" dirty="0" smtClean="0">
                <a:solidFill>
                  <a:schemeClr val="tx1"/>
                </a:solidFill>
                <a:latin typeface="Consolas" pitchFamily="49" charset="0"/>
                <a:ea typeface="仿宋" pitchFamily="49" charset="-122"/>
                <a:cs typeface="Consolas" pitchFamily="49" charset="0"/>
              </a:rPr>
              <a:t>双亲的位置</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lchild</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左孩子的位置</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rchild</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右孩子的位置</a:t>
            </a: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err="1" smtClean="0">
                <a:solidFill>
                  <a:schemeClr val="tx1"/>
                </a:solidFill>
                <a:latin typeface="Consolas" pitchFamily="49" charset="0"/>
                <a:ea typeface="仿宋" pitchFamily="49" charset="-122"/>
                <a:cs typeface="Consolas" pitchFamily="49" charset="0"/>
              </a:rPr>
              <a:t>HTreeNode</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C00000"/>
                </a:solidFill>
                <a:latin typeface="Consolas" pitchFamily="49" charset="0"/>
                <a:ea typeface="仿宋" pitchFamily="49" charset="-122"/>
                <a:cs typeface="Consolas" pitchFamily="49" charset="0"/>
              </a:rPr>
              <a:t>ht[MAX]</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存放哈夫曼树</a:t>
            </a:r>
          </a:p>
          <a:p>
            <a:r>
              <a:rPr lang="en-US" altLang="zh-CN" sz="1800" dirty="0" smtClean="0">
                <a:solidFill>
                  <a:schemeClr val="tx1"/>
                </a:solidFill>
                <a:latin typeface="Consolas" pitchFamily="49" charset="0"/>
                <a:ea typeface="仿宋" pitchFamily="49" charset="-122"/>
                <a:cs typeface="Consolas" pitchFamily="49" charset="0"/>
              </a:rPr>
              <a:t>map&lt;</a:t>
            </a:r>
            <a:r>
              <a:rPr lang="en-US" altLang="zh-CN" sz="1800" dirty="0" err="1" smtClean="0">
                <a:solidFill>
                  <a:schemeClr val="tx1"/>
                </a:solidFill>
                <a:latin typeface="Consolas" pitchFamily="49" charset="0"/>
                <a:ea typeface="仿宋" pitchFamily="49" charset="-122"/>
                <a:cs typeface="Consolas" pitchFamily="49" charset="0"/>
              </a:rPr>
              <a:t>char,string</a:t>
            </a:r>
            <a:r>
              <a:rPr lang="en-US" altLang="zh-CN" sz="1800" dirty="0" smtClean="0">
                <a:solidFill>
                  <a:schemeClr val="tx1"/>
                </a:solidFill>
                <a:latin typeface="Consolas" pitchFamily="49" charset="0"/>
                <a:ea typeface="仿宋" pitchFamily="49" charset="-122"/>
                <a:cs typeface="Consolas" pitchFamily="49" charset="0"/>
              </a:rPr>
              <a:t>&gt; </a:t>
            </a:r>
            <a:r>
              <a:rPr lang="en-US" altLang="zh-CN" sz="1800" dirty="0" err="1" smtClean="0">
                <a:solidFill>
                  <a:srgbClr val="C00000"/>
                </a:solidFill>
                <a:latin typeface="Consolas" pitchFamily="49" charset="0"/>
                <a:ea typeface="仿宋" pitchFamily="49" charset="-122"/>
                <a:cs typeface="Consolas" pitchFamily="49" charset="0"/>
              </a:rPr>
              <a:t>htcode</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存放哈夫曼编码</a:t>
            </a:r>
          </a:p>
          <a:p>
            <a:pPr>
              <a:lnSpc>
                <a:spcPct val="200000"/>
              </a:lnSpc>
            </a:pPr>
            <a:r>
              <a:rPr lang="en-US" altLang="zh-CN" sz="1800" dirty="0" err="1" smtClean="0">
                <a:solidFill>
                  <a:srgbClr val="0000FF"/>
                </a:solidFill>
                <a:latin typeface="Consolas" pitchFamily="49" charset="0"/>
                <a:ea typeface="仿宋" pitchFamily="49" charset="-122"/>
                <a:cs typeface="Consolas" pitchFamily="49" charset="0"/>
              </a:rPr>
              <a:t>struct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NodeType</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优先队列结点类型</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no;				//</a:t>
            </a:r>
            <a:r>
              <a:rPr lang="zh-CN" altLang="zh-CN" sz="1800" dirty="0" smtClean="0">
                <a:solidFill>
                  <a:schemeClr val="tx1"/>
                </a:solidFill>
                <a:latin typeface="Consolas" pitchFamily="49" charset="0"/>
                <a:ea typeface="仿宋" pitchFamily="49" charset="-122"/>
                <a:cs typeface="Consolas" pitchFamily="49" charset="0"/>
              </a:rPr>
              <a:t>对应哈夫曼树</a:t>
            </a:r>
            <a:r>
              <a:rPr lang="en-US" altLang="zh-CN" sz="1800" dirty="0" smtClean="0">
                <a:solidFill>
                  <a:schemeClr val="tx1"/>
                </a:solidFill>
                <a:latin typeface="Consolas" pitchFamily="49" charset="0"/>
                <a:ea typeface="仿宋" pitchFamily="49" charset="-122"/>
                <a:cs typeface="Consolas" pitchFamily="49" charset="0"/>
              </a:rPr>
              <a:t>ht</a:t>
            </a:r>
            <a:r>
              <a:rPr lang="zh-CN" altLang="zh-CN" sz="1800" dirty="0" smtClean="0">
                <a:solidFill>
                  <a:schemeClr val="tx1"/>
                </a:solidFill>
                <a:latin typeface="Consolas" pitchFamily="49" charset="0"/>
                <a:ea typeface="仿宋" pitchFamily="49" charset="-122"/>
                <a:cs typeface="Consolas" pitchFamily="49" charset="0"/>
              </a:rPr>
              <a:t>中的位置</a:t>
            </a:r>
          </a:p>
          <a:p>
            <a:r>
              <a:rPr lang="en-US" altLang="zh-CN" sz="1800" dirty="0" smtClean="0">
                <a:solidFill>
                  <a:schemeClr val="tx1"/>
                </a:solidFill>
                <a:latin typeface="Consolas" pitchFamily="49" charset="0"/>
                <a:ea typeface="仿宋" pitchFamily="49" charset="-122"/>
                <a:cs typeface="Consolas" pitchFamily="49" charset="0"/>
              </a:rPr>
              <a:t>   char data;				//</a:t>
            </a:r>
            <a:r>
              <a:rPr lang="zh-CN" altLang="zh-CN" sz="1800" dirty="0" smtClean="0">
                <a:solidFill>
                  <a:schemeClr val="tx1"/>
                </a:solidFill>
                <a:latin typeface="Consolas" pitchFamily="49" charset="0"/>
                <a:ea typeface="仿宋" pitchFamily="49" charset="-122"/>
                <a:cs typeface="Consolas" pitchFamily="49" charset="0"/>
              </a:rPr>
              <a:t>字符</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weight;			//</a:t>
            </a:r>
            <a:r>
              <a:rPr lang="zh-CN" altLang="zh-CN" sz="1800" dirty="0" smtClean="0">
                <a:solidFill>
                  <a:schemeClr val="tx1"/>
                </a:solidFill>
                <a:latin typeface="Consolas" pitchFamily="49" charset="0"/>
                <a:ea typeface="仿宋" pitchFamily="49" charset="-122"/>
                <a:cs typeface="Consolas" pitchFamily="49" charset="0"/>
              </a:rPr>
              <a:t>权值</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bool</a:t>
            </a:r>
            <a:r>
              <a:rPr lang="en-US" altLang="zh-CN" sz="1800" dirty="0" smtClean="0">
                <a:solidFill>
                  <a:schemeClr val="tx1"/>
                </a:solidFill>
                <a:latin typeface="Consolas" pitchFamily="49" charset="0"/>
                <a:ea typeface="仿宋" pitchFamily="49" charset="-122"/>
                <a:cs typeface="Consolas" pitchFamily="49" charset="0"/>
              </a:rPr>
              <a:t> operator&lt;(const </a:t>
            </a:r>
            <a:r>
              <a:rPr lang="en-US" altLang="zh-CN" sz="1800" dirty="0" err="1" smtClean="0">
                <a:solidFill>
                  <a:schemeClr val="tx1"/>
                </a:solidFill>
                <a:latin typeface="Consolas" pitchFamily="49" charset="0"/>
                <a:ea typeface="仿宋" pitchFamily="49" charset="-122"/>
                <a:cs typeface="Consolas" pitchFamily="49" charset="0"/>
              </a:rPr>
              <a:t>NodeType</a:t>
            </a:r>
            <a:r>
              <a:rPr lang="en-US" altLang="zh-CN" sz="1800" dirty="0" smtClean="0">
                <a:solidFill>
                  <a:schemeClr val="tx1"/>
                </a:solidFill>
                <a:latin typeface="Consolas" pitchFamily="49" charset="0"/>
                <a:ea typeface="仿宋" pitchFamily="49" charset="-122"/>
                <a:cs typeface="Consolas" pitchFamily="49" charset="0"/>
              </a:rPr>
              <a:t> &amp;s) const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					//</a:t>
            </a:r>
            <a:r>
              <a:rPr lang="zh-CN" altLang="zh-CN" sz="1800" dirty="0" smtClean="0">
                <a:solidFill>
                  <a:schemeClr val="tx1"/>
                </a:solidFill>
                <a:latin typeface="Consolas" pitchFamily="49" charset="0"/>
                <a:ea typeface="仿宋" pitchFamily="49" charset="-122"/>
                <a:cs typeface="Consolas" pitchFamily="49" charset="0"/>
              </a:rPr>
              <a:t>用于创建</a:t>
            </a:r>
            <a:r>
              <a:rPr lang="zh-CN" altLang="zh-CN" sz="1800" dirty="0" smtClean="0">
                <a:solidFill>
                  <a:srgbClr val="FF0000"/>
                </a:solidFill>
                <a:latin typeface="Consolas" pitchFamily="49" charset="0"/>
                <a:ea typeface="仿宋" pitchFamily="49" charset="-122"/>
                <a:cs typeface="Consolas" pitchFamily="49" charset="0"/>
              </a:rPr>
              <a:t>小根堆</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return </a:t>
            </a:r>
            <a:r>
              <a:rPr lang="en-US" altLang="zh-CN" sz="1800" dirty="0" err="1" smtClean="0">
                <a:solidFill>
                  <a:schemeClr val="tx1"/>
                </a:solidFill>
                <a:latin typeface="Consolas" pitchFamily="49" charset="0"/>
                <a:ea typeface="仿宋" pitchFamily="49" charset="-122"/>
                <a:cs typeface="Consolas" pitchFamily="49" charset="0"/>
              </a:rPr>
              <a:t>s.weight</a:t>
            </a:r>
            <a:r>
              <a:rPr lang="en-US" altLang="zh-CN" sz="1800" dirty="0" smtClean="0">
                <a:solidFill>
                  <a:schemeClr val="tx1"/>
                </a:solidFill>
                <a:latin typeface="Consolas" pitchFamily="49" charset="0"/>
                <a:ea typeface="仿宋" pitchFamily="49" charset="-122"/>
                <a:cs typeface="Consolas" pitchFamily="49" charset="0"/>
              </a:rPr>
              <a:t>&lt;weight;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15436" cy="65232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void </a:t>
            </a:r>
            <a:r>
              <a:rPr lang="en-US" altLang="zh-CN" sz="1800" dirty="0" err="1" smtClean="0">
                <a:solidFill>
                  <a:srgbClr val="FF0000"/>
                </a:solidFill>
                <a:latin typeface="Consolas" pitchFamily="49" charset="0"/>
                <a:ea typeface="仿宋" pitchFamily="49" charset="-122"/>
                <a:cs typeface="Consolas" pitchFamily="49" charset="0"/>
              </a:rPr>
              <a:t>CreateHTree</a:t>
            </a:r>
            <a:r>
              <a:rPr lang="en-US" altLang="zh-CN" sz="1800" dirty="0" smtClean="0">
                <a:solidFill>
                  <a:srgbClr val="FF0000"/>
                </a:solidFill>
                <a:latin typeface="Consolas" pitchFamily="49" charset="0"/>
                <a:ea typeface="仿宋" pitchFamily="49" charset="-122"/>
                <a:cs typeface="Consolas" pitchFamily="49" charset="0"/>
              </a:rPr>
              <a:t>()			//</a:t>
            </a:r>
            <a:r>
              <a:rPr lang="zh-CN" altLang="zh-CN" sz="1800" dirty="0" smtClean="0">
                <a:solidFill>
                  <a:srgbClr val="FF0000"/>
                </a:solidFill>
                <a:latin typeface="Consolas" pitchFamily="49" charset="0"/>
                <a:ea typeface="仿宋" pitchFamily="49" charset="-122"/>
                <a:cs typeface="Consolas" pitchFamily="49" charset="0"/>
              </a:rPr>
              <a:t>构造哈夫曼树</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NodeType</a:t>
            </a:r>
            <a:r>
              <a:rPr lang="en-US" altLang="zh-CN" sz="1800" dirty="0" smtClean="0">
                <a:solidFill>
                  <a:schemeClr val="tx1"/>
                </a:solidFill>
                <a:latin typeface="Consolas" pitchFamily="49" charset="0"/>
                <a:ea typeface="仿宋" pitchFamily="49" charset="-122"/>
                <a:cs typeface="Consolas" pitchFamily="49" charset="0"/>
              </a:rPr>
              <a:t> e,e1,e2;</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priority_queue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NodeType</a:t>
            </a:r>
            <a:r>
              <a:rPr lang="en-US" altLang="zh-CN" sz="1800" dirty="0" smtClean="0">
                <a:solidFill>
                  <a:schemeClr val="tx1"/>
                </a:solidFill>
                <a:latin typeface="Consolas" pitchFamily="49" charset="0"/>
                <a:ea typeface="仿宋" pitchFamily="49" charset="-122"/>
                <a:cs typeface="Consolas" pitchFamily="49" charset="0"/>
              </a:rPr>
              <a:t>&gt; </a:t>
            </a:r>
            <a:r>
              <a:rPr lang="en-US" altLang="zh-CN" sz="1800" dirty="0" err="1" smtClean="0">
                <a:solidFill>
                  <a:schemeClr val="tx1"/>
                </a:solidFill>
                <a:latin typeface="Consolas" pitchFamily="49" charset="0"/>
                <a:ea typeface="仿宋" pitchFamily="49" charset="-122"/>
                <a:cs typeface="Consolas" pitchFamily="49" charset="0"/>
              </a:rPr>
              <a:t>qu</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k=0;k&lt;2*n-1;k++)		//</a:t>
            </a:r>
            <a:r>
              <a:rPr lang="zh-CN" altLang="zh-CN" sz="1800" dirty="0" smtClean="0">
                <a:solidFill>
                  <a:schemeClr val="tx1"/>
                </a:solidFill>
                <a:latin typeface="Consolas" pitchFamily="49" charset="0"/>
                <a:ea typeface="仿宋" pitchFamily="49" charset="-122"/>
                <a:cs typeface="Consolas" pitchFamily="49" charset="0"/>
              </a:rPr>
              <a:t>设置所有结点的指针域</a:t>
            </a:r>
          </a:p>
          <a:p>
            <a:r>
              <a:rPr lang="en-US" altLang="zh-CN" sz="1800" dirty="0" smtClean="0">
                <a:solidFill>
                  <a:schemeClr val="tx1"/>
                </a:solidFill>
                <a:latin typeface="Consolas" pitchFamily="49" charset="0"/>
                <a:ea typeface="仿宋" pitchFamily="49" charset="-122"/>
                <a:cs typeface="Consolas" pitchFamily="49" charset="0"/>
              </a:rPr>
              <a:t>      ht[k].</a:t>
            </a:r>
            <a:r>
              <a:rPr lang="en-US" altLang="zh-CN" sz="1800" dirty="0" err="1" smtClean="0">
                <a:solidFill>
                  <a:schemeClr val="tx1"/>
                </a:solidFill>
                <a:latin typeface="Consolas" pitchFamily="49" charset="0"/>
                <a:ea typeface="仿宋" pitchFamily="49" charset="-122"/>
                <a:cs typeface="Consolas" pitchFamily="49" charset="0"/>
              </a:rPr>
              <a:t>lchild</a:t>
            </a:r>
            <a:r>
              <a:rPr lang="en-US" altLang="zh-CN" sz="1800" dirty="0" smtClean="0">
                <a:solidFill>
                  <a:schemeClr val="tx1"/>
                </a:solidFill>
                <a:latin typeface="Consolas" pitchFamily="49" charset="0"/>
                <a:ea typeface="仿宋" pitchFamily="49" charset="-122"/>
                <a:cs typeface="Consolas" pitchFamily="49" charset="0"/>
              </a:rPr>
              <a:t>=ht[k].</a:t>
            </a:r>
            <a:r>
              <a:rPr lang="en-US" altLang="zh-CN" sz="1800" dirty="0" err="1" smtClean="0">
                <a:solidFill>
                  <a:schemeClr val="tx1"/>
                </a:solidFill>
                <a:latin typeface="Consolas" pitchFamily="49" charset="0"/>
                <a:ea typeface="仿宋" pitchFamily="49" charset="-122"/>
                <a:cs typeface="Consolas" pitchFamily="49" charset="0"/>
              </a:rPr>
              <a:t>rchild</a:t>
            </a:r>
            <a:r>
              <a:rPr lang="en-US" altLang="zh-CN" sz="1800" dirty="0" smtClean="0">
                <a:solidFill>
                  <a:schemeClr val="tx1"/>
                </a:solidFill>
                <a:latin typeface="Consolas" pitchFamily="49" charset="0"/>
                <a:ea typeface="仿宋" pitchFamily="49" charset="-122"/>
                <a:cs typeface="Consolas" pitchFamily="49" charset="0"/>
              </a:rPr>
              <a:t>=ht[k].parent=-1;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=0;i&lt;</a:t>
            </a:r>
            <a:r>
              <a:rPr lang="en-US" altLang="zh-CN" sz="1800" dirty="0" err="1" smtClean="0">
                <a:solidFill>
                  <a:schemeClr val="tx1"/>
                </a:solidFill>
                <a:latin typeface="Consolas" pitchFamily="49" charset="0"/>
                <a:ea typeface="仿宋" pitchFamily="49" charset="-122"/>
                <a:cs typeface="Consolas" pitchFamily="49" charset="0"/>
              </a:rPr>
              <a:t>n;i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将</a:t>
            </a:r>
            <a:r>
              <a:rPr lang="en-US" altLang="zh-CN" sz="1800" dirty="0" smtClean="0">
                <a:solidFill>
                  <a:schemeClr val="tx1"/>
                </a:solidFill>
                <a:latin typeface="Consolas" pitchFamily="49" charset="0"/>
                <a:ea typeface="仿宋" pitchFamily="49" charset="-122"/>
                <a:cs typeface="Consolas" pitchFamily="49" charset="0"/>
              </a:rPr>
              <a:t>n</a:t>
            </a:r>
            <a:r>
              <a:rPr lang="zh-CN" altLang="zh-CN" sz="1800" dirty="0" smtClean="0">
                <a:solidFill>
                  <a:schemeClr val="tx1"/>
                </a:solidFill>
                <a:latin typeface="Consolas" pitchFamily="49" charset="0"/>
                <a:ea typeface="仿宋" pitchFamily="49" charset="-122"/>
                <a:cs typeface="Consolas" pitchFamily="49" charset="0"/>
              </a:rPr>
              <a:t>个结点进队</a:t>
            </a:r>
            <a:r>
              <a:rPr lang="en-US" altLang="zh-CN" sz="1800" dirty="0" err="1" smtClean="0">
                <a:solidFill>
                  <a:schemeClr val="tx1"/>
                </a:solidFill>
                <a:latin typeface="Consolas" pitchFamily="49" charset="0"/>
                <a:ea typeface="仿宋" pitchFamily="49" charset="-122"/>
                <a:cs typeface="Consolas" pitchFamily="49" charset="0"/>
              </a:rPr>
              <a:t>qu</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e.no</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e.data</a:t>
            </a:r>
            <a:r>
              <a:rPr lang="en-US" altLang="zh-CN" sz="1800" dirty="0" smtClean="0">
                <a:solidFill>
                  <a:schemeClr val="tx1"/>
                </a:solidFill>
                <a:latin typeface="Consolas" pitchFamily="49" charset="0"/>
                <a:ea typeface="仿宋" pitchFamily="49" charset="-122"/>
                <a:cs typeface="Consolas" pitchFamily="49" charset="0"/>
              </a:rPr>
              <a:t>=ht[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].data;</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e.weight</a:t>
            </a:r>
            <a:r>
              <a:rPr lang="en-US" altLang="zh-CN" sz="1800" dirty="0" smtClean="0">
                <a:solidFill>
                  <a:schemeClr val="tx1"/>
                </a:solidFill>
                <a:latin typeface="Consolas" pitchFamily="49" charset="0"/>
                <a:ea typeface="仿宋" pitchFamily="49" charset="-122"/>
                <a:cs typeface="Consolas" pitchFamily="49" charset="0"/>
              </a:rPr>
              <a:t>=ht[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].weight; </a:t>
            </a:r>
            <a:r>
              <a:rPr lang="en-US" altLang="zh-CN" sz="1800" dirty="0" err="1" smtClean="0">
                <a:solidFill>
                  <a:schemeClr val="tx1"/>
                </a:solidFill>
                <a:latin typeface="Consolas" pitchFamily="49" charset="0"/>
                <a:ea typeface="仿宋" pitchFamily="49" charset="-122"/>
                <a:cs typeface="Consolas" pitchFamily="49" charset="0"/>
              </a:rPr>
              <a:t>qu.push</a:t>
            </a:r>
            <a:r>
              <a:rPr lang="en-US" altLang="zh-CN" sz="1800" dirty="0" smtClean="0">
                <a:solidFill>
                  <a:schemeClr val="tx1"/>
                </a:solidFill>
                <a:latin typeface="Consolas" pitchFamily="49" charset="0"/>
                <a:ea typeface="仿宋" pitchFamily="49" charset="-122"/>
                <a:cs typeface="Consolas" pitchFamily="49" charset="0"/>
              </a:rPr>
              <a:t>(e);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j=</a:t>
            </a:r>
            <a:r>
              <a:rPr lang="en-US" altLang="zh-CN" sz="1800" dirty="0" err="1" smtClean="0">
                <a:solidFill>
                  <a:schemeClr val="tx1"/>
                </a:solidFill>
                <a:latin typeface="Consolas" pitchFamily="49" charset="0"/>
                <a:ea typeface="仿宋" pitchFamily="49" charset="-122"/>
                <a:cs typeface="Consolas" pitchFamily="49" charset="0"/>
              </a:rPr>
              <a:t>n;j</a:t>
            </a:r>
            <a:r>
              <a:rPr lang="en-US" altLang="zh-CN" sz="1800" dirty="0" smtClean="0">
                <a:solidFill>
                  <a:schemeClr val="tx1"/>
                </a:solidFill>
                <a:latin typeface="Consolas" pitchFamily="49" charset="0"/>
                <a:ea typeface="仿宋" pitchFamily="49" charset="-122"/>
                <a:cs typeface="Consolas" pitchFamily="49" charset="0"/>
              </a:rPr>
              <a:t>&lt;2*n-1;j++)		//</a:t>
            </a:r>
            <a:r>
              <a:rPr lang="zh-CN" altLang="zh-CN" sz="1800" dirty="0" smtClean="0">
                <a:solidFill>
                  <a:schemeClr val="tx1"/>
                </a:solidFill>
                <a:latin typeface="Consolas" pitchFamily="49" charset="0"/>
                <a:ea typeface="仿宋" pitchFamily="49" charset="-122"/>
                <a:cs typeface="Consolas" pitchFamily="49" charset="0"/>
              </a:rPr>
              <a:t>构造哈夫曼树的</a:t>
            </a:r>
            <a:r>
              <a:rPr lang="en-US" altLang="zh-CN" sz="1800" dirty="0" smtClean="0">
                <a:solidFill>
                  <a:schemeClr val="tx1"/>
                </a:solidFill>
                <a:latin typeface="Consolas" pitchFamily="49" charset="0"/>
                <a:ea typeface="仿宋" pitchFamily="49" charset="-122"/>
                <a:cs typeface="Consolas" pitchFamily="49" charset="0"/>
              </a:rPr>
              <a:t>n-1</a:t>
            </a:r>
            <a:r>
              <a:rPr lang="zh-CN" altLang="zh-CN" sz="1800" dirty="0" smtClean="0">
                <a:solidFill>
                  <a:schemeClr val="tx1"/>
                </a:solidFill>
                <a:latin typeface="Consolas" pitchFamily="49" charset="0"/>
                <a:ea typeface="仿宋" pitchFamily="49" charset="-122"/>
                <a:cs typeface="Consolas" pitchFamily="49" charset="0"/>
              </a:rPr>
              <a:t>个非叶子结点</a:t>
            </a:r>
          </a:p>
          <a:p>
            <a:r>
              <a:rPr lang="en-US" altLang="zh-CN" sz="1800" dirty="0" smtClean="0">
                <a:solidFill>
                  <a:schemeClr val="tx1"/>
                </a:solidFill>
                <a:latin typeface="Consolas" pitchFamily="49" charset="0"/>
                <a:ea typeface="仿宋" pitchFamily="49" charset="-122"/>
                <a:cs typeface="Consolas" pitchFamily="49" charset="0"/>
              </a:rPr>
              <a:t>   {  e1=</a:t>
            </a:r>
            <a:r>
              <a:rPr lang="en-US" altLang="zh-CN" sz="1800" dirty="0" err="1" smtClean="0">
                <a:solidFill>
                  <a:schemeClr val="tx1"/>
                </a:solidFill>
                <a:latin typeface="Consolas" pitchFamily="49" charset="0"/>
                <a:ea typeface="仿宋" pitchFamily="49" charset="-122"/>
                <a:cs typeface="Consolas" pitchFamily="49" charset="0"/>
              </a:rPr>
              <a:t>qu.top</a:t>
            </a:r>
            <a:r>
              <a:rPr lang="en-US" altLang="zh-CN" sz="1800" dirty="0" smtClean="0">
                <a:solidFill>
                  <a:schemeClr val="tx1"/>
                </a:solidFill>
                <a:latin typeface="Consolas" pitchFamily="49" charset="0"/>
                <a:ea typeface="仿宋" pitchFamily="49" charset="-122"/>
                <a:cs typeface="Consolas" pitchFamily="49" charset="0"/>
              </a:rPr>
              <a:t>();  qu.pop();		//</a:t>
            </a:r>
            <a:r>
              <a:rPr lang="zh-CN" altLang="zh-CN" sz="1800" dirty="0" smtClean="0">
                <a:solidFill>
                  <a:schemeClr val="tx1"/>
                </a:solidFill>
                <a:latin typeface="Consolas" pitchFamily="49" charset="0"/>
                <a:ea typeface="仿宋" pitchFamily="49" charset="-122"/>
                <a:cs typeface="Consolas" pitchFamily="49" charset="0"/>
              </a:rPr>
              <a:t>出队权值最小的结点</a:t>
            </a:r>
            <a:r>
              <a:rPr lang="en-US" altLang="zh-CN" sz="1800" dirty="0" smtClean="0">
                <a:solidFill>
                  <a:schemeClr val="tx1"/>
                </a:solidFill>
                <a:latin typeface="Consolas" pitchFamily="49" charset="0"/>
                <a:ea typeface="仿宋" pitchFamily="49" charset="-122"/>
                <a:cs typeface="Consolas" pitchFamily="49" charset="0"/>
              </a:rPr>
              <a:t>e1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e2=</a:t>
            </a:r>
            <a:r>
              <a:rPr lang="en-US" altLang="zh-CN" sz="1800" dirty="0" err="1" smtClean="0">
                <a:solidFill>
                  <a:schemeClr val="tx1"/>
                </a:solidFill>
                <a:latin typeface="Consolas" pitchFamily="49" charset="0"/>
                <a:ea typeface="仿宋" pitchFamily="49" charset="-122"/>
                <a:cs typeface="Consolas" pitchFamily="49" charset="0"/>
              </a:rPr>
              <a:t>qu.top</a:t>
            </a:r>
            <a:r>
              <a:rPr lang="en-US" altLang="zh-CN" sz="1800" dirty="0" smtClean="0">
                <a:solidFill>
                  <a:schemeClr val="tx1"/>
                </a:solidFill>
                <a:latin typeface="Consolas" pitchFamily="49" charset="0"/>
                <a:ea typeface="仿宋" pitchFamily="49" charset="-122"/>
                <a:cs typeface="Consolas" pitchFamily="49" charset="0"/>
              </a:rPr>
              <a:t>();  qu.pop();		//</a:t>
            </a:r>
            <a:r>
              <a:rPr lang="zh-CN" altLang="zh-CN" sz="1800" dirty="0" smtClean="0">
                <a:solidFill>
                  <a:schemeClr val="tx1"/>
                </a:solidFill>
                <a:latin typeface="Consolas" pitchFamily="49" charset="0"/>
                <a:ea typeface="仿宋" pitchFamily="49" charset="-122"/>
                <a:cs typeface="Consolas" pitchFamily="49" charset="0"/>
              </a:rPr>
              <a:t>出队权值次小的结点</a:t>
            </a:r>
            <a:r>
              <a:rPr lang="en-US" altLang="zh-CN" sz="1800" dirty="0" smtClean="0">
                <a:solidFill>
                  <a:schemeClr val="tx1"/>
                </a:solidFill>
                <a:latin typeface="Consolas" pitchFamily="49" charset="0"/>
                <a:ea typeface="仿宋" pitchFamily="49" charset="-122"/>
                <a:cs typeface="Consolas" pitchFamily="49" charset="0"/>
              </a:rPr>
              <a:t>e2</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ht[j].weight=e1.weight+e2.weight; //</a:t>
            </a:r>
            <a:r>
              <a:rPr lang="zh-CN" altLang="zh-CN" sz="1800" dirty="0" smtClean="0">
                <a:solidFill>
                  <a:schemeClr val="tx1"/>
                </a:solidFill>
                <a:latin typeface="Consolas" pitchFamily="49" charset="0"/>
                <a:ea typeface="仿宋" pitchFamily="49" charset="-122"/>
                <a:cs typeface="Consolas" pitchFamily="49" charset="0"/>
              </a:rPr>
              <a:t>构造哈夫曼树的非叶子结点</a:t>
            </a:r>
            <a:r>
              <a:rPr lang="en-US" altLang="zh-CN" sz="1800" dirty="0" smtClean="0">
                <a:solidFill>
                  <a:schemeClr val="tx1"/>
                </a:solidFill>
                <a:latin typeface="Consolas" pitchFamily="49" charset="0"/>
                <a:ea typeface="仿宋" pitchFamily="49" charset="-122"/>
                <a:cs typeface="Consolas" pitchFamily="49" charset="0"/>
              </a:rPr>
              <a:t>j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ht[j].</a:t>
            </a:r>
            <a:r>
              <a:rPr lang="en-US" altLang="zh-CN" sz="1800" dirty="0" err="1" smtClean="0">
                <a:solidFill>
                  <a:schemeClr val="tx1"/>
                </a:solidFill>
                <a:latin typeface="Consolas" pitchFamily="49" charset="0"/>
                <a:ea typeface="仿宋" pitchFamily="49" charset="-122"/>
                <a:cs typeface="Consolas" pitchFamily="49" charset="0"/>
              </a:rPr>
              <a:t>lchild</a:t>
            </a:r>
            <a:r>
              <a:rPr lang="en-US" altLang="zh-CN" sz="1800" dirty="0" smtClean="0">
                <a:solidFill>
                  <a:schemeClr val="tx1"/>
                </a:solidFill>
                <a:latin typeface="Consolas" pitchFamily="49" charset="0"/>
                <a:ea typeface="仿宋" pitchFamily="49" charset="-122"/>
                <a:cs typeface="Consolas" pitchFamily="49" charset="0"/>
              </a:rPr>
              <a:t>=e1.no;</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ht[j].</a:t>
            </a:r>
            <a:r>
              <a:rPr lang="en-US" altLang="zh-CN" sz="1800" dirty="0" err="1" smtClean="0">
                <a:solidFill>
                  <a:schemeClr val="tx1"/>
                </a:solidFill>
                <a:latin typeface="Consolas" pitchFamily="49" charset="0"/>
                <a:ea typeface="仿宋" pitchFamily="49" charset="-122"/>
                <a:cs typeface="Consolas" pitchFamily="49" charset="0"/>
              </a:rPr>
              <a:t>rchild</a:t>
            </a:r>
            <a:r>
              <a:rPr lang="en-US" altLang="zh-CN" sz="1800" dirty="0" smtClean="0">
                <a:solidFill>
                  <a:schemeClr val="tx1"/>
                </a:solidFill>
                <a:latin typeface="Consolas" pitchFamily="49" charset="0"/>
                <a:ea typeface="仿宋" pitchFamily="49" charset="-122"/>
                <a:cs typeface="Consolas" pitchFamily="49" charset="0"/>
              </a:rPr>
              <a:t>=e2.no;</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ht[e1.no].parent=j;		//</a:t>
            </a:r>
            <a:r>
              <a:rPr lang="zh-CN" altLang="zh-CN" sz="1800" dirty="0" smtClean="0">
                <a:solidFill>
                  <a:schemeClr val="tx1"/>
                </a:solidFill>
                <a:latin typeface="Consolas" pitchFamily="49" charset="0"/>
                <a:ea typeface="仿宋" pitchFamily="49" charset="-122"/>
                <a:cs typeface="Consolas" pitchFamily="49" charset="0"/>
              </a:rPr>
              <a:t>修改</a:t>
            </a:r>
            <a:r>
              <a:rPr lang="en-US" altLang="zh-CN" sz="1800" dirty="0" smtClean="0">
                <a:solidFill>
                  <a:schemeClr val="tx1"/>
                </a:solidFill>
                <a:latin typeface="Consolas" pitchFamily="49" charset="0"/>
                <a:ea typeface="仿宋" pitchFamily="49" charset="-122"/>
                <a:cs typeface="Consolas" pitchFamily="49" charset="0"/>
              </a:rPr>
              <a:t>e1.no</a:t>
            </a:r>
            <a:r>
              <a:rPr lang="zh-CN" altLang="zh-CN" sz="1800" dirty="0" smtClean="0">
                <a:solidFill>
                  <a:schemeClr val="tx1"/>
                </a:solidFill>
                <a:latin typeface="Consolas" pitchFamily="49" charset="0"/>
                <a:ea typeface="仿宋" pitchFamily="49" charset="-122"/>
                <a:cs typeface="Consolas" pitchFamily="49" charset="0"/>
              </a:rPr>
              <a:t>的双亲为结点</a:t>
            </a:r>
            <a:r>
              <a:rPr lang="en-US" altLang="zh-CN" sz="1800" dirty="0" smtClean="0">
                <a:solidFill>
                  <a:schemeClr val="tx1"/>
                </a:solidFill>
                <a:latin typeface="Consolas" pitchFamily="49" charset="0"/>
                <a:ea typeface="仿宋" pitchFamily="49" charset="-122"/>
                <a:cs typeface="Consolas" pitchFamily="49" charset="0"/>
              </a:rPr>
              <a:t>j</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ht[e2.no].parent=j;		//</a:t>
            </a:r>
            <a:r>
              <a:rPr lang="zh-CN" altLang="zh-CN" sz="1800" dirty="0" smtClean="0">
                <a:solidFill>
                  <a:schemeClr val="tx1"/>
                </a:solidFill>
                <a:latin typeface="Consolas" pitchFamily="49" charset="0"/>
                <a:ea typeface="仿宋" pitchFamily="49" charset="-122"/>
                <a:cs typeface="Consolas" pitchFamily="49" charset="0"/>
              </a:rPr>
              <a:t>修改</a:t>
            </a:r>
            <a:r>
              <a:rPr lang="en-US" altLang="zh-CN" sz="1800" dirty="0" smtClean="0">
                <a:solidFill>
                  <a:schemeClr val="tx1"/>
                </a:solidFill>
                <a:latin typeface="Consolas" pitchFamily="49" charset="0"/>
                <a:ea typeface="仿宋" pitchFamily="49" charset="-122"/>
                <a:cs typeface="Consolas" pitchFamily="49" charset="0"/>
              </a:rPr>
              <a:t>e2.no</a:t>
            </a:r>
            <a:r>
              <a:rPr lang="zh-CN" altLang="zh-CN" sz="1800" dirty="0" smtClean="0">
                <a:solidFill>
                  <a:schemeClr val="tx1"/>
                </a:solidFill>
                <a:latin typeface="Consolas" pitchFamily="49" charset="0"/>
                <a:ea typeface="仿宋" pitchFamily="49" charset="-122"/>
                <a:cs typeface="Consolas" pitchFamily="49" charset="0"/>
              </a:rPr>
              <a:t>的双亲为结点</a:t>
            </a:r>
            <a:r>
              <a:rPr lang="en-US" altLang="zh-CN" sz="1800" dirty="0" smtClean="0">
                <a:solidFill>
                  <a:schemeClr val="tx1"/>
                </a:solidFill>
                <a:latin typeface="Consolas" pitchFamily="49" charset="0"/>
                <a:ea typeface="仿宋" pitchFamily="49" charset="-122"/>
                <a:cs typeface="Consolas" pitchFamily="49" charset="0"/>
              </a:rPr>
              <a:t>j</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e.no</a:t>
            </a:r>
            <a:r>
              <a:rPr lang="en-US" altLang="zh-CN" sz="1800" dirty="0" smtClean="0">
                <a:solidFill>
                  <a:schemeClr val="tx1"/>
                </a:solidFill>
                <a:latin typeface="Consolas" pitchFamily="49" charset="0"/>
                <a:ea typeface="仿宋" pitchFamily="49" charset="-122"/>
                <a:cs typeface="Consolas" pitchFamily="49" charset="0"/>
              </a:rPr>
              <a:t>=j;				//</a:t>
            </a:r>
            <a:r>
              <a:rPr lang="zh-CN" altLang="zh-CN" sz="1800" dirty="0" smtClean="0">
                <a:solidFill>
                  <a:schemeClr val="tx1"/>
                </a:solidFill>
                <a:latin typeface="Consolas" pitchFamily="49" charset="0"/>
                <a:ea typeface="仿宋" pitchFamily="49" charset="-122"/>
                <a:cs typeface="Consolas" pitchFamily="49" charset="0"/>
              </a:rPr>
              <a:t>构造队列结点</a:t>
            </a:r>
            <a:r>
              <a:rPr lang="en-US" altLang="zh-CN" sz="1800" dirty="0" smtClean="0">
                <a:solidFill>
                  <a:schemeClr val="tx1"/>
                </a:solidFill>
                <a:latin typeface="Consolas" pitchFamily="49" charset="0"/>
                <a:ea typeface="仿宋" pitchFamily="49" charset="-122"/>
                <a:cs typeface="Consolas" pitchFamily="49" charset="0"/>
              </a:rPr>
              <a:t>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e.weight</a:t>
            </a:r>
            <a:r>
              <a:rPr lang="en-US" altLang="zh-CN" sz="1800" dirty="0" smtClean="0">
                <a:solidFill>
                  <a:schemeClr val="tx1"/>
                </a:solidFill>
                <a:latin typeface="Consolas" pitchFamily="49" charset="0"/>
                <a:ea typeface="仿宋" pitchFamily="49" charset="-122"/>
                <a:cs typeface="Consolas" pitchFamily="49" charset="0"/>
              </a:rPr>
              <a:t>=e1.weight+e2.weight;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qu.push</a:t>
            </a:r>
            <a:r>
              <a:rPr lang="en-US" altLang="zh-CN" sz="1800" dirty="0" smtClean="0">
                <a:solidFill>
                  <a:schemeClr val="tx1"/>
                </a:solidFill>
                <a:latin typeface="Consolas" pitchFamily="49" charset="0"/>
                <a:ea typeface="仿宋" pitchFamily="49" charset="-122"/>
                <a:cs typeface="Consolas" pitchFamily="49" charset="0"/>
              </a:rPr>
              <a:t>(e);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786842" cy="534949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void </a:t>
            </a:r>
            <a:r>
              <a:rPr lang="en-US" altLang="zh-CN" sz="1800" dirty="0" err="1" smtClean="0">
                <a:solidFill>
                  <a:srgbClr val="FF0000"/>
                </a:solidFill>
                <a:latin typeface="Consolas" pitchFamily="49" charset="0"/>
                <a:ea typeface="仿宋" pitchFamily="49" charset="-122"/>
                <a:cs typeface="Consolas" pitchFamily="49" charset="0"/>
              </a:rPr>
              <a:t>CreateHCode</a:t>
            </a:r>
            <a:r>
              <a:rPr lang="en-US" altLang="zh-CN" sz="1800" dirty="0" smtClean="0">
                <a:solidFill>
                  <a:srgbClr val="FF0000"/>
                </a:solidFill>
                <a:latin typeface="Consolas" pitchFamily="49" charset="0"/>
                <a:ea typeface="仿宋" pitchFamily="49" charset="-122"/>
                <a:cs typeface="Consolas" pitchFamily="49" charset="0"/>
              </a:rPr>
              <a:t>()		      //</a:t>
            </a:r>
            <a:r>
              <a:rPr lang="zh-CN" altLang="zh-CN" sz="1800" dirty="0" smtClean="0">
                <a:solidFill>
                  <a:srgbClr val="FF0000"/>
                </a:solidFill>
                <a:latin typeface="Consolas" pitchFamily="49" charset="0"/>
                <a:ea typeface="仿宋" pitchFamily="49" charset="-122"/>
                <a:cs typeface="Consolas" pitchFamily="49" charset="0"/>
              </a:rPr>
              <a:t>构造哈夫曼编码</a:t>
            </a:r>
          </a:p>
          <a:p>
            <a:r>
              <a:rPr lang="en-US" altLang="zh-CN" sz="1800" dirty="0" smtClean="0">
                <a:solidFill>
                  <a:schemeClr val="tx1"/>
                </a:solidFill>
                <a:latin typeface="Consolas" pitchFamily="49" charset="0"/>
                <a:ea typeface="仿宋" pitchFamily="49" charset="-122"/>
                <a:cs typeface="Consolas" pitchFamily="49" charset="0"/>
              </a:rPr>
              <a:t>{  string code;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code.reserve</a:t>
            </a:r>
            <a:r>
              <a:rPr lang="en-US" altLang="zh-CN" sz="1800" dirty="0" smtClean="0">
                <a:solidFill>
                  <a:schemeClr val="tx1"/>
                </a:solidFill>
                <a:latin typeface="Consolas" pitchFamily="49" charset="0"/>
                <a:ea typeface="仿宋" pitchFamily="49" charset="-122"/>
                <a:cs typeface="Consolas" pitchFamily="49" charset="0"/>
              </a:rPr>
              <a:t>(MAX);</a:t>
            </a:r>
            <a:endParaRPr lang="zh-CN" altLang="zh-CN" sz="1800" dirty="0" smtClean="0">
              <a:solidFill>
                <a:schemeClr val="tx1"/>
              </a:solidFill>
              <a:latin typeface="Consolas" pitchFamily="49" charset="0"/>
              <a:ea typeface="仿宋" pitchFamily="49" charset="-122"/>
              <a:cs typeface="Consolas" pitchFamily="49" charset="0"/>
            </a:endParaRPr>
          </a:p>
          <a:p>
            <a:pPr>
              <a:lnSpc>
                <a:spcPct val="200000"/>
              </a:lnSpc>
            </a:pPr>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=0;i&lt;</a:t>
            </a:r>
            <a:r>
              <a:rPr lang="en-US" altLang="zh-CN" sz="1800" dirty="0" err="1" smtClean="0">
                <a:solidFill>
                  <a:schemeClr val="tx1"/>
                </a:solidFill>
                <a:latin typeface="Consolas" pitchFamily="49" charset="0"/>
                <a:ea typeface="仿宋" pitchFamily="49" charset="-122"/>
                <a:cs typeface="Consolas" pitchFamily="49" charset="0"/>
              </a:rPr>
              <a:t>n;i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构造叶子结点</a:t>
            </a:r>
            <a:r>
              <a:rPr lang="en-US" altLang="zh-CN" sz="1800" dirty="0" err="1" smtClean="0">
                <a:solidFill>
                  <a:schemeClr val="tx1"/>
                </a:solidFill>
                <a:latin typeface="Consolas" pitchFamily="49" charset="0"/>
                <a:ea typeface="仿宋" pitchFamily="49" charset="-122"/>
                <a:cs typeface="Consolas" pitchFamily="49" charset="0"/>
              </a:rPr>
              <a:t>i</a:t>
            </a:r>
            <a:r>
              <a:rPr lang="zh-CN" altLang="zh-CN" sz="1800" dirty="0" smtClean="0">
                <a:solidFill>
                  <a:schemeClr val="tx1"/>
                </a:solidFill>
                <a:latin typeface="Consolas" pitchFamily="49" charset="0"/>
                <a:ea typeface="仿宋" pitchFamily="49" charset="-122"/>
                <a:cs typeface="Consolas" pitchFamily="49" charset="0"/>
              </a:rPr>
              <a:t>的哈夫曼编码</a:t>
            </a:r>
          </a:p>
          <a:p>
            <a:r>
              <a:rPr lang="en-US" altLang="zh-CN" sz="1800" dirty="0" smtClean="0">
                <a:solidFill>
                  <a:schemeClr val="tx1"/>
                </a:solidFill>
                <a:latin typeface="Consolas" pitchFamily="49" charset="0"/>
                <a:ea typeface="仿宋" pitchFamily="49" charset="-122"/>
                <a:cs typeface="Consolas" pitchFamily="49" charset="0"/>
              </a:rPr>
              <a:t>   {  code="";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curno</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f=ht[</a:t>
            </a:r>
            <a:r>
              <a:rPr lang="en-US" altLang="zh-CN" sz="1800" dirty="0" err="1" smtClean="0">
                <a:solidFill>
                  <a:schemeClr val="tx1"/>
                </a:solidFill>
                <a:latin typeface="Consolas" pitchFamily="49" charset="0"/>
                <a:ea typeface="仿宋" pitchFamily="49" charset="-122"/>
                <a:cs typeface="Consolas" pitchFamily="49" charset="0"/>
              </a:rPr>
              <a:t>curno</a:t>
            </a:r>
            <a:r>
              <a:rPr lang="en-US" altLang="zh-CN" sz="1800" dirty="0" smtClean="0">
                <a:solidFill>
                  <a:schemeClr val="tx1"/>
                </a:solidFill>
                <a:latin typeface="Consolas" pitchFamily="49" charset="0"/>
                <a:ea typeface="仿宋" pitchFamily="49" charset="-122"/>
                <a:cs typeface="Consolas" pitchFamily="49" charset="0"/>
              </a:rPr>
              <a:t>].parent;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while (f!=-1)		      //</a:t>
            </a:r>
            <a:r>
              <a:rPr lang="zh-CN" altLang="zh-CN" sz="1800" dirty="0" smtClean="0">
                <a:solidFill>
                  <a:schemeClr val="tx1"/>
                </a:solidFill>
                <a:latin typeface="Consolas" pitchFamily="49" charset="0"/>
                <a:ea typeface="仿宋" pitchFamily="49" charset="-122"/>
                <a:cs typeface="Consolas" pitchFamily="49" charset="0"/>
              </a:rPr>
              <a:t>循环到根结点</a:t>
            </a:r>
          </a:p>
          <a:p>
            <a:r>
              <a:rPr lang="en-US" altLang="zh-CN" sz="1800" dirty="0" smtClean="0">
                <a:solidFill>
                  <a:schemeClr val="tx1"/>
                </a:solidFill>
                <a:latin typeface="Consolas" pitchFamily="49" charset="0"/>
                <a:ea typeface="仿宋" pitchFamily="49" charset="-122"/>
                <a:cs typeface="Consolas" pitchFamily="49" charset="0"/>
              </a:rPr>
              <a:t>      {  if (ht[f].</a:t>
            </a:r>
            <a:r>
              <a:rPr lang="en-US" altLang="zh-CN" sz="1800" dirty="0" err="1" smtClean="0">
                <a:solidFill>
                  <a:schemeClr val="tx1"/>
                </a:solidFill>
                <a:latin typeface="Consolas" pitchFamily="49" charset="0"/>
                <a:ea typeface="仿宋" pitchFamily="49" charset="-122"/>
                <a:cs typeface="Consolas" pitchFamily="49" charset="0"/>
              </a:rPr>
              <a:t>lchild</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curno</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curno</a:t>
            </a:r>
            <a:r>
              <a:rPr lang="zh-CN" altLang="zh-CN" sz="1800" dirty="0" smtClean="0">
                <a:solidFill>
                  <a:schemeClr val="tx1"/>
                </a:solidFill>
                <a:latin typeface="Consolas" pitchFamily="49" charset="0"/>
                <a:ea typeface="仿宋" pitchFamily="49" charset="-122"/>
                <a:cs typeface="Consolas" pitchFamily="49" charset="0"/>
              </a:rPr>
              <a:t>为双亲</a:t>
            </a:r>
            <a:r>
              <a:rPr lang="en-US" altLang="zh-CN" sz="1800" dirty="0" smtClean="0">
                <a:solidFill>
                  <a:schemeClr val="tx1"/>
                </a:solidFill>
                <a:latin typeface="Consolas" pitchFamily="49" charset="0"/>
                <a:ea typeface="仿宋" pitchFamily="49" charset="-122"/>
                <a:cs typeface="Consolas" pitchFamily="49" charset="0"/>
              </a:rPr>
              <a:t>f</a:t>
            </a:r>
            <a:r>
              <a:rPr lang="zh-CN" altLang="zh-CN" sz="1800" dirty="0" smtClean="0">
                <a:solidFill>
                  <a:schemeClr val="tx1"/>
                </a:solidFill>
                <a:latin typeface="Consolas" pitchFamily="49" charset="0"/>
                <a:ea typeface="仿宋" pitchFamily="49" charset="-122"/>
                <a:cs typeface="Consolas" pitchFamily="49" charset="0"/>
              </a:rPr>
              <a:t>的左孩子</a:t>
            </a:r>
          </a:p>
          <a:p>
            <a:r>
              <a:rPr lang="en-US" altLang="zh-CN" sz="1800" dirty="0" smtClean="0">
                <a:solidFill>
                  <a:schemeClr val="tx1"/>
                </a:solidFill>
                <a:latin typeface="Consolas" pitchFamily="49" charset="0"/>
                <a:ea typeface="仿宋" pitchFamily="49" charset="-122"/>
                <a:cs typeface="Consolas" pitchFamily="49" charset="0"/>
              </a:rPr>
              <a:t>            code='0'+code;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else			      //</a:t>
            </a:r>
            <a:r>
              <a:rPr lang="en-US" altLang="zh-CN" sz="1800" dirty="0" err="1" smtClean="0">
                <a:solidFill>
                  <a:schemeClr val="tx1"/>
                </a:solidFill>
                <a:latin typeface="Consolas" pitchFamily="49" charset="0"/>
                <a:ea typeface="仿宋" pitchFamily="49" charset="-122"/>
                <a:cs typeface="Consolas" pitchFamily="49" charset="0"/>
              </a:rPr>
              <a:t>curno</a:t>
            </a:r>
            <a:r>
              <a:rPr lang="zh-CN" altLang="zh-CN" sz="1800" dirty="0" smtClean="0">
                <a:solidFill>
                  <a:schemeClr val="tx1"/>
                </a:solidFill>
                <a:latin typeface="Consolas" pitchFamily="49" charset="0"/>
                <a:ea typeface="仿宋" pitchFamily="49" charset="-122"/>
                <a:cs typeface="Consolas" pitchFamily="49" charset="0"/>
              </a:rPr>
              <a:t>为双亲</a:t>
            </a:r>
            <a:r>
              <a:rPr lang="en-US" altLang="zh-CN" sz="1800" dirty="0" smtClean="0">
                <a:solidFill>
                  <a:schemeClr val="tx1"/>
                </a:solidFill>
                <a:latin typeface="Consolas" pitchFamily="49" charset="0"/>
                <a:ea typeface="仿宋" pitchFamily="49" charset="-122"/>
                <a:cs typeface="Consolas" pitchFamily="49" charset="0"/>
              </a:rPr>
              <a:t>f</a:t>
            </a:r>
            <a:r>
              <a:rPr lang="zh-CN" altLang="zh-CN" sz="1800" dirty="0" smtClean="0">
                <a:solidFill>
                  <a:schemeClr val="tx1"/>
                </a:solidFill>
                <a:latin typeface="Consolas" pitchFamily="49" charset="0"/>
                <a:ea typeface="仿宋" pitchFamily="49" charset="-122"/>
                <a:cs typeface="Consolas" pitchFamily="49" charset="0"/>
              </a:rPr>
              <a:t>的右孩子</a:t>
            </a:r>
          </a:p>
          <a:p>
            <a:r>
              <a:rPr lang="en-US" altLang="zh-CN" sz="1800" dirty="0" smtClean="0">
                <a:solidFill>
                  <a:schemeClr val="tx1"/>
                </a:solidFill>
                <a:latin typeface="Consolas" pitchFamily="49" charset="0"/>
                <a:ea typeface="仿宋" pitchFamily="49" charset="-122"/>
                <a:cs typeface="Consolas" pitchFamily="49" charset="0"/>
              </a:rPr>
              <a:t>            code='1'+code;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curno</a:t>
            </a:r>
            <a:r>
              <a:rPr lang="en-US" altLang="zh-CN" sz="1800" dirty="0" smtClean="0">
                <a:solidFill>
                  <a:schemeClr val="tx1"/>
                </a:solidFill>
                <a:latin typeface="Consolas" pitchFamily="49" charset="0"/>
                <a:ea typeface="仿宋" pitchFamily="49" charset="-122"/>
                <a:cs typeface="Consolas" pitchFamily="49" charset="0"/>
              </a:rPr>
              <a:t>=f; f=ht[</a:t>
            </a:r>
            <a:r>
              <a:rPr lang="en-US" altLang="zh-CN" sz="1800" dirty="0" err="1" smtClean="0">
                <a:solidFill>
                  <a:schemeClr val="tx1"/>
                </a:solidFill>
                <a:latin typeface="Consolas" pitchFamily="49" charset="0"/>
                <a:ea typeface="仿宋" pitchFamily="49" charset="-122"/>
                <a:cs typeface="Consolas" pitchFamily="49" charset="0"/>
              </a:rPr>
              <a:t>curno</a:t>
            </a:r>
            <a:r>
              <a:rPr lang="en-US" altLang="zh-CN" sz="1800" dirty="0" smtClean="0">
                <a:solidFill>
                  <a:schemeClr val="tx1"/>
                </a:solidFill>
                <a:latin typeface="Consolas" pitchFamily="49" charset="0"/>
                <a:ea typeface="仿宋" pitchFamily="49" charset="-122"/>
                <a:cs typeface="Consolas" pitchFamily="49" charset="0"/>
              </a:rPr>
              <a:t>].parent;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htcode</a:t>
            </a:r>
            <a:r>
              <a:rPr lang="en-US" altLang="zh-CN" sz="1800" dirty="0" smtClean="0">
                <a:solidFill>
                  <a:schemeClr val="tx1"/>
                </a:solidFill>
                <a:latin typeface="Consolas" pitchFamily="49" charset="0"/>
                <a:ea typeface="仿宋" pitchFamily="49" charset="-122"/>
                <a:cs typeface="Consolas" pitchFamily="49" charset="0"/>
              </a:rPr>
              <a:t>[ht[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].data]=code;     //</a:t>
            </a:r>
            <a:r>
              <a:rPr lang="zh-CN" altLang="zh-CN" sz="1800" dirty="0" smtClean="0">
                <a:solidFill>
                  <a:schemeClr val="tx1"/>
                </a:solidFill>
                <a:latin typeface="Consolas" pitchFamily="49" charset="0"/>
                <a:ea typeface="仿宋" pitchFamily="49" charset="-122"/>
                <a:cs typeface="Consolas" pitchFamily="49" charset="0"/>
              </a:rPr>
              <a:t>得到</a:t>
            </a:r>
            <a:r>
              <a:rPr lang="en-US" altLang="zh-CN" sz="1800" dirty="0" smtClean="0">
                <a:solidFill>
                  <a:schemeClr val="tx1"/>
                </a:solidFill>
                <a:latin typeface="Consolas" pitchFamily="49" charset="0"/>
                <a:ea typeface="仿宋" pitchFamily="49" charset="-122"/>
                <a:cs typeface="Consolas" pitchFamily="49" charset="0"/>
              </a:rPr>
              <a:t>ht[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].data</a:t>
            </a:r>
            <a:r>
              <a:rPr lang="zh-CN" altLang="zh-CN" sz="1800" dirty="0" smtClean="0">
                <a:solidFill>
                  <a:schemeClr val="tx1"/>
                </a:solidFill>
                <a:latin typeface="Consolas" pitchFamily="49" charset="0"/>
                <a:ea typeface="仿宋" pitchFamily="49" charset="-122"/>
                <a:cs typeface="Consolas" pitchFamily="49" charset="0"/>
              </a:rPr>
              <a:t>字符的哈夫曼编码</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参考</a:t>
            </a:r>
            <a:r>
              <a:rPr lang="en-US" altLang="zh-CN" sz="1800" smtClean="0">
                <a:solidFill>
                  <a:schemeClr val="tx1"/>
                </a:solidFill>
                <a:latin typeface="Consolas" pitchFamily="49" charset="0"/>
                <a:ea typeface="仿宋" pitchFamily="49" charset="-122"/>
                <a:cs typeface="Consolas" pitchFamily="49" charset="0"/>
              </a:rPr>
              <a:t>Huffman.cpp</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95288" y="638175"/>
            <a:ext cx="8208962" cy="2492375"/>
          </a:xfrm>
          <a:prstGeom prst="rect">
            <a:avLst/>
          </a:prstGeom>
          <a:noFill/>
          <a:ln w="9525">
            <a:noFill/>
            <a:miter lim="800000"/>
            <a:headEnd/>
            <a:tailEnd/>
          </a:ln>
        </p:spPr>
        <p:txBody>
          <a:bodyPr>
            <a:spAutoFit/>
          </a:bodyPr>
          <a:lstStyle/>
          <a:p>
            <a:pPr>
              <a:spcBef>
                <a:spcPct val="50000"/>
              </a:spcBef>
            </a:pPr>
            <a:r>
              <a:rPr lang="zh-CN" altLang="en-US" dirty="0">
                <a:solidFill>
                  <a:schemeClr val="tx1"/>
                </a:solidFill>
                <a:ea typeface="楷体" pitchFamily="49" charset="-122"/>
                <a:cs typeface="Times New Roman" pitchFamily="18" charset="0"/>
              </a:rPr>
              <a:t>　　很多算法都属于贪心法。</a:t>
            </a:r>
          </a:p>
          <a:p>
            <a:pPr>
              <a:spcBef>
                <a:spcPct val="50000"/>
              </a:spcBef>
            </a:pPr>
            <a:r>
              <a:rPr lang="zh-CN" altLang="en-US" dirty="0">
                <a:solidFill>
                  <a:schemeClr val="tx1"/>
                </a:solidFill>
                <a:ea typeface="楷体" pitchFamily="49" charset="-122"/>
                <a:cs typeface="Times New Roman" pitchFamily="18" charset="0"/>
              </a:rPr>
              <a:t>　　例如，在操作系统的磁盘管理中有一个磁盘</a:t>
            </a:r>
            <a:r>
              <a:rPr lang="zh-CN" altLang="en-US" dirty="0">
                <a:solidFill>
                  <a:srgbClr val="FF0000"/>
                </a:solidFill>
                <a:ea typeface="楷体" pitchFamily="49" charset="-122"/>
                <a:cs typeface="Times New Roman" pitchFamily="18" charset="0"/>
              </a:rPr>
              <a:t>移臂调度</a:t>
            </a:r>
            <a:r>
              <a:rPr lang="zh-CN" altLang="en-US" dirty="0">
                <a:solidFill>
                  <a:schemeClr val="tx1"/>
                </a:solidFill>
                <a:ea typeface="楷体" pitchFamily="49" charset="-122"/>
                <a:cs typeface="Times New Roman" pitchFamily="18" charset="0"/>
              </a:rPr>
              <a:t>问题，</a:t>
            </a:r>
            <a:r>
              <a:rPr lang="zh-CN" altLang="en-US" dirty="0">
                <a:solidFill>
                  <a:srgbClr val="FF0000"/>
                </a:solidFill>
                <a:ea typeface="楷体" pitchFamily="49" charset="-122"/>
                <a:cs typeface="Times New Roman" pitchFamily="18" charset="0"/>
              </a:rPr>
              <a:t>进程</a:t>
            </a:r>
            <a:r>
              <a:rPr lang="zh-CN" altLang="en-US" dirty="0">
                <a:solidFill>
                  <a:schemeClr val="tx1"/>
                </a:solidFill>
                <a:ea typeface="楷体" pitchFamily="49" charset="-122"/>
                <a:cs typeface="Times New Roman" pitchFamily="18" charset="0"/>
              </a:rPr>
              <a:t>在执行时会多次</a:t>
            </a:r>
            <a:r>
              <a:rPr lang="zh-CN" altLang="en-US" dirty="0">
                <a:solidFill>
                  <a:srgbClr val="FF0000"/>
                </a:solidFill>
                <a:ea typeface="楷体" pitchFamily="49" charset="-122"/>
                <a:cs typeface="Times New Roman" pitchFamily="18" charset="0"/>
              </a:rPr>
              <a:t>访问</a:t>
            </a:r>
            <a:r>
              <a:rPr lang="zh-CN" altLang="en-US" dirty="0">
                <a:solidFill>
                  <a:schemeClr val="tx1"/>
                </a:solidFill>
                <a:ea typeface="楷体" pitchFamily="49" charset="-122"/>
                <a:cs typeface="Times New Roman" pitchFamily="18" charset="0"/>
              </a:rPr>
              <a:t>磁盘，按访问的先后次序构成一个</a:t>
            </a:r>
            <a:r>
              <a:rPr lang="en-US" altLang="zh-CN" dirty="0">
                <a:solidFill>
                  <a:schemeClr val="tx1"/>
                </a:solidFill>
                <a:ea typeface="楷体" pitchFamily="49" charset="-122"/>
                <a:cs typeface="Times New Roman" pitchFamily="18" charset="0"/>
              </a:rPr>
              <a:t>I/O</a:t>
            </a:r>
            <a:r>
              <a:rPr lang="zh-CN" altLang="en-US" dirty="0">
                <a:solidFill>
                  <a:schemeClr val="tx1"/>
                </a:solidFill>
                <a:ea typeface="楷体" pitchFamily="49" charset="-122"/>
                <a:cs typeface="Times New Roman" pitchFamily="18" charset="0"/>
              </a:rPr>
              <a:t>序列，数据</a:t>
            </a:r>
            <a:r>
              <a:rPr lang="zh-CN" altLang="en-US" dirty="0">
                <a:solidFill>
                  <a:srgbClr val="FF0000"/>
                </a:solidFill>
                <a:ea typeface="楷体" pitchFamily="49" charset="-122"/>
                <a:cs typeface="Times New Roman" pitchFamily="18" charset="0"/>
              </a:rPr>
              <a:t>存放</a:t>
            </a:r>
            <a:r>
              <a:rPr lang="zh-CN" altLang="en-US" dirty="0">
                <a:solidFill>
                  <a:schemeClr val="tx1"/>
                </a:solidFill>
                <a:ea typeface="楷体" pitchFamily="49" charset="-122"/>
                <a:cs typeface="Times New Roman" pitchFamily="18" charset="0"/>
              </a:rPr>
              <a:t>在磁盘的各个</a:t>
            </a:r>
            <a:r>
              <a:rPr lang="zh-CN" altLang="en-US" dirty="0">
                <a:solidFill>
                  <a:srgbClr val="FF0000"/>
                </a:solidFill>
                <a:ea typeface="楷体" pitchFamily="49" charset="-122"/>
                <a:cs typeface="Times New Roman" pitchFamily="18" charset="0"/>
              </a:rPr>
              <a:t>柱面</a:t>
            </a:r>
            <a:r>
              <a:rPr lang="zh-CN" altLang="en-US" dirty="0">
                <a:solidFill>
                  <a:schemeClr val="tx1"/>
                </a:solidFill>
                <a:ea typeface="楷体" pitchFamily="49" charset="-122"/>
                <a:cs typeface="Times New Roman" pitchFamily="18" charset="0"/>
              </a:rPr>
              <a:t>上，</a:t>
            </a:r>
            <a:r>
              <a:rPr lang="zh-CN" altLang="en-US" dirty="0">
                <a:solidFill>
                  <a:srgbClr val="FF0000"/>
                </a:solidFill>
                <a:ea typeface="楷体" pitchFamily="49" charset="-122"/>
                <a:cs typeface="Times New Roman" pitchFamily="18" charset="0"/>
              </a:rPr>
              <a:t>磁盘臂</a:t>
            </a:r>
            <a:r>
              <a:rPr lang="zh-CN" altLang="en-US" dirty="0">
                <a:solidFill>
                  <a:schemeClr val="tx1"/>
                </a:solidFill>
                <a:ea typeface="楷体" pitchFamily="49" charset="-122"/>
                <a:cs typeface="Times New Roman" pitchFamily="18" charset="0"/>
              </a:rPr>
              <a:t>通过在这些柱面之间</a:t>
            </a:r>
            <a:r>
              <a:rPr lang="zh-CN" altLang="en-US" dirty="0">
                <a:solidFill>
                  <a:srgbClr val="FF0000"/>
                </a:solidFill>
                <a:ea typeface="楷体" pitchFamily="49" charset="-122"/>
                <a:cs typeface="Times New Roman" pitchFamily="18" charset="0"/>
              </a:rPr>
              <a:t>移动磁头</a:t>
            </a:r>
            <a:r>
              <a:rPr lang="zh-CN" altLang="en-US" dirty="0">
                <a:solidFill>
                  <a:schemeClr val="tx1"/>
                </a:solidFill>
                <a:ea typeface="楷体" pitchFamily="49" charset="-122"/>
                <a:cs typeface="Times New Roman" pitchFamily="18" charset="0"/>
              </a:rPr>
              <a:t>找到相关数据，移动磁盘臂需要花费时间，磁盘移臂</a:t>
            </a:r>
            <a:r>
              <a:rPr lang="zh-CN" altLang="en-US" dirty="0">
                <a:solidFill>
                  <a:srgbClr val="FF0000"/>
                </a:solidFill>
                <a:ea typeface="楷体" pitchFamily="49" charset="-122"/>
                <a:cs typeface="Times New Roman" pitchFamily="18" charset="0"/>
              </a:rPr>
              <a:t>调度</a:t>
            </a:r>
            <a:r>
              <a:rPr lang="zh-CN" altLang="en-US" dirty="0">
                <a:solidFill>
                  <a:schemeClr val="tx1"/>
                </a:solidFill>
                <a:ea typeface="楷体" pitchFamily="49" charset="-122"/>
                <a:cs typeface="Times New Roman" pitchFamily="18" charset="0"/>
              </a:rPr>
              <a:t>的目的是使平均访问时间</a:t>
            </a:r>
            <a:r>
              <a:rPr lang="zh-CN" altLang="en-US" dirty="0">
                <a:solidFill>
                  <a:srgbClr val="FF0000"/>
                </a:solidFill>
                <a:ea typeface="楷体" pitchFamily="49" charset="-122"/>
                <a:cs typeface="Times New Roman" pitchFamily="18" charset="0"/>
              </a:rPr>
              <a:t>最小。</a:t>
            </a:r>
          </a:p>
        </p:txBody>
      </p:sp>
      <p:sp>
        <p:nvSpPr>
          <p:cNvPr id="20483" name="矩形 2"/>
          <p:cNvSpPr>
            <a:spLocks noChangeArrowheads="1"/>
          </p:cNvSpPr>
          <p:nvPr/>
        </p:nvSpPr>
        <p:spPr bwMode="auto">
          <a:xfrm>
            <a:off x="642938" y="4000500"/>
            <a:ext cx="7643812" cy="830263"/>
          </a:xfrm>
          <a:prstGeom prst="rect">
            <a:avLst/>
          </a:prstGeom>
          <a:noFill/>
          <a:ln w="9525">
            <a:noFill/>
            <a:miter lim="800000"/>
            <a:headEnd/>
            <a:tailEnd/>
          </a:ln>
        </p:spPr>
        <p:txBody>
          <a:bodyPr>
            <a:spAutoFit/>
          </a:bodyPr>
          <a:lstStyle/>
          <a:p>
            <a:r>
              <a:rPr lang="zh-CN" altLang="en-US" b="0" dirty="0">
                <a:solidFill>
                  <a:schemeClr val="tx1"/>
                </a:solidFill>
              </a:rPr>
              <a:t>补充：固态硬盘内部都是使用闪存颗粒的芯片，而机械硬盘是将数据储存在磁碟扇区里。</a:t>
            </a:r>
            <a:endParaRPr lang="zh-CN" alt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p2.qhimg.com/t01e2e3bb8421afeed4.png"/>
          <p:cNvPicPr>
            <a:picLocks noChangeAspect="1" noChangeArrowheads="1"/>
          </p:cNvPicPr>
          <p:nvPr/>
        </p:nvPicPr>
        <p:blipFill>
          <a:blip r:embed="rId2"/>
          <a:srcRect/>
          <a:stretch>
            <a:fillRect/>
          </a:stretch>
        </p:blipFill>
        <p:spPr bwMode="auto">
          <a:xfrm>
            <a:off x="428596" y="1071546"/>
            <a:ext cx="8218517" cy="489189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250825" y="333375"/>
            <a:ext cx="6553200"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7</a:t>
            </a:r>
            <a:r>
              <a:rPr lang="en-US" altLang="zh-CN" sz="2800" smtClean="0">
                <a:solidFill>
                  <a:srgbClr val="FF0000"/>
                </a:solidFill>
                <a:latin typeface="Consolas" pitchFamily="49" charset="0"/>
                <a:ea typeface="微软雅黑" pitchFamily="34" charset="-122"/>
                <a:cs typeface="Consolas" pitchFamily="49" charset="0"/>
              </a:rPr>
              <a:t>.1.2 </a:t>
            </a:r>
            <a:r>
              <a:rPr lang="zh-CN" altLang="en-US" sz="2800">
                <a:solidFill>
                  <a:srgbClr val="FF0000"/>
                </a:solidFill>
                <a:latin typeface="Consolas" pitchFamily="49" charset="0"/>
                <a:ea typeface="微软雅黑" pitchFamily="34" charset="-122"/>
                <a:cs typeface="Consolas" pitchFamily="49" charset="0"/>
              </a:rPr>
              <a:t>贪心法求解的问题应具有的性质</a:t>
            </a:r>
          </a:p>
        </p:txBody>
      </p:sp>
      <p:sp>
        <p:nvSpPr>
          <p:cNvPr id="202755" name="Text Box 3"/>
          <p:cNvSpPr txBox="1">
            <a:spLocks noChangeArrowheads="1"/>
          </p:cNvSpPr>
          <p:nvPr/>
        </p:nvSpPr>
        <p:spPr bwMode="auto">
          <a:xfrm>
            <a:off x="468313" y="1268413"/>
            <a:ext cx="2603489"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dirty="0">
                <a:solidFill>
                  <a:schemeClr val="bg1"/>
                </a:solidFill>
                <a:latin typeface="微软雅黑" pitchFamily="34" charset="-122"/>
                <a:ea typeface="微软雅黑" pitchFamily="34" charset="-122"/>
                <a:cs typeface="Consolas" pitchFamily="49" charset="0"/>
              </a:rPr>
              <a:t>1. </a:t>
            </a:r>
            <a:r>
              <a:rPr lang="zh-CN" altLang="en-US" dirty="0">
                <a:solidFill>
                  <a:schemeClr val="bg1"/>
                </a:solidFill>
                <a:latin typeface="微软雅黑" pitchFamily="34" charset="-122"/>
                <a:ea typeface="微软雅黑" pitchFamily="34" charset="-122"/>
                <a:cs typeface="Consolas" pitchFamily="49" charset="0"/>
              </a:rPr>
              <a:t>贪心选择性质</a:t>
            </a:r>
          </a:p>
        </p:txBody>
      </p:sp>
      <p:sp>
        <p:nvSpPr>
          <p:cNvPr id="202756" name="Text Box 4"/>
          <p:cNvSpPr txBox="1">
            <a:spLocks noChangeArrowheads="1"/>
          </p:cNvSpPr>
          <p:nvPr/>
        </p:nvSpPr>
        <p:spPr bwMode="auto">
          <a:xfrm>
            <a:off x="755650" y="2000240"/>
            <a:ext cx="7777163" cy="270843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rgbClr val="FF0000"/>
                </a:solidFill>
                <a:latin typeface="Consolas" pitchFamily="49" charset="0"/>
                <a:ea typeface="楷体" pitchFamily="49" charset="-122"/>
                <a:cs typeface="Consolas" pitchFamily="49" charset="0"/>
              </a:rPr>
              <a:t>贪心</a:t>
            </a:r>
            <a:r>
              <a:rPr lang="zh-CN" altLang="en-US" sz="2000" dirty="0">
                <a:solidFill>
                  <a:srgbClr val="FF0000"/>
                </a:solidFill>
                <a:latin typeface="Consolas" pitchFamily="49" charset="0"/>
                <a:ea typeface="楷体" pitchFamily="49" charset="-122"/>
                <a:cs typeface="Consolas" pitchFamily="49" charset="0"/>
              </a:rPr>
              <a:t>选择性质</a:t>
            </a:r>
            <a:r>
              <a:rPr lang="zh-CN" altLang="en-US" sz="2000" dirty="0">
                <a:solidFill>
                  <a:schemeClr val="tx1"/>
                </a:solidFill>
                <a:latin typeface="Consolas" pitchFamily="49" charset="0"/>
                <a:ea typeface="楷体" pitchFamily="49" charset="-122"/>
                <a:cs typeface="Consolas" pitchFamily="49" charset="0"/>
              </a:rPr>
              <a:t>是指所求问题的整体最优解可以通过一系列局部最优的选</a:t>
            </a:r>
            <a:r>
              <a:rPr lang="zh-CN" altLang="en-US" sz="2000" dirty="0" smtClean="0">
                <a:solidFill>
                  <a:schemeClr val="tx1"/>
                </a:solidFill>
                <a:latin typeface="Consolas" pitchFamily="49" charset="0"/>
                <a:ea typeface="楷体" pitchFamily="49" charset="-122"/>
                <a:cs typeface="Consolas" pitchFamily="49" charset="0"/>
              </a:rPr>
              <a:t>择，即</a:t>
            </a:r>
            <a:r>
              <a:rPr lang="zh-CN" altLang="en-US" sz="2000" dirty="0">
                <a:solidFill>
                  <a:schemeClr val="tx1"/>
                </a:solidFill>
                <a:latin typeface="Consolas" pitchFamily="49" charset="0"/>
                <a:ea typeface="楷体" pitchFamily="49" charset="-122"/>
                <a:cs typeface="Consolas" pitchFamily="49" charset="0"/>
              </a:rPr>
              <a:t>贪心选择来达到。</a:t>
            </a:r>
          </a:p>
          <a:p>
            <a:pPr>
              <a:lnSpc>
                <a:spcPct val="150000"/>
              </a:lnSpc>
              <a:spcBef>
                <a:spcPct val="50000"/>
              </a:spcBef>
            </a:pPr>
            <a:r>
              <a:rPr lang="zh-CN" altLang="en-US" sz="2000" dirty="0">
                <a:solidFill>
                  <a:schemeClr val="tx1"/>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贪心</a:t>
            </a:r>
            <a:r>
              <a:rPr lang="zh-CN" altLang="en-US" sz="2000" dirty="0">
                <a:solidFill>
                  <a:schemeClr val="tx1"/>
                </a:solidFill>
                <a:latin typeface="Consolas" pitchFamily="49" charset="0"/>
                <a:ea typeface="楷体" pitchFamily="49" charset="-122"/>
                <a:cs typeface="Consolas" pitchFamily="49" charset="0"/>
              </a:rPr>
              <a:t>法仅在当前状态下做出最好选</a:t>
            </a:r>
            <a:r>
              <a:rPr lang="zh-CN" altLang="en-US" sz="2000" dirty="0" smtClean="0">
                <a:solidFill>
                  <a:schemeClr val="tx1"/>
                </a:solidFill>
                <a:latin typeface="Consolas" pitchFamily="49" charset="0"/>
                <a:ea typeface="楷体" pitchFamily="49" charset="-122"/>
                <a:cs typeface="Consolas" pitchFamily="49" charset="0"/>
              </a:rPr>
              <a:t>择，即</a:t>
            </a:r>
            <a:r>
              <a:rPr lang="zh-CN" altLang="en-US" sz="2000" dirty="0">
                <a:solidFill>
                  <a:schemeClr val="tx1"/>
                </a:solidFill>
                <a:latin typeface="Consolas" pitchFamily="49" charset="0"/>
                <a:ea typeface="楷体" pitchFamily="49" charset="-122"/>
                <a:cs typeface="Consolas" pitchFamily="49" charset="0"/>
              </a:rPr>
              <a:t>局部最优选</a:t>
            </a:r>
            <a:r>
              <a:rPr lang="zh-CN" altLang="en-US" sz="2000" dirty="0" smtClean="0">
                <a:solidFill>
                  <a:schemeClr val="tx1"/>
                </a:solidFill>
                <a:latin typeface="Consolas" pitchFamily="49" charset="0"/>
                <a:ea typeface="楷体" pitchFamily="49" charset="-122"/>
                <a:cs typeface="Consolas" pitchFamily="49" charset="0"/>
              </a:rPr>
              <a:t>择，然</a:t>
            </a:r>
            <a:r>
              <a:rPr lang="zh-CN" altLang="en-US" sz="2000" dirty="0">
                <a:solidFill>
                  <a:schemeClr val="tx1"/>
                </a:solidFill>
                <a:latin typeface="Consolas" pitchFamily="49" charset="0"/>
                <a:ea typeface="楷体" pitchFamily="49" charset="-122"/>
                <a:cs typeface="Consolas" pitchFamily="49" charset="0"/>
              </a:rPr>
              <a:t>后再去求解做出这个选择后产生的相应子问题的解。 </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spcBef>
                <a:spcPct val="50000"/>
              </a:spcBef>
            </a:pPr>
            <a:r>
              <a:rPr lang="en-US" altLang="zh-CN" sz="2000" dirty="0" smtClean="0">
                <a:solidFill>
                  <a:schemeClr val="tx1"/>
                </a:solidFill>
                <a:latin typeface="Consolas" pitchFamily="49" charset="0"/>
                <a:ea typeface="楷体" pitchFamily="49" charset="-122"/>
                <a:cs typeface="Consolas" pitchFamily="49" charset="0"/>
              </a:rPr>
              <a:t>    </a:t>
            </a:r>
            <a:r>
              <a:rPr lang="zh-CN" altLang="en-US" sz="2000" dirty="0" smtClean="0">
                <a:solidFill>
                  <a:srgbClr val="FF0000"/>
                </a:solidFill>
                <a:latin typeface="Consolas" pitchFamily="49" charset="0"/>
                <a:ea typeface="楷体" pitchFamily="49" charset="-122"/>
                <a:cs typeface="Consolas" pitchFamily="49" charset="0"/>
              </a:rPr>
              <a:t>由多个局部可以得到整体最优</a:t>
            </a:r>
            <a:r>
              <a:rPr lang="zh-CN" altLang="en-US" sz="2000" dirty="0" smtClean="0">
                <a:solidFill>
                  <a:schemeClr val="tx1"/>
                </a:solidFill>
                <a:latin typeface="Consolas" pitchFamily="49" charset="0"/>
                <a:ea typeface="楷体" pitchFamily="49" charset="-122"/>
                <a:cs typeface="Consolas" pitchFamily="49" charset="0"/>
              </a:rPr>
              <a:t>。</a:t>
            </a:r>
            <a:endParaRPr lang="zh-CN" altLang="en-US" sz="2000" dirty="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95289" y="333375"/>
            <a:ext cx="2962266"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微软雅黑" pitchFamily="34" charset="-122"/>
                <a:ea typeface="微软雅黑" pitchFamily="34" charset="-122"/>
                <a:cs typeface="Consolas" pitchFamily="49" charset="0"/>
              </a:rPr>
              <a:t>2. </a:t>
            </a:r>
            <a:r>
              <a:rPr lang="zh-CN" altLang="en-US">
                <a:solidFill>
                  <a:schemeClr val="bg1"/>
                </a:solidFill>
                <a:latin typeface="微软雅黑" pitchFamily="34" charset="-122"/>
                <a:ea typeface="微软雅黑" pitchFamily="34" charset="-122"/>
                <a:cs typeface="Consolas" pitchFamily="49" charset="0"/>
              </a:rPr>
              <a:t>最优子结构性质</a:t>
            </a:r>
          </a:p>
        </p:txBody>
      </p:sp>
      <p:sp>
        <p:nvSpPr>
          <p:cNvPr id="201731" name="Text Box 3"/>
          <p:cNvSpPr txBox="1">
            <a:spLocks noChangeArrowheads="1"/>
          </p:cNvSpPr>
          <p:nvPr/>
        </p:nvSpPr>
        <p:spPr bwMode="auto">
          <a:xfrm>
            <a:off x="714348" y="1357298"/>
            <a:ext cx="7921625" cy="2400657"/>
          </a:xfrm>
          <a:prstGeom prst="rect">
            <a:avLst/>
          </a:prstGeom>
          <a:noFill/>
          <a:ln w="9525">
            <a:noFill/>
            <a:miter lim="800000"/>
            <a:headEnd/>
            <a:tailEnd/>
          </a:ln>
          <a:effectLst/>
        </p:spPr>
        <p:txBody>
          <a:bodyPr>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如果一个问题的最优解包含其子问题的最优解，则称此问题具有</a:t>
            </a:r>
            <a:r>
              <a:rPr lang="zh-CN" altLang="zh-CN" sz="2000" dirty="0" smtClean="0">
                <a:solidFill>
                  <a:srgbClr val="FF0000"/>
                </a:solidFill>
                <a:latin typeface="Consolas" pitchFamily="49" charset="0"/>
                <a:ea typeface="楷体" pitchFamily="49" charset="-122"/>
                <a:cs typeface="Consolas" pitchFamily="49" charset="0"/>
              </a:rPr>
              <a:t>最优子结构性质</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问题的最优子结构性质是该问题可用动态规划算法或贪心法求解的</a:t>
            </a:r>
            <a:r>
              <a:rPr lang="zh-CN" altLang="zh-CN" sz="2000" dirty="0" smtClean="0">
                <a:solidFill>
                  <a:srgbClr val="FF0000"/>
                </a:solidFill>
                <a:latin typeface="Consolas" pitchFamily="49" charset="0"/>
                <a:ea typeface="楷体" pitchFamily="49" charset="-122"/>
                <a:cs typeface="Consolas" pitchFamily="49" charset="0"/>
              </a:rPr>
              <a:t>关键特征</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FF0000"/>
                </a:solidFill>
                <a:latin typeface="Consolas" pitchFamily="49" charset="0"/>
                <a:ea typeface="楷体" pitchFamily="49" charset="-122"/>
                <a:cs typeface="Consolas" pitchFamily="49" charset="0"/>
              </a:rPr>
              <a:t>整体最优解包含子问题的最优</a:t>
            </a:r>
            <a:r>
              <a:rPr lang="zh-CN" altLang="en-US"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79388" y="409558"/>
            <a:ext cx="4897437"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Times New Roman" pitchFamily="18" charset="0"/>
                <a:ea typeface="微软雅黑" pitchFamily="34" charset="-122"/>
                <a:cs typeface="Times New Roman" pitchFamily="18" charset="0"/>
              </a:rPr>
              <a:t>7</a:t>
            </a:r>
            <a:r>
              <a:rPr lang="en-US" altLang="zh-CN" sz="2800" smtClean="0">
                <a:solidFill>
                  <a:srgbClr val="FF0000"/>
                </a:solidFill>
                <a:latin typeface="Times New Roman" pitchFamily="18" charset="0"/>
                <a:ea typeface="微软雅黑" pitchFamily="34" charset="-122"/>
                <a:cs typeface="Times New Roman" pitchFamily="18" charset="0"/>
              </a:rPr>
              <a:t>.1.3 </a:t>
            </a:r>
            <a:r>
              <a:rPr lang="zh-CN" altLang="en-US" sz="2800">
                <a:solidFill>
                  <a:srgbClr val="FF0000"/>
                </a:solidFill>
                <a:latin typeface="Times New Roman" pitchFamily="18" charset="0"/>
                <a:ea typeface="微软雅黑" pitchFamily="34" charset="-122"/>
                <a:cs typeface="Times New Roman" pitchFamily="18" charset="0"/>
              </a:rPr>
              <a:t>贪心法的一般求解过程</a:t>
            </a:r>
          </a:p>
        </p:txBody>
      </p:sp>
      <p:sp>
        <p:nvSpPr>
          <p:cNvPr id="200707" name="Text Box 3"/>
          <p:cNvSpPr txBox="1">
            <a:spLocks noChangeArrowheads="1"/>
          </p:cNvSpPr>
          <p:nvPr/>
        </p:nvSpPr>
        <p:spPr bwMode="auto">
          <a:xfrm>
            <a:off x="395288" y="1176352"/>
            <a:ext cx="5184775"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楷体" pitchFamily="49" charset="-122"/>
                <a:ea typeface="楷体" pitchFamily="49" charset="-122"/>
              </a:rPr>
              <a:t>贪心法求解问题的算法框架如下：</a:t>
            </a:r>
          </a:p>
        </p:txBody>
      </p:sp>
      <p:sp>
        <p:nvSpPr>
          <p:cNvPr id="200708" name="Text Box 4"/>
          <p:cNvSpPr txBox="1">
            <a:spLocks noChangeArrowheads="1"/>
          </p:cNvSpPr>
          <p:nvPr/>
        </p:nvSpPr>
        <p:spPr bwMode="auto">
          <a:xfrm>
            <a:off x="468312" y="1822465"/>
            <a:ext cx="8461405" cy="4518499"/>
          </a:xfrm>
          <a:prstGeom prst="rect">
            <a:avLst/>
          </a:prstGeom>
          <a:blipFill>
            <a:blip r:embed="rId2"/>
            <a:tile tx="0" ty="0" sx="100000" sy="100000" flip="none" algn="tl"/>
          </a:bli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dirty="0" err="1" smtClean="0">
                <a:solidFill>
                  <a:srgbClr val="FF0000"/>
                </a:solidFill>
                <a:latin typeface="Consolas" pitchFamily="49" charset="0"/>
                <a:ea typeface="楷体" pitchFamily="49" charset="-122"/>
                <a:cs typeface="Consolas" pitchFamily="49" charset="0"/>
              </a:rPr>
              <a:t>SolutionType</a:t>
            </a:r>
            <a:r>
              <a:rPr lang="en-US" altLang="zh-CN" sz="1800" dirty="0" smtClean="0">
                <a:solidFill>
                  <a:srgbClr val="FF0000"/>
                </a:solidFill>
                <a:latin typeface="Consolas" pitchFamily="49" charset="0"/>
                <a:ea typeface="楷体" pitchFamily="49" charset="-122"/>
                <a:cs typeface="Consolas" pitchFamily="49" charset="0"/>
              </a:rPr>
              <a:t> Greedy(</a:t>
            </a:r>
            <a:r>
              <a:rPr lang="en-US" altLang="zh-CN" sz="1800" dirty="0" err="1" smtClean="0">
                <a:solidFill>
                  <a:srgbClr val="FF0000"/>
                </a:solidFill>
                <a:latin typeface="Consolas" pitchFamily="49" charset="0"/>
                <a:ea typeface="楷体" pitchFamily="49" charset="-122"/>
                <a:cs typeface="Consolas" pitchFamily="49" charset="0"/>
              </a:rPr>
              <a:t>SType</a:t>
            </a:r>
            <a:r>
              <a:rPr lang="en-US" altLang="zh-CN" sz="1800" dirty="0" smtClean="0">
                <a:solidFill>
                  <a:srgbClr val="FF0000"/>
                </a:solidFill>
                <a:latin typeface="Consolas" pitchFamily="49" charset="0"/>
                <a:ea typeface="楷体" pitchFamily="49" charset="-122"/>
                <a:cs typeface="Consolas" pitchFamily="49" charset="0"/>
              </a:rPr>
              <a:t> a[],</a:t>
            </a:r>
            <a:r>
              <a:rPr lang="en-US" altLang="zh-CN" sz="1800" dirty="0" err="1" smtClean="0">
                <a:solidFill>
                  <a:srgbClr val="FF0000"/>
                </a:solidFill>
                <a:latin typeface="Consolas" pitchFamily="49" charset="0"/>
                <a:ea typeface="楷体" pitchFamily="49" charset="-122"/>
                <a:cs typeface="Consolas" pitchFamily="49" charset="0"/>
              </a:rPr>
              <a:t>int</a:t>
            </a:r>
            <a:r>
              <a:rPr lang="en-US" altLang="zh-CN" sz="1800" dirty="0" smtClean="0">
                <a:solidFill>
                  <a:srgbClr val="FF0000"/>
                </a:solidFill>
                <a:latin typeface="Consolas" pitchFamily="49" charset="0"/>
                <a:ea typeface="楷体" pitchFamily="49" charset="-122"/>
                <a:cs typeface="Consolas" pitchFamily="49" charset="0"/>
              </a:rPr>
              <a:t> n)</a:t>
            </a:r>
            <a:endParaRPr lang="zh-CN" altLang="zh-CN" sz="1800" dirty="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a:t>
            </a:r>
            <a:r>
              <a:rPr lang="zh-CN" altLang="zh-CN" sz="1800" dirty="0" smtClean="0">
                <a:solidFill>
                  <a:schemeClr val="tx1"/>
                </a:solidFill>
                <a:latin typeface="Consolas" pitchFamily="49" charset="0"/>
                <a:ea typeface="楷体" pitchFamily="49" charset="-122"/>
                <a:cs typeface="Consolas" pitchFamily="49" charset="0"/>
              </a:rPr>
              <a:t>假设解向量</a:t>
            </a:r>
            <a:r>
              <a:rPr lang="en-US" altLang="zh-CN" sz="1800" dirty="0" smtClean="0">
                <a:solidFill>
                  <a:schemeClr val="tx1"/>
                </a:solidFill>
                <a:latin typeface="Consolas" pitchFamily="49" charset="0"/>
                <a:ea typeface="楷体" pitchFamily="49" charset="-122"/>
                <a:cs typeface="Consolas" pitchFamily="49" charset="0"/>
              </a:rPr>
              <a:t>(x</a:t>
            </a:r>
            <a:r>
              <a:rPr lang="en-US" altLang="zh-CN" sz="1800" baseline="-25000" dirty="0" smtClean="0">
                <a:solidFill>
                  <a:schemeClr val="tx1"/>
                </a:solidFill>
                <a:latin typeface="Consolas" pitchFamily="49" charset="0"/>
                <a:ea typeface="楷体" pitchFamily="49" charset="-122"/>
                <a:cs typeface="Consolas" pitchFamily="49" charset="0"/>
              </a:rPr>
              <a:t>0</a:t>
            </a:r>
            <a:r>
              <a:rPr lang="en-US" altLang="zh-CN" sz="1800" dirty="0" smtClean="0">
                <a:solidFill>
                  <a:schemeClr val="tx1"/>
                </a:solidFill>
                <a:latin typeface="Consolas" pitchFamily="49" charset="0"/>
                <a:ea typeface="楷体" pitchFamily="49" charset="-122"/>
                <a:cs typeface="Consolas" pitchFamily="49" charset="0"/>
              </a:rPr>
              <a:t>,x</a:t>
            </a:r>
            <a:r>
              <a:rPr lang="en-US" altLang="zh-CN" sz="1800" baseline="-25000" dirty="0" smtClean="0">
                <a:solidFill>
                  <a:schemeClr val="tx1"/>
                </a:solidFill>
                <a:latin typeface="Consolas" pitchFamily="49" charset="0"/>
                <a:ea typeface="楷体" pitchFamily="49" charset="-122"/>
                <a:cs typeface="Consolas" pitchFamily="49" charset="0"/>
              </a:rPr>
              <a:t>1</a:t>
            </a:r>
            <a:r>
              <a:rPr lang="en-US" altLang="zh-CN" sz="1800" dirty="0" smtClean="0">
                <a:solidFill>
                  <a:schemeClr val="tx1"/>
                </a:solidFill>
                <a:latin typeface="Consolas" pitchFamily="49" charset="0"/>
                <a:ea typeface="楷体" pitchFamily="49" charset="-122"/>
                <a:cs typeface="Consolas" pitchFamily="49" charset="0"/>
              </a:rPr>
              <a:t>,</a:t>
            </a:r>
            <a:r>
              <a:rPr lang="zh-CN" altLang="zh-CN" sz="1800" dirty="0" smtClean="0">
                <a:solidFill>
                  <a:schemeClr val="tx1"/>
                </a:solidFill>
                <a:latin typeface="Consolas" pitchFamily="49" charset="0"/>
                <a:ea typeface="楷体" pitchFamily="49" charset="-122"/>
                <a:cs typeface="Consolas" pitchFamily="49" charset="0"/>
              </a:rPr>
              <a:t>…</a:t>
            </a:r>
            <a:r>
              <a:rPr lang="en-US" altLang="zh-CN" sz="1800" dirty="0" smtClean="0">
                <a:solidFill>
                  <a:schemeClr val="tx1"/>
                </a:solidFill>
                <a:latin typeface="Consolas" pitchFamily="49" charset="0"/>
                <a:ea typeface="楷体" pitchFamily="49" charset="-122"/>
                <a:cs typeface="Consolas" pitchFamily="49" charset="0"/>
              </a:rPr>
              <a:t>,x</a:t>
            </a:r>
            <a:r>
              <a:rPr lang="en-US" altLang="zh-CN" sz="1800" baseline="-25000" dirty="0" smtClean="0">
                <a:solidFill>
                  <a:schemeClr val="tx1"/>
                </a:solidFill>
                <a:latin typeface="Consolas" pitchFamily="49" charset="0"/>
                <a:ea typeface="楷体" pitchFamily="49" charset="-122"/>
                <a:cs typeface="Consolas" pitchFamily="49" charset="0"/>
              </a:rPr>
              <a:t>n-1</a:t>
            </a:r>
            <a:r>
              <a:rPr lang="en-US" altLang="zh-CN" sz="1800" dirty="0" smtClean="0">
                <a:solidFill>
                  <a:schemeClr val="tx1"/>
                </a:solidFill>
                <a:latin typeface="Consolas" pitchFamily="49" charset="0"/>
                <a:ea typeface="楷体" pitchFamily="49" charset="-122"/>
                <a:cs typeface="Consolas" pitchFamily="49" charset="0"/>
              </a:rPr>
              <a:t>)</a:t>
            </a:r>
            <a:r>
              <a:rPr lang="zh-CN" altLang="zh-CN" sz="1800" dirty="0" smtClean="0">
                <a:solidFill>
                  <a:schemeClr val="tx1"/>
                </a:solidFill>
                <a:latin typeface="Consolas" pitchFamily="49" charset="0"/>
                <a:ea typeface="楷体" pitchFamily="49" charset="-122"/>
                <a:cs typeface="Consolas" pitchFamily="49" charset="0"/>
              </a:rPr>
              <a:t>类型为</a:t>
            </a:r>
            <a:r>
              <a:rPr lang="en-US" altLang="zh-CN" sz="1800" dirty="0" err="1" smtClean="0">
                <a:solidFill>
                  <a:schemeClr val="tx1"/>
                </a:solidFill>
                <a:latin typeface="Consolas" pitchFamily="49" charset="0"/>
                <a:ea typeface="楷体" pitchFamily="49" charset="-122"/>
                <a:cs typeface="Consolas" pitchFamily="49" charset="0"/>
              </a:rPr>
              <a:t>SolutionType</a:t>
            </a:r>
            <a:r>
              <a:rPr lang="zh-CN" altLang="zh-CN" sz="1800" dirty="0" smtClean="0">
                <a:solidFill>
                  <a:schemeClr val="tx1"/>
                </a:solidFill>
                <a:latin typeface="Consolas" pitchFamily="49" charset="0"/>
                <a:ea typeface="楷体" pitchFamily="49" charset="-122"/>
                <a:cs typeface="Consolas" pitchFamily="49" charset="0"/>
              </a:rPr>
              <a:t>，其分量为</a:t>
            </a:r>
            <a:r>
              <a:rPr lang="en-US" altLang="zh-CN" sz="1800" dirty="0" err="1" smtClean="0">
                <a:solidFill>
                  <a:schemeClr val="tx1"/>
                </a:solidFill>
                <a:latin typeface="Consolas" pitchFamily="49" charset="0"/>
                <a:ea typeface="楷体" pitchFamily="49" charset="-122"/>
                <a:cs typeface="Consolas" pitchFamily="49" charset="0"/>
              </a:rPr>
              <a:t>SType</a:t>
            </a:r>
            <a:r>
              <a:rPr lang="zh-CN" altLang="zh-CN" sz="1800" dirty="0" smtClean="0">
                <a:solidFill>
                  <a:schemeClr val="tx1"/>
                </a:solidFill>
                <a:latin typeface="Consolas" pitchFamily="49" charset="0"/>
                <a:ea typeface="楷体" pitchFamily="49" charset="-122"/>
                <a:cs typeface="Consolas" pitchFamily="49" charset="0"/>
              </a:rPr>
              <a:t>类型</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SolutionType</a:t>
            </a:r>
            <a:r>
              <a:rPr lang="en-US" altLang="zh-CN" sz="1800" dirty="0" smtClean="0">
                <a:solidFill>
                  <a:schemeClr val="tx1"/>
                </a:solidFill>
                <a:latin typeface="Consolas" pitchFamily="49" charset="0"/>
                <a:ea typeface="楷体" pitchFamily="49" charset="-122"/>
                <a:cs typeface="Consolas" pitchFamily="49" charset="0"/>
              </a:rPr>
              <a:t> x={}</a:t>
            </a:r>
            <a:r>
              <a:rPr lang="zh-CN" altLang="zh-CN" sz="1800" dirty="0" smtClean="0">
                <a:solidFill>
                  <a:schemeClr val="tx1"/>
                </a:solidFill>
                <a:latin typeface="Consolas" pitchFamily="49" charset="0"/>
                <a:ea typeface="楷体" pitchFamily="49" charset="-122"/>
                <a:cs typeface="Consolas" pitchFamily="49" charset="0"/>
              </a:rPr>
              <a:t>；</a:t>
            </a:r>
            <a:r>
              <a:rPr lang="en-US" altLang="zh-CN" sz="1800" dirty="0" smtClean="0">
                <a:solidFill>
                  <a:schemeClr val="tx1"/>
                </a:solidFill>
                <a:latin typeface="Consolas" pitchFamily="49" charset="0"/>
                <a:ea typeface="楷体" pitchFamily="49" charset="-122"/>
                <a:cs typeface="Consolas" pitchFamily="49" charset="0"/>
              </a:rPr>
              <a:t>		  //</a:t>
            </a:r>
            <a:r>
              <a:rPr lang="zh-CN" altLang="zh-CN" sz="1800" dirty="0" smtClean="0">
                <a:solidFill>
                  <a:schemeClr val="tx1"/>
                </a:solidFill>
                <a:latin typeface="Consolas" pitchFamily="49" charset="0"/>
                <a:ea typeface="楷体" pitchFamily="49" charset="-122"/>
                <a:cs typeface="Consolas" pitchFamily="49" charset="0"/>
              </a:rPr>
              <a:t>初始时，解向量不包含任何分量</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for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=0;i&lt;</a:t>
            </a:r>
            <a:r>
              <a:rPr lang="en-US" altLang="zh-CN" sz="1800" dirty="0" err="1" smtClean="0">
                <a:solidFill>
                  <a:schemeClr val="tx1"/>
                </a:solidFill>
                <a:latin typeface="Consolas" pitchFamily="49" charset="0"/>
                <a:ea typeface="楷体" pitchFamily="49" charset="-122"/>
                <a:cs typeface="Consolas" pitchFamily="49" charset="0"/>
              </a:rPr>
              <a:t>n;i</a:t>
            </a:r>
            <a:r>
              <a:rPr lang="en-US" altLang="zh-CN" sz="1800" dirty="0" smtClean="0">
                <a:solidFill>
                  <a:schemeClr val="tx1"/>
                </a:solidFill>
                <a:latin typeface="Consolas" pitchFamily="49" charset="0"/>
                <a:ea typeface="楷体" pitchFamily="49" charset="-122"/>
                <a:cs typeface="Consolas" pitchFamily="49" charset="0"/>
              </a:rPr>
              <a:t>++)	  //</a:t>
            </a:r>
            <a:r>
              <a:rPr lang="zh-CN" altLang="zh-CN" sz="1800" dirty="0" smtClean="0">
                <a:solidFill>
                  <a:schemeClr val="tx1"/>
                </a:solidFill>
                <a:latin typeface="Consolas" pitchFamily="49" charset="0"/>
                <a:ea typeface="楷体" pitchFamily="49" charset="-122"/>
                <a:cs typeface="Consolas" pitchFamily="49" charset="0"/>
              </a:rPr>
              <a:t>执行</a:t>
            </a:r>
            <a:r>
              <a:rPr lang="en-US" altLang="zh-CN" sz="1800" dirty="0" smtClean="0">
                <a:solidFill>
                  <a:schemeClr val="tx1"/>
                </a:solidFill>
                <a:latin typeface="Consolas" pitchFamily="49" charset="0"/>
                <a:ea typeface="楷体" pitchFamily="49" charset="-122"/>
                <a:cs typeface="Consolas" pitchFamily="49" charset="0"/>
              </a:rPr>
              <a:t>n</a:t>
            </a:r>
            <a:r>
              <a:rPr lang="zh-CN" altLang="zh-CN" sz="1800" dirty="0" smtClean="0">
                <a:solidFill>
                  <a:schemeClr val="tx1"/>
                </a:solidFill>
                <a:latin typeface="Consolas" pitchFamily="49" charset="0"/>
                <a:ea typeface="楷体" pitchFamily="49" charset="-122"/>
                <a:cs typeface="Consolas" pitchFamily="49" charset="0"/>
              </a:rPr>
              <a:t>步操作</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  </a:t>
            </a:r>
            <a:r>
              <a:rPr lang="en-US" altLang="zh-CN" sz="1800" dirty="0" err="1" smtClean="0">
                <a:solidFill>
                  <a:schemeClr val="tx1"/>
                </a:solidFill>
                <a:latin typeface="Consolas" pitchFamily="49" charset="0"/>
                <a:ea typeface="楷体" pitchFamily="49" charset="-122"/>
                <a:cs typeface="Consolas" pitchFamily="49" charset="0"/>
              </a:rPr>
              <a:t>SType</a:t>
            </a:r>
            <a:r>
              <a:rPr lang="en-US" altLang="zh-CN" sz="1800" dirty="0" smtClean="0">
                <a:solidFill>
                  <a:schemeClr val="tx1"/>
                </a:solidFill>
                <a:latin typeface="Consolas" pitchFamily="49" charset="0"/>
                <a:ea typeface="楷体" pitchFamily="49" charset="-122"/>
                <a:cs typeface="Consolas" pitchFamily="49" charset="0"/>
              </a:rPr>
              <a:t> x</a:t>
            </a:r>
            <a:r>
              <a:rPr lang="en-US" altLang="zh-CN" sz="1800" baseline="-25000" dirty="0"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=Select(a);	  //</a:t>
            </a:r>
            <a:r>
              <a:rPr lang="zh-CN" altLang="zh-CN" sz="1800" dirty="0" smtClean="0">
                <a:solidFill>
                  <a:schemeClr val="tx1"/>
                </a:solidFill>
                <a:latin typeface="Consolas" pitchFamily="49" charset="0"/>
                <a:ea typeface="楷体" pitchFamily="49" charset="-122"/>
                <a:cs typeface="Consolas" pitchFamily="49" charset="0"/>
              </a:rPr>
              <a:t>从输入</a:t>
            </a:r>
            <a:r>
              <a:rPr lang="en-US" altLang="zh-CN" sz="1800" dirty="0" smtClean="0">
                <a:solidFill>
                  <a:schemeClr val="tx1"/>
                </a:solidFill>
                <a:latin typeface="Consolas" pitchFamily="49" charset="0"/>
                <a:ea typeface="楷体" pitchFamily="49" charset="-122"/>
                <a:cs typeface="Consolas" pitchFamily="49" charset="0"/>
              </a:rPr>
              <a:t>a</a:t>
            </a:r>
            <a:r>
              <a:rPr lang="zh-CN" altLang="zh-CN" sz="1800" dirty="0" smtClean="0">
                <a:solidFill>
                  <a:schemeClr val="tx1"/>
                </a:solidFill>
                <a:latin typeface="Consolas" pitchFamily="49" charset="0"/>
                <a:ea typeface="楷体" pitchFamily="49" charset="-122"/>
                <a:cs typeface="Consolas" pitchFamily="49" charset="0"/>
              </a:rPr>
              <a:t>中选择一个当前最好的分量</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if (</a:t>
            </a:r>
            <a:r>
              <a:rPr lang="en-US" altLang="zh-CN" sz="1800" dirty="0" err="1" smtClean="0">
                <a:solidFill>
                  <a:schemeClr val="tx1"/>
                </a:solidFill>
                <a:latin typeface="Consolas" pitchFamily="49" charset="0"/>
                <a:ea typeface="楷体" pitchFamily="49" charset="-122"/>
                <a:cs typeface="Consolas" pitchFamily="49" charset="0"/>
              </a:rPr>
              <a:t>Feasiable</a:t>
            </a:r>
            <a:r>
              <a:rPr lang="en-US" altLang="zh-CN" sz="1800" dirty="0" smtClean="0">
                <a:solidFill>
                  <a:schemeClr val="tx1"/>
                </a:solidFill>
                <a:latin typeface="Consolas" pitchFamily="49" charset="0"/>
                <a:ea typeface="楷体" pitchFamily="49" charset="-122"/>
                <a:cs typeface="Consolas" pitchFamily="49" charset="0"/>
              </a:rPr>
              <a:t>(x</a:t>
            </a:r>
            <a:r>
              <a:rPr lang="en-US" altLang="zh-CN" sz="1800" baseline="-25000" dirty="0"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	  //</a:t>
            </a:r>
            <a:r>
              <a:rPr lang="zh-CN" altLang="zh-CN" sz="1800" dirty="0" smtClean="0">
                <a:solidFill>
                  <a:schemeClr val="tx1"/>
                </a:solidFill>
                <a:latin typeface="Consolas" pitchFamily="49" charset="0"/>
                <a:ea typeface="楷体" pitchFamily="49" charset="-122"/>
                <a:cs typeface="Consolas" pitchFamily="49" charset="0"/>
              </a:rPr>
              <a:t>判断</a:t>
            </a:r>
            <a:r>
              <a:rPr lang="en-US" altLang="zh-CN" sz="1800" dirty="0" smtClean="0">
                <a:solidFill>
                  <a:schemeClr val="tx1"/>
                </a:solidFill>
                <a:latin typeface="Consolas" pitchFamily="49" charset="0"/>
                <a:ea typeface="楷体" pitchFamily="49" charset="-122"/>
                <a:cs typeface="Consolas" pitchFamily="49" charset="0"/>
              </a:rPr>
              <a:t>x</a:t>
            </a:r>
            <a:r>
              <a:rPr lang="en-US" altLang="zh-CN" sz="1800" baseline="-25000" dirty="0" smtClean="0">
                <a:solidFill>
                  <a:schemeClr val="tx1"/>
                </a:solidFill>
                <a:latin typeface="Consolas" pitchFamily="49" charset="0"/>
                <a:ea typeface="楷体" pitchFamily="49" charset="-122"/>
                <a:cs typeface="Consolas" pitchFamily="49" charset="0"/>
              </a:rPr>
              <a:t>i</a:t>
            </a:r>
            <a:r>
              <a:rPr lang="zh-CN" altLang="zh-CN" sz="1800" dirty="0" smtClean="0">
                <a:solidFill>
                  <a:schemeClr val="tx1"/>
                </a:solidFill>
                <a:latin typeface="Consolas" pitchFamily="49" charset="0"/>
                <a:ea typeface="楷体" pitchFamily="49" charset="-122"/>
                <a:cs typeface="Consolas" pitchFamily="49" charset="0"/>
              </a:rPr>
              <a:t>是否包含在当前解中</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solution=Union(</a:t>
            </a:r>
            <a:r>
              <a:rPr lang="en-US" altLang="zh-CN" sz="1800" dirty="0" err="1" smtClean="0">
                <a:solidFill>
                  <a:schemeClr val="tx1"/>
                </a:solidFill>
                <a:latin typeface="Consolas" pitchFamily="49" charset="0"/>
                <a:ea typeface="楷体" pitchFamily="49" charset="-122"/>
                <a:cs typeface="Consolas" pitchFamily="49" charset="0"/>
              </a:rPr>
              <a:t>x,x</a:t>
            </a:r>
            <a:r>
              <a:rPr lang="en-US" altLang="zh-CN" sz="1800" baseline="-250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	  //</a:t>
            </a:r>
            <a:r>
              <a:rPr lang="zh-CN" altLang="zh-CN" sz="1800" dirty="0" smtClean="0">
                <a:solidFill>
                  <a:schemeClr val="tx1"/>
                </a:solidFill>
                <a:latin typeface="Consolas" pitchFamily="49" charset="0"/>
                <a:ea typeface="楷体" pitchFamily="49" charset="-122"/>
                <a:cs typeface="Consolas" pitchFamily="49" charset="0"/>
              </a:rPr>
              <a:t>将</a:t>
            </a:r>
            <a:r>
              <a:rPr lang="en-US" altLang="zh-CN" sz="1800" dirty="0" smtClean="0">
                <a:solidFill>
                  <a:schemeClr val="tx1"/>
                </a:solidFill>
                <a:latin typeface="Consolas" pitchFamily="49" charset="0"/>
                <a:ea typeface="楷体" pitchFamily="49" charset="-122"/>
                <a:cs typeface="Consolas" pitchFamily="49" charset="0"/>
              </a:rPr>
              <a:t>x</a:t>
            </a:r>
            <a:r>
              <a:rPr lang="en-US" altLang="zh-CN" sz="1800" baseline="-25000" dirty="0" smtClean="0">
                <a:solidFill>
                  <a:schemeClr val="tx1"/>
                </a:solidFill>
                <a:latin typeface="Consolas" pitchFamily="49" charset="0"/>
                <a:ea typeface="楷体" pitchFamily="49" charset="-122"/>
                <a:cs typeface="Consolas" pitchFamily="49" charset="0"/>
              </a:rPr>
              <a:t>i</a:t>
            </a:r>
            <a:r>
              <a:rPr lang="zh-CN" altLang="zh-CN" sz="1800" dirty="0" smtClean="0">
                <a:solidFill>
                  <a:schemeClr val="tx1"/>
                </a:solidFill>
                <a:latin typeface="Consolas" pitchFamily="49" charset="0"/>
                <a:ea typeface="楷体" pitchFamily="49" charset="-122"/>
                <a:cs typeface="Consolas" pitchFamily="49" charset="0"/>
              </a:rPr>
              <a:t>分量合并形成</a:t>
            </a:r>
            <a:r>
              <a:rPr lang="en-US" altLang="zh-CN" sz="1800" dirty="0" smtClean="0">
                <a:solidFill>
                  <a:schemeClr val="tx1"/>
                </a:solidFill>
                <a:latin typeface="Consolas" pitchFamily="49" charset="0"/>
                <a:ea typeface="楷体" pitchFamily="49" charset="-122"/>
                <a:cs typeface="Consolas" pitchFamily="49" charset="0"/>
              </a:rPr>
              <a:t>x </a:t>
            </a:r>
            <a:endParaRPr lang="zh-CN" altLang="zh-CN" sz="18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a:t>
            </a:r>
            <a:endParaRPr lang="zh-CN" altLang="zh-CN" sz="18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return x;			  //</a:t>
            </a:r>
            <a:r>
              <a:rPr lang="zh-CN" altLang="zh-CN" sz="1800" dirty="0" smtClean="0">
                <a:solidFill>
                  <a:schemeClr val="tx1"/>
                </a:solidFill>
                <a:latin typeface="Consolas" pitchFamily="49" charset="0"/>
                <a:ea typeface="楷体" pitchFamily="49" charset="-122"/>
                <a:cs typeface="Consolas" pitchFamily="49" charset="0"/>
              </a:rPr>
              <a:t>返回生成的最优解</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a:t>
            </a:r>
            <a:endParaRPr lang="en-US" altLang="zh-CN" sz="1800" dirty="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07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1924</TotalTime>
  <Words>2126</Words>
  <Application>Microsoft Office PowerPoint</Application>
  <PresentationFormat>全屏显示(4:3)</PresentationFormat>
  <Paragraphs>549</Paragraphs>
  <Slides>47</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51" baseType="lpstr">
      <vt:lpstr>跋涉</vt:lpstr>
      <vt:lpstr>公式</vt:lpstr>
      <vt:lpstr>Equation</vt:lpstr>
      <vt:lpstr>Microsoft 公式 3.0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458</cp:revision>
  <dcterms:created xsi:type="dcterms:W3CDTF">2012-11-28T00:02:12Z</dcterms:created>
  <dcterms:modified xsi:type="dcterms:W3CDTF">2019-05-02T13:19:05Z</dcterms:modified>
</cp:coreProperties>
</file>