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337" r:id="rId4"/>
    <p:sldId id="338" r:id="rId5"/>
    <p:sldId id="339" r:id="rId6"/>
    <p:sldId id="342" r:id="rId7"/>
    <p:sldId id="343" r:id="rId8"/>
    <p:sldId id="344" r:id="rId9"/>
    <p:sldId id="345" r:id="rId10"/>
    <p:sldId id="346" r:id="rId11"/>
    <p:sldId id="358" r:id="rId12"/>
    <p:sldId id="347" r:id="rId13"/>
    <p:sldId id="348" r:id="rId14"/>
    <p:sldId id="349" r:id="rId15"/>
    <p:sldId id="350" r:id="rId16"/>
    <p:sldId id="359" r:id="rId17"/>
    <p:sldId id="360" r:id="rId18"/>
    <p:sldId id="351" r:id="rId19"/>
    <p:sldId id="352" r:id="rId20"/>
    <p:sldId id="361" r:id="rId21"/>
    <p:sldId id="362" r:id="rId22"/>
    <p:sldId id="363" r:id="rId23"/>
    <p:sldId id="353" r:id="rId24"/>
    <p:sldId id="285" r:id="rId25"/>
    <p:sldId id="286" r:id="rId26"/>
    <p:sldId id="288" r:id="rId27"/>
    <p:sldId id="289" r:id="rId28"/>
    <p:sldId id="425" r:id="rId29"/>
    <p:sldId id="426" r:id="rId30"/>
    <p:sldId id="434" r:id="rId31"/>
    <p:sldId id="427" r:id="rId32"/>
    <p:sldId id="292" r:id="rId33"/>
    <p:sldId id="366" r:id="rId34"/>
    <p:sldId id="423" r:id="rId35"/>
    <p:sldId id="422" r:id="rId36"/>
    <p:sldId id="428" r:id="rId37"/>
    <p:sldId id="293" r:id="rId38"/>
    <p:sldId id="294" r:id="rId39"/>
    <p:sldId id="296" r:id="rId40"/>
    <p:sldId id="387" r:id="rId41"/>
    <p:sldId id="386" r:id="rId42"/>
    <p:sldId id="384" r:id="rId43"/>
    <p:sldId id="433" r:id="rId44"/>
    <p:sldId id="297" r:id="rId45"/>
    <p:sldId id="444" r:id="rId46"/>
    <p:sldId id="440" r:id="rId47"/>
    <p:sldId id="445" r:id="rId48"/>
    <p:sldId id="446" r:id="rId49"/>
    <p:sldId id="447" r:id="rId50"/>
    <p:sldId id="382" r:id="rId51"/>
    <p:sldId id="383" r:id="rId52"/>
    <p:sldId id="298" r:id="rId53"/>
    <p:sldId id="299" r:id="rId54"/>
    <p:sldId id="300" r:id="rId55"/>
    <p:sldId id="38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B0F0"/>
    <a:srgbClr val="9900FF"/>
    <a:srgbClr val="FF0000"/>
    <a:srgbClr val="CC3300"/>
    <a:srgbClr val="3333FF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94660"/>
  </p:normalViewPr>
  <p:slideViewPr>
    <p:cSldViewPr>
      <p:cViewPr>
        <p:scale>
          <a:sx n="70" d="100"/>
          <a:sy n="70" d="100"/>
        </p:scale>
        <p:origin x="-15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3F97-68EC-4CDF-963E-B7F49421BD21}" type="datetimeFigureOut">
              <a:rPr lang="zh-CN" altLang="en-US" smtClean="0"/>
              <a:pPr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A2DC-5E58-44F1-87BA-4CBEB1AA55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章 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动态规划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546" y="1492867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46" y="2207248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9454" y="288956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4616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动态规划的相关概念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  <a:noFill/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边上的数字表示两个地点之间所需修建的管道长度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依据决策的次数及所做决策的先后次序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将问题分为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阶段变量用于表示各阶段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这里阶段变量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阶段是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虚拟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的一个边界阶段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p:oleObj spid="_x0000_s283649" r:id="rId3" imgW="2133600" imgH="292100" progId="Equation.3">
              <p:embed/>
            </p:oleObj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071538" y="4286256"/>
          <a:ext cx="1221590" cy="428628"/>
        </p:xfrm>
        <a:graphic>
          <a:graphicData uri="http://schemas.openxmlformats.org/presentationml/2006/ole">
            <p:oleObj spid="_x0000_s283651" r:id="rId4" imgW="545863" imgH="190417" progId="Equation.3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  <a:endParaRPr lang="zh-CN" altLang="en-US" sz="2000" spc="60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）动态规划问题的逆序解法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pt-BR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表示路径上一个顶点的后继顶点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next(D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(E))=4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next(D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143380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14752"/>
            <a:ext cx="5857916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400506"/>
            <a:chOff x="500034" y="2428868"/>
            <a:chExt cx="928694" cy="410894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63698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对应的的状态转移方程如下：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798103" y="1714488"/>
          <a:ext cx="1000132" cy="411819"/>
        </p:xfrm>
        <a:graphic>
          <a:graphicData uri="http://schemas.openxmlformats.org/presentationml/2006/ole">
            <p:oleObj spid="_x0000_s279553" r:id="rId3" imgW="508000" imgH="190500" progId="Equation.3">
              <p:embed/>
            </p:oleObj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p:oleObj spid="_x0000_s279555" r:id="rId4" imgW="1905000" imgH="279400" progId="Equation.3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表示路径上一个顶点的前驱顶点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其求解</a:t>
            </a:r>
            <a:r>
              <a:rPr lang="pt-BR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(A)=0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pre(B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))=4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pre(B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pre(B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57356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动态规划概述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求解斐波那契数列的</a:t>
            </a:r>
            <a:r>
              <a:rPr lang="zh-CN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</a:t>
            </a:r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count=1;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Fib(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("(%d)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x=Fib(n-1);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y=Fib(n-2);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Fib(%d)=Fib(%d)+Fib(%d)=%d\n"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x+y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x+y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Fibonacci-digui.cpp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71900"/>
            <a:ext cx="584946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25125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3643314"/>
            <a:ext cx="60689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(E)=12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pre(E)=D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pre(D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pre(C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动态规划求解的基本步骤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动态规划求解的问题</a:t>
            </a:r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的要</a:t>
            </a:r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具有</a:t>
            </a:r>
            <a:r>
              <a:rPr lang="en-US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个性质：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64386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最优性原理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：问题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的最优解所包含的子问题的解也是最优的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就称该问题具有最优子结构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即满足最优性原理。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无后效性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：即某阶段状态一旦确定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就不受这个状态以后决策的影响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即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某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状态以后的过程不会影响以前的状态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只与当前状态有关。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有重叠子问题</a:t>
            </a:r>
            <a:r>
              <a:rPr lang="zh-CN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即子问题之间是不独立的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一个子问题在下一阶段决策中可能被多次使用到。（该性质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并不是必要条件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但是如果没有这条性质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动态规划算法同其他算法相比就不具备优势）。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588963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动态规划与其他方法的比较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600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动态规划</a:t>
            </a:r>
            <a:r>
              <a:rPr lang="zh-CN" altLang="en-US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分治法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似，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将问题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分解为若干个子问题（阶段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），按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顺序求解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子阶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，前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一子问题的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解，为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后一子问题的求解提供了有用的信息。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但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分治法中的各个子问题是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独立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的（不重叠）。动态规划适用于子问题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重叠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的情况，也就是各子问题包含公共的子问题。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754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动态规划</a:t>
            </a:r>
            <a:r>
              <a:rPr lang="zh-CN" altLang="en-US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贪心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相似，在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动态规划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中，可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将一个问题的解决方案视为一系列决策的结果。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区别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贪心法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中，每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采用一次贪心准则便做出一个不可回溯的决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策，还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要考察每个最优决策序列中是否包含一个最优子序列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动态规划比回溯法、蛮力法时间复杂度低。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618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求将正整数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无序拆分成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最大数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的拆分方案个数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要求所有的拆分方案不重复。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应的拆分方案有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为防止重复，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大到小排序。正整数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的拆分数为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605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5=5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5=4+1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5=3+2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5=3+1+1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5=2+2+1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⑥ 5=2+1+1+1</a:t>
            </a: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⑦ 5=1+1+1+1+1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1000108"/>
            <a:ext cx="8424863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拆分的拆分方案个数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4862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时，方案有将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拆分成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的拆分方案，以及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拆分方案，前者仅仅一种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142984"/>
            <a:ext cx="8429684" cy="3522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但最大不超过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zh-CN" sz="20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Fib(4)=Fib(3)+Fib(2)=3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Fib(5)=Fib(4)+Fib(3)=5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71546"/>
            <a:ext cx="8429684" cy="54614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f(5,2)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5=2+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2+1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5=2+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1+1+1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所以，此时拆分方案数为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f(5-2,2)=f(3,2)=2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3=2+1  3=1+1+1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1)=1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5=1+1+1+1+1+1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=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 =3                   </a:t>
            </a:r>
            <a:endParaRPr lang="zh-CN" altLang="zh-CN" sz="20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1				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				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 + 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		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状态转移方程：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求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满足动态规划问题的最优性原理、无后效性和有重叠子问题性质。适合采用动态规划法求解。设置动态规划数组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。对应的程序如下：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Split(int n</a:t>
            </a:r>
            <a:r>
              <a:rPr lang="zh-CN" altLang="nb-NO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j=1;j&lt;=k;j++)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(i==1 || j==1)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(i&lt;j)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dp[i][j]=dp[i][i];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(i==j)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dp[i][j]=dp[i][j-1]+dp[i-j][j];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split.cpp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Split()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算法计算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dp[2][2]=dp[2][1]+1=1+1=2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dp[2][3]=dp[2][2]=2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dp[3][2]=dp[3][1]+dp[1][2]=1+1=2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dp[5][2]=dp[5][1]+dp[3][2]=1+2=3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dp[5][3]=dp[5][2]+dp[2][3]=3+2=5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dp[5][4]=dp[5][3]+d[1][4]=5+1=6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dp[5][5]=dp[5][4]+1=6+1=7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该问题本身是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可采用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递归算法实现，但由于子问题重叠，存在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重复计算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可采用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相应方法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设置数组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，首先初始化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的所有元素为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时表示对应的子问题已经求解，直接返回结果。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7993063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[MAXN][MAXN];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[n][k]!=0)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(n-k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[n][k];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split1.cpp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采用自顶向下（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备忘录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方法）的动态规划法</a:t>
            </a:r>
            <a:endParaRPr lang="zh-CN" altLang="en-US" sz="200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该方法是一种递归算法，其执行过程是自顶向下，但当某个子问题解求出后，将其结果存放在一张表（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）中，而且相同的子问题只计算一次，在后面需要时只有简单查表，以避免大量的重复计算。称之为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备忘录方法是动态规划方法的变形，不同的是，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录方法的递归方式是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自顶向下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的，而动态规划算法则是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自底向上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285860"/>
            <a:ext cx="8358245" cy="37856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字符序列的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是指从给定字符序列中随意地（不一定连续）去掉若干个字符（可能一个也不去掉）后所形成的字符序列。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令给定的字符序列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的一个严格递增下标序列（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使得对所有的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=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的一个子序列。</a:t>
            </a: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给定两个序列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公共子序列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的子序列。该问题是求两序列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最长公共子序列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429124" y="2924176"/>
          <a:ext cx="425450" cy="576262"/>
        </p:xfrm>
        <a:graphic>
          <a:graphicData uri="http://schemas.openxmlformats.org/presentationml/2006/ole">
            <p:oleObj spid="_x0000_s172036" name="公式" r:id="rId3" imgW="164885" imgH="215619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500042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14282" y="724097"/>
            <a:ext cx="8643998" cy="100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）为它们的最长公共子序列。不难证明有以下性质：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209752"/>
            <a:ext cx="8501122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每考虑一个字符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348" y="2428868"/>
            <a:ext cx="3000396" cy="2214578"/>
            <a:chOff x="714348" y="2428868"/>
            <a:chExt cx="300039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i="1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情况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-1]=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571868" y="3727452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从中看出如下几点：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）递归调用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采用自顶向下的执行过程，从调用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开始到计算出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）计算过程中存在大量的重复计算，例如求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的过程如图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所示，存在两次重复计算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Fib(3)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值的情况。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476250"/>
            <a:ext cx="864399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每考虑一个字符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-1]≠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71868" y="3774048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2844" y="3212427"/>
            <a:ext cx="3571900" cy="1614556"/>
            <a:chOff x="142844" y="3212427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142844" y="3212427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44" y="4426873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826531" y="4036223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038464" y="3975104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00034" y="3214686"/>
            <a:ext cx="2895620" cy="1247784"/>
            <a:chOff x="500034" y="3214686"/>
            <a:chExt cx="2895620" cy="1247784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2227246" y="3740152"/>
              <a:ext cx="747718" cy="630242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0034" y="4462470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2895588" y="3214686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0034" y="3714752"/>
            <a:ext cx="2895620" cy="1201746"/>
            <a:chOff x="500034" y="3714752"/>
            <a:chExt cx="2895620" cy="1201746"/>
          </a:xfrm>
        </p:grpSpPr>
        <p:cxnSp>
          <p:nvCxnSpPr>
            <p:cNvPr id="15" name="直接箭头连接符 14"/>
            <p:cNvCxnSpPr>
              <a:stCxn id="22" idx="1"/>
            </p:cNvCxnSpPr>
            <p:nvPr/>
          </p:nvCxnSpPr>
          <p:spPr>
            <a:xfrm rot="16200000" flipV="1">
              <a:off x="2330435" y="3851278"/>
              <a:ext cx="774913" cy="501861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0034" y="371951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895588" y="4416432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272537"/>
            <a:ext cx="7532712" cy="194228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20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	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那么如何由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dp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一个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LCS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呢？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24" y="1285860"/>
            <a:ext cx="7532712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	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  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≠ 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（左边）并且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≠ 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（上方）值时：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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它是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的一个字符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其他情况时：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的一个字符！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285720" y="2285992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总 结：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（上方），说明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中的字符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 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（左边），说明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中的字符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    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）其他情况，说明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的一个字符！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          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    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表示求的字符减少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 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071546"/>
            <a:ext cx="842968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vector&lt;char&gt;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字符向量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存放一个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的字符个数），从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循环求出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06" y="2500306"/>
            <a:ext cx="4345018" cy="1714512"/>
            <a:chOff x="71406" y="2500306"/>
            <a:chExt cx="4345018" cy="1714512"/>
          </a:xfrm>
        </p:grpSpPr>
        <p:sp>
          <p:nvSpPr>
            <p:cNvPr id="8" name="TextBox 7"/>
            <p:cNvSpPr txBox="1"/>
            <p:nvPr/>
          </p:nvSpPr>
          <p:spPr>
            <a:xfrm>
              <a:off x="71406" y="3143248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/>
                </a:rPr>
                <a:t>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500034" y="2500306"/>
              <a:ext cx="142876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3929058" y="253840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下箭头 12"/>
            <p:cNvSpPr/>
            <p:nvPr/>
          </p:nvSpPr>
          <p:spPr>
            <a:xfrm>
              <a:off x="4344986" y="3770680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044" y="4799022"/>
            <a:ext cx="4962560" cy="857256"/>
            <a:chOff x="92044" y="4799022"/>
            <a:chExt cx="4962560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92044" y="5000636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/>
                </a:rPr>
                <a:t>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512734" y="4799022"/>
              <a:ext cx="142876" cy="85725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3643306" y="499782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4983166" y="500063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000628" y="578645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000628" y="578645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50029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85748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21467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57186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2905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000628" y="364331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000628" y="578645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41" grpId="0" animBg="1"/>
      <p:bldP spid="142" grpId="0" animBg="1"/>
      <p:bldP spid="14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85918" y="4929198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000628" y="5786454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[6][9]=5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LCS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=8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25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为避免重复，设计一个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数组，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的值，首先设置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，再让</a:t>
            </a:r>
            <a:r>
              <a:rPr lang="en-US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循环以计算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的值，最后返回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。对应的算法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[MAX];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count=1;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Fib1(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("(%d)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("(%d)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=3;i&lt;=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[i-1]+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[i-2];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("(%d)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Fib1(%d)=%d\n"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[n];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[6][9]=5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[6][9]=5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与上方相等，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结果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LCS="</a:t>
            </a:r>
            <a:r>
              <a:rPr lang="en-US" altLang="zh-CN" sz="22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acbdb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"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51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序列中最多的字符个数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vector&lt;char&gt; subs;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357166"/>
            <a:ext cx="8750330" cy="6208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LCSlength()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(i=0;i&lt;=m;i++)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(j=0;j&lt;=n;j++)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(i=1;i&lt;=m;i++)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(j=1;j&lt;=n;j++)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(a[i-1]==b[j-1])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dp[i][j]=dp[i-1][j-1]+1;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dp[i][j]=max(dp[i][j-1]</a:t>
            </a:r>
            <a:r>
              <a:rPr lang="zh-CN" altLang="nb-NO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dp[i-1][j]);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678893" cy="6135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Buildsubs()		   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构造从</a:t>
            </a:r>
            <a:r>
              <a:rPr lang="nb-NO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k=dp[m][n];		    //k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的最长公共子序列长度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i=m;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j=n;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(k&gt;0)			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中放入最长公共子序列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(dp[i][j]==dp[i-1][j])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i--;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(dp[i][j]==dp[i][j-1])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j--;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与上方、左边元素值均不相等</a:t>
            </a: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 subs.push_back(a[i-1]);  //subs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 j--; k--;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LCSlength.cpp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LCSlength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算法中使用了两重循环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所以对于长度分别为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的序列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求其最长公共子序列的时间复杂度为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。空间复杂度为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时的输出结果如下：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Fib1(1)=1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Fib1(2)=1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Fib1(3)=2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Fib1(4)=3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Fib1(5)=5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其执行过程改变为自底向上，即先求出子问题解，将计算结果存放在一张表中，而且相同的子问题只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计算一次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，在后面需要时只有简单查表，以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大量的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计算。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上述求斐波那契数列的算法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法，其中数组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（表）称为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动态规划数组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。动态规划法也称为记录结果再利用的方法，其基本求解过程如下图所示。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</a:rPr>
              <a:t>原问题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0000FF"/>
                  </a:solidFill>
                </a:rPr>
                <a:t>原问题的解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bg1"/>
                  </a:solidFill>
                </a:rPr>
                <a:t>填表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动态规划的原理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是一种解决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决策问题的优化方法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把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转化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为一系列</a:t>
            </a:r>
            <a:r>
              <a:rPr lang="zh-CN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单阶段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利用各阶段之间的关系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逐个求解。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2230</TotalTime>
  <Words>4630</Words>
  <Application>Microsoft Office PowerPoint</Application>
  <PresentationFormat>全屏显示(4:3)</PresentationFormat>
  <Paragraphs>1453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跋涉</vt:lpstr>
      <vt:lpstr>Microsoft 公式 3.0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587</cp:revision>
  <dcterms:created xsi:type="dcterms:W3CDTF">2012-11-28T00:02:12Z</dcterms:created>
  <dcterms:modified xsi:type="dcterms:W3CDTF">2019-05-17T08:34:13Z</dcterms:modified>
</cp:coreProperties>
</file>