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90" r:id="rId3"/>
    <p:sldId id="291" r:id="rId4"/>
    <p:sldId id="371" r:id="rId5"/>
    <p:sldId id="292" r:id="rId6"/>
    <p:sldId id="293" r:id="rId7"/>
    <p:sldId id="373" r:id="rId8"/>
    <p:sldId id="294" r:id="rId9"/>
    <p:sldId id="295" r:id="rId10"/>
    <p:sldId id="298" r:id="rId11"/>
    <p:sldId id="299" r:id="rId12"/>
    <p:sldId id="375" r:id="rId13"/>
    <p:sldId id="300" r:id="rId14"/>
    <p:sldId id="499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10" r:id="rId23"/>
    <p:sldId id="311" r:id="rId24"/>
    <p:sldId id="312" r:id="rId25"/>
    <p:sldId id="376" r:id="rId26"/>
    <p:sldId id="313" r:id="rId27"/>
    <p:sldId id="315" r:id="rId28"/>
    <p:sldId id="498" r:id="rId29"/>
    <p:sldId id="330" r:id="rId30"/>
    <p:sldId id="478" r:id="rId31"/>
    <p:sldId id="332" r:id="rId32"/>
    <p:sldId id="365" r:id="rId33"/>
    <p:sldId id="366" r:id="rId34"/>
    <p:sldId id="367" r:id="rId35"/>
    <p:sldId id="368" r:id="rId36"/>
    <p:sldId id="369" r:id="rId37"/>
    <p:sldId id="370" r:id="rId38"/>
    <p:sldId id="48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9900FF"/>
    <a:srgbClr val="006600"/>
    <a:srgbClr val="0033CC"/>
    <a:srgbClr val="FF0000"/>
    <a:srgbClr val="CC3300"/>
    <a:srgbClr val="FF9900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05CCF71-A0AB-4FFD-875E-09D037BDC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EA899A-6290-4D4A-A924-7A357E24698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5CCF71-A0AB-4FFD-875E-09D037BDCD9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AFB49-4021-42DD-B7A9-22DBFAB07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5ECF9-53DC-4B22-905B-5E451A65D3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449C4-0211-418F-98EF-94E60F391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E10A1-AB16-4259-9456-C4A1958D3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AB2A-8A96-46E7-BC1E-3177FB4064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7A9C7-9754-48B6-9813-37508ED1D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26589-6737-46CB-A2B3-305341F7C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63E67-9FE2-4404-A968-897B7040D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78590-10AC-43D6-9568-CFA51842C1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7FC58-F75E-4073-BA66-9ABD90B40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9F795-9F47-48FF-8EEC-1C39BC491C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7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8001CB8-F883-4621-B30F-721D87D11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 descr="信纸"/>
          <p:cNvSpPr txBox="1">
            <a:spLocks noChangeArrowheads="1"/>
          </p:cNvSpPr>
          <p:nvPr/>
        </p:nvSpPr>
        <p:spPr bwMode="auto">
          <a:xfrm>
            <a:off x="1928794" y="357166"/>
            <a:ext cx="4714908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第</a:t>
            </a:r>
            <a:r>
              <a:rPr lang="en-US" altLang="zh-CN" sz="4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9</a:t>
            </a:r>
            <a:r>
              <a:rPr lang="zh-CN" altLang="en-US" sz="4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章 </a:t>
            </a:r>
            <a:r>
              <a:rPr lang="zh-CN" altLang="en-US" sz="4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图算</a:t>
            </a:r>
            <a:r>
              <a:rPr lang="zh-CN" altLang="en-US" sz="4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法设计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84" y="1571612"/>
            <a:ext cx="43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求图的最小生成树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84" y="2428868"/>
            <a:ext cx="43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求图的最短路径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403225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9.3.3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596424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克鲁斯卡尔算法构造最小生成树的过程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85720" y="2133600"/>
            <a:ext cx="846299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克鲁斯卡尔算法按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权值的递增次序选择合适的边来构造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条边的带权连通无向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的最小生成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构造最小生成树的步骤如下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500438"/>
            <a:ext cx="8001056" cy="1537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① 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的初值等于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（即包含有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中的全部顶点），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的初值为空集。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② 将图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中的边按权值从小到大的顺序依次选取：若选取的边未使生成树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形成回路，则加入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；否则舍弃，直到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中包含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2910" y="1785926"/>
            <a:ext cx="3214710" cy="2155282"/>
            <a:chOff x="285720" y="1785926"/>
            <a:chExt cx="3214710" cy="2155282"/>
          </a:xfrm>
        </p:grpSpPr>
        <p:sp>
          <p:nvSpPr>
            <p:cNvPr id="7" name="椭圆 6"/>
            <p:cNvSpPr/>
            <p:nvPr/>
          </p:nvSpPr>
          <p:spPr>
            <a:xfrm>
              <a:off x="285720" y="2643182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00100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00100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357422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357422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14480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143240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615858" y="226940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6"/>
              <a:endCxn id="10" idx="2"/>
            </p:cNvCxnSpPr>
            <p:nvPr/>
          </p:nvCxnSpPr>
          <p:spPr>
            <a:xfrm>
              <a:off x="1357290" y="214311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2008899" y="230512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3"/>
              <a:endCxn id="9" idx="7"/>
            </p:cNvCxnSpPr>
            <p:nvPr/>
          </p:nvCxnSpPr>
          <p:spPr>
            <a:xfrm rot="5400000">
              <a:off x="1330238" y="298378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5"/>
              <a:endCxn id="9" idx="1"/>
            </p:cNvCxnSpPr>
            <p:nvPr/>
          </p:nvCxnSpPr>
          <p:spPr>
            <a:xfrm rot="16200000" flipH="1">
              <a:off x="615858" y="298378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6"/>
              <a:endCxn id="11" idx="2"/>
            </p:cNvCxnSpPr>
            <p:nvPr/>
          </p:nvCxnSpPr>
          <p:spPr>
            <a:xfrm>
              <a:off x="1357290" y="357187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11" idx="1"/>
            </p:cNvCxnSpPr>
            <p:nvPr/>
          </p:nvCxnSpPr>
          <p:spPr>
            <a:xfrm rot="16200000" flipH="1">
              <a:off x="2008899" y="301950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5"/>
              <a:endCxn id="13" idx="1"/>
            </p:cNvCxnSpPr>
            <p:nvPr/>
          </p:nvCxnSpPr>
          <p:spPr>
            <a:xfrm rot="16200000" flipH="1">
              <a:off x="2723279" y="223368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2723279" y="294806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472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472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4480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5852" y="29167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4480" y="35718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43108" y="29167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43108" y="24167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7488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28926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右箭头 51"/>
          <p:cNvSpPr/>
          <p:nvPr/>
        </p:nvSpPr>
        <p:spPr>
          <a:xfrm>
            <a:off x="4286248" y="2714620"/>
            <a:ext cx="42862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000628" y="1785926"/>
            <a:ext cx="3214710" cy="2155282"/>
            <a:chOff x="5000628" y="1785926"/>
            <a:chExt cx="3214710" cy="2155282"/>
          </a:xfrm>
        </p:grpSpPr>
        <p:sp>
          <p:nvSpPr>
            <p:cNvPr id="61" name="椭圆 60"/>
            <p:cNvSpPr/>
            <p:nvPr/>
          </p:nvSpPr>
          <p:spPr>
            <a:xfrm>
              <a:off x="5000628" y="2643182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715008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715008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072330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072330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429388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858148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连接符 67"/>
            <p:cNvCxnSpPr>
              <a:stCxn id="61" idx="7"/>
              <a:endCxn id="62" idx="3"/>
            </p:cNvCxnSpPr>
            <p:nvPr/>
          </p:nvCxnSpPr>
          <p:spPr>
            <a:xfrm rot="5400000" flipH="1" flipV="1">
              <a:off x="5330766" y="226940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2" idx="6"/>
              <a:endCxn id="64" idx="2"/>
            </p:cNvCxnSpPr>
            <p:nvPr/>
          </p:nvCxnSpPr>
          <p:spPr>
            <a:xfrm>
              <a:off x="6072198" y="214311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6" idx="7"/>
              <a:endCxn id="64" idx="3"/>
            </p:cNvCxnSpPr>
            <p:nvPr/>
          </p:nvCxnSpPr>
          <p:spPr>
            <a:xfrm rot="5400000" flipH="1" flipV="1">
              <a:off x="6723807" y="230512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3" idx="6"/>
              <a:endCxn id="65" idx="2"/>
            </p:cNvCxnSpPr>
            <p:nvPr/>
          </p:nvCxnSpPr>
          <p:spPr>
            <a:xfrm>
              <a:off x="6072198" y="357187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5"/>
              <a:endCxn id="67" idx="1"/>
            </p:cNvCxnSpPr>
            <p:nvPr/>
          </p:nvCxnSpPr>
          <p:spPr>
            <a:xfrm rot="16200000" flipH="1">
              <a:off x="7438187" y="223368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5" idx="7"/>
              <a:endCxn id="67" idx="3"/>
            </p:cNvCxnSpPr>
            <p:nvPr/>
          </p:nvCxnSpPr>
          <p:spPr>
            <a:xfrm rot="5400000" flipH="1" flipV="1">
              <a:off x="7438187" y="294806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286380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29388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29388" y="35718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72264" y="23452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72396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643834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6357950" y="3286124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00694" y="2357430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①</a:t>
            </a:r>
            <a:endParaRPr lang="zh-CN" altLang="en-US" sz="2000" dirty="0"/>
          </a:p>
        </p:txBody>
      </p:sp>
      <p:sp>
        <p:nvSpPr>
          <p:cNvPr id="82" name="矩形 81"/>
          <p:cNvSpPr/>
          <p:nvPr/>
        </p:nvSpPr>
        <p:spPr>
          <a:xfrm>
            <a:off x="7286644" y="2886014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②</a:t>
            </a:r>
            <a:endParaRPr lang="zh-CN" altLang="en-US" sz="2000" dirty="0"/>
          </a:p>
        </p:txBody>
      </p:sp>
      <p:sp>
        <p:nvSpPr>
          <p:cNvPr id="83" name="矩形 82"/>
          <p:cNvSpPr/>
          <p:nvPr/>
        </p:nvSpPr>
        <p:spPr>
          <a:xfrm>
            <a:off x="6858016" y="24288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③</a:t>
            </a:r>
            <a:endParaRPr lang="zh-CN" altLang="en-US" sz="2000" dirty="0"/>
          </a:p>
        </p:txBody>
      </p:sp>
      <p:sp>
        <p:nvSpPr>
          <p:cNvPr id="84" name="矩形 83"/>
          <p:cNvSpPr/>
          <p:nvPr/>
        </p:nvSpPr>
        <p:spPr>
          <a:xfrm>
            <a:off x="7286644" y="24288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④</a:t>
            </a:r>
            <a:endParaRPr lang="zh-CN" altLang="en-US" sz="2000" dirty="0"/>
          </a:p>
        </p:txBody>
      </p:sp>
      <p:sp>
        <p:nvSpPr>
          <p:cNvPr id="85" name="矩形 84"/>
          <p:cNvSpPr/>
          <p:nvPr/>
        </p:nvSpPr>
        <p:spPr>
          <a:xfrm>
            <a:off x="6343828" y="214311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⑤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9751" y="404813"/>
            <a:ext cx="3532184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克鲁斯卡尔算法设计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78914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算法的关键是如何判断选取的边是否与生成树中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已有的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边形成回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路，这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并查集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来解决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84248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支持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一个元素所属的集合以及两个元素各自所属的集合的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算，同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一集合中的元素满足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等价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当给出两个元素满足等价关系构成一个无序对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要快速“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分别所在的集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合，这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其间需要反复“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”某元素所在的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。“并”、“查”和“集”三字由此而来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据结构中，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个不同的元素被分为若干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组，每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组是一个集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合，这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种集合叫做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分离集合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等价关系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：三角形的相似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关系；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郑州市的居民的集合中，住在同一区的关系也是等价关系。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35150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chemeClr val="tx1"/>
                </a:solidFill>
              </a:rPr>
              <a:t>设 </a:t>
            </a:r>
            <a:r>
              <a:rPr lang="en-US" b="0" dirty="0" smtClean="0">
                <a:solidFill>
                  <a:schemeClr val="tx1"/>
                </a:solidFill>
              </a:rPr>
              <a:t>R </a:t>
            </a:r>
            <a:r>
              <a:rPr lang="zh-CN" altLang="en-US" b="0" dirty="0" smtClean="0">
                <a:solidFill>
                  <a:schemeClr val="tx1"/>
                </a:solidFill>
              </a:rPr>
              <a:t>是集合 </a:t>
            </a:r>
            <a:r>
              <a:rPr lang="en-US" b="0" dirty="0" smtClean="0">
                <a:solidFill>
                  <a:schemeClr val="tx1"/>
                </a:solidFill>
              </a:rPr>
              <a:t>A </a:t>
            </a:r>
            <a:r>
              <a:rPr lang="zh-CN" altLang="en-US" b="0" dirty="0" smtClean="0">
                <a:solidFill>
                  <a:schemeClr val="tx1"/>
                </a:solidFill>
              </a:rPr>
              <a:t>上的一个二元关系，若</a:t>
            </a:r>
            <a:r>
              <a:rPr lang="en-US" b="0" dirty="0" smtClean="0">
                <a:solidFill>
                  <a:schemeClr val="tx1"/>
                </a:solidFill>
              </a:rPr>
              <a:t>R</a:t>
            </a:r>
            <a:r>
              <a:rPr lang="zh-CN" altLang="en-US" b="0" dirty="0" smtClean="0">
                <a:solidFill>
                  <a:schemeClr val="tx1"/>
                </a:solidFill>
              </a:rPr>
              <a:t>满足：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自反性</a:t>
            </a:r>
            <a:r>
              <a:rPr lang="en-US" altLang="zh-CN" b="0" dirty="0" smtClean="0">
                <a:solidFill>
                  <a:schemeClr val="tx1"/>
                </a:solidFill>
              </a:rPr>
              <a:t>:∀ </a:t>
            </a:r>
            <a:r>
              <a:rPr lang="en-US" b="0" dirty="0" smtClean="0">
                <a:solidFill>
                  <a:schemeClr val="tx1"/>
                </a:solidFill>
              </a:rPr>
              <a:t>a ∈A, =&gt; (a, a) ∈ R</a:t>
            </a:r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对称性</a:t>
            </a:r>
            <a:r>
              <a:rPr lang="en-US" altLang="zh-CN" b="0" dirty="0" smtClean="0">
                <a:solidFill>
                  <a:schemeClr val="tx1"/>
                </a:solidFill>
              </a:rPr>
              <a:t>:(</a:t>
            </a:r>
            <a:r>
              <a:rPr lang="en-US" b="0" dirty="0" smtClean="0">
                <a:solidFill>
                  <a:schemeClr val="tx1"/>
                </a:solidFill>
              </a:rPr>
              <a:t>a, b) ∈R∧ a ≠ b =&gt; (b, a)∈R</a:t>
            </a:r>
          </a:p>
          <a:p>
            <a:r>
              <a:rPr lang="zh-CN" altLang="en-US" b="0" dirty="0" smtClean="0">
                <a:solidFill>
                  <a:srgbClr val="FF0000"/>
                </a:solidFill>
              </a:rPr>
              <a:t>传递性</a:t>
            </a:r>
            <a:r>
              <a:rPr lang="en-US" altLang="zh-CN" b="0" dirty="0" smtClean="0">
                <a:solidFill>
                  <a:schemeClr val="tx1"/>
                </a:solidFill>
              </a:rPr>
              <a:t>:(</a:t>
            </a:r>
            <a:r>
              <a:rPr lang="en-US" b="0" dirty="0" smtClean="0">
                <a:solidFill>
                  <a:schemeClr val="tx1"/>
                </a:solidFill>
              </a:rPr>
              <a:t>a, b)∈R,(b, c)∈R =&gt;(a, c)∈R</a:t>
            </a: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则称 </a:t>
            </a:r>
            <a:r>
              <a:rPr lang="en-US" b="0" dirty="0" smtClean="0">
                <a:solidFill>
                  <a:schemeClr val="tx1"/>
                </a:solidFill>
              </a:rPr>
              <a:t>R </a:t>
            </a:r>
            <a:r>
              <a:rPr lang="zh-CN" altLang="en-US" b="0" dirty="0" smtClean="0">
                <a:solidFill>
                  <a:schemeClr val="tx1"/>
                </a:solidFill>
              </a:rPr>
              <a:t>是定义在 </a:t>
            </a:r>
            <a:r>
              <a:rPr lang="en-US" b="0" dirty="0" smtClean="0">
                <a:solidFill>
                  <a:schemeClr val="tx1"/>
                </a:solidFill>
              </a:rPr>
              <a:t>A </a:t>
            </a:r>
            <a:r>
              <a:rPr lang="zh-CN" altLang="en-US" b="0" dirty="0" smtClean="0">
                <a:solidFill>
                  <a:schemeClr val="tx1"/>
                </a:solidFill>
              </a:rPr>
              <a:t>上的一个等价关系。设 </a:t>
            </a:r>
            <a:r>
              <a:rPr lang="en-US" b="0" dirty="0" smtClean="0">
                <a:solidFill>
                  <a:schemeClr val="tx1"/>
                </a:solidFill>
              </a:rPr>
              <a:t>R </a:t>
            </a:r>
            <a:r>
              <a:rPr lang="zh-CN" altLang="en-US" b="0" dirty="0" smtClean="0">
                <a:solidFill>
                  <a:schemeClr val="tx1"/>
                </a:solidFill>
              </a:rPr>
              <a:t>是一个等价关系，若</a:t>
            </a:r>
            <a:r>
              <a:rPr lang="en-US" altLang="zh-CN" b="0" dirty="0" smtClean="0">
                <a:solidFill>
                  <a:schemeClr val="tx1"/>
                </a:solidFill>
              </a:rPr>
              <a:t>(</a:t>
            </a:r>
            <a:r>
              <a:rPr lang="en-US" b="0" dirty="0" smtClean="0">
                <a:solidFill>
                  <a:schemeClr val="tx1"/>
                </a:solidFill>
              </a:rPr>
              <a:t>a, b) ∈ R，</a:t>
            </a:r>
            <a:r>
              <a:rPr lang="zh-CN" altLang="en-US" b="0" dirty="0" smtClean="0">
                <a:solidFill>
                  <a:schemeClr val="tx1"/>
                </a:solidFill>
              </a:rPr>
              <a:t>则称 </a:t>
            </a:r>
            <a:r>
              <a:rPr lang="en-US" b="0" dirty="0" smtClean="0">
                <a:solidFill>
                  <a:schemeClr val="tx1"/>
                </a:solidFill>
              </a:rPr>
              <a:t>a </a:t>
            </a:r>
            <a:r>
              <a:rPr lang="zh-CN" altLang="en-US" b="0" dirty="0" smtClean="0">
                <a:solidFill>
                  <a:schemeClr val="tx1"/>
                </a:solidFill>
              </a:rPr>
              <a:t>等价于 </a:t>
            </a:r>
            <a:r>
              <a:rPr lang="en-US" b="0" dirty="0" smtClean="0">
                <a:solidFill>
                  <a:schemeClr val="tx1"/>
                </a:solidFill>
              </a:rPr>
              <a:t>b，</a:t>
            </a:r>
            <a:r>
              <a:rPr lang="zh-CN" altLang="en-US" b="0" dirty="0" smtClean="0">
                <a:solidFill>
                  <a:schemeClr val="tx1"/>
                </a:solidFill>
              </a:rPr>
              <a:t>记作 </a:t>
            </a:r>
            <a:r>
              <a:rPr lang="en-US" b="0" dirty="0" smtClean="0">
                <a:solidFill>
                  <a:schemeClr val="tx1"/>
                </a:solidFill>
              </a:rPr>
              <a:t>a ~ b </a:t>
            </a:r>
            <a:r>
              <a:rPr lang="en-US" b="0" dirty="0" smtClean="0"/>
              <a:t>。</a:t>
            </a:r>
            <a:endParaRPr lang="en-US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8064500" cy="2015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有根树来表示集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合，树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中的每个结点包含集合的一个元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素，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棵树表示一个集合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多个集合形成一个森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林，以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每棵树的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根结点编号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唯一标识该集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合，并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且根结点的父结点指向其自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身，树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上的其他结点都用一个父指针表示它的附属关系。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14348" y="2906183"/>
            <a:ext cx="3357586" cy="665693"/>
            <a:chOff x="714348" y="2906183"/>
            <a:chExt cx="3357586" cy="665693"/>
          </a:xfrm>
        </p:grpSpPr>
        <p:sp>
          <p:nvSpPr>
            <p:cNvPr id="3" name="椭圆 2"/>
            <p:cNvSpPr/>
            <p:nvPr/>
          </p:nvSpPr>
          <p:spPr>
            <a:xfrm>
              <a:off x="714348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643042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571736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00430" y="3143248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01700" y="2906183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3546" y="2928934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833678" y="2928934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690934" y="2928934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214414" y="3714752"/>
            <a:ext cx="2571768" cy="2143140"/>
            <a:chOff x="1214414" y="3714752"/>
            <a:chExt cx="2571768" cy="2143140"/>
          </a:xfrm>
        </p:grpSpPr>
        <p:sp>
          <p:nvSpPr>
            <p:cNvPr id="11" name="TextBox 10"/>
            <p:cNvSpPr txBox="1"/>
            <p:nvPr/>
          </p:nvSpPr>
          <p:spPr>
            <a:xfrm>
              <a:off x="1428728" y="378619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1,3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357422" y="3714752"/>
              <a:ext cx="214314" cy="5040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214414" y="4724935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43108" y="4724935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227114" y="542926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214678" y="471488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401766" y="4487870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333612" y="4510621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405182" y="4500570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15" idx="0"/>
              <a:endCxn id="13" idx="4"/>
            </p:cNvCxnSpPr>
            <p:nvPr/>
          </p:nvCxnSpPr>
          <p:spPr>
            <a:xfrm rot="16200000" flipV="1">
              <a:off x="1297228" y="5285064"/>
              <a:ext cx="275701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4286248" y="4071942"/>
            <a:ext cx="3429024" cy="1428760"/>
            <a:chOff x="4286248" y="4071942"/>
            <a:chExt cx="3429024" cy="1428760"/>
          </a:xfrm>
        </p:grpSpPr>
        <p:sp>
          <p:nvSpPr>
            <p:cNvPr id="23" name="右箭头 22"/>
            <p:cNvSpPr/>
            <p:nvPr/>
          </p:nvSpPr>
          <p:spPr>
            <a:xfrm>
              <a:off x="4429124" y="4643446"/>
              <a:ext cx="785818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86248" y="414338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2,3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72198" y="4309007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429388" y="507207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715008" y="5072074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143768" y="4309007"/>
              <a:ext cx="428628" cy="428628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259550" y="4071942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334272" y="4094693"/>
              <a:ext cx="381000" cy="421217"/>
            </a:xfrm>
            <a:custGeom>
              <a:avLst/>
              <a:gdLst>
                <a:gd name="connsiteX0" fmla="*/ 228600 w 381000"/>
                <a:gd name="connsiteY0" fmla="*/ 421217 h 421217"/>
                <a:gd name="connsiteX1" fmla="*/ 368300 w 381000"/>
                <a:gd name="connsiteY1" fmla="*/ 345017 h 421217"/>
                <a:gd name="connsiteX2" fmla="*/ 304800 w 381000"/>
                <a:gd name="connsiteY2" fmla="*/ 52917 h 421217"/>
                <a:gd name="connsiteX3" fmla="*/ 76200 w 381000"/>
                <a:gd name="connsiteY3" fmla="*/ 27517 h 421217"/>
                <a:gd name="connsiteX4" fmla="*/ 0 w 381000"/>
                <a:gd name="connsiteY4" fmla="*/ 205317 h 4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421217">
                  <a:moveTo>
                    <a:pt x="228600" y="421217"/>
                  </a:moveTo>
                  <a:cubicBezTo>
                    <a:pt x="292100" y="413808"/>
                    <a:pt x="355600" y="406400"/>
                    <a:pt x="368300" y="345017"/>
                  </a:cubicBezTo>
                  <a:cubicBezTo>
                    <a:pt x="381000" y="283634"/>
                    <a:pt x="353483" y="105834"/>
                    <a:pt x="304800" y="52917"/>
                  </a:cubicBezTo>
                  <a:cubicBezTo>
                    <a:pt x="256117" y="0"/>
                    <a:pt x="127000" y="2117"/>
                    <a:pt x="76200" y="27517"/>
                  </a:cubicBezTo>
                  <a:cubicBezTo>
                    <a:pt x="25400" y="52917"/>
                    <a:pt x="12700" y="129117"/>
                    <a:pt x="0" y="205317"/>
                  </a:cubicBezTo>
                </a:path>
              </a:pathLst>
            </a:cu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箭头连接符 31"/>
            <p:cNvCxnSpPr>
              <a:stCxn id="27" idx="0"/>
              <a:endCxn id="25" idx="3"/>
            </p:cNvCxnSpPr>
            <p:nvPr/>
          </p:nvCxnSpPr>
          <p:spPr>
            <a:xfrm rot="5400000" flipH="1" flipV="1">
              <a:off x="5833540" y="4770646"/>
              <a:ext cx="397210" cy="205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6" idx="0"/>
              <a:endCxn id="25" idx="5"/>
            </p:cNvCxnSpPr>
            <p:nvPr/>
          </p:nvCxnSpPr>
          <p:spPr>
            <a:xfrm rot="16200000" flipV="1">
              <a:off x="6342274" y="4770645"/>
              <a:ext cx="397210" cy="2056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57158" y="928670"/>
            <a:ext cx="8353425" cy="495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顺序方法即采用一个数组</a:t>
            </a:r>
            <a:r>
              <a:rPr lang="en-US" altLang="zh-CN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来存储森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林，其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中结点的类型定义如下：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28663" y="1928802"/>
            <a:ext cx="6572296" cy="1748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node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结点对应顶点编号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结点对应秩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parent;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结点对应双亲下标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并查集树的结点类型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51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并查集的基本运算算法如下：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23850" y="836613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MAKE_SET(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rank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秩初始化为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].parent=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双亲初始化指向自已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FIND_SET(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所在子树中查找集合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编号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(x!=t[x].parent)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若双亲不是自已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return(FIND_SET(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[x].parent));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递归在双亲中找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return(x);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若双亲是自已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640762" cy="4007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UNION(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所在的子树合并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x=FIND_SET(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y=FIND_SET(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t,y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(t[x].rank&gt;t[y].rank)		//x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t[y].parent=x;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结点作为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//y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结点的秩大于等于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t[x].parent=y;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结点作为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的双亲结点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(t[x].rank==t[y].rank)	//x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结点的秩相同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t[y].rank++;			//y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结点的秩增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90541" y="4614890"/>
            <a:ext cx="8424863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元素构成的分离集合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高度最高为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FIND_SET(t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UNION(t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算法的时间复杂度均为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O(log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35183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用数组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E[]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边，要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求它们是按权值从小到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大排列，为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此先从图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的邻接矩阵中获取所有边集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采用推排序法对边集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按权值递增排序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的元素类型定义如下：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71538" y="2643182"/>
            <a:ext cx="6286544" cy="1821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边的起始顶点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边的终止顶点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28596" y="1285860"/>
            <a:ext cx="424815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9.1.1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最小生成树的概念</a:t>
            </a:r>
            <a:endParaRPr lang="zh-CN" altLang="zh-CN" sz="2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00034" y="2143116"/>
            <a:ext cx="80645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一个连通图的生成树是一个极小连通子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图，含有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只有构成一棵树的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条边。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对于一个带权（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假定权均大于零）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连通无向图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中的不同生成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每棵树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值之和也可能不同；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生成树中具有边上的权值之和最小的树称为图的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最小生成树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43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9.1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求图的最小生成树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6264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对应的克鲁斯卡尔算法如下： 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14282" y="1000108"/>
            <a:ext cx="8675688" cy="4591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g)	//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i,j,k,u1,v1,sn1,sn2;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UFSTree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 E[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下三角部分产生的边集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(j=0;j&lt;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][j]!=0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][j]!=INF)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E[k].u=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[k].v=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[k].w=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k++;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E,E+k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算法按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MAKE_SET(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t,g.n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初始化并查集树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k=1;				//k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j=0;				//E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748713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u1=E[j].u;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v1=E[j].v;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取一条边的头尾顶点编号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v2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sn1=FIND_SET(t,u1);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sn2=FIND_SET(t,v1);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(sn1!=sn2)		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添加该边不会构成回路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将其作为最小生成树的一条边输出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(%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):%d\n",u1,v1,E[j].w);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UNION(t,u1,v1);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两个顶点合并</a:t>
            </a:r>
          </a:p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28596" y="5214950"/>
            <a:ext cx="8496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上述克鲁斯卡尔算法构造最小生成树的时间复杂度为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20737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对于带权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图，考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虑路径上各边上的权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值，则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通常把一条路径上所经边的权值之和定义为该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路径的路径长度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或称带权路径长度。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　　从源点到终点可能不止一条路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径，把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带权路径长度最短的那条路径称为最短路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径，其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楷体" pitchFamily="49" charset="-122"/>
                <a:cs typeface="Times New Roman" pitchFamily="18" charset="0"/>
              </a:rPr>
              <a:t>路径长度（权值之和）称为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最短路径长度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或者</a:t>
            </a: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短距离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85728"/>
            <a:ext cx="432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9.2 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求图的最短路径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032249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460375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、狄克斯特拉算法的求解步骤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68313" y="1916113"/>
            <a:ext cx="8351837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思想是：设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是一个带权有向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图，把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图中顶点集合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分成两组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714620"/>
            <a:ext cx="7715304" cy="23924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rIns="144000" bIns="180000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为已求出最短路径的顶点集合（用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表示，初始时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中只有一个源点，以后每求得一条最短路径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，就将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加入到集合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中，直到全部顶点都加入到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中，算法就结束了）。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为其余未确定最短路径的顶点集合（用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表示），按最短路径长度的递增次序依次把第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组的顶点加入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57158" y="1357298"/>
            <a:ext cx="85693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具体步骤：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23850" y="2078806"/>
            <a:ext cx="8569325" cy="15614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只包含源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点，即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，顶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到自已的距离为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包含除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外的其他顶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的距离为边上的权（若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）或∞（若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57158" y="857232"/>
            <a:ext cx="8569325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marL="457200" indent="-457200">
              <a:lnSpc>
                <a:spcPts val="3000"/>
              </a:lnSpc>
              <a:buFont typeface="+mj-ea"/>
              <a:buAutoNum type="circleNumDbPlain" startAt="2"/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中选取一个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小，然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后把顶点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中（该选定的距离就是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的最短路径长度）。</a:t>
            </a:r>
          </a:p>
          <a:p>
            <a:pPr marL="457200" indent="-457200">
              <a:lnSpc>
                <a:spcPts val="3000"/>
              </a:lnSpc>
              <a:buFont typeface="+mj-ea"/>
              <a:buAutoNum type="circleNumDbPlain" startAt="2"/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为新考虑的中间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点</a:t>
            </a:r>
            <a:r>
              <a:rPr lang="zh-CN" altLang="en-US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改顶点</a:t>
            </a:r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中各顶点的距离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若从源点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）经过顶点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的距离（图中为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vu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uj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）比原来不经过顶点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距离（图中为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vj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短，则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修改从顶点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的最短距离值（图中修改为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vu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i="1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uj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071670" y="3571876"/>
            <a:ext cx="3571900" cy="1510081"/>
            <a:chOff x="2571736" y="4786322"/>
            <a:chExt cx="3571900" cy="1510081"/>
          </a:xfrm>
        </p:grpSpPr>
        <p:sp>
          <p:nvSpPr>
            <p:cNvPr id="5" name="椭圆 4"/>
            <p:cNvSpPr/>
            <p:nvPr/>
          </p:nvSpPr>
          <p:spPr>
            <a:xfrm>
              <a:off x="4286248" y="4786322"/>
              <a:ext cx="357190" cy="5000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571736" y="5715016"/>
              <a:ext cx="357190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86446" y="5715016"/>
              <a:ext cx="357190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6"/>
              <a:endCxn id="7" idx="2"/>
            </p:cNvCxnSpPr>
            <p:nvPr/>
          </p:nvCxnSpPr>
          <p:spPr>
            <a:xfrm>
              <a:off x="2928926" y="5965049"/>
              <a:ext cx="2857520" cy="1588"/>
            </a:xfrm>
            <a:prstGeom prst="straightConnector1">
              <a:avLst/>
            </a:prstGeom>
            <a:ln w="28575">
              <a:solidFill>
                <a:srgbClr val="99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7" idx="1"/>
            </p:cNvCxnSpPr>
            <p:nvPr/>
          </p:nvCxnSpPr>
          <p:spPr>
            <a:xfrm>
              <a:off x="4643438" y="5036355"/>
              <a:ext cx="1195317" cy="751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205485" y="4707487"/>
              <a:ext cx="751894" cy="1409631"/>
            </a:xfrm>
            <a:prstGeom prst="straightConnector1">
              <a:avLst/>
            </a:prstGeom>
            <a:ln w="28575">
              <a:solidFill>
                <a:srgbClr val="99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3240" y="48577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vu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3372" y="5896293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vj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86380" y="4929198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uj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2385479" y="3991497"/>
            <a:ext cx="5186917" cy="1480687"/>
            <a:chOff x="2956983" y="5063067"/>
            <a:chExt cx="5186917" cy="1480687"/>
          </a:xfrm>
        </p:grpSpPr>
        <p:sp>
          <p:nvSpPr>
            <p:cNvPr id="18" name="任意多边形 17"/>
            <p:cNvSpPr/>
            <p:nvPr/>
          </p:nvSpPr>
          <p:spPr>
            <a:xfrm>
              <a:off x="2956983" y="5063067"/>
              <a:ext cx="2732617" cy="662516"/>
            </a:xfrm>
            <a:custGeom>
              <a:avLst/>
              <a:gdLst>
                <a:gd name="connsiteX0" fmla="*/ 27517 w 2732617"/>
                <a:gd name="connsiteY0" fmla="*/ 651933 h 662516"/>
                <a:gd name="connsiteX1" fmla="*/ 78317 w 2732617"/>
                <a:gd name="connsiteY1" fmla="*/ 626533 h 662516"/>
                <a:gd name="connsiteX2" fmla="*/ 662517 w 2732617"/>
                <a:gd name="connsiteY2" fmla="*/ 372533 h 662516"/>
                <a:gd name="connsiteX3" fmla="*/ 1424517 w 2732617"/>
                <a:gd name="connsiteY3" fmla="*/ 55033 h 662516"/>
                <a:gd name="connsiteX4" fmla="*/ 1856317 w 2732617"/>
                <a:gd name="connsiteY4" fmla="*/ 93133 h 662516"/>
                <a:gd name="connsiteX5" fmla="*/ 2732617 w 2732617"/>
                <a:gd name="connsiteY5" fmla="*/ 613833 h 66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2617" h="662516">
                  <a:moveTo>
                    <a:pt x="27517" y="651933"/>
                  </a:moveTo>
                  <a:cubicBezTo>
                    <a:pt x="0" y="662516"/>
                    <a:pt x="78317" y="626533"/>
                    <a:pt x="78317" y="626533"/>
                  </a:cubicBezTo>
                  <a:lnTo>
                    <a:pt x="662517" y="372533"/>
                  </a:lnTo>
                  <a:cubicBezTo>
                    <a:pt x="886884" y="277283"/>
                    <a:pt x="1225550" y="101600"/>
                    <a:pt x="1424517" y="55033"/>
                  </a:cubicBezTo>
                  <a:cubicBezTo>
                    <a:pt x="1623484" y="8466"/>
                    <a:pt x="1638300" y="0"/>
                    <a:pt x="1856317" y="93133"/>
                  </a:cubicBezTo>
                  <a:cubicBezTo>
                    <a:pt x="2074334" y="186266"/>
                    <a:pt x="2403475" y="400049"/>
                    <a:pt x="2732617" y="613833"/>
                  </a:cubicBezTo>
                </a:path>
              </a:pathLst>
            </a:cu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2971800" y="5930900"/>
              <a:ext cx="2870200" cy="338667"/>
            </a:xfrm>
            <a:custGeom>
              <a:avLst/>
              <a:gdLst>
                <a:gd name="connsiteX0" fmla="*/ 0 w 2870200"/>
                <a:gd name="connsiteY0" fmla="*/ 0 h 338667"/>
                <a:gd name="connsiteX1" fmla="*/ 596900 w 2870200"/>
                <a:gd name="connsiteY1" fmla="*/ 241300 h 338667"/>
                <a:gd name="connsiteX2" fmla="*/ 1663700 w 2870200"/>
                <a:gd name="connsiteY2" fmla="*/ 304800 h 338667"/>
                <a:gd name="connsiteX3" fmla="*/ 2870200 w 2870200"/>
                <a:gd name="connsiteY3" fmla="*/ 38100 h 33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200" h="338667">
                  <a:moveTo>
                    <a:pt x="0" y="0"/>
                  </a:moveTo>
                  <a:cubicBezTo>
                    <a:pt x="159808" y="95250"/>
                    <a:pt x="319617" y="190500"/>
                    <a:pt x="596900" y="241300"/>
                  </a:cubicBezTo>
                  <a:cubicBezTo>
                    <a:pt x="874183" y="292100"/>
                    <a:pt x="1284817" y="338667"/>
                    <a:pt x="1663700" y="304800"/>
                  </a:cubicBezTo>
                  <a:cubicBezTo>
                    <a:pt x="2042583" y="270933"/>
                    <a:pt x="2456391" y="154516"/>
                    <a:pt x="2870200" y="381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6143644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两条路径中取最短者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57159" y="5715016"/>
            <a:ext cx="5429288" cy="436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Font typeface="+mj-ea"/>
              <a:buAutoNum type="circleNumDbPlain" startAt="4"/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复步骤②和③直到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包含所有的顶点。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367664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、狄克斯特拉算法设计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0645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设置一个数组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dist[0..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用来保存从源点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的目前最短路径长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边上的权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权值定为∞。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以后每考虑一个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新的中间点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dist[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的值可能被修改而变小。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28596" y="642918"/>
            <a:ext cx="8424862" cy="142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置一个数组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path[0..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用于保存最短路径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保存当前最短路径中的前一个顶点的编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号，它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的初值为源点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的编号（顶点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有边时）或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无边时）。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86050" y="2714620"/>
            <a:ext cx="3000396" cy="571504"/>
            <a:chOff x="2786050" y="2714620"/>
            <a:chExt cx="3000396" cy="571504"/>
          </a:xfrm>
        </p:grpSpPr>
        <p:sp>
          <p:nvSpPr>
            <p:cNvPr id="5" name="椭圆 4"/>
            <p:cNvSpPr/>
            <p:nvPr/>
          </p:nvSpPr>
          <p:spPr>
            <a:xfrm>
              <a:off x="2786050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572000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57818" y="2786058"/>
              <a:ext cx="428628" cy="5000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5" idx="6"/>
            </p:cNvCxnSpPr>
            <p:nvPr/>
          </p:nvCxnSpPr>
          <p:spPr>
            <a:xfrm>
              <a:off x="3214678" y="3036091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214810" y="3046410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000628" y="3059110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306" y="271462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29190" y="3358356"/>
            <a:ext cx="1357322" cy="1011480"/>
            <a:chOff x="4929190" y="3358356"/>
            <a:chExt cx="1357322" cy="1011480"/>
          </a:xfrm>
        </p:grpSpPr>
        <p:sp>
          <p:nvSpPr>
            <p:cNvPr id="14" name="TextBox 13"/>
            <p:cNvSpPr txBox="1"/>
            <p:nvPr/>
          </p:nvSpPr>
          <p:spPr>
            <a:xfrm>
              <a:off x="4929190" y="400050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path[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5271299" y="367903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Oval 2"/>
          <p:cNvSpPr>
            <a:spLocks noChangeArrowheads="1"/>
          </p:cNvSpPr>
          <p:nvPr/>
        </p:nvSpPr>
        <p:spPr bwMode="auto">
          <a:xfrm>
            <a:off x="3059113" y="765175"/>
            <a:ext cx="288925" cy="360363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051" name="Oval 3"/>
          <p:cNvSpPr>
            <a:spLocks noChangeArrowheads="1"/>
          </p:cNvSpPr>
          <p:nvPr/>
        </p:nvSpPr>
        <p:spPr bwMode="auto">
          <a:xfrm>
            <a:off x="3779838" y="188913"/>
            <a:ext cx="288925" cy="360362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3851275" y="1412875"/>
            <a:ext cx="288925" cy="360363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4500563" y="765175"/>
            <a:ext cx="288925" cy="360363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5435600" y="188913"/>
            <a:ext cx="288925" cy="360362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5435600" y="1412875"/>
            <a:ext cx="288925" cy="360363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6227763" y="836613"/>
            <a:ext cx="288925" cy="360362"/>
          </a:xfrm>
          <a:prstGeom prst="ellipse">
            <a:avLst/>
          </a:prstGeom>
          <a:noFill/>
          <a:ln w="19050" algn="ctr">
            <a:solidFill>
              <a:srgbClr val="3333FF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8057" name="Freeform 9"/>
          <p:cNvSpPr>
            <a:spLocks/>
          </p:cNvSpPr>
          <p:nvPr/>
        </p:nvSpPr>
        <p:spPr bwMode="auto">
          <a:xfrm>
            <a:off x="3309938" y="431800"/>
            <a:ext cx="469900" cy="381000"/>
          </a:xfrm>
          <a:custGeom>
            <a:avLst/>
            <a:gdLst>
              <a:gd name="T0" fmla="*/ 0 w 296"/>
              <a:gd name="T1" fmla="*/ 240 h 240"/>
              <a:gd name="T2" fmla="*/ 296 w 296"/>
              <a:gd name="T3" fmla="*/ 0 h 240"/>
              <a:gd name="T4" fmla="*/ 0 60000 65536"/>
              <a:gd name="T5" fmla="*/ 0 60000 65536"/>
              <a:gd name="T6" fmla="*/ 0 w 296"/>
              <a:gd name="T7" fmla="*/ 0 h 240"/>
              <a:gd name="T8" fmla="*/ 296 w 296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6" h="240">
                <a:moveTo>
                  <a:pt x="0" y="240"/>
                </a:moveTo>
                <a:lnTo>
                  <a:pt x="29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>
            <a:off x="3348038" y="981075"/>
            <a:ext cx="11525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3289300" y="1090613"/>
            <a:ext cx="574675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4068763" y="333375"/>
            <a:ext cx="1366837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>
            <a:off x="4140200" y="1628775"/>
            <a:ext cx="12954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838" name="Freeform 14"/>
          <p:cNvSpPr>
            <a:spLocks/>
          </p:cNvSpPr>
          <p:nvPr/>
        </p:nvSpPr>
        <p:spPr bwMode="auto">
          <a:xfrm>
            <a:off x="4102100" y="1079500"/>
            <a:ext cx="444500" cy="381000"/>
          </a:xfrm>
          <a:custGeom>
            <a:avLst/>
            <a:gdLst>
              <a:gd name="T0" fmla="*/ 0 w 280"/>
              <a:gd name="T1" fmla="*/ 240 h 240"/>
              <a:gd name="T2" fmla="*/ 280 w 280"/>
              <a:gd name="T3" fmla="*/ 0 h 240"/>
              <a:gd name="T4" fmla="*/ 0 60000 65536"/>
              <a:gd name="T5" fmla="*/ 0 60000 65536"/>
              <a:gd name="T6" fmla="*/ 0 w 280"/>
              <a:gd name="T7" fmla="*/ 0 h 240"/>
              <a:gd name="T8" fmla="*/ 280 w 280"/>
              <a:gd name="T9" fmla="*/ 240 h 2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0" h="240">
                <a:moveTo>
                  <a:pt x="0" y="240"/>
                </a:moveTo>
                <a:lnTo>
                  <a:pt x="280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4043363" y="476250"/>
            <a:ext cx="503237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4" name="Freeform 16"/>
          <p:cNvSpPr>
            <a:spLocks/>
          </p:cNvSpPr>
          <p:nvPr/>
        </p:nvSpPr>
        <p:spPr bwMode="auto">
          <a:xfrm>
            <a:off x="4787900" y="438150"/>
            <a:ext cx="660400" cy="438150"/>
          </a:xfrm>
          <a:custGeom>
            <a:avLst/>
            <a:gdLst>
              <a:gd name="T0" fmla="*/ 0 w 416"/>
              <a:gd name="T1" fmla="*/ 276 h 276"/>
              <a:gd name="T2" fmla="*/ 416 w 416"/>
              <a:gd name="T3" fmla="*/ 0 h 276"/>
              <a:gd name="T4" fmla="*/ 0 60000 65536"/>
              <a:gd name="T5" fmla="*/ 0 60000 65536"/>
              <a:gd name="T6" fmla="*/ 0 w 416"/>
              <a:gd name="T7" fmla="*/ 0 h 276"/>
              <a:gd name="T8" fmla="*/ 416 w 416"/>
              <a:gd name="T9" fmla="*/ 276 h 2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16" h="276">
                <a:moveTo>
                  <a:pt x="0" y="276"/>
                </a:moveTo>
                <a:lnTo>
                  <a:pt x="416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5" name="Freeform 17"/>
          <p:cNvSpPr>
            <a:spLocks/>
          </p:cNvSpPr>
          <p:nvPr/>
        </p:nvSpPr>
        <p:spPr bwMode="auto">
          <a:xfrm>
            <a:off x="4781550" y="1035050"/>
            <a:ext cx="673100" cy="463550"/>
          </a:xfrm>
          <a:custGeom>
            <a:avLst/>
            <a:gdLst>
              <a:gd name="T0" fmla="*/ 0 w 424"/>
              <a:gd name="T1" fmla="*/ 0 h 292"/>
              <a:gd name="T2" fmla="*/ 424 w 424"/>
              <a:gd name="T3" fmla="*/ 292 h 292"/>
              <a:gd name="T4" fmla="*/ 0 60000 65536"/>
              <a:gd name="T5" fmla="*/ 0 60000 65536"/>
              <a:gd name="T6" fmla="*/ 0 w 424"/>
              <a:gd name="T7" fmla="*/ 0 h 292"/>
              <a:gd name="T8" fmla="*/ 424 w 424"/>
              <a:gd name="T9" fmla="*/ 292 h 2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92">
                <a:moveTo>
                  <a:pt x="0" y="0"/>
                </a:moveTo>
                <a:lnTo>
                  <a:pt x="424" y="292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6" name="Line 18"/>
          <p:cNvSpPr>
            <a:spLocks noChangeShapeType="1"/>
          </p:cNvSpPr>
          <p:nvPr/>
        </p:nvSpPr>
        <p:spPr bwMode="auto">
          <a:xfrm flipV="1">
            <a:off x="5580063" y="549275"/>
            <a:ext cx="0" cy="863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7" name="Line 19"/>
          <p:cNvSpPr>
            <a:spLocks noChangeShapeType="1"/>
          </p:cNvSpPr>
          <p:nvPr/>
        </p:nvSpPr>
        <p:spPr bwMode="auto">
          <a:xfrm flipV="1">
            <a:off x="5724525" y="1150938"/>
            <a:ext cx="576263" cy="431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068" name="Freeform 20"/>
          <p:cNvSpPr>
            <a:spLocks/>
          </p:cNvSpPr>
          <p:nvPr/>
        </p:nvSpPr>
        <p:spPr bwMode="auto">
          <a:xfrm>
            <a:off x="5727700" y="412750"/>
            <a:ext cx="573088" cy="469900"/>
          </a:xfrm>
          <a:custGeom>
            <a:avLst/>
            <a:gdLst>
              <a:gd name="T0" fmla="*/ 0 w 361"/>
              <a:gd name="T1" fmla="*/ 0 h 296"/>
              <a:gd name="T2" fmla="*/ 361 w 361"/>
              <a:gd name="T3" fmla="*/ 296 h 296"/>
              <a:gd name="T4" fmla="*/ 0 60000 65536"/>
              <a:gd name="T5" fmla="*/ 0 60000 65536"/>
              <a:gd name="T6" fmla="*/ 0 w 361"/>
              <a:gd name="T7" fmla="*/ 0 h 296"/>
              <a:gd name="T8" fmla="*/ 361 w 361"/>
              <a:gd name="T9" fmla="*/ 296 h 2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1" h="296">
                <a:moveTo>
                  <a:pt x="0" y="0"/>
                </a:moveTo>
                <a:lnTo>
                  <a:pt x="361" y="296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3203575" y="260350"/>
            <a:ext cx="43338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4557713" y="17463"/>
            <a:ext cx="287337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rgbClr val="339933"/>
                </a:solidFill>
              </a:rPr>
              <a:t>7</a:t>
            </a: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4848225" y="414338"/>
            <a:ext cx="288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5608638" y="823913"/>
            <a:ext cx="2635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5867400" y="295275"/>
            <a:ext cx="43338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5945188" y="1390650"/>
            <a:ext cx="287337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4643438" y="1571612"/>
            <a:ext cx="2159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339933"/>
                </a:solidFill>
              </a:rPr>
              <a:t>5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403600" y="1274763"/>
            <a:ext cx="2159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3635375" y="671513"/>
            <a:ext cx="2889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4024313" y="1054100"/>
            <a:ext cx="2984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5049838" y="927100"/>
            <a:ext cx="2635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4229100" y="390525"/>
            <a:ext cx="28733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23850" y="1785926"/>
            <a:ext cx="82089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chemeClr val="tx1"/>
                </a:solidFill>
              </a:rPr>
              <a:t>S	               U	                     dist[]                            path[]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3683000" y="2033577"/>
            <a:ext cx="22320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0   1  2  3   4    5    6</a:t>
            </a:r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6418263" y="2000240"/>
            <a:ext cx="201612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0  1  2  3   4    5    6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50825" y="2365360"/>
            <a:ext cx="8499475" cy="317500"/>
            <a:chOff x="158" y="1779"/>
            <a:chExt cx="5354" cy="200"/>
          </a:xfrm>
        </p:grpSpPr>
        <p:sp>
          <p:nvSpPr>
            <p:cNvPr id="77903" name="Text Box 37"/>
            <p:cNvSpPr txBox="1">
              <a:spLocks noChangeArrowheads="1"/>
            </p:cNvSpPr>
            <p:nvPr/>
          </p:nvSpPr>
          <p:spPr bwMode="auto">
            <a:xfrm>
              <a:off x="158" y="1779"/>
              <a:ext cx="36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{0}</a:t>
              </a:r>
            </a:p>
          </p:txBody>
        </p:sp>
        <p:sp>
          <p:nvSpPr>
            <p:cNvPr id="77904" name="Text Box 38"/>
            <p:cNvSpPr txBox="1">
              <a:spLocks noChangeArrowheads="1"/>
            </p:cNvSpPr>
            <p:nvPr/>
          </p:nvSpPr>
          <p:spPr bwMode="auto">
            <a:xfrm>
              <a:off x="1020" y="1779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{1,2,3,4,5,6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905" name="Text Box 39"/>
            <p:cNvSpPr txBox="1">
              <a:spLocks noChangeArrowheads="1"/>
            </p:cNvSpPr>
            <p:nvPr/>
          </p:nvSpPr>
          <p:spPr bwMode="auto">
            <a:xfrm>
              <a:off x="2245" y="1787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 </a:t>
              </a:r>
              <a:r>
                <a:rPr lang="en-US" altLang="zh-CN" sz="2000" dirty="0">
                  <a:solidFill>
                    <a:srgbClr val="3333FF"/>
                  </a:solidFill>
                </a:rPr>
                <a:t>4</a:t>
              </a:r>
              <a:r>
                <a:rPr lang="en-US" altLang="zh-CN" sz="2000" dirty="0">
                  <a:solidFill>
                    <a:srgbClr val="6600CC"/>
                  </a:solidFill>
                </a:rPr>
                <a:t>, </a:t>
              </a:r>
              <a:r>
                <a:rPr lang="en-US" altLang="zh-CN" sz="2000" dirty="0">
                  <a:solidFill>
                    <a:srgbClr val="3333FF"/>
                  </a:solidFill>
                </a:rPr>
                <a:t>6, 6, ∞, ∞, ∞}</a:t>
              </a:r>
            </a:p>
          </p:txBody>
        </p:sp>
        <p:sp>
          <p:nvSpPr>
            <p:cNvPr id="77906" name="Text Box 40"/>
            <p:cNvSpPr txBox="1">
              <a:spLocks noChangeArrowheads="1"/>
            </p:cNvSpPr>
            <p:nvPr/>
          </p:nvSpPr>
          <p:spPr bwMode="auto">
            <a:xfrm>
              <a:off x="3969" y="1787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0, 0, 0,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1,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1,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1}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49238" y="2797160"/>
            <a:ext cx="8499475" cy="317500"/>
            <a:chOff x="157" y="2051"/>
            <a:chExt cx="5354" cy="200"/>
          </a:xfrm>
        </p:grpSpPr>
        <p:sp>
          <p:nvSpPr>
            <p:cNvPr id="77899" name="Text Box 42"/>
            <p:cNvSpPr txBox="1">
              <a:spLocks noChangeArrowheads="1"/>
            </p:cNvSpPr>
            <p:nvPr/>
          </p:nvSpPr>
          <p:spPr bwMode="auto">
            <a:xfrm>
              <a:off x="157" y="2051"/>
              <a:ext cx="36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</a:t>
              </a:r>
              <a:r>
                <a:rPr lang="en-US" altLang="zh-CN" sz="2000" dirty="0">
                  <a:solidFill>
                    <a:srgbClr val="FF3300"/>
                  </a:solidFill>
                </a:rPr>
                <a:t>1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900" name="Text Box 43"/>
            <p:cNvSpPr txBox="1">
              <a:spLocks noChangeArrowheads="1"/>
            </p:cNvSpPr>
            <p:nvPr/>
          </p:nvSpPr>
          <p:spPr bwMode="auto">
            <a:xfrm>
              <a:off x="1019" y="2051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{2,3,4,5,6}</a:t>
              </a:r>
            </a:p>
          </p:txBody>
        </p:sp>
        <p:sp>
          <p:nvSpPr>
            <p:cNvPr id="77901" name="Text Box 44"/>
            <p:cNvSpPr txBox="1">
              <a:spLocks noChangeArrowheads="1"/>
            </p:cNvSpPr>
            <p:nvPr/>
          </p:nvSpPr>
          <p:spPr bwMode="auto">
            <a:xfrm>
              <a:off x="2244" y="205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0,  4,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>
                  <a:solidFill>
                    <a:srgbClr val="6600CC"/>
                  </a:solidFill>
                </a:rPr>
                <a:t>, </a:t>
              </a:r>
              <a:r>
                <a:rPr lang="en-US" altLang="zh-CN" sz="2000" dirty="0">
                  <a:solidFill>
                    <a:srgbClr val="3333FF"/>
                  </a:solidFill>
                </a:rPr>
                <a:t>6</a:t>
              </a:r>
              <a:r>
                <a:rPr lang="en-US" altLang="zh-CN" sz="2000" dirty="0">
                  <a:solidFill>
                    <a:srgbClr val="6600CC"/>
                  </a:solidFill>
                </a:rPr>
                <a:t>,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11</a:t>
              </a:r>
              <a:r>
                <a:rPr lang="en-US" altLang="zh-CN" sz="2000" dirty="0">
                  <a:solidFill>
                    <a:srgbClr val="6600CC"/>
                  </a:solidFill>
                </a:rPr>
                <a:t>, </a:t>
              </a:r>
              <a:r>
                <a:rPr lang="en-US" altLang="zh-CN" sz="2000" dirty="0">
                  <a:solidFill>
                    <a:srgbClr val="3333FF"/>
                  </a:solidFill>
                </a:rPr>
                <a:t>∞, ∞}</a:t>
              </a:r>
            </a:p>
          </p:txBody>
        </p:sp>
        <p:sp>
          <p:nvSpPr>
            <p:cNvPr id="77902" name="Text Box 45"/>
            <p:cNvSpPr txBox="1">
              <a:spLocks noChangeArrowheads="1"/>
            </p:cNvSpPr>
            <p:nvPr/>
          </p:nvSpPr>
          <p:spPr bwMode="auto">
            <a:xfrm>
              <a:off x="3968" y="205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0, 0,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>
                  <a:solidFill>
                    <a:srgbClr val="3333FF"/>
                  </a:solidFill>
                </a:rPr>
                <a:t>, 0,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dirty="0">
                  <a:solidFill>
                    <a:srgbClr val="3333FF"/>
                  </a:solidFill>
                </a:rPr>
                <a:t>, 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1,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1}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50825" y="3257535"/>
            <a:ext cx="8499475" cy="317500"/>
            <a:chOff x="158" y="2341"/>
            <a:chExt cx="5354" cy="200"/>
          </a:xfrm>
        </p:grpSpPr>
        <p:sp>
          <p:nvSpPr>
            <p:cNvPr id="77895" name="Text Box 47"/>
            <p:cNvSpPr txBox="1">
              <a:spLocks noChangeArrowheads="1"/>
            </p:cNvSpPr>
            <p:nvPr/>
          </p:nvSpPr>
          <p:spPr bwMode="auto">
            <a:xfrm>
              <a:off x="158" y="2341"/>
              <a:ext cx="499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0,1,</a:t>
              </a:r>
              <a:r>
                <a:rPr lang="en-US" altLang="zh-CN" sz="2000" dirty="0">
                  <a:solidFill>
                    <a:srgbClr val="FF3300"/>
                  </a:solidFill>
                </a:rPr>
                <a:t>2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96" name="Text Box 48"/>
            <p:cNvSpPr txBox="1">
              <a:spLocks noChangeArrowheads="1"/>
            </p:cNvSpPr>
            <p:nvPr/>
          </p:nvSpPr>
          <p:spPr bwMode="auto">
            <a:xfrm>
              <a:off x="1020" y="2341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{3,4,5,6}</a:t>
              </a:r>
            </a:p>
          </p:txBody>
        </p:sp>
        <p:sp>
          <p:nvSpPr>
            <p:cNvPr id="77897" name="Text Box 49"/>
            <p:cNvSpPr txBox="1">
              <a:spLocks noChangeArrowheads="1"/>
            </p:cNvSpPr>
            <p:nvPr/>
          </p:nvSpPr>
          <p:spPr bwMode="auto">
            <a:xfrm>
              <a:off x="2245" y="234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0,  4, 5</a:t>
              </a:r>
              <a:r>
                <a:rPr lang="en-US" altLang="zh-CN" sz="2000" dirty="0">
                  <a:solidFill>
                    <a:srgbClr val="3333FF"/>
                  </a:solidFill>
                </a:rPr>
                <a:t>, 6, 11,</a:t>
              </a:r>
              <a:r>
                <a:rPr lang="en-US" altLang="zh-CN" sz="2000" dirty="0">
                  <a:solidFill>
                    <a:srgbClr val="6600CC"/>
                  </a:solidFill>
                </a:rPr>
                <a:t>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9</a:t>
              </a:r>
              <a:r>
                <a:rPr lang="en-US" altLang="zh-CN" sz="2000" dirty="0">
                  <a:solidFill>
                    <a:srgbClr val="6600CC"/>
                  </a:solidFill>
                </a:rPr>
                <a:t>,  </a:t>
              </a:r>
              <a:r>
                <a:rPr lang="en-US" altLang="zh-CN" sz="2000" dirty="0">
                  <a:solidFill>
                    <a:srgbClr val="3333FF"/>
                  </a:solidFill>
                </a:rPr>
                <a:t>∞}</a:t>
              </a:r>
            </a:p>
          </p:txBody>
        </p:sp>
        <p:sp>
          <p:nvSpPr>
            <p:cNvPr id="77898" name="Text Box 50"/>
            <p:cNvSpPr txBox="1">
              <a:spLocks noChangeArrowheads="1"/>
            </p:cNvSpPr>
            <p:nvPr/>
          </p:nvSpPr>
          <p:spPr bwMode="auto">
            <a:xfrm>
              <a:off x="3969" y="234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0, 1, 0,  1,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>
                  <a:solidFill>
                    <a:srgbClr val="3333FF"/>
                  </a:solidFill>
                </a:rPr>
                <a:t>, 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1}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50825" y="3732197"/>
            <a:ext cx="8499475" cy="317500"/>
            <a:chOff x="158" y="2640"/>
            <a:chExt cx="5354" cy="200"/>
          </a:xfrm>
        </p:grpSpPr>
        <p:sp>
          <p:nvSpPr>
            <p:cNvPr id="77891" name="Text Box 52"/>
            <p:cNvSpPr txBox="1">
              <a:spLocks noChangeArrowheads="1"/>
            </p:cNvSpPr>
            <p:nvPr/>
          </p:nvSpPr>
          <p:spPr bwMode="auto">
            <a:xfrm>
              <a:off x="158" y="2640"/>
              <a:ext cx="590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0,1,2,</a:t>
              </a:r>
              <a:r>
                <a:rPr lang="en-US" altLang="zh-CN" sz="2000" dirty="0">
                  <a:solidFill>
                    <a:srgbClr val="FF3300"/>
                  </a:solidFill>
                </a:rPr>
                <a:t>3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92" name="Text Box 53"/>
            <p:cNvSpPr txBox="1">
              <a:spLocks noChangeArrowheads="1"/>
            </p:cNvSpPr>
            <p:nvPr/>
          </p:nvSpPr>
          <p:spPr bwMode="auto">
            <a:xfrm>
              <a:off x="1020" y="2640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{4,5,6}</a:t>
              </a:r>
            </a:p>
          </p:txBody>
        </p:sp>
        <p:sp>
          <p:nvSpPr>
            <p:cNvPr id="77893" name="Text Box 54"/>
            <p:cNvSpPr txBox="1">
              <a:spLocks noChangeArrowheads="1"/>
            </p:cNvSpPr>
            <p:nvPr/>
          </p:nvSpPr>
          <p:spPr bwMode="auto">
            <a:xfrm>
              <a:off x="2245" y="2648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0,  4, 5, 6, </a:t>
              </a:r>
              <a:r>
                <a:rPr lang="en-US" altLang="zh-CN" sz="2000" dirty="0">
                  <a:solidFill>
                    <a:srgbClr val="3333FF"/>
                  </a:solidFill>
                </a:rPr>
                <a:t>11,  9,</a:t>
              </a:r>
              <a:r>
                <a:rPr lang="en-US" altLang="zh-CN" sz="2000" dirty="0">
                  <a:solidFill>
                    <a:srgbClr val="6600CC"/>
                  </a:solidFill>
                </a:rPr>
                <a:t>  </a:t>
              </a:r>
              <a:r>
                <a:rPr lang="en-US" altLang="zh-CN" sz="2000" dirty="0">
                  <a:solidFill>
                    <a:srgbClr val="3333FF"/>
                  </a:solidFill>
                </a:rPr>
                <a:t>∞}</a:t>
              </a:r>
            </a:p>
          </p:txBody>
        </p:sp>
        <p:sp>
          <p:nvSpPr>
            <p:cNvPr id="77894" name="Text Box 55"/>
            <p:cNvSpPr txBox="1">
              <a:spLocks noChangeArrowheads="1"/>
            </p:cNvSpPr>
            <p:nvPr/>
          </p:nvSpPr>
          <p:spPr bwMode="auto">
            <a:xfrm>
              <a:off x="3969" y="2648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0, 1, 0,  1,   2,  </a:t>
              </a:r>
              <a:r>
                <a:rPr lang="en-US" altLang="zh-CN" sz="20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000" dirty="0">
                  <a:solidFill>
                    <a:schemeClr val="tx1"/>
                  </a:solidFill>
                </a:rPr>
                <a:t>1}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50825" y="4194160"/>
            <a:ext cx="8499475" cy="317500"/>
            <a:chOff x="158" y="2931"/>
            <a:chExt cx="5354" cy="200"/>
          </a:xfrm>
        </p:grpSpPr>
        <p:sp>
          <p:nvSpPr>
            <p:cNvPr id="77887" name="Text Box 57"/>
            <p:cNvSpPr txBox="1">
              <a:spLocks noChangeArrowheads="1"/>
            </p:cNvSpPr>
            <p:nvPr/>
          </p:nvSpPr>
          <p:spPr bwMode="auto">
            <a:xfrm>
              <a:off x="158" y="2931"/>
              <a:ext cx="681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0,1,2,3,</a:t>
              </a:r>
              <a:r>
                <a:rPr lang="en-US" altLang="zh-CN" sz="2000" dirty="0">
                  <a:solidFill>
                    <a:srgbClr val="FF3300"/>
                  </a:solidFill>
                </a:rPr>
                <a:t>5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88" name="Text Box 58"/>
            <p:cNvSpPr txBox="1">
              <a:spLocks noChangeArrowheads="1"/>
            </p:cNvSpPr>
            <p:nvPr/>
          </p:nvSpPr>
          <p:spPr bwMode="auto">
            <a:xfrm>
              <a:off x="1020" y="2931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{4,6}</a:t>
              </a:r>
            </a:p>
          </p:txBody>
        </p:sp>
        <p:sp>
          <p:nvSpPr>
            <p:cNvPr id="77889" name="Text Box 59"/>
            <p:cNvSpPr txBox="1">
              <a:spLocks noChangeArrowheads="1"/>
            </p:cNvSpPr>
            <p:nvPr/>
          </p:nvSpPr>
          <p:spPr bwMode="auto">
            <a:xfrm>
              <a:off x="2245" y="293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0,  4, 5, 6</a:t>
              </a:r>
              <a:r>
                <a:rPr lang="en-US" altLang="zh-CN" sz="2000" dirty="0">
                  <a:solidFill>
                    <a:srgbClr val="3333FF"/>
                  </a:solidFill>
                </a:rPr>
                <a:t>,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10</a:t>
              </a:r>
              <a:r>
                <a:rPr lang="en-US" altLang="zh-CN" sz="2000" dirty="0">
                  <a:solidFill>
                    <a:srgbClr val="6600CC"/>
                  </a:solidFill>
                </a:rPr>
                <a:t>,  </a:t>
              </a:r>
              <a:r>
                <a:rPr lang="en-US" altLang="zh-CN" sz="2000" dirty="0">
                  <a:solidFill>
                    <a:schemeClr val="tx1"/>
                  </a:solidFill>
                </a:rPr>
                <a:t>9</a:t>
              </a:r>
              <a:r>
                <a:rPr lang="en-US" altLang="zh-CN" sz="2000" dirty="0">
                  <a:solidFill>
                    <a:srgbClr val="3333FF"/>
                  </a:solidFill>
                </a:rPr>
                <a:t>,</a:t>
              </a:r>
              <a:r>
                <a:rPr lang="en-US" altLang="zh-CN" sz="2000" dirty="0">
                  <a:solidFill>
                    <a:srgbClr val="6600CC"/>
                  </a:solidFill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17 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90" name="Text Box 60"/>
            <p:cNvSpPr txBox="1">
              <a:spLocks noChangeArrowheads="1"/>
            </p:cNvSpPr>
            <p:nvPr/>
          </p:nvSpPr>
          <p:spPr bwMode="auto">
            <a:xfrm>
              <a:off x="3969" y="293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0, 1, 0,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>
                  <a:solidFill>
                    <a:schemeClr val="tx1"/>
                  </a:solidFill>
                </a:rPr>
                <a:t>,   2,</a:t>
              </a:r>
              <a:r>
                <a:rPr lang="en-US" altLang="zh-CN" sz="2000" dirty="0">
                  <a:solidFill>
                    <a:srgbClr val="3333FF"/>
                  </a:solidFill>
                </a:rPr>
                <a:t>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250825" y="4668822"/>
            <a:ext cx="8499475" cy="317500"/>
            <a:chOff x="158" y="3230"/>
            <a:chExt cx="5354" cy="200"/>
          </a:xfrm>
        </p:grpSpPr>
        <p:sp>
          <p:nvSpPr>
            <p:cNvPr id="77883" name="Text Box 62"/>
            <p:cNvSpPr txBox="1">
              <a:spLocks noChangeArrowheads="1"/>
            </p:cNvSpPr>
            <p:nvPr/>
          </p:nvSpPr>
          <p:spPr bwMode="auto">
            <a:xfrm>
              <a:off x="158" y="3230"/>
              <a:ext cx="817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0,1,2,3,5</a:t>
              </a:r>
              <a:r>
                <a:rPr lang="en-US" altLang="zh-CN" sz="2000" dirty="0">
                  <a:solidFill>
                    <a:srgbClr val="3333FF"/>
                  </a:solidFill>
                </a:rPr>
                <a:t>,</a:t>
              </a:r>
              <a:r>
                <a:rPr lang="en-US" altLang="zh-CN" sz="2000" dirty="0">
                  <a:solidFill>
                    <a:srgbClr val="FF3300"/>
                  </a:solidFill>
                </a:rPr>
                <a:t>4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84" name="Text Box 63"/>
            <p:cNvSpPr txBox="1">
              <a:spLocks noChangeArrowheads="1"/>
            </p:cNvSpPr>
            <p:nvPr/>
          </p:nvSpPr>
          <p:spPr bwMode="auto">
            <a:xfrm>
              <a:off x="1020" y="3230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{6}</a:t>
              </a:r>
            </a:p>
          </p:txBody>
        </p:sp>
        <p:sp>
          <p:nvSpPr>
            <p:cNvPr id="77885" name="Text Box 64"/>
            <p:cNvSpPr txBox="1">
              <a:spLocks noChangeArrowheads="1"/>
            </p:cNvSpPr>
            <p:nvPr/>
          </p:nvSpPr>
          <p:spPr bwMode="auto">
            <a:xfrm>
              <a:off x="2245" y="3238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0,  4, 5, 6, 10,  9</a:t>
              </a:r>
              <a:r>
                <a:rPr lang="en-US" altLang="zh-CN" sz="2000" dirty="0">
                  <a:solidFill>
                    <a:srgbClr val="3333FF"/>
                  </a:solidFill>
                </a:rPr>
                <a:t>,</a:t>
              </a:r>
              <a:r>
                <a:rPr lang="en-US" altLang="zh-CN" sz="2000" dirty="0">
                  <a:solidFill>
                    <a:srgbClr val="6600CC"/>
                  </a:solidFill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</a:rPr>
                <a:t>16 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86" name="Text Box 65"/>
            <p:cNvSpPr txBox="1">
              <a:spLocks noChangeArrowheads="1"/>
            </p:cNvSpPr>
            <p:nvPr/>
          </p:nvSpPr>
          <p:spPr bwMode="auto">
            <a:xfrm>
              <a:off x="3969" y="3238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0, 1, 0,  5,   2,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4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250825" y="5130785"/>
            <a:ext cx="8499475" cy="317500"/>
            <a:chOff x="158" y="3521"/>
            <a:chExt cx="5354" cy="200"/>
          </a:xfrm>
        </p:grpSpPr>
        <p:sp>
          <p:nvSpPr>
            <p:cNvPr id="77879" name="Text Box 67"/>
            <p:cNvSpPr txBox="1">
              <a:spLocks noChangeArrowheads="1"/>
            </p:cNvSpPr>
            <p:nvPr/>
          </p:nvSpPr>
          <p:spPr bwMode="auto">
            <a:xfrm>
              <a:off x="158" y="3521"/>
              <a:ext cx="95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</a:rPr>
                <a:t>{</a:t>
              </a:r>
              <a:r>
                <a:rPr lang="en-US" altLang="zh-CN" sz="2000" dirty="0">
                  <a:solidFill>
                    <a:schemeClr val="tx1"/>
                  </a:solidFill>
                </a:rPr>
                <a:t>0,1,2,3,5,4,</a:t>
              </a:r>
              <a:r>
                <a:rPr lang="en-US" altLang="zh-CN" sz="2000" dirty="0">
                  <a:solidFill>
                    <a:srgbClr val="FF3300"/>
                  </a:solidFill>
                </a:rPr>
                <a:t>6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80" name="Text Box 68"/>
            <p:cNvSpPr txBox="1">
              <a:spLocks noChangeArrowheads="1"/>
            </p:cNvSpPr>
            <p:nvPr/>
          </p:nvSpPr>
          <p:spPr bwMode="auto">
            <a:xfrm>
              <a:off x="1020" y="3521"/>
              <a:ext cx="908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{}</a:t>
              </a:r>
            </a:p>
          </p:txBody>
        </p:sp>
        <p:sp>
          <p:nvSpPr>
            <p:cNvPr id="77881" name="Text Box 69"/>
            <p:cNvSpPr txBox="1">
              <a:spLocks noChangeArrowheads="1"/>
            </p:cNvSpPr>
            <p:nvPr/>
          </p:nvSpPr>
          <p:spPr bwMode="auto">
            <a:xfrm>
              <a:off x="2245" y="352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 4, 5, 6, 10, 9, 16</a:t>
              </a:r>
              <a:r>
                <a:rPr lang="en-US" altLang="zh-CN" sz="2000" dirty="0">
                  <a:solidFill>
                    <a:srgbClr val="3333FF"/>
                  </a:solidFill>
                </a:rPr>
                <a:t>}</a:t>
              </a:r>
            </a:p>
          </p:txBody>
        </p:sp>
        <p:sp>
          <p:nvSpPr>
            <p:cNvPr id="77882" name="Text Box 70"/>
            <p:cNvSpPr txBox="1">
              <a:spLocks noChangeArrowheads="1"/>
            </p:cNvSpPr>
            <p:nvPr/>
          </p:nvSpPr>
          <p:spPr bwMode="auto">
            <a:xfrm>
              <a:off x="3969" y="3529"/>
              <a:ext cx="1543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{0, 0, 1, 0,  5,   2,   4}</a:t>
              </a:r>
            </a:p>
          </p:txBody>
        </p:sp>
      </p:grpSp>
      <p:sp>
        <p:nvSpPr>
          <p:cNvPr id="258120" name="Rectangle 72"/>
          <p:cNvSpPr>
            <a:spLocks noChangeArrowheads="1"/>
          </p:cNvSpPr>
          <p:nvPr/>
        </p:nvSpPr>
        <p:spPr bwMode="auto">
          <a:xfrm>
            <a:off x="3924300" y="2385997"/>
            <a:ext cx="1835150" cy="287338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1" name="Rectangle 73"/>
          <p:cNvSpPr>
            <a:spLocks noChangeArrowheads="1"/>
          </p:cNvSpPr>
          <p:nvPr/>
        </p:nvSpPr>
        <p:spPr bwMode="auto">
          <a:xfrm>
            <a:off x="4211638" y="2825735"/>
            <a:ext cx="1547812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2" name="Rectangle 74"/>
          <p:cNvSpPr>
            <a:spLocks noChangeArrowheads="1"/>
          </p:cNvSpPr>
          <p:nvPr/>
        </p:nvSpPr>
        <p:spPr bwMode="auto">
          <a:xfrm>
            <a:off x="4449763" y="3292460"/>
            <a:ext cx="1295400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123" name="Rectangle 75"/>
          <p:cNvSpPr>
            <a:spLocks noChangeArrowheads="1"/>
          </p:cNvSpPr>
          <p:nvPr/>
        </p:nvSpPr>
        <p:spPr bwMode="auto">
          <a:xfrm>
            <a:off x="4711700" y="3762360"/>
            <a:ext cx="1042988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4706938" y="4214797"/>
            <a:ext cx="1039812" cy="290513"/>
            <a:chOff x="2965" y="2944"/>
            <a:chExt cx="655" cy="183"/>
          </a:xfrm>
        </p:grpSpPr>
        <p:sp>
          <p:nvSpPr>
            <p:cNvPr id="77877" name="Rectangle 77"/>
            <p:cNvSpPr>
              <a:spLocks noChangeArrowheads="1"/>
            </p:cNvSpPr>
            <p:nvPr/>
          </p:nvSpPr>
          <p:spPr bwMode="auto">
            <a:xfrm>
              <a:off x="2965" y="2944"/>
              <a:ext cx="249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8" name="Rectangle 78"/>
            <p:cNvSpPr>
              <a:spLocks noChangeArrowheads="1"/>
            </p:cNvSpPr>
            <p:nvPr/>
          </p:nvSpPr>
          <p:spPr bwMode="auto">
            <a:xfrm>
              <a:off x="3393" y="2946"/>
              <a:ext cx="227" cy="1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8127" name="Rectangle 79"/>
          <p:cNvSpPr>
            <a:spLocks noChangeArrowheads="1"/>
          </p:cNvSpPr>
          <p:nvPr/>
        </p:nvSpPr>
        <p:spPr bwMode="auto">
          <a:xfrm>
            <a:off x="5392738" y="4698985"/>
            <a:ext cx="360362" cy="2873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4067175" y="5491147"/>
            <a:ext cx="4105275" cy="673100"/>
            <a:chOff x="2562" y="3748"/>
            <a:chExt cx="2586" cy="424"/>
          </a:xfrm>
        </p:grpSpPr>
        <p:sp>
          <p:nvSpPr>
            <p:cNvPr id="77874" name="Text Box 81"/>
            <p:cNvSpPr txBox="1">
              <a:spLocks noChangeArrowheads="1"/>
            </p:cNvSpPr>
            <p:nvPr/>
          </p:nvSpPr>
          <p:spPr bwMode="auto">
            <a:xfrm>
              <a:off x="2562" y="3884"/>
              <a:ext cx="2586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rgbClr val="006600"/>
                  </a:solidFill>
                  <a:latin typeface="楷体" pitchFamily="49" charset="-122"/>
                  <a:ea typeface="楷体" pitchFamily="49" charset="-122"/>
                </a:rPr>
                <a:t>最短路径长度，最短路径</a:t>
              </a:r>
            </a:p>
          </p:txBody>
        </p:sp>
        <p:sp>
          <p:nvSpPr>
            <p:cNvPr id="77875" name="Line 82"/>
            <p:cNvSpPr>
              <a:spLocks noChangeShapeType="1"/>
            </p:cNvSpPr>
            <p:nvPr/>
          </p:nvSpPr>
          <p:spPr bwMode="auto">
            <a:xfrm flipV="1">
              <a:off x="3198" y="3748"/>
              <a:ext cx="0" cy="181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6" name="Line 83"/>
            <p:cNvSpPr>
              <a:spLocks noChangeShapeType="1"/>
            </p:cNvSpPr>
            <p:nvPr/>
          </p:nvSpPr>
          <p:spPr bwMode="auto">
            <a:xfrm flipV="1">
              <a:off x="4604" y="3748"/>
              <a:ext cx="0" cy="181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8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58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58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58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10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58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1000" fill="hold"/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5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258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 animBg="1"/>
      <p:bldP spid="258051" grpId="0" animBg="1"/>
      <p:bldP spid="258052" grpId="0" animBg="1"/>
      <p:bldP spid="258053" grpId="0" animBg="1"/>
      <p:bldP spid="258054" grpId="0" animBg="1"/>
      <p:bldP spid="258055" grpId="0" animBg="1"/>
      <p:bldP spid="258056" grpId="0" animBg="1"/>
      <p:bldP spid="258057" grpId="0" animBg="1"/>
      <p:bldP spid="258058" grpId="0" animBg="1"/>
      <p:bldP spid="258059" grpId="0" animBg="1"/>
      <p:bldP spid="258060" grpId="0" animBg="1"/>
      <p:bldP spid="258061" grpId="0" animBg="1"/>
      <p:bldP spid="258063" grpId="0" animBg="1"/>
      <p:bldP spid="258064" grpId="0" animBg="1"/>
      <p:bldP spid="258065" grpId="0" animBg="1"/>
      <p:bldP spid="258066" grpId="0" animBg="1"/>
      <p:bldP spid="258067" grpId="0" animBg="1"/>
      <p:bldP spid="258068" grpId="0" animBg="1"/>
      <p:bldP spid="258120" grpId="0" animBg="1"/>
      <p:bldP spid="258120" grpId="1" animBg="1"/>
      <p:bldP spid="258121" grpId="0" animBg="1"/>
      <p:bldP spid="258121" grpId="1" animBg="1"/>
      <p:bldP spid="258122" grpId="0" animBg="1"/>
      <p:bldP spid="258122" grpId="1" animBg="1"/>
      <p:bldP spid="258123" grpId="0" animBg="1"/>
      <p:bldP spid="258123" grpId="1" animBg="1"/>
      <p:bldP spid="258127" grpId="0" animBg="1"/>
      <p:bldP spid="25812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3887787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9.2.4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4246563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、弗洛伊德算法的求解思路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8313" y="2087563"/>
            <a:ext cx="8064500" cy="280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弗洛伊德算法基于动态规划方法。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采用一个二维数组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存放当前顶点之间的最短路径长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分量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表示当前顶点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过递推产生一个矩阵序列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其中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的路径上所经过的顶点编号不大于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568960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9.1.2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普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里姆算法构造最小生成树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185850"/>
            <a:ext cx="5675323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普里姆算法构造最小生成树的过程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36578" y="2028475"/>
            <a:ext cx="79645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普里姆（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是一种构造性算法。假设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个顶点的带权连通无向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的最小生成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构造从起始顶点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出发的最小生成树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的步骤如下：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）初始化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U={</a:t>
            </a:r>
            <a:r>
              <a:rPr lang="en-US" altLang="zh-CN" sz="2000" i="1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到其他顶点的所有边为候选边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42910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0364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14810" y="288601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57422" y="1171502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71868" y="2171634"/>
            <a:ext cx="357190" cy="428628"/>
          </a:xfrm>
          <a:prstGeom prst="ellipse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3" idx="7"/>
            <a:endCxn id="6" idx="3"/>
          </p:cNvCxnSpPr>
          <p:nvPr/>
        </p:nvCxnSpPr>
        <p:spPr>
          <a:xfrm rot="5400000" flipH="1" flipV="1">
            <a:off x="973048" y="1512102"/>
            <a:ext cx="1411426" cy="146194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  <a:endCxn id="4" idx="2"/>
          </p:cNvCxnSpPr>
          <p:nvPr/>
        </p:nvCxnSpPr>
        <p:spPr>
          <a:xfrm>
            <a:off x="1000100" y="3100328"/>
            <a:ext cx="200026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5" idx="2"/>
          </p:cNvCxnSpPr>
          <p:nvPr/>
        </p:nvCxnSpPr>
        <p:spPr>
          <a:xfrm>
            <a:off x="3357554" y="310032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5"/>
            <a:endCxn id="7" idx="1"/>
          </p:cNvCxnSpPr>
          <p:nvPr/>
        </p:nvCxnSpPr>
        <p:spPr>
          <a:xfrm rot="16200000" flipH="1">
            <a:off x="2794717" y="1404945"/>
            <a:ext cx="697046" cy="9618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5"/>
            <a:endCxn id="5" idx="1"/>
          </p:cNvCxnSpPr>
          <p:nvPr/>
        </p:nvCxnSpPr>
        <p:spPr>
          <a:xfrm rot="16200000" flipH="1">
            <a:off x="3866287" y="2547953"/>
            <a:ext cx="411294" cy="3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6314" y="1928802"/>
            <a:ext cx="414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，选择经过顶点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的路径，即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=path</a:t>
            </a:r>
            <a:r>
              <a:rPr lang="nb-NO" altLang="zh-CN" sz="1800" i="1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472" y="4786322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]=min{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]+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]}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4546" y="392906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596" y="12858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3306" y="12429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8104133">
            <a:off x="3606008" y="694175"/>
            <a:ext cx="327470" cy="239781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左大括号 23"/>
          <p:cNvSpPr/>
          <p:nvPr/>
        </p:nvSpPr>
        <p:spPr>
          <a:xfrm rot="2720758">
            <a:off x="1314761" y="967189"/>
            <a:ext cx="357190" cy="203812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2536019" y="1893083"/>
            <a:ext cx="357190" cy="342902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左弧形箭头 25"/>
          <p:cNvSpPr/>
          <p:nvPr/>
        </p:nvSpPr>
        <p:spPr>
          <a:xfrm>
            <a:off x="357158" y="3500438"/>
            <a:ext cx="357190" cy="1143008"/>
          </a:xfrm>
          <a:prstGeom prst="curved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034" y="21429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调整方式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00034" y="1275186"/>
            <a:ext cx="8064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归纳起</a:t>
            </a:r>
            <a:r>
              <a:rPr lang="zh-CN" altLang="en-US" sz="200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来，弗</a:t>
            </a:r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洛伊德思想可用如下的表达式来描述：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00034" y="2061004"/>
            <a:ext cx="7464447" cy="113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40000"/>
              </a:lnSpc>
            </a:pP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]=g.edges[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endParaRPr lang="nb-NO" altLang="zh-CN" sz="1800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40000"/>
              </a:lnSpc>
            </a:pP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]=MIN{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nb-NO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nb-NO" altLang="zh-CN" sz="1800" i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baseline="-25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]+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]}  </a:t>
            </a:r>
            <a:r>
              <a:rPr lang="nb-NO" altLang="zh-CN" sz="18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0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79838" y="965200"/>
            <a:ext cx="3240087" cy="1763713"/>
            <a:chOff x="2381" y="608"/>
            <a:chExt cx="2041" cy="1111"/>
          </a:xfrm>
        </p:grpSpPr>
        <p:graphicFrame>
          <p:nvGraphicFramePr>
            <p:cNvPr id="22530" name="Object 4"/>
            <p:cNvGraphicFramePr>
              <a:graphicFrameLocks noChangeAspect="1"/>
            </p:cNvGraphicFramePr>
            <p:nvPr/>
          </p:nvGraphicFramePr>
          <p:xfrm>
            <a:off x="2925" y="608"/>
            <a:ext cx="1497" cy="1111"/>
          </p:xfrm>
          <a:graphic>
            <a:graphicData uri="http://schemas.openxmlformats.org/presentationml/2006/ole">
              <p:oleObj spid="_x0000_s22530" name="公式" r:id="rId4" imgW="850680" imgH="774360" progId="Equation.3">
                <p:embed/>
              </p:oleObj>
            </a:graphicData>
          </a:graphic>
        </p:graphicFrame>
        <p:sp>
          <p:nvSpPr>
            <p:cNvPr id="22622" name="AutoShape 5"/>
            <p:cNvSpPr>
              <a:spLocks noChangeArrowheads="1"/>
            </p:cNvSpPr>
            <p:nvPr/>
          </p:nvSpPr>
          <p:spPr bwMode="auto">
            <a:xfrm>
              <a:off x="2381" y="1107"/>
              <a:ext cx="499" cy="182"/>
            </a:xfrm>
            <a:prstGeom prst="rightArrow">
              <a:avLst>
                <a:gd name="adj1" fmla="val 50000"/>
                <a:gd name="adj2" fmla="val 68544"/>
              </a:avLst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308850" y="3357563"/>
            <a:ext cx="1439863" cy="1241425"/>
            <a:chOff x="4604" y="2115"/>
            <a:chExt cx="907" cy="782"/>
          </a:xfrm>
        </p:grpSpPr>
        <p:sp>
          <p:nvSpPr>
            <p:cNvPr id="22600" name="Line 28"/>
            <p:cNvSpPr>
              <a:spLocks noChangeShapeType="1"/>
            </p:cNvSpPr>
            <p:nvPr/>
          </p:nvSpPr>
          <p:spPr bwMode="auto">
            <a:xfrm flipH="1">
              <a:off x="4604" y="2307"/>
              <a:ext cx="272" cy="590"/>
            </a:xfrm>
            <a:prstGeom prst="lin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01" name="Text Box 29"/>
            <p:cNvSpPr txBox="1">
              <a:spLocks noChangeArrowheads="1"/>
            </p:cNvSpPr>
            <p:nvPr/>
          </p:nvSpPr>
          <p:spPr bwMode="auto">
            <a:xfrm>
              <a:off x="4785" y="2115"/>
              <a:ext cx="726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没有路径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22263" y="2708275"/>
            <a:ext cx="8353425" cy="3417888"/>
            <a:chOff x="203" y="1706"/>
            <a:chExt cx="5262" cy="2153"/>
          </a:xfrm>
        </p:grpSpPr>
        <p:sp>
          <p:nvSpPr>
            <p:cNvPr id="22536" name="Rectangle 32"/>
            <p:cNvSpPr>
              <a:spLocks noChangeArrowheads="1"/>
            </p:cNvSpPr>
            <p:nvPr/>
          </p:nvSpPr>
          <p:spPr bwMode="auto">
            <a:xfrm>
              <a:off x="204" y="3113"/>
              <a:ext cx="1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7" name="Line 33"/>
            <p:cNvSpPr>
              <a:spLocks noChangeShapeType="1"/>
            </p:cNvSpPr>
            <p:nvPr/>
          </p:nvSpPr>
          <p:spPr bwMode="auto">
            <a:xfrm>
              <a:off x="203" y="2799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8" name="Line 34"/>
            <p:cNvSpPr>
              <a:spLocks noChangeShapeType="1"/>
            </p:cNvSpPr>
            <p:nvPr/>
          </p:nvSpPr>
          <p:spPr bwMode="auto">
            <a:xfrm>
              <a:off x="203" y="306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39" name="Line 35"/>
            <p:cNvSpPr>
              <a:spLocks noChangeShapeType="1"/>
            </p:cNvSpPr>
            <p:nvPr/>
          </p:nvSpPr>
          <p:spPr bwMode="auto">
            <a:xfrm>
              <a:off x="203" y="3329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0" name="Line 36"/>
            <p:cNvSpPr>
              <a:spLocks noChangeShapeType="1"/>
            </p:cNvSpPr>
            <p:nvPr/>
          </p:nvSpPr>
          <p:spPr bwMode="auto">
            <a:xfrm>
              <a:off x="203" y="359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1" name="Line 37"/>
            <p:cNvSpPr>
              <a:spLocks noChangeShapeType="1"/>
            </p:cNvSpPr>
            <p:nvPr/>
          </p:nvSpPr>
          <p:spPr bwMode="auto">
            <a:xfrm>
              <a:off x="2176" y="2534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2" name="Line 38"/>
            <p:cNvSpPr>
              <a:spLocks noChangeShapeType="1"/>
            </p:cNvSpPr>
            <p:nvPr/>
          </p:nvSpPr>
          <p:spPr bwMode="auto">
            <a:xfrm>
              <a:off x="2176" y="3859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43" name="Rectangle 39"/>
            <p:cNvSpPr>
              <a:spLocks noChangeArrowheads="1"/>
            </p:cNvSpPr>
            <p:nvPr/>
          </p:nvSpPr>
          <p:spPr bwMode="auto">
            <a:xfrm>
              <a:off x="4807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4" name="Rectangle 40"/>
            <p:cNvSpPr>
              <a:spLocks noChangeArrowheads="1"/>
            </p:cNvSpPr>
            <p:nvPr/>
          </p:nvSpPr>
          <p:spPr bwMode="auto">
            <a:xfrm>
              <a:off x="4150" y="359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545" name="Rectangle 41"/>
            <p:cNvSpPr>
              <a:spLocks noChangeArrowheads="1"/>
            </p:cNvSpPr>
            <p:nvPr/>
          </p:nvSpPr>
          <p:spPr bwMode="auto">
            <a:xfrm>
              <a:off x="3492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6" name="Rectangle 42"/>
            <p:cNvSpPr>
              <a:spLocks noChangeArrowheads="1"/>
            </p:cNvSpPr>
            <p:nvPr/>
          </p:nvSpPr>
          <p:spPr bwMode="auto">
            <a:xfrm>
              <a:off x="2834" y="359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7" name="Rectangle 43"/>
            <p:cNvSpPr>
              <a:spLocks noChangeArrowheads="1"/>
            </p:cNvSpPr>
            <p:nvPr/>
          </p:nvSpPr>
          <p:spPr bwMode="auto">
            <a:xfrm>
              <a:off x="4807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48" name="Rectangle 44"/>
            <p:cNvSpPr>
              <a:spLocks noChangeArrowheads="1"/>
            </p:cNvSpPr>
            <p:nvPr/>
          </p:nvSpPr>
          <p:spPr bwMode="auto">
            <a:xfrm>
              <a:off x="4150" y="3329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49" name="Rectangle 45"/>
            <p:cNvSpPr>
              <a:spLocks noChangeArrowheads="1"/>
            </p:cNvSpPr>
            <p:nvPr/>
          </p:nvSpPr>
          <p:spPr bwMode="auto">
            <a:xfrm>
              <a:off x="3492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50" name="Rectangle 46"/>
            <p:cNvSpPr>
              <a:spLocks noChangeArrowheads="1"/>
            </p:cNvSpPr>
            <p:nvPr/>
          </p:nvSpPr>
          <p:spPr bwMode="auto">
            <a:xfrm>
              <a:off x="2834" y="332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51" name="Rectangle 47"/>
            <p:cNvSpPr>
              <a:spLocks noChangeArrowheads="1"/>
            </p:cNvSpPr>
            <p:nvPr/>
          </p:nvSpPr>
          <p:spPr bwMode="auto">
            <a:xfrm>
              <a:off x="4807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552" name="Rectangle 48"/>
            <p:cNvSpPr>
              <a:spLocks noChangeArrowheads="1"/>
            </p:cNvSpPr>
            <p:nvPr/>
          </p:nvSpPr>
          <p:spPr bwMode="auto">
            <a:xfrm>
              <a:off x="4150" y="306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553" name="Rectangle 49"/>
            <p:cNvSpPr>
              <a:spLocks noChangeArrowheads="1"/>
            </p:cNvSpPr>
            <p:nvPr/>
          </p:nvSpPr>
          <p:spPr bwMode="auto">
            <a:xfrm>
              <a:off x="3492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4" name="Rectangle 50"/>
            <p:cNvSpPr>
              <a:spLocks noChangeArrowheads="1"/>
            </p:cNvSpPr>
            <p:nvPr/>
          </p:nvSpPr>
          <p:spPr bwMode="auto">
            <a:xfrm>
              <a:off x="2834" y="306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5" name="Rectangle 51"/>
            <p:cNvSpPr>
              <a:spLocks noChangeArrowheads="1"/>
            </p:cNvSpPr>
            <p:nvPr/>
          </p:nvSpPr>
          <p:spPr bwMode="auto">
            <a:xfrm>
              <a:off x="4807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556" name="Rectangle 52"/>
            <p:cNvSpPr>
              <a:spLocks noChangeArrowheads="1"/>
            </p:cNvSpPr>
            <p:nvPr/>
          </p:nvSpPr>
          <p:spPr bwMode="auto">
            <a:xfrm>
              <a:off x="4150" y="2799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7" name="Rectangle 53"/>
            <p:cNvSpPr>
              <a:spLocks noChangeArrowheads="1"/>
            </p:cNvSpPr>
            <p:nvPr/>
          </p:nvSpPr>
          <p:spPr bwMode="auto">
            <a:xfrm>
              <a:off x="3492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558" name="Rectangle 54"/>
            <p:cNvSpPr>
              <a:spLocks noChangeArrowheads="1"/>
            </p:cNvSpPr>
            <p:nvPr/>
          </p:nvSpPr>
          <p:spPr bwMode="auto">
            <a:xfrm>
              <a:off x="2834" y="2799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2559" name="Rectangle 55"/>
            <p:cNvSpPr>
              <a:spLocks noChangeArrowheads="1"/>
            </p:cNvSpPr>
            <p:nvPr/>
          </p:nvSpPr>
          <p:spPr bwMode="auto">
            <a:xfrm>
              <a:off x="4807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560" name="Rectangle 56"/>
            <p:cNvSpPr>
              <a:spLocks noChangeArrowheads="1"/>
            </p:cNvSpPr>
            <p:nvPr/>
          </p:nvSpPr>
          <p:spPr bwMode="auto">
            <a:xfrm>
              <a:off x="4150" y="2534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61" name="Rectangle 57"/>
            <p:cNvSpPr>
              <a:spLocks noChangeArrowheads="1"/>
            </p:cNvSpPr>
            <p:nvPr/>
          </p:nvSpPr>
          <p:spPr bwMode="auto">
            <a:xfrm>
              <a:off x="3492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562" name="Rectangle 58"/>
            <p:cNvSpPr>
              <a:spLocks noChangeArrowheads="1"/>
            </p:cNvSpPr>
            <p:nvPr/>
          </p:nvSpPr>
          <p:spPr bwMode="auto">
            <a:xfrm>
              <a:off x="2834" y="2534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2563" name="Line 59"/>
            <p:cNvSpPr>
              <a:spLocks noChangeShapeType="1"/>
            </p:cNvSpPr>
            <p:nvPr/>
          </p:nvSpPr>
          <p:spPr bwMode="auto">
            <a:xfrm>
              <a:off x="3492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4" name="Line 60"/>
            <p:cNvSpPr>
              <a:spLocks noChangeShapeType="1"/>
            </p:cNvSpPr>
            <p:nvPr/>
          </p:nvSpPr>
          <p:spPr bwMode="auto">
            <a:xfrm>
              <a:off x="4150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5" name="Line 61"/>
            <p:cNvSpPr>
              <a:spLocks noChangeShapeType="1"/>
            </p:cNvSpPr>
            <p:nvPr/>
          </p:nvSpPr>
          <p:spPr bwMode="auto">
            <a:xfrm>
              <a:off x="4807" y="2534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6" name="Line 62"/>
            <p:cNvSpPr>
              <a:spLocks noChangeShapeType="1"/>
            </p:cNvSpPr>
            <p:nvPr/>
          </p:nvSpPr>
          <p:spPr bwMode="auto">
            <a:xfrm>
              <a:off x="5465" y="2534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7" name="Line 63"/>
            <p:cNvSpPr>
              <a:spLocks noChangeShapeType="1"/>
            </p:cNvSpPr>
            <p:nvPr/>
          </p:nvSpPr>
          <p:spPr bwMode="auto">
            <a:xfrm>
              <a:off x="3492" y="2534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8" name="Line 64"/>
            <p:cNvSpPr>
              <a:spLocks noChangeShapeType="1"/>
            </p:cNvSpPr>
            <p:nvPr/>
          </p:nvSpPr>
          <p:spPr bwMode="auto">
            <a:xfrm>
              <a:off x="3492" y="3859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569" name="Text Box 65"/>
            <p:cNvSpPr txBox="1">
              <a:spLocks noChangeArrowheads="1"/>
            </p:cNvSpPr>
            <p:nvPr/>
          </p:nvSpPr>
          <p:spPr bwMode="auto">
            <a:xfrm>
              <a:off x="3833" y="2217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</a:p>
          </p:txBody>
        </p:sp>
        <p:grpSp>
          <p:nvGrpSpPr>
            <p:cNvPr id="22570" name="Group 66"/>
            <p:cNvGrpSpPr>
              <a:grpSpLocks/>
            </p:cNvGrpSpPr>
            <p:nvPr/>
          </p:nvGrpSpPr>
          <p:grpSpPr bwMode="auto">
            <a:xfrm>
              <a:off x="203" y="1706"/>
              <a:ext cx="2722" cy="2153"/>
              <a:chOff x="203" y="1706"/>
              <a:chExt cx="2722" cy="2153"/>
            </a:xfrm>
          </p:grpSpPr>
          <p:sp>
            <p:nvSpPr>
              <p:cNvPr id="22571" name="Rectangle 67"/>
              <p:cNvSpPr>
                <a:spLocks noChangeArrowheads="1"/>
              </p:cNvSpPr>
              <p:nvPr/>
            </p:nvSpPr>
            <p:spPr bwMode="auto">
              <a:xfrm>
                <a:off x="2176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72" name="Rectangle 68"/>
              <p:cNvSpPr>
                <a:spLocks noChangeArrowheads="1"/>
              </p:cNvSpPr>
              <p:nvPr/>
            </p:nvSpPr>
            <p:spPr bwMode="auto">
              <a:xfrm>
                <a:off x="1519" y="359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2573" name="Rectangle 69"/>
              <p:cNvSpPr>
                <a:spLocks noChangeArrowheads="1"/>
              </p:cNvSpPr>
              <p:nvPr/>
            </p:nvSpPr>
            <p:spPr bwMode="auto">
              <a:xfrm>
                <a:off x="861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74" name="Rectangle 70"/>
              <p:cNvSpPr>
                <a:spLocks noChangeArrowheads="1"/>
              </p:cNvSpPr>
              <p:nvPr/>
            </p:nvSpPr>
            <p:spPr bwMode="auto">
              <a:xfrm>
                <a:off x="203" y="359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75" name="Rectangle 71"/>
              <p:cNvSpPr>
                <a:spLocks noChangeArrowheads="1"/>
              </p:cNvSpPr>
              <p:nvPr/>
            </p:nvSpPr>
            <p:spPr bwMode="auto">
              <a:xfrm>
                <a:off x="2176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2576" name="Rectangle 72"/>
              <p:cNvSpPr>
                <a:spLocks noChangeArrowheads="1"/>
              </p:cNvSpPr>
              <p:nvPr/>
            </p:nvSpPr>
            <p:spPr bwMode="auto">
              <a:xfrm>
                <a:off x="1519" y="3329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77" name="Rectangle 73"/>
              <p:cNvSpPr>
                <a:spLocks noChangeArrowheads="1"/>
              </p:cNvSpPr>
              <p:nvPr/>
            </p:nvSpPr>
            <p:spPr bwMode="auto">
              <a:xfrm>
                <a:off x="861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2578" name="Rectangle 74"/>
              <p:cNvSpPr>
                <a:spLocks noChangeArrowheads="1"/>
              </p:cNvSpPr>
              <p:nvPr/>
            </p:nvSpPr>
            <p:spPr bwMode="auto">
              <a:xfrm>
                <a:off x="203" y="332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2579" name="Rectangle 75"/>
              <p:cNvSpPr>
                <a:spLocks noChangeArrowheads="1"/>
              </p:cNvSpPr>
              <p:nvPr/>
            </p:nvSpPr>
            <p:spPr bwMode="auto">
              <a:xfrm>
                <a:off x="2176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2580" name="Rectangle 76"/>
              <p:cNvSpPr>
                <a:spLocks noChangeArrowheads="1"/>
              </p:cNvSpPr>
              <p:nvPr/>
            </p:nvSpPr>
            <p:spPr bwMode="auto">
              <a:xfrm>
                <a:off x="1519" y="306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2581" name="Rectangle 77"/>
              <p:cNvSpPr>
                <a:spLocks noChangeArrowheads="1"/>
              </p:cNvSpPr>
              <p:nvPr/>
            </p:nvSpPr>
            <p:spPr bwMode="auto">
              <a:xfrm>
                <a:off x="861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82" name="Rectangle 78"/>
              <p:cNvSpPr>
                <a:spLocks noChangeArrowheads="1"/>
              </p:cNvSpPr>
              <p:nvPr/>
            </p:nvSpPr>
            <p:spPr bwMode="auto">
              <a:xfrm>
                <a:off x="203" y="306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83" name="Rectangle 79"/>
              <p:cNvSpPr>
                <a:spLocks noChangeArrowheads="1"/>
              </p:cNvSpPr>
              <p:nvPr/>
            </p:nvSpPr>
            <p:spPr bwMode="auto">
              <a:xfrm>
                <a:off x="2176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22584" name="Rectangle 80"/>
              <p:cNvSpPr>
                <a:spLocks noChangeArrowheads="1"/>
              </p:cNvSpPr>
              <p:nvPr/>
            </p:nvSpPr>
            <p:spPr bwMode="auto">
              <a:xfrm>
                <a:off x="1519" y="2799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∞</a:t>
                </a:r>
              </a:p>
            </p:txBody>
          </p:sp>
          <p:sp>
            <p:nvSpPr>
              <p:cNvPr id="22585" name="Rectangle 81"/>
              <p:cNvSpPr>
                <a:spLocks noChangeArrowheads="1"/>
              </p:cNvSpPr>
              <p:nvPr/>
            </p:nvSpPr>
            <p:spPr bwMode="auto">
              <a:xfrm>
                <a:off x="861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5</a:t>
                </a:r>
              </a:p>
            </p:txBody>
          </p:sp>
          <p:sp>
            <p:nvSpPr>
              <p:cNvPr id="22586" name="Rectangle 82"/>
              <p:cNvSpPr>
                <a:spLocks noChangeArrowheads="1"/>
              </p:cNvSpPr>
              <p:nvPr/>
            </p:nvSpPr>
            <p:spPr bwMode="auto">
              <a:xfrm>
                <a:off x="203" y="2799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6600CC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87" name="Rectangle 83"/>
              <p:cNvSpPr>
                <a:spLocks noChangeArrowheads="1"/>
              </p:cNvSpPr>
              <p:nvPr/>
            </p:nvSpPr>
            <p:spPr bwMode="auto">
              <a:xfrm>
                <a:off x="2176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2588" name="Rectangle 84"/>
              <p:cNvSpPr>
                <a:spLocks noChangeArrowheads="1"/>
              </p:cNvSpPr>
              <p:nvPr/>
            </p:nvSpPr>
            <p:spPr bwMode="auto">
              <a:xfrm>
                <a:off x="1519" y="2534"/>
                <a:ext cx="657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2589" name="Rectangle 85"/>
              <p:cNvSpPr>
                <a:spLocks noChangeArrowheads="1"/>
              </p:cNvSpPr>
              <p:nvPr/>
            </p:nvSpPr>
            <p:spPr bwMode="auto">
              <a:xfrm>
                <a:off x="861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2590" name="Rectangle 86"/>
              <p:cNvSpPr>
                <a:spLocks noChangeArrowheads="1"/>
              </p:cNvSpPr>
              <p:nvPr/>
            </p:nvSpPr>
            <p:spPr bwMode="auto">
              <a:xfrm>
                <a:off x="203" y="2534"/>
                <a:ext cx="658" cy="26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Bef>
                    <a:spcPct val="20000"/>
                  </a:spcBef>
                </a:pPr>
                <a:r>
                  <a:rPr lang="en-US" altLang="zh-CN" sz="2000">
                    <a:solidFill>
                      <a:srgbClr val="FF0000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22591" name="Line 87"/>
              <p:cNvSpPr>
                <a:spLocks noChangeShapeType="1"/>
              </p:cNvSpPr>
              <p:nvPr/>
            </p:nvSpPr>
            <p:spPr bwMode="auto">
              <a:xfrm>
                <a:off x="203" y="2534"/>
                <a:ext cx="0" cy="132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2" name="Line 88"/>
              <p:cNvSpPr>
                <a:spLocks noChangeShapeType="1"/>
              </p:cNvSpPr>
              <p:nvPr/>
            </p:nvSpPr>
            <p:spPr bwMode="auto">
              <a:xfrm>
                <a:off x="861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3" name="Line 89"/>
              <p:cNvSpPr>
                <a:spLocks noChangeShapeType="1"/>
              </p:cNvSpPr>
              <p:nvPr/>
            </p:nvSpPr>
            <p:spPr bwMode="auto">
              <a:xfrm>
                <a:off x="1519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4" name="Line 90"/>
              <p:cNvSpPr>
                <a:spLocks noChangeShapeType="1"/>
              </p:cNvSpPr>
              <p:nvPr/>
            </p:nvSpPr>
            <p:spPr bwMode="auto">
              <a:xfrm>
                <a:off x="2176" y="2534"/>
                <a:ext cx="0" cy="1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5" name="Line 91"/>
              <p:cNvSpPr>
                <a:spLocks noChangeShapeType="1"/>
              </p:cNvSpPr>
              <p:nvPr/>
            </p:nvSpPr>
            <p:spPr bwMode="auto">
              <a:xfrm>
                <a:off x="2834" y="2534"/>
                <a:ext cx="0" cy="132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6" name="Line 92"/>
              <p:cNvSpPr>
                <a:spLocks noChangeShapeType="1"/>
              </p:cNvSpPr>
              <p:nvPr/>
            </p:nvSpPr>
            <p:spPr bwMode="auto">
              <a:xfrm>
                <a:off x="203" y="2534"/>
                <a:ext cx="197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7" name="Line 93"/>
              <p:cNvSpPr>
                <a:spLocks noChangeShapeType="1"/>
              </p:cNvSpPr>
              <p:nvPr/>
            </p:nvSpPr>
            <p:spPr bwMode="auto">
              <a:xfrm>
                <a:off x="203" y="3859"/>
                <a:ext cx="197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98" name="Text Box 94"/>
              <p:cNvSpPr txBox="1">
                <a:spLocks noChangeArrowheads="1"/>
              </p:cNvSpPr>
              <p:nvPr/>
            </p:nvSpPr>
            <p:spPr bwMode="auto">
              <a:xfrm>
                <a:off x="1292" y="2214"/>
                <a:ext cx="363" cy="19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n-US" altLang="zh-CN" sz="2000" baseline="-2500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-1</a:t>
                </a:r>
              </a:p>
            </p:txBody>
          </p:sp>
          <p:sp>
            <p:nvSpPr>
              <p:cNvPr id="22599" name="Line 95"/>
              <p:cNvSpPr>
                <a:spLocks noChangeShapeType="1"/>
              </p:cNvSpPr>
              <p:nvPr/>
            </p:nvSpPr>
            <p:spPr bwMode="auto">
              <a:xfrm flipH="1">
                <a:off x="2245" y="1706"/>
                <a:ext cx="680" cy="72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triangle" w="lg" len="lg"/>
                <a:tailEnd type="triangle" w="lg" len="lg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692142" y="785794"/>
            <a:ext cx="2736850" cy="2357454"/>
            <a:chOff x="642910" y="428604"/>
            <a:chExt cx="2736850" cy="2357454"/>
          </a:xfrm>
        </p:grpSpPr>
        <p:sp>
          <p:nvSpPr>
            <p:cNvPr id="96" name="矩形 95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98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9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1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2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3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14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5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60213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2263" y="2565400"/>
            <a:ext cx="8353425" cy="2611438"/>
            <a:chOff x="203" y="1616"/>
            <a:chExt cx="5262" cy="1645"/>
          </a:xfrm>
        </p:grpSpPr>
        <p:sp>
          <p:nvSpPr>
            <p:cNvPr id="91161" name="Rectangle 4"/>
            <p:cNvSpPr>
              <a:spLocks noChangeArrowheads="1"/>
            </p:cNvSpPr>
            <p:nvPr/>
          </p:nvSpPr>
          <p:spPr bwMode="auto">
            <a:xfrm>
              <a:off x="4807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62" name="Rectangle 5"/>
            <p:cNvSpPr>
              <a:spLocks noChangeArrowheads="1"/>
            </p:cNvSpPr>
            <p:nvPr/>
          </p:nvSpPr>
          <p:spPr bwMode="auto">
            <a:xfrm>
              <a:off x="4150" y="299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63" name="Rectangle 6"/>
            <p:cNvSpPr>
              <a:spLocks noChangeArrowheads="1"/>
            </p:cNvSpPr>
            <p:nvPr/>
          </p:nvSpPr>
          <p:spPr bwMode="auto">
            <a:xfrm>
              <a:off x="3492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64" name="Rectangle 7"/>
            <p:cNvSpPr>
              <a:spLocks noChangeArrowheads="1"/>
            </p:cNvSpPr>
            <p:nvPr/>
          </p:nvSpPr>
          <p:spPr bwMode="auto">
            <a:xfrm>
              <a:off x="2834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65" name="Rectangle 8"/>
            <p:cNvSpPr>
              <a:spLocks noChangeArrowheads="1"/>
            </p:cNvSpPr>
            <p:nvPr/>
          </p:nvSpPr>
          <p:spPr bwMode="auto">
            <a:xfrm>
              <a:off x="2176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66" name="Rectangle 9"/>
            <p:cNvSpPr>
              <a:spLocks noChangeArrowheads="1"/>
            </p:cNvSpPr>
            <p:nvPr/>
          </p:nvSpPr>
          <p:spPr bwMode="auto">
            <a:xfrm>
              <a:off x="1519" y="299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67" name="Rectangle 10"/>
            <p:cNvSpPr>
              <a:spLocks noChangeArrowheads="1"/>
            </p:cNvSpPr>
            <p:nvPr/>
          </p:nvSpPr>
          <p:spPr bwMode="auto">
            <a:xfrm>
              <a:off x="861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68" name="Rectangle 11"/>
            <p:cNvSpPr>
              <a:spLocks noChangeArrowheads="1"/>
            </p:cNvSpPr>
            <p:nvPr/>
          </p:nvSpPr>
          <p:spPr bwMode="auto">
            <a:xfrm>
              <a:off x="203" y="299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69" name="Rectangle 12"/>
            <p:cNvSpPr>
              <a:spLocks noChangeArrowheads="1"/>
            </p:cNvSpPr>
            <p:nvPr/>
          </p:nvSpPr>
          <p:spPr bwMode="auto">
            <a:xfrm>
              <a:off x="4807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0" name="Rectangle 13"/>
            <p:cNvSpPr>
              <a:spLocks noChangeArrowheads="1"/>
            </p:cNvSpPr>
            <p:nvPr/>
          </p:nvSpPr>
          <p:spPr bwMode="auto">
            <a:xfrm>
              <a:off x="4150" y="273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71" name="Rectangle 14"/>
            <p:cNvSpPr>
              <a:spLocks noChangeArrowheads="1"/>
            </p:cNvSpPr>
            <p:nvPr/>
          </p:nvSpPr>
          <p:spPr bwMode="auto">
            <a:xfrm>
              <a:off x="3492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2" name="Rectangle 15"/>
            <p:cNvSpPr>
              <a:spLocks noChangeArrowheads="1"/>
            </p:cNvSpPr>
            <p:nvPr/>
          </p:nvSpPr>
          <p:spPr bwMode="auto">
            <a:xfrm>
              <a:off x="2834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3" name="Rectangle 16"/>
            <p:cNvSpPr>
              <a:spLocks noChangeArrowheads="1"/>
            </p:cNvSpPr>
            <p:nvPr/>
          </p:nvSpPr>
          <p:spPr bwMode="auto">
            <a:xfrm>
              <a:off x="2176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74" name="Rectangle 17"/>
            <p:cNvSpPr>
              <a:spLocks noChangeArrowheads="1"/>
            </p:cNvSpPr>
            <p:nvPr/>
          </p:nvSpPr>
          <p:spPr bwMode="auto">
            <a:xfrm>
              <a:off x="1519" y="273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75" name="Rectangle 18"/>
            <p:cNvSpPr>
              <a:spLocks noChangeArrowheads="1"/>
            </p:cNvSpPr>
            <p:nvPr/>
          </p:nvSpPr>
          <p:spPr bwMode="auto">
            <a:xfrm>
              <a:off x="861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76" name="Rectangle 19"/>
            <p:cNvSpPr>
              <a:spLocks noChangeArrowheads="1"/>
            </p:cNvSpPr>
            <p:nvPr/>
          </p:nvSpPr>
          <p:spPr bwMode="auto">
            <a:xfrm>
              <a:off x="203" y="273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77" name="Rectangle 20"/>
            <p:cNvSpPr>
              <a:spLocks noChangeArrowheads="1"/>
            </p:cNvSpPr>
            <p:nvPr/>
          </p:nvSpPr>
          <p:spPr bwMode="auto">
            <a:xfrm>
              <a:off x="4807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78" name="Rectangle 21"/>
            <p:cNvSpPr>
              <a:spLocks noChangeArrowheads="1"/>
            </p:cNvSpPr>
            <p:nvPr/>
          </p:nvSpPr>
          <p:spPr bwMode="auto">
            <a:xfrm>
              <a:off x="4150" y="246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79" name="Rectangle 22"/>
            <p:cNvSpPr>
              <a:spLocks noChangeArrowheads="1"/>
            </p:cNvSpPr>
            <p:nvPr/>
          </p:nvSpPr>
          <p:spPr bwMode="auto">
            <a:xfrm>
              <a:off x="3492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0" name="Rectangle 23"/>
            <p:cNvSpPr>
              <a:spLocks noChangeArrowheads="1"/>
            </p:cNvSpPr>
            <p:nvPr/>
          </p:nvSpPr>
          <p:spPr bwMode="auto">
            <a:xfrm>
              <a:off x="2834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1" name="Rectangle 24"/>
            <p:cNvSpPr>
              <a:spLocks noChangeArrowheads="1"/>
            </p:cNvSpPr>
            <p:nvPr/>
          </p:nvSpPr>
          <p:spPr bwMode="auto">
            <a:xfrm>
              <a:off x="2176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82" name="Rectangle 25"/>
            <p:cNvSpPr>
              <a:spLocks noChangeArrowheads="1"/>
            </p:cNvSpPr>
            <p:nvPr/>
          </p:nvSpPr>
          <p:spPr bwMode="auto">
            <a:xfrm>
              <a:off x="1519" y="246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1183" name="Rectangle 26"/>
            <p:cNvSpPr>
              <a:spLocks noChangeArrowheads="1"/>
            </p:cNvSpPr>
            <p:nvPr/>
          </p:nvSpPr>
          <p:spPr bwMode="auto">
            <a:xfrm>
              <a:off x="861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84" name="Rectangle 27"/>
            <p:cNvSpPr>
              <a:spLocks noChangeArrowheads="1"/>
            </p:cNvSpPr>
            <p:nvPr/>
          </p:nvSpPr>
          <p:spPr bwMode="auto">
            <a:xfrm>
              <a:off x="203" y="246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85" name="Rectangle 28"/>
            <p:cNvSpPr>
              <a:spLocks noChangeArrowheads="1"/>
            </p:cNvSpPr>
            <p:nvPr/>
          </p:nvSpPr>
          <p:spPr bwMode="auto">
            <a:xfrm>
              <a:off x="4807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86" name="Rectangle 29"/>
            <p:cNvSpPr>
              <a:spLocks noChangeArrowheads="1"/>
            </p:cNvSpPr>
            <p:nvPr/>
          </p:nvSpPr>
          <p:spPr bwMode="auto">
            <a:xfrm>
              <a:off x="4150" y="220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7" name="Rectangle 30"/>
            <p:cNvSpPr>
              <a:spLocks noChangeArrowheads="1"/>
            </p:cNvSpPr>
            <p:nvPr/>
          </p:nvSpPr>
          <p:spPr bwMode="auto">
            <a:xfrm>
              <a:off x="3492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88" name="Rectangle 31"/>
            <p:cNvSpPr>
              <a:spLocks noChangeArrowheads="1"/>
            </p:cNvSpPr>
            <p:nvPr/>
          </p:nvSpPr>
          <p:spPr bwMode="auto">
            <a:xfrm>
              <a:off x="2834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1189" name="Rectangle 32"/>
            <p:cNvSpPr>
              <a:spLocks noChangeArrowheads="1"/>
            </p:cNvSpPr>
            <p:nvPr/>
          </p:nvSpPr>
          <p:spPr bwMode="auto">
            <a:xfrm>
              <a:off x="2176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91190" name="Rectangle 33"/>
            <p:cNvSpPr>
              <a:spLocks noChangeArrowheads="1"/>
            </p:cNvSpPr>
            <p:nvPr/>
          </p:nvSpPr>
          <p:spPr bwMode="auto">
            <a:xfrm>
              <a:off x="1519" y="220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1191" name="Rectangle 34"/>
            <p:cNvSpPr>
              <a:spLocks noChangeArrowheads="1"/>
            </p:cNvSpPr>
            <p:nvPr/>
          </p:nvSpPr>
          <p:spPr bwMode="auto">
            <a:xfrm>
              <a:off x="861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1192" name="Rectangle 35"/>
            <p:cNvSpPr>
              <a:spLocks noChangeArrowheads="1"/>
            </p:cNvSpPr>
            <p:nvPr/>
          </p:nvSpPr>
          <p:spPr bwMode="auto">
            <a:xfrm>
              <a:off x="203" y="220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93" name="Rectangle 36"/>
            <p:cNvSpPr>
              <a:spLocks noChangeArrowheads="1"/>
            </p:cNvSpPr>
            <p:nvPr/>
          </p:nvSpPr>
          <p:spPr bwMode="auto">
            <a:xfrm>
              <a:off x="4807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94" name="Rectangle 37"/>
            <p:cNvSpPr>
              <a:spLocks noChangeArrowheads="1"/>
            </p:cNvSpPr>
            <p:nvPr/>
          </p:nvSpPr>
          <p:spPr bwMode="auto">
            <a:xfrm>
              <a:off x="4150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95" name="Rectangle 38"/>
            <p:cNvSpPr>
              <a:spLocks noChangeArrowheads="1"/>
            </p:cNvSpPr>
            <p:nvPr/>
          </p:nvSpPr>
          <p:spPr bwMode="auto">
            <a:xfrm>
              <a:off x="3492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196" name="Rectangle 39"/>
            <p:cNvSpPr>
              <a:spLocks noChangeArrowheads="1"/>
            </p:cNvSpPr>
            <p:nvPr/>
          </p:nvSpPr>
          <p:spPr bwMode="auto">
            <a:xfrm>
              <a:off x="2834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197" name="Rectangle 40"/>
            <p:cNvSpPr>
              <a:spLocks noChangeArrowheads="1"/>
            </p:cNvSpPr>
            <p:nvPr/>
          </p:nvSpPr>
          <p:spPr bwMode="auto">
            <a:xfrm>
              <a:off x="2176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198" name="Rectangle 41"/>
            <p:cNvSpPr>
              <a:spLocks noChangeArrowheads="1"/>
            </p:cNvSpPr>
            <p:nvPr/>
          </p:nvSpPr>
          <p:spPr bwMode="auto">
            <a:xfrm>
              <a:off x="1519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1199" name="Rectangle 42"/>
            <p:cNvSpPr>
              <a:spLocks noChangeArrowheads="1"/>
            </p:cNvSpPr>
            <p:nvPr/>
          </p:nvSpPr>
          <p:spPr bwMode="auto">
            <a:xfrm>
              <a:off x="861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200" name="Rectangle 43"/>
            <p:cNvSpPr>
              <a:spLocks noChangeArrowheads="1"/>
            </p:cNvSpPr>
            <p:nvPr/>
          </p:nvSpPr>
          <p:spPr bwMode="auto">
            <a:xfrm>
              <a:off x="203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201" name="Line 44"/>
            <p:cNvSpPr>
              <a:spLocks noChangeShapeType="1"/>
            </p:cNvSpPr>
            <p:nvPr/>
          </p:nvSpPr>
          <p:spPr bwMode="auto">
            <a:xfrm>
              <a:off x="203" y="220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2" name="Line 45"/>
            <p:cNvSpPr>
              <a:spLocks noChangeShapeType="1"/>
            </p:cNvSpPr>
            <p:nvPr/>
          </p:nvSpPr>
          <p:spPr bwMode="auto">
            <a:xfrm>
              <a:off x="203" y="246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3" name="Line 46"/>
            <p:cNvSpPr>
              <a:spLocks noChangeShapeType="1"/>
            </p:cNvSpPr>
            <p:nvPr/>
          </p:nvSpPr>
          <p:spPr bwMode="auto">
            <a:xfrm>
              <a:off x="203" y="273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4" name="Line 47"/>
            <p:cNvSpPr>
              <a:spLocks noChangeShapeType="1"/>
            </p:cNvSpPr>
            <p:nvPr/>
          </p:nvSpPr>
          <p:spPr bwMode="auto">
            <a:xfrm>
              <a:off x="203" y="299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5" name="Line 48"/>
            <p:cNvSpPr>
              <a:spLocks noChangeShapeType="1"/>
            </p:cNvSpPr>
            <p:nvPr/>
          </p:nvSpPr>
          <p:spPr bwMode="auto">
            <a:xfrm>
              <a:off x="203" y="1936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6" name="Line 49"/>
            <p:cNvSpPr>
              <a:spLocks noChangeShapeType="1"/>
            </p:cNvSpPr>
            <p:nvPr/>
          </p:nvSpPr>
          <p:spPr bwMode="auto">
            <a:xfrm>
              <a:off x="861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7" name="Line 50"/>
            <p:cNvSpPr>
              <a:spLocks noChangeShapeType="1"/>
            </p:cNvSpPr>
            <p:nvPr/>
          </p:nvSpPr>
          <p:spPr bwMode="auto">
            <a:xfrm>
              <a:off x="1519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8" name="Line 51"/>
            <p:cNvSpPr>
              <a:spLocks noChangeShapeType="1"/>
            </p:cNvSpPr>
            <p:nvPr/>
          </p:nvSpPr>
          <p:spPr bwMode="auto">
            <a:xfrm>
              <a:off x="2176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09" name="Line 52"/>
            <p:cNvSpPr>
              <a:spLocks noChangeShapeType="1"/>
            </p:cNvSpPr>
            <p:nvPr/>
          </p:nvSpPr>
          <p:spPr bwMode="auto">
            <a:xfrm>
              <a:off x="2834" y="1936"/>
              <a:ext cx="0" cy="1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0" name="Line 53"/>
            <p:cNvSpPr>
              <a:spLocks noChangeShapeType="1"/>
            </p:cNvSpPr>
            <p:nvPr/>
          </p:nvSpPr>
          <p:spPr bwMode="auto">
            <a:xfrm>
              <a:off x="3492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1" name="Line 54"/>
            <p:cNvSpPr>
              <a:spLocks noChangeShapeType="1"/>
            </p:cNvSpPr>
            <p:nvPr/>
          </p:nvSpPr>
          <p:spPr bwMode="auto">
            <a:xfrm>
              <a:off x="4150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2" name="Line 55"/>
            <p:cNvSpPr>
              <a:spLocks noChangeShapeType="1"/>
            </p:cNvSpPr>
            <p:nvPr/>
          </p:nvSpPr>
          <p:spPr bwMode="auto">
            <a:xfrm>
              <a:off x="4807" y="1936"/>
              <a:ext cx="0" cy="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3" name="Line 56"/>
            <p:cNvSpPr>
              <a:spLocks noChangeShapeType="1"/>
            </p:cNvSpPr>
            <p:nvPr/>
          </p:nvSpPr>
          <p:spPr bwMode="auto">
            <a:xfrm>
              <a:off x="5465" y="1936"/>
              <a:ext cx="0" cy="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4" name="Line 57"/>
            <p:cNvSpPr>
              <a:spLocks noChangeShapeType="1"/>
            </p:cNvSpPr>
            <p:nvPr/>
          </p:nvSpPr>
          <p:spPr bwMode="auto">
            <a:xfrm>
              <a:off x="2176" y="1936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5" name="Line 58"/>
            <p:cNvSpPr>
              <a:spLocks noChangeShapeType="1"/>
            </p:cNvSpPr>
            <p:nvPr/>
          </p:nvSpPr>
          <p:spPr bwMode="auto">
            <a:xfrm>
              <a:off x="203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6" name="Line 59"/>
            <p:cNvSpPr>
              <a:spLocks noChangeShapeType="1"/>
            </p:cNvSpPr>
            <p:nvPr/>
          </p:nvSpPr>
          <p:spPr bwMode="auto">
            <a:xfrm>
              <a:off x="3492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7" name="Line 60"/>
            <p:cNvSpPr>
              <a:spLocks noChangeShapeType="1"/>
            </p:cNvSpPr>
            <p:nvPr/>
          </p:nvSpPr>
          <p:spPr bwMode="auto">
            <a:xfrm>
              <a:off x="2176" y="326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8" name="Line 61"/>
            <p:cNvSpPr>
              <a:spLocks noChangeShapeType="1"/>
            </p:cNvSpPr>
            <p:nvPr/>
          </p:nvSpPr>
          <p:spPr bwMode="auto">
            <a:xfrm>
              <a:off x="203" y="326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19" name="Line 62"/>
            <p:cNvSpPr>
              <a:spLocks noChangeShapeType="1"/>
            </p:cNvSpPr>
            <p:nvPr/>
          </p:nvSpPr>
          <p:spPr bwMode="auto">
            <a:xfrm>
              <a:off x="3492" y="326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220" name="Text Box 63"/>
            <p:cNvSpPr txBox="1">
              <a:spLocks noChangeArrowheads="1"/>
            </p:cNvSpPr>
            <p:nvPr/>
          </p:nvSpPr>
          <p:spPr bwMode="auto">
            <a:xfrm>
              <a:off x="1292" y="1616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1221" name="Text Box 64"/>
            <p:cNvSpPr txBox="1">
              <a:spLocks noChangeArrowheads="1"/>
            </p:cNvSpPr>
            <p:nvPr/>
          </p:nvSpPr>
          <p:spPr bwMode="auto">
            <a:xfrm>
              <a:off x="3833" y="1619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63253" name="Text Box 85"/>
          <p:cNvSpPr txBox="1">
            <a:spLocks noChangeArrowheads="1"/>
          </p:cNvSpPr>
          <p:nvPr/>
        </p:nvSpPr>
        <p:spPr bwMode="auto">
          <a:xfrm>
            <a:off x="3708400" y="1125538"/>
            <a:ext cx="43211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没有任何路径修改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571472" y="142852"/>
            <a:ext cx="2736850" cy="2357454"/>
            <a:chOff x="642910" y="428604"/>
            <a:chExt cx="2736850" cy="2357454"/>
          </a:xfrm>
        </p:grpSpPr>
        <p:sp>
          <p:nvSpPr>
            <p:cNvPr id="87" name="矩形 86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02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3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4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7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8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2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3" grpId="0"/>
      <p:bldP spid="26325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8163" y="2565400"/>
            <a:ext cx="8353425" cy="2617788"/>
            <a:chOff x="339" y="1616"/>
            <a:chExt cx="5262" cy="1649"/>
          </a:xfrm>
        </p:grpSpPr>
        <p:sp>
          <p:nvSpPr>
            <p:cNvPr id="92186" name="Rectangle 3"/>
            <p:cNvSpPr>
              <a:spLocks noChangeArrowheads="1"/>
            </p:cNvSpPr>
            <p:nvPr/>
          </p:nvSpPr>
          <p:spPr bwMode="auto">
            <a:xfrm>
              <a:off x="4943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87" name="Rectangle 4"/>
            <p:cNvSpPr>
              <a:spLocks noChangeArrowheads="1"/>
            </p:cNvSpPr>
            <p:nvPr/>
          </p:nvSpPr>
          <p:spPr bwMode="auto">
            <a:xfrm>
              <a:off x="4286" y="300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188" name="Rectangle 5"/>
            <p:cNvSpPr>
              <a:spLocks noChangeArrowheads="1"/>
            </p:cNvSpPr>
            <p:nvPr/>
          </p:nvSpPr>
          <p:spPr bwMode="auto">
            <a:xfrm>
              <a:off x="3628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89" name="Rectangle 6"/>
            <p:cNvSpPr>
              <a:spLocks noChangeArrowheads="1"/>
            </p:cNvSpPr>
            <p:nvPr/>
          </p:nvSpPr>
          <p:spPr bwMode="auto">
            <a:xfrm>
              <a:off x="2970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90" name="Rectangle 7"/>
            <p:cNvSpPr>
              <a:spLocks noChangeArrowheads="1"/>
            </p:cNvSpPr>
            <p:nvPr/>
          </p:nvSpPr>
          <p:spPr bwMode="auto">
            <a:xfrm>
              <a:off x="2312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191" name="Rectangle 8"/>
            <p:cNvSpPr>
              <a:spLocks noChangeArrowheads="1"/>
            </p:cNvSpPr>
            <p:nvPr/>
          </p:nvSpPr>
          <p:spPr bwMode="auto">
            <a:xfrm>
              <a:off x="1655" y="300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192" name="Rectangle 9"/>
            <p:cNvSpPr>
              <a:spLocks noChangeArrowheads="1"/>
            </p:cNvSpPr>
            <p:nvPr/>
          </p:nvSpPr>
          <p:spPr bwMode="auto">
            <a:xfrm>
              <a:off x="997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2193" name="Rectangle 10"/>
            <p:cNvSpPr>
              <a:spLocks noChangeArrowheads="1"/>
            </p:cNvSpPr>
            <p:nvPr/>
          </p:nvSpPr>
          <p:spPr bwMode="auto">
            <a:xfrm>
              <a:off x="339" y="300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2194" name="Rectangle 11"/>
            <p:cNvSpPr>
              <a:spLocks noChangeArrowheads="1"/>
            </p:cNvSpPr>
            <p:nvPr/>
          </p:nvSpPr>
          <p:spPr bwMode="auto">
            <a:xfrm>
              <a:off x="4943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5" name="Rectangle 12"/>
            <p:cNvSpPr>
              <a:spLocks noChangeArrowheads="1"/>
            </p:cNvSpPr>
            <p:nvPr/>
          </p:nvSpPr>
          <p:spPr bwMode="auto">
            <a:xfrm>
              <a:off x="4286" y="2735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196" name="Rectangle 13"/>
            <p:cNvSpPr>
              <a:spLocks noChangeArrowheads="1"/>
            </p:cNvSpPr>
            <p:nvPr/>
          </p:nvSpPr>
          <p:spPr bwMode="auto">
            <a:xfrm>
              <a:off x="3628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7" name="Rectangle 14"/>
            <p:cNvSpPr>
              <a:spLocks noChangeArrowheads="1"/>
            </p:cNvSpPr>
            <p:nvPr/>
          </p:nvSpPr>
          <p:spPr bwMode="auto">
            <a:xfrm>
              <a:off x="2970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8" name="Rectangle 15"/>
            <p:cNvSpPr>
              <a:spLocks noChangeArrowheads="1"/>
            </p:cNvSpPr>
            <p:nvPr/>
          </p:nvSpPr>
          <p:spPr bwMode="auto">
            <a:xfrm>
              <a:off x="2312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199" name="Rectangle 16"/>
            <p:cNvSpPr>
              <a:spLocks noChangeArrowheads="1"/>
            </p:cNvSpPr>
            <p:nvPr/>
          </p:nvSpPr>
          <p:spPr bwMode="auto">
            <a:xfrm>
              <a:off x="1655" y="2735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00" name="Rectangle 17"/>
            <p:cNvSpPr>
              <a:spLocks noChangeArrowheads="1"/>
            </p:cNvSpPr>
            <p:nvPr/>
          </p:nvSpPr>
          <p:spPr bwMode="auto">
            <a:xfrm>
              <a:off x="997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01" name="Rectangle 18"/>
            <p:cNvSpPr>
              <a:spLocks noChangeArrowheads="1"/>
            </p:cNvSpPr>
            <p:nvPr/>
          </p:nvSpPr>
          <p:spPr bwMode="auto">
            <a:xfrm>
              <a:off x="339" y="2735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02" name="Rectangle 19"/>
            <p:cNvSpPr>
              <a:spLocks noChangeArrowheads="1"/>
            </p:cNvSpPr>
            <p:nvPr/>
          </p:nvSpPr>
          <p:spPr bwMode="auto">
            <a:xfrm>
              <a:off x="4943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03" name="Rectangle 20"/>
            <p:cNvSpPr>
              <a:spLocks noChangeArrowheads="1"/>
            </p:cNvSpPr>
            <p:nvPr/>
          </p:nvSpPr>
          <p:spPr bwMode="auto">
            <a:xfrm>
              <a:off x="4286" y="247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04" name="Rectangle 21"/>
            <p:cNvSpPr>
              <a:spLocks noChangeArrowheads="1"/>
            </p:cNvSpPr>
            <p:nvPr/>
          </p:nvSpPr>
          <p:spPr bwMode="auto">
            <a:xfrm>
              <a:off x="3628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205" name="Rectangle 22"/>
            <p:cNvSpPr>
              <a:spLocks noChangeArrowheads="1"/>
            </p:cNvSpPr>
            <p:nvPr/>
          </p:nvSpPr>
          <p:spPr bwMode="auto">
            <a:xfrm>
              <a:off x="2970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206" name="Rectangle 23"/>
            <p:cNvSpPr>
              <a:spLocks noChangeArrowheads="1"/>
            </p:cNvSpPr>
            <p:nvPr/>
          </p:nvSpPr>
          <p:spPr bwMode="auto">
            <a:xfrm>
              <a:off x="2312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207" name="Rectangle 24"/>
            <p:cNvSpPr>
              <a:spLocks noChangeArrowheads="1"/>
            </p:cNvSpPr>
            <p:nvPr/>
          </p:nvSpPr>
          <p:spPr bwMode="auto">
            <a:xfrm>
              <a:off x="1655" y="2470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2208" name="Rectangle 25"/>
            <p:cNvSpPr>
              <a:spLocks noChangeArrowheads="1"/>
            </p:cNvSpPr>
            <p:nvPr/>
          </p:nvSpPr>
          <p:spPr bwMode="auto">
            <a:xfrm>
              <a:off x="997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09" name="Rectangle 26"/>
            <p:cNvSpPr>
              <a:spLocks noChangeArrowheads="1"/>
            </p:cNvSpPr>
            <p:nvPr/>
          </p:nvSpPr>
          <p:spPr bwMode="auto">
            <a:xfrm>
              <a:off x="339" y="2470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∞</a:t>
              </a:r>
            </a:p>
          </p:txBody>
        </p:sp>
        <p:sp>
          <p:nvSpPr>
            <p:cNvPr id="92210" name="Rectangle 27"/>
            <p:cNvSpPr>
              <a:spLocks noChangeArrowheads="1"/>
            </p:cNvSpPr>
            <p:nvPr/>
          </p:nvSpPr>
          <p:spPr bwMode="auto">
            <a:xfrm>
              <a:off x="4943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11" name="Rectangle 28"/>
            <p:cNvSpPr>
              <a:spLocks noChangeArrowheads="1"/>
            </p:cNvSpPr>
            <p:nvPr/>
          </p:nvSpPr>
          <p:spPr bwMode="auto">
            <a:xfrm>
              <a:off x="4286" y="2201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12" name="Rectangle 29"/>
            <p:cNvSpPr>
              <a:spLocks noChangeArrowheads="1"/>
            </p:cNvSpPr>
            <p:nvPr/>
          </p:nvSpPr>
          <p:spPr bwMode="auto">
            <a:xfrm>
              <a:off x="3628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13" name="Rectangle 30"/>
            <p:cNvSpPr>
              <a:spLocks noChangeArrowheads="1"/>
            </p:cNvSpPr>
            <p:nvPr/>
          </p:nvSpPr>
          <p:spPr bwMode="auto">
            <a:xfrm>
              <a:off x="2970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2214" name="Rectangle 31"/>
            <p:cNvSpPr>
              <a:spLocks noChangeArrowheads="1"/>
            </p:cNvSpPr>
            <p:nvPr/>
          </p:nvSpPr>
          <p:spPr bwMode="auto">
            <a:xfrm>
              <a:off x="2312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92215" name="Rectangle 32"/>
            <p:cNvSpPr>
              <a:spLocks noChangeArrowheads="1"/>
            </p:cNvSpPr>
            <p:nvPr/>
          </p:nvSpPr>
          <p:spPr bwMode="auto">
            <a:xfrm>
              <a:off x="1655" y="2201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9</a:t>
              </a:r>
            </a:p>
          </p:txBody>
        </p:sp>
        <p:sp>
          <p:nvSpPr>
            <p:cNvPr id="92216" name="Rectangle 33"/>
            <p:cNvSpPr>
              <a:spLocks noChangeArrowheads="1"/>
            </p:cNvSpPr>
            <p:nvPr/>
          </p:nvSpPr>
          <p:spPr bwMode="auto">
            <a:xfrm>
              <a:off x="997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2217" name="Rectangle 34"/>
            <p:cNvSpPr>
              <a:spLocks noChangeArrowheads="1"/>
            </p:cNvSpPr>
            <p:nvPr/>
          </p:nvSpPr>
          <p:spPr bwMode="auto">
            <a:xfrm>
              <a:off x="339" y="2201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18" name="Rectangle 35"/>
            <p:cNvSpPr>
              <a:spLocks noChangeArrowheads="1"/>
            </p:cNvSpPr>
            <p:nvPr/>
          </p:nvSpPr>
          <p:spPr bwMode="auto">
            <a:xfrm>
              <a:off x="4943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19" name="Rectangle 36"/>
            <p:cNvSpPr>
              <a:spLocks noChangeArrowheads="1"/>
            </p:cNvSpPr>
            <p:nvPr/>
          </p:nvSpPr>
          <p:spPr bwMode="auto">
            <a:xfrm>
              <a:off x="4286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220" name="Rectangle 37"/>
            <p:cNvSpPr>
              <a:spLocks noChangeArrowheads="1"/>
            </p:cNvSpPr>
            <p:nvPr/>
          </p:nvSpPr>
          <p:spPr bwMode="auto">
            <a:xfrm>
              <a:off x="3628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21" name="Rectangle 38"/>
            <p:cNvSpPr>
              <a:spLocks noChangeArrowheads="1"/>
            </p:cNvSpPr>
            <p:nvPr/>
          </p:nvSpPr>
          <p:spPr bwMode="auto">
            <a:xfrm>
              <a:off x="2970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22" name="Rectangle 39"/>
            <p:cNvSpPr>
              <a:spLocks noChangeArrowheads="1"/>
            </p:cNvSpPr>
            <p:nvPr/>
          </p:nvSpPr>
          <p:spPr bwMode="auto">
            <a:xfrm>
              <a:off x="2312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223" name="Rectangle 40"/>
            <p:cNvSpPr>
              <a:spLocks noChangeArrowheads="1"/>
            </p:cNvSpPr>
            <p:nvPr/>
          </p:nvSpPr>
          <p:spPr bwMode="auto">
            <a:xfrm>
              <a:off x="1655" y="1936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224" name="Rectangle 41"/>
            <p:cNvSpPr>
              <a:spLocks noChangeArrowheads="1"/>
            </p:cNvSpPr>
            <p:nvPr/>
          </p:nvSpPr>
          <p:spPr bwMode="auto">
            <a:xfrm>
              <a:off x="997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225" name="Rectangle 42"/>
            <p:cNvSpPr>
              <a:spLocks noChangeArrowheads="1"/>
            </p:cNvSpPr>
            <p:nvPr/>
          </p:nvSpPr>
          <p:spPr bwMode="auto">
            <a:xfrm>
              <a:off x="339" y="1936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2226" name="Line 43"/>
            <p:cNvSpPr>
              <a:spLocks noChangeShapeType="1"/>
            </p:cNvSpPr>
            <p:nvPr/>
          </p:nvSpPr>
          <p:spPr bwMode="auto">
            <a:xfrm>
              <a:off x="339" y="2201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27" name="Line 44"/>
            <p:cNvSpPr>
              <a:spLocks noChangeShapeType="1"/>
            </p:cNvSpPr>
            <p:nvPr/>
          </p:nvSpPr>
          <p:spPr bwMode="auto">
            <a:xfrm>
              <a:off x="339" y="247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28" name="Line 45"/>
            <p:cNvSpPr>
              <a:spLocks noChangeShapeType="1"/>
            </p:cNvSpPr>
            <p:nvPr/>
          </p:nvSpPr>
          <p:spPr bwMode="auto">
            <a:xfrm>
              <a:off x="339" y="2735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29" name="Line 46"/>
            <p:cNvSpPr>
              <a:spLocks noChangeShapeType="1"/>
            </p:cNvSpPr>
            <p:nvPr/>
          </p:nvSpPr>
          <p:spPr bwMode="auto">
            <a:xfrm>
              <a:off x="339" y="300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0" name="Line 47"/>
            <p:cNvSpPr>
              <a:spLocks noChangeShapeType="1"/>
            </p:cNvSpPr>
            <p:nvPr/>
          </p:nvSpPr>
          <p:spPr bwMode="auto">
            <a:xfrm>
              <a:off x="339" y="1936"/>
              <a:ext cx="0" cy="13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1" name="Line 48"/>
            <p:cNvSpPr>
              <a:spLocks noChangeShapeType="1"/>
            </p:cNvSpPr>
            <p:nvPr/>
          </p:nvSpPr>
          <p:spPr bwMode="auto">
            <a:xfrm>
              <a:off x="997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2" name="Line 49"/>
            <p:cNvSpPr>
              <a:spLocks noChangeShapeType="1"/>
            </p:cNvSpPr>
            <p:nvPr/>
          </p:nvSpPr>
          <p:spPr bwMode="auto">
            <a:xfrm>
              <a:off x="1655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3" name="Line 50"/>
            <p:cNvSpPr>
              <a:spLocks noChangeShapeType="1"/>
            </p:cNvSpPr>
            <p:nvPr/>
          </p:nvSpPr>
          <p:spPr bwMode="auto">
            <a:xfrm>
              <a:off x="2312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4" name="Line 51"/>
            <p:cNvSpPr>
              <a:spLocks noChangeShapeType="1"/>
            </p:cNvSpPr>
            <p:nvPr/>
          </p:nvSpPr>
          <p:spPr bwMode="auto">
            <a:xfrm>
              <a:off x="2970" y="1936"/>
              <a:ext cx="0" cy="132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5" name="Line 52"/>
            <p:cNvSpPr>
              <a:spLocks noChangeShapeType="1"/>
            </p:cNvSpPr>
            <p:nvPr/>
          </p:nvSpPr>
          <p:spPr bwMode="auto">
            <a:xfrm>
              <a:off x="3628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6" name="Line 53"/>
            <p:cNvSpPr>
              <a:spLocks noChangeShapeType="1"/>
            </p:cNvSpPr>
            <p:nvPr/>
          </p:nvSpPr>
          <p:spPr bwMode="auto">
            <a:xfrm>
              <a:off x="4286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7" name="Line 54"/>
            <p:cNvSpPr>
              <a:spLocks noChangeShapeType="1"/>
            </p:cNvSpPr>
            <p:nvPr/>
          </p:nvSpPr>
          <p:spPr bwMode="auto">
            <a:xfrm>
              <a:off x="4943" y="1936"/>
              <a:ext cx="0" cy="1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8" name="Line 55"/>
            <p:cNvSpPr>
              <a:spLocks noChangeShapeType="1"/>
            </p:cNvSpPr>
            <p:nvPr/>
          </p:nvSpPr>
          <p:spPr bwMode="auto">
            <a:xfrm>
              <a:off x="5601" y="1936"/>
              <a:ext cx="0" cy="13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39" name="Line 56"/>
            <p:cNvSpPr>
              <a:spLocks noChangeShapeType="1"/>
            </p:cNvSpPr>
            <p:nvPr/>
          </p:nvSpPr>
          <p:spPr bwMode="auto">
            <a:xfrm>
              <a:off x="2312" y="1936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0" name="Line 57"/>
            <p:cNvSpPr>
              <a:spLocks noChangeShapeType="1"/>
            </p:cNvSpPr>
            <p:nvPr/>
          </p:nvSpPr>
          <p:spPr bwMode="auto">
            <a:xfrm>
              <a:off x="339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1" name="Line 58"/>
            <p:cNvSpPr>
              <a:spLocks noChangeShapeType="1"/>
            </p:cNvSpPr>
            <p:nvPr/>
          </p:nvSpPr>
          <p:spPr bwMode="auto">
            <a:xfrm>
              <a:off x="3628" y="1936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2" name="Line 59"/>
            <p:cNvSpPr>
              <a:spLocks noChangeShapeType="1"/>
            </p:cNvSpPr>
            <p:nvPr/>
          </p:nvSpPr>
          <p:spPr bwMode="auto">
            <a:xfrm>
              <a:off x="2312" y="3265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3" name="Line 60"/>
            <p:cNvSpPr>
              <a:spLocks noChangeShapeType="1"/>
            </p:cNvSpPr>
            <p:nvPr/>
          </p:nvSpPr>
          <p:spPr bwMode="auto">
            <a:xfrm>
              <a:off x="339" y="3265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4" name="Line 61"/>
            <p:cNvSpPr>
              <a:spLocks noChangeShapeType="1"/>
            </p:cNvSpPr>
            <p:nvPr/>
          </p:nvSpPr>
          <p:spPr bwMode="auto">
            <a:xfrm>
              <a:off x="3628" y="3265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245" name="Text Box 62"/>
            <p:cNvSpPr txBox="1">
              <a:spLocks noChangeArrowheads="1"/>
            </p:cNvSpPr>
            <p:nvPr/>
          </p:nvSpPr>
          <p:spPr bwMode="auto">
            <a:xfrm>
              <a:off x="1428" y="1616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246" name="Text Box 63"/>
            <p:cNvSpPr txBox="1">
              <a:spLocks noChangeArrowheads="1"/>
            </p:cNvSpPr>
            <p:nvPr/>
          </p:nvSpPr>
          <p:spPr bwMode="auto">
            <a:xfrm>
              <a:off x="3969" y="1619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264276" name="Text Box 84"/>
          <p:cNvSpPr txBox="1">
            <a:spLocks noChangeArrowheads="1"/>
          </p:cNvSpPr>
          <p:nvPr/>
        </p:nvSpPr>
        <p:spPr bwMode="auto">
          <a:xfrm>
            <a:off x="3357554" y="1000108"/>
            <a:ext cx="5545138" cy="12618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：由无路径改为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357158" y="142852"/>
            <a:ext cx="2736850" cy="2357454"/>
            <a:chOff x="642910" y="428604"/>
            <a:chExt cx="2736850" cy="2357454"/>
          </a:xfrm>
        </p:grpSpPr>
        <p:sp>
          <p:nvSpPr>
            <p:cNvPr id="88" name="矩形 87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03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4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7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  <p:sp>
        <p:nvSpPr>
          <p:cNvPr id="110" name="Oval 89"/>
          <p:cNvSpPr>
            <a:spLocks noChangeArrowheads="1"/>
          </p:cNvSpPr>
          <p:nvPr/>
        </p:nvSpPr>
        <p:spPr bwMode="auto">
          <a:xfrm>
            <a:off x="2854325" y="3395662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1" name="Oval 91"/>
          <p:cNvSpPr>
            <a:spLocks noChangeArrowheads="1"/>
          </p:cNvSpPr>
          <p:nvPr/>
        </p:nvSpPr>
        <p:spPr bwMode="auto">
          <a:xfrm>
            <a:off x="7026292" y="3395662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76" grpId="0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Group 2"/>
          <p:cNvGraphicFramePr>
            <a:graphicFrameLocks noGrp="1"/>
          </p:cNvGraphicFramePr>
          <p:nvPr/>
        </p:nvGraphicFramePr>
        <p:xfrm>
          <a:off x="395288" y="3222625"/>
          <a:ext cx="8353425" cy="2146301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042987"/>
                <a:gridCol w="1044575"/>
                <a:gridCol w="1044575"/>
                <a:gridCol w="1044575"/>
                <a:gridCol w="1042988"/>
                <a:gridCol w="10445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42" name="Text Box 62"/>
          <p:cNvSpPr txBox="1">
            <a:spLocks noChangeArrowheads="1"/>
          </p:cNvSpPr>
          <p:nvPr/>
        </p:nvSpPr>
        <p:spPr bwMode="auto">
          <a:xfrm>
            <a:off x="2124075" y="2714625"/>
            <a:ext cx="576263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3243" name="Text Box 63"/>
          <p:cNvSpPr txBox="1">
            <a:spLocks noChangeArrowheads="1"/>
          </p:cNvSpPr>
          <p:nvPr/>
        </p:nvSpPr>
        <p:spPr bwMode="auto">
          <a:xfrm>
            <a:off x="6157913" y="2719388"/>
            <a:ext cx="863600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5300" name="Text Box 84"/>
          <p:cNvSpPr txBox="1">
            <a:spLocks noChangeArrowheads="1"/>
          </p:cNvSpPr>
          <p:nvPr/>
        </p:nvSpPr>
        <p:spPr bwMode="auto">
          <a:xfrm>
            <a:off x="3132138" y="214313"/>
            <a:ext cx="5545137" cy="95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考虑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顶点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1→0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1→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2→0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path[1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5301" name="Text Box 85"/>
          <p:cNvSpPr txBox="1">
            <a:spLocks noChangeArrowheads="1"/>
          </p:cNvSpPr>
          <p:nvPr/>
        </p:nvSpPr>
        <p:spPr bwMode="auto">
          <a:xfrm>
            <a:off x="3132138" y="1900238"/>
            <a:ext cx="554513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3→1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2→1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][1]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5302" name="Text Box 86"/>
          <p:cNvSpPr txBox="1">
            <a:spLocks noChangeArrowheads="1"/>
          </p:cNvSpPr>
          <p:nvPr/>
        </p:nvSpPr>
        <p:spPr bwMode="auto">
          <a:xfrm>
            <a:off x="3132138" y="1395413"/>
            <a:ext cx="5545137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3→0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：由无路径改为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3→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2→0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path[3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][0]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265303" name="Oval 87"/>
          <p:cNvSpPr>
            <a:spLocks noChangeArrowheads="1"/>
          </p:cNvSpPr>
          <p:nvPr/>
        </p:nvSpPr>
        <p:spPr bwMode="auto">
          <a:xfrm>
            <a:off x="611188" y="40052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4" name="Oval 88"/>
          <p:cNvSpPr>
            <a:spLocks noChangeArrowheads="1"/>
          </p:cNvSpPr>
          <p:nvPr/>
        </p:nvSpPr>
        <p:spPr bwMode="auto">
          <a:xfrm>
            <a:off x="4787900" y="40052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5" name="Oval 89"/>
          <p:cNvSpPr>
            <a:spLocks noChangeArrowheads="1"/>
          </p:cNvSpPr>
          <p:nvPr/>
        </p:nvSpPr>
        <p:spPr bwMode="auto">
          <a:xfrm>
            <a:off x="620713" y="48688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6" name="Oval 90"/>
          <p:cNvSpPr>
            <a:spLocks noChangeArrowheads="1"/>
          </p:cNvSpPr>
          <p:nvPr/>
        </p:nvSpPr>
        <p:spPr bwMode="auto">
          <a:xfrm>
            <a:off x="4797425" y="48688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7" name="Oval 91"/>
          <p:cNvSpPr>
            <a:spLocks noChangeArrowheads="1"/>
          </p:cNvSpPr>
          <p:nvPr/>
        </p:nvSpPr>
        <p:spPr bwMode="auto">
          <a:xfrm>
            <a:off x="1690688" y="48688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5308" name="Oval 92"/>
          <p:cNvSpPr>
            <a:spLocks noChangeArrowheads="1"/>
          </p:cNvSpPr>
          <p:nvPr/>
        </p:nvSpPr>
        <p:spPr bwMode="auto">
          <a:xfrm>
            <a:off x="5867400" y="4868863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42844" y="142852"/>
            <a:ext cx="2736850" cy="2357454"/>
            <a:chOff x="642910" y="428604"/>
            <a:chExt cx="2736850" cy="2357454"/>
          </a:xfrm>
        </p:grpSpPr>
        <p:sp>
          <p:nvSpPr>
            <p:cNvPr id="35" name="矩形 34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65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6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65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65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65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65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300" grpId="0" animBg="1"/>
      <p:bldP spid="265301" grpId="0" animBg="1"/>
      <p:bldP spid="265302" grpId="0" animBg="1"/>
      <p:bldP spid="265303" grpId="0" animBg="1"/>
      <p:bldP spid="265303" grpId="1" animBg="1"/>
      <p:bldP spid="265303" grpId="2" animBg="1"/>
      <p:bldP spid="265304" grpId="0" animBg="1"/>
      <p:bldP spid="265304" grpId="1" animBg="1"/>
      <p:bldP spid="265304" grpId="2" animBg="1"/>
      <p:bldP spid="265305" grpId="0" animBg="1"/>
      <p:bldP spid="265305" grpId="1" animBg="1"/>
      <p:bldP spid="265305" grpId="2" animBg="1"/>
      <p:bldP spid="265306" grpId="0" animBg="1"/>
      <p:bldP spid="265306" grpId="1" animBg="1"/>
      <p:bldP spid="265306" grpId="2" animBg="1"/>
      <p:bldP spid="265307" grpId="0" animBg="1"/>
      <p:bldP spid="265307" grpId="1" animBg="1"/>
      <p:bldP spid="265307" grpId="2" animBg="1"/>
      <p:bldP spid="265308" grpId="0" animBg="1"/>
      <p:bldP spid="265308" grpId="1" animBg="1"/>
      <p:bldP spid="265308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2636838"/>
            <a:ext cx="8353425" cy="2598737"/>
            <a:chOff x="340" y="1661"/>
            <a:chExt cx="5262" cy="1637"/>
          </a:xfrm>
        </p:grpSpPr>
        <p:sp>
          <p:nvSpPr>
            <p:cNvPr id="94241" name="Rectangle 3"/>
            <p:cNvSpPr>
              <a:spLocks noChangeArrowheads="1"/>
            </p:cNvSpPr>
            <p:nvPr/>
          </p:nvSpPr>
          <p:spPr bwMode="auto">
            <a:xfrm>
              <a:off x="4944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42" name="Rectangle 4"/>
            <p:cNvSpPr>
              <a:spLocks noChangeArrowheads="1"/>
            </p:cNvSpPr>
            <p:nvPr/>
          </p:nvSpPr>
          <p:spPr bwMode="auto">
            <a:xfrm>
              <a:off x="4287" y="3033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43" name="Rectangle 5"/>
            <p:cNvSpPr>
              <a:spLocks noChangeArrowheads="1"/>
            </p:cNvSpPr>
            <p:nvPr/>
          </p:nvSpPr>
          <p:spPr bwMode="auto">
            <a:xfrm>
              <a:off x="3629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44" name="Rectangle 6"/>
            <p:cNvSpPr>
              <a:spLocks noChangeArrowheads="1"/>
            </p:cNvSpPr>
            <p:nvPr/>
          </p:nvSpPr>
          <p:spPr bwMode="auto">
            <a:xfrm>
              <a:off x="2971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45" name="Rectangle 7"/>
            <p:cNvSpPr>
              <a:spLocks noChangeArrowheads="1"/>
            </p:cNvSpPr>
            <p:nvPr/>
          </p:nvSpPr>
          <p:spPr bwMode="auto">
            <a:xfrm>
              <a:off x="2313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46" name="Rectangle 8"/>
            <p:cNvSpPr>
              <a:spLocks noChangeArrowheads="1"/>
            </p:cNvSpPr>
            <p:nvPr/>
          </p:nvSpPr>
          <p:spPr bwMode="auto">
            <a:xfrm>
              <a:off x="1656" y="3033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47" name="Rectangle 9"/>
            <p:cNvSpPr>
              <a:spLocks noChangeArrowheads="1"/>
            </p:cNvSpPr>
            <p:nvPr/>
          </p:nvSpPr>
          <p:spPr bwMode="auto">
            <a:xfrm>
              <a:off x="998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4248" name="Rectangle 10"/>
            <p:cNvSpPr>
              <a:spLocks noChangeArrowheads="1"/>
            </p:cNvSpPr>
            <p:nvPr/>
          </p:nvSpPr>
          <p:spPr bwMode="auto">
            <a:xfrm>
              <a:off x="340" y="3033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4249" name="Rectangle 11"/>
            <p:cNvSpPr>
              <a:spLocks noChangeArrowheads="1"/>
            </p:cNvSpPr>
            <p:nvPr/>
          </p:nvSpPr>
          <p:spPr bwMode="auto">
            <a:xfrm>
              <a:off x="4944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0" name="Rectangle 12"/>
            <p:cNvSpPr>
              <a:spLocks noChangeArrowheads="1"/>
            </p:cNvSpPr>
            <p:nvPr/>
          </p:nvSpPr>
          <p:spPr bwMode="auto">
            <a:xfrm>
              <a:off x="4287" y="2784"/>
              <a:ext cx="657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51" name="Rectangle 13"/>
            <p:cNvSpPr>
              <a:spLocks noChangeArrowheads="1"/>
            </p:cNvSpPr>
            <p:nvPr/>
          </p:nvSpPr>
          <p:spPr bwMode="auto">
            <a:xfrm>
              <a:off x="3629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2" name="Rectangle 14"/>
            <p:cNvSpPr>
              <a:spLocks noChangeArrowheads="1"/>
            </p:cNvSpPr>
            <p:nvPr/>
          </p:nvSpPr>
          <p:spPr bwMode="auto">
            <a:xfrm>
              <a:off x="2971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3" name="Rectangle 15"/>
            <p:cNvSpPr>
              <a:spLocks noChangeArrowheads="1"/>
            </p:cNvSpPr>
            <p:nvPr/>
          </p:nvSpPr>
          <p:spPr bwMode="auto">
            <a:xfrm>
              <a:off x="2313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54" name="Rectangle 16"/>
            <p:cNvSpPr>
              <a:spLocks noChangeArrowheads="1"/>
            </p:cNvSpPr>
            <p:nvPr/>
          </p:nvSpPr>
          <p:spPr bwMode="auto">
            <a:xfrm>
              <a:off x="1656" y="2784"/>
              <a:ext cx="657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55" name="Rectangle 17"/>
            <p:cNvSpPr>
              <a:spLocks noChangeArrowheads="1"/>
            </p:cNvSpPr>
            <p:nvPr/>
          </p:nvSpPr>
          <p:spPr bwMode="auto">
            <a:xfrm>
              <a:off x="998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56" name="Rectangle 18"/>
            <p:cNvSpPr>
              <a:spLocks noChangeArrowheads="1"/>
            </p:cNvSpPr>
            <p:nvPr/>
          </p:nvSpPr>
          <p:spPr bwMode="auto">
            <a:xfrm>
              <a:off x="340" y="2784"/>
              <a:ext cx="658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57" name="Rectangle 19"/>
            <p:cNvSpPr>
              <a:spLocks noChangeArrowheads="1"/>
            </p:cNvSpPr>
            <p:nvPr/>
          </p:nvSpPr>
          <p:spPr bwMode="auto">
            <a:xfrm>
              <a:off x="4944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58" name="Rectangle 20"/>
            <p:cNvSpPr>
              <a:spLocks noChangeArrowheads="1"/>
            </p:cNvSpPr>
            <p:nvPr/>
          </p:nvSpPr>
          <p:spPr bwMode="auto">
            <a:xfrm>
              <a:off x="4287" y="2515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59" name="Rectangle 21"/>
            <p:cNvSpPr>
              <a:spLocks noChangeArrowheads="1"/>
            </p:cNvSpPr>
            <p:nvPr/>
          </p:nvSpPr>
          <p:spPr bwMode="auto">
            <a:xfrm>
              <a:off x="3629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60" name="Rectangle 22"/>
            <p:cNvSpPr>
              <a:spLocks noChangeArrowheads="1"/>
            </p:cNvSpPr>
            <p:nvPr/>
          </p:nvSpPr>
          <p:spPr bwMode="auto">
            <a:xfrm>
              <a:off x="2971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61" name="Rectangle 23"/>
            <p:cNvSpPr>
              <a:spLocks noChangeArrowheads="1"/>
            </p:cNvSpPr>
            <p:nvPr/>
          </p:nvSpPr>
          <p:spPr bwMode="auto">
            <a:xfrm>
              <a:off x="2313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62" name="Rectangle 24"/>
            <p:cNvSpPr>
              <a:spLocks noChangeArrowheads="1"/>
            </p:cNvSpPr>
            <p:nvPr/>
          </p:nvSpPr>
          <p:spPr bwMode="auto">
            <a:xfrm>
              <a:off x="1656" y="2515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63" name="Rectangle 25"/>
            <p:cNvSpPr>
              <a:spLocks noChangeArrowheads="1"/>
            </p:cNvSpPr>
            <p:nvPr/>
          </p:nvSpPr>
          <p:spPr bwMode="auto">
            <a:xfrm>
              <a:off x="998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64" name="Rectangle 26"/>
            <p:cNvSpPr>
              <a:spLocks noChangeArrowheads="1"/>
            </p:cNvSpPr>
            <p:nvPr/>
          </p:nvSpPr>
          <p:spPr bwMode="auto">
            <a:xfrm>
              <a:off x="340" y="2515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6</a:t>
              </a:r>
            </a:p>
          </p:txBody>
        </p:sp>
        <p:sp>
          <p:nvSpPr>
            <p:cNvPr id="94265" name="Rectangle 27"/>
            <p:cNvSpPr>
              <a:spLocks noChangeArrowheads="1"/>
            </p:cNvSpPr>
            <p:nvPr/>
          </p:nvSpPr>
          <p:spPr bwMode="auto">
            <a:xfrm>
              <a:off x="4944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66" name="Rectangle 28"/>
            <p:cNvSpPr>
              <a:spLocks noChangeArrowheads="1"/>
            </p:cNvSpPr>
            <p:nvPr/>
          </p:nvSpPr>
          <p:spPr bwMode="auto">
            <a:xfrm>
              <a:off x="4287" y="2246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67" name="Rectangle 29"/>
            <p:cNvSpPr>
              <a:spLocks noChangeArrowheads="1"/>
            </p:cNvSpPr>
            <p:nvPr/>
          </p:nvSpPr>
          <p:spPr bwMode="auto">
            <a:xfrm>
              <a:off x="3629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68" name="Rectangle 30"/>
            <p:cNvSpPr>
              <a:spLocks noChangeArrowheads="1"/>
            </p:cNvSpPr>
            <p:nvPr/>
          </p:nvSpPr>
          <p:spPr bwMode="auto">
            <a:xfrm>
              <a:off x="2971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4269" name="Rectangle 31"/>
            <p:cNvSpPr>
              <a:spLocks noChangeArrowheads="1"/>
            </p:cNvSpPr>
            <p:nvPr/>
          </p:nvSpPr>
          <p:spPr bwMode="auto">
            <a:xfrm>
              <a:off x="2313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94270" name="Rectangle 32"/>
            <p:cNvSpPr>
              <a:spLocks noChangeArrowheads="1"/>
            </p:cNvSpPr>
            <p:nvPr/>
          </p:nvSpPr>
          <p:spPr bwMode="auto">
            <a:xfrm>
              <a:off x="1656" y="2246"/>
              <a:ext cx="657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8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8</a:t>
              </a:r>
            </a:p>
          </p:txBody>
        </p:sp>
        <p:sp>
          <p:nvSpPr>
            <p:cNvPr id="94271" name="Rectangle 33"/>
            <p:cNvSpPr>
              <a:spLocks noChangeArrowheads="1"/>
            </p:cNvSpPr>
            <p:nvPr/>
          </p:nvSpPr>
          <p:spPr bwMode="auto">
            <a:xfrm>
              <a:off x="998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4272" name="Rectangle 34"/>
            <p:cNvSpPr>
              <a:spLocks noChangeArrowheads="1"/>
            </p:cNvSpPr>
            <p:nvPr/>
          </p:nvSpPr>
          <p:spPr bwMode="auto">
            <a:xfrm>
              <a:off x="340" y="2246"/>
              <a:ext cx="658" cy="26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6600CC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73" name="Rectangle 35"/>
            <p:cNvSpPr>
              <a:spLocks noChangeArrowheads="1"/>
            </p:cNvSpPr>
            <p:nvPr/>
          </p:nvSpPr>
          <p:spPr bwMode="auto">
            <a:xfrm>
              <a:off x="4944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74" name="Rectangle 36"/>
            <p:cNvSpPr>
              <a:spLocks noChangeArrowheads="1"/>
            </p:cNvSpPr>
            <p:nvPr/>
          </p:nvSpPr>
          <p:spPr bwMode="auto">
            <a:xfrm>
              <a:off x="4287" y="198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75" name="Rectangle 37"/>
            <p:cNvSpPr>
              <a:spLocks noChangeArrowheads="1"/>
            </p:cNvSpPr>
            <p:nvPr/>
          </p:nvSpPr>
          <p:spPr bwMode="auto">
            <a:xfrm>
              <a:off x="3629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76" name="Rectangle 38"/>
            <p:cNvSpPr>
              <a:spLocks noChangeArrowheads="1"/>
            </p:cNvSpPr>
            <p:nvPr/>
          </p:nvSpPr>
          <p:spPr bwMode="auto">
            <a:xfrm>
              <a:off x="2971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77" name="Rectangle 39"/>
            <p:cNvSpPr>
              <a:spLocks noChangeArrowheads="1"/>
            </p:cNvSpPr>
            <p:nvPr/>
          </p:nvSpPr>
          <p:spPr bwMode="auto">
            <a:xfrm>
              <a:off x="2313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4278" name="Rectangle 40"/>
            <p:cNvSpPr>
              <a:spLocks noChangeArrowheads="1"/>
            </p:cNvSpPr>
            <p:nvPr/>
          </p:nvSpPr>
          <p:spPr bwMode="auto">
            <a:xfrm>
              <a:off x="1656" y="1981"/>
              <a:ext cx="657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4279" name="Rectangle 41"/>
            <p:cNvSpPr>
              <a:spLocks noChangeArrowheads="1"/>
            </p:cNvSpPr>
            <p:nvPr/>
          </p:nvSpPr>
          <p:spPr bwMode="auto">
            <a:xfrm>
              <a:off x="998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280" name="Rectangle 42"/>
            <p:cNvSpPr>
              <a:spLocks noChangeArrowheads="1"/>
            </p:cNvSpPr>
            <p:nvPr/>
          </p:nvSpPr>
          <p:spPr bwMode="auto">
            <a:xfrm>
              <a:off x="340" y="1981"/>
              <a:ext cx="658" cy="2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281" name="Line 43"/>
            <p:cNvSpPr>
              <a:spLocks noChangeShapeType="1"/>
            </p:cNvSpPr>
            <p:nvPr/>
          </p:nvSpPr>
          <p:spPr bwMode="auto">
            <a:xfrm>
              <a:off x="340" y="224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2" name="Line 44"/>
            <p:cNvSpPr>
              <a:spLocks noChangeShapeType="1"/>
            </p:cNvSpPr>
            <p:nvPr/>
          </p:nvSpPr>
          <p:spPr bwMode="auto">
            <a:xfrm>
              <a:off x="340" y="2515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3" name="Line 45"/>
            <p:cNvSpPr>
              <a:spLocks noChangeShapeType="1"/>
            </p:cNvSpPr>
            <p:nvPr/>
          </p:nvSpPr>
          <p:spPr bwMode="auto">
            <a:xfrm>
              <a:off x="340" y="278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4" name="Line 46"/>
            <p:cNvSpPr>
              <a:spLocks noChangeShapeType="1"/>
            </p:cNvSpPr>
            <p:nvPr/>
          </p:nvSpPr>
          <p:spPr bwMode="auto">
            <a:xfrm>
              <a:off x="340" y="3033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5" name="Line 47"/>
            <p:cNvSpPr>
              <a:spLocks noChangeShapeType="1"/>
            </p:cNvSpPr>
            <p:nvPr/>
          </p:nvSpPr>
          <p:spPr bwMode="auto">
            <a:xfrm>
              <a:off x="340" y="1981"/>
              <a:ext cx="0" cy="1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6" name="Line 48"/>
            <p:cNvSpPr>
              <a:spLocks noChangeShapeType="1"/>
            </p:cNvSpPr>
            <p:nvPr/>
          </p:nvSpPr>
          <p:spPr bwMode="auto">
            <a:xfrm>
              <a:off x="998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7" name="Line 49"/>
            <p:cNvSpPr>
              <a:spLocks noChangeShapeType="1"/>
            </p:cNvSpPr>
            <p:nvPr/>
          </p:nvSpPr>
          <p:spPr bwMode="auto">
            <a:xfrm>
              <a:off x="1656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8" name="Line 50"/>
            <p:cNvSpPr>
              <a:spLocks noChangeShapeType="1"/>
            </p:cNvSpPr>
            <p:nvPr/>
          </p:nvSpPr>
          <p:spPr bwMode="auto">
            <a:xfrm>
              <a:off x="2313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9" name="Line 51"/>
            <p:cNvSpPr>
              <a:spLocks noChangeShapeType="1"/>
            </p:cNvSpPr>
            <p:nvPr/>
          </p:nvSpPr>
          <p:spPr bwMode="auto">
            <a:xfrm>
              <a:off x="2971" y="1981"/>
              <a:ext cx="0" cy="13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0" name="Line 52"/>
            <p:cNvSpPr>
              <a:spLocks noChangeShapeType="1"/>
            </p:cNvSpPr>
            <p:nvPr/>
          </p:nvSpPr>
          <p:spPr bwMode="auto">
            <a:xfrm>
              <a:off x="3629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1" name="Line 53"/>
            <p:cNvSpPr>
              <a:spLocks noChangeShapeType="1"/>
            </p:cNvSpPr>
            <p:nvPr/>
          </p:nvSpPr>
          <p:spPr bwMode="auto">
            <a:xfrm>
              <a:off x="4287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2" name="Line 54"/>
            <p:cNvSpPr>
              <a:spLocks noChangeShapeType="1"/>
            </p:cNvSpPr>
            <p:nvPr/>
          </p:nvSpPr>
          <p:spPr bwMode="auto">
            <a:xfrm>
              <a:off x="4944" y="1981"/>
              <a:ext cx="0" cy="1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3" name="Line 55"/>
            <p:cNvSpPr>
              <a:spLocks noChangeShapeType="1"/>
            </p:cNvSpPr>
            <p:nvPr/>
          </p:nvSpPr>
          <p:spPr bwMode="auto">
            <a:xfrm>
              <a:off x="5602" y="1981"/>
              <a:ext cx="0" cy="1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4" name="Line 56"/>
            <p:cNvSpPr>
              <a:spLocks noChangeShapeType="1"/>
            </p:cNvSpPr>
            <p:nvPr/>
          </p:nvSpPr>
          <p:spPr bwMode="auto">
            <a:xfrm>
              <a:off x="2313" y="1981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5" name="Line 57"/>
            <p:cNvSpPr>
              <a:spLocks noChangeShapeType="1"/>
            </p:cNvSpPr>
            <p:nvPr/>
          </p:nvSpPr>
          <p:spPr bwMode="auto">
            <a:xfrm>
              <a:off x="340" y="198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6" name="Line 58"/>
            <p:cNvSpPr>
              <a:spLocks noChangeShapeType="1"/>
            </p:cNvSpPr>
            <p:nvPr/>
          </p:nvSpPr>
          <p:spPr bwMode="auto">
            <a:xfrm>
              <a:off x="3629" y="1981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7" name="Line 59"/>
            <p:cNvSpPr>
              <a:spLocks noChangeShapeType="1"/>
            </p:cNvSpPr>
            <p:nvPr/>
          </p:nvSpPr>
          <p:spPr bwMode="auto">
            <a:xfrm>
              <a:off x="2313" y="3298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8" name="Line 60"/>
            <p:cNvSpPr>
              <a:spLocks noChangeShapeType="1"/>
            </p:cNvSpPr>
            <p:nvPr/>
          </p:nvSpPr>
          <p:spPr bwMode="auto">
            <a:xfrm>
              <a:off x="340" y="3298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9" name="Line 61"/>
            <p:cNvSpPr>
              <a:spLocks noChangeShapeType="1"/>
            </p:cNvSpPr>
            <p:nvPr/>
          </p:nvSpPr>
          <p:spPr bwMode="auto">
            <a:xfrm>
              <a:off x="3629" y="3298"/>
              <a:ext cx="19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0" name="Text Box 62"/>
            <p:cNvSpPr txBox="1">
              <a:spLocks noChangeArrowheads="1"/>
            </p:cNvSpPr>
            <p:nvPr/>
          </p:nvSpPr>
          <p:spPr bwMode="auto">
            <a:xfrm>
              <a:off x="1429" y="1661"/>
              <a:ext cx="36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301" name="Text Box 63"/>
            <p:cNvSpPr txBox="1">
              <a:spLocks noChangeArrowheads="1"/>
            </p:cNvSpPr>
            <p:nvPr/>
          </p:nvSpPr>
          <p:spPr bwMode="auto">
            <a:xfrm>
              <a:off x="3970" y="1664"/>
              <a:ext cx="544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path</a:t>
              </a:r>
              <a:r>
                <a:rPr lang="en-US" altLang="zh-CN" sz="20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</p:grpSp>
      <p:sp>
        <p:nvSpPr>
          <p:cNvPr id="266324" name="Text Box 84"/>
          <p:cNvSpPr txBox="1">
            <a:spLocks noChangeArrowheads="1"/>
          </p:cNvSpPr>
          <p:nvPr/>
        </p:nvSpPr>
        <p:spPr bwMode="auto">
          <a:xfrm>
            <a:off x="3059113" y="196850"/>
            <a:ext cx="5761037" cy="12618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考虑顶点</a:t>
            </a:r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0→1 →2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0→3 →2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path[0][2]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66325" name="Text Box 85"/>
          <p:cNvSpPr txBox="1">
            <a:spLocks noChangeArrowheads="1"/>
          </p:cNvSpPr>
          <p:nvPr/>
        </p:nvSpPr>
        <p:spPr bwMode="auto">
          <a:xfrm>
            <a:off x="3068638" y="1900238"/>
            <a:ext cx="60118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 →2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path[1][2]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66326" name="Text Box 86"/>
          <p:cNvSpPr txBox="1">
            <a:spLocks noChangeArrowheads="1"/>
          </p:cNvSpPr>
          <p:nvPr/>
        </p:nvSpPr>
        <p:spPr bwMode="auto">
          <a:xfrm>
            <a:off x="3055938" y="1387475"/>
            <a:ext cx="6011862" cy="61555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：由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1→2 →0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 →2 →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path[1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66327" name="Oval 87"/>
          <p:cNvSpPr>
            <a:spLocks noChangeArrowheads="1"/>
          </p:cNvSpPr>
          <p:nvPr/>
        </p:nvSpPr>
        <p:spPr bwMode="auto">
          <a:xfrm>
            <a:off x="2843213" y="3475038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28" name="Oval 88"/>
          <p:cNvSpPr>
            <a:spLocks noChangeArrowheads="1"/>
          </p:cNvSpPr>
          <p:nvPr/>
        </p:nvSpPr>
        <p:spPr bwMode="auto">
          <a:xfrm>
            <a:off x="7040563" y="3467100"/>
            <a:ext cx="576262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29" name="Oval 89"/>
          <p:cNvSpPr>
            <a:spLocks noChangeArrowheads="1"/>
          </p:cNvSpPr>
          <p:nvPr/>
        </p:nvSpPr>
        <p:spPr bwMode="auto">
          <a:xfrm>
            <a:off x="768350" y="3919538"/>
            <a:ext cx="576263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0" name="Oval 90"/>
          <p:cNvSpPr>
            <a:spLocks noChangeArrowheads="1"/>
          </p:cNvSpPr>
          <p:nvPr/>
        </p:nvSpPr>
        <p:spPr bwMode="auto">
          <a:xfrm>
            <a:off x="4965700" y="3911600"/>
            <a:ext cx="576263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1" name="Oval 91"/>
          <p:cNvSpPr>
            <a:spLocks noChangeArrowheads="1"/>
          </p:cNvSpPr>
          <p:nvPr/>
        </p:nvSpPr>
        <p:spPr bwMode="auto">
          <a:xfrm>
            <a:off x="2855913" y="3916363"/>
            <a:ext cx="576262" cy="576262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2" name="Oval 92"/>
          <p:cNvSpPr>
            <a:spLocks noChangeArrowheads="1"/>
          </p:cNvSpPr>
          <p:nvPr/>
        </p:nvSpPr>
        <p:spPr bwMode="auto">
          <a:xfrm>
            <a:off x="7053263" y="3908425"/>
            <a:ext cx="576262" cy="576263"/>
          </a:xfrm>
          <a:prstGeom prst="ellipse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6333" name="Text Box 93"/>
          <p:cNvSpPr txBox="1">
            <a:spLocks noChangeArrowheads="1"/>
          </p:cNvSpPr>
          <p:nvPr/>
        </p:nvSpPr>
        <p:spPr bwMode="auto">
          <a:xfrm>
            <a:off x="2268538" y="5589588"/>
            <a:ext cx="4464050" cy="338554"/>
          </a:xfrm>
          <a:prstGeom prst="rect">
            <a:avLst/>
          </a:prstGeom>
          <a:solidFill>
            <a:schemeClr val="folHlink"/>
          </a:solidFill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求所有顶点之间最短路径完毕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214282" y="285728"/>
            <a:ext cx="2736850" cy="2357454"/>
            <a:chOff x="642910" y="428604"/>
            <a:chExt cx="2736850" cy="2357454"/>
          </a:xfrm>
        </p:grpSpPr>
        <p:sp>
          <p:nvSpPr>
            <p:cNvPr id="95" name="矩形 94"/>
            <p:cNvSpPr/>
            <p:nvPr/>
          </p:nvSpPr>
          <p:spPr>
            <a:xfrm>
              <a:off x="714348" y="428604"/>
              <a:ext cx="2643206" cy="2357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2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865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图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858810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8" name="Oval 8"/>
            <p:cNvSpPr>
              <a:spLocks noChangeArrowheads="1"/>
            </p:cNvSpPr>
            <p:nvPr/>
          </p:nvSpPr>
          <p:spPr bwMode="auto">
            <a:xfrm>
              <a:off x="2803498" y="650854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9" name="Oval 9"/>
            <p:cNvSpPr>
              <a:spLocks noChangeArrowheads="1"/>
            </p:cNvSpPr>
            <p:nvPr/>
          </p:nvSpPr>
          <p:spPr bwMode="auto">
            <a:xfrm>
              <a:off x="858810" y="1874817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0" name="Oval 10"/>
            <p:cNvSpPr>
              <a:spLocks noChangeArrowheads="1"/>
            </p:cNvSpPr>
            <p:nvPr/>
          </p:nvSpPr>
          <p:spPr bwMode="auto">
            <a:xfrm>
              <a:off x="2874935" y="1874817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>
              <a:off x="1219173" y="795317"/>
              <a:ext cx="158432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 flipV="1">
              <a:off x="1003273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1198535" y="925492"/>
              <a:ext cx="1676400" cy="1020763"/>
            </a:xfrm>
            <a:custGeom>
              <a:avLst/>
              <a:gdLst>
                <a:gd name="T0" fmla="*/ 0 w 1056"/>
                <a:gd name="T1" fmla="*/ 0 h 643"/>
                <a:gd name="T2" fmla="*/ 1056 w 1056"/>
                <a:gd name="T3" fmla="*/ 643 h 643"/>
                <a:gd name="T4" fmla="*/ 0 60000 65536"/>
                <a:gd name="T5" fmla="*/ 0 60000 65536"/>
                <a:gd name="T6" fmla="*/ 0 w 1056"/>
                <a:gd name="T7" fmla="*/ 0 h 643"/>
                <a:gd name="T8" fmla="*/ 1056 w 1056"/>
                <a:gd name="T9" fmla="*/ 643 h 6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14"/>
            <p:cNvSpPr>
              <a:spLocks noChangeShapeType="1"/>
            </p:cNvSpPr>
            <p:nvPr/>
          </p:nvSpPr>
          <p:spPr bwMode="auto">
            <a:xfrm>
              <a:off x="3019398" y="1011217"/>
              <a:ext cx="0" cy="8636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219173" y="1884342"/>
              <a:ext cx="1655763" cy="136525"/>
            </a:xfrm>
            <a:custGeom>
              <a:avLst/>
              <a:gdLst>
                <a:gd name="T0" fmla="*/ 0 w 1043"/>
                <a:gd name="T1" fmla="*/ 85 h 86"/>
                <a:gd name="T2" fmla="*/ 216 w 1043"/>
                <a:gd name="T3" fmla="*/ 28 h 86"/>
                <a:gd name="T4" fmla="*/ 348 w 1043"/>
                <a:gd name="T5" fmla="*/ 7 h 86"/>
                <a:gd name="T6" fmla="*/ 494 w 1043"/>
                <a:gd name="T7" fmla="*/ 0 h 86"/>
                <a:gd name="T8" fmla="*/ 786 w 1043"/>
                <a:gd name="T9" fmla="*/ 28 h 86"/>
                <a:gd name="T10" fmla="*/ 1043 w 1043"/>
                <a:gd name="T11" fmla="*/ 86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86"/>
                <a:gd name="T20" fmla="*/ 1043 w 1043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86">
                  <a:moveTo>
                    <a:pt x="0" y="85"/>
                  </a:moveTo>
                  <a:lnTo>
                    <a:pt x="216" y="28"/>
                  </a:lnTo>
                  <a:lnTo>
                    <a:pt x="348" y="7"/>
                  </a:lnTo>
                  <a:lnTo>
                    <a:pt x="494" y="0"/>
                  </a:lnTo>
                  <a:lnTo>
                    <a:pt x="786" y="28"/>
                  </a:lnTo>
                  <a:lnTo>
                    <a:pt x="1043" y="86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1209648" y="2116117"/>
              <a:ext cx="1663700" cy="153988"/>
            </a:xfrm>
            <a:custGeom>
              <a:avLst/>
              <a:gdLst>
                <a:gd name="T0" fmla="*/ 1048 w 1048"/>
                <a:gd name="T1" fmla="*/ 0 h 97"/>
                <a:gd name="T2" fmla="*/ 826 w 1048"/>
                <a:gd name="T3" fmla="*/ 62 h 97"/>
                <a:gd name="T4" fmla="*/ 556 w 1048"/>
                <a:gd name="T5" fmla="*/ 97 h 97"/>
                <a:gd name="T6" fmla="*/ 299 w 1048"/>
                <a:gd name="T7" fmla="*/ 90 h 97"/>
                <a:gd name="T8" fmla="*/ 0 w 1048"/>
                <a:gd name="T9" fmla="*/ 9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8"/>
                <a:gd name="T16" fmla="*/ 0 h 97"/>
                <a:gd name="T17" fmla="*/ 1048 w 1048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8" h="97">
                  <a:moveTo>
                    <a:pt x="1048" y="0"/>
                  </a:moveTo>
                  <a:lnTo>
                    <a:pt x="826" y="62"/>
                  </a:lnTo>
                  <a:lnTo>
                    <a:pt x="556" y="97"/>
                  </a:lnTo>
                  <a:lnTo>
                    <a:pt x="299" y="90"/>
                  </a:lnTo>
                  <a:lnTo>
                    <a:pt x="0" y="9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1138210" y="888979"/>
              <a:ext cx="1655763" cy="1008063"/>
            </a:xfrm>
            <a:custGeom>
              <a:avLst/>
              <a:gdLst>
                <a:gd name="T0" fmla="*/ 1043 w 1043"/>
                <a:gd name="T1" fmla="*/ 0 h 635"/>
                <a:gd name="T2" fmla="*/ 621 w 1043"/>
                <a:gd name="T3" fmla="*/ 162 h 635"/>
                <a:gd name="T4" fmla="*/ 413 w 1043"/>
                <a:gd name="T5" fmla="*/ 287 h 635"/>
                <a:gd name="T6" fmla="*/ 191 w 1043"/>
                <a:gd name="T7" fmla="*/ 440 h 635"/>
                <a:gd name="T8" fmla="*/ 0 w 1043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1043" y="0"/>
                  </a:moveTo>
                  <a:lnTo>
                    <a:pt x="621" y="162"/>
                  </a:lnTo>
                  <a:lnTo>
                    <a:pt x="413" y="287"/>
                  </a:lnTo>
                  <a:lnTo>
                    <a:pt x="191" y="440"/>
                  </a:lnTo>
                  <a:lnTo>
                    <a:pt x="0" y="635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1203298" y="928667"/>
              <a:ext cx="1655763" cy="1008063"/>
            </a:xfrm>
            <a:custGeom>
              <a:avLst/>
              <a:gdLst>
                <a:gd name="T0" fmla="*/ 0 w 1043"/>
                <a:gd name="T1" fmla="*/ 635 h 635"/>
                <a:gd name="T2" fmla="*/ 414 w 1043"/>
                <a:gd name="T3" fmla="*/ 463 h 635"/>
                <a:gd name="T4" fmla="*/ 643 w 1043"/>
                <a:gd name="T5" fmla="*/ 352 h 635"/>
                <a:gd name="T6" fmla="*/ 851 w 1043"/>
                <a:gd name="T7" fmla="*/ 206 h 635"/>
                <a:gd name="T8" fmla="*/ 1043 w 1043"/>
                <a:gd name="T9" fmla="*/ 0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3"/>
                <a:gd name="T16" fmla="*/ 0 h 635"/>
                <a:gd name="T17" fmla="*/ 1043 w 1043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3" h="635">
                  <a:moveTo>
                    <a:pt x="0" y="635"/>
                  </a:moveTo>
                  <a:lnTo>
                    <a:pt x="414" y="463"/>
                  </a:lnTo>
                  <a:lnTo>
                    <a:pt x="643" y="352"/>
                  </a:lnTo>
                  <a:lnTo>
                    <a:pt x="851" y="206"/>
                  </a:lnTo>
                  <a:lnTo>
                    <a:pt x="1043" y="0"/>
                  </a:lnTo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1723998" y="4286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10" name="Text Box 20"/>
            <p:cNvSpPr txBox="1">
              <a:spLocks noChangeArrowheads="1"/>
            </p:cNvSpPr>
            <p:nvPr/>
          </p:nvSpPr>
          <p:spPr bwMode="auto">
            <a:xfrm>
              <a:off x="642910" y="1219179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1" name="Text Box 21"/>
            <p:cNvSpPr txBox="1">
              <a:spLocks noChangeArrowheads="1"/>
            </p:cNvSpPr>
            <p:nvPr/>
          </p:nvSpPr>
          <p:spPr bwMode="auto">
            <a:xfrm>
              <a:off x="2947960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2" name="Text Box 22"/>
            <p:cNvSpPr txBox="1">
              <a:spLocks noChangeArrowheads="1"/>
            </p:cNvSpPr>
            <p:nvPr/>
          </p:nvSpPr>
          <p:spPr bwMode="auto">
            <a:xfrm>
              <a:off x="1363635" y="79531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2298673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1795435" y="2227242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5" name="Text Box 25"/>
            <p:cNvSpPr txBox="1">
              <a:spLocks noChangeArrowheads="1"/>
            </p:cNvSpPr>
            <p:nvPr/>
          </p:nvSpPr>
          <p:spPr bwMode="auto">
            <a:xfrm>
              <a:off x="1795435" y="1868467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147735" y="1292204"/>
              <a:ext cx="431800" cy="36671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66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66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66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4" grpId="0"/>
      <p:bldP spid="266325" grpId="0"/>
      <p:bldP spid="266326" grpId="0"/>
      <p:bldP spid="266327" grpId="0" animBg="1"/>
      <p:bldP spid="266327" grpId="1" animBg="1"/>
      <p:bldP spid="266327" grpId="2" animBg="1"/>
      <p:bldP spid="266328" grpId="0" animBg="1"/>
      <p:bldP spid="266328" grpId="1" animBg="1"/>
      <p:bldP spid="266328" grpId="2" animBg="1"/>
      <p:bldP spid="266329" grpId="0" animBg="1"/>
      <p:bldP spid="266329" grpId="1" animBg="1"/>
      <p:bldP spid="266329" grpId="2" animBg="1"/>
      <p:bldP spid="266330" grpId="0" animBg="1"/>
      <p:bldP spid="266330" grpId="1" animBg="1"/>
      <p:bldP spid="266330" grpId="2" animBg="1"/>
      <p:bldP spid="266331" grpId="0" animBg="1"/>
      <p:bldP spid="266331" grpId="1" animBg="1"/>
      <p:bldP spid="266331" grpId="2" animBg="1"/>
      <p:bldP spid="266332" grpId="0" animBg="1"/>
      <p:bldP spid="266332" grpId="1" animBg="1"/>
      <p:bldP spid="266332" grpId="2" animBg="1"/>
      <p:bldP spid="2663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22263" y="2852738"/>
            <a:ext cx="8713787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求最短路径长度：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数组可以直接得到两个顶点之间的最短路径长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度，如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[1][0]=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明顶点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的最短路径长度为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求最短路径：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以求顶点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的最短路径说明：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][0]=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明顶点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的前一顶点是顶点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][2]=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的前一个顶点是顶点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][3]=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的前一个顶点是顶点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到起点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依次得到的顶点序列为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的最短路径为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1→3→2→0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aphicFrame>
        <p:nvGraphicFramePr>
          <p:cNvPr id="267267" name="Group 3"/>
          <p:cNvGraphicFramePr>
            <a:graphicFrameLocks noGrp="1"/>
          </p:cNvGraphicFramePr>
          <p:nvPr/>
        </p:nvGraphicFramePr>
        <p:xfrm>
          <a:off x="323850" y="623888"/>
          <a:ext cx="8353425" cy="2078040"/>
        </p:xfrm>
        <a:graphic>
          <a:graphicData uri="http://schemas.openxmlformats.org/drawingml/2006/table">
            <a:tbl>
              <a:tblPr/>
              <a:tblGrid>
                <a:gridCol w="1044575"/>
                <a:gridCol w="1044575"/>
                <a:gridCol w="1042988"/>
                <a:gridCol w="1044575"/>
                <a:gridCol w="1044575"/>
                <a:gridCol w="1044575"/>
                <a:gridCol w="1042987"/>
                <a:gridCol w="1044575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Consolas" pitchFamily="49" charset="0"/>
                        </a:rPr>
                        <a:t>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91" name="Text Box 63"/>
          <p:cNvSpPr txBox="1">
            <a:spLocks noChangeArrowheads="1"/>
          </p:cNvSpPr>
          <p:nvPr/>
        </p:nvSpPr>
        <p:spPr bwMode="auto">
          <a:xfrm>
            <a:off x="2052638" y="115888"/>
            <a:ext cx="576262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5292" name="Text Box 64"/>
          <p:cNvSpPr txBox="1">
            <a:spLocks noChangeArrowheads="1"/>
          </p:cNvSpPr>
          <p:nvPr/>
        </p:nvSpPr>
        <p:spPr bwMode="auto">
          <a:xfrm>
            <a:off x="6086475" y="120650"/>
            <a:ext cx="863600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8595" y="1397000"/>
          <a:ext cx="8286812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71703"/>
                <a:gridCol w="2071703"/>
                <a:gridCol w="1785949"/>
                <a:gridCol w="235745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算法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用途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时间复杂度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特点</a:t>
                      </a:r>
                      <a:endParaRPr lang="zh-CN" altLang="en-US" sz="2000" b="1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Dijkstra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SPFA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O(e)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Bellman-Ford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单源最短路径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O(ne)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zh-CN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Floyd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多源最短路径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O(n</a:t>
                      </a:r>
                      <a:r>
                        <a:rPr lang="en-US" altLang="zh-CN" sz="2000" b="1" baseline="3000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)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不适合负权回路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28926" y="57148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 法 比 较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5720" y="1500174"/>
            <a:ext cx="856932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重复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以下步骤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次，使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得其他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个顶点被加入到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① 以顶点集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和顶点集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边作为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候选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，挑权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边加入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该边在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② 考察当前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中的所有顶点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，修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改候选边：若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的权值小于原来和顶点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关联的候选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后者作为候选边。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30146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42910" y="1785926"/>
            <a:ext cx="3214710" cy="2155282"/>
            <a:chOff x="285720" y="1785926"/>
            <a:chExt cx="3214710" cy="2155282"/>
          </a:xfrm>
        </p:grpSpPr>
        <p:sp>
          <p:nvSpPr>
            <p:cNvPr id="7" name="椭圆 6"/>
            <p:cNvSpPr/>
            <p:nvPr/>
          </p:nvSpPr>
          <p:spPr>
            <a:xfrm>
              <a:off x="285720" y="2643182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00100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00100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357422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357422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14480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143240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615858" y="226940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6"/>
              <a:endCxn id="10" idx="2"/>
            </p:cNvCxnSpPr>
            <p:nvPr/>
          </p:nvCxnSpPr>
          <p:spPr>
            <a:xfrm>
              <a:off x="1357290" y="214311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7"/>
              <a:endCxn id="10" idx="3"/>
            </p:cNvCxnSpPr>
            <p:nvPr/>
          </p:nvCxnSpPr>
          <p:spPr>
            <a:xfrm rot="5400000" flipH="1" flipV="1">
              <a:off x="2008899" y="230512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3"/>
              <a:endCxn id="9" idx="7"/>
            </p:cNvCxnSpPr>
            <p:nvPr/>
          </p:nvCxnSpPr>
          <p:spPr>
            <a:xfrm rot="5400000">
              <a:off x="1330238" y="298378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5"/>
              <a:endCxn id="9" idx="1"/>
            </p:cNvCxnSpPr>
            <p:nvPr/>
          </p:nvCxnSpPr>
          <p:spPr>
            <a:xfrm rot="16200000" flipH="1">
              <a:off x="615858" y="298378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6"/>
              <a:endCxn id="11" idx="2"/>
            </p:cNvCxnSpPr>
            <p:nvPr/>
          </p:nvCxnSpPr>
          <p:spPr>
            <a:xfrm>
              <a:off x="1357290" y="357187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5"/>
              <a:endCxn id="11" idx="1"/>
            </p:cNvCxnSpPr>
            <p:nvPr/>
          </p:nvCxnSpPr>
          <p:spPr>
            <a:xfrm rot="16200000" flipH="1">
              <a:off x="2008899" y="301950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2723279" y="223368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2723279" y="294806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1472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1472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4480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85852" y="29167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4480" y="35718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43108" y="291679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43108" y="24167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7488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8926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000628" y="1785926"/>
            <a:ext cx="3214710" cy="2155282"/>
            <a:chOff x="5000628" y="1785926"/>
            <a:chExt cx="3214710" cy="2155282"/>
          </a:xfrm>
        </p:grpSpPr>
        <p:sp>
          <p:nvSpPr>
            <p:cNvPr id="45" name="椭圆 44"/>
            <p:cNvSpPr/>
            <p:nvPr/>
          </p:nvSpPr>
          <p:spPr>
            <a:xfrm>
              <a:off x="5000628" y="2643182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715008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715008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7072330" y="192880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7072330" y="335756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429388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858148" y="2643182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连接符 51"/>
            <p:cNvCxnSpPr>
              <a:stCxn id="45" idx="7"/>
              <a:endCxn id="46" idx="3"/>
            </p:cNvCxnSpPr>
            <p:nvPr/>
          </p:nvCxnSpPr>
          <p:spPr>
            <a:xfrm rot="5400000" flipH="1" flipV="1">
              <a:off x="5330766" y="2269402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6" idx="6"/>
              <a:endCxn id="48" idx="2"/>
            </p:cNvCxnSpPr>
            <p:nvPr/>
          </p:nvCxnSpPr>
          <p:spPr>
            <a:xfrm>
              <a:off x="6072198" y="214311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7"/>
              <a:endCxn id="48" idx="3"/>
            </p:cNvCxnSpPr>
            <p:nvPr/>
          </p:nvCxnSpPr>
          <p:spPr>
            <a:xfrm rot="5400000" flipH="1" flipV="1">
              <a:off x="6723807" y="2305121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7" idx="6"/>
              <a:endCxn id="49" idx="2"/>
            </p:cNvCxnSpPr>
            <p:nvPr/>
          </p:nvCxnSpPr>
          <p:spPr>
            <a:xfrm>
              <a:off x="6072198" y="3571876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48" idx="5"/>
              <a:endCxn id="51" idx="1"/>
            </p:cNvCxnSpPr>
            <p:nvPr/>
          </p:nvCxnSpPr>
          <p:spPr>
            <a:xfrm rot="16200000" flipH="1">
              <a:off x="7438187" y="223368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9" idx="7"/>
              <a:endCxn id="51" idx="3"/>
            </p:cNvCxnSpPr>
            <p:nvPr/>
          </p:nvCxnSpPr>
          <p:spPr>
            <a:xfrm rot="5400000" flipH="1" flipV="1">
              <a:off x="7438187" y="2948063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286380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29388" y="17859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29388" y="35718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572264" y="23452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72396" y="2202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3834" y="32025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右箭头 70"/>
          <p:cNvSpPr/>
          <p:nvPr/>
        </p:nvSpPr>
        <p:spPr>
          <a:xfrm>
            <a:off x="4286248" y="2714620"/>
            <a:ext cx="428628" cy="3571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57950" y="3286124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00694" y="2357430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①</a:t>
            </a:r>
            <a:endParaRPr lang="zh-CN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6357950" y="207167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②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6858016" y="24288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③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7286644" y="24288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④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7358082" y="2857496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⑤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174993" cy="461665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普里姆算法设计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28596" y="1000108"/>
            <a:ext cx="8135938" cy="1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为了便于在集合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之间选择权最小的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边，建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立了两个数组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们记录从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具有最小权值的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边，对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于某个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-U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closest[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存储该边依附的在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中的顶点编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存储该边的权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值。 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282892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417122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closest[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25554" y="398836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28926" y="4770808"/>
            <a:ext cx="432000" cy="432000"/>
          </a:xfrm>
          <a:prstGeom prst="ellipse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endParaRPr lang="zh-CN" altLang="en-US" sz="2000" i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57818" y="42707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直接连接符 10"/>
          <p:cNvCxnSpPr>
            <a:stCxn id="8" idx="6"/>
            <a:endCxn id="9" idx="2"/>
          </p:cNvCxnSpPr>
          <p:nvPr/>
        </p:nvCxnSpPr>
        <p:spPr>
          <a:xfrm flipV="1">
            <a:off x="3360926" y="4486742"/>
            <a:ext cx="1996892" cy="5000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8" idx="0"/>
          </p:cNvCxnSpPr>
          <p:nvPr/>
        </p:nvCxnSpPr>
        <p:spPr>
          <a:xfrm rot="16200000" flipH="1">
            <a:off x="2968017" y="4593899"/>
            <a:ext cx="350446" cy="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14958">
            <a:off x="3758227" y="4252819"/>
            <a:ext cx="141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lowcost[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71736" y="3631172"/>
            <a:ext cx="1143008" cy="20002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00628" y="3488296"/>
            <a:ext cx="1143008" cy="20002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箭头连接符 20"/>
          <p:cNvCxnSpPr>
            <a:stCxn id="6" idx="1"/>
            <a:endCxn id="8" idx="5"/>
          </p:cNvCxnSpPr>
          <p:nvPr/>
        </p:nvCxnSpPr>
        <p:spPr>
          <a:xfrm rot="10800000">
            <a:off x="3297662" y="5139543"/>
            <a:ext cx="202769" cy="446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6248" y="298823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V-U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]≠0}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3042" y="313110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]=0}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00034" y="428604"/>
            <a:ext cx="800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增量过程（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V-U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的顶点一个一个添加到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571472" y="1030289"/>
            <a:ext cx="8572528" cy="2584095"/>
            <a:chOff x="571472" y="1030289"/>
            <a:chExt cx="8572528" cy="2584095"/>
          </a:xfrm>
        </p:grpSpPr>
        <p:sp>
          <p:nvSpPr>
            <p:cNvPr id="57" name="任意多边形 56"/>
            <p:cNvSpPr/>
            <p:nvPr/>
          </p:nvSpPr>
          <p:spPr>
            <a:xfrm>
              <a:off x="1394769" y="1030289"/>
              <a:ext cx="2919411" cy="2584095"/>
            </a:xfrm>
            <a:custGeom>
              <a:avLst/>
              <a:gdLst>
                <a:gd name="connsiteX0" fmla="*/ 2233083 w 3111500"/>
                <a:gd name="connsiteY0" fmla="*/ 179917 h 2755900"/>
                <a:gd name="connsiteX1" fmla="*/ 1712383 w 3111500"/>
                <a:gd name="connsiteY1" fmla="*/ 218017 h 2755900"/>
                <a:gd name="connsiteX2" fmla="*/ 1013883 w 3111500"/>
                <a:gd name="connsiteY2" fmla="*/ 1132417 h 2755900"/>
                <a:gd name="connsiteX3" fmla="*/ 594783 w 3111500"/>
                <a:gd name="connsiteY3" fmla="*/ 1589617 h 2755900"/>
                <a:gd name="connsiteX4" fmla="*/ 188383 w 3111500"/>
                <a:gd name="connsiteY4" fmla="*/ 2072217 h 2755900"/>
                <a:gd name="connsiteX5" fmla="*/ 353483 w 3111500"/>
                <a:gd name="connsiteY5" fmla="*/ 2656417 h 2755900"/>
                <a:gd name="connsiteX6" fmla="*/ 2309283 w 3111500"/>
                <a:gd name="connsiteY6" fmla="*/ 2529417 h 2755900"/>
                <a:gd name="connsiteX7" fmla="*/ 3096683 w 3111500"/>
                <a:gd name="connsiteY7" fmla="*/ 1297517 h 2755900"/>
                <a:gd name="connsiteX8" fmla="*/ 2233083 w 3111500"/>
                <a:gd name="connsiteY8" fmla="*/ 179917 h 2755900"/>
                <a:gd name="connsiteX0" fmla="*/ 2217299 w 3083983"/>
                <a:gd name="connsiteY0" fmla="*/ 179917 h 2698926"/>
                <a:gd name="connsiteX1" fmla="*/ 1696599 w 3083983"/>
                <a:gd name="connsiteY1" fmla="*/ 218017 h 2698926"/>
                <a:gd name="connsiteX2" fmla="*/ 998099 w 3083983"/>
                <a:gd name="connsiteY2" fmla="*/ 1132417 h 2698926"/>
                <a:gd name="connsiteX3" fmla="*/ 578999 w 3083983"/>
                <a:gd name="connsiteY3" fmla="*/ 1589617 h 2698926"/>
                <a:gd name="connsiteX4" fmla="*/ 172599 w 3083983"/>
                <a:gd name="connsiteY4" fmla="*/ 2072217 h 2698926"/>
                <a:gd name="connsiteX5" fmla="*/ 337699 w 3083983"/>
                <a:gd name="connsiteY5" fmla="*/ 2656417 h 2698926"/>
                <a:gd name="connsiteX6" fmla="*/ 2198794 w 3083983"/>
                <a:gd name="connsiteY6" fmla="*/ 2327272 h 2698926"/>
                <a:gd name="connsiteX7" fmla="*/ 3080899 w 3083983"/>
                <a:gd name="connsiteY7" fmla="*/ 1297517 h 2698926"/>
                <a:gd name="connsiteX8" fmla="*/ 2217299 w 3083983"/>
                <a:gd name="connsiteY8" fmla="*/ 179917 h 2698926"/>
                <a:gd name="connsiteX0" fmla="*/ 2052727 w 2919411"/>
                <a:gd name="connsiteY0" fmla="*/ 179917 h 2584095"/>
                <a:gd name="connsiteX1" fmla="*/ 1532027 w 2919411"/>
                <a:gd name="connsiteY1" fmla="*/ 218017 h 2584095"/>
                <a:gd name="connsiteX2" fmla="*/ 833527 w 2919411"/>
                <a:gd name="connsiteY2" fmla="*/ 1132417 h 2584095"/>
                <a:gd name="connsiteX3" fmla="*/ 414427 w 2919411"/>
                <a:gd name="connsiteY3" fmla="*/ 1589617 h 2584095"/>
                <a:gd name="connsiteX4" fmla="*/ 8027 w 2919411"/>
                <a:gd name="connsiteY4" fmla="*/ 2072217 h 2584095"/>
                <a:gd name="connsiteX5" fmla="*/ 462587 w 2919411"/>
                <a:gd name="connsiteY5" fmla="*/ 2541586 h 2584095"/>
                <a:gd name="connsiteX6" fmla="*/ 2034222 w 2919411"/>
                <a:gd name="connsiteY6" fmla="*/ 2327272 h 2584095"/>
                <a:gd name="connsiteX7" fmla="*/ 2916327 w 2919411"/>
                <a:gd name="connsiteY7" fmla="*/ 1297517 h 2584095"/>
                <a:gd name="connsiteX8" fmla="*/ 2052727 w 2919411"/>
                <a:gd name="connsiteY8" fmla="*/ 179917 h 258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9411" h="2584095">
                  <a:moveTo>
                    <a:pt x="2052727" y="179917"/>
                  </a:moveTo>
                  <a:cubicBezTo>
                    <a:pt x="1822010" y="0"/>
                    <a:pt x="1735227" y="59267"/>
                    <a:pt x="1532027" y="218017"/>
                  </a:cubicBezTo>
                  <a:cubicBezTo>
                    <a:pt x="1328827" y="376767"/>
                    <a:pt x="1019794" y="903817"/>
                    <a:pt x="833527" y="1132417"/>
                  </a:cubicBezTo>
                  <a:cubicBezTo>
                    <a:pt x="647260" y="1361017"/>
                    <a:pt x="552010" y="1432984"/>
                    <a:pt x="414427" y="1589617"/>
                  </a:cubicBezTo>
                  <a:cubicBezTo>
                    <a:pt x="276844" y="1746250"/>
                    <a:pt x="0" y="1913556"/>
                    <a:pt x="8027" y="2072217"/>
                  </a:cubicBezTo>
                  <a:cubicBezTo>
                    <a:pt x="16054" y="2230879"/>
                    <a:pt x="124888" y="2499077"/>
                    <a:pt x="462587" y="2541586"/>
                  </a:cubicBezTo>
                  <a:cubicBezTo>
                    <a:pt x="800286" y="2584095"/>
                    <a:pt x="1625265" y="2534617"/>
                    <a:pt x="2034222" y="2327272"/>
                  </a:cubicBezTo>
                  <a:cubicBezTo>
                    <a:pt x="2443179" y="2119927"/>
                    <a:pt x="2913243" y="1655409"/>
                    <a:pt x="2916327" y="1297517"/>
                  </a:cubicBezTo>
                  <a:cubicBezTo>
                    <a:pt x="2919411" y="939625"/>
                    <a:pt x="2283444" y="359834"/>
                    <a:pt x="2052727" y="179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71472" y="1154842"/>
              <a:ext cx="8572528" cy="2316482"/>
              <a:chOff x="571472" y="1154842"/>
              <a:chExt cx="8572528" cy="231648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857224" y="2173298"/>
                <a:ext cx="357190" cy="42862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571604" y="145891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571604" y="288767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928926" y="1458918"/>
                <a:ext cx="357190" cy="4286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20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928926" y="288767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285984" y="217329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14744" y="2173298"/>
                <a:ext cx="357190" cy="428628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37" name="直接连接符 36"/>
              <p:cNvCxnSpPr>
                <a:stCxn id="30" idx="7"/>
                <a:endCxn id="31" idx="3"/>
              </p:cNvCxnSpPr>
              <p:nvPr/>
            </p:nvCxnSpPr>
            <p:spPr>
              <a:xfrm rot="5400000" flipH="1" flipV="1">
                <a:off x="1187362" y="1799518"/>
                <a:ext cx="411294" cy="4618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1" idx="6"/>
                <a:endCxn id="33" idx="2"/>
              </p:cNvCxnSpPr>
              <p:nvPr/>
            </p:nvCxnSpPr>
            <p:spPr>
              <a:xfrm>
                <a:off x="1928794" y="1673232"/>
                <a:ext cx="10001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5" idx="7"/>
                <a:endCxn id="33" idx="3"/>
              </p:cNvCxnSpPr>
              <p:nvPr/>
            </p:nvCxnSpPr>
            <p:spPr>
              <a:xfrm rot="5400000" flipH="1" flipV="1">
                <a:off x="2580403" y="1835237"/>
                <a:ext cx="411294" cy="3903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5" idx="3"/>
                <a:endCxn id="32" idx="7"/>
              </p:cNvCxnSpPr>
              <p:nvPr/>
            </p:nvCxnSpPr>
            <p:spPr>
              <a:xfrm rot="5400000">
                <a:off x="1901742" y="2513898"/>
                <a:ext cx="411294" cy="4618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0" idx="5"/>
                <a:endCxn id="32" idx="1"/>
              </p:cNvCxnSpPr>
              <p:nvPr/>
            </p:nvCxnSpPr>
            <p:spPr>
              <a:xfrm rot="16200000" flipH="1">
                <a:off x="1187362" y="2513898"/>
                <a:ext cx="411294" cy="4618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32" idx="6"/>
                <a:endCxn id="34" idx="2"/>
              </p:cNvCxnSpPr>
              <p:nvPr/>
            </p:nvCxnSpPr>
            <p:spPr>
              <a:xfrm>
                <a:off x="1928794" y="3101992"/>
                <a:ext cx="100013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35" idx="5"/>
                <a:endCxn id="34" idx="1"/>
              </p:cNvCxnSpPr>
              <p:nvPr/>
            </p:nvCxnSpPr>
            <p:spPr>
              <a:xfrm rot="16200000" flipH="1">
                <a:off x="2580403" y="2549617"/>
                <a:ext cx="411294" cy="3903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33" idx="5"/>
                <a:endCxn id="36" idx="1"/>
              </p:cNvCxnSpPr>
              <p:nvPr/>
            </p:nvCxnSpPr>
            <p:spPr>
              <a:xfrm rot="16200000" flipH="1">
                <a:off x="3294783" y="1763799"/>
                <a:ext cx="411294" cy="5332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34" idx="7"/>
                <a:endCxn id="36" idx="3"/>
              </p:cNvCxnSpPr>
              <p:nvPr/>
            </p:nvCxnSpPr>
            <p:spPr>
              <a:xfrm rot="5400000" flipH="1" flipV="1">
                <a:off x="3294783" y="2478179"/>
                <a:ext cx="411294" cy="5332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1142976" y="173252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42976" y="273266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85984" y="131604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857356" y="244690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85984" y="310199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14612" y="244690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714612" y="194684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428992" y="1732528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500430" y="273266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610641" y="1173166"/>
                <a:ext cx="1532467" cy="1703917"/>
              </a:xfrm>
              <a:custGeom>
                <a:avLst/>
                <a:gdLst>
                  <a:gd name="connsiteX0" fmla="*/ 838200 w 1532467"/>
                  <a:gd name="connsiteY0" fmla="*/ 78317 h 1703917"/>
                  <a:gd name="connsiteX1" fmla="*/ 177800 w 1532467"/>
                  <a:gd name="connsiteY1" fmla="*/ 522817 h 1703917"/>
                  <a:gd name="connsiteX2" fmla="*/ 38100 w 1532467"/>
                  <a:gd name="connsiteY2" fmla="*/ 1386417 h 1703917"/>
                  <a:gd name="connsiteX3" fmla="*/ 406400 w 1532467"/>
                  <a:gd name="connsiteY3" fmla="*/ 1665817 h 1703917"/>
                  <a:gd name="connsiteX4" fmla="*/ 1257300 w 1532467"/>
                  <a:gd name="connsiteY4" fmla="*/ 1157817 h 1703917"/>
                  <a:gd name="connsiteX5" fmla="*/ 1524000 w 1532467"/>
                  <a:gd name="connsiteY5" fmla="*/ 395817 h 1703917"/>
                  <a:gd name="connsiteX6" fmla="*/ 1308100 w 1532467"/>
                  <a:gd name="connsiteY6" fmla="*/ 52917 h 1703917"/>
                  <a:gd name="connsiteX7" fmla="*/ 838200 w 1532467"/>
                  <a:gd name="connsiteY7" fmla="*/ 78317 h 170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2467" h="1703917">
                    <a:moveTo>
                      <a:pt x="838200" y="78317"/>
                    </a:moveTo>
                    <a:cubicBezTo>
                      <a:pt x="649817" y="156634"/>
                      <a:pt x="311150" y="304800"/>
                      <a:pt x="177800" y="522817"/>
                    </a:cubicBezTo>
                    <a:cubicBezTo>
                      <a:pt x="44450" y="740834"/>
                      <a:pt x="0" y="1195917"/>
                      <a:pt x="38100" y="1386417"/>
                    </a:cubicBezTo>
                    <a:cubicBezTo>
                      <a:pt x="76200" y="1576917"/>
                      <a:pt x="203200" y="1703917"/>
                      <a:pt x="406400" y="1665817"/>
                    </a:cubicBezTo>
                    <a:cubicBezTo>
                      <a:pt x="609600" y="1627717"/>
                      <a:pt x="1071033" y="1369484"/>
                      <a:pt x="1257300" y="1157817"/>
                    </a:cubicBezTo>
                    <a:cubicBezTo>
                      <a:pt x="1443567" y="946150"/>
                      <a:pt x="1515533" y="579967"/>
                      <a:pt x="1524000" y="395817"/>
                    </a:cubicBezTo>
                    <a:cubicBezTo>
                      <a:pt x="1532467" y="211667"/>
                      <a:pt x="1418167" y="103717"/>
                      <a:pt x="1308100" y="52917"/>
                    </a:cubicBezTo>
                    <a:cubicBezTo>
                      <a:pt x="1198033" y="2117"/>
                      <a:pt x="1026583" y="0"/>
                      <a:pt x="838200" y="78317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  <a:alpha val="4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71472" y="120168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86182" y="1214422"/>
                <a:ext cx="7858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smtClean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V-U</a:t>
                </a:r>
                <a:endPara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643438" y="1154842"/>
                <a:ext cx="450056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r>
                  <a:rPr lang="zh-CN" altLang="en-US" sz="2000" dirty="0" smtClean="0">
                    <a:solidFill>
                      <a:srgbClr val="9900FF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lowcost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[1]=6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closest[1]=0</a:t>
                </a: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lowcost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[2]=∞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closest[2]=0</a:t>
                </a: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3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lowcost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[3]=∞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closest[3]=0</a:t>
                </a: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6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dirty="0" err="1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lowcost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[6]=∞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closest[6]=0</a:t>
                </a: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：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lowcost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[4]=8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，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Consolas" pitchFamily="49" charset="0"/>
                    <a:cs typeface="Consolas" pitchFamily="49" charset="0"/>
                  </a:rPr>
                  <a:t>closest[4]=5</a:t>
                </a:r>
                <a:endParaRPr lang="zh-CN" altLang="en-US" sz="20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357686" y="331464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最小，将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添加到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71472" y="3286124"/>
            <a:ext cx="8358246" cy="3427943"/>
            <a:chOff x="571472" y="3286124"/>
            <a:chExt cx="8358246" cy="3427943"/>
          </a:xfrm>
        </p:grpSpPr>
        <p:sp>
          <p:nvSpPr>
            <p:cNvPr id="60" name="下箭头 59"/>
            <p:cNvSpPr/>
            <p:nvPr/>
          </p:nvSpPr>
          <p:spPr>
            <a:xfrm>
              <a:off x="4071934" y="3286124"/>
              <a:ext cx="214314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57224" y="5388008"/>
              <a:ext cx="357190" cy="4286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571604" y="467362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571604" y="610238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928926" y="4673628"/>
              <a:ext cx="357190" cy="42862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928926" y="610238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285984" y="538800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714744" y="5388008"/>
              <a:ext cx="357190" cy="42862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直接连接符 68"/>
            <p:cNvCxnSpPr>
              <a:stCxn id="62" idx="7"/>
              <a:endCxn id="63" idx="3"/>
            </p:cNvCxnSpPr>
            <p:nvPr/>
          </p:nvCxnSpPr>
          <p:spPr>
            <a:xfrm rot="5400000" flipH="1" flipV="1">
              <a:off x="1187362" y="5014228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3" idx="6"/>
              <a:endCxn id="65" idx="2"/>
            </p:cNvCxnSpPr>
            <p:nvPr/>
          </p:nvCxnSpPr>
          <p:spPr>
            <a:xfrm>
              <a:off x="1928794" y="4887942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7"/>
              <a:endCxn id="65" idx="3"/>
            </p:cNvCxnSpPr>
            <p:nvPr/>
          </p:nvCxnSpPr>
          <p:spPr>
            <a:xfrm rot="5400000" flipH="1" flipV="1">
              <a:off x="2580403" y="5049947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7" idx="3"/>
              <a:endCxn id="64" idx="7"/>
            </p:cNvCxnSpPr>
            <p:nvPr/>
          </p:nvCxnSpPr>
          <p:spPr>
            <a:xfrm rot="5400000">
              <a:off x="1901742" y="5728608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2" idx="5"/>
              <a:endCxn id="64" idx="1"/>
            </p:cNvCxnSpPr>
            <p:nvPr/>
          </p:nvCxnSpPr>
          <p:spPr>
            <a:xfrm rot="16200000" flipH="1">
              <a:off x="1187362" y="5728608"/>
              <a:ext cx="411294" cy="461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4" idx="6"/>
              <a:endCxn id="66" idx="2"/>
            </p:cNvCxnSpPr>
            <p:nvPr/>
          </p:nvCxnSpPr>
          <p:spPr>
            <a:xfrm>
              <a:off x="1928794" y="6316702"/>
              <a:ext cx="10001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7" idx="5"/>
              <a:endCxn id="66" idx="1"/>
            </p:cNvCxnSpPr>
            <p:nvPr/>
          </p:nvCxnSpPr>
          <p:spPr>
            <a:xfrm rot="16200000" flipH="1">
              <a:off x="2580403" y="5764327"/>
              <a:ext cx="411294" cy="390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65" idx="5"/>
              <a:endCxn id="68" idx="1"/>
            </p:cNvCxnSpPr>
            <p:nvPr/>
          </p:nvCxnSpPr>
          <p:spPr>
            <a:xfrm rot="16200000" flipH="1">
              <a:off x="3294783" y="4978509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6" idx="7"/>
              <a:endCxn id="68" idx="3"/>
            </p:cNvCxnSpPr>
            <p:nvPr/>
          </p:nvCxnSpPr>
          <p:spPr>
            <a:xfrm rot="5400000" flipH="1" flipV="1">
              <a:off x="3294783" y="5692889"/>
              <a:ext cx="411294" cy="5332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142976" y="494723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42976" y="594737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5984" y="45307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57356" y="56616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85984" y="63167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14612" y="566161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4612" y="51615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28992" y="494723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00430" y="594737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1472" y="441639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14744" y="62436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V-U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任意多边形 90"/>
            <p:cNvSpPr/>
            <p:nvPr/>
          </p:nvSpPr>
          <p:spPr>
            <a:xfrm>
              <a:off x="641350" y="4418020"/>
              <a:ext cx="3001437" cy="1656813"/>
            </a:xfrm>
            <a:custGeom>
              <a:avLst/>
              <a:gdLst>
                <a:gd name="connsiteX0" fmla="*/ 349250 w 3056467"/>
                <a:gd name="connsiteY0" fmla="*/ 556683 h 1615016"/>
                <a:gd name="connsiteX1" fmla="*/ 6350 w 3056467"/>
                <a:gd name="connsiteY1" fmla="*/ 1090083 h 1615016"/>
                <a:gd name="connsiteX2" fmla="*/ 387350 w 3056467"/>
                <a:gd name="connsiteY2" fmla="*/ 1547283 h 1615016"/>
                <a:gd name="connsiteX3" fmla="*/ 1441450 w 3056467"/>
                <a:gd name="connsiteY3" fmla="*/ 683683 h 1615016"/>
                <a:gd name="connsiteX4" fmla="*/ 2317750 w 3056467"/>
                <a:gd name="connsiteY4" fmla="*/ 721783 h 1615016"/>
                <a:gd name="connsiteX5" fmla="*/ 2813050 w 3056467"/>
                <a:gd name="connsiteY5" fmla="*/ 569383 h 1615016"/>
                <a:gd name="connsiteX6" fmla="*/ 2711450 w 3056467"/>
                <a:gd name="connsiteY6" fmla="*/ 74083 h 1615016"/>
                <a:gd name="connsiteX7" fmla="*/ 742950 w 3056467"/>
                <a:gd name="connsiteY7" fmla="*/ 124883 h 1615016"/>
                <a:gd name="connsiteX8" fmla="*/ 349250 w 3056467"/>
                <a:gd name="connsiteY8" fmla="*/ 556683 h 1615016"/>
                <a:gd name="connsiteX0" fmla="*/ 349250 w 3001437"/>
                <a:gd name="connsiteY0" fmla="*/ 546892 h 1605225"/>
                <a:gd name="connsiteX1" fmla="*/ 6350 w 3001437"/>
                <a:gd name="connsiteY1" fmla="*/ 1080292 h 1605225"/>
                <a:gd name="connsiteX2" fmla="*/ 387350 w 3001437"/>
                <a:gd name="connsiteY2" fmla="*/ 1537492 h 1605225"/>
                <a:gd name="connsiteX3" fmla="*/ 1441450 w 3001437"/>
                <a:gd name="connsiteY3" fmla="*/ 673892 h 1605225"/>
                <a:gd name="connsiteX4" fmla="*/ 2317750 w 3001437"/>
                <a:gd name="connsiteY4" fmla="*/ 711992 h 1605225"/>
                <a:gd name="connsiteX5" fmla="*/ 2813050 w 3001437"/>
                <a:gd name="connsiteY5" fmla="*/ 559592 h 1605225"/>
                <a:gd name="connsiteX6" fmla="*/ 2711450 w 3001437"/>
                <a:gd name="connsiteY6" fmla="*/ 64292 h 1605225"/>
                <a:gd name="connsiteX7" fmla="*/ 1073130 w 3001437"/>
                <a:gd name="connsiteY7" fmla="*/ 173838 h 1605225"/>
                <a:gd name="connsiteX8" fmla="*/ 349250 w 3001437"/>
                <a:gd name="connsiteY8" fmla="*/ 546892 h 1605225"/>
                <a:gd name="connsiteX0" fmla="*/ 349250 w 3001437"/>
                <a:gd name="connsiteY0" fmla="*/ 598480 h 1656813"/>
                <a:gd name="connsiteX1" fmla="*/ 6350 w 3001437"/>
                <a:gd name="connsiteY1" fmla="*/ 1131880 h 1656813"/>
                <a:gd name="connsiteX2" fmla="*/ 387350 w 3001437"/>
                <a:gd name="connsiteY2" fmla="*/ 1589080 h 1656813"/>
                <a:gd name="connsiteX3" fmla="*/ 1441450 w 3001437"/>
                <a:gd name="connsiteY3" fmla="*/ 725480 h 1656813"/>
                <a:gd name="connsiteX4" fmla="*/ 2317750 w 3001437"/>
                <a:gd name="connsiteY4" fmla="*/ 763580 h 1656813"/>
                <a:gd name="connsiteX5" fmla="*/ 2813050 w 3001437"/>
                <a:gd name="connsiteY5" fmla="*/ 611180 h 1656813"/>
                <a:gd name="connsiteX6" fmla="*/ 2711450 w 3001437"/>
                <a:gd name="connsiteY6" fmla="*/ 115880 h 1656813"/>
                <a:gd name="connsiteX7" fmla="*/ 1073130 w 3001437"/>
                <a:gd name="connsiteY7" fmla="*/ 82550 h 1656813"/>
                <a:gd name="connsiteX8" fmla="*/ 349250 w 3001437"/>
                <a:gd name="connsiteY8" fmla="*/ 598480 h 165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437" h="1656813">
                  <a:moveTo>
                    <a:pt x="349250" y="598480"/>
                  </a:moveTo>
                  <a:cubicBezTo>
                    <a:pt x="171453" y="773368"/>
                    <a:pt x="0" y="966780"/>
                    <a:pt x="6350" y="1131880"/>
                  </a:cubicBezTo>
                  <a:cubicBezTo>
                    <a:pt x="12700" y="1296980"/>
                    <a:pt x="148167" y="1656813"/>
                    <a:pt x="387350" y="1589080"/>
                  </a:cubicBezTo>
                  <a:cubicBezTo>
                    <a:pt x="626533" y="1521347"/>
                    <a:pt x="1119717" y="863063"/>
                    <a:pt x="1441450" y="725480"/>
                  </a:cubicBezTo>
                  <a:cubicBezTo>
                    <a:pt x="1763183" y="587897"/>
                    <a:pt x="2089150" y="782630"/>
                    <a:pt x="2317750" y="763580"/>
                  </a:cubicBezTo>
                  <a:cubicBezTo>
                    <a:pt x="2546350" y="744530"/>
                    <a:pt x="2747433" y="719130"/>
                    <a:pt x="2813050" y="611180"/>
                  </a:cubicBezTo>
                  <a:cubicBezTo>
                    <a:pt x="2878667" y="503230"/>
                    <a:pt x="3001437" y="203985"/>
                    <a:pt x="2711450" y="115880"/>
                  </a:cubicBezTo>
                  <a:cubicBezTo>
                    <a:pt x="2421463" y="27775"/>
                    <a:pt x="1471063" y="0"/>
                    <a:pt x="1073130" y="82550"/>
                  </a:cubicBezTo>
                  <a:cubicBezTo>
                    <a:pt x="675197" y="165100"/>
                    <a:pt x="527047" y="423592"/>
                    <a:pt x="349250" y="59848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44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1373717" y="5151967"/>
              <a:ext cx="2882900" cy="1562100"/>
            </a:xfrm>
            <a:custGeom>
              <a:avLst/>
              <a:gdLst>
                <a:gd name="connsiteX0" fmla="*/ 315383 w 2882900"/>
                <a:gd name="connsiteY0" fmla="*/ 664633 h 1562100"/>
                <a:gd name="connsiteX1" fmla="*/ 10583 w 2882900"/>
                <a:gd name="connsiteY1" fmla="*/ 1083733 h 1562100"/>
                <a:gd name="connsiteX2" fmla="*/ 251883 w 2882900"/>
                <a:gd name="connsiteY2" fmla="*/ 1439333 h 1562100"/>
                <a:gd name="connsiteX3" fmla="*/ 1293283 w 2882900"/>
                <a:gd name="connsiteY3" fmla="*/ 1540933 h 1562100"/>
                <a:gd name="connsiteX4" fmla="*/ 2233083 w 2882900"/>
                <a:gd name="connsiteY4" fmla="*/ 1312333 h 1562100"/>
                <a:gd name="connsiteX5" fmla="*/ 2817283 w 2882900"/>
                <a:gd name="connsiteY5" fmla="*/ 410633 h 1562100"/>
                <a:gd name="connsiteX6" fmla="*/ 2626783 w 2882900"/>
                <a:gd name="connsiteY6" fmla="*/ 4233 h 1562100"/>
                <a:gd name="connsiteX7" fmla="*/ 1940983 w 2882900"/>
                <a:gd name="connsiteY7" fmla="*/ 385233 h 1562100"/>
                <a:gd name="connsiteX8" fmla="*/ 1521883 w 2882900"/>
                <a:gd name="connsiteY8" fmla="*/ 423333 h 1562100"/>
                <a:gd name="connsiteX9" fmla="*/ 1128183 w 2882900"/>
                <a:gd name="connsiteY9" fmla="*/ 118533 h 1562100"/>
                <a:gd name="connsiteX10" fmla="*/ 670983 w 2882900"/>
                <a:gd name="connsiteY10" fmla="*/ 232833 h 1562100"/>
                <a:gd name="connsiteX11" fmla="*/ 315383 w 2882900"/>
                <a:gd name="connsiteY11" fmla="*/ 664633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82900" h="1562100">
                  <a:moveTo>
                    <a:pt x="315383" y="664633"/>
                  </a:moveTo>
                  <a:cubicBezTo>
                    <a:pt x="205316" y="806450"/>
                    <a:pt x="21166" y="954616"/>
                    <a:pt x="10583" y="1083733"/>
                  </a:cubicBezTo>
                  <a:cubicBezTo>
                    <a:pt x="0" y="1212850"/>
                    <a:pt x="38100" y="1363133"/>
                    <a:pt x="251883" y="1439333"/>
                  </a:cubicBezTo>
                  <a:cubicBezTo>
                    <a:pt x="465666" y="1515533"/>
                    <a:pt x="963083" y="1562100"/>
                    <a:pt x="1293283" y="1540933"/>
                  </a:cubicBezTo>
                  <a:cubicBezTo>
                    <a:pt x="1623483" y="1519766"/>
                    <a:pt x="1979083" y="1500716"/>
                    <a:pt x="2233083" y="1312333"/>
                  </a:cubicBezTo>
                  <a:cubicBezTo>
                    <a:pt x="2487083" y="1123950"/>
                    <a:pt x="2751666" y="628650"/>
                    <a:pt x="2817283" y="410633"/>
                  </a:cubicBezTo>
                  <a:cubicBezTo>
                    <a:pt x="2882900" y="192616"/>
                    <a:pt x="2772833" y="8466"/>
                    <a:pt x="2626783" y="4233"/>
                  </a:cubicBezTo>
                  <a:cubicBezTo>
                    <a:pt x="2480733" y="0"/>
                    <a:pt x="2125133" y="315383"/>
                    <a:pt x="1940983" y="385233"/>
                  </a:cubicBezTo>
                  <a:cubicBezTo>
                    <a:pt x="1756833" y="455083"/>
                    <a:pt x="1657350" y="467783"/>
                    <a:pt x="1521883" y="423333"/>
                  </a:cubicBezTo>
                  <a:cubicBezTo>
                    <a:pt x="1386416" y="378883"/>
                    <a:pt x="1270000" y="150283"/>
                    <a:pt x="1128183" y="118533"/>
                  </a:cubicBezTo>
                  <a:cubicBezTo>
                    <a:pt x="986366" y="86783"/>
                    <a:pt x="810683" y="143933"/>
                    <a:pt x="670983" y="232833"/>
                  </a:cubicBezTo>
                  <a:cubicBezTo>
                    <a:pt x="531283" y="321733"/>
                    <a:pt x="425450" y="522816"/>
                    <a:pt x="315383" y="66463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86248" y="4386212"/>
              <a:ext cx="2643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仅修改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V-U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中顶点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j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：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14876" y="4929198"/>
              <a:ext cx="4214842" cy="1294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g.edges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]&lt;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lowcost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 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  <a:sym typeface="Wingdings"/>
                </a:rPr>
                <a:t>调整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	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lowcost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]=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g.edges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	closest[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]=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endParaRPr lang="zh-CN" altLang="en-US" sz="1800" i="1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68313" y="1700213"/>
            <a:ext cx="8278812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Prim(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   //Prim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closest[MAXV],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(j=0;j&lt;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给初始化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closest[j]=v;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85720" y="500042"/>
            <a:ext cx="8280400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Prim(g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算法利用上述过程构造最小生成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中参数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为带权邻接矩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阵，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为起始顶点的编号。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497887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(n-1)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=INF;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(j=0;j&lt;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(V-U)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中找出离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最近的顶点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[j]!=0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		//k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记录最近顶点的编号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n",closest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k,mincost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已经加入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(j=0;j&lt;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修改数组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closest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[k][j]!=0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lowcost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closest[j]=k;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Prim.cpp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28596" y="5286388"/>
            <a:ext cx="828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中有两重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以时间复杂度为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为顶点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2321</TotalTime>
  <Words>1818</Words>
  <Application>Microsoft Office PowerPoint</Application>
  <PresentationFormat>全屏显示(4:3)</PresentationFormat>
  <Paragraphs>726</Paragraphs>
  <Slides>38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跋涉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488</cp:revision>
  <dcterms:created xsi:type="dcterms:W3CDTF">2012-11-28T00:02:12Z</dcterms:created>
  <dcterms:modified xsi:type="dcterms:W3CDTF">2019-05-18T09:15:07Z</dcterms:modified>
</cp:coreProperties>
</file>