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61" r:id="rId5"/>
    <p:sldId id="260" r:id="rId6"/>
    <p:sldId id="262" r:id="rId7"/>
    <p:sldId id="263" r:id="rId8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B0DB3-A8FF-4ABB-9E2E-D96042226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25308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E0618-75D7-410F-859C-CDF53BC53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86729"/>
            <a:ext cx="9144000" cy="1135529"/>
          </a:xfr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37F11-76DB-4DD9-9747-3F38D05BA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9F581-81B0-44B3-ABA5-A25CA4BAE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0D591-ADCF-4300-8282-72AE357F3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725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E5C77-55F8-4677-A96C-E6D3F5545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A064EF-ADDA-4943-8F87-A7469D799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0D493-D1E7-4358-95E9-B5B80A49E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98326-3276-4B9E-960F-10C6677BF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C3AC2-288D-4FEE-BF80-0EAEDDFAB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434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333C6A-5417-40BD-BF7A-940583223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3BCB45-B343-46F6-9718-AA0D68CED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DA2A4-FD34-4E17-908F-4367B1E64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87AE3-776D-451D-AA52-C06B74724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0C4D5-BE1E-4D6A-9196-E0F9E42B2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787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75558-A264-444E-829B-51AAE6B4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D9373-37D1-4135-8D34-755E139F7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4A6B-1966-4E57-9FB8-8B111E97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FC3DD-F2BE-41FF-895B-00129AAB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F830C-8424-4FAF-A011-605AE1D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A1BE8-ECC1-4027-B16E-C7BECCA9D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6C7E1-471A-46AA-8068-98E68C0C2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C9F8F-EC48-4D16-B4C6-023A7B607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FA5B3-F726-417B-932A-B93E0C8F5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D21F1-1A24-43EA-AB09-3024C491E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300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16569-B648-4D50-BEB8-E8DAE24D6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831B3-A1FD-470C-BEEE-4CFB441502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F34A17-C244-438C-9AE3-FB9B3CE3B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FA3AA-3FC1-4B98-8F99-1726F1AC0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E10883-BACC-41A1-9067-ECFDB937D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660A2-13C9-4432-A6EB-A4FF3D78F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90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7C843-C993-4E9C-80DD-3620816E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A8E3-B066-4511-9C6E-A3435B64D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34325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86B63-4102-4802-94D7-F138F80F3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58237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924765-08A7-4A60-86DC-DC420F60BB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34325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A2795-EFB6-4000-8F25-FBB62646C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58237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942CFB-FE12-494A-9C41-3CB90F07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3A07E3-59E1-4EBD-9687-4B6ABE96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F7BB23-7539-4674-8B66-ACEFF946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280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41DB-C73C-4968-B434-A6AA14DA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8152BF-92C7-4BF5-A9DB-16A0BF0F5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89DB7-F492-4037-A439-D70F7E556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FA96F1-8B8A-4E83-B3C2-E10DE522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118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372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BE2C-9DAA-489D-AC88-15CBBA8A9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124BE-E494-445A-A4FB-A2A8F28F0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446DE-9A32-4774-9F7C-86678CA90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0115D-61B3-46D0-B4D3-30C374B52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C2AFC-D0F8-469F-B1E0-123C2E066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9BCDA-9EF7-4531-8021-AF7B30751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291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AE558-F89F-4688-94E5-77F37D49F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CD35AF-8CA2-49BB-BAE9-F29A0186EC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5CAA98-55BD-4118-A8AF-D60306078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FF4C5-82A8-4AD8-B7E2-2882F6576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0B401-B64F-417B-8AD6-581A22E5E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4BD4C-7149-44BF-8150-F72CAA95A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725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436E0F2-A64B-471E-93C0-8DFE08CC57C8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C1E3AB1-2A8C-4607-9FAE-D8BDB280FE1A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6D66059-832F-40B6-A35F-F56C8F38A1E7}"/>
              </a:ext>
            </a:extLst>
          </p:cNvPr>
          <p:cNvCxnSpPr>
            <a:cxnSpLocks/>
          </p:cNvCxnSpPr>
          <p:nvPr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515E2ED-7EA9-448D-83FA-54C3DF9723BD}"/>
              </a:ext>
            </a:extLst>
          </p:cNvPr>
          <p:cNvCxnSpPr>
            <a:cxnSpLocks/>
          </p:cNvCxnSpPr>
          <p:nvPr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0595356-EABD-4767-AC9D-EA21FF115EC0}"/>
              </a:ext>
            </a:extLst>
          </p:cNvPr>
          <p:cNvCxnSpPr>
            <a:cxnSpLocks/>
          </p:cNvCxnSpPr>
          <p:nvPr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8CD9F06-9628-469C-B788-A894E3E08281}"/>
              </a:ext>
            </a:extLst>
          </p:cNvPr>
          <p:cNvCxnSpPr>
            <a:cxnSpLocks/>
          </p:cNvCxnSpPr>
          <p:nvPr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550A431-0B61-421B-B4B7-24C0CFF0F938}"/>
              </a:ext>
            </a:extLst>
          </p:cNvPr>
          <p:cNvCxnSpPr>
            <a:cxnSpLocks/>
          </p:cNvCxnSpPr>
          <p:nvPr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5B94C5-D205-4339-B029-5D0FD2E5F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13821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6DC5C-BD34-4CE4-8AA7-A6A4B9516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009554"/>
            <a:ext cx="9906000" cy="4024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192A7-D622-449D-9FC2-48FDE4D690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11EAACC7-3B3F-47D1-959A-EF58926E955E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5B93C-2BE9-4847-BFE5-D3CBCC6E9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="1" spc="30" baseline="0">
                <a:solidFill>
                  <a:schemeClr val="tx2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70A99-395E-4F22-8AAB-6C7EE743D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071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62" r:id="rId4"/>
    <p:sldLayoutId id="2147483663" r:id="rId5"/>
    <p:sldLayoutId id="2147483668" r:id="rId6"/>
    <p:sldLayoutId id="2147483664" r:id="rId7"/>
    <p:sldLayoutId id="2147483665" r:id="rId8"/>
    <p:sldLayoutId id="2147483666" r:id="rId9"/>
    <p:sldLayoutId id="2147483667" r:id="rId10"/>
    <p:sldLayoutId id="214748366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2950D9A-4705-4314-961A-4F88B2CE41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60BE16C-A9D2-975E-4A69-217F058D1C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3104" y="515955"/>
            <a:ext cx="6933112" cy="3237615"/>
          </a:xfrm>
        </p:spPr>
        <p:txBody>
          <a:bodyPr>
            <a:normAutofit/>
          </a:bodyPr>
          <a:lstStyle/>
          <a:p>
            <a:pPr algn="l"/>
            <a:r>
              <a:rPr lang="es-AR" dirty="0"/>
              <a:t>Árboles de decisión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985B5AA-E64E-A91A-B1E5-6436E4F552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7332" y="3916470"/>
            <a:ext cx="5916873" cy="1066522"/>
          </a:xfrm>
        </p:spPr>
        <p:txBody>
          <a:bodyPr>
            <a:normAutofit/>
          </a:bodyPr>
          <a:lstStyle/>
          <a:p>
            <a:pPr algn="l"/>
            <a:r>
              <a:rPr lang="es-AR" dirty="0"/>
              <a:t>Repaso (sí, entra en el parcial)</a:t>
            </a:r>
          </a:p>
        </p:txBody>
      </p:sp>
      <p:pic>
        <p:nvPicPr>
          <p:cNvPr id="4" name="Picture 3" descr="Árboles grandes y viejos">
            <a:extLst>
              <a:ext uri="{FF2B5EF4-FFF2-40B4-BE49-F238E27FC236}">
                <a16:creationId xmlns:a16="http://schemas.microsoft.com/office/drawing/2014/main" id="{1D3C43F2-A411-3FD0-9D6B-677C808ED36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658226" y="-4762"/>
            <a:ext cx="3541857" cy="6886079"/>
          </a:xfrm>
          <a:custGeom>
            <a:avLst/>
            <a:gdLst/>
            <a:ahLst/>
            <a:cxnLst/>
            <a:rect l="l" t="t" r="r" b="b"/>
            <a:pathLst>
              <a:path w="3541857" h="6886079">
                <a:moveTo>
                  <a:pt x="1248072" y="0"/>
                </a:moveTo>
                <a:lnTo>
                  <a:pt x="3541857" y="0"/>
                </a:lnTo>
                <a:lnTo>
                  <a:pt x="3541857" y="6886079"/>
                </a:lnTo>
                <a:lnTo>
                  <a:pt x="0" y="6864521"/>
                </a:lnTo>
                <a:close/>
              </a:path>
            </a:pathLst>
          </a:cu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3AC671C-E66F-43C5-A66A-C477339DD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8878186" y="1"/>
            <a:ext cx="345294" cy="688131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EE10AC2-20ED-4628-9A8E-14F8437B5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794205" y="-4764"/>
            <a:ext cx="5397796" cy="104143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1887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5" name="Rectangle 1030">
            <a:extLst>
              <a:ext uri="{FF2B5EF4-FFF2-40B4-BE49-F238E27FC236}">
                <a16:creationId xmlns:a16="http://schemas.microsoft.com/office/drawing/2014/main" id="{D6309531-94CD-4CF6-AACE-80EC085E0F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3D9A7CC-B9C6-A5B0-6FAC-BB9FD238A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6159" y="685800"/>
            <a:ext cx="6238688" cy="1382233"/>
          </a:xfrm>
        </p:spPr>
        <p:txBody>
          <a:bodyPr>
            <a:normAutofit/>
          </a:bodyPr>
          <a:lstStyle/>
          <a:p>
            <a:r>
              <a:rPr lang="es-AR" dirty="0"/>
              <a:t>¿Qué son?</a:t>
            </a:r>
          </a:p>
        </p:txBody>
      </p:sp>
      <p:pic>
        <p:nvPicPr>
          <p:cNvPr id="1026" name="Picture 2" descr="▷ Tipos de árboles que puedes identificar | Arboles frutales">
            <a:extLst>
              <a:ext uri="{FF2B5EF4-FFF2-40B4-BE49-F238E27FC236}">
                <a16:creationId xmlns:a16="http://schemas.microsoft.com/office/drawing/2014/main" id="{1B91FA50-F245-5B2B-0644-6FC56B849A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0" y="-7444"/>
            <a:ext cx="4966427" cy="6874330"/>
          </a:xfrm>
          <a:custGeom>
            <a:avLst/>
            <a:gdLst/>
            <a:ahLst/>
            <a:cxnLst/>
            <a:rect l="l" t="t" r="r" b="b"/>
            <a:pathLst>
              <a:path w="4966447" h="6874330">
                <a:moveTo>
                  <a:pt x="0" y="0"/>
                </a:moveTo>
                <a:lnTo>
                  <a:pt x="4966447" y="0"/>
                </a:lnTo>
                <a:lnTo>
                  <a:pt x="3355712" y="6874330"/>
                </a:lnTo>
                <a:lnTo>
                  <a:pt x="0" y="687433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6670499-E6AA-16E2-C922-19510D47F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6158" y="2301949"/>
            <a:ext cx="6238687" cy="4022650"/>
          </a:xfrm>
        </p:spPr>
        <p:txBody>
          <a:bodyPr>
            <a:normAutofit/>
          </a:bodyPr>
          <a:lstStyle/>
          <a:p>
            <a:pPr algn="just"/>
            <a:r>
              <a:rPr lang="es-AR" dirty="0"/>
              <a:t>Son una técnica de aprendizaje supervisado que predice valores de respuestas mediante reglas de decisión preestablecidas</a:t>
            </a:r>
          </a:p>
          <a:p>
            <a:endParaRPr lang="es-AR" dirty="0"/>
          </a:p>
          <a:p>
            <a:r>
              <a:rPr lang="es-AR" dirty="0"/>
              <a:t>Se pueden usar tanto en problemas de clasificación como de regresión</a:t>
            </a:r>
          </a:p>
          <a:p>
            <a:endParaRPr lang="es-AR" dirty="0"/>
          </a:p>
          <a:p>
            <a:endParaRPr lang="es-AR" dirty="0"/>
          </a:p>
          <a:p>
            <a:endParaRPr lang="es-AR" dirty="0"/>
          </a:p>
          <a:p>
            <a:endParaRPr lang="es-AR" dirty="0"/>
          </a:p>
        </p:txBody>
      </p:sp>
      <p:cxnSp>
        <p:nvCxnSpPr>
          <p:cNvPr id="1037" name="Straight Connector 1032">
            <a:extLst>
              <a:ext uri="{FF2B5EF4-FFF2-40B4-BE49-F238E27FC236}">
                <a16:creationId xmlns:a16="http://schemas.microsoft.com/office/drawing/2014/main" id="{F75BF611-D2A5-4454-8C47-95B0BC422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627455" y="-19394"/>
            <a:ext cx="806149" cy="6877392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0271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8222250-799A-4AD0-9BD1-BE6EB7A06A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770432A-C0A6-4D4F-AE2C-705049DAB8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6244921" y="-5976"/>
            <a:ext cx="5947079" cy="6874927"/>
          </a:xfrm>
          <a:custGeom>
            <a:avLst/>
            <a:gdLst>
              <a:gd name="connsiteX0" fmla="*/ 0 w 4584879"/>
              <a:gd name="connsiteY0" fmla="*/ 0 h 6863976"/>
              <a:gd name="connsiteX1" fmla="*/ 4584879 w 4584879"/>
              <a:gd name="connsiteY1" fmla="*/ 0 h 6863976"/>
              <a:gd name="connsiteX2" fmla="*/ 2493114 w 4584879"/>
              <a:gd name="connsiteY2" fmla="*/ 6863976 h 6863976"/>
              <a:gd name="connsiteX3" fmla="*/ 0 w 4584879"/>
              <a:gd name="connsiteY3" fmla="*/ 6863976 h 6863976"/>
              <a:gd name="connsiteX0" fmla="*/ 0 w 4584879"/>
              <a:gd name="connsiteY0" fmla="*/ 0 h 6863976"/>
              <a:gd name="connsiteX1" fmla="*/ 4584879 w 4584879"/>
              <a:gd name="connsiteY1" fmla="*/ 0 h 6863976"/>
              <a:gd name="connsiteX2" fmla="*/ 3571269 w 4584879"/>
              <a:gd name="connsiteY2" fmla="*/ 6853025 h 6863976"/>
              <a:gd name="connsiteX3" fmla="*/ 0 w 4584879"/>
              <a:gd name="connsiteY3" fmla="*/ 6863976 h 6863976"/>
              <a:gd name="connsiteX4" fmla="*/ 0 w 4584879"/>
              <a:gd name="connsiteY4" fmla="*/ 0 h 6863976"/>
              <a:gd name="connsiteX0" fmla="*/ 0 w 4584879"/>
              <a:gd name="connsiteY0" fmla="*/ 0 h 6863976"/>
              <a:gd name="connsiteX1" fmla="*/ 4584879 w 4584879"/>
              <a:gd name="connsiteY1" fmla="*/ 0 h 6863976"/>
              <a:gd name="connsiteX2" fmla="*/ 3571269 w 4584879"/>
              <a:gd name="connsiteY2" fmla="*/ 6853025 h 6863976"/>
              <a:gd name="connsiteX3" fmla="*/ 0 w 4584879"/>
              <a:gd name="connsiteY3" fmla="*/ 6863976 h 6863976"/>
              <a:gd name="connsiteX4" fmla="*/ 0 w 4584879"/>
              <a:gd name="connsiteY4" fmla="*/ 0 h 6863976"/>
              <a:gd name="connsiteX0" fmla="*/ 0 w 4584879"/>
              <a:gd name="connsiteY0" fmla="*/ 0 h 6863976"/>
              <a:gd name="connsiteX1" fmla="*/ 4584879 w 4584879"/>
              <a:gd name="connsiteY1" fmla="*/ 0 h 6863976"/>
              <a:gd name="connsiteX2" fmla="*/ 3677452 w 4584879"/>
              <a:gd name="connsiteY2" fmla="*/ 6853025 h 6863976"/>
              <a:gd name="connsiteX3" fmla="*/ 0 w 4584879"/>
              <a:gd name="connsiteY3" fmla="*/ 6863976 h 6863976"/>
              <a:gd name="connsiteX4" fmla="*/ 0 w 4584879"/>
              <a:gd name="connsiteY4" fmla="*/ 0 h 6863976"/>
              <a:gd name="connsiteX0" fmla="*/ 0 w 4584879"/>
              <a:gd name="connsiteY0" fmla="*/ 0 h 6874927"/>
              <a:gd name="connsiteX1" fmla="*/ 4584879 w 4584879"/>
              <a:gd name="connsiteY1" fmla="*/ 0 h 6874927"/>
              <a:gd name="connsiteX2" fmla="*/ 3693787 w 4584879"/>
              <a:gd name="connsiteY2" fmla="*/ 6874927 h 6874927"/>
              <a:gd name="connsiteX3" fmla="*/ 0 w 4584879"/>
              <a:gd name="connsiteY3" fmla="*/ 6863976 h 6874927"/>
              <a:gd name="connsiteX4" fmla="*/ 0 w 4584879"/>
              <a:gd name="connsiteY4" fmla="*/ 0 h 6874927"/>
              <a:gd name="connsiteX0" fmla="*/ 0 w 4584879"/>
              <a:gd name="connsiteY0" fmla="*/ 0 h 6874927"/>
              <a:gd name="connsiteX1" fmla="*/ 4584879 w 4584879"/>
              <a:gd name="connsiteY1" fmla="*/ 0 h 6874927"/>
              <a:gd name="connsiteX2" fmla="*/ 3842978 w 4584879"/>
              <a:gd name="connsiteY2" fmla="*/ 6874927 h 6874927"/>
              <a:gd name="connsiteX3" fmla="*/ 0 w 4584879"/>
              <a:gd name="connsiteY3" fmla="*/ 6863976 h 6874927"/>
              <a:gd name="connsiteX4" fmla="*/ 0 w 4584879"/>
              <a:gd name="connsiteY4" fmla="*/ 0 h 6874927"/>
              <a:gd name="connsiteX0" fmla="*/ 0 w 4435688"/>
              <a:gd name="connsiteY0" fmla="*/ 0 h 6874927"/>
              <a:gd name="connsiteX1" fmla="*/ 4435688 w 4435688"/>
              <a:gd name="connsiteY1" fmla="*/ 4763 h 6874927"/>
              <a:gd name="connsiteX2" fmla="*/ 3842978 w 4435688"/>
              <a:gd name="connsiteY2" fmla="*/ 6874927 h 6874927"/>
              <a:gd name="connsiteX3" fmla="*/ 0 w 4435688"/>
              <a:gd name="connsiteY3" fmla="*/ 6863976 h 6874927"/>
              <a:gd name="connsiteX4" fmla="*/ 0 w 4435688"/>
              <a:gd name="connsiteY4" fmla="*/ 0 h 6874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35688" h="6874927">
                <a:moveTo>
                  <a:pt x="0" y="0"/>
                </a:moveTo>
                <a:lnTo>
                  <a:pt x="4435688" y="4763"/>
                </a:lnTo>
                <a:lnTo>
                  <a:pt x="3842978" y="6874927"/>
                </a:lnTo>
                <a:lnTo>
                  <a:pt x="0" y="6863976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8FBE787-8B1D-40E5-8468-6F665BB5D7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243268" y="0"/>
            <a:ext cx="488370" cy="688040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35BCB25-F3EF-3A30-F2F1-D040F2BA91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0306" y="1383436"/>
            <a:ext cx="4439894" cy="4113531"/>
          </a:xfrm>
        </p:spPr>
        <p:txBody>
          <a:bodyPr>
            <a:normAutofit/>
          </a:bodyPr>
          <a:lstStyle/>
          <a:p>
            <a:r>
              <a:rPr lang="es-AR" dirty="0"/>
              <a:t>Funcionan al dividir el espacio de la característica en varias regiones rectangulares simples</a:t>
            </a:r>
          </a:p>
          <a:p>
            <a:endParaRPr lang="es-AR" dirty="0"/>
          </a:p>
          <a:p>
            <a:r>
              <a:rPr lang="es-AR" dirty="0"/>
              <a:t>Están conformados por nodos de decisión y nodos de respuesta (hojas)</a:t>
            </a:r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F0CAB909-788D-60C7-190E-D144163D4392}"/>
              </a:ext>
            </a:extLst>
          </p:cNvPr>
          <p:cNvGrpSpPr/>
          <p:nvPr/>
        </p:nvGrpSpPr>
        <p:grpSpPr>
          <a:xfrm>
            <a:off x="595224" y="8620"/>
            <a:ext cx="4520242" cy="6858000"/>
            <a:chOff x="0" y="458255"/>
            <a:chExt cx="5079583" cy="7950989"/>
          </a:xfrm>
        </p:grpSpPr>
        <p:pic>
          <p:nvPicPr>
            <p:cNvPr id="5" name="Picture 2" descr="Data jabberwocky: Decision Tree Mathematical Formulation">
              <a:extLst>
                <a:ext uri="{FF2B5EF4-FFF2-40B4-BE49-F238E27FC236}">
                  <a16:creationId xmlns:a16="http://schemas.microsoft.com/office/drawing/2014/main" id="{CE25D09F-EF15-3285-B693-F7C8008CD49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-4"/>
            <a:stretch/>
          </p:blipFill>
          <p:spPr bwMode="auto">
            <a:xfrm>
              <a:off x="261936" y="458255"/>
              <a:ext cx="4817647" cy="34072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2" descr="Data jabberwocky: Decision Tree Mathematical Formulation">
              <a:extLst>
                <a:ext uri="{FF2B5EF4-FFF2-40B4-BE49-F238E27FC236}">
                  <a16:creationId xmlns:a16="http://schemas.microsoft.com/office/drawing/2014/main" id="{E3387121-A1B9-D08D-283C-0124585EB8A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0" y="4098460"/>
              <a:ext cx="4599709" cy="43107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" name="CuadroTexto 7">
            <a:extLst>
              <a:ext uri="{FF2B5EF4-FFF2-40B4-BE49-F238E27FC236}">
                <a16:creationId xmlns:a16="http://schemas.microsoft.com/office/drawing/2014/main" id="{46064166-7D00-E365-72DC-F347F3A76916}"/>
              </a:ext>
            </a:extLst>
          </p:cNvPr>
          <p:cNvSpPr txBox="1"/>
          <p:nvPr/>
        </p:nvSpPr>
        <p:spPr>
          <a:xfrm>
            <a:off x="371119" y="878200"/>
            <a:ext cx="15870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1600" dirty="0"/>
              <a:t>Nodos de decisión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8825125-E822-F05E-4E8A-D08A9B0E14F5}"/>
              </a:ext>
            </a:extLst>
          </p:cNvPr>
          <p:cNvSpPr txBox="1"/>
          <p:nvPr/>
        </p:nvSpPr>
        <p:spPr>
          <a:xfrm rot="20798925">
            <a:off x="2527735" y="2380850"/>
            <a:ext cx="20150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1600" dirty="0"/>
              <a:t>Hojas de decisión</a:t>
            </a:r>
          </a:p>
        </p:txBody>
      </p:sp>
    </p:spTree>
    <p:extLst>
      <p:ext uri="{BB962C8B-B14F-4D97-AF65-F5344CB8AC3E}">
        <p14:creationId xmlns:p14="http://schemas.microsoft.com/office/powerpoint/2010/main" val="2789327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A324028-E41E-EC2A-AA57-0A74C21197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1347" y="551165"/>
            <a:ext cx="10356012" cy="4024424"/>
          </a:xfrm>
        </p:spPr>
        <p:txBody>
          <a:bodyPr/>
          <a:lstStyle/>
          <a:p>
            <a:pPr marL="0" indent="0" algn="just">
              <a:buNone/>
            </a:pPr>
            <a:r>
              <a:rPr lang="es-ES" dirty="0"/>
              <a:t>La estructura jerárquica de un árbol de decisión nos lleva al resultado final recorriendo los nodos del árbol. Cada nodo consiste en un atributo que se divide a su vez en más nodos a medida que descendemos por el árbol. Pero, cómo decidimos:</a:t>
            </a:r>
          </a:p>
          <a:p>
            <a:pPr algn="just"/>
            <a:endParaRPr lang="es-ES" dirty="0"/>
          </a:p>
          <a:p>
            <a:pPr algn="just"/>
            <a:r>
              <a:rPr lang="es-ES" dirty="0"/>
              <a:t>¿Qué atributo debe colocarse en el nodo raíz? </a:t>
            </a:r>
            <a:r>
              <a:rPr lang="es-ES" dirty="0">
                <a:sym typeface="Wingdings" panose="05000000000000000000" pitchFamily="2" charset="2"/>
              </a:rPr>
              <a:t>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s-AR" dirty="0">
                <a:sym typeface="Wingdings" panose="05000000000000000000" pitchFamily="2" charset="2"/>
              </a:rPr>
              <a:t>el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s-AR" dirty="0">
                <a:sym typeface="Wingdings" panose="05000000000000000000" pitchFamily="2" charset="2"/>
              </a:rPr>
              <a:t>más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s-AR" dirty="0">
                <a:sym typeface="Wingdings" panose="05000000000000000000" pitchFamily="2" charset="2"/>
              </a:rPr>
              <a:t>informativo</a:t>
            </a:r>
            <a:endParaRPr lang="es-AR" dirty="0"/>
          </a:p>
          <a:p>
            <a:pPr algn="just"/>
            <a:r>
              <a:rPr lang="es-ES" dirty="0"/>
              <a:t>¿Qué características actuarán como nodos internos?</a:t>
            </a:r>
            <a:r>
              <a:rPr lang="es-ES" dirty="0">
                <a:sym typeface="Wingdings" panose="05000000000000000000" pitchFamily="2" charset="2"/>
              </a:rPr>
              <a:t> 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s-AR" dirty="0">
                <a:sym typeface="Wingdings" panose="05000000000000000000" pitchFamily="2" charset="2"/>
              </a:rPr>
              <a:t>los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s-AR" dirty="0">
                <a:sym typeface="Wingdings" panose="05000000000000000000" pitchFamily="2" charset="2"/>
              </a:rPr>
              <a:t>siguientes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s-AR" dirty="0">
                <a:sym typeface="Wingdings" panose="05000000000000000000" pitchFamily="2" charset="2"/>
              </a:rPr>
              <a:t>más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s-AR" dirty="0">
                <a:sym typeface="Wingdings" panose="05000000000000000000" pitchFamily="2" charset="2"/>
              </a:rPr>
              <a:t>informativos</a:t>
            </a:r>
            <a:endParaRPr lang="es-AR" dirty="0"/>
          </a:p>
        </p:txBody>
      </p:sp>
      <p:pic>
        <p:nvPicPr>
          <p:cNvPr id="6" name="Picture 2" descr="Simple Explanation on How Decision Tree Algorithm Makes Decisions –  Regenerative">
            <a:extLst>
              <a:ext uri="{FF2B5EF4-FFF2-40B4-BE49-F238E27FC236}">
                <a16:creationId xmlns:a16="http://schemas.microsoft.com/office/drawing/2014/main" id="{68483A6B-B970-B9BE-7551-3F3AB1DAAA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22958" y="3336147"/>
            <a:ext cx="6374394" cy="3521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797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275E6A-5159-632A-C913-9722B5736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80917"/>
            <a:ext cx="9906000" cy="1382156"/>
          </a:xfrm>
        </p:spPr>
        <p:txBody>
          <a:bodyPr/>
          <a:lstStyle/>
          <a:p>
            <a:r>
              <a:rPr lang="es-AR" dirty="0" err="1"/>
              <a:t>Criterión</a:t>
            </a:r>
            <a:r>
              <a:rPr lang="es-AR" dirty="0"/>
              <a:t> de impureza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07EF99A-CB3E-5C2E-B262-35D34C0BB3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105151"/>
            <a:ext cx="7397151" cy="5438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AR" sz="2000" dirty="0"/>
              <a:t>¿Más matemática? Mejor me anoto en psicología (no funciona así)</a:t>
            </a:r>
          </a:p>
        </p:txBody>
      </p:sp>
      <p:pic>
        <p:nvPicPr>
          <p:cNvPr id="4098" name="Picture 2" descr="Understanding Decision Trees for Classification (Python) | by Michael  Galarnyk | Towards Data Science">
            <a:extLst>
              <a:ext uri="{FF2B5EF4-FFF2-40B4-BE49-F238E27FC236}">
                <a16:creationId xmlns:a16="http://schemas.microsoft.com/office/drawing/2014/main" id="{84B612F3-0345-17C0-FE7D-DDCB8FDB045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21838" y="2708521"/>
            <a:ext cx="8271017" cy="1382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8EFEFF81-A699-EE2B-6713-0EB231464149}"/>
              </a:ext>
            </a:extLst>
          </p:cNvPr>
          <p:cNvSpPr txBox="1"/>
          <p:nvPr/>
        </p:nvSpPr>
        <p:spPr>
          <a:xfrm>
            <a:off x="2691858" y="2050030"/>
            <a:ext cx="2655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dirty="0"/>
              <a:t>Coeficiente Gini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A72D1572-1130-69DC-781F-F7A53E3E5D96}"/>
              </a:ext>
            </a:extLst>
          </p:cNvPr>
          <p:cNvSpPr txBox="1"/>
          <p:nvPr/>
        </p:nvSpPr>
        <p:spPr>
          <a:xfrm>
            <a:off x="7465333" y="2050030"/>
            <a:ext cx="1885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dirty="0"/>
              <a:t>Entropía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A8DAD8D-14AE-6F79-0384-A11B3F3A65BC}"/>
              </a:ext>
            </a:extLst>
          </p:cNvPr>
          <p:cNvSpPr txBox="1"/>
          <p:nvPr/>
        </p:nvSpPr>
        <p:spPr>
          <a:xfrm>
            <a:off x="1406105" y="4225948"/>
            <a:ext cx="36576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400" dirty="0"/>
              <a:t>Probabilidad de que una variable particular se clasifique erróneamente cuando se elige al azar.</a:t>
            </a:r>
          </a:p>
          <a:p>
            <a:pPr algn="just"/>
            <a:endParaRPr lang="es-ES" sz="1400" dirty="0"/>
          </a:p>
          <a:p>
            <a:pPr algn="just"/>
            <a:r>
              <a:rPr lang="es-ES" sz="1400" dirty="0"/>
              <a:t>Va entre 0 y 1, donde:</a:t>
            </a:r>
          </a:p>
          <a:p>
            <a:pPr algn="just"/>
            <a:r>
              <a:rPr lang="es-ES" sz="1400" dirty="0"/>
              <a:t>“0” denota que todos los elementos pertenecen a una determinada clase (puro) </a:t>
            </a:r>
          </a:p>
          <a:p>
            <a:pPr algn="just"/>
            <a:r>
              <a:rPr lang="es-ES" sz="1400" dirty="0"/>
              <a:t>“1” significa que los elementos se distribuyen aleatoriamente entre varias clases (impuro)</a:t>
            </a:r>
            <a:endParaRPr lang="es-AR" sz="1400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D20457A4-187E-8BB9-26A9-C2961B3BA354}"/>
              </a:ext>
            </a:extLst>
          </p:cNvPr>
          <p:cNvSpPr txBox="1"/>
          <p:nvPr/>
        </p:nvSpPr>
        <p:spPr>
          <a:xfrm>
            <a:off x="6096000" y="4225948"/>
            <a:ext cx="3657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AR" sz="1400" dirty="0"/>
              <a:t>Medida del desorden dentro de un nodo. </a:t>
            </a:r>
          </a:p>
          <a:p>
            <a:pPr algn="just"/>
            <a:r>
              <a:rPr lang="es-AR" sz="1400" dirty="0"/>
              <a:t>También va entre 0 (puro) y 1 (impuro)</a:t>
            </a:r>
          </a:p>
        </p:txBody>
      </p:sp>
    </p:spTree>
    <p:extLst>
      <p:ext uri="{BB962C8B-B14F-4D97-AF65-F5344CB8AC3E}">
        <p14:creationId xmlns:p14="http://schemas.microsoft.com/office/powerpoint/2010/main" val="1525719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CCF5B2-2275-7B63-F61D-40A0E33A5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064" y="144318"/>
            <a:ext cx="4119113" cy="1382156"/>
          </a:xfrm>
        </p:spPr>
        <p:txBody>
          <a:bodyPr/>
          <a:lstStyle/>
          <a:p>
            <a:r>
              <a:rPr lang="es-AR" dirty="0"/>
              <a:t>Desventajas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51900E6-AEFD-97AF-425D-F03D48388F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2064" y="999862"/>
            <a:ext cx="4205377" cy="526612"/>
          </a:xfrm>
        </p:spPr>
        <p:txBody>
          <a:bodyPr/>
          <a:lstStyle/>
          <a:p>
            <a:pPr marL="0" indent="0">
              <a:buNone/>
            </a:pPr>
            <a:r>
              <a:rPr lang="es-AR" dirty="0"/>
              <a:t>¿Por qué siempre hay problemas?</a:t>
            </a:r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DBD861B3-E6DE-80CC-3014-13489548D4C8}"/>
              </a:ext>
            </a:extLst>
          </p:cNvPr>
          <p:cNvSpPr txBox="1">
            <a:spLocks/>
          </p:cNvSpPr>
          <p:nvPr/>
        </p:nvSpPr>
        <p:spPr>
          <a:xfrm>
            <a:off x="1143000" y="2264233"/>
            <a:ext cx="10356012" cy="4024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8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endParaRPr lang="es-AR" dirty="0"/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95F4D0C8-999F-8D77-1530-11F3A6E1932A}"/>
              </a:ext>
            </a:extLst>
          </p:cNvPr>
          <p:cNvSpPr txBox="1">
            <a:spLocks/>
          </p:cNvSpPr>
          <p:nvPr/>
        </p:nvSpPr>
        <p:spPr>
          <a:xfrm>
            <a:off x="772064" y="1699404"/>
            <a:ext cx="10356012" cy="36272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8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es-ES" dirty="0"/>
              <a:t>Un árbol de decisión </a:t>
            </a:r>
            <a:r>
              <a:rPr lang="es-ES" dirty="0" err="1"/>
              <a:t>sobreajustará</a:t>
            </a:r>
            <a:r>
              <a:rPr lang="es-ES" dirty="0"/>
              <a:t> los datos si seguimos dividiendo hasta que el conjunto de datos no pueda ser más puro. En otras palabras, ¡el modelo clasificará correctamente todos y cada uno de los ejemplos si no dejamos de dividir! </a:t>
            </a:r>
            <a:endParaRPr lang="es-AR" dirty="0"/>
          </a:p>
        </p:txBody>
      </p:sp>
      <p:pic>
        <p:nvPicPr>
          <p:cNvPr id="5122" name="Picture 2" descr="Logistic Regression versus Decision Trees | The Official Blog of BigML.com">
            <a:extLst>
              <a:ext uri="{FF2B5EF4-FFF2-40B4-BE49-F238E27FC236}">
                <a16:creationId xmlns:a16="http://schemas.microsoft.com/office/drawing/2014/main" id="{0699BB3A-76DB-39B9-3CC1-4BA3CBD653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8861" y="3019419"/>
            <a:ext cx="4925683" cy="3694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46826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28BE94-055C-4431-018C-2581D688B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752162" cy="1382156"/>
          </a:xfrm>
        </p:spPr>
        <p:txBody>
          <a:bodyPr/>
          <a:lstStyle/>
          <a:p>
            <a:r>
              <a:rPr lang="es-AR" dirty="0"/>
              <a:t>¿Cómo afrontamos el sobreajuste?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AA6E213-79C9-1C23-8D7F-80A5DCD25F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081" y="2018181"/>
            <a:ext cx="9906000" cy="4024424"/>
          </a:xfrm>
        </p:spPr>
        <p:txBody>
          <a:bodyPr/>
          <a:lstStyle/>
          <a:p>
            <a:pPr marL="0" indent="0">
              <a:buNone/>
            </a:pPr>
            <a:r>
              <a:rPr lang="es-AR" dirty="0"/>
              <a:t>Hay tres maneras:</a:t>
            </a:r>
          </a:p>
          <a:p>
            <a:r>
              <a:rPr lang="es-AR" dirty="0" err="1"/>
              <a:t>Pre-poda</a:t>
            </a:r>
            <a:r>
              <a:rPr lang="es-AR" dirty="0"/>
              <a:t>:</a:t>
            </a:r>
          </a:p>
          <a:p>
            <a:pPr marL="0" indent="0">
              <a:buNone/>
            </a:pPr>
            <a:r>
              <a:rPr lang="es-ES" sz="1400" dirty="0"/>
              <a:t>Ajuste de los </a:t>
            </a:r>
            <a:r>
              <a:rPr lang="es-ES" sz="1400" dirty="0" err="1"/>
              <a:t>hiperparámetros</a:t>
            </a:r>
            <a:r>
              <a:rPr lang="es-ES" sz="1400" dirty="0"/>
              <a:t> del modelo antes del entrenamiento, incluyendo </a:t>
            </a:r>
            <a:r>
              <a:rPr lang="es-ES" sz="1400" dirty="0" err="1">
                <a:highlight>
                  <a:srgbClr val="C0C0C0"/>
                </a:highlight>
              </a:rPr>
              <a:t>max_depth</a:t>
            </a:r>
            <a:r>
              <a:rPr lang="es-ES" sz="1400" dirty="0">
                <a:highlight>
                  <a:srgbClr val="C0C0C0"/>
                </a:highlight>
              </a:rPr>
              <a:t>, </a:t>
            </a:r>
            <a:r>
              <a:rPr lang="es-ES" sz="1400" dirty="0" err="1">
                <a:highlight>
                  <a:srgbClr val="C0C0C0"/>
                </a:highlight>
              </a:rPr>
              <a:t>min_samples_leaf</a:t>
            </a:r>
            <a:r>
              <a:rPr lang="es-ES" sz="1400" dirty="0">
                <a:highlight>
                  <a:srgbClr val="C0C0C0"/>
                </a:highlight>
              </a:rPr>
              <a:t>, </a:t>
            </a:r>
            <a:r>
              <a:rPr lang="es-ES" sz="1400" dirty="0" err="1">
                <a:highlight>
                  <a:srgbClr val="C0C0C0"/>
                </a:highlight>
              </a:rPr>
              <a:t>min_samples_split</a:t>
            </a:r>
            <a:r>
              <a:rPr lang="es-ES" sz="1400" dirty="0">
                <a:highlight>
                  <a:srgbClr val="C0C0C0"/>
                </a:highlight>
              </a:rPr>
              <a:t>.</a:t>
            </a:r>
            <a:endParaRPr lang="es-AR" sz="1400" dirty="0"/>
          </a:p>
          <a:p>
            <a:r>
              <a:rPr lang="es-AR" dirty="0" err="1"/>
              <a:t>Post-poda</a:t>
            </a:r>
            <a:r>
              <a:rPr lang="es-AR" dirty="0"/>
              <a:t>:</a:t>
            </a:r>
          </a:p>
          <a:p>
            <a:pPr marL="0" indent="0">
              <a:buNone/>
            </a:pPr>
            <a:r>
              <a:rPr lang="es-ES" sz="1600" dirty="0"/>
              <a:t>Permite que el modelo de árbol de decisión crezca hasta su profundidad máxima y, a continuación, elimina las ramas del árbol. </a:t>
            </a:r>
            <a:r>
              <a:rPr lang="es-ES" sz="1600" dirty="0" err="1">
                <a:highlight>
                  <a:srgbClr val="C0C0C0"/>
                </a:highlight>
              </a:rPr>
              <a:t>ccp_alpha</a:t>
            </a:r>
            <a:r>
              <a:rPr lang="es-ES" sz="1600" dirty="0">
                <a:highlight>
                  <a:srgbClr val="C0C0C0"/>
                </a:highlight>
              </a:rPr>
              <a:t>.</a:t>
            </a:r>
            <a:endParaRPr lang="es-AR" sz="1600" dirty="0">
              <a:highlight>
                <a:srgbClr val="C0C0C0"/>
              </a:highlight>
            </a:endParaRPr>
          </a:p>
          <a:p>
            <a:r>
              <a:rPr lang="es-AR" dirty="0"/>
              <a:t>Ensamble – </a:t>
            </a:r>
            <a:r>
              <a:rPr lang="es-AR" dirty="0" err="1"/>
              <a:t>Random</a:t>
            </a:r>
            <a:r>
              <a:rPr lang="es-AR" dirty="0"/>
              <a:t> Forest</a:t>
            </a:r>
          </a:p>
          <a:p>
            <a:pPr marL="0" indent="0">
              <a:buNone/>
            </a:pPr>
            <a:r>
              <a:rPr lang="es-AR" sz="1400" dirty="0"/>
              <a:t>Múltiples árboles de decisión.</a:t>
            </a:r>
          </a:p>
          <a:p>
            <a:pPr marL="0" indent="0">
              <a:buNone/>
            </a:pPr>
            <a:endParaRPr lang="es-AR" dirty="0"/>
          </a:p>
        </p:txBody>
      </p:sp>
      <p:pic>
        <p:nvPicPr>
          <p:cNvPr id="7170" name="Picture 2" descr="Pre - Pruning - YouTube">
            <a:extLst>
              <a:ext uri="{FF2B5EF4-FFF2-40B4-BE49-F238E27FC236}">
                <a16:creationId xmlns:a16="http://schemas.microsoft.com/office/drawing/2014/main" id="{12C020EF-F070-16B4-7CCE-9B3AD4CCAA6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748068" y="4277828"/>
            <a:ext cx="6443932" cy="2580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7624276"/>
      </p:ext>
    </p:extLst>
  </p:cSld>
  <p:clrMapOvr>
    <a:masterClrMapping/>
  </p:clrMapOvr>
</p:sld>
</file>

<file path=ppt/theme/theme1.xml><?xml version="1.0" encoding="utf-8"?>
<a:theme xmlns:a="http://schemas.openxmlformats.org/drawingml/2006/main" name="AngleLinesVTI">
  <a:themeElements>
    <a:clrScheme name="AnalogousFromLightSeedRightStep">
      <a:dk1>
        <a:srgbClr val="000000"/>
      </a:dk1>
      <a:lt1>
        <a:srgbClr val="FFFFFF"/>
      </a:lt1>
      <a:dk2>
        <a:srgbClr val="413124"/>
      </a:dk2>
      <a:lt2>
        <a:srgbClr val="E8E3E2"/>
      </a:lt2>
      <a:accent1>
        <a:srgbClr val="81A8AC"/>
      </a:accent1>
      <a:accent2>
        <a:srgbClr val="7F9CBA"/>
      </a:accent2>
      <a:accent3>
        <a:srgbClr val="969AC6"/>
      </a:accent3>
      <a:accent4>
        <a:srgbClr val="937FBA"/>
      </a:accent4>
      <a:accent5>
        <a:srgbClr val="B892C4"/>
      </a:accent5>
      <a:accent6>
        <a:srgbClr val="BA7FAF"/>
      </a:accent6>
      <a:hlink>
        <a:srgbClr val="AE7069"/>
      </a:hlink>
      <a:folHlink>
        <a:srgbClr val="7F7F7F"/>
      </a:folHlink>
    </a:clrScheme>
    <a:fontScheme name="Walbaum Light Univers Light">
      <a:majorFont>
        <a:latin typeface="Walbaum Display Light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gleLinesVTI" id="{BC1FC193-C72F-4761-9899-1105EDF6BAE8}" vid="{64612625-F022-44B7-B9FA-9D26DEDBDC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1807</TotalTime>
  <Words>374</Words>
  <Application>Microsoft Office PowerPoint</Application>
  <PresentationFormat>Panorámica</PresentationFormat>
  <Paragraphs>39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Univers Condensed Light</vt:lpstr>
      <vt:lpstr>Walbaum Display Light</vt:lpstr>
      <vt:lpstr>AngleLinesVTI</vt:lpstr>
      <vt:lpstr>Árboles de decisión</vt:lpstr>
      <vt:lpstr>¿Qué son?</vt:lpstr>
      <vt:lpstr>Presentación de PowerPoint</vt:lpstr>
      <vt:lpstr>Presentación de PowerPoint</vt:lpstr>
      <vt:lpstr>Criterión de impureza</vt:lpstr>
      <vt:lpstr>Desventajas</vt:lpstr>
      <vt:lpstr>¿Cómo afrontamos el sobreajuste?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Árboles de decisión</dc:title>
  <dc:creator>Florencia Oppenheimer</dc:creator>
  <cp:lastModifiedBy>Florencia Oppenheimer</cp:lastModifiedBy>
  <cp:revision>7</cp:revision>
  <dcterms:created xsi:type="dcterms:W3CDTF">2023-05-01T14:21:42Z</dcterms:created>
  <dcterms:modified xsi:type="dcterms:W3CDTF">2023-05-02T20:29:04Z</dcterms:modified>
</cp:coreProperties>
</file>