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63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6D803-29FE-3ACA-4490-C839FB35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57441-F937-014E-16D3-566357E8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2BB1A-F44F-327D-BE2E-EC2C0509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C1257-8CCA-4365-822A-51E04B13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3C40F-A6DC-D1F8-1B23-E724D79A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4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F1E6-CEEE-C58D-88BD-F7DB2FA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D845FF-0D75-10F6-C17D-3A1BB759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21216-D52E-2DDF-3BE4-5EA01CF7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3B45E-999B-DE35-2881-16F96292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0BA751-453E-1B95-0065-384ECD9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45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F02F6F-9FBA-B250-4935-E252172F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87DE08-003E-7AC0-5714-9575A1AB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01960-1BB3-BB56-2DEC-C3AB4BE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5E0E3-0B88-2E8F-4FFA-4685286D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DB436-E179-CBA7-A85B-E86B9A7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84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1D04-9CC9-EE83-F9B4-D704B862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D590C-B71A-33F6-CD40-8B481F4A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E07FA-D0A4-E17C-4320-EB6E317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5E0EB-D4C6-FEC9-7CB6-7DFE9F41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E5EBE-F061-7F52-EA1E-8539D96E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9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D16A4-6D97-100B-0CFA-A74B040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F1B093-D4C2-B5D9-4DAB-D9669C59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14DED-57E9-49DF-8BFE-C338DEF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F3CF6-5104-A833-38E1-6B3FFA3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FD763F-18B6-EA30-DD44-4EA75380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1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4878-69E0-7D9C-B91F-682882D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B1BD3-1DA4-5F6F-F6E7-C5474929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D263F0-B159-B44C-971E-230279291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33409-58FC-70D1-9156-B3FC10D8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D57C2-6CAA-995E-50E1-E5874F5E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3B0E0-10D8-B38B-F299-48172A6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97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397B2-E764-8D9D-4235-915D6AD7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2C901-DCFB-4CA2-1743-411310E5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E36B-C234-5CB3-D984-28B2CD917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8C6FA4-198E-472C-2A6A-DCBF5BC56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15DD1D-88D7-E751-BF36-F9CA4084A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191924-0868-C8C4-C017-1902D763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A45075-922F-0535-C3E2-90BF90ED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29DD13-AD46-E6F5-B99F-42A5BD0B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46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55D1D-822E-5D8C-9E6C-1A5642E2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77ED81-F2D4-5965-9429-AC965219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6C8111-BE59-53B3-B960-0308DCD5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189A09-B177-F217-5FE9-7EA9AC35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5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A0D506-EF6C-49B1-29E6-1189465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A98535-6D6B-F019-5A3D-9E4845CC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F429A0-3045-D80C-36D3-1103B8D7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61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C6D48-37E3-5B7D-1193-7706794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98435-943F-6152-F1AB-6FD389EB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9D04AB-A7C8-FE72-0D20-70E28A2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575D03-4ECD-9534-4BFD-D0DA08FA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BAC89-CA57-1999-D8E8-25F63454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BD15C-08A2-2FF9-87B2-887AA9EA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884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02ACD-937E-372E-3C59-3EDDF7A5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7BA95E-14E7-0F8A-C2E5-34D7AA8E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16CD40-6FA4-88AE-A90D-295DDC22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0B55A-3AEB-042F-3364-B0044A26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80AC5E-8AC3-DA3D-6E8E-1B00BC3F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3023B-DDB5-BF21-AD17-5DBF21EF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57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0A2641-CD5E-0270-F213-4002D001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29801-00C4-FB7D-CAD2-182B1D0E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6D15C-5ED8-87EC-8C19-4CC4AA32D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B385-14EB-45E3-91A2-D1EA06053D8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F54DF-D6F9-3496-2A15-200E671BF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AAEAA-79EF-7642-13F0-D15C977AA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BA6-D447-4F9E-9E2B-47F77E5EE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46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51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83335-400D-FC41-BE7A-CB96AB750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640080"/>
            <a:ext cx="4119527" cy="3566160"/>
          </a:xfrm>
        </p:spPr>
        <p:txBody>
          <a:bodyPr anchor="b">
            <a:normAutofit/>
          </a:bodyPr>
          <a:lstStyle/>
          <a:p>
            <a:pPr algn="l"/>
            <a:r>
              <a:rPr lang="es-AR" sz="5000" dirty="0"/>
              <a:t>¿Hay que saber matemática para el parcial?</a:t>
            </a:r>
          </a:p>
        </p:txBody>
      </p:sp>
      <p:sp>
        <p:nvSpPr>
          <p:cNvPr id="512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l grito - Wikipedia, la enciclopedia libre">
            <a:extLst>
              <a:ext uri="{FF2B5EF4-FFF2-40B4-BE49-F238E27FC236}">
                <a16:creationId xmlns:a16="http://schemas.microsoft.com/office/drawing/2014/main" id="{C1C3F89E-BBE6-B7ED-D7D9-F388B560F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7" r="-1" b="10434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3AEB9DC0-FFE8-0DF4-C329-E196F56C52BD}"/>
              </a:ext>
            </a:extLst>
          </p:cNvPr>
          <p:cNvGrpSpPr/>
          <p:nvPr/>
        </p:nvGrpSpPr>
        <p:grpSpPr>
          <a:xfrm>
            <a:off x="2401429" y="5260050"/>
            <a:ext cx="1669920" cy="286735"/>
            <a:chOff x="2401429" y="5260050"/>
            <a:chExt cx="1669920" cy="286735"/>
          </a:xfrm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E591573-A0D3-FEB1-3CA4-08AC968E2844}"/>
                </a:ext>
              </a:extLst>
            </p:cNvPr>
            <p:cNvSpPr/>
            <p:nvPr/>
          </p:nvSpPr>
          <p:spPr>
            <a:xfrm>
              <a:off x="3360907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Estrella: 5 puntas 15">
              <a:extLst>
                <a:ext uri="{FF2B5EF4-FFF2-40B4-BE49-F238E27FC236}">
                  <a16:creationId xmlns:a16="http://schemas.microsoft.com/office/drawing/2014/main" id="{92B85E4E-B08F-F140-4B45-BE1D14C43AEC}"/>
                </a:ext>
              </a:extLst>
            </p:cNvPr>
            <p:cNvSpPr/>
            <p:nvPr/>
          </p:nvSpPr>
          <p:spPr>
            <a:xfrm>
              <a:off x="3547474" y="5260050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Estrella: 5 puntas 16">
              <a:extLst>
                <a:ext uri="{FF2B5EF4-FFF2-40B4-BE49-F238E27FC236}">
                  <a16:creationId xmlns:a16="http://schemas.microsoft.com/office/drawing/2014/main" id="{F65B67FB-89E5-061E-7369-113EA48C339F}"/>
                </a:ext>
              </a:extLst>
            </p:cNvPr>
            <p:cNvSpPr/>
            <p:nvPr/>
          </p:nvSpPr>
          <p:spPr>
            <a:xfrm>
              <a:off x="24014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Estrella: 5 puntas 17">
              <a:extLst>
                <a:ext uri="{FF2B5EF4-FFF2-40B4-BE49-F238E27FC236}">
                  <a16:creationId xmlns:a16="http://schemas.microsoft.com/office/drawing/2014/main" id="{7D1F0580-EB8D-6CCA-CD1D-B154E7F09D65}"/>
                </a:ext>
              </a:extLst>
            </p:cNvPr>
            <p:cNvSpPr/>
            <p:nvPr/>
          </p:nvSpPr>
          <p:spPr>
            <a:xfrm>
              <a:off x="3787297" y="5260050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9" name="Estrella: 5 puntas 18">
              <a:extLst>
                <a:ext uri="{FF2B5EF4-FFF2-40B4-BE49-F238E27FC236}">
                  <a16:creationId xmlns:a16="http://schemas.microsoft.com/office/drawing/2014/main" id="{735D4DE2-78B5-3A42-3DDF-50A0DF887C70}"/>
                </a:ext>
              </a:extLst>
            </p:cNvPr>
            <p:cNvSpPr/>
            <p:nvPr/>
          </p:nvSpPr>
          <p:spPr>
            <a:xfrm>
              <a:off x="27062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Estrella: 5 puntas 20">
              <a:extLst>
                <a:ext uri="{FF2B5EF4-FFF2-40B4-BE49-F238E27FC236}">
                  <a16:creationId xmlns:a16="http://schemas.microsoft.com/office/drawing/2014/main" id="{044E890A-CBC7-51D4-747B-7DDCB96AA463}"/>
                </a:ext>
              </a:extLst>
            </p:cNvPr>
            <p:cNvSpPr/>
            <p:nvPr/>
          </p:nvSpPr>
          <p:spPr>
            <a:xfrm>
              <a:off x="2879377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Estrella: 5 puntas 21">
              <a:extLst>
                <a:ext uri="{FF2B5EF4-FFF2-40B4-BE49-F238E27FC236}">
                  <a16:creationId xmlns:a16="http://schemas.microsoft.com/office/drawing/2014/main" id="{1AFE1D2E-8185-AE5C-DA52-52023100D53A}"/>
                </a:ext>
              </a:extLst>
            </p:cNvPr>
            <p:cNvSpPr/>
            <p:nvPr/>
          </p:nvSpPr>
          <p:spPr>
            <a:xfrm>
              <a:off x="30110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A644BBB7-C28B-5D1A-8FF2-7465FAE574F0}"/>
                </a:ext>
              </a:extLst>
            </p:cNvPr>
            <p:cNvSpPr/>
            <p:nvPr/>
          </p:nvSpPr>
          <p:spPr>
            <a:xfrm>
              <a:off x="31634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FF35AEC0-AD8F-1E19-2AEA-64CB3DF9A112}"/>
              </a:ext>
            </a:extLst>
          </p:cNvPr>
          <p:cNvGrpSpPr/>
          <p:nvPr/>
        </p:nvGrpSpPr>
        <p:grpSpPr>
          <a:xfrm>
            <a:off x="7401874" y="1806603"/>
            <a:ext cx="1208907" cy="278114"/>
            <a:chOff x="7401874" y="1806603"/>
            <a:chExt cx="1208907" cy="278114"/>
          </a:xfrm>
        </p:grpSpPr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20D3BE8A-49CD-AB83-C19E-2CD6A8EC1F45}"/>
                </a:ext>
              </a:extLst>
            </p:cNvPr>
            <p:cNvSpPr/>
            <p:nvPr/>
          </p:nvSpPr>
          <p:spPr>
            <a:xfrm>
              <a:off x="8326729" y="18066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51E8B722-B7E0-A9C9-8800-07890E75B08D}"/>
                </a:ext>
              </a:extLst>
            </p:cNvPr>
            <p:cNvSpPr/>
            <p:nvPr/>
          </p:nvSpPr>
          <p:spPr>
            <a:xfrm>
              <a:off x="7401874" y="18066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EE61D690-E239-D472-F94E-3C3ADF71D770}"/>
                </a:ext>
              </a:extLst>
            </p:cNvPr>
            <p:cNvSpPr/>
            <p:nvPr/>
          </p:nvSpPr>
          <p:spPr>
            <a:xfrm>
              <a:off x="7575022" y="18066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AB8AEFA0-5858-1D3A-B657-8FE8D28B20A1}"/>
                </a:ext>
              </a:extLst>
            </p:cNvPr>
            <p:cNvSpPr/>
            <p:nvPr/>
          </p:nvSpPr>
          <p:spPr>
            <a:xfrm>
              <a:off x="7706674" y="18066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Estrella: 5 puntas 27">
              <a:extLst>
                <a:ext uri="{FF2B5EF4-FFF2-40B4-BE49-F238E27FC236}">
                  <a16:creationId xmlns:a16="http://schemas.microsoft.com/office/drawing/2014/main" id="{083820D5-7BD6-0CE0-1853-7DAF355F8A66}"/>
                </a:ext>
              </a:extLst>
            </p:cNvPr>
            <p:cNvSpPr/>
            <p:nvPr/>
          </p:nvSpPr>
          <p:spPr>
            <a:xfrm>
              <a:off x="7879822" y="18066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Estrella: 5 puntas 28">
              <a:extLst>
                <a:ext uri="{FF2B5EF4-FFF2-40B4-BE49-F238E27FC236}">
                  <a16:creationId xmlns:a16="http://schemas.microsoft.com/office/drawing/2014/main" id="{B8FDEA11-FDF7-B64A-6BCD-CC17680652DB}"/>
                </a:ext>
              </a:extLst>
            </p:cNvPr>
            <p:cNvSpPr/>
            <p:nvPr/>
          </p:nvSpPr>
          <p:spPr>
            <a:xfrm>
              <a:off x="8011474" y="18066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C4B9CC54-A8EF-138B-D652-DB5D460C5BFD}"/>
                </a:ext>
              </a:extLst>
            </p:cNvPr>
            <p:cNvSpPr/>
            <p:nvPr/>
          </p:nvSpPr>
          <p:spPr>
            <a:xfrm>
              <a:off x="8163874" y="18066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1" name="Estrella: 5 puntas 30">
            <a:extLst>
              <a:ext uri="{FF2B5EF4-FFF2-40B4-BE49-F238E27FC236}">
                <a16:creationId xmlns:a16="http://schemas.microsoft.com/office/drawing/2014/main" id="{25ECC0DC-4573-19D8-D591-862B2DF38B91}"/>
              </a:ext>
            </a:extLst>
          </p:cNvPr>
          <p:cNvSpPr/>
          <p:nvPr/>
        </p:nvSpPr>
        <p:spPr>
          <a:xfrm>
            <a:off x="9892651" y="1806603"/>
            <a:ext cx="284052" cy="278114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37E5C87-1F40-12E2-F74B-16DFE7B2E7CD}"/>
              </a:ext>
            </a:extLst>
          </p:cNvPr>
          <p:cNvCxnSpPr>
            <a:cxnSpLocks/>
          </p:cNvCxnSpPr>
          <p:nvPr/>
        </p:nvCxnSpPr>
        <p:spPr>
          <a:xfrm flipV="1">
            <a:off x="4071349" y="1060966"/>
            <a:ext cx="3446209" cy="5007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6ECDDD8-4442-AEBC-088E-25177EB4BE2A}"/>
              </a:ext>
            </a:extLst>
          </p:cNvPr>
          <p:cNvSpPr txBox="1"/>
          <p:nvPr/>
        </p:nvSpPr>
        <p:spPr>
          <a:xfrm>
            <a:off x="7331342" y="66232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  <a:endParaRPr lang="es-AR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C4205F0-4685-D163-F1E9-DE778B704CDE}"/>
              </a:ext>
            </a:extLst>
          </p:cNvPr>
          <p:cNvCxnSpPr>
            <a:cxnSpLocks/>
          </p:cNvCxnSpPr>
          <p:nvPr/>
        </p:nvCxnSpPr>
        <p:spPr>
          <a:xfrm flipV="1">
            <a:off x="5266837" y="1216325"/>
            <a:ext cx="4676134" cy="4852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F96CE64-1819-6BC1-A8A4-7B0D1FE9437C}"/>
              </a:ext>
            </a:extLst>
          </p:cNvPr>
          <p:cNvSpPr txBox="1"/>
          <p:nvPr/>
        </p:nvSpPr>
        <p:spPr>
          <a:xfrm>
            <a:off x="9731317" y="73652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  <a:endParaRPr lang="es-AR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421F440-E367-063F-6BB5-79E087E3C748}"/>
              </a:ext>
            </a:extLst>
          </p:cNvPr>
          <p:cNvCxnSpPr>
            <a:cxnSpLocks/>
          </p:cNvCxnSpPr>
          <p:nvPr/>
        </p:nvCxnSpPr>
        <p:spPr>
          <a:xfrm>
            <a:off x="2041175" y="3377244"/>
            <a:ext cx="3852667" cy="2829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E53BDDC-A9D5-CB2F-1FD1-9DB0F3452739}"/>
              </a:ext>
            </a:extLst>
          </p:cNvPr>
          <p:cNvCxnSpPr>
            <a:cxnSpLocks/>
          </p:cNvCxnSpPr>
          <p:nvPr/>
        </p:nvCxnSpPr>
        <p:spPr>
          <a:xfrm>
            <a:off x="5893842" y="3396294"/>
            <a:ext cx="0" cy="206395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EDE6B81-ECE3-FBD5-5568-71D289EF5730}"/>
              </a:ext>
            </a:extLst>
          </p:cNvPr>
          <p:cNvCxnSpPr>
            <a:cxnSpLocks/>
          </p:cNvCxnSpPr>
          <p:nvPr/>
        </p:nvCxnSpPr>
        <p:spPr>
          <a:xfrm>
            <a:off x="2042599" y="3376747"/>
            <a:ext cx="5837718" cy="4628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5825536-645E-6787-5A3A-E5BB69653AA9}"/>
              </a:ext>
            </a:extLst>
          </p:cNvPr>
          <p:cNvCxnSpPr>
            <a:cxnSpLocks/>
          </p:cNvCxnSpPr>
          <p:nvPr/>
        </p:nvCxnSpPr>
        <p:spPr>
          <a:xfrm>
            <a:off x="7855992" y="3396294"/>
            <a:ext cx="0" cy="206395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01C695C-3D37-FEDD-679C-9A56F3CD3FBB}"/>
              </a:ext>
            </a:extLst>
          </p:cNvPr>
          <p:cNvGrpSpPr/>
          <p:nvPr/>
        </p:nvGrpSpPr>
        <p:grpSpPr>
          <a:xfrm>
            <a:off x="1483012" y="604651"/>
            <a:ext cx="9132201" cy="5648698"/>
            <a:chOff x="1483012" y="604651"/>
            <a:chExt cx="9132201" cy="5648698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9B5629B-826C-2B92-9EF2-7369C7B69B26}"/>
                </a:ext>
              </a:extLst>
            </p:cNvPr>
            <p:cNvGrpSpPr/>
            <p:nvPr/>
          </p:nvGrpSpPr>
          <p:grpSpPr>
            <a:xfrm>
              <a:off x="1576787" y="604651"/>
              <a:ext cx="9038426" cy="5648698"/>
              <a:chOff x="2313316" y="500332"/>
              <a:chExt cx="9038426" cy="5648698"/>
            </a:xfrm>
          </p:grpSpPr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BD5D9948-4B83-7C5B-51E7-3FFB9E3B6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1826" y="992038"/>
                <a:ext cx="0" cy="4787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63E35E4B-F5F6-389A-3EE3-0B72B4F90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316" y="5341190"/>
                <a:ext cx="875437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7F30989-0CC9-2834-5533-28BEBE092CAB}"/>
                  </a:ext>
                </a:extLst>
              </p:cNvPr>
              <p:cNvSpPr txBox="1"/>
              <p:nvPr/>
            </p:nvSpPr>
            <p:spPr>
              <a:xfrm>
                <a:off x="2313316" y="500332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s-AR" dirty="0"/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14C1AA9-BCE4-E77D-2A5B-EC62C6656DCC}"/>
                  </a:ext>
                </a:extLst>
              </p:cNvPr>
              <p:cNvSpPr txBox="1"/>
              <p:nvPr/>
            </p:nvSpPr>
            <p:spPr>
              <a:xfrm>
                <a:off x="11067690" y="534119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s-AR" dirty="0"/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5627529-B205-7DCD-0987-D2ECA9FE5902}"/>
                  </a:ext>
                </a:extLst>
              </p:cNvPr>
              <p:cNvSpPr txBox="1"/>
              <p:nvPr/>
            </p:nvSpPr>
            <p:spPr>
              <a:xfrm>
                <a:off x="2388140" y="534119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s-AR" dirty="0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F068E8F-98E9-A1B5-EB47-64C63803CE62}"/>
                  </a:ext>
                </a:extLst>
              </p:cNvPr>
              <p:cNvSpPr txBox="1"/>
              <p:nvPr/>
            </p:nvSpPr>
            <p:spPr>
              <a:xfrm>
                <a:off x="10645138" y="577969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BMI</a:t>
                </a:r>
                <a:endParaRPr lang="es-AR" dirty="0"/>
              </a:p>
            </p:txBody>
          </p:sp>
        </p:grp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CEEF7A2-B3C7-EB20-9557-ECC812A258B3}"/>
                </a:ext>
              </a:extLst>
            </p:cNvPr>
            <p:cNvSpPr txBox="1"/>
            <p:nvPr/>
          </p:nvSpPr>
          <p:spPr>
            <a:xfrm>
              <a:off x="1483012" y="31925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0,5</a:t>
              </a:r>
              <a:endParaRPr lang="es-AR" dirty="0"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C912200-AE51-4421-9DBE-CBF2420A5986}"/>
              </a:ext>
            </a:extLst>
          </p:cNvPr>
          <p:cNvSpPr txBox="1"/>
          <p:nvPr/>
        </p:nvSpPr>
        <p:spPr>
          <a:xfrm>
            <a:off x="10142986" y="2811507"/>
            <a:ext cx="1823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Poco </a:t>
            </a:r>
            <a:r>
              <a:rPr lang="en-US" sz="2400" dirty="0" err="1"/>
              <a:t>robusto</a:t>
            </a:r>
            <a:endParaRPr lang="en-US" sz="2400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s-AR" sz="24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E83812D-CF38-04AE-49D9-F10FE3061E63}"/>
              </a:ext>
            </a:extLst>
          </p:cNvPr>
          <p:cNvSpPr txBox="1"/>
          <p:nvPr/>
        </p:nvSpPr>
        <p:spPr>
          <a:xfrm>
            <a:off x="5767934" y="546024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x</a:t>
            </a:r>
            <a:r>
              <a:rPr lang="es-AR" baseline="-25000" dirty="0"/>
              <a:t>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C7CE20B-5111-EE71-3E03-9753C4D6F3F1}"/>
              </a:ext>
            </a:extLst>
          </p:cNvPr>
          <p:cNvSpPr txBox="1"/>
          <p:nvPr/>
        </p:nvSpPr>
        <p:spPr>
          <a:xfrm>
            <a:off x="7664699" y="546024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x</a:t>
            </a:r>
            <a:r>
              <a:rPr lang="es-AR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1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7" grpId="0"/>
      <p:bldP spid="53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E9060A-10BE-F27E-3761-9B32E8985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518581"/>
                <a:ext cx="3228975" cy="1546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g(z)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s-AR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E9060A-10BE-F27E-3761-9B32E8985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518581"/>
                <a:ext cx="3228975" cy="1546225"/>
              </a:xfrm>
              <a:blipFill>
                <a:blip r:embed="rId2"/>
                <a:stretch>
                  <a:fillRect l="-4915" t="-15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301C6043-5081-4795-4BAB-6A491EE8966A}"/>
              </a:ext>
            </a:extLst>
          </p:cNvPr>
          <p:cNvSpPr txBox="1"/>
          <p:nvPr/>
        </p:nvSpPr>
        <p:spPr>
          <a:xfrm>
            <a:off x="0" y="124317"/>
            <a:ext cx="427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Función</a:t>
            </a:r>
            <a:r>
              <a:rPr lang="en-US" sz="2800" dirty="0"/>
              <a:t> </a:t>
            </a:r>
            <a:r>
              <a:rPr lang="es-AR" sz="2800" dirty="0"/>
              <a:t>sigmoide</a:t>
            </a:r>
            <a:r>
              <a:rPr lang="en-US" sz="2800" dirty="0"/>
              <a:t> o </a:t>
            </a:r>
            <a:r>
              <a:rPr lang="es-AR" sz="2800" dirty="0"/>
              <a:t>logística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E05D422-8CA5-D007-FC82-656D2E7CB7A8}"/>
              </a:ext>
            </a:extLst>
          </p:cNvPr>
          <p:cNvGrpSpPr/>
          <p:nvPr/>
        </p:nvGrpSpPr>
        <p:grpSpPr>
          <a:xfrm>
            <a:off x="2757488" y="937885"/>
            <a:ext cx="4567237" cy="2855310"/>
            <a:chOff x="2757488" y="937885"/>
            <a:chExt cx="5253038" cy="3247936"/>
          </a:xfrm>
        </p:grpSpPr>
        <p:pic>
          <p:nvPicPr>
            <p:cNvPr id="4098" name="Picture 2" descr="La regresión logística - Analytics Lane">
              <a:extLst>
                <a:ext uri="{FF2B5EF4-FFF2-40B4-BE49-F238E27FC236}">
                  <a16:creationId xmlns:a16="http://schemas.microsoft.com/office/drawing/2014/main" id="{8CAA2C81-D91B-B7F2-C9CD-A7F0ACFDF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488" y="937885"/>
              <a:ext cx="5253038" cy="3247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Estrella: 5 puntas 4">
              <a:extLst>
                <a:ext uri="{FF2B5EF4-FFF2-40B4-BE49-F238E27FC236}">
                  <a16:creationId xmlns:a16="http://schemas.microsoft.com/office/drawing/2014/main" id="{5CA6FCE7-5E87-263F-13F8-6ABB9FA40D18}"/>
                </a:ext>
              </a:extLst>
            </p:cNvPr>
            <p:cNvSpPr/>
            <p:nvPr/>
          </p:nvSpPr>
          <p:spPr>
            <a:xfrm>
              <a:off x="5384007" y="2423413"/>
              <a:ext cx="133350" cy="13844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2970D816-B578-7B6D-BB14-FF56C2AA5828}"/>
              </a:ext>
            </a:extLst>
          </p:cNvPr>
          <p:cNvSpPr txBox="1"/>
          <p:nvPr/>
        </p:nvSpPr>
        <p:spPr>
          <a:xfrm>
            <a:off x="0" y="4211059"/>
            <a:ext cx="4752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Regresión logística: </a:t>
            </a:r>
            <a:r>
              <a:rPr lang="nl-NL" sz="2400" dirty="0"/>
              <a:t>g(x) = P(C1|x)</a:t>
            </a:r>
            <a:endParaRPr lang="es-AR" sz="2400" dirty="0"/>
          </a:p>
          <a:p>
            <a:endParaRPr lang="es-A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45E79344-BCBD-497F-1D25-5B6B61214F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325" y="5152143"/>
                <a:ext cx="4333876" cy="1753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err="1"/>
                  <a:t>g</a:t>
                </a:r>
                <a:r>
                  <a:rPr lang="en-US" sz="1200" dirty="0" err="1"/>
                  <a:t>w,b</a:t>
                </a:r>
                <a:r>
                  <a:rPr lang="en-US" sz="3200" dirty="0"/>
                  <a:t>(</a:t>
                </a:r>
                <a:r>
                  <a:rPr lang="en-US" sz="3600" dirty="0"/>
                  <a:t>x</a:t>
                </a:r>
                <a:r>
                  <a:rPr lang="en-US" sz="32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s-AR" sz="3200" dirty="0"/>
              </a:p>
            </p:txBody>
          </p:sp>
        </mc:Choice>
        <mc:Fallback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45E79344-BCBD-497F-1D25-5B6B61214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52143"/>
                <a:ext cx="4333876" cy="1753779"/>
              </a:xfrm>
              <a:prstGeom prst="rect">
                <a:avLst/>
              </a:prstGeom>
              <a:blipFill>
                <a:blip r:embed="rId4"/>
                <a:stretch>
                  <a:fillRect l="-3657" t="-4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42B0B615-559A-C238-17F0-C42BDB70F406}"/>
              </a:ext>
            </a:extLst>
          </p:cNvPr>
          <p:cNvSpPr txBox="1"/>
          <p:nvPr/>
        </p:nvSpPr>
        <p:spPr>
          <a:xfrm rot="18972845">
            <a:off x="4510725" y="425747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 un qué?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963054-86AF-B142-CBF8-592EDAD541BC}"/>
              </a:ext>
            </a:extLst>
          </p:cNvPr>
          <p:cNvSpPr txBox="1"/>
          <p:nvPr/>
        </p:nvSpPr>
        <p:spPr>
          <a:xfrm>
            <a:off x="9355933" y="1935355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Continua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C138E75-A77E-E5B5-3243-1AD554415C00}"/>
              </a:ext>
            </a:extLst>
          </p:cNvPr>
          <p:cNvSpPr txBox="1"/>
          <p:nvPr/>
        </p:nvSpPr>
        <p:spPr>
          <a:xfrm>
            <a:off x="7553613" y="2365540"/>
            <a:ext cx="457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Más variable en el centro, menos en los límites</a:t>
            </a:r>
          </a:p>
        </p:txBody>
      </p:sp>
    </p:spTree>
    <p:extLst>
      <p:ext uri="{BB962C8B-B14F-4D97-AF65-F5344CB8AC3E}">
        <p14:creationId xmlns:p14="http://schemas.microsoft.com/office/powerpoint/2010/main" val="41776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Implementing the Sigmoid Function in Python • datagy">
            <a:extLst>
              <a:ext uri="{FF2B5EF4-FFF2-40B4-BE49-F238E27FC236}">
                <a16:creationId xmlns:a16="http://schemas.microsoft.com/office/drawing/2014/main" id="{71F5FDAE-4EBA-4F40-2466-C20CB4A3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8" y="1126422"/>
            <a:ext cx="8835243" cy="44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87F29F4E-E345-73E2-AC46-4B8BF131799F}"/>
              </a:ext>
            </a:extLst>
          </p:cNvPr>
          <p:cNvSpPr txBox="1"/>
          <p:nvPr/>
        </p:nvSpPr>
        <p:spPr>
          <a:xfrm>
            <a:off x="1051605" y="2854312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0,5</a:t>
            </a:r>
            <a:endParaRPr lang="es-AR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B543B7F-6BBA-412C-8CFD-27E958417559}"/>
              </a:ext>
            </a:extLst>
          </p:cNvPr>
          <p:cNvSpPr txBox="1"/>
          <p:nvPr/>
        </p:nvSpPr>
        <p:spPr>
          <a:xfrm>
            <a:off x="1079057" y="146116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Marcador de contenido 2">
                <a:extLst>
                  <a:ext uri="{FF2B5EF4-FFF2-40B4-BE49-F238E27FC236}">
                    <a16:creationId xmlns:a16="http://schemas.microsoft.com/office/drawing/2014/main" id="{2ED87504-01B9-5F79-2D5F-A5914C3E3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1264" y="2729989"/>
                <a:ext cx="4333876" cy="1753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g(x)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s-AR" sz="3200" dirty="0"/>
              </a:p>
            </p:txBody>
          </p:sp>
        </mc:Choice>
        <mc:Fallback>
          <p:sp>
            <p:nvSpPr>
              <p:cNvPr id="38" name="Marcador de contenido 2">
                <a:extLst>
                  <a:ext uri="{FF2B5EF4-FFF2-40B4-BE49-F238E27FC236}">
                    <a16:creationId xmlns:a16="http://schemas.microsoft.com/office/drawing/2014/main" id="{2ED87504-01B9-5F79-2D5F-A5914C3E3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64" y="2729989"/>
                <a:ext cx="4333876" cy="1753779"/>
              </a:xfrm>
              <a:prstGeom prst="rect">
                <a:avLst/>
              </a:prstGeom>
              <a:blipFill>
                <a:blip r:embed="rId4"/>
                <a:stretch>
                  <a:fillRect l="-3516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83CA9D3-7A42-B762-DC9F-DFF28D5340DB}"/>
              </a:ext>
            </a:extLst>
          </p:cNvPr>
          <p:cNvCxnSpPr>
            <a:cxnSpLocks/>
          </p:cNvCxnSpPr>
          <p:nvPr/>
        </p:nvCxnSpPr>
        <p:spPr>
          <a:xfrm>
            <a:off x="9048750" y="3378571"/>
            <a:ext cx="375677" cy="33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D8D995A-857A-A0C6-1452-F8EACD917D73}"/>
              </a:ext>
            </a:extLst>
          </p:cNvPr>
          <p:cNvCxnSpPr>
            <a:cxnSpLocks/>
          </p:cNvCxnSpPr>
          <p:nvPr/>
        </p:nvCxnSpPr>
        <p:spPr>
          <a:xfrm flipH="1">
            <a:off x="9414902" y="3378571"/>
            <a:ext cx="291336" cy="33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8955231-DAB0-92FF-EE2A-34637EC057FA}"/>
              </a:ext>
            </a:extLst>
          </p:cNvPr>
          <p:cNvSpPr txBox="1"/>
          <p:nvPr/>
        </p:nvSpPr>
        <p:spPr>
          <a:xfrm>
            <a:off x="8333198" y="3671073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Parámetros a estimar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2E4BD7E-4407-B5F8-0D66-8285BFF30B0D}"/>
              </a:ext>
            </a:extLst>
          </p:cNvPr>
          <p:cNvCxnSpPr>
            <a:cxnSpLocks/>
          </p:cNvCxnSpPr>
          <p:nvPr/>
        </p:nvCxnSpPr>
        <p:spPr>
          <a:xfrm flipH="1">
            <a:off x="9229725" y="2832119"/>
            <a:ext cx="465018" cy="29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F0457C3-187D-773F-E741-262BF6FF5850}"/>
              </a:ext>
            </a:extLst>
          </p:cNvPr>
          <p:cNvSpPr txBox="1"/>
          <p:nvPr/>
        </p:nvSpPr>
        <p:spPr>
          <a:xfrm>
            <a:off x="9508957" y="2479141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1FCEE2E-E9C0-EBB7-3B79-E03D1D0364BF}"/>
              </a:ext>
            </a:extLst>
          </p:cNvPr>
          <p:cNvSpPr/>
          <p:nvPr/>
        </p:nvSpPr>
        <p:spPr>
          <a:xfrm>
            <a:off x="8333198" y="3671073"/>
            <a:ext cx="218245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8645D86-6EFB-85EA-6906-B496503D16D5}"/>
              </a:ext>
            </a:extLst>
          </p:cNvPr>
          <p:cNvSpPr txBox="1"/>
          <p:nvPr/>
        </p:nvSpPr>
        <p:spPr>
          <a:xfrm>
            <a:off x="8874167" y="4052955"/>
            <a:ext cx="1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Optimizar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2C6B1F3-784E-C10B-07D9-A94B04F051AF}"/>
              </a:ext>
            </a:extLst>
          </p:cNvPr>
          <p:cNvGrpSpPr/>
          <p:nvPr/>
        </p:nvGrpSpPr>
        <p:grpSpPr>
          <a:xfrm>
            <a:off x="1615247" y="2968432"/>
            <a:ext cx="3587083" cy="2067502"/>
            <a:chOff x="2015297" y="3368482"/>
            <a:chExt cx="3587083" cy="2067502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E24ABCD-E2D6-1890-D56A-B66D73461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297" y="3424986"/>
              <a:ext cx="3556828" cy="4014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067B9F0-FAE3-25B1-79C6-8BCEFCADB4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2125" y="3438525"/>
              <a:ext cx="0" cy="1997459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Estrella: 5 puntas 47">
              <a:extLst>
                <a:ext uri="{FF2B5EF4-FFF2-40B4-BE49-F238E27FC236}">
                  <a16:creationId xmlns:a16="http://schemas.microsoft.com/office/drawing/2014/main" id="{280FCA98-34E9-A2CF-F66D-BCAA82C02E1D}"/>
                </a:ext>
              </a:extLst>
            </p:cNvPr>
            <p:cNvSpPr/>
            <p:nvPr/>
          </p:nvSpPr>
          <p:spPr>
            <a:xfrm>
              <a:off x="5486439" y="3368482"/>
              <a:ext cx="115941" cy="121705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51" name="Estrella: 5 puntas 50">
            <a:extLst>
              <a:ext uri="{FF2B5EF4-FFF2-40B4-BE49-F238E27FC236}">
                <a16:creationId xmlns:a16="http://schemas.microsoft.com/office/drawing/2014/main" id="{E9EC10F3-E354-5DD4-EB0C-70FD3E432DAD}"/>
              </a:ext>
            </a:extLst>
          </p:cNvPr>
          <p:cNvSpPr/>
          <p:nvPr/>
        </p:nvSpPr>
        <p:spPr>
          <a:xfrm>
            <a:off x="4659120" y="3789557"/>
            <a:ext cx="223686" cy="24764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strella: 5 puntas 51">
            <a:extLst>
              <a:ext uri="{FF2B5EF4-FFF2-40B4-BE49-F238E27FC236}">
                <a16:creationId xmlns:a16="http://schemas.microsoft.com/office/drawing/2014/main" id="{ABFE7045-63B1-84B0-EF99-14F811AABC14}"/>
              </a:ext>
            </a:extLst>
          </p:cNvPr>
          <p:cNvSpPr/>
          <p:nvPr/>
        </p:nvSpPr>
        <p:spPr>
          <a:xfrm>
            <a:off x="5348439" y="2263426"/>
            <a:ext cx="223686" cy="24764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5C337DF-9BAA-BB51-05B8-71F40FB69690}"/>
              </a:ext>
            </a:extLst>
          </p:cNvPr>
          <p:cNvGrpSpPr/>
          <p:nvPr/>
        </p:nvGrpSpPr>
        <p:grpSpPr>
          <a:xfrm>
            <a:off x="1176737" y="292509"/>
            <a:ext cx="9038426" cy="5541740"/>
            <a:chOff x="2313316" y="607290"/>
            <a:chExt cx="9038426" cy="5541740"/>
          </a:xfrm>
        </p:grpSpPr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CF5BCBB-90B5-F331-02C6-E8B8A7375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826" y="992038"/>
              <a:ext cx="0" cy="4787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59C8663C-397F-8E01-9F25-2C93EB32E5AF}"/>
                </a:ext>
              </a:extLst>
            </p:cNvPr>
            <p:cNvCxnSpPr>
              <a:cxnSpLocks/>
            </p:cNvCxnSpPr>
            <p:nvPr/>
          </p:nvCxnSpPr>
          <p:spPr>
            <a:xfrm>
              <a:off x="2313316" y="5341190"/>
              <a:ext cx="87543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351305F-4818-BC4B-DAF6-474FE0F1DC54}"/>
                </a:ext>
              </a:extLst>
            </p:cNvPr>
            <p:cNvSpPr txBox="1"/>
            <p:nvPr/>
          </p:nvSpPr>
          <p:spPr>
            <a:xfrm>
              <a:off x="2337986" y="60729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s-AR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7B5C9BB-2E5F-B323-07F8-952BFDF4FBC6}"/>
                </a:ext>
              </a:extLst>
            </p:cNvPr>
            <p:cNvSpPr txBox="1"/>
            <p:nvPr/>
          </p:nvSpPr>
          <p:spPr>
            <a:xfrm>
              <a:off x="11067690" y="534119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s-AR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FF16DF3-D682-1EF1-D5C0-0915279ABD18}"/>
                </a:ext>
              </a:extLst>
            </p:cNvPr>
            <p:cNvSpPr txBox="1"/>
            <p:nvPr/>
          </p:nvSpPr>
          <p:spPr>
            <a:xfrm>
              <a:off x="2388140" y="5341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AR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32D8918-8552-5DEA-F78B-874ACC13518E}"/>
                </a:ext>
              </a:extLst>
            </p:cNvPr>
            <p:cNvSpPr txBox="1"/>
            <p:nvPr/>
          </p:nvSpPr>
          <p:spPr>
            <a:xfrm>
              <a:off x="10645138" y="577969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BMI</a:t>
              </a:r>
              <a:endParaRPr lang="es-AR" dirty="0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1418BFC-8369-A2DE-C50E-DAFC545D0F84}"/>
              </a:ext>
            </a:extLst>
          </p:cNvPr>
          <p:cNvGrpSpPr/>
          <p:nvPr/>
        </p:nvGrpSpPr>
        <p:grpSpPr>
          <a:xfrm>
            <a:off x="1906129" y="4763846"/>
            <a:ext cx="1198452" cy="278114"/>
            <a:chOff x="2249029" y="5268671"/>
            <a:chExt cx="1198452" cy="278114"/>
          </a:xfrm>
        </p:grpSpPr>
        <p:sp>
          <p:nvSpPr>
            <p:cNvPr id="11" name="Estrella: 5 puntas 10">
              <a:extLst>
                <a:ext uri="{FF2B5EF4-FFF2-40B4-BE49-F238E27FC236}">
                  <a16:creationId xmlns:a16="http://schemas.microsoft.com/office/drawing/2014/main" id="{EBC012F1-6218-C3FE-263B-25744522F2C4}"/>
                </a:ext>
              </a:extLst>
            </p:cNvPr>
            <p:cNvSpPr/>
            <p:nvPr/>
          </p:nvSpPr>
          <p:spPr>
            <a:xfrm>
              <a:off x="22490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Estrella: 5 puntas 11">
              <a:extLst>
                <a:ext uri="{FF2B5EF4-FFF2-40B4-BE49-F238E27FC236}">
                  <a16:creationId xmlns:a16="http://schemas.microsoft.com/office/drawing/2014/main" id="{7075B3F7-858D-CF72-9643-6296B056D075}"/>
                </a:ext>
              </a:extLst>
            </p:cNvPr>
            <p:cNvSpPr/>
            <p:nvPr/>
          </p:nvSpPr>
          <p:spPr>
            <a:xfrm>
              <a:off x="24014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Estrella: 5 puntas 12">
              <a:extLst>
                <a:ext uri="{FF2B5EF4-FFF2-40B4-BE49-F238E27FC236}">
                  <a16:creationId xmlns:a16="http://schemas.microsoft.com/office/drawing/2014/main" id="{2770C983-A459-EF9D-E9D3-EBA76A36CDBD}"/>
                </a:ext>
              </a:extLst>
            </p:cNvPr>
            <p:cNvSpPr/>
            <p:nvPr/>
          </p:nvSpPr>
          <p:spPr>
            <a:xfrm>
              <a:off x="2574577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Estrella: 5 puntas 13">
              <a:extLst>
                <a:ext uri="{FF2B5EF4-FFF2-40B4-BE49-F238E27FC236}">
                  <a16:creationId xmlns:a16="http://schemas.microsoft.com/office/drawing/2014/main" id="{56F02F87-2742-EE6D-7394-7D2923E7E2D0}"/>
                </a:ext>
              </a:extLst>
            </p:cNvPr>
            <p:cNvSpPr/>
            <p:nvPr/>
          </p:nvSpPr>
          <p:spPr>
            <a:xfrm>
              <a:off x="27062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3A2CB49-1432-BAFF-A26F-CAC9FD8DC51C}"/>
                </a:ext>
              </a:extLst>
            </p:cNvPr>
            <p:cNvSpPr/>
            <p:nvPr/>
          </p:nvSpPr>
          <p:spPr>
            <a:xfrm>
              <a:off x="2879377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Estrella: 5 puntas 15">
              <a:extLst>
                <a:ext uri="{FF2B5EF4-FFF2-40B4-BE49-F238E27FC236}">
                  <a16:creationId xmlns:a16="http://schemas.microsoft.com/office/drawing/2014/main" id="{3AD7DDE6-B898-1E6A-5C08-2F44D69C9AD1}"/>
                </a:ext>
              </a:extLst>
            </p:cNvPr>
            <p:cNvSpPr/>
            <p:nvPr/>
          </p:nvSpPr>
          <p:spPr>
            <a:xfrm>
              <a:off x="30110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Estrella: 5 puntas 16">
              <a:extLst>
                <a:ext uri="{FF2B5EF4-FFF2-40B4-BE49-F238E27FC236}">
                  <a16:creationId xmlns:a16="http://schemas.microsoft.com/office/drawing/2014/main" id="{E29AFC44-B9FC-4074-52C0-0DB734792DE0}"/>
                </a:ext>
              </a:extLst>
            </p:cNvPr>
            <p:cNvSpPr/>
            <p:nvPr/>
          </p:nvSpPr>
          <p:spPr>
            <a:xfrm>
              <a:off x="3163429" y="5268671"/>
              <a:ext cx="284052" cy="278114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9EE2769-275D-2146-6BBF-37C9ADBFF0CD}"/>
              </a:ext>
            </a:extLst>
          </p:cNvPr>
          <p:cNvGrpSpPr/>
          <p:nvPr/>
        </p:nvGrpSpPr>
        <p:grpSpPr>
          <a:xfrm>
            <a:off x="7025544" y="1537419"/>
            <a:ext cx="2774829" cy="335264"/>
            <a:chOff x="7401874" y="1825653"/>
            <a:chExt cx="2774829" cy="335264"/>
          </a:xfrm>
        </p:grpSpPr>
        <p:sp>
          <p:nvSpPr>
            <p:cNvPr id="18" name="Estrella: 5 puntas 17">
              <a:extLst>
                <a:ext uri="{FF2B5EF4-FFF2-40B4-BE49-F238E27FC236}">
                  <a16:creationId xmlns:a16="http://schemas.microsoft.com/office/drawing/2014/main" id="{838D2302-3985-DF4A-47B9-27366AAE6655}"/>
                </a:ext>
              </a:extLst>
            </p:cNvPr>
            <p:cNvSpPr/>
            <p:nvPr/>
          </p:nvSpPr>
          <p:spPr>
            <a:xfrm>
              <a:off x="8326729" y="186375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strella: 5 puntas 18">
              <a:extLst>
                <a:ext uri="{FF2B5EF4-FFF2-40B4-BE49-F238E27FC236}">
                  <a16:creationId xmlns:a16="http://schemas.microsoft.com/office/drawing/2014/main" id="{CFA1748F-E391-7D32-8DCD-938181D015E5}"/>
                </a:ext>
              </a:extLst>
            </p:cNvPr>
            <p:cNvSpPr/>
            <p:nvPr/>
          </p:nvSpPr>
          <p:spPr>
            <a:xfrm>
              <a:off x="7401874" y="188280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Estrella: 5 puntas 19">
              <a:extLst>
                <a:ext uri="{FF2B5EF4-FFF2-40B4-BE49-F238E27FC236}">
                  <a16:creationId xmlns:a16="http://schemas.microsoft.com/office/drawing/2014/main" id="{20E35D0D-0FD2-8002-575E-5B0BC522618A}"/>
                </a:ext>
              </a:extLst>
            </p:cNvPr>
            <p:cNvSpPr/>
            <p:nvPr/>
          </p:nvSpPr>
          <p:spPr>
            <a:xfrm>
              <a:off x="7575022" y="186375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" name="Estrella: 5 puntas 20">
              <a:extLst>
                <a:ext uri="{FF2B5EF4-FFF2-40B4-BE49-F238E27FC236}">
                  <a16:creationId xmlns:a16="http://schemas.microsoft.com/office/drawing/2014/main" id="{330E3D49-C193-5BA7-D3A8-51989D2AE7B2}"/>
                </a:ext>
              </a:extLst>
            </p:cNvPr>
            <p:cNvSpPr/>
            <p:nvPr/>
          </p:nvSpPr>
          <p:spPr>
            <a:xfrm>
              <a:off x="7706674" y="186375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Estrella: 5 puntas 21">
              <a:extLst>
                <a:ext uri="{FF2B5EF4-FFF2-40B4-BE49-F238E27FC236}">
                  <a16:creationId xmlns:a16="http://schemas.microsoft.com/office/drawing/2014/main" id="{0A951B73-D375-2A67-57AC-BAD38CE6805D}"/>
                </a:ext>
              </a:extLst>
            </p:cNvPr>
            <p:cNvSpPr/>
            <p:nvPr/>
          </p:nvSpPr>
          <p:spPr>
            <a:xfrm>
              <a:off x="7879822" y="186375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451C746B-2967-C2ED-9ACC-257458FBA292}"/>
                </a:ext>
              </a:extLst>
            </p:cNvPr>
            <p:cNvSpPr/>
            <p:nvPr/>
          </p:nvSpPr>
          <p:spPr>
            <a:xfrm>
              <a:off x="8011474" y="186375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0F268643-B138-38D7-E31A-866ED1D58324}"/>
                </a:ext>
              </a:extLst>
            </p:cNvPr>
            <p:cNvSpPr/>
            <p:nvPr/>
          </p:nvSpPr>
          <p:spPr>
            <a:xfrm>
              <a:off x="8163874" y="186375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675ACFC-ADDA-CDD6-FE83-5DA683FB9D31}"/>
                </a:ext>
              </a:extLst>
            </p:cNvPr>
            <p:cNvSpPr/>
            <p:nvPr/>
          </p:nvSpPr>
          <p:spPr>
            <a:xfrm>
              <a:off x="9892651" y="1825653"/>
              <a:ext cx="284052" cy="27811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D5E76FD-6574-9554-BAD2-50AA015B6D25}"/>
              </a:ext>
            </a:extLst>
          </p:cNvPr>
          <p:cNvSpPr txBox="1"/>
          <p:nvPr/>
        </p:nvSpPr>
        <p:spPr>
          <a:xfrm>
            <a:off x="2029992" y="5521747"/>
            <a:ext cx="29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Regresor de probabilidad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8396E33-A94E-AFE6-B952-69A4F02CA0B7}"/>
              </a:ext>
            </a:extLst>
          </p:cNvPr>
          <p:cNvSpPr txBox="1"/>
          <p:nvPr/>
        </p:nvSpPr>
        <p:spPr>
          <a:xfrm>
            <a:off x="2237832" y="5933170"/>
            <a:ext cx="231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Clasificador binario</a:t>
            </a:r>
          </a:p>
        </p:txBody>
      </p:sp>
      <p:sp>
        <p:nvSpPr>
          <p:cNvPr id="60" name="Estrella: 5 puntas 59">
            <a:extLst>
              <a:ext uri="{FF2B5EF4-FFF2-40B4-BE49-F238E27FC236}">
                <a16:creationId xmlns:a16="http://schemas.microsoft.com/office/drawing/2014/main" id="{E72204D8-03EA-ECEF-0CEE-38E250953E7B}"/>
              </a:ext>
            </a:extLst>
          </p:cNvPr>
          <p:cNvSpPr/>
          <p:nvPr/>
        </p:nvSpPr>
        <p:spPr>
          <a:xfrm>
            <a:off x="4661455" y="3786894"/>
            <a:ext cx="223686" cy="247647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1" name="Estrella: 5 puntas 60">
            <a:extLst>
              <a:ext uri="{FF2B5EF4-FFF2-40B4-BE49-F238E27FC236}">
                <a16:creationId xmlns:a16="http://schemas.microsoft.com/office/drawing/2014/main" id="{D21D41AB-E599-0C31-FB16-12620A59CE2C}"/>
              </a:ext>
            </a:extLst>
          </p:cNvPr>
          <p:cNvSpPr/>
          <p:nvPr/>
        </p:nvSpPr>
        <p:spPr>
          <a:xfrm>
            <a:off x="5348439" y="2263426"/>
            <a:ext cx="223686" cy="24764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48" name="CuadroTexto 2047">
            <a:extLst>
              <a:ext uri="{FF2B5EF4-FFF2-40B4-BE49-F238E27FC236}">
                <a16:creationId xmlns:a16="http://schemas.microsoft.com/office/drawing/2014/main" id="{B29AE579-2C58-271F-71AC-5CB4E0A1AC05}"/>
              </a:ext>
            </a:extLst>
          </p:cNvPr>
          <p:cNvSpPr txBox="1"/>
          <p:nvPr/>
        </p:nvSpPr>
        <p:spPr>
          <a:xfrm>
            <a:off x="4996613" y="50109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x</a:t>
            </a:r>
            <a:r>
              <a:rPr lang="es-AR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84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6" grpId="0"/>
      <p:bldP spid="38" grpId="0"/>
      <p:bldP spid="41" grpId="0"/>
      <p:bldP spid="43" grpId="0"/>
      <p:bldP spid="44" grpId="0" animBg="1"/>
      <p:bldP spid="45" grpId="0"/>
      <p:bldP spid="51" grpId="0" animBg="1"/>
      <p:bldP spid="52" grpId="0" animBg="1"/>
      <p:bldP spid="57" grpId="0"/>
      <p:bldP spid="58" grpId="0"/>
      <p:bldP spid="60" grpId="0" animBg="1"/>
      <p:bldP spid="61" grpId="0" animBg="1"/>
      <p:bldP spid="20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2" descr="Panic Attack Painting by Steven Manley | Saatchi Art">
            <a:extLst>
              <a:ext uri="{FF2B5EF4-FFF2-40B4-BE49-F238E27FC236}">
                <a16:creationId xmlns:a16="http://schemas.microsoft.com/office/drawing/2014/main" id="{510B3597-7666-F5B7-FE16-4F3E6A988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1" b="21921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01FBB6-198E-0C34-384A-A79948856D64}"/>
              </a:ext>
            </a:extLst>
          </p:cNvPr>
          <p:cNvSpPr txBox="1"/>
          <p:nvPr/>
        </p:nvSpPr>
        <p:spPr>
          <a:xfrm>
            <a:off x="7486650" y="2160754"/>
            <a:ext cx="4705350" cy="2700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dirty="0"/>
              <a:t>¿</a:t>
            </a:r>
            <a:r>
              <a:rPr lang="en-US" sz="2000" dirty="0"/>
              <a:t>Pero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pasa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sumo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i="1" dirty="0"/>
              <a:t>features</a:t>
            </a:r>
            <a:r>
              <a:rPr lang="en-US" sz="2000" dirty="0"/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dirty="0"/>
              <a:t>¿</a:t>
            </a:r>
            <a:r>
              <a:rPr lang="en-US" sz="2000" dirty="0"/>
              <a:t>Por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nosotros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dibujamos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línea</a:t>
            </a:r>
            <a:r>
              <a:rPr lang="en-US" sz="2000" dirty="0"/>
              <a:t> </a:t>
            </a:r>
            <a:r>
              <a:rPr lang="en-US" sz="2000" dirty="0" err="1"/>
              <a:t>oblicua</a:t>
            </a:r>
            <a:r>
              <a:rPr lang="en-US" sz="2000" dirty="0"/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dirty="0"/>
              <a:t>¿</a:t>
            </a:r>
            <a:r>
              <a:rPr lang="en-US" sz="2000" dirty="0" err="1"/>
              <a:t>Hace</a:t>
            </a:r>
            <a:r>
              <a:rPr lang="en-US" sz="2000" dirty="0"/>
              <a:t> </a:t>
            </a:r>
            <a:r>
              <a:rPr lang="en-US" sz="2000" dirty="0" err="1"/>
              <a:t>falta</a:t>
            </a:r>
            <a:r>
              <a:rPr lang="en-US" sz="2000" dirty="0"/>
              <a:t> saber </a:t>
            </a:r>
            <a:r>
              <a:rPr lang="en-US" sz="2000" dirty="0" err="1"/>
              <a:t>matemática</a:t>
            </a:r>
            <a:r>
              <a:rPr lang="en-US" sz="2000" dirty="0"/>
              <a:t> 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parcial</a:t>
            </a:r>
            <a:r>
              <a:rPr lang="en-US" sz="2000" dirty="0"/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dirty="0"/>
              <a:t>¿</a:t>
            </a:r>
            <a:r>
              <a:rPr lang="en-US" sz="2000" dirty="0"/>
              <a:t>C</a:t>
            </a:r>
            <a:r>
              <a:rPr lang="es-AR" sz="2000" dirty="0" err="1"/>
              <a:t>ó</a:t>
            </a:r>
            <a:r>
              <a:rPr lang="en-US" sz="2000" dirty="0" err="1"/>
              <a:t>mo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River?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2000" dirty="0"/>
              <a:t>Mejor</a:t>
            </a:r>
            <a:r>
              <a:rPr lang="en-US" sz="2000" dirty="0"/>
              <a:t> </a:t>
            </a:r>
            <a:r>
              <a:rPr lang="es-AR" sz="2000" dirty="0"/>
              <a:t>pasemos</a:t>
            </a:r>
            <a:r>
              <a:rPr lang="en-US" sz="2000" dirty="0"/>
              <a:t> a la demo con Esteban</a:t>
            </a:r>
          </a:p>
        </p:txBody>
      </p:sp>
    </p:spTree>
    <p:extLst>
      <p:ext uri="{BB962C8B-B14F-4D97-AF65-F5344CB8AC3E}">
        <p14:creationId xmlns:p14="http://schemas.microsoft.com/office/powerpoint/2010/main" val="2608297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134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Cambria Math</vt:lpstr>
      <vt:lpstr>Tema de Office</vt:lpstr>
      <vt:lpstr>¿Hay que saber matemática para el parcial?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 que saber matematica para el parcial?</dc:title>
  <dc:creator>Florencia Oppenheimer</dc:creator>
  <cp:lastModifiedBy>Florencia Oppenheimer</cp:lastModifiedBy>
  <cp:revision>17</cp:revision>
  <dcterms:created xsi:type="dcterms:W3CDTF">2023-04-04T15:43:11Z</dcterms:created>
  <dcterms:modified xsi:type="dcterms:W3CDTF">2023-04-04T21:54:22Z</dcterms:modified>
</cp:coreProperties>
</file>