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91BC9B-E04C-CE5C-71B0-37C7E878A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CE8912-3F75-C9D3-2690-B91E20622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553CFB-8AAF-C281-DDEC-B2BEFEEF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A33A-8A54-4EE6-83B4-B422F1DE0F4D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B53C75-7C19-D28F-BB5D-571FAD58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A1C871-C309-F823-1B56-1E4CA802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F8CF-7EBD-4902-918F-45F1B0D2C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47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1D81CC-0827-9DFA-CDE3-37419888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A2168D-603A-38FC-1CAA-89CD93965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59EE02-C1BC-ED86-AFF6-50E22BDA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A33A-8A54-4EE6-83B4-B422F1DE0F4D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3F5E55-EA8A-039B-BF50-72197864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672175-3847-A4E6-EEB4-6024EF89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F8CF-7EBD-4902-918F-45F1B0D2C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32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4BEA8FE-6C86-4EDB-5519-DE076B4F4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8A7C9C7-C1BE-DC4D-D1C5-D7A5BC3EF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D768D1-A882-04C5-E7AA-3D6B6E13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A33A-8A54-4EE6-83B4-B422F1DE0F4D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C84CB7-FC8F-EB5A-A793-66586095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74BB4E-C2BB-B8D7-B568-AE534422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F8CF-7EBD-4902-918F-45F1B0D2C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56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3A177-5892-6727-31CB-E4DAE5A2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2462B5-C42D-DC9A-A71A-CB3BCD6BE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57A316-04C6-8825-1148-9ED392F0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A33A-8A54-4EE6-83B4-B422F1DE0F4D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AC169D-613C-85AA-F568-12F26907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CFAD4D-DA55-D7E1-532E-76CF8610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F8CF-7EBD-4902-918F-45F1B0D2C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31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5A811-6F48-FC42-C4A8-B6C9F6FB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4C9B48-B344-4EB9-BB25-E395E2794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E0B17C-81B8-8755-800D-4D1797FD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A33A-8A54-4EE6-83B4-B422F1DE0F4D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9629CD-8D2F-CD3A-FE80-0B87AD5D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08577D-D835-669A-0455-A11D26537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F8CF-7EBD-4902-918F-45F1B0D2C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06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700DEB-798A-DEE7-E7D3-BF382A4F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FD3179-F9C9-2A3B-A4C1-BEEDFD7E8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E3A9AB-0178-B03F-A8AC-D3C493E1A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CEC0A8-917D-6BCF-F954-D8D5B2257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A33A-8A54-4EE6-83B4-B422F1DE0F4D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C8C588-3446-7067-C0F6-CC345355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D7010F-079D-EC27-FA47-86DF252A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F8CF-7EBD-4902-918F-45F1B0D2C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52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3CFE2-BB51-A461-A2D1-C91DC747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478EAA-A8BF-26D4-BAFB-BE8962A20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49699A-175A-C135-691F-FB83409BA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25F3E7-254A-7C4E-5CEC-79597CA90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66CC5AC-2D3F-C8B3-84FB-4B2505A77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B3D993-2A7B-3249-ABCD-62F43FB0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A33A-8A54-4EE6-83B4-B422F1DE0F4D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74B4E82-FE35-1E9F-BCC6-95925DAA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50DD9C5-7890-22FC-79F5-5A4230C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F8CF-7EBD-4902-918F-45F1B0D2C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7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9421C-4E2E-5E17-586F-852BAE7EE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901BDC1-A117-3F80-508C-CE084440F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A33A-8A54-4EE6-83B4-B422F1DE0F4D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5F355D5-437F-3692-8118-1AE43649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CEC011-926E-6411-BFE9-4513B122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F8CF-7EBD-4902-918F-45F1B0D2C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80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C5422C1-02B4-233B-EDB2-C3B908A1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A33A-8A54-4EE6-83B4-B422F1DE0F4D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1C7AAEA-6F34-1677-8169-1954A520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3277B8-AB2B-52A1-D61C-DDEC35BB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F8CF-7EBD-4902-918F-45F1B0D2C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24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586A18-328A-E47E-0C87-41795F23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45D02B-B708-1711-288F-FE7906476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CFFE31-8E7C-8561-7A0C-7F138270A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96D843-9CA4-1C7C-9E03-6AB85FF1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A33A-8A54-4EE6-83B4-B422F1DE0F4D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491E92-9543-3676-665A-AD108E311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703BA8-539F-E10A-BC3F-93E34F54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F8CF-7EBD-4902-918F-45F1B0D2C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18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801DB-F94E-CEBD-BBE6-FF43AFB8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3C04459-FFD1-F2D0-5990-36A63878D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45B46F-F17D-F906-84AE-BDE5CE742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11EA14-605D-1F53-FA0C-50A2769CD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A33A-8A54-4EE6-83B4-B422F1DE0F4D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DA24BF-D2DC-7931-3E06-16657CFED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44C319-B88B-6406-F93F-732C0227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F8CF-7EBD-4902-918F-45F1B0D2C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3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5800294-8C02-0374-4AC6-E5AED903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23E472-E048-2651-B8E9-D0E9DC251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1CCC47-F60E-38D0-4460-49281CF25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FA33A-8A54-4EE6-83B4-B422F1DE0F4D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39D57F-40BC-C7FC-7206-552D6F1B6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B72246-1C40-B4C7-B89C-73CA53734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7F8CF-7EBD-4902-918F-45F1B0D2C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63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7E72BBB-2794-E61E-2F14-588E889A9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67" y="338575"/>
            <a:ext cx="5666173" cy="61808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DCDAD6E-822F-5683-60A3-E087ADAAD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7930" y="204279"/>
            <a:ext cx="6073303" cy="1165597"/>
          </a:xfrm>
        </p:spPr>
        <p:txBody>
          <a:bodyPr/>
          <a:lstStyle/>
          <a:p>
            <a:r>
              <a:rPr lang="fr-FR" dirty="0"/>
              <a:t>Etude de marché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B16F0D-1C1B-EE49-7455-8189CF10A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1020" y="3013851"/>
            <a:ext cx="5217269" cy="1655762"/>
          </a:xfrm>
        </p:spPr>
        <p:txBody>
          <a:bodyPr/>
          <a:lstStyle/>
          <a:p>
            <a:r>
              <a:rPr lang="fr-FR" dirty="0"/>
              <a:t>1 – Population de la Creuse</a:t>
            </a:r>
          </a:p>
          <a:p>
            <a:endParaRPr lang="fr-FR" dirty="0"/>
          </a:p>
          <a:p>
            <a:r>
              <a:rPr lang="fr-FR" dirty="0"/>
              <a:t>2 – Le cinéma en Creuse et en France</a:t>
            </a:r>
          </a:p>
        </p:txBody>
      </p:sp>
    </p:spTree>
    <p:extLst>
      <p:ext uri="{BB962C8B-B14F-4D97-AF65-F5344CB8AC3E}">
        <p14:creationId xmlns:p14="http://schemas.microsoft.com/office/powerpoint/2010/main" val="133191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7BF75D75-3CD2-EAD6-D43E-C38D855B2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13" y="2831683"/>
            <a:ext cx="4789902" cy="3549661"/>
          </a:xfrm>
          <a:prstGeom prst="rect">
            <a:avLst/>
          </a:prstGeom>
        </p:spPr>
      </p:pic>
      <p:sp>
        <p:nvSpPr>
          <p:cNvPr id="27" name="Rectangle 3">
            <a:extLst>
              <a:ext uri="{FF2B5EF4-FFF2-40B4-BE49-F238E27FC236}">
                <a16:creationId xmlns:a16="http://schemas.microsoft.com/office/drawing/2014/main" id="{45E4718C-4025-15C2-5A00-1F4A43121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40" y="476656"/>
            <a:ext cx="1105791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strike="noStrike" cap="none" normalizeH="0" baseline="0" dirty="0">
                <a:ln>
                  <a:noFill/>
                </a:ln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La </a:t>
            </a:r>
            <a:r>
              <a:rPr kumimoji="0" lang="fr-FR" altLang="fr-FR" sz="1500" b="0" i="0" strike="noStrike" cap="none" normalizeH="0" baseline="0" dirty="0">
                <a:ln>
                  <a:noFill/>
                </a:ln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démographie de la Creuse est caractérisée par une très faible </a:t>
            </a:r>
            <a:r>
              <a:rPr kumimoji="0" lang="fr-FR" altLang="fr-FR" sz="1500" b="0" i="0" strike="noStrike" cap="none" normalizeH="0" baseline="0" dirty="0">
                <a:ln>
                  <a:noFill/>
                </a:ln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densité et une population vieillissante, en constante diminution depuis le début du </a:t>
            </a:r>
            <a:r>
              <a:rPr lang="fr-FR" altLang="fr-FR" sz="1500" dirty="0"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XX</a:t>
            </a:r>
            <a:r>
              <a:rPr kumimoji="0" lang="fr-FR" altLang="fr-FR" sz="1500" b="0" i="0" strike="noStrike" cap="none" normalizeH="0" baseline="30000" dirty="0">
                <a:ln>
                  <a:noFill/>
                </a:ln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e</a:t>
            </a:r>
            <a:r>
              <a:rPr kumimoji="0" lang="fr-FR" altLang="fr-FR" sz="1500" b="0" i="0" strike="noStrike" cap="none" normalizeH="0" baseline="0" dirty="0">
                <a:ln>
                  <a:noFill/>
                </a:ln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 siècle.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500" b="0" i="0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strike="noStrike" cap="none" normalizeH="0" baseline="0" dirty="0">
                <a:ln>
                  <a:noFill/>
                </a:ln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Nombre d’habitants : 115.702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500" dirty="0">
              <a:latin typeface="+mj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strike="noStrike" cap="none" normalizeH="0" baseline="0" dirty="0">
                <a:ln>
                  <a:noFill/>
                </a:ln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Densité de population en Creuse : 20,8 </a:t>
            </a:r>
            <a:r>
              <a:rPr kumimoji="0" lang="fr-FR" altLang="fr-FR" sz="1500" b="0" i="0" strike="noStrike" cap="none" normalizeH="0" baseline="0" dirty="0" err="1">
                <a:ln>
                  <a:noFill/>
                </a:ln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hab</a:t>
            </a:r>
            <a:r>
              <a:rPr kumimoji="0" lang="fr-FR" altLang="fr-FR" sz="1500" b="0" i="0" strike="noStrike" cap="none" normalizeH="0" baseline="0" dirty="0">
                <a:ln>
                  <a:noFill/>
                </a:ln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/km2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500" b="0" i="0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strike="noStrike" cap="none" normalizeH="0" baseline="0" dirty="0">
                <a:ln>
                  <a:noFill/>
                </a:ln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Densité de population en France : 106,5 </a:t>
            </a:r>
            <a:r>
              <a:rPr kumimoji="0" lang="fr-FR" altLang="fr-FR" sz="1500" b="0" i="0" strike="noStrike" cap="none" normalizeH="0" baseline="0" dirty="0" err="1">
                <a:ln>
                  <a:noFill/>
                </a:ln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hab</a:t>
            </a:r>
            <a:r>
              <a:rPr kumimoji="0" lang="fr-FR" altLang="fr-FR" sz="1500" b="0" i="0" strike="noStrike" cap="none" normalizeH="0" baseline="0" dirty="0">
                <a:ln>
                  <a:noFill/>
                </a:ln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/km2</a:t>
            </a:r>
            <a:endParaRPr kumimoji="0" lang="fr-FR" altLang="fr-FR" sz="1500" b="0" i="0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C6D9473-2556-9B07-A78C-A4536ED09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84" y="2312493"/>
            <a:ext cx="6699114" cy="39924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8F62ACF-528A-402B-7D11-1813A09A4DCE}"/>
              </a:ext>
            </a:extLst>
          </p:cNvPr>
          <p:cNvSpPr txBox="1"/>
          <p:nvPr/>
        </p:nvSpPr>
        <p:spPr>
          <a:xfrm>
            <a:off x="290526" y="6243381"/>
            <a:ext cx="28709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u="sng" dirty="0"/>
              <a:t>Sources : </a:t>
            </a:r>
          </a:p>
          <a:p>
            <a:r>
              <a:rPr lang="fr-FR" sz="1000" dirty="0"/>
              <a:t>Fig. 1 : INSEE. Représentation des données brutes</a:t>
            </a:r>
          </a:p>
          <a:p>
            <a:r>
              <a:rPr lang="fr-FR" sz="1000" dirty="0"/>
              <a:t>Fig. 2 : CNC. Représentation des données brutes</a:t>
            </a:r>
          </a:p>
        </p:txBody>
      </p:sp>
    </p:spTree>
    <p:extLst>
      <p:ext uri="{BB962C8B-B14F-4D97-AF65-F5344CB8AC3E}">
        <p14:creationId xmlns:p14="http://schemas.microsoft.com/office/powerpoint/2010/main" val="181183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861A2D7-65DF-8AB5-13F6-3D657854D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54" y="3429000"/>
            <a:ext cx="4926855" cy="129965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BDDCE46-99D5-2E7D-5BFD-3399921AF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06" y="3245330"/>
            <a:ext cx="5637153" cy="319087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16EA35B-2889-74E6-8801-CF52DD6CB0C7}"/>
              </a:ext>
            </a:extLst>
          </p:cNvPr>
          <p:cNvSpPr txBox="1"/>
          <p:nvPr/>
        </p:nvSpPr>
        <p:spPr>
          <a:xfrm>
            <a:off x="6554848" y="4856413"/>
            <a:ext cx="5637152" cy="1579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fr-FR" sz="1600" b="1" u="sng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Derniers chiffres sur le cinéma en France :</a:t>
            </a:r>
          </a:p>
          <a:p>
            <a:pPr>
              <a:lnSpc>
                <a:spcPct val="107000"/>
              </a:lnSpc>
            </a:pPr>
            <a:endParaRPr lang="fr-FR" sz="15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SzPts val="1000"/>
              <a:tabLst>
                <a:tab pos="457200" algn="l"/>
              </a:tabLst>
            </a:pPr>
            <a:r>
              <a:rPr lang="fr-FR" sz="1500" kern="0" dirty="0">
                <a:effectLst/>
                <a:highlight>
                  <a:srgbClr val="FFFFFF"/>
                </a:highlight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La France affiche, dès 2023, des résultats proches des niveaux d’avant crise : la fréquentation des salles atteint 181 millions d’entrées, en hausse de 18,9 % par rapport à 2022.</a:t>
            </a:r>
          </a:p>
          <a:p>
            <a:pPr lvl="0">
              <a:lnSpc>
                <a:spcPct val="107000"/>
              </a:lnSpc>
              <a:buSzPts val="1000"/>
              <a:tabLst>
                <a:tab pos="457200" algn="l"/>
              </a:tabLst>
            </a:pPr>
            <a:endParaRPr lang="fr-FR" sz="1500" kern="100" dirty="0">
              <a:effectLst/>
              <a:highlight>
                <a:srgbClr val="FFFFFF"/>
              </a:highlight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83C0EE-BFE7-C794-80E2-F6707A5CE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63" y="238126"/>
            <a:ext cx="4759757" cy="283467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D36EC0B-1B81-9C2E-7EF7-20A889DB69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698" y="185639"/>
            <a:ext cx="4926855" cy="293917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C9D2B3A-2FDC-059C-6E71-B1361FA0BE85}"/>
              </a:ext>
            </a:extLst>
          </p:cNvPr>
          <p:cNvSpPr txBox="1"/>
          <p:nvPr/>
        </p:nvSpPr>
        <p:spPr>
          <a:xfrm>
            <a:off x="366454" y="6408674"/>
            <a:ext cx="3318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u="sng" dirty="0"/>
              <a:t>Sources : </a:t>
            </a:r>
          </a:p>
          <a:p>
            <a:r>
              <a:rPr lang="fr-FR" sz="1000" dirty="0"/>
              <a:t>Fig. 1, 2, 3, 4 : CNC. Représentation des données brutes</a:t>
            </a:r>
          </a:p>
        </p:txBody>
      </p:sp>
    </p:spTree>
    <p:extLst>
      <p:ext uri="{BB962C8B-B14F-4D97-AF65-F5344CB8AC3E}">
        <p14:creationId xmlns:p14="http://schemas.microsoft.com/office/powerpoint/2010/main" val="79988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27918AA-87E0-5755-5305-FB6ED42858FA}"/>
              </a:ext>
            </a:extLst>
          </p:cNvPr>
          <p:cNvSpPr txBox="1"/>
          <p:nvPr/>
        </p:nvSpPr>
        <p:spPr>
          <a:xfrm>
            <a:off x="931940" y="4278577"/>
            <a:ext cx="71175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000"/>
              <a:tabLst>
                <a:tab pos="457200" algn="l"/>
              </a:tabLst>
            </a:pPr>
            <a:r>
              <a:rPr lang="fr-FR" sz="15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  <a:ea typeface="Times New Roman" panose="02020603050405020304" pitchFamily="18" charset="0"/>
              </a:rPr>
              <a:t>Le marché de la vidéo représente 1808,2 M € de Janvier à Septembre 2023, dont 83 % concerne la vidéo à la demande (+8% sur un an)</a:t>
            </a:r>
            <a:endParaRPr lang="fr-FR" sz="1500" dirty="0">
              <a:effectLst/>
              <a:highlight>
                <a:srgbClr val="FFFFFF"/>
              </a:highlight>
              <a:latin typeface="+mj-lt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fr-FR" sz="1500" dirty="0">
              <a:solidFill>
                <a:srgbClr val="000000"/>
              </a:solidFill>
              <a:effectLst/>
              <a:highlight>
                <a:srgbClr val="FFFFFF"/>
              </a:highlight>
              <a:latin typeface="+mj-lt"/>
              <a:ea typeface="Times New Roman" panose="02020603050405020304" pitchFamily="18" charset="0"/>
            </a:endParaRPr>
          </a:p>
          <a:p>
            <a:pPr>
              <a:buSzPts val="1000"/>
              <a:tabLst>
                <a:tab pos="457200" algn="l"/>
              </a:tabLst>
            </a:pPr>
            <a:r>
              <a:rPr lang="fr-FR" sz="15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  <a:ea typeface="Times New Roman" panose="02020603050405020304" pitchFamily="18" charset="0"/>
              </a:rPr>
              <a:t>Les principaux concurrents du cinéma sont les plateformes de vidéos à la demande.</a:t>
            </a:r>
          </a:p>
          <a:p>
            <a:pPr marL="34290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+mj-lt"/>
              <a:ea typeface="Times New Roman" panose="02020603050405020304" pitchFamily="18" charset="0"/>
            </a:endParaRPr>
          </a:p>
          <a:p>
            <a:pPr>
              <a:buSzPts val="1000"/>
              <a:tabLst>
                <a:tab pos="457200" algn="l"/>
              </a:tabLst>
            </a:pPr>
            <a:r>
              <a:rPr lang="fr-FR" sz="1500" b="0" i="0" dirty="0">
                <a:solidFill>
                  <a:srgbClr val="181B1F"/>
                </a:solidFill>
                <a:effectLst/>
                <a:highlight>
                  <a:srgbClr val="FAFAFA"/>
                </a:highlight>
                <a:latin typeface="+mj-lt"/>
              </a:rPr>
              <a:t>Selon une étude </a:t>
            </a:r>
            <a:r>
              <a:rPr lang="fr-FR" sz="1500" b="0" i="0" dirty="0" err="1">
                <a:solidFill>
                  <a:srgbClr val="181B1F"/>
                </a:solidFill>
                <a:effectLst/>
                <a:highlight>
                  <a:srgbClr val="FAFAFA"/>
                </a:highlight>
                <a:latin typeface="+mj-lt"/>
              </a:rPr>
              <a:t>Ifop</a:t>
            </a:r>
            <a:r>
              <a:rPr lang="fr-FR" sz="1500" b="0" i="0" dirty="0">
                <a:solidFill>
                  <a:srgbClr val="181B1F"/>
                </a:solidFill>
                <a:effectLst/>
                <a:highlight>
                  <a:srgbClr val="FAFAFA"/>
                </a:highlight>
                <a:latin typeface="+mj-lt"/>
              </a:rPr>
              <a:t>, la concurrence est réelle : 12% des abonnés aux plateformes ne vont plus au cinéma et 41% des abonnés à un service de vidéos par abonnement y vont moins souvent.</a:t>
            </a:r>
            <a:endParaRPr lang="fr-FR" sz="1500" dirty="0">
              <a:solidFill>
                <a:srgbClr val="000000"/>
              </a:solidFill>
              <a:effectLst/>
              <a:highlight>
                <a:srgbClr val="FFFFFF"/>
              </a:highlight>
              <a:latin typeface="+mj-lt"/>
              <a:ea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50C20E1-000F-1E5A-C156-7D4065E68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884" y="4074492"/>
            <a:ext cx="2827265" cy="234716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53BD40F-6610-C31A-CD63-3DCBBCF8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36" y="946833"/>
            <a:ext cx="5775487" cy="294886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6EE4130-3F9E-8319-41FC-CA0E3B8ED022}"/>
              </a:ext>
            </a:extLst>
          </p:cNvPr>
          <p:cNvSpPr txBox="1"/>
          <p:nvPr/>
        </p:nvSpPr>
        <p:spPr>
          <a:xfrm>
            <a:off x="7144944" y="1537013"/>
            <a:ext cx="3508076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/>
              <a:t>En Creuse :</a:t>
            </a:r>
          </a:p>
          <a:p>
            <a:endParaRPr lang="fr-FR" sz="1500" dirty="0"/>
          </a:p>
          <a:p>
            <a:r>
              <a:rPr lang="fr-FR" sz="1500" dirty="0"/>
              <a:t>7 cinémas dont 2 itinérants</a:t>
            </a:r>
          </a:p>
          <a:p>
            <a:endParaRPr lang="fr-FR" sz="1500" dirty="0"/>
          </a:p>
          <a:p>
            <a:r>
              <a:rPr lang="fr-FR" sz="1500" dirty="0"/>
              <a:t>6 cinémas sont des cinémas «Art et Essai »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884867D-AA4A-AA12-261B-9098EBD683FC}"/>
              </a:ext>
            </a:extLst>
          </p:cNvPr>
          <p:cNvSpPr txBox="1"/>
          <p:nvPr/>
        </p:nvSpPr>
        <p:spPr>
          <a:xfrm>
            <a:off x="905499" y="6311397"/>
            <a:ext cx="3318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u="sng" dirty="0"/>
              <a:t>Sources : </a:t>
            </a:r>
          </a:p>
          <a:p>
            <a:r>
              <a:rPr lang="fr-FR" sz="1000" dirty="0"/>
              <a:t>CNC et </a:t>
            </a:r>
            <a:r>
              <a:rPr lang="fr-FR" sz="1000" dirty="0" err="1"/>
              <a:t>Ifop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6838039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257</Words>
  <Application>Microsoft Office PowerPoint</Application>
  <PresentationFormat>Grand écran</PresentationFormat>
  <Paragraphs>31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Thème Office</vt:lpstr>
      <vt:lpstr>Etude de marché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de marché</dc:title>
  <dc:creator>Tiphaine Subtil</dc:creator>
  <cp:lastModifiedBy>Tiphaine Subtil</cp:lastModifiedBy>
  <cp:revision>10</cp:revision>
  <dcterms:created xsi:type="dcterms:W3CDTF">2024-04-19T20:41:14Z</dcterms:created>
  <dcterms:modified xsi:type="dcterms:W3CDTF">2024-04-29T12:18:17Z</dcterms:modified>
</cp:coreProperties>
</file>