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svg" ContentType="image/svg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99efeea2be1407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Master" Target="/ppt/slideMasters/slideMaster2.xml" Id="rId2" /><Relationship Type="http://schemas.openxmlformats.org/officeDocument/2006/relationships/theme" Target="/ppt/slideMasters/theme/theme2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tableStyles" Target="/ppt/tableStyles.xml" Id="rId2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2F5D05-414E-4C62-8CDC-7ECFB08C7CFE}" type="datetimeFigureOut">
              <a:rPr lang="zh-CN"/>
              <a:t>2022/11/13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BC884F-E797-4D5A-88A1-74685DCB246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66263B0-F0AC-40A6-8D8E-350A6A66C3AB}" type="datetimeFigureOut">
              <a:rPr lang="zh-CN"/>
              <a:t>2022/11/13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1AED26-F227-4060-82BB-AF67C4E08AA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EF3D87-5066-4393-98CE-EDE58A1AF194}" type="datetimeFigureOut">
              <a:rPr lang="zh-CN"/>
              <a:t>2022/11/13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7BB1FF-5478-4A0A-9142-A9210076A0A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E40FC2-A62C-4371-91E1-8A898B1B1F51}" type="datetimeFigureOut">
              <a:rPr lang="zh-CN"/>
              <a:t>2022/11/13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DE6CF7-F429-4229-A089-3EE201F237A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5508CCA-5635-4BE4-820E-FC7D89DB3DBD}" type="datetimeFigureOut">
              <a:rPr lang="zh-CN"/>
              <a:t>2022/11/13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AD6529-12D2-4C7E-89CF-9038B2DCA94F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4D61E1-E0C5-4D34-AEEE-657F67CD96F9}" type="datetimeFigureOut">
              <a:rPr lang="zh-CN"/>
              <a:t>2022/11/13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6115C98-85A8-466A-9048-F04E7132C3E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831660-F50B-467C-930D-654CD80982C6}" type="datetimeFigureOut">
              <a:rPr lang="zh-CN"/>
              <a:t>2022/11/13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842E53A-4B92-43B4-830A-89D8FEEF20C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B31EC8B-5FF0-4993-A13F-7DF3148558F9}" type="datetimeFigureOut">
              <a:rPr lang="zh-CN"/>
              <a:t>2022/11/13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5BAACD4-260C-4E36-90F0-8ECCC7311EAC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853F5A8-E772-4AED-8C84-6328636A2544}" type="datetimeFigureOut">
              <a:rPr lang="zh-CN"/>
              <a:t>2022/11/13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8A71C3-403A-4D8C-8CFC-AAA2529CB5B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A391FC7-A74D-49C1-A796-D7093228451E}" type="datetimeFigureOut">
              <a:rPr lang="zh-CN"/>
              <a:t>2022/11/13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D54DBE1-DA48-4082-8932-6E18A4DAF6DE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71419DE-2823-4E4B-AE29-BBD2830ECDAD}" type="datetimeFigureOut">
              <a:rPr lang="zh-CN"/>
              <a:t>2022/11/13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D448210-63A0-447F-B384-93CF85EC2711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slideLayout" Target="/ppt/slideLayouts/slideLayout14.xml" Id="rId2" /><Relationship Type="http://schemas.openxmlformats.org/officeDocument/2006/relationships/slideLayout" Target="/ppt/slideLayouts/slideLayout15.xml" Id="rId3" /><Relationship Type="http://schemas.openxmlformats.org/officeDocument/2006/relationships/slideLayout" Target="/ppt/slideLayouts/slideLayout16.xml" Id="rId4" /><Relationship Type="http://schemas.openxmlformats.org/officeDocument/2006/relationships/slideLayout" Target="/ppt/slideLayouts/slideLayout17.xml" Id="rId5" /><Relationship Type="http://schemas.openxmlformats.org/officeDocument/2006/relationships/slideLayout" Target="/ppt/slideLayouts/slideLayout18.xml" Id="rId6" /><Relationship Type="http://schemas.openxmlformats.org/officeDocument/2006/relationships/slideLayout" Target="/ppt/slideLayouts/slideLayout19.xml" Id="rId7" /><Relationship Type="http://schemas.openxmlformats.org/officeDocument/2006/relationships/slideLayout" Target="/ppt/slideLayouts/slideLayout20.xml" Id="rId8" /><Relationship Type="http://schemas.openxmlformats.org/officeDocument/2006/relationships/slideLayout" Target="/ppt/slideLayouts/slideLayout21.xml" Id="rId9" /><Relationship Type="http://schemas.openxmlformats.org/officeDocument/2006/relationships/slideLayout" Target="/ppt/slideLayouts/slideLayout22.xml" Id="rId10" /><Relationship Type="http://schemas.openxmlformats.org/officeDocument/2006/relationships/slideLayout" Target="/ppt/slideLayouts/slideLayout23.xml" Id="rId11" /><Relationship Type="http://schemas.openxmlformats.org/officeDocument/2006/relationships/theme" Target="/ppt/slideMasters/theme/theme2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0875-2FA7-4DE6-92AC-F9F9973AB6EE}" type="datetimeFigureOut">
              <a:rPr lang="zh-CN"/>
              <a:t>2022/11/13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206A-4320-40D9-A356-1DE853343B25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 Light"/>
          <a:ea typeface="等线 Light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等线"/>
          <a:ea typeface="等线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等线"/>
          <a:ea typeface="等线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等线"/>
          <a:ea typeface="等线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等线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等线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等线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等线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等线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等线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等线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等线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等线"/>
          <a:ea typeface="等线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png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1.pn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2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13.png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Relationship Type="http://schemas.openxmlformats.org/officeDocument/2006/relationships/image" Target="/ppt/media/image14.pn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.svg" Id="rId2" /><Relationship Type="http://schemas.openxmlformats.org/officeDocument/2006/relationships/image" Target="/ppt/media/image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svg" Id="rId2" /><Relationship Type="http://schemas.openxmlformats.org/officeDocument/2006/relationships/image" Target="/ppt/media/image2.png" Id="rId3" /><Relationship Type="http://schemas.openxmlformats.org/officeDocument/2006/relationships/image" Target="/ppt/media/image3.svg" Id="rId4" /><Relationship Type="http://schemas.openxmlformats.org/officeDocument/2006/relationships/image" Target="/ppt/media/image3.png" Id="rId5" /><Relationship Type="http://schemas.openxmlformats.org/officeDocument/2006/relationships/image" Target="/ppt/media/image4.svg" Id="rId6" /><Relationship Type="http://schemas.openxmlformats.org/officeDocument/2006/relationships/image" Target="/ppt/media/image4.png" Id="rId7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svg" Id="rId2" /><Relationship Type="http://schemas.openxmlformats.org/officeDocument/2006/relationships/image" Target="/ppt/media/image5.png" Id="rId3" /><Relationship Type="http://schemas.openxmlformats.org/officeDocument/2006/relationships/image" Target="/ppt/media/image6.svg" Id="rId4" /><Relationship Type="http://schemas.openxmlformats.org/officeDocument/2006/relationships/image" Target="/ppt/media/image6.png" Id="rId5" /><Relationship Type="http://schemas.openxmlformats.org/officeDocument/2006/relationships/image" Target="/ppt/media/image7.svg" Id="rId6" /><Relationship Type="http://schemas.openxmlformats.org/officeDocument/2006/relationships/image" Target="/ppt/media/image7.png" Id="rId7" /><Relationship Type="http://schemas.openxmlformats.org/officeDocument/2006/relationships/image" Target="/ppt/media/image8.svg" Id="rId8" /><Relationship Type="http://schemas.openxmlformats.org/officeDocument/2006/relationships/image" Target="/ppt/media/image8.png" Id="rId9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/>
          <a:p>
            <a:pPr lvl="0"/>
            <a:r>
              <a:rPr lang="en-US"/>
              <a:t>2022 CCPC </a:t>
            </a:r>
            <a:r>
              <a:rPr lang="zh-CN"/>
              <a:t>广州题解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 - Digits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77500"/>
          </a:bodyPr>
          <a:lstStyle/>
          <a:p>
            <a:pPr lvl="0"/>
            <a:r>
              <a:rPr lang="zh-CN"/>
              <a:t>大意：给定一个非负整数序列</a:t>
            </a:r>
            <a:r>
              <a:rPr lang="en-US"/>
              <a:t> a</a:t>
            </a:r>
            <a:r>
              <a:rPr lang="zh-CN"/>
              <a:t>，求将</a:t>
            </a:r>
            <a:r>
              <a:rPr lang="en-US"/>
              <a:t> a </a:t>
            </a:r>
            <a:r>
              <a:rPr lang="zh-CN"/>
              <a:t>划分为若干段，使得每段之和的字符串拼接起来得到回文的方案数。</a:t>
            </a:r>
            <a:endParaRPr/>
          </a:p>
          <a:p>
            <a:pPr lvl="0"/>
            <a:r>
              <a:rPr lang="en-US"/>
              <a:t>n </a:t>
            </a:r>
            <a:r>
              <a:rPr lang="zh-CN"/>
              <a:t>不超过</a:t>
            </a:r>
            <a:r>
              <a:rPr lang="en-US"/>
              <a:t> 150</a:t>
            </a:r>
            <a:r>
              <a:rPr lang="zh-CN"/>
              <a:t>，</a:t>
            </a:r>
            <a:r>
              <a:rPr lang="en-US"/>
              <a:t>a_i </a:t>
            </a:r>
            <a:r>
              <a:rPr lang="zh-CN"/>
              <a:t>不超过</a:t>
            </a:r>
            <a:r>
              <a:rPr lang="en-US"/>
              <a:t> 666666</a:t>
            </a:r>
            <a:r>
              <a:rPr lang="zh-CN"/>
              <a:t>。</a:t>
            </a:r>
          </a:p>
          <a:p>
            <a:pPr lvl="0"/>
            <a:r>
              <a:rPr lang="zh-CN"/>
              <a:t>题解：使用区间</a:t>
            </a:r>
            <a:r>
              <a:rPr lang="en-US"/>
              <a:t> dp</a:t>
            </a:r>
            <a:r>
              <a:rPr lang="zh-CN"/>
              <a:t>，设状态</a:t>
            </a:r>
            <a:r>
              <a:rPr lang="en-US"/>
              <a:t> f(l,r,k,d) </a:t>
            </a:r>
            <a:r>
              <a:rPr lang="zh-CN"/>
              <a:t>和</a:t>
            </a:r>
            <a:r>
              <a:rPr lang="en-US"/>
              <a:t> g(l,r,k,d) </a:t>
            </a:r>
            <a:r>
              <a:rPr lang="zh-CN"/>
              <a:t>分别表示</a:t>
            </a:r>
            <a:r>
              <a:rPr lang="en-US"/>
              <a:t> [l,r] </a:t>
            </a:r>
            <a:r>
              <a:rPr lang="zh-CN"/>
              <a:t>区间余下</a:t>
            </a:r>
            <a:r>
              <a:rPr lang="en-US"/>
              <a:t> [l,l+k] </a:t>
            </a:r>
            <a:r>
              <a:rPr lang="zh-CN"/>
              <a:t>区间和的长度为</a:t>
            </a:r>
            <a:r>
              <a:rPr lang="en-US"/>
              <a:t> d </a:t>
            </a:r>
            <a:r>
              <a:rPr lang="zh-CN"/>
              <a:t>的前缀的方案数，和</a:t>
            </a:r>
            <a:r>
              <a:rPr lang="en-US"/>
              <a:t> [l,r] </a:t>
            </a:r>
            <a:r>
              <a:rPr lang="zh-CN"/>
              <a:t>区间余下</a:t>
            </a:r>
            <a:r>
              <a:rPr lang="en-US"/>
              <a:t> [r-k,r] </a:t>
            </a:r>
            <a:r>
              <a:rPr lang="zh-CN"/>
              <a:t>区间和的长度为</a:t>
            </a:r>
            <a:r>
              <a:rPr lang="en-US"/>
              <a:t> d </a:t>
            </a:r>
            <a:r>
              <a:rPr lang="zh-CN"/>
              <a:t>的后缀的方案数。</a:t>
            </a:r>
          </a:p>
          <a:p>
            <a:pPr lvl="0"/>
            <a:r>
              <a:rPr lang="zh-CN"/>
              <a:t>对上述复杂度为</a:t>
            </a:r>
            <a:r>
              <a:rPr lang="en-US"/>
              <a:t> n^4log^2a </a:t>
            </a:r>
            <a:r>
              <a:rPr lang="zh-CN"/>
              <a:t>的</a:t>
            </a:r>
            <a:r>
              <a:rPr lang="en-US"/>
              <a:t> dp </a:t>
            </a:r>
            <a:r>
              <a:rPr lang="zh-CN"/>
              <a:t>使用前缀和优化可以通过。</a:t>
            </a:r>
          </a:p>
          <a:p>
            <a:pPr lvl="0"/>
            <a:r>
              <a:rPr lang="zh-CN"/>
              <a:t>一些实现较好的计搜也可以通过，因为实际有效的状态数很难卡满</a:t>
            </a:r>
            <a:r>
              <a:rPr lang="en-US"/>
              <a:t> n^3loga</a:t>
            </a:r>
            <a:r>
              <a:rPr lang="zh-CN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fontScale="10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lang="en-US"/>
              <a:t>F - Equations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10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>
              <a:buNone/>
            </a:pPr>
            <a:endParaRPr/>
          </a:p>
          <a:p>
            <a:pPr lvl="0"/>
            <a:endParaRPr lang="en-US"/>
          </a:p>
          <a:p>
            <a:pPr marL="0" lvl="0" indent="0">
              <a:buNone/>
            </a:pPr>
            <a:endParaRPr lang="en-US"/>
          </a:p>
          <a:p>
            <a:pPr lvl="0"/>
            <a:endParaRPr lang="zh-C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88577" y="1337589"/>
            <a:ext cx="8848567" cy="5213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I. Infection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838200" y="1825625"/>
            <a:ext cx="10515600" cy="4351338"/>
          </a:xfrm>
        </p:spPr>
        <p:txBody>
          <a:bodyPr>
            <a:normAutofit fontScale="70000"/>
          </a:bodyPr>
          <a:lstStyle/>
          <a:p>
            <a:pPr lvl="0"/>
            <a:r>
              <a:rPr lang="zh-CN" sz="2000"/>
              <a:t>题目大意：有一棵树，每个点有权重，按正比于权重的概率随机选一个点作为初始感染点，非感染点有一定概率被相邻的点感染。问最终有恰好</a:t>
            </a:r>
            <a:r>
              <a:rPr lang="en-US" sz="2000"/>
              <a:t>k</a:t>
            </a:r>
            <a:r>
              <a:rPr lang="zh-CN" sz="2000"/>
              <a:t>个点感染的概率，对</a:t>
            </a:r>
            <a:r>
              <a:rPr lang="en-US" sz="2000"/>
              <a:t>1~n</a:t>
            </a:r>
            <a:r>
              <a:rPr lang="zh-CN" sz="2000"/>
              <a:t>的所有</a:t>
            </a:r>
            <a:r>
              <a:rPr lang="en-US" sz="2000"/>
              <a:t>k</a:t>
            </a:r>
            <a:r>
              <a:rPr lang="zh-CN" sz="2000"/>
              <a:t>求解。</a:t>
            </a:r>
            <a:endParaRPr/>
          </a:p>
          <a:p>
            <a:pPr lvl="0"/>
            <a:r>
              <a:rPr lang="zh-CN" sz="2000"/>
              <a:t>数据范围：</a:t>
            </a:r>
            <a:r>
              <a:rPr lang="en-US" sz="2000"/>
              <a:t>n </a:t>
            </a:r>
            <a:r>
              <a:rPr lang="zh-CN" sz="2000"/>
              <a:t>≤</a:t>
            </a:r>
            <a:r>
              <a:rPr lang="en-US" sz="2000"/>
              <a:t> 2000</a:t>
            </a:r>
          </a:p>
          <a:p>
            <a:pPr lvl="0"/>
            <a:r>
              <a:rPr lang="zh-CN" sz="2000"/>
              <a:t>定位是简单题。考虑一个树上连通点集对答案的贡献，为该点集所有点的感染概率之积</a:t>
            </a:r>
            <a:r>
              <a:rPr lang="en-US" sz="2000"/>
              <a:t>*</a:t>
            </a:r>
            <a:r>
              <a:rPr lang="zh-CN" sz="2000"/>
              <a:t>点集外的邻接点的不被感染概率之积，最后再选择点集内一个点作为初始感染点，去除其感染概率改为乘上权重。于是可以进行树上</a:t>
            </a:r>
            <a:r>
              <a:rPr lang="en-US" sz="2000"/>
              <a:t>DP</a:t>
            </a:r>
            <a:r>
              <a:rPr lang="zh-CN" sz="2000"/>
              <a:t>：</a:t>
            </a:r>
          </a:p>
          <a:p>
            <a:pPr lvl="0"/>
            <a:r>
              <a:rPr lang="en-US" sz="2000"/>
              <a:t>F[i][j]</a:t>
            </a:r>
            <a:r>
              <a:rPr lang="zh-CN" sz="2000"/>
              <a:t>表示以</a:t>
            </a:r>
            <a:r>
              <a:rPr lang="en-US" sz="2000"/>
              <a:t>i</a:t>
            </a:r>
            <a:r>
              <a:rPr lang="zh-CN" sz="2000"/>
              <a:t>为根的点集中有</a:t>
            </a:r>
            <a:r>
              <a:rPr lang="en-US" sz="2000"/>
              <a:t>j</a:t>
            </a:r>
            <a:r>
              <a:rPr lang="zh-CN" sz="2000"/>
              <a:t>个点，且未选定初始感染点的贡献和。</a:t>
            </a:r>
          </a:p>
          <a:p>
            <a:pPr lvl="0"/>
            <a:r>
              <a:rPr lang="en-US" sz="2000"/>
              <a:t>G[i][j]</a:t>
            </a:r>
            <a:r>
              <a:rPr lang="zh-CN" sz="2000"/>
              <a:t>表示以</a:t>
            </a:r>
            <a:r>
              <a:rPr lang="en-US" sz="2000"/>
              <a:t>i</a:t>
            </a:r>
            <a:r>
              <a:rPr lang="zh-CN" sz="2000"/>
              <a:t>为根的点集中有</a:t>
            </a:r>
            <a:r>
              <a:rPr lang="en-US" sz="2000"/>
              <a:t>j</a:t>
            </a:r>
            <a:r>
              <a:rPr lang="zh-CN" sz="2000"/>
              <a:t>个点，且已选定初始感染点的贡献和。</a:t>
            </a:r>
          </a:p>
          <a:p>
            <a:pPr lvl="0"/>
            <a:r>
              <a:rPr lang="zh-CN" sz="2000"/>
              <a:t>转移式非常简单，可以直接使用树上背包技巧优化到</a:t>
            </a:r>
            <a:r>
              <a:rPr lang="en-US" sz="2000"/>
              <a:t>O(n^2)</a:t>
            </a:r>
            <a:r>
              <a:rPr lang="zh-CN" sz="2000"/>
              <a:t>。</a:t>
            </a:r>
          </a:p>
          <a:p>
            <a:pPr lvl="0"/>
            <a:endParaRPr lang="zh-CN" sz="2000"/>
          </a:p>
          <a:p>
            <a:pPr lvl="0"/>
            <a:r>
              <a:rPr lang="zh-CN" sz="2000"/>
              <a:t>另一种解法：注意到转移类似卷积，故而发现答案是一个多项式的各次项系数，可以使用拉格朗日插值。</a:t>
            </a:r>
          </a:p>
          <a:p>
            <a:pPr lvl="0"/>
            <a:r>
              <a:rPr lang="zh-CN" sz="2000"/>
              <a:t>注意</a:t>
            </a:r>
            <a:r>
              <a:rPr lang="en-US" sz="2000"/>
              <a:t>DP</a:t>
            </a:r>
            <a:r>
              <a:rPr lang="zh-CN" sz="2000"/>
              <a:t>时避免除法，</a:t>
            </a:r>
            <a:r>
              <a:rPr lang="en-US" sz="2000"/>
              <a:t>DP</a:t>
            </a:r>
            <a:r>
              <a:rPr lang="zh-CN" sz="2000"/>
              <a:t>值的运算结果可能不存在逆元。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K - Middle Point Graph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题目大意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37360" y="2334657"/>
            <a:ext cx="11693956" cy="31333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K - Middle Point Graph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4" y="1614042"/>
            <a:ext cx="12192000" cy="45946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K - Middle Point Graph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762389" y="1690688"/>
            <a:ext cx="10591411" cy="27388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G. Game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/>
              <a:t>有两个集合 </a:t>
            </a:r>
            <a:r>
              <a:rPr lang="en-US"/>
              <a:t>A, B</a:t>
            </a:r>
            <a:r>
              <a:rPr lang="zh-CN"/>
              <a:t>。</a:t>
            </a:r>
            <a:r>
              <a:rPr lang="en-US"/>
              <a:t>Alice </a:t>
            </a:r>
            <a:r>
              <a:rPr lang="zh-CN"/>
              <a:t>和 </a:t>
            </a:r>
            <a:r>
              <a:rPr lang="en-US"/>
              <a:t>Bob </a:t>
            </a:r>
            <a:r>
              <a:rPr lang="zh-CN"/>
              <a:t>玩游戏，初始他们手上都有一个数 </a:t>
            </a:r>
            <a:r>
              <a:rPr lang="en-US"/>
              <a:t>1</a:t>
            </a:r>
            <a:r>
              <a:rPr lang="zh-CN"/>
              <a:t>。然后</a:t>
            </a:r>
            <a:r>
              <a:rPr lang="en-US"/>
              <a:t> Alice </a:t>
            </a:r>
            <a:r>
              <a:rPr lang="zh-CN"/>
              <a:t>把自己手上的数乘上 </a:t>
            </a:r>
            <a:r>
              <a:rPr lang="en-US"/>
              <a:t>A </a:t>
            </a:r>
            <a:r>
              <a:rPr lang="zh-CN"/>
              <a:t>中的一个数（可以重复选），然后 </a:t>
            </a:r>
            <a:r>
              <a:rPr lang="en-US"/>
              <a:t>Bob </a:t>
            </a:r>
            <a:r>
              <a:rPr lang="zh-CN"/>
              <a:t>在 </a:t>
            </a:r>
            <a:r>
              <a:rPr lang="en-US"/>
              <a:t>B </a:t>
            </a:r>
            <a:r>
              <a:rPr lang="zh-CN"/>
              <a:t>里选，做一样的操作。</a:t>
            </a:r>
            <a:endParaRPr lang="en-US"/>
          </a:p>
          <a:p>
            <a:r>
              <a:rPr lang="en-US"/>
              <a:t>Alice </a:t>
            </a:r>
            <a:r>
              <a:rPr lang="zh-CN"/>
              <a:t>最开始连续操作两次，然后开始轮流操作。</a:t>
            </a:r>
            <a:endParaRPr lang="en-US"/>
          </a:p>
          <a:p>
            <a:r>
              <a:rPr lang="zh-CN"/>
              <a:t>某个瞬间，如果 </a:t>
            </a:r>
            <a:r>
              <a:rPr lang="en-US"/>
              <a:t>Bob </a:t>
            </a:r>
            <a:r>
              <a:rPr lang="zh-CN"/>
              <a:t>手上的数是 </a:t>
            </a:r>
            <a:r>
              <a:rPr lang="en-US"/>
              <a:t>Alice </a:t>
            </a:r>
            <a:r>
              <a:rPr lang="zh-CN"/>
              <a:t>的倍数，</a:t>
            </a:r>
            <a:r>
              <a:rPr lang="en-US"/>
              <a:t>Bob </a:t>
            </a:r>
            <a:r>
              <a:rPr lang="zh-CN"/>
              <a:t>获胜，如果游戏不会结束，</a:t>
            </a:r>
            <a:r>
              <a:rPr lang="en-US"/>
              <a:t>Alice </a:t>
            </a:r>
            <a:r>
              <a:rPr lang="zh-CN"/>
              <a:t>获胜。</a:t>
            </a:r>
            <a:endParaRPr lang="en-US"/>
          </a:p>
          <a:p>
            <a:r>
              <a:rPr lang="zh-CN"/>
              <a:t>给定集合 </a:t>
            </a:r>
            <a:r>
              <a:rPr lang="en-US"/>
              <a:t>C</a:t>
            </a:r>
            <a:r>
              <a:rPr lang="zh-CN"/>
              <a:t>，</a:t>
            </a:r>
            <a:r>
              <a:rPr lang="en-US"/>
              <a:t>A </a:t>
            </a:r>
            <a:r>
              <a:rPr lang="zh-CN"/>
              <a:t>是 </a:t>
            </a:r>
            <a:r>
              <a:rPr lang="en-US"/>
              <a:t>C </a:t>
            </a:r>
            <a:r>
              <a:rPr lang="zh-CN"/>
              <a:t>的一个子集，问有多少个可以让 </a:t>
            </a:r>
            <a:r>
              <a:rPr lang="en-US"/>
              <a:t>Alice </a:t>
            </a:r>
            <a:r>
              <a:rPr lang="zh-CN"/>
              <a:t>获胜的 </a:t>
            </a:r>
            <a:r>
              <a:rPr lang="en-US"/>
              <a:t>A</a:t>
            </a:r>
            <a:r>
              <a:rPr lang="zh-CN"/>
              <a:t>。</a:t>
            </a:r>
            <a:endParaRPr lang="en-US"/>
          </a:p>
          <a:p>
            <a:r>
              <a:rPr lang="en-US"/>
              <a:t>|A|,|B|,V&lt;=500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Solution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043" t="-2521" r="-174"/>
            </a:stretch>
          </a:blipFill>
        </p:spPr>
        <p:txBody>
          <a:bodyPr/>
          <a:lstStyle/>
          <a:p>
            <a:r>
              <a:rPr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题解</a:t>
            </a:r>
          </a:p>
        </p:txBody>
      </p:sp>
      <p:sp>
        <p:nvSpPr>
          <p:cNvPr id="3" name=""/>
          <p:cNvSpPr txBox="0"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9758" lvl="0" indent="-544068">
              <a:lnSpc>
                <a:spcPct val="90000"/>
              </a:lnSpc>
              <a:buFont typeface="Arial" charset="0"/>
              <a:buChar char="•"/>
            </a:pP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问题变为判断每个元素是否在凸包内。</a:t>
            </a:r>
          </a:p>
          <a:p>
            <a:pPr marL="349758" lvl="0" indent="-544068">
              <a:lnSpc>
                <a:spcPct val="90000"/>
              </a:lnSpc>
              <a:buFont typeface="Arial" charset="0"/>
              <a:buChar char="•"/>
            </a:pP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使用线性规划即可</a:t>
            </a: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XOR Sum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1825625"/>
            <a:ext cx="10515600" cy="4351338"/>
          </a:xfrm>
        </p:spPr>
        <p:txBody>
          <a:bodyPr>
            <a:normAutofit fontScale="100000"/>
          </a:bodyPr>
          <a:lstStyle/>
          <a:p>
            <a:pPr lvl="0"/>
            <a:r>
              <a:rPr lang="zh-CN"/>
              <a:t>题目大意</a:t>
            </a:r>
            <a:endParaRPr/>
          </a:p>
          <a:p>
            <a:pPr marL="0" lvl="0" indent="0">
              <a:buNone/>
            </a:pPr>
            <a:endParaRPr lang="zh-C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927814" y="3061143"/>
            <a:ext cx="7927090" cy="18803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 - Station of Fate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/>
              <a:t>大意：给定</a:t>
            </a:r>
            <a:r>
              <a:rPr lang="en-US"/>
              <a:t>n</a:t>
            </a:r>
            <a:r>
              <a:rPr lang="zh-CN"/>
              <a:t>个人，</a:t>
            </a:r>
            <a:r>
              <a:rPr lang="en-US"/>
              <a:t>m</a:t>
            </a:r>
            <a:r>
              <a:rPr lang="zh-CN"/>
              <a:t>个不同的车站，求出把人安排到车站中的方案数，考虑人的排列顺序以及强制每一个车站都要有人。</a:t>
            </a:r>
            <a:endParaRPr/>
          </a:p>
          <a:p>
            <a:pPr marL="0" lvl="0" indent="0">
              <a:buNone/>
            </a:pPr>
            <a:r>
              <a:rPr lang="en-US"/>
              <a:t>  m&lt;=n&lt;=1e5</a:t>
            </a:r>
          </a:p>
          <a:p>
            <a:pPr lvl="0"/>
            <a:r>
              <a:rPr lang="zh-CN"/>
              <a:t>题解：考虑首先选</a:t>
            </a:r>
            <a:r>
              <a:rPr lang="en-US"/>
              <a:t>m</a:t>
            </a:r>
            <a:r>
              <a:rPr lang="zh-CN"/>
              <a:t>个人放到不同的车站里面当做基点，剩下的人能够有的可能就只有</a:t>
            </a:r>
            <a:r>
              <a:rPr lang="en-US"/>
              <a:t>2</a:t>
            </a:r>
            <a:r>
              <a:rPr lang="zh-CN"/>
              <a:t>种：插入到一个人前面或者插入到一个人后面，然后</a:t>
            </a:r>
            <a:r>
              <a:rPr lang="en-US"/>
              <a:t>O(n)</a:t>
            </a:r>
            <a:r>
              <a:rPr lang="zh-CN"/>
              <a:t>的求乘积就可以了。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/>
              <a:t>题解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100000"/>
          </a:bodyPr>
          <a:lstStyle/>
          <a:p>
            <a:pPr marL="349758" lvl="0" indent="-544068">
              <a:lnSpc>
                <a:spcPct val="90000"/>
              </a:lnSpc>
              <a:buFont typeface="Arial" charset="0"/>
              <a:buChar char="•"/>
            </a:pP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定位是银牌题的数位</a:t>
            </a:r>
            <a:r>
              <a:rPr lang="en-US">
                <a:solidFill>
                  <a:srgbClr val="000000"/>
                </a:solidFill>
                <a:latin typeface="等线"/>
                <a:ea typeface="等线"/>
              </a:rPr>
              <a:t>DP</a:t>
            </a: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。</a:t>
            </a:r>
            <a:endParaRPr/>
          </a:p>
          <a:p>
            <a:pPr marL="349758" lvl="0" indent="-544068">
              <a:lnSpc>
                <a:spcPct val="90000"/>
              </a:lnSpc>
              <a:buFont typeface="Arial" charset="0"/>
              <a:buChar char="•"/>
            </a:pP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记录一下有多少个变量卡住上限。</a:t>
            </a:r>
          </a:p>
          <a:p>
            <a:pPr marL="349758" lvl="0" indent="-544068">
              <a:lnSpc>
                <a:spcPct val="90000"/>
              </a:lnSpc>
              <a:buFont typeface="Arial" charset="0"/>
              <a:buChar char="•"/>
            </a:pP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记录一下低位对高位产生的进位会有多少。</a:t>
            </a:r>
          </a:p>
          <a:p>
            <a:pPr marL="349758" lvl="0" indent="-544068">
              <a:lnSpc>
                <a:spcPct val="90000"/>
              </a:lnSpc>
              <a:buFont typeface="Arial" charset="0"/>
              <a:buChar char="•"/>
            </a:pP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每次枚举多少个变量选</a:t>
            </a:r>
            <a:r>
              <a:rPr lang="en-US">
                <a:solidFill>
                  <a:srgbClr val="000000"/>
                </a:solidFill>
                <a:latin typeface="等线"/>
                <a:ea typeface="等线"/>
              </a:rPr>
              <a:t>1</a:t>
            </a: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，以及这些变量和卡住上限变量的交集是多大。</a:t>
            </a:r>
          </a:p>
          <a:p>
            <a:pPr marL="349758" lvl="0" indent="-544068">
              <a:lnSpc>
                <a:spcPct val="90000"/>
              </a:lnSpc>
              <a:buFont typeface="Arial" charset="0"/>
              <a:buChar char="•"/>
            </a:pPr>
            <a:r>
              <a:rPr lang="zh-CN">
                <a:solidFill>
                  <a:srgbClr val="000000"/>
                </a:solidFill>
                <a:latin typeface="等线"/>
                <a:ea typeface="等线"/>
              </a:rPr>
              <a:t>预处理组合数进行转移。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 - Elevator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/>
              <a:t>题意：一栋</a:t>
            </a:r>
            <a:r>
              <a:rPr lang="en-US"/>
              <a:t> m </a:t>
            </a:r>
            <a:r>
              <a:rPr lang="zh-CN"/>
              <a:t>层的楼内有</a:t>
            </a:r>
            <a:r>
              <a:rPr lang="en-US"/>
              <a:t> n </a:t>
            </a:r>
            <a:r>
              <a:rPr lang="zh-CN"/>
              <a:t>台电梯，第</a:t>
            </a:r>
            <a:r>
              <a:rPr lang="en-US"/>
              <a:t> i </a:t>
            </a:r>
            <a:r>
              <a:rPr lang="zh-CN"/>
              <a:t>台会在</a:t>
            </a:r>
            <a:r>
              <a:rPr lang="en-US"/>
              <a:t> ai </a:t>
            </a:r>
            <a:r>
              <a:rPr lang="zh-CN"/>
              <a:t>时刻启动并开始以</a:t>
            </a:r>
            <a:r>
              <a:rPr lang="en-US"/>
              <a:t> 1 </a:t>
            </a:r>
            <a:r>
              <a:rPr lang="zh-CN"/>
              <a:t>层</a:t>
            </a:r>
            <a:r>
              <a:rPr lang="en-US"/>
              <a:t> / </a:t>
            </a:r>
            <a:r>
              <a:rPr lang="zh-CN"/>
              <a:t>秒的速度上升。你可以在所有事情开始前将</a:t>
            </a:r>
            <a:r>
              <a:rPr lang="en-US"/>
              <a:t> 2~m-1 </a:t>
            </a:r>
            <a:r>
              <a:rPr lang="zh-CN"/>
              <a:t>之间某些层的按钮按下，这样第一个到这层的电梯就会在这时暂停一秒。</a:t>
            </a:r>
            <a:endParaRPr/>
          </a:p>
          <a:p>
            <a:pPr lvl="0"/>
            <a:r>
              <a:rPr lang="zh-CN"/>
              <a:t>求使第</a:t>
            </a:r>
            <a:r>
              <a:rPr lang="en-US"/>
              <a:t> i </a:t>
            </a:r>
            <a:r>
              <a:rPr lang="zh-CN"/>
              <a:t>台电梯第一个到楼顶的最小操作次数。</a:t>
            </a:r>
          </a:p>
          <a:p>
            <a:pPr lvl="0"/>
            <a:endParaRPr/>
          </a:p>
          <a:p>
            <a:pPr lvl="0"/>
            <a:endParaRPr lang="en-US"/>
          </a:p>
          <a:p>
            <a:pPr marL="0" lv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/>
              <a:t>相当于：一些数</a:t>
            </a:r>
            <a:r>
              <a:rPr lang="en-US"/>
              <a:t>a_i=-x_i</a:t>
            </a:r>
            <a:r>
              <a:rPr lang="zh-CN"/>
              <a:t>，每次操作可以让最大的数中编号最</a:t>
            </a:r>
            <a:br>
              <a:rPr lang="en-US"/>
            </a:br>
            <a:r>
              <a:rPr lang="zh-CN"/>
              <a:t>小的</a:t>
            </a:r>
            <a:r>
              <a:rPr lang="en-US"/>
              <a:t>-1</a:t>
            </a:r>
            <a:r>
              <a:rPr lang="zh-CN"/>
              <a:t>，问让第</a:t>
            </a:r>
            <a:r>
              <a:rPr lang="en-US"/>
              <a:t>i</a:t>
            </a:r>
            <a:r>
              <a:rPr lang="zh-CN"/>
              <a:t>个成为最大的数中编号最小的需要多少操作；</a:t>
            </a:r>
            <a:br>
              <a:rPr lang="en-US"/>
            </a:br>
            <a:r>
              <a:rPr lang="zh-CN"/>
              <a:t>考虑第</a:t>
            </a:r>
            <a:r>
              <a:rPr lang="en-US"/>
              <a:t>i</a:t>
            </a:r>
            <a:r>
              <a:rPr lang="zh-CN"/>
              <a:t>个成为最大的编号最小的时整个数列的形状是固定的</a:t>
            </a:r>
            <a:br>
              <a:rPr lang="en-US"/>
            </a:br>
            <a:r>
              <a:rPr lang="zh-CN"/>
              <a:t>（显然不会操作</a:t>
            </a:r>
            <a:r>
              <a:rPr lang="en-US"/>
              <a:t>a_i</a:t>
            </a:r>
            <a:r>
              <a:rPr lang="zh-CN"/>
              <a:t>的情况下）</a:t>
            </a:r>
            <a:endParaRPr/>
          </a:p>
          <a:p>
            <a:pPr lvl="0"/>
            <a:r>
              <a:rPr lang="en-US"/>
              <a:t> </a:t>
            </a:r>
          </a:p>
          <a:p>
            <a:pPr lvl="0"/>
            <a:r>
              <a:rPr lang="en-US"/>
              <a:t> </a:t>
            </a:r>
            <a:r>
              <a:rPr lang="zh-CN"/>
              <a:t>计算需要多少操作，按</a:t>
            </a:r>
            <a:r>
              <a:rPr lang="en-US"/>
              <a:t>$a_i$</a:t>
            </a:r>
            <a:r>
              <a:rPr lang="zh-CN"/>
              <a:t>从大到小记录前缀和并使用值域线段</a:t>
            </a:r>
            <a:br>
              <a:rPr lang="en-US"/>
            </a:br>
            <a:r>
              <a:rPr lang="zh-CN"/>
              <a:t>树即可；</a:t>
            </a:r>
            <a:br>
              <a:rPr lang="en-US"/>
            </a:br>
            <a:r>
              <a:rPr lang="zh-CN"/>
              <a:t>•</a:t>
            </a:r>
            <a:r>
              <a:rPr lang="en-US"/>
              <a:t> </a:t>
            </a:r>
            <a:r>
              <a:rPr lang="zh-CN"/>
              <a:t>复杂度</a:t>
            </a:r>
            <a:r>
              <a:rPr lang="en-US"/>
              <a:t>$O(nlog(n))$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tretch/>
        </p:blipFill>
        <p:spPr>
          <a:xfrm rot="0" flipH="0" flipV="0">
            <a:off x="1336298" y="4193851"/>
            <a:ext cx="51054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 - Alice and Her Lost Cat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/>
              <a:t>我们设</a:t>
            </a:r>
            <a:r>
              <a:rPr lang="en-US"/>
              <a:t>f[u][k][0/1]</a:t>
            </a:r>
            <a:r>
              <a:rPr lang="zh-CN"/>
              <a:t>表示</a:t>
            </a:r>
            <a:r>
              <a:rPr lang="en-US"/>
              <a:t>u</a:t>
            </a:r>
            <a:r>
              <a:rPr lang="zh-CN"/>
              <a:t>子树中有</a:t>
            </a:r>
            <a:r>
              <a:rPr lang="en-US"/>
              <a:t>k</a:t>
            </a:r>
            <a:r>
              <a:rPr lang="zh-CN"/>
              <a:t>个叶子结点需要搜查，是否有一个另外的叶子结点通过修复</a:t>
            </a:r>
            <a:r>
              <a:rPr lang="en-US"/>
              <a:t>u</a:t>
            </a:r>
            <a:r>
              <a:rPr lang="zh-CN"/>
              <a:t>的祖先结点的监控确定。</a:t>
            </a:r>
            <a:r>
              <a:rPr lang="en-US"/>
              <a:t>
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alphaModFix amt="100000"/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rcRect l="0" t="0" r="0" b="0"/>
          <a:stretch/>
        </p:blipFill>
        <p:spPr>
          <a:xfrm rot="0" flipH="0" flipV="0">
            <a:off x="1061628" y="3620531"/>
            <a:ext cx="9851522" cy="67608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4"/>
              </a:ext>
            </a:extLst>
          </a:blip>
          <a:stretch/>
        </p:blipFill>
        <p:spPr>
          <a:xfrm rot="0" flipH="0" flipV="0">
            <a:off x="1061628" y="4358680"/>
            <a:ext cx="7571384" cy="67088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6"/>
              </a:ext>
            </a:extLst>
          </a:blip>
          <a:stretch/>
        </p:blipFill>
        <p:spPr>
          <a:xfrm rot="0" flipH="0" flipV="0">
            <a:off x="1061628" y="4951982"/>
            <a:ext cx="5986584" cy="6794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 - GameX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定位是最简单的签到题。</a:t>
            </a:r>
            <a:endParaRPr/>
          </a:p>
          <a:p>
            <a:pPr lvl="0"/>
            <a:r>
              <a:rPr lang="zh-CN"/>
              <a:t>因为</a:t>
            </a:r>
            <a:r>
              <a:rPr lang="en-US"/>
              <a:t> Alice </a:t>
            </a:r>
            <a:r>
              <a:rPr lang="zh-CN"/>
              <a:t>希望最终的</a:t>
            </a:r>
            <a:r>
              <a:rPr lang="en-US"/>
              <a:t> MEX </a:t>
            </a:r>
            <a:r>
              <a:rPr lang="zh-CN"/>
              <a:t>是偶数，所以她加的数必然都是偶数；同理，</a:t>
            </a:r>
            <a:r>
              <a:rPr lang="en-US"/>
              <a:t>Bob </a:t>
            </a:r>
            <a:r>
              <a:rPr lang="zh-CN"/>
              <a:t>加的都是奇数。</a:t>
            </a:r>
          </a:p>
          <a:p>
            <a:pPr lvl="0"/>
            <a:r>
              <a:rPr lang="zh-CN"/>
              <a:t>因为</a:t>
            </a:r>
            <a:r>
              <a:rPr lang="en-US"/>
              <a:t> MEX </a:t>
            </a:r>
            <a:r>
              <a:rPr lang="zh-CN"/>
              <a:t>是从小往大找第一个没出现的自然数，所以两个人也每次都会从小往大加第一个没出现过的奇</a:t>
            </a:r>
            <a:r>
              <a:rPr lang="en-US"/>
              <a:t>/</a:t>
            </a:r>
            <a:r>
              <a:rPr lang="zh-CN"/>
              <a:t>偶数。</a:t>
            </a:r>
          </a:p>
          <a:p>
            <a:pPr lvl="0"/>
            <a:r>
              <a:rPr lang="zh-CN"/>
              <a:t>因为操作次数不多，所以把两个人的操作都确定下来之后直接输出答案即可。</a:t>
            </a:r>
          </a:p>
        </p:txBody>
      </p:sp>
    </p:spTree>
  </p:cSld>
  <p:clrMapOvr>
    <a:masterClrMapping/>
  </p:clrMapOvr>
</p:sld>
</file>

<file path=ppt/slides/slide7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 - Customs Controls 2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838200" y="1825625"/>
            <a:ext cx="11282423" cy="4351338"/>
          </a:xfrm>
        </p:spPr>
        <p:txBody>
          <a:bodyPr>
            <a:normAutofit fontScale="90000"/>
          </a:bodyPr>
          <a:lstStyle/>
          <a:p>
            <a:pPr lvl="0"/>
            <a:r>
              <a:rPr lang="zh-CN"/>
              <a:t>小清新图论构造题。</a:t>
            </a:r>
            <a:endParaRPr/>
          </a:p>
          <a:p>
            <a:pPr lvl="0"/>
            <a:r>
              <a:rPr lang="zh-CN"/>
              <a:t>直接考虑</a:t>
            </a:r>
            <a:r>
              <a:rPr lang="en-US"/>
              <a:t> 1 </a:t>
            </a:r>
            <a:r>
              <a:rPr lang="zh-CN"/>
              <a:t>到每个点的最短路长度</a:t>
            </a:r>
            <a:r>
              <a:rPr lang="en-US"/>
              <a:t>           </a:t>
            </a:r>
            <a:r>
              <a:rPr lang="zh-CN"/>
              <a:t>，不难发现，如果</a:t>
            </a:r>
          </a:p>
          <a:p>
            <a:pPr marL="0" lvl="0" indent="0">
              <a:buNone/>
            </a:pPr>
            <a:r>
              <a:rPr lang="zh-CN"/>
              <a:t>都向</a:t>
            </a:r>
            <a:r>
              <a:rPr lang="en-US"/>
              <a:t> v </a:t>
            </a:r>
            <a:r>
              <a:rPr lang="zh-CN"/>
              <a:t>连边，那么</a:t>
            </a:r>
            <a:r>
              <a:rPr lang="en-US"/>
              <a:t>                          </a:t>
            </a:r>
            <a:r>
              <a:rPr lang="zh-CN"/>
              <a:t>。由此可以用并查集维护最短路必须相同的点集。设点</a:t>
            </a:r>
            <a:r>
              <a:rPr lang="en-US"/>
              <a:t> x </a:t>
            </a:r>
            <a:r>
              <a:rPr lang="zh-CN"/>
              <a:t>所属的点集编号是</a:t>
            </a:r>
            <a:r>
              <a:rPr lang="en-US"/>
              <a:t> F(x) </a:t>
            </a:r>
            <a:r>
              <a:rPr lang="zh-CN"/>
              <a:t>。</a:t>
            </a:r>
          </a:p>
          <a:p>
            <a:pPr lvl="0"/>
            <a:r>
              <a:rPr lang="zh-CN"/>
              <a:t>把一个点集缩成一个点之后，因为点权为正，所以此时不能出现环，必须仍然是一个</a:t>
            </a:r>
            <a:r>
              <a:rPr lang="en-US"/>
              <a:t> DAG </a:t>
            </a:r>
            <a:r>
              <a:rPr lang="zh-CN"/>
              <a:t>。在这个</a:t>
            </a:r>
            <a:r>
              <a:rPr lang="en-US"/>
              <a:t> DAG </a:t>
            </a:r>
            <a:r>
              <a:rPr lang="zh-CN"/>
              <a:t>上跑出边权为</a:t>
            </a:r>
            <a:r>
              <a:rPr lang="en-US"/>
              <a:t> 1 </a:t>
            </a:r>
            <a:r>
              <a:rPr lang="zh-CN"/>
              <a:t>的最短路</a:t>
            </a:r>
            <a:r>
              <a:rPr lang="en-US"/>
              <a:t> d </a:t>
            </a:r>
            <a:r>
              <a:rPr lang="zh-CN"/>
              <a:t>。</a:t>
            </a:r>
          </a:p>
          <a:p>
            <a:pPr lvl="0"/>
            <a:r>
              <a:rPr lang="zh-CN"/>
              <a:t>那么对于一个点</a:t>
            </a:r>
            <a:r>
              <a:rPr lang="en-US"/>
              <a:t> v </a:t>
            </a:r>
            <a:r>
              <a:rPr lang="zh-CN"/>
              <a:t>，若其有入边</a:t>
            </a:r>
            <a:r>
              <a:rPr lang="en-US"/>
              <a:t> u-&gt;v </a:t>
            </a:r>
            <a:r>
              <a:rPr lang="zh-CN"/>
              <a:t>，那么令</a:t>
            </a:r>
            <a:r>
              <a:rPr lang="en-US"/>
              <a:t>                                      </a:t>
            </a:r>
            <a:r>
              <a:rPr lang="zh-CN"/>
              <a:t>即可。</a:t>
            </a:r>
            <a:r>
              <a:rPr lang="en-US"/>
              <a:t>  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2"/>
              </a:ext>
            </a:extLst>
          </a:blip>
          <a:stretch/>
        </p:blipFill>
        <p:spPr>
          <a:xfrm rot="0" flipH="0" flipV="0">
            <a:off x="6096000" y="2585093"/>
            <a:ext cx="813443" cy="37489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4"/>
              </a:ext>
            </a:extLst>
          </a:blip>
          <a:stretch/>
        </p:blipFill>
        <p:spPr>
          <a:xfrm rot="0" flipH="0" flipV="0">
            <a:off x="9603933" y="2625418"/>
            <a:ext cx="1142116" cy="29424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6"/>
              </a:ext>
            </a:extLst>
          </a:blip>
          <a:stretch/>
        </p:blipFill>
        <p:spPr>
          <a:xfrm rot="0" flipH="0" flipV="0">
            <a:off x="3557527" y="3176366"/>
            <a:ext cx="2077741" cy="35678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8"/>
              </a:ext>
            </a:extLst>
          </a:blip>
          <a:stretch/>
        </p:blipFill>
        <p:spPr>
          <a:xfrm rot="0" flipH="0" flipV="0">
            <a:off x="7774248" y="5383674"/>
            <a:ext cx="3217762" cy="416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B - Ayano and sequences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 vert="horz" lIns="91440" tIns="45720" rIns="91440" bIns="45720">
            <a:normAutofit fontScale="100000"/>
          </a:bodyPr>
          <a:lstStyle/>
          <a:p>
            <a:pPr lvl="0"/>
            <a:r>
              <a:rPr lang="zh-CN" sz="2400"/>
              <a:t>首先</a:t>
            </a:r>
            <a:r>
              <a:rPr lang="zh-CN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考虑对</a:t>
            </a:r>
            <a: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 a </a:t>
            </a:r>
            <a:r>
              <a:rPr lang="zh-CN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序列的区间覆盖，令</a:t>
            </a:r>
            <a: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 ai </a:t>
            </a:r>
            <a:r>
              <a:rPr lang="zh-CN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相同的一个子区间为连续段，不难发现一次区间覆盖最多只会在端点处产生两个连续段，再加上新覆盖的一段，连续段总数为</a:t>
            </a:r>
            <a: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 O(n)</a:t>
            </a:r>
            <a:r>
              <a:rPr lang="zh-CN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。对于一个连续段由于</a:t>
            </a:r>
            <a: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 ai </a:t>
            </a:r>
            <a:r>
              <a:rPr lang="zh-CN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相同，我们可以一起统计答案。</a:t>
            </a:r>
            <a:endParaRPr/>
          </a:p>
          <a:p>
            <a:pPr lvl="0"/>
            <a:r>
              <a:rPr lang="zh-CN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对于一个连续段我们有四个参数：</a:t>
            </a:r>
            <a:r>
              <a:rPr lang="en-US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l r t0 t1</a:t>
            </a:r>
            <a:r>
              <a:rPr lang="zh-CN" sz="240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，分别表示连续段的位置、出现时间、结束时间（</a:t>
            </a:r>
            <a:r>
              <a:rPr lang="zh-CN" sz="2400" b="0" i="0" strike="noStrike" spc="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被覆盖的时间），可以放到放到&lt;下标，时间&gt;的二维平面上。再考虑一次对</a:t>
            </a:r>
            <a:r>
              <a:rPr lang="en-US" sz="2400" b="0" i="0" strike="noStrike" spc="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 c </a:t>
            </a:r>
            <a:r>
              <a:rPr lang="zh-CN" sz="2400" b="0" i="0" strike="noStrike" spc="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的修改操作，我们也可以把这个操作看成一个矩形，那么问题就变成了矩形加矩形求和。</a:t>
            </a:r>
          </a:p>
          <a:p>
            <a:pPr lvl="0"/>
            <a:r>
              <a:rPr lang="zh-CN" sz="2400" b="0" i="0" strike="noStrike" spc="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于是对时间扫描线，使用树状数组</a:t>
            </a:r>
            <a:r>
              <a:rPr lang="en-US" sz="2400" b="0" i="0" strike="noStrike" spc="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/</a:t>
            </a:r>
            <a:r>
              <a:rPr lang="zh-CN" sz="2400" b="0" i="0" strike="noStrike" spc="0">
                <a:solidFill>
                  <a:srgbClr val="444444"/>
                </a:solidFill>
                <a:highlight>
                  <a:srgbClr val="FFFFFF"/>
                </a:highlight>
                <a:latin typeface="Helvetica Neue"/>
                <a:ea typeface="Helvetica Neue"/>
              </a:rPr>
              <a:t>线段树即可解决本题。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temp_stringId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 - Math Exam</a:t>
            </a:r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100000"/>
          </a:bodyPr>
          <a:lstStyle/>
          <a:p>
            <a:pPr lvl="0"/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解出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a[1]=1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，当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a[i]&gt;=2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时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a[i]=a[i-1]+2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或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a[i]=-a[i-1]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。</a:t>
            </a:r>
            <a:endParaRPr/>
          </a:p>
          <a:p>
            <a:pPr lvl="0"/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考虑令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b[i]=|a[i]+1|/2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，那么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b[1]=0,b[i]=b[i-1]+1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或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b[i]=b[i-1]-1</a:t>
            </a:r>
          </a:p>
          <a:p>
            <a:pPr lvl="0"/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经典的折线模型，增大向右走一步，减小向上走一步。求从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(0,0)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出发走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n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步，每次向右或向上走一步，且不碰到直线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y=x+1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和</a:t>
            </a:r>
            <a:r>
              <a:rPr lang="en-US">
                <a:solidFill>
                  <a:srgbClr val="333333"/>
                </a:solidFill>
                <a:latin typeface="Open Sans"/>
                <a:ea typeface="Open Sans"/>
              </a:rPr>
              <a:t>y=x-(m+1)/2-1</a:t>
            </a:r>
            <a:r>
              <a:rPr lang="zh-CN">
                <a:solidFill>
                  <a:srgbClr val="333333"/>
                </a:solidFill>
                <a:latin typeface="Open Sans"/>
                <a:ea typeface="Open Sans"/>
              </a:rPr>
              <a:t>​的方案数。用前缀和容斥即可。</a:t>
            </a:r>
          </a:p>
        </p:txBody>
      </p:sp>
    </p:spTree>
  </p:cSld>
  <p:clrMapOvr>
    <a:masterClrMapping/>
  </p:clrMapOvr>
</p:sld>
</file>