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8" r:id="rId2"/>
    <p:sldId id="271" r:id="rId3"/>
    <p:sldId id="262" r:id="rId4"/>
    <p:sldId id="272" r:id="rId5"/>
    <p:sldId id="273" r:id="rId6"/>
    <p:sldId id="289" r:id="rId7"/>
    <p:sldId id="290" r:id="rId8"/>
    <p:sldId id="274" r:id="rId9"/>
    <p:sldId id="275" r:id="rId10"/>
    <p:sldId id="276" r:id="rId11"/>
    <p:sldId id="277" r:id="rId12"/>
    <p:sldId id="260" r:id="rId13"/>
    <p:sldId id="25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9" r:id="rId25"/>
    <p:sldId id="256" r:id="rId26"/>
    <p:sldId id="259" r:id="rId27"/>
    <p:sldId id="257" r:id="rId28"/>
    <p:sldId id="26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6" autoAdjust="0"/>
  </p:normalViewPr>
  <p:slideViewPr>
    <p:cSldViewPr snapToGrid="0">
      <p:cViewPr varScale="1">
        <p:scale>
          <a:sx n="81" d="100"/>
          <a:sy n="81" d="100"/>
        </p:scale>
        <p:origin x="96" y="510"/>
      </p:cViewPr>
      <p:guideLst>
        <p:guide orient="horz" pos="2160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14CD5-49D7-4EA3-9F4F-B9FB45E2B3D8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A4CD-20DC-432F-AB6B-EA67481EB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23A72-FA2A-4751-BACD-B46F44D89C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C058-9B14-45E0-9AE5-757D69FF93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C058-9B14-45E0-9AE5-757D69FF935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C058-9B14-45E0-9AE5-757D69FF935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C058-9B14-45E0-9AE5-757D69FF935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C058-9B14-45E0-9AE5-757D69FF935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C058-9B14-45E0-9AE5-757D69FF935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实训</a:t>
            </a:r>
            <a:r>
              <a:rPr lang="en-US" altLang="zh-CN" dirty="0"/>
              <a:t>1</a:t>
            </a:r>
            <a:r>
              <a:rPr lang="zh-CN" altLang="en-US" dirty="0"/>
              <a:t>：关键程序</a:t>
            </a:r>
            <a:endParaRPr lang="en-US" altLang="zh-CN" dirty="0"/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while(1)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aseline="0" dirty="0"/>
              <a:t>    P1=0x00;</a:t>
            </a:r>
          </a:p>
          <a:p>
            <a:r>
              <a:rPr lang="en-US" altLang="zh-CN" baseline="0" dirty="0"/>
              <a:t>    delay();</a:t>
            </a:r>
          </a:p>
          <a:p>
            <a:r>
              <a:rPr lang="en-US" altLang="zh-CN" baseline="0" dirty="0"/>
              <a:t>    P1=0xff;</a:t>
            </a:r>
          </a:p>
          <a:p>
            <a:r>
              <a:rPr lang="en-US" altLang="zh-CN" baseline="0" dirty="0"/>
              <a:t>    delay();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实训</a:t>
            </a:r>
            <a:r>
              <a:rPr lang="en-US" altLang="zh-CN" dirty="0"/>
              <a:t>2 </a:t>
            </a:r>
            <a:r>
              <a:rPr lang="zh-CN" altLang="en-US" dirty="0"/>
              <a:t>关键程序</a:t>
            </a:r>
            <a:endParaRPr lang="en-US" altLang="zh-CN" dirty="0"/>
          </a:p>
          <a:p>
            <a:r>
              <a:rPr lang="en-US" altLang="zh-CN" dirty="0"/>
              <a:t>char i;</a:t>
            </a:r>
          </a:p>
          <a:p>
            <a:r>
              <a:rPr lang="en-US" altLang="zh-CN" dirty="0"/>
              <a:t>void main</a:t>
            </a:r>
            <a:r>
              <a:rPr lang="zh-CN" altLang="en-US" dirty="0"/>
              <a:t>（）</a:t>
            </a:r>
            <a:endParaRPr lang="en-US" altLang="zh-CN" dirty="0"/>
          </a:p>
          <a:p>
            <a:r>
              <a:rPr lang="zh-CN" altLang="en-US" dirty="0"/>
              <a:t>｛</a:t>
            </a:r>
            <a:endParaRPr lang="en-US" altLang="zh-CN" dirty="0"/>
          </a:p>
          <a:p>
            <a:r>
              <a:rPr lang="en-US" altLang="zh-CN" dirty="0"/>
              <a:t>   i=0xfe;</a:t>
            </a:r>
          </a:p>
          <a:p>
            <a:r>
              <a:rPr lang="en-US" altLang="zh-CN" baseline="0" dirty="0"/>
              <a:t>   while(1)</a:t>
            </a:r>
          </a:p>
          <a:p>
            <a:r>
              <a:rPr lang="en-US" altLang="zh-CN" baseline="0" dirty="0"/>
              <a:t>  { </a:t>
            </a:r>
          </a:p>
          <a:p>
            <a:r>
              <a:rPr lang="en-US" altLang="zh-CN" baseline="0" dirty="0"/>
              <a:t>     P1=i;</a:t>
            </a:r>
          </a:p>
          <a:p>
            <a:r>
              <a:rPr lang="en-US" altLang="zh-CN" baseline="0" dirty="0"/>
              <a:t>     i&lt;&lt;=1;</a:t>
            </a:r>
          </a:p>
          <a:p>
            <a:r>
              <a:rPr lang="en-US" altLang="zh-CN" baseline="0" dirty="0"/>
              <a:t>     delay();</a:t>
            </a:r>
          </a:p>
          <a:p>
            <a:r>
              <a:rPr lang="en-US" altLang="zh-CN" baseline="0" dirty="0"/>
              <a:t>   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｝</a:t>
            </a:r>
            <a:endParaRPr lang="en-US" altLang="zh-CN" dirty="0"/>
          </a:p>
          <a:p>
            <a:r>
              <a:rPr lang="zh-CN" altLang="en-US" dirty="0"/>
              <a:t>此方法不能实现流水，只能实现累加的效果；若要实现流水则要对程序进行以下修改。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aseline="0" dirty="0"/>
              <a:t> while(1)</a:t>
            </a:r>
          </a:p>
          <a:p>
            <a:r>
              <a:rPr lang="en-US" altLang="zh-CN" baseline="0" dirty="0"/>
              <a:t>  { </a:t>
            </a:r>
          </a:p>
          <a:p>
            <a:r>
              <a:rPr lang="en-US" altLang="zh-CN" baseline="0" dirty="0"/>
              <a:t>     P1=i;</a:t>
            </a:r>
          </a:p>
          <a:p>
            <a:r>
              <a:rPr lang="en-US" altLang="zh-CN" baseline="0" dirty="0"/>
              <a:t>     i=~i;</a:t>
            </a:r>
          </a:p>
          <a:p>
            <a:r>
              <a:rPr lang="en-US" altLang="zh-CN" baseline="0" dirty="0"/>
              <a:t>      i&lt;&lt;=1;</a:t>
            </a:r>
          </a:p>
          <a:p>
            <a:r>
              <a:rPr lang="en-US" altLang="zh-CN" baseline="0" dirty="0"/>
              <a:t>     i=~i;</a:t>
            </a:r>
          </a:p>
          <a:p>
            <a:r>
              <a:rPr lang="en-US" altLang="zh-CN" baseline="0" dirty="0"/>
              <a:t>     delay();</a:t>
            </a:r>
          </a:p>
          <a:p>
            <a:r>
              <a:rPr lang="en-US" altLang="zh-CN" baseline="0" dirty="0"/>
              <a:t>   }</a:t>
            </a:r>
            <a:endParaRPr lang="en-US" altLang="zh-CN" dirty="0"/>
          </a:p>
          <a:p>
            <a:r>
              <a:rPr lang="zh-CN" altLang="en-US" dirty="0"/>
              <a:t>原因是：</a:t>
            </a:r>
            <a:r>
              <a:rPr lang="en-US" altLang="zh-CN" dirty="0"/>
              <a:t>&lt;&lt;</a:t>
            </a:r>
            <a:r>
              <a:rPr lang="zh-CN" altLang="en-US" dirty="0"/>
              <a:t>或</a:t>
            </a:r>
            <a:r>
              <a:rPr lang="en-US" altLang="zh-CN" dirty="0"/>
              <a:t>&gt;&gt;</a:t>
            </a:r>
            <a:r>
              <a:rPr lang="zh-CN" altLang="en-US" dirty="0"/>
              <a:t>都是移动后以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来填后补，因此会达不到效果；</a:t>
            </a:r>
            <a:endParaRPr lang="en-US" altLang="zh-CN" dirty="0"/>
          </a:p>
          <a:p>
            <a:r>
              <a:rPr lang="zh-CN" altLang="en-US" dirty="0"/>
              <a:t>更改后，因为点亮是“</a:t>
            </a:r>
            <a:r>
              <a:rPr lang="en-US" altLang="zh-CN" dirty="0"/>
              <a:t>0</a:t>
            </a:r>
            <a:r>
              <a:rPr lang="zh-CN" altLang="en-US" dirty="0"/>
              <a:t>”有效，所以将原来是值取反，有效的值就变为“</a:t>
            </a:r>
            <a:r>
              <a:rPr lang="en-US" altLang="zh-CN" dirty="0"/>
              <a:t>1</a:t>
            </a:r>
            <a:r>
              <a:rPr lang="zh-CN" altLang="en-US" dirty="0"/>
              <a:t>”有效，右移或左移后补上的</a:t>
            </a:r>
            <a:r>
              <a:rPr lang="en-US" altLang="zh-CN" dirty="0"/>
              <a:t>0</a:t>
            </a:r>
            <a:r>
              <a:rPr lang="zh-CN" altLang="en-US" dirty="0"/>
              <a:t>就没关系了，最后再取反一次还原一次有效的数值。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能循环显示，程序为：</a:t>
            </a:r>
            <a:endParaRPr lang="en-US" altLang="zh-CN" dirty="0"/>
          </a:p>
          <a:p>
            <a:r>
              <a:rPr lang="en-US" altLang="zh-CN" dirty="0"/>
              <a:t>#include &lt;reg51.h&gt;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intrins.h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count=8;</a:t>
            </a:r>
          </a:p>
          <a:p>
            <a:r>
              <a:rPr lang="en-US" altLang="zh-CN" dirty="0"/>
              <a:t>void delay()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for(j=0;j&lt;100;j++)</a:t>
            </a:r>
          </a:p>
          <a:p>
            <a:r>
              <a:rPr lang="en-US" altLang="zh-CN" dirty="0"/>
              <a:t>   {</a:t>
            </a:r>
          </a:p>
          <a:p>
            <a:r>
              <a:rPr lang="en-US" altLang="zh-CN" dirty="0"/>
              <a:t>      for(k=0;k&lt;120;k++);</a:t>
            </a:r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main(void)</a:t>
            </a:r>
          </a:p>
          <a:p>
            <a:r>
              <a:rPr lang="en-US" altLang="zh-CN" dirty="0"/>
              <a:t> { </a:t>
            </a:r>
          </a:p>
          <a:p>
            <a:r>
              <a:rPr lang="en-US" altLang="zh-CN" dirty="0"/>
              <a:t>  i=0xfe;</a:t>
            </a:r>
          </a:p>
          <a:p>
            <a:r>
              <a:rPr lang="en-US" altLang="zh-CN" dirty="0"/>
              <a:t>  while(count&gt;=0)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P2=i;</a:t>
            </a:r>
          </a:p>
          <a:p>
            <a:r>
              <a:rPr lang="en-US" altLang="zh-CN" dirty="0"/>
              <a:t>     i=~i;</a:t>
            </a:r>
          </a:p>
          <a:p>
            <a:r>
              <a:rPr lang="en-US" altLang="zh-CN" dirty="0"/>
              <a:t>     i&lt;&lt;=1;</a:t>
            </a:r>
          </a:p>
          <a:p>
            <a:r>
              <a:rPr lang="en-US" altLang="zh-CN" dirty="0"/>
              <a:t>     i=~i;</a:t>
            </a:r>
          </a:p>
          <a:p>
            <a:r>
              <a:rPr lang="en-US" altLang="zh-CN" dirty="0"/>
              <a:t>     delay();</a:t>
            </a:r>
          </a:p>
          <a:p>
            <a:r>
              <a:rPr lang="en-US" altLang="zh-CN" dirty="0"/>
              <a:t>     count--;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C058-9B14-45E0-9AE5-757D69FF935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283634" y="4241800"/>
            <a:ext cx="11603567" cy="2463800"/>
            <a:chOff x="0" y="0"/>
            <a:chExt cx="5482" cy="1552"/>
          </a:xfrm>
        </p:grpSpPr>
        <p:grpSp>
          <p:nvGrpSpPr>
            <p:cNvPr id="4" name="Group 3"/>
            <p:cNvGrpSpPr/>
            <p:nvPr userDrawn="1"/>
          </p:nvGrpSpPr>
          <p:grpSpPr bwMode="auto">
            <a:xfrm>
              <a:off x="0" y="0"/>
              <a:ext cx="1044" cy="1552"/>
              <a:chOff x="0" y="0"/>
              <a:chExt cx="1044" cy="1552"/>
            </a:xfrm>
          </p:grpSpPr>
          <p:sp>
            <p:nvSpPr>
              <p:cNvPr id="152" name="AutoShape 4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3" name="AutoShape 5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4" name="AutoShape 6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5" name="AutoShape 7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6" name="AutoShape 8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7" name="AutoShape 9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9" name="AutoShape 11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1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2" name="AutoShape 14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3" name="AutoShape 15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4" name="AutoShape 16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5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6" name="AutoShape 18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7" name="AutoShape 19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8" name="AutoShape 20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69" name="AutoShape 21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0" name="AutoShape 22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1" name="AutoShape 23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2" name="AutoShape 24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3" name="AutoShape 25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4" name="AutoShape 26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5" name="AutoShape 27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6" name="AutoShape 28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7" name="AutoShape 29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8" name="AutoShape 30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79" name="AutoShape 31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0" name="AutoShape 32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1" name="AutoShape 33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2" name="AutoShape 34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3" name="AutoShape 35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4" name="AutoShape 36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5" name="AutoShape 37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7" name="AutoShape 39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8" name="AutoShape 40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89" name="AutoShape 41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90" name="AutoShape 42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91" name="AutoShape 43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5" name="Group 44"/>
            <p:cNvGrpSpPr/>
            <p:nvPr userDrawn="1"/>
          </p:nvGrpSpPr>
          <p:grpSpPr bwMode="auto">
            <a:xfrm>
              <a:off x="1224" y="0"/>
              <a:ext cx="1044" cy="1552"/>
              <a:chOff x="0" y="0"/>
              <a:chExt cx="1044" cy="1552"/>
            </a:xfrm>
          </p:grpSpPr>
          <p:sp>
            <p:nvSpPr>
              <p:cNvPr id="112" name="AutoShape 45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3" name="AutoShape 46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4" name="AutoShape 47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5" name="AutoShape 48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6" name="AutoShape 49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7" name="AutoShape 50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8" name="AutoShape 51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9" name="AutoShape 52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0" name="AutoShape 53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1" name="AutoShape 54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2" name="AutoShape 55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3" name="AutoShape 56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4" name="AutoShape 57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5" name="AutoShape 58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6" name="AutoShape 59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7" name="AutoShape 60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8" name="AutoShape 61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29" name="AutoShape 62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0" name="AutoShape 63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1" name="AutoShape 64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2" name="AutoShape 65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3" name="AutoShape 66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4" name="AutoShape 67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5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6" name="AutoShape 69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7" name="AutoShape 70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8" name="AutoShape 71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39" name="AutoShape 72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0" name="AutoShape 73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1" name="AutoShape 74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2" name="AutoShape 75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3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4" name="AutoShape 77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5" name="AutoShape 78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6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7" name="AutoShape 80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8" name="AutoShape 81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49" name="AutoShape 82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0" name="AutoShape 83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51" name="AutoShape 84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6" name="Group 85"/>
            <p:cNvGrpSpPr/>
            <p:nvPr userDrawn="1"/>
          </p:nvGrpSpPr>
          <p:grpSpPr bwMode="auto">
            <a:xfrm>
              <a:off x="2468" y="0"/>
              <a:ext cx="1044" cy="1552"/>
              <a:chOff x="0" y="0"/>
              <a:chExt cx="1044" cy="1552"/>
            </a:xfrm>
          </p:grpSpPr>
          <p:sp>
            <p:nvSpPr>
              <p:cNvPr id="72" name="AutoShape 86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3" name="AutoShape 87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4" name="AutoShape 88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5" name="AutoShape 89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6" name="AutoShape 90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7" name="AutoShape 91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8" name="AutoShape 92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9" name="AutoShape 93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0" name="AutoShape 94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1" name="AutoShape 95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2" name="AutoShape 96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3" name="AutoShape 97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4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5" name="AutoShape 99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6" name="AutoShape 100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7" name="AutoShape 101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8" name="AutoShape 102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9" name="AutoShape 103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0" name="AutoShape 104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1" name="AutoShape 105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2" name="AutoShape 106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3" name="AutoShape 107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4" name="AutoShape 108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5" name="AutoShape 109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6" name="AutoShape 110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7" name="AutoShape 111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8" name="AutoShape 112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99" name="AutoShape 113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0" name="AutoShape 114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1" name="AutoShape 115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2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3" name="AutoShape 117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4" name="AutoShape 118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5" name="AutoShape 119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6" name="AutoShape 120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7" name="AutoShape 121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8" name="AutoShape 122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09" name="AutoShape 123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0" name="AutoShape 124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111" name="AutoShape 125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7" name="Group 126"/>
            <p:cNvGrpSpPr/>
            <p:nvPr userDrawn="1"/>
          </p:nvGrpSpPr>
          <p:grpSpPr bwMode="auto">
            <a:xfrm>
              <a:off x="3696" y="0"/>
              <a:ext cx="1044" cy="1552"/>
              <a:chOff x="0" y="0"/>
              <a:chExt cx="1044" cy="1552"/>
            </a:xfrm>
          </p:grpSpPr>
          <p:sp>
            <p:nvSpPr>
              <p:cNvPr id="32" name="AutoShape 127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3" name="AutoShape 128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4" name="AutoShape 129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5" name="AutoShape 130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6" name="AutoShape 131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7" name="AutoShape 132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8" name="AutoShape 133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9" name="AutoShape 134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0" name="AutoShape 135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1" name="AutoShape 136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2" name="AutoShape 137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3" name="AutoShape 138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4" name="AutoShape 139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5" name="AutoShape 140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6" name="AutoShape 141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7" name="AutoShape 142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8" name="AutoShape 143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9" name="AutoShape 144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0" name="AutoShape 145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1" name="AutoShape 146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2" name="AutoShape 147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3" name="AutoShape 148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4" name="AutoShape 149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5" name="AutoShape 150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6" name="AutoShape 151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7" name="AutoShape 152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8" name="AutoShape 153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59" name="AutoShape 154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0" name="AutoShape 155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1" name="AutoShape 156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2" name="AutoShape 157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3" name="AutoShape 158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4" name="AutoShape 159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5" name="AutoShape 160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6" name="AutoShape 161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7" name="AutoShape 162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8" name="AutoShape 163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69" name="AutoShape 164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0" name="AutoShape 165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71" name="AutoShape 166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</p:grpSp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 flipH="1" flipV="1">
              <a:off x="4933" y="12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 flipH="1" flipV="1">
              <a:off x="5169" y="12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" name="AutoShape 169"/>
            <p:cNvSpPr>
              <a:spLocks noChangeArrowheads="1"/>
            </p:cNvSpPr>
            <p:nvPr/>
          </p:nvSpPr>
          <p:spPr bwMode="auto">
            <a:xfrm flipH="1" flipV="1">
              <a:off x="5416" y="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 flipH="1" flipV="1">
              <a:off x="4933" y="23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2" name="AutoShape 171"/>
            <p:cNvSpPr>
              <a:spLocks noChangeArrowheads="1"/>
            </p:cNvSpPr>
            <p:nvPr/>
          </p:nvSpPr>
          <p:spPr bwMode="auto">
            <a:xfrm flipH="1" flipV="1">
              <a:off x="5169" y="23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 flipH="1" flipV="1">
              <a:off x="5416" y="230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4" name="AutoShape 173"/>
            <p:cNvSpPr>
              <a:spLocks noChangeArrowheads="1"/>
            </p:cNvSpPr>
            <p:nvPr/>
          </p:nvSpPr>
          <p:spPr bwMode="auto">
            <a:xfrm flipH="1" flipV="1">
              <a:off x="4933" y="44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5" name="AutoShape 174"/>
            <p:cNvSpPr>
              <a:spLocks noChangeArrowheads="1"/>
            </p:cNvSpPr>
            <p:nvPr/>
          </p:nvSpPr>
          <p:spPr bwMode="auto">
            <a:xfrm flipH="1" flipV="1">
              <a:off x="5169" y="44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 flipH="1" flipV="1">
              <a:off x="5416" y="44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7" name="AutoShape 176"/>
            <p:cNvSpPr>
              <a:spLocks noChangeArrowheads="1"/>
            </p:cNvSpPr>
            <p:nvPr/>
          </p:nvSpPr>
          <p:spPr bwMode="auto">
            <a:xfrm flipH="1" flipV="1">
              <a:off x="4933" y="66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 flipH="1" flipV="1">
              <a:off x="5169" y="66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 flipH="1" flipV="1">
              <a:off x="5416" y="660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 flipH="1" flipV="1">
              <a:off x="4933" y="88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1" name="AutoShape 180"/>
            <p:cNvSpPr>
              <a:spLocks noChangeArrowheads="1"/>
            </p:cNvSpPr>
            <p:nvPr/>
          </p:nvSpPr>
          <p:spPr bwMode="auto">
            <a:xfrm flipH="1" flipV="1">
              <a:off x="5169" y="88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 flipH="1" flipV="1">
              <a:off x="5416" y="877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3" name="AutoShape 182"/>
            <p:cNvSpPr>
              <a:spLocks noChangeArrowheads="1"/>
            </p:cNvSpPr>
            <p:nvPr/>
          </p:nvSpPr>
          <p:spPr bwMode="auto">
            <a:xfrm flipH="1" flipV="1">
              <a:off x="4933" y="1073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 flipH="1" flipV="1">
              <a:off x="5169" y="1073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5" name="AutoShape 184"/>
            <p:cNvSpPr>
              <a:spLocks noChangeArrowheads="1"/>
            </p:cNvSpPr>
            <p:nvPr/>
          </p:nvSpPr>
          <p:spPr bwMode="auto">
            <a:xfrm flipH="1" flipV="1">
              <a:off x="5416" y="106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6" name="AutoShape 185"/>
            <p:cNvSpPr>
              <a:spLocks noChangeArrowheads="1"/>
            </p:cNvSpPr>
            <p:nvPr/>
          </p:nvSpPr>
          <p:spPr bwMode="auto">
            <a:xfrm flipH="1" flipV="1">
              <a:off x="4933" y="128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 flipH="1" flipV="1">
              <a:off x="5169" y="128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8" name="AutoShape 187"/>
            <p:cNvSpPr>
              <a:spLocks noChangeArrowheads="1"/>
            </p:cNvSpPr>
            <p:nvPr/>
          </p:nvSpPr>
          <p:spPr bwMode="auto">
            <a:xfrm flipH="1" flipV="1">
              <a:off x="5416" y="128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9" name="AutoShape 188"/>
            <p:cNvSpPr>
              <a:spLocks noChangeArrowheads="1"/>
            </p:cNvSpPr>
            <p:nvPr/>
          </p:nvSpPr>
          <p:spPr bwMode="auto">
            <a:xfrm flipH="1" flipV="1">
              <a:off x="4933" y="150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30" name="AutoShape 189"/>
            <p:cNvSpPr>
              <a:spLocks noChangeArrowheads="1"/>
            </p:cNvSpPr>
            <p:nvPr/>
          </p:nvSpPr>
          <p:spPr bwMode="auto">
            <a:xfrm flipH="1" flipV="1">
              <a:off x="5169" y="150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31" name="AutoShape 190"/>
            <p:cNvSpPr>
              <a:spLocks noChangeArrowheads="1"/>
            </p:cNvSpPr>
            <p:nvPr/>
          </p:nvSpPr>
          <p:spPr bwMode="auto">
            <a:xfrm flipH="1" flipV="1">
              <a:off x="5416" y="150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192" name="Rectangle 191" descr="90%"/>
          <p:cNvSpPr>
            <a:spLocks noChangeArrowheads="1"/>
          </p:cNvSpPr>
          <p:nvPr/>
        </p:nvSpPr>
        <p:spPr bwMode="auto">
          <a:xfrm>
            <a:off x="0" y="1"/>
            <a:ext cx="12192000" cy="22209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0" y="2209801"/>
            <a:ext cx="4267200" cy="2187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2493434" y="2220913"/>
            <a:ext cx="9698567" cy="214471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0" y="2220914"/>
            <a:ext cx="12192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0" y="4300539"/>
            <a:ext cx="12192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7" name="AutoShape 196"/>
          <p:cNvSpPr>
            <a:spLocks noChangeArrowheads="1"/>
          </p:cNvSpPr>
          <p:nvPr/>
        </p:nvSpPr>
        <p:spPr bwMode="auto">
          <a:xfrm>
            <a:off x="304800" y="2000251"/>
            <a:ext cx="4114800" cy="2278063"/>
          </a:xfrm>
          <a:prstGeom prst="chevron">
            <a:avLst>
              <a:gd name="adj" fmla="val 33868"/>
            </a:avLst>
          </a:prstGeom>
          <a:solidFill>
            <a:schemeClr val="hlink"/>
          </a:solidFill>
          <a:ln w="9525">
            <a:miter lim="800000"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8" name="AutoShape 197"/>
          <p:cNvSpPr>
            <a:spLocks noChangeArrowheads="1"/>
          </p:cNvSpPr>
          <p:nvPr/>
        </p:nvSpPr>
        <p:spPr bwMode="auto">
          <a:xfrm>
            <a:off x="1445685" y="1949451"/>
            <a:ext cx="3837516" cy="1903413"/>
          </a:xfrm>
          <a:prstGeom prst="chevron">
            <a:avLst>
              <a:gd name="adj" fmla="val 37802"/>
            </a:avLst>
          </a:prstGeom>
          <a:solidFill>
            <a:schemeClr val="hlink"/>
          </a:solidFill>
          <a:ln w="9525">
            <a:miter lim="800000"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9" name="Text Box 199"/>
          <p:cNvSpPr txBox="1">
            <a:spLocks noChangeArrowheads="1"/>
          </p:cNvSpPr>
          <p:nvPr/>
        </p:nvSpPr>
        <p:spPr bwMode="auto">
          <a:xfrm>
            <a:off x="6769100" y="6092825"/>
            <a:ext cx="538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33CC"/>
                </a:solidFill>
              </a:rPr>
              <a:t>华南理工大学广州学院机械实验中心</a:t>
            </a:r>
          </a:p>
          <a:p>
            <a:pPr algn="r" eaLnBrk="1" hangingPunct="1"/>
            <a:r>
              <a:rPr lang="zh-CN" altLang="en-US" b="1">
                <a:solidFill>
                  <a:srgbClr val="0033CC"/>
                </a:solidFill>
              </a:rPr>
              <a:t>工业自动化技术强化训练</a:t>
            </a:r>
          </a:p>
        </p:txBody>
      </p:sp>
      <p:sp>
        <p:nvSpPr>
          <p:cNvPr id="2246" name="Rectangle 198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681288"/>
            <a:ext cx="10363200" cy="96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图片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50805"/>
            <a:ext cx="10128448" cy="57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图片2副本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975"/>
            <a:ext cx="12132733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16000" y="1589"/>
            <a:ext cx="11176000" cy="97948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"/>
            <a:ext cx="1219200" cy="98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88"/>
            <a:ext cx="12192000" cy="11906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82651"/>
            <a:ext cx="12192000" cy="1190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46051" y="-100013"/>
            <a:ext cx="1149616" cy="938213"/>
          </a:xfrm>
          <a:prstGeom prst="chevron">
            <a:avLst>
              <a:gd name="adj" fmla="val 30457"/>
            </a:avLst>
          </a:prstGeom>
          <a:solidFill>
            <a:schemeClr val="hlink"/>
          </a:solidFill>
          <a:ln w="9525">
            <a:miter lim="800000"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324601"/>
            <a:ext cx="12192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663267" y="168276"/>
            <a:ext cx="538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33CC"/>
                </a:solidFill>
              </a:rPr>
              <a:t>华南理工大学广州学院机械实验中心</a:t>
            </a:r>
          </a:p>
          <a:p>
            <a:pPr algn="r" eaLnBrk="1" hangingPunct="1"/>
            <a:r>
              <a:rPr lang="zh-CN" altLang="en-US" b="1">
                <a:solidFill>
                  <a:srgbClr val="0033CC"/>
                </a:solidFill>
              </a:rPr>
              <a:t>工业自动化技术强化训练</a:t>
            </a:r>
          </a:p>
        </p:txBody>
      </p:sp>
      <p:pic>
        <p:nvPicPr>
          <p:cNvPr id="10" name="Picture 2" descr="图片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961"/>
            <a:ext cx="12192001" cy="5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5887"/>
            <a:ext cx="863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图片3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80" y="1001714"/>
            <a:ext cx="10128448" cy="570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图片2副本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975"/>
            <a:ext cx="12132733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138" y="0"/>
            <a:ext cx="863600" cy="7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82412" y="1954212"/>
            <a:ext cx="6099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工业强化训练</a:t>
            </a:r>
            <a:r>
              <a:rPr lang="en-US" altLang="zh-CN" sz="5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5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56261" y="4505530"/>
            <a:ext cx="428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机械工程实验中心</a:t>
            </a:r>
            <a:endParaRPr lang="en-US" altLang="zh-CN" sz="3200" b="1" dirty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52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4442242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的数据类型扩充定义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371" y="1248229"/>
            <a:ext cx="9100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sfr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特殊功能寄存器声明；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sfr16: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sfr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位数据声明；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sbit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特殊功能位声明；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bit: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位变量声明；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sfr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SCON =0X98;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sfr16 T2=0xCC;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sbit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jinwei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=PSW^7;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249334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1248229"/>
            <a:ext cx="10479315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与一般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语言的结构相同，以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main()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函数为程序入口，程序体中包含若干语句还可以包含若干函数。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9143" y="2931886"/>
            <a:ext cx="35705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C—51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函数体的一般格式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/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类型   函数名（参数表）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｛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数据说明部分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语句执行部分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｝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3168" y="2056686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void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void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a;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while(1)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{char led(x);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}</a:t>
            </a: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｝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char led(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k)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{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	P2=0xff;</a:t>
            </a: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650" y="1054100"/>
            <a:ext cx="7900988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文件引用（#include&lt;reg51.h&gt;.  #include &lt;stdio.h&gt;. C51语言内部函数引用....）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55650" y="1557338"/>
            <a:ext cx="4013200" cy="3762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预设置（#define命令.等......）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4013200" cy="3778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全局变量声明（int   i； char  j；......）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650" y="2420938"/>
            <a:ext cx="7704138" cy="652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用户定义的函数声明</a:t>
            </a:r>
          </a:p>
          <a:p>
            <a:pPr eaLnBrk="1" hangingPunct="1"/>
            <a:r>
              <a:rPr lang="zh-CN" altLang="en-US"/>
              <a:t>（void  delay（int ms）.shumaguan（）.zhongduan（）........）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650" y="3141663"/>
            <a:ext cx="6048375" cy="1474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主函数main（）</a:t>
            </a:r>
          </a:p>
          <a:p>
            <a:pPr eaLnBrk="1" hangingPunct="1"/>
            <a:r>
              <a:rPr lang="zh-CN" altLang="en-US"/>
              <a:t>｛</a:t>
            </a:r>
          </a:p>
          <a:p>
            <a:pPr eaLnBrk="1" hangingPunct="1"/>
            <a:r>
              <a:rPr lang="zh-CN" altLang="en-US"/>
              <a:t>       局部变量声明（int  x;）......</a:t>
            </a:r>
          </a:p>
          <a:p>
            <a:pPr eaLnBrk="1" hangingPunct="1"/>
            <a:r>
              <a:rPr lang="zh-CN" altLang="en-US"/>
              <a:t>       硬件设置（如 中断设置、定时设置等.......）</a:t>
            </a:r>
          </a:p>
          <a:p>
            <a:pPr eaLnBrk="1" hangingPunct="1"/>
            <a:r>
              <a:rPr lang="zh-CN" altLang="en-US"/>
              <a:t>｝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650" y="4652963"/>
            <a:ext cx="4013200" cy="1749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其他函数逻辑处理</a:t>
            </a:r>
          </a:p>
          <a:p>
            <a:pPr eaLnBrk="1" hangingPunct="1"/>
            <a:r>
              <a:rPr lang="zh-CN" altLang="en-US"/>
              <a:t>（</a:t>
            </a:r>
          </a:p>
          <a:p>
            <a:pPr eaLnBrk="1" hangingPunct="1"/>
            <a:r>
              <a:rPr lang="zh-CN" altLang="en-US"/>
              <a:t>   delay（）｛........｝.</a:t>
            </a:r>
          </a:p>
          <a:p>
            <a:pPr eaLnBrk="1" hangingPunct="1"/>
            <a:r>
              <a:rPr lang="zh-CN" altLang="en-US"/>
              <a:t>zhongduan（）｛.............｝</a:t>
            </a:r>
          </a:p>
          <a:p>
            <a:pPr eaLnBrk="1" hangingPunct="1"/>
            <a:r>
              <a:rPr lang="zh-CN" altLang="en-US"/>
              <a:t>............................</a:t>
            </a:r>
          </a:p>
          <a:p>
            <a:pPr eaLnBrk="1" hangingPunct="1"/>
            <a:r>
              <a:rPr lang="zh-CN" altLang="en-US"/>
              <a:t>）</a:t>
            </a:r>
          </a:p>
        </p:txBody>
      </p:sp>
      <p:sp>
        <p:nvSpPr>
          <p:cNvPr id="8" name="AutoShape 9"/>
          <p:cNvSpPr/>
          <p:nvPr/>
        </p:nvSpPr>
        <p:spPr bwMode="auto">
          <a:xfrm>
            <a:off x="6877050" y="3933825"/>
            <a:ext cx="287338" cy="2232025"/>
          </a:xfrm>
          <a:prstGeom prst="rightBrace">
            <a:avLst>
              <a:gd name="adj1" fmla="val 647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400925" y="4672013"/>
            <a:ext cx="2111210" cy="648896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位置不定，但必须要在</a:t>
            </a:r>
            <a:r>
              <a:rPr lang="zh-CN" altLang="en-US"/>
              <a:t>声明之后使用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120250" y="1058069"/>
            <a:ext cx="2755076" cy="648896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必须要有，根据使用的需求来添加更多的引用</a:t>
            </a:r>
          </a:p>
        </p:txBody>
      </p:sp>
      <p:sp>
        <p:nvSpPr>
          <p:cNvPr id="11" name="箭头 5240"/>
          <p:cNvSpPr>
            <a:spLocks noChangeShapeType="1"/>
          </p:cNvSpPr>
          <p:nvPr/>
        </p:nvSpPr>
        <p:spPr bwMode="auto">
          <a:xfrm>
            <a:off x="4718050" y="1773238"/>
            <a:ext cx="5032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箭头 5240"/>
          <p:cNvSpPr>
            <a:spLocks noChangeShapeType="1"/>
          </p:cNvSpPr>
          <p:nvPr/>
        </p:nvSpPr>
        <p:spPr bwMode="auto">
          <a:xfrm flipV="1">
            <a:off x="4718050" y="1989138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箭头 5240"/>
          <p:cNvSpPr>
            <a:spLocks noChangeShapeType="1"/>
          </p:cNvSpPr>
          <p:nvPr/>
        </p:nvSpPr>
        <p:spPr bwMode="auto">
          <a:xfrm flipH="1" flipV="1">
            <a:off x="6084888" y="20621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219700" y="1701800"/>
            <a:ext cx="2736850" cy="3683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根据程序要求，可有可无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708400" y="4868863"/>
            <a:ext cx="2735263" cy="3683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根据程序要求，可有可无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221288" y="3357563"/>
            <a:ext cx="3600450" cy="3683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必须要有，而且有且只有一个</a:t>
            </a:r>
          </a:p>
        </p:txBody>
      </p:sp>
      <p:cxnSp>
        <p:nvCxnSpPr>
          <p:cNvPr id="18" name="直接箭头连接符 17"/>
          <p:cNvCxnSpPr>
            <a:stCxn id="2" idx="3"/>
            <a:endCxn id="10" idx="1"/>
          </p:cNvCxnSpPr>
          <p:nvPr/>
        </p:nvCxnSpPr>
        <p:spPr>
          <a:xfrm>
            <a:off x="8656638" y="1242219"/>
            <a:ext cx="463612" cy="140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417565" y="195005"/>
            <a:ext cx="3976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51程序的整体架构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5051" y="15982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可引用头文件：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2788" y="1204960"/>
            <a:ext cx="10715728" cy="5582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0170" tIns="46990" rIns="90170" bIns="46990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absacc.h—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包含允许直接访问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51单片机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不同存储区的宏定义。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asscert.h—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文件定义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asscert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宏，用来建立程序的测试条件。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ctype.h—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常用的字符转换和分类程序。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sym typeface="Calibri" pitchFamily="34" charset="0"/>
              </a:rPr>
              <a:t>intrins.h—</a:t>
            </a:r>
            <a:r>
              <a:rPr lang="zh-CN" altLang="en-US" sz="2000" b="1" dirty="0">
                <a:solidFill>
                  <a:srgbClr val="C00000"/>
                </a:solidFill>
                <a:latin typeface="宋体" charset="-122"/>
                <a:sym typeface="宋体" charset="-122"/>
              </a:rPr>
              <a:t>文件包含指示编译器产生嵌入原有代码的程序的原型。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sym typeface="Calibri" pitchFamily="34" charset="0"/>
              </a:rPr>
              <a:t>math.h—</a:t>
            </a:r>
            <a:r>
              <a:rPr lang="zh-CN" altLang="en-US" sz="2000" b="1" dirty="0">
                <a:solidFill>
                  <a:srgbClr val="C00000"/>
                </a:solidFill>
                <a:latin typeface="宋体" charset="-122"/>
                <a:sym typeface="宋体" charset="-122"/>
              </a:rPr>
              <a:t>常用数学程序。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sym typeface="Calibri" pitchFamily="34" charset="0"/>
              </a:rPr>
              <a:t>reg51.h—51</a:t>
            </a:r>
            <a:r>
              <a:rPr lang="zh-CN" altLang="en-US" sz="2000" b="1" dirty="0">
                <a:solidFill>
                  <a:srgbClr val="0000CC"/>
                </a:solidFill>
                <a:latin typeface="宋体" charset="-122"/>
                <a:sym typeface="宋体" charset="-122"/>
              </a:rPr>
              <a:t>系列单片机特殊寄存器。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sym typeface="Calibri" pitchFamily="34" charset="0"/>
              </a:rPr>
              <a:t>reg52.h—52</a:t>
            </a:r>
            <a:r>
              <a:rPr lang="zh-CN" altLang="en-US" sz="2000" b="1" dirty="0">
                <a:solidFill>
                  <a:srgbClr val="0000CC"/>
                </a:solidFill>
                <a:latin typeface="宋体" charset="-122"/>
                <a:sym typeface="宋体" charset="-122"/>
              </a:rPr>
              <a:t>系列单片机特殊寄存器。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setjmp.h—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定义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jmp_buf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类型以及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setjmp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和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longjmp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程序的原型。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stdarg.h—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可变长度参数列表程序。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stdlib.h—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存储区分配程序。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stdio.h—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常用的输入和输出程序。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string.h—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常用的字符串操作程序和缓冲区操作程序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6028264" y="3705100"/>
            <a:ext cx="1341911" cy="581891"/>
          </a:xfrm>
          <a:prstGeom prst="wedgeRectCallout">
            <a:avLst>
              <a:gd name="adj1" fmla="val -134107"/>
              <a:gd name="adj2" fmla="val 1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必须引用两者之一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9268691" y="2460006"/>
            <a:ext cx="1816925" cy="676894"/>
          </a:xfrm>
          <a:prstGeom prst="wedgeEllipseCallout">
            <a:avLst>
              <a:gd name="adj1" fmla="val -131792"/>
              <a:gd name="adj2" fmla="val 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常用的函数源文件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61481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的运算符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257" y="1248229"/>
            <a:ext cx="9100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语言基本相同：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+  -  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*   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/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加  减  乘  除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&gt;  &gt;=  &lt;   &lt;=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（大于  大于等于  小于  小于等于）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==   !=  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判断等于   判断不等于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&amp;&amp;  ||   !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（逻辑与   逻辑或  逻辑非）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&gt;&gt;   &lt;&lt;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（位右移   位左移）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&amp;   |   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（按位与   按位或）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^   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  <a:ea typeface="宋体"/>
              </a:rPr>
              <a:t>～           </a:t>
            </a:r>
            <a:r>
              <a:rPr lang="en-US" altLang="zh-CN" sz="2400" dirty="0">
                <a:latin typeface="宋体"/>
                <a:ea typeface="宋体"/>
              </a:rPr>
              <a:t>(</a:t>
            </a:r>
            <a:r>
              <a:rPr lang="zh-CN" altLang="en-US" sz="2400" dirty="0">
                <a:latin typeface="宋体"/>
                <a:ea typeface="宋体"/>
              </a:rPr>
              <a:t>按位异或   按位取反</a:t>
            </a:r>
            <a:r>
              <a:rPr lang="en-US" altLang="zh-CN" sz="2400" dirty="0">
                <a:latin typeface="宋体"/>
                <a:ea typeface="宋体"/>
              </a:rPr>
              <a:t>)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257" y="1248229"/>
            <a:ext cx="9100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与标准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语言基本相同：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if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选择语言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switch/case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多分支选择语言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while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循环语言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do- while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循环语言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for  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循环语言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1001485" y="2124303"/>
            <a:ext cx="38462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en-US" sz="2000" b="1" dirty="0" err="1">
                <a:latin typeface="宋体" pitchFamily="2" charset="-122"/>
                <a:ea typeface="宋体" pitchFamily="2" charset="-122"/>
              </a:rPr>
              <a:t>单分支</a:t>
            </a: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endParaRPr lang="en-US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if（表达式</a:t>
            </a:r>
            <a:r>
              <a:rPr lang="en-US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en-US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执行过程：计算表达式的值，如果为真，执行语句，否则退出该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if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语句。流程图如右所示。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56" y="1534652"/>
            <a:ext cx="5029298" cy="450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34980" y="1273042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一、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if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语句</a:t>
            </a:r>
            <a:endParaRPr lang="zh-CN" altLang="en-US" sz="2800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8310" y="1225689"/>
            <a:ext cx="425707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、双分支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if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（表达式）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语句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else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执行过程：首先计算表达式的值，若表达式的值为</a:t>
            </a:r>
            <a:r>
              <a:rPr lang="zh-CN" altLang="en-US" sz="2400" b="1" dirty="0">
                <a:latin typeface="Arial" charset="0"/>
              </a:rPr>
              <a:t>“</a:t>
            </a:r>
            <a:r>
              <a:rPr lang="zh-CN" altLang="en-US" sz="2400" b="1" dirty="0"/>
              <a:t>真</a:t>
            </a:r>
            <a:r>
              <a:rPr lang="zh-CN" altLang="en-US" sz="2400" b="1" dirty="0">
                <a:latin typeface="Arial" charset="0"/>
              </a:rPr>
              <a:t>”</a:t>
            </a:r>
            <a:r>
              <a:rPr lang="zh-CN" altLang="en-US" sz="2400" b="1" dirty="0"/>
              <a:t>，则执行语句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；若表达式的值为</a:t>
            </a:r>
            <a:r>
              <a:rPr lang="zh-CN" altLang="en-US" sz="2400" b="1" dirty="0">
                <a:latin typeface="Arial" charset="0"/>
              </a:rPr>
              <a:t>“</a:t>
            </a:r>
            <a:r>
              <a:rPr lang="zh-CN" altLang="en-US" sz="2400" b="1" dirty="0"/>
              <a:t>假</a:t>
            </a:r>
            <a:r>
              <a:rPr lang="zh-CN" altLang="en-US" sz="2400" b="1" dirty="0">
                <a:latin typeface="Arial" charset="0"/>
              </a:rPr>
              <a:t>”</a:t>
            </a:r>
            <a:r>
              <a:rPr lang="zh-CN" altLang="en-US" sz="2400" b="1" dirty="0"/>
              <a:t>，则执行语句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。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19" y="2040617"/>
            <a:ext cx="467995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140" y="1636488"/>
            <a:ext cx="6175169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、一般格式：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switch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（表达式）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{ case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常量表达式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  语句组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case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常量表达式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  语句组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case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常量表达式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  语句组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…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case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常量表达式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  语句组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[default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：语句组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n+1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    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、功能：首先计算表达式的值，并逐个与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后面的常量表达式的值相比较。当与某个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后常量表达式的值相等时，以此作为入口，执行该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后面的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所有语句组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。若表达式的值与任何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均不相同，则执行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default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后的语句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613" y="1044246"/>
            <a:ext cx="29119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二、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switch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7236032" y="1780101"/>
            <a:ext cx="469867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 在执行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switch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语句时，根据其后表达式的值找相匹配的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子句，要注意“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case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常量表达式”只是起语句标号的作用，并不是在该处进行条件判断。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当找到相匹配的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子句即入口标号时，就从此标号开始执行后面的所有语句。因此，应该在执行一个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子句后必须增加一条间断语句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来使流程跳出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switch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结构。</a:t>
            </a:r>
            <a:endParaRPr lang="en-US" altLang="zh-CN" b="1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  各个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default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出现的次序任意，不影响执行结果。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6870" y="1770546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30190" y="1081776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循环语言</a:t>
            </a:r>
          </a:p>
        </p:txBody>
      </p:sp>
      <p:sp>
        <p:nvSpPr>
          <p:cNvPr id="9" name="Rectangle 2"/>
          <p:cNvSpPr>
            <a:spLocks noChangeAspect="1" noChangeArrowheads="1"/>
          </p:cNvSpPr>
          <p:nvPr/>
        </p:nvSpPr>
        <p:spPr bwMode="auto">
          <a:xfrm>
            <a:off x="436870" y="2481989"/>
            <a:ext cx="11336030" cy="437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、一般格式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（表达式）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 语句；</a:t>
            </a:r>
          </a:p>
          <a:p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、执行过程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先计算表达式的值，若表达式的值为真（非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），执行循环体，每执行一次，就判断一次表达式的值，直到表达式的值为假（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）时结束循环。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语句的流程图如下图所示。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383" y="1013801"/>
            <a:ext cx="605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51</a:t>
            </a:r>
            <a:r>
              <a:rPr lang="zh-CN" altLang="en-US" sz="2800" b="1" dirty="0">
                <a:latin typeface="+mn-ea"/>
              </a:rPr>
              <a:t>单片机</a:t>
            </a:r>
            <a:r>
              <a:rPr lang="en-US" altLang="zh-CN" sz="2800" b="1" dirty="0">
                <a:latin typeface="+mn-ea"/>
              </a:rPr>
              <a:t>IO</a:t>
            </a:r>
            <a:r>
              <a:rPr lang="zh-CN" altLang="en-US" sz="2800" b="1" dirty="0">
                <a:latin typeface="+mn-ea"/>
              </a:rPr>
              <a:t>口</a:t>
            </a:r>
          </a:p>
        </p:txBody>
      </p:sp>
      <p:sp>
        <p:nvSpPr>
          <p:cNvPr id="6" name="矩形 5"/>
          <p:cNvSpPr/>
          <p:nvPr/>
        </p:nvSpPr>
        <p:spPr>
          <a:xfrm>
            <a:off x="2529767" y="117258"/>
            <a:ext cx="33457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8051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内部结构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00" y="1457291"/>
            <a:ext cx="3475645" cy="20880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00" y="4120107"/>
            <a:ext cx="3475645" cy="1996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89" y="4120108"/>
            <a:ext cx="3128506" cy="19966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88" y="1457292"/>
            <a:ext cx="3128506" cy="2130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5699" y="3580390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P0</a:t>
            </a:r>
            <a:r>
              <a:rPr lang="zh-CN" altLang="en-US" sz="1600" dirty="0"/>
              <a:t>端口位结构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55199" y="361952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P1</a:t>
            </a:r>
            <a:r>
              <a:rPr lang="zh-CN" altLang="en-US" dirty="0"/>
              <a:t>端口位结构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297" y="6221990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P2</a:t>
            </a:r>
            <a:r>
              <a:rPr lang="zh-CN" altLang="en-US" sz="1600" dirty="0"/>
              <a:t>端口位结构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7158" y="6221990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P3</a:t>
            </a:r>
            <a:r>
              <a:rPr lang="zh-CN" altLang="en-US" sz="1600" dirty="0"/>
              <a:t>端口位结构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4" y="1537021"/>
            <a:ext cx="4791075" cy="43144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75516" y="577820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封装</a:t>
            </a:r>
          </a:p>
        </p:txBody>
      </p:sp>
      <p:sp>
        <p:nvSpPr>
          <p:cNvPr id="10" name="矩形 9"/>
          <p:cNvSpPr/>
          <p:nvPr/>
        </p:nvSpPr>
        <p:spPr>
          <a:xfrm>
            <a:off x="139699" y="6116761"/>
            <a:ext cx="486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8051</a:t>
            </a:r>
            <a:r>
              <a:rPr lang="zh-CN" altLang="en-US" dirty="0"/>
              <a:t>具有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位并行端口</a:t>
            </a:r>
            <a:r>
              <a:rPr lang="en-US" altLang="zh-CN" dirty="0"/>
              <a:t>P0</a:t>
            </a:r>
            <a:r>
              <a:rPr lang="zh-CN" altLang="en-US" dirty="0"/>
              <a:t>、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这些端口都是</a:t>
            </a:r>
            <a:r>
              <a:rPr lang="zh-CN" altLang="en-US" b="1" dirty="0">
                <a:solidFill>
                  <a:srgbClr val="FF0000"/>
                </a:solidFill>
              </a:rPr>
              <a:t>双向输入输出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6870" y="1770546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30190" y="1081776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循环语言</a:t>
            </a:r>
          </a:p>
        </p:txBody>
      </p:sp>
      <p:sp>
        <p:nvSpPr>
          <p:cNvPr id="9" name="Rectangle 2"/>
          <p:cNvSpPr>
            <a:spLocks noChangeAspect="1" noChangeArrowheads="1"/>
          </p:cNvSpPr>
          <p:nvPr/>
        </p:nvSpPr>
        <p:spPr bwMode="auto">
          <a:xfrm>
            <a:off x="436870" y="2481989"/>
            <a:ext cx="11336030" cy="437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、一般格式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（表达式）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 语句；</a:t>
            </a:r>
          </a:p>
          <a:p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、执行过程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先计算表达式的值，若表达式的值为真（非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），执行循环体，每执行一次，就判断一次表达式的值，直到表达式的值为假（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）时结束循环。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语句的流程图如下图所示。 </a:t>
            </a:r>
          </a:p>
        </p:txBody>
      </p:sp>
      <p:grpSp>
        <p:nvGrpSpPr>
          <p:cNvPr id="8" name="Group 3"/>
          <p:cNvGrpSpPr/>
          <p:nvPr/>
        </p:nvGrpSpPr>
        <p:grpSpPr bwMode="auto">
          <a:xfrm>
            <a:off x="5992813" y="1580357"/>
            <a:ext cx="2800521" cy="2466539"/>
            <a:chOff x="1527" y="1205"/>
            <a:chExt cx="3055" cy="2065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071" y="2120"/>
              <a:ext cx="58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itchFamily="18" charset="0"/>
                </a:rPr>
                <a:t>Y</a:t>
              </a:r>
              <a:endParaRPr lang="en-US" altLang="zh-CN" sz="2400" b="1">
                <a:latin typeface="Arial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873" y="1205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873" y="2135"/>
              <a:ext cx="0" cy="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294" y="2560"/>
              <a:ext cx="1196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latin typeface="Times New Roman" pitchFamily="18" charset="0"/>
                </a:rPr>
                <a:t>语句</a:t>
              </a:r>
              <a:endParaRPr lang="zh-CN" altLang="en-US" sz="2400" b="1" dirty="0">
                <a:latin typeface="Arial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27" y="2705"/>
              <a:ext cx="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527" y="1355"/>
              <a:ext cx="0" cy="1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546" y="1353"/>
              <a:ext cx="1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995" y="1588"/>
              <a:ext cx="58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itchFamily="18" charset="0"/>
                </a:rPr>
                <a:t>N</a:t>
              </a:r>
              <a:endParaRPr lang="en-US" altLang="zh-CN" sz="2400" b="1">
                <a:latin typeface="Arial" charset="0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369" y="1863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845" y="1860"/>
              <a:ext cx="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14"/>
            <p:cNvSpPr>
              <a:spLocks noChangeArrowheads="1"/>
            </p:cNvSpPr>
            <p:nvPr/>
          </p:nvSpPr>
          <p:spPr bwMode="auto">
            <a:xfrm>
              <a:off x="1901" y="1601"/>
              <a:ext cx="1951" cy="51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ts val="600"/>
                </a:spcBef>
                <a:spcAft>
                  <a:spcPts val="400"/>
                </a:spcAft>
              </a:pPr>
              <a:r>
                <a:rPr lang="en-US" altLang="zh-CN" sz="2400" b="1" dirty="0">
                  <a:latin typeface="Times New Roman" pitchFamily="18" charset="0"/>
                </a:rPr>
                <a:t>  </a:t>
              </a:r>
              <a:r>
                <a:rPr lang="zh-CN" altLang="en-US" sz="1600" b="1" dirty="0">
                  <a:latin typeface="宋体" pitchFamily="2" charset="-122"/>
                  <a:ea typeface="宋体" pitchFamily="2" charset="-122"/>
                </a:rPr>
                <a:t>表达式</a:t>
              </a:r>
            </a:p>
          </p:txBody>
        </p:sp>
        <p:grpSp>
          <p:nvGrpSpPr>
            <p:cNvPr id="21" name="Group 15"/>
            <p:cNvGrpSpPr/>
            <p:nvPr/>
          </p:nvGrpSpPr>
          <p:grpSpPr bwMode="auto">
            <a:xfrm>
              <a:off x="2933" y="2885"/>
              <a:ext cx="1440" cy="385"/>
              <a:chOff x="7589" y="13268"/>
              <a:chExt cx="1155" cy="442"/>
            </a:xfrm>
          </p:grpSpPr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H="1">
                <a:off x="7589" y="13353"/>
                <a:ext cx="1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7592" y="13268"/>
                <a:ext cx="0" cy="4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6870" y="1770546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do-while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30190" y="1081776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循环语言</a:t>
            </a:r>
          </a:p>
        </p:txBody>
      </p:sp>
      <p:sp>
        <p:nvSpPr>
          <p:cNvPr id="24" name="Rectangle 2"/>
          <p:cNvSpPr>
            <a:spLocks noChangeAspect="1" noChangeArrowheads="1"/>
          </p:cNvSpPr>
          <p:nvPr/>
        </p:nvSpPr>
        <p:spPr bwMode="auto">
          <a:xfrm>
            <a:off x="547440" y="2376119"/>
            <a:ext cx="8407400" cy="164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、一般格式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   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循环体   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while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（表达式）；</a:t>
            </a:r>
            <a:endParaRPr lang="en-US" altLang="zh-CN" sz="2800" b="1" dirty="0">
              <a:solidFill>
                <a:schemeClr val="hlink"/>
              </a:solidFill>
              <a:latin typeface="Arial" charset="0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charset="0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charset="0"/>
            </a:endParaRPr>
          </a:p>
          <a:p>
            <a:endParaRPr lang="zh-CN" altLang="en-US" sz="2800" b="1" dirty="0">
              <a:solidFill>
                <a:schemeClr val="hlink"/>
              </a:solidFill>
              <a:latin typeface="Arial" charset="0"/>
            </a:endParaRPr>
          </a:p>
          <a:p>
            <a:r>
              <a:rPr lang="zh-CN" altLang="en-US" sz="2800" b="1" dirty="0">
                <a:latin typeface="Arial" charset="0"/>
              </a:rPr>
              <a:t> 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620010" y="4580515"/>
            <a:ext cx="10875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、执行过程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首先执行一次循环体，然后再计算表达式的值，当表达式的值为真（非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）时，继续执行循环体，重复上述过程，直到表达式的值为假（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）时，结束循环。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do-while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语句的流程图如下图所示。</a:t>
            </a:r>
          </a:p>
        </p:txBody>
      </p:sp>
      <p:grpSp>
        <p:nvGrpSpPr>
          <p:cNvPr id="25" name="Group 3"/>
          <p:cNvGrpSpPr/>
          <p:nvPr/>
        </p:nvGrpSpPr>
        <p:grpSpPr bwMode="auto">
          <a:xfrm>
            <a:off x="6792913" y="1371495"/>
            <a:ext cx="3106737" cy="3352800"/>
            <a:chOff x="1655" y="1218"/>
            <a:chExt cx="1957" cy="2112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119" y="2867"/>
              <a:ext cx="29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itchFamily="18" charset="0"/>
                </a:rPr>
                <a:t>N</a:t>
              </a:r>
              <a:endParaRPr lang="en-US" altLang="zh-CN" sz="2400" b="1">
                <a:latin typeface="Arial" charset="0"/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1706" y="2240"/>
              <a:ext cx="44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itchFamily="18" charset="0"/>
                </a:rPr>
                <a:t>Y</a:t>
              </a:r>
              <a:endParaRPr lang="en-US" altLang="zh-CN" sz="2400" b="1">
                <a:latin typeface="Arial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72" y="1646"/>
              <a:ext cx="901" cy="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latin typeface="Times New Roman" pitchFamily="18" charset="0"/>
                </a:rPr>
                <a:t>语句</a:t>
              </a:r>
              <a:endParaRPr lang="zh-CN" altLang="en-US" sz="2400" b="1">
                <a:latin typeface="Arial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2919" y="1218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1669" y="2559"/>
              <a:ext cx="5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1655" y="1389"/>
              <a:ext cx="0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1669" y="1390"/>
              <a:ext cx="1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922" y="2843"/>
              <a:ext cx="0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2232" y="2289"/>
              <a:ext cx="1380" cy="541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ts val="600"/>
                </a:spcBef>
                <a:spcAft>
                  <a:spcPts val="400"/>
                </a:spcAft>
              </a:pPr>
              <a:r>
                <a:rPr lang="en-US" altLang="zh-CN" sz="2400" b="1" dirty="0"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latin typeface="宋体" pitchFamily="2" charset="-122"/>
                  <a:ea typeface="宋体" pitchFamily="2" charset="-122"/>
                </a:rPr>
                <a:t>表达式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2922" y="201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2752" y="1736811"/>
            <a:ext cx="3888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for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30190" y="1081776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循环语言</a:t>
            </a:r>
          </a:p>
        </p:txBody>
      </p:sp>
      <p:sp>
        <p:nvSpPr>
          <p:cNvPr id="2" name="矩形 1"/>
          <p:cNvSpPr/>
          <p:nvPr/>
        </p:nvSpPr>
        <p:spPr>
          <a:xfrm>
            <a:off x="460359" y="2359832"/>
            <a:ext cx="64774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、一般格式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for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；表达式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  ｛     循环体   ｝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、执行过程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首先计算表达式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的值，再判断表达式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，如果其值为真（非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），则执行循环体，并计算表达式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；然后再判断表达式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，一直到其值为假（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）时结束循环。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语句的流程图如右图所示。</a:t>
            </a:r>
          </a:p>
        </p:txBody>
      </p:sp>
      <p:grpSp>
        <p:nvGrpSpPr>
          <p:cNvPr id="20" name="Group 4"/>
          <p:cNvGrpSpPr/>
          <p:nvPr/>
        </p:nvGrpSpPr>
        <p:grpSpPr bwMode="auto">
          <a:xfrm>
            <a:off x="7344229" y="1458283"/>
            <a:ext cx="4720292" cy="5214106"/>
            <a:chOff x="3599" y="7250"/>
            <a:chExt cx="2961" cy="4566"/>
          </a:xfrm>
        </p:grpSpPr>
        <p:grpSp>
          <p:nvGrpSpPr>
            <p:cNvPr id="21" name="Group 5"/>
            <p:cNvGrpSpPr/>
            <p:nvPr/>
          </p:nvGrpSpPr>
          <p:grpSpPr bwMode="auto">
            <a:xfrm>
              <a:off x="4230" y="7250"/>
              <a:ext cx="1470" cy="1544"/>
              <a:chOff x="4230" y="7250"/>
              <a:chExt cx="1470" cy="1544"/>
            </a:xfrm>
          </p:grpSpPr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>
                <a:off x="4967" y="7723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auto">
              <a:xfrm>
                <a:off x="4230" y="8014"/>
                <a:ext cx="1470" cy="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latin typeface="Times New Roman" pitchFamily="18" charset="0"/>
                  </a:rPr>
                  <a:t>求解表达式</a:t>
                </a:r>
                <a:r>
                  <a:rPr lang="en-US" altLang="zh-CN" sz="2400" b="1">
                    <a:latin typeface="Times New Roman" pitchFamily="18" charset="0"/>
                  </a:rPr>
                  <a:t>1</a:t>
                </a:r>
                <a:endParaRPr lang="en-US" altLang="zh-CN" sz="2400" b="1">
                  <a:latin typeface="Arial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4967" y="8494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AutoShape 9"/>
              <p:cNvSpPr>
                <a:spLocks noChangeArrowheads="1"/>
              </p:cNvSpPr>
              <p:nvPr/>
            </p:nvSpPr>
            <p:spPr bwMode="auto">
              <a:xfrm>
                <a:off x="4519" y="7250"/>
                <a:ext cx="895" cy="454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0800" rIns="36000" bIns="10800"/>
              <a:lstStyle/>
              <a:p>
                <a:pPr algn="just">
                  <a:spcBef>
                    <a:spcPts val="600"/>
                  </a:spcBef>
                  <a:spcAft>
                    <a:spcPts val="400"/>
                  </a:spcAft>
                </a:pPr>
                <a:r>
                  <a:rPr lang="zh-CN" altLang="en-US" sz="2400" b="1" dirty="0">
                    <a:latin typeface="宋体" pitchFamily="2" charset="-122"/>
                    <a:ea typeface="宋体" pitchFamily="2" charset="-122"/>
                  </a:rPr>
                  <a:t>循环入口</a:t>
                </a:r>
              </a:p>
            </p:txBody>
          </p:sp>
        </p:grpSp>
        <p:grpSp>
          <p:nvGrpSpPr>
            <p:cNvPr id="22" name="Group 10"/>
            <p:cNvGrpSpPr/>
            <p:nvPr/>
          </p:nvGrpSpPr>
          <p:grpSpPr bwMode="auto">
            <a:xfrm>
              <a:off x="3599" y="8574"/>
              <a:ext cx="2961" cy="3242"/>
              <a:chOff x="3599" y="8574"/>
              <a:chExt cx="2961" cy="3242"/>
            </a:xfrm>
          </p:grpSpPr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5174" y="9322"/>
                <a:ext cx="31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>
                    <a:latin typeface="Times New Roman" pitchFamily="18" charset="0"/>
                  </a:rPr>
                  <a:t>Y</a:t>
                </a:r>
                <a:endParaRPr lang="en-US" altLang="zh-CN" sz="2400" b="1">
                  <a:latin typeface="Arial" charset="0"/>
                </a:endParaRPr>
              </a:p>
            </p:txBody>
          </p:sp>
          <p:sp>
            <p:nvSpPr>
              <p:cNvPr id="36" name="Text Box 12"/>
              <p:cNvSpPr txBox="1">
                <a:spLocks noChangeArrowheads="1"/>
              </p:cNvSpPr>
              <p:nvPr/>
            </p:nvSpPr>
            <p:spPr bwMode="auto">
              <a:xfrm>
                <a:off x="6089" y="8679"/>
                <a:ext cx="315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>
                    <a:latin typeface="Times New Roman" pitchFamily="18" charset="0"/>
                  </a:rPr>
                  <a:t>N</a:t>
                </a:r>
                <a:endParaRPr lang="en-US" altLang="zh-CN" sz="2400" b="1">
                  <a:latin typeface="Arial" charset="0"/>
                </a:endParaRPr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4997" y="933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4262" y="9666"/>
                <a:ext cx="1468" cy="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ts val="600"/>
                  </a:spcBef>
                  <a:spcAft>
                    <a:spcPts val="400"/>
                  </a:spcAft>
                </a:pPr>
                <a:r>
                  <a:rPr lang="zh-CN" altLang="en-US" sz="2400" b="1">
                    <a:latin typeface="Times New Roman" pitchFamily="18" charset="0"/>
                  </a:rPr>
                  <a:t>循环体</a:t>
                </a:r>
                <a:endParaRPr lang="zh-CN" altLang="en-US" sz="2400" b="1">
                  <a:latin typeface="Arial" charset="0"/>
                </a:endParaRPr>
              </a:p>
            </p:txBody>
          </p:sp>
          <p:sp>
            <p:nvSpPr>
              <p:cNvPr id="39" name="Text Box 15"/>
              <p:cNvSpPr txBox="1">
                <a:spLocks noChangeArrowheads="1"/>
              </p:cNvSpPr>
              <p:nvPr/>
            </p:nvSpPr>
            <p:spPr bwMode="auto">
              <a:xfrm>
                <a:off x="4262" y="10469"/>
                <a:ext cx="1468" cy="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>
                    <a:latin typeface="Times New Roman" pitchFamily="18" charset="0"/>
                  </a:rPr>
                  <a:t>求解表达式</a:t>
                </a:r>
                <a:r>
                  <a:rPr lang="en-US" altLang="zh-CN" sz="2400" b="1">
                    <a:latin typeface="Times New Roman" pitchFamily="18" charset="0"/>
                  </a:rPr>
                  <a:t>3</a:t>
                </a:r>
                <a:endParaRPr lang="en-US" altLang="zh-CN" sz="2400" b="1">
                  <a:latin typeface="Arial" charset="0"/>
                </a:endParaRPr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>
                <a:off x="4997" y="10159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>
                <a:off x="3600" y="8574"/>
                <a:ext cx="0" cy="2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3599" y="8574"/>
                <a:ext cx="1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>
                <a:off x="5755" y="9054"/>
                <a:ext cx="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AutoShape 20"/>
              <p:cNvSpPr>
                <a:spLocks noChangeArrowheads="1"/>
              </p:cNvSpPr>
              <p:nvPr/>
            </p:nvSpPr>
            <p:spPr bwMode="auto">
              <a:xfrm>
                <a:off x="4484" y="11362"/>
                <a:ext cx="960" cy="454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36000" bIns="10800"/>
              <a:lstStyle/>
              <a:p>
                <a:pPr algn="just"/>
                <a:r>
                  <a:rPr lang="zh-CN" altLang="en-US" sz="2400" b="1" dirty="0">
                    <a:latin typeface="宋体" pitchFamily="2" charset="-122"/>
                    <a:ea typeface="宋体" pitchFamily="2" charset="-122"/>
                  </a:rPr>
                  <a:t>跳出循环</a:t>
                </a:r>
              </a:p>
            </p:txBody>
          </p:sp>
          <p:sp>
            <p:nvSpPr>
              <p:cNvPr id="45" name="Line 21"/>
              <p:cNvSpPr>
                <a:spLocks noChangeShapeType="1"/>
              </p:cNvSpPr>
              <p:nvPr/>
            </p:nvSpPr>
            <p:spPr bwMode="auto">
              <a:xfrm>
                <a:off x="6543" y="9074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4964" y="11063"/>
                <a:ext cx="15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4967" y="11078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AutoShape 24"/>
              <p:cNvSpPr>
                <a:spLocks noChangeArrowheads="1"/>
              </p:cNvSpPr>
              <p:nvPr/>
            </p:nvSpPr>
            <p:spPr bwMode="auto">
              <a:xfrm>
                <a:off x="4230" y="8785"/>
                <a:ext cx="1511" cy="544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zh-CN" altLang="en-US" sz="2400" b="1" dirty="0">
                    <a:latin typeface="宋体" pitchFamily="2" charset="-122"/>
                    <a:ea typeface="宋体" pitchFamily="2" charset="-122"/>
                  </a:rPr>
                  <a:t>表达式</a:t>
                </a:r>
                <a:r>
                  <a:rPr lang="en-US" altLang="zh-CN" sz="2400" b="1" dirty="0">
                    <a:latin typeface="宋体" pitchFamily="2" charset="-122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3600" y="10758"/>
                <a:ext cx="6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298030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的基本语句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5086" y="1073940"/>
            <a:ext cx="11205029" cy="55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用在</a:t>
            </a:r>
            <a:r>
              <a:rPr lang="en-US" altLang="zh-CN" sz="2400" b="1" u="sng" dirty="0">
                <a:latin typeface="宋体" pitchFamily="2" charset="-122"/>
                <a:ea typeface="宋体" pitchFamily="2" charset="-122"/>
              </a:rPr>
              <a:t>switch</a:t>
            </a:r>
            <a:r>
              <a:rPr lang="zh-CN" altLang="en-US" sz="2400" b="1" u="sng" dirty="0">
                <a:latin typeface="宋体" pitchFamily="2" charset="-122"/>
                <a:ea typeface="宋体" pitchFamily="2" charset="-122"/>
              </a:rPr>
              <a:t>语句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u="sng" dirty="0">
                <a:latin typeface="宋体" pitchFamily="2" charset="-122"/>
                <a:ea typeface="宋体" pitchFamily="2" charset="-122"/>
              </a:rPr>
              <a:t>循环结构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作用：使流程跳出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switch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结构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结束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本层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循环，不再进行本层循环条件判断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continue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只用在循环结构中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作用：结束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本次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循环，跳过循环体中剩余语句，返回到本层循环条件处进行条件判断。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190" y="18357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预设置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2774" y="1196975"/>
            <a:ext cx="109537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#define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命令用于定义一个宏名。宏名是一个标识符，在源代码中遇到该标识符时，均以宏定义的内容代替该标识符。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ANSI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标准宏将定义的标识符称为“宏名”，而用定义的内容代替宏名的过程称为“宏替换”。</a:t>
            </a:r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#define</a:t>
            </a:r>
            <a:r>
              <a:rPr lang="zh-CN" altLang="en-US" sz="2000" b="1" dirty="0">
                <a:latin typeface="宋体" charset="-122"/>
                <a:sym typeface="宋体" charset="-122"/>
              </a:rPr>
              <a:t>命令用于定义宏名时，既可以带参数，也可以不带参数。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2775" y="2565400"/>
            <a:ext cx="50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libri" pitchFamily="34" charset="0"/>
                <a:sym typeface="Calibri" pitchFamily="34" charset="0"/>
              </a:rPr>
              <a:t>#define COUNT 50	//宏定义</a:t>
            </a:r>
            <a:endParaRPr lang="zh-CN" altLang="en-US" sz="20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159848" y="3322637"/>
            <a:ext cx="3600450" cy="574675"/>
          </a:xfrm>
          <a:prstGeom prst="wedgeRectCallout">
            <a:avLst>
              <a:gd name="adj1" fmla="val -69824"/>
              <a:gd name="adj2" fmla="val -111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/>
              <a:t>将50这个常量命名为COUNT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2775" y="4437063"/>
            <a:ext cx="3234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latin typeface="宋体" charset="-122"/>
                <a:sym typeface="宋体" charset="-122"/>
              </a:rPr>
              <a:t>sbit </a:t>
            </a:r>
            <a:r>
              <a:rPr lang="en-US" altLang="zh-CN" sz="2000" b="1" dirty="0">
                <a:latin typeface="宋体" charset="-122"/>
                <a:sym typeface="宋体" charset="-122"/>
              </a:rPr>
              <a:t> </a:t>
            </a:r>
            <a:r>
              <a:rPr lang="zh-CN" altLang="zh-CN" sz="2000" b="1" dirty="0">
                <a:latin typeface="宋体" charset="-122"/>
                <a:sym typeface="宋体" charset="-122"/>
              </a:rPr>
              <a:t>Speak =P3^7 </a:t>
            </a:r>
            <a:r>
              <a:rPr lang="zh-CN" altLang="zh-CN" sz="1050" b="1" dirty="0">
                <a:latin typeface="宋体" charset="-122"/>
                <a:sym typeface="宋体" charset="-122"/>
              </a:rPr>
              <a:t>;</a:t>
            </a:r>
            <a:endParaRPr lang="zh-CN" altLang="zh-CN" sz="2000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82505" y="4734791"/>
            <a:ext cx="5592124" cy="935038"/>
          </a:xfrm>
          <a:prstGeom prst="wedgeRectCallout">
            <a:avLst>
              <a:gd name="adj1" fmla="val -68647"/>
              <a:gd name="adj2" fmla="val -45232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/>
              <a:t>P3^7本已是单片机IO，但顾及到使用过程中</a:t>
            </a:r>
          </a:p>
          <a:p>
            <a:pPr algn="ctr" eaLnBrk="1" hangingPunct="1">
              <a:buFont typeface="Arial" charset="0"/>
              <a:buNone/>
            </a:pPr>
            <a:r>
              <a:rPr lang="zh-CN" altLang="en-US" dirty="0"/>
              <a:t>阅读、编写等带来麻烦，因此通过该方法重新命名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5527" y="2243116"/>
            <a:ext cx="9336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Proteus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软件电路说明</a:t>
            </a:r>
            <a:endParaRPr lang="en-US" altLang="zh-CN" sz="3600" b="1" dirty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流水灯电路搭建</a:t>
            </a:r>
            <a:endParaRPr lang="en-US" altLang="zh-CN" sz="3600" b="1" dirty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600" b="1" dirty="0" err="1">
                <a:latin typeface="宋体" pitchFamily="2" charset="-122"/>
                <a:ea typeface="宋体" pitchFamily="2" charset="-122"/>
              </a:rPr>
              <a:t>Keil</a:t>
            </a: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  C51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语言简介与流水灯程序编写</a:t>
            </a:r>
          </a:p>
        </p:txBody>
      </p:sp>
      <p:sp>
        <p:nvSpPr>
          <p:cNvPr id="3" name="矩形 2"/>
          <p:cNvSpPr/>
          <p:nvPr/>
        </p:nvSpPr>
        <p:spPr>
          <a:xfrm>
            <a:off x="2230190" y="183576"/>
            <a:ext cx="4255135" cy="54864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Protues C51 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电路实训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921" y="1073500"/>
            <a:ext cx="4041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流水灯电路搭建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922" y="1658404"/>
            <a:ext cx="11158847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建立工程，包含有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ISIS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原理图文件和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KEIL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程序文件，两部分；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ISIS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中添加元件：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AT89C51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（新建工程时，默认已经添加），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LED-RED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（或者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BLUE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GREEN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YELLOW....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也可以），电阻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RES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元件放置与布局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连接元件。可以共阴也可以是共阳连接。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600" y="2812264"/>
            <a:ext cx="5913911" cy="39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230190" y="183576"/>
            <a:ext cx="4255135" cy="54864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Protues C51 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电路实训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1630" y="1296075"/>
            <a:ext cx="235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电路说明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140029" y="2196666"/>
            <a:ext cx="9982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/>
              <a:t>在</a:t>
            </a:r>
            <a:r>
              <a:rPr lang="en-US" altLang="zh-CN" sz="2400" dirty="0"/>
              <a:t>Proteus</a:t>
            </a:r>
            <a:r>
              <a:rPr lang="zh-CN" altLang="en-US" sz="2400" dirty="0"/>
              <a:t>软件中，所有元件的电源都被软件的电源网络内置并且隐藏起来，用户不必在自行设计；</a:t>
            </a:r>
            <a:endParaRPr lang="en-US" altLang="zh-CN" sz="2400" dirty="0"/>
          </a:p>
          <a:p>
            <a:pPr indent="457200"/>
            <a:endParaRPr lang="en-US" altLang="zh-CN" sz="2400" dirty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/>
              <a:t>对于某些芯片，需要连接晶振电路和复位电路的，也被内置设置了，用户也不必设计，但不是全部情况。</a:t>
            </a:r>
            <a:endParaRPr lang="en-US" altLang="zh-CN" sz="2400" dirty="0"/>
          </a:p>
          <a:p>
            <a:pPr indent="457200"/>
            <a:endParaRPr lang="en-US" altLang="zh-CN" sz="2400" dirty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/>
              <a:t>例如：</a:t>
            </a:r>
            <a:r>
              <a:rPr lang="en-US" altLang="zh-CN" sz="2400" dirty="0"/>
              <a:t>51</a:t>
            </a:r>
            <a:r>
              <a:rPr lang="zh-CN" altLang="en-US" sz="2400" dirty="0"/>
              <a:t>单片机，在</a:t>
            </a:r>
            <a:r>
              <a:rPr lang="en-US" altLang="zh-CN" sz="2400" dirty="0" err="1"/>
              <a:t>proteus</a:t>
            </a:r>
            <a:r>
              <a:rPr lang="zh-CN" altLang="en-US" sz="2400" dirty="0"/>
              <a:t>中被内置了电源电路、晶振电路和复位电路。</a:t>
            </a:r>
          </a:p>
        </p:txBody>
      </p:sp>
      <p:sp>
        <p:nvSpPr>
          <p:cNvPr id="5" name="矩形 4"/>
          <p:cNvSpPr/>
          <p:nvPr/>
        </p:nvSpPr>
        <p:spPr>
          <a:xfrm>
            <a:off x="2230190" y="183576"/>
            <a:ext cx="4255135" cy="54864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Protues C51 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电路实训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2599" y="107238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流水灯程序编写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894" y="1545606"/>
            <a:ext cx="10652166" cy="371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灯同时亮灭 周期性显示。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灯中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个亮，实现流水功能，不用函数实现。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灯中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个亮，实现流水功能，利用函数实现。 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头文件：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intrins.h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函数：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_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crol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_(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要移位的对象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移动多少位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灯，花样显示广告效果。不限程序结构。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0190" y="183576"/>
            <a:ext cx="4255135" cy="54864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Protues C51 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电路实训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466" y="1502688"/>
            <a:ext cx="7519503" cy="5355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P0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端口：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普通输入输出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口，但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必须外接上拉电阻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数据总线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(D0</a:t>
            </a:r>
            <a:r>
              <a:rPr lang="zh-CN" altLang="en-US" dirty="0">
                <a:latin typeface="宋体"/>
                <a:ea typeface="宋体"/>
              </a:rPr>
              <a:t>～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D7);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地址总线的低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A0</a:t>
            </a:r>
            <a:r>
              <a:rPr lang="zh-CN" altLang="en-US" dirty="0">
                <a:latin typeface="宋体"/>
                <a:ea typeface="宋体"/>
              </a:rPr>
              <a:t>～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A7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端口是高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位）。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端口：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普通输入输出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端口：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普通输入输出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地址总线的高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A8</a:t>
            </a:r>
            <a:r>
              <a:rPr lang="zh-CN" altLang="en-US" dirty="0">
                <a:latin typeface="宋体"/>
                <a:ea typeface="宋体"/>
              </a:rPr>
              <a:t>～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A15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端口：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 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普通输入输出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	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2——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第二复用功能（如右图所示）。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223002" y="1645281"/>
          <a:ext cx="3474192" cy="4858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84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r>
                        <a:rPr lang="zh-CN" altLang="en-US" dirty="0"/>
                        <a:t>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P3.x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dist"/>
                      <a:r>
                        <a:rPr lang="zh-CN" altLang="en-US" dirty="0"/>
                        <a:t>普通输入输出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RXD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TXD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.2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.3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.4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.6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84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.7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6383" y="1013801"/>
            <a:ext cx="605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51</a:t>
            </a:r>
            <a:r>
              <a:rPr lang="zh-CN" altLang="en-US" sz="2800" b="1" dirty="0">
                <a:latin typeface="+mn-ea"/>
              </a:rPr>
              <a:t>单片机</a:t>
            </a:r>
            <a:r>
              <a:rPr lang="en-US" altLang="zh-CN" sz="2800" b="1" dirty="0">
                <a:latin typeface="+mn-ea"/>
              </a:rPr>
              <a:t>IO</a:t>
            </a:r>
            <a:r>
              <a:rPr lang="zh-CN" altLang="en-US" sz="2800" b="1" dirty="0">
                <a:latin typeface="+mn-ea"/>
              </a:rPr>
              <a:t>口</a:t>
            </a:r>
          </a:p>
        </p:txBody>
      </p:sp>
      <p:sp>
        <p:nvSpPr>
          <p:cNvPr id="6" name="矩形 5"/>
          <p:cNvSpPr/>
          <p:nvPr/>
        </p:nvSpPr>
        <p:spPr>
          <a:xfrm>
            <a:off x="2427175" y="117258"/>
            <a:ext cx="35509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8051</a:t>
            </a:r>
            <a:r>
              <a:rPr lang="zh-CN" alt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内部结构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1689312"/>
            <a:ext cx="11525971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Constantia" pitchFamily="18" charset="0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华文新魏" pitchFamily="2" charset="-122"/>
              </a:rPr>
              <a:t>、</a:t>
            </a:r>
            <a:r>
              <a:rPr lang="en-US" altLang="zh-CN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Constantia" pitchFamily="18" charset="0"/>
              </a:rPr>
              <a:t>RST/VPD</a:t>
            </a:r>
            <a:r>
              <a:rPr lang="zh-CN" altLang="en-US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华文新魏" pitchFamily="2" charset="-122"/>
              </a:rPr>
              <a:t>（</a:t>
            </a:r>
            <a:r>
              <a:rPr lang="en-US" altLang="zh-CN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Constantia" pitchFamily="18" charset="0"/>
              </a:rPr>
              <a:t>9</a:t>
            </a:r>
            <a:r>
              <a:rPr lang="zh-CN" altLang="en-US" sz="24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华文新魏" pitchFamily="2" charset="-122"/>
              </a:rPr>
              <a:t>脚，两功能）</a:t>
            </a:r>
            <a:endParaRPr lang="en-US" altLang="zh-CN" sz="2400" b="1" dirty="0">
              <a:solidFill>
                <a:srgbClr val="00B0F0"/>
              </a:solidFill>
              <a:latin typeface="宋体" pitchFamily="2" charset="-122"/>
              <a:ea typeface="宋体" pitchFamily="2" charset="-122"/>
              <a:sym typeface="华文新魏" pitchFamily="2" charset="-122"/>
            </a:endParaRPr>
          </a:p>
          <a:p>
            <a:pPr marL="342900" indent="190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Constantia" pitchFamily="18" charset="0"/>
              </a:rPr>
              <a:t>RST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为复位信号输入端：只要给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Constantia" pitchFamily="18" charset="0"/>
              </a:rPr>
              <a:t>RST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端两个机器周期的高电平，就可以复位；</a:t>
            </a:r>
          </a:p>
          <a:p>
            <a:pPr marL="342900" indent="190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Constantia" pitchFamily="18" charset="0"/>
              </a:rPr>
              <a:t>VPD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为内部的备用电源（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Constantia" pitchFamily="18" charset="0"/>
              </a:rPr>
              <a:t>+5V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）的输入端：若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Constantia" pitchFamily="18" charset="0"/>
              </a:rPr>
              <a:t> VCC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突然掉电，可保护内部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Constantia" pitchFamily="18" charset="0"/>
              </a:rPr>
              <a:t>RAM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的信息不丢失。</a:t>
            </a:r>
          </a:p>
        </p:txBody>
      </p:sp>
      <p:sp>
        <p:nvSpPr>
          <p:cNvPr id="2" name="矩形 1"/>
          <p:cNvSpPr/>
          <p:nvPr/>
        </p:nvSpPr>
        <p:spPr>
          <a:xfrm>
            <a:off x="407342" y="1045657"/>
            <a:ext cx="4365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8051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单片机其他相关引脚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342" y="3785553"/>
                <a:ext cx="11436129" cy="249299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Constantia" pitchFamily="18" charset="0"/>
                  </a:rPr>
                  <a:t>2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、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  <a:ea typeface="宋体" pitchFamily="2" charset="-122"/>
                        <a:sym typeface="华文新魏" pitchFamily="2" charset="-122"/>
                      </a:rPr>
                      <m:t>𝑨𝑳𝑬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  <a:ea typeface="宋体" pitchFamily="2" charset="-122"/>
                        <a:sym typeface="华文新魏" pitchFamily="2" charset="-122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华文新魏" pitchFamily="2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  <a:ea typeface="宋体" pitchFamily="2" charset="-122"/>
                            <a:sym typeface="华文新魏" pitchFamily="2" charset="-122"/>
                          </a:rPr>
                          <m:t>𝑷𝑹𝑶𝑮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（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Constantia" pitchFamily="18" charset="0"/>
                  </a:rPr>
                  <a:t>30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脚，两功能）</a:t>
                </a:r>
                <a:endParaRPr lang="en-US" altLang="zh-CN" sz="2400" b="1" dirty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sym typeface="华文新魏" pitchFamily="2" charset="-122"/>
                </a:endParaRPr>
              </a:p>
              <a:p>
                <a:pPr marL="342900" indent="190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ALE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地址锁存信号输出端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:</a:t>
                </a:r>
                <a:endParaRPr lang="zh-CN" altLang="en-US" sz="2000" b="1" dirty="0">
                  <a:latin typeface="华文新魏" pitchFamily="2" charset="-122"/>
                  <a:ea typeface="华文新魏" pitchFamily="2" charset="-122"/>
                  <a:sym typeface="华文新魏" pitchFamily="2" charset="-122"/>
                </a:endParaRPr>
              </a:p>
              <a:p>
                <a:pPr lvl="2">
                  <a:buSzPct val="100000"/>
                  <a:buFont typeface="Arial" charset="0"/>
                  <a:buAutoNum type="alphaLcParenR"/>
                </a:pP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在访问外部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RAM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时，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ALE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用来锁存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P0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的扩展地址低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8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位；</a:t>
                </a:r>
              </a:p>
              <a:p>
                <a:pPr lvl="2">
                  <a:buSzPct val="100000"/>
                  <a:buFont typeface="Arial" charset="0"/>
                  <a:buAutoNum type="alphaLcParenR"/>
                </a:pP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不访问外部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RAM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时，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ALE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以时钟频率的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1/6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的固定频率输出；（给外部定时用）</a:t>
                </a:r>
              </a:p>
              <a:p>
                <a:pPr lvl="2">
                  <a:buSzPct val="100000"/>
                  <a:buFont typeface="Arial" charset="0"/>
                  <a:buAutoNum type="alphaLcParenR"/>
                </a:pP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ALE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能驱动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8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个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TTL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逻辑门。</a:t>
                </a:r>
              </a:p>
              <a:p>
                <a:pPr marL="342900" indent="190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编程脉冲输入端：仅用于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51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型单片机内部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EPROM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编程的脉冲输入（低电平有效）</a:t>
                </a:r>
                <a:r>
                  <a:rPr lang="zh-CN" altLang="en-US" sz="16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2" y="3785553"/>
                <a:ext cx="11436129" cy="24929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29767" y="117258"/>
            <a:ext cx="33457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8051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内部结构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42" y="1045657"/>
            <a:ext cx="4365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8051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单片机其他相关引脚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1651" y="1577163"/>
                <a:ext cx="11410948" cy="203132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Constantia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华文新魏" pitchFamily="2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  <a:ea typeface="宋体" pitchFamily="2" charset="-122"/>
                            <a:sym typeface="华文新魏" pitchFamily="2" charset="-122"/>
                          </a:rPr>
                          <m:t>𝑷𝑺𝑬𝑵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（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2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Constantia" pitchFamily="18" charset="0"/>
                  </a:rPr>
                  <a:t>9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脚）</a:t>
                </a:r>
                <a:endParaRPr lang="en-US" altLang="zh-CN" sz="2400" b="1" dirty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sym typeface="华文新魏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</a:pPr>
                <a:r>
                  <a:rPr lang="zh-CN" altLang="en-US" sz="2000" b="1" dirty="0">
                    <a:latin typeface="Constantia" pitchFamily="18" charset="0"/>
                    <a:ea typeface="华文新魏" pitchFamily="2" charset="-122"/>
                    <a:sym typeface="华文新魏" pitchFamily="2" charset="-122"/>
                  </a:rPr>
                  <a:t>    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外部程序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ROM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的读选通信号输出端：当访问外部程序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ROM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时，定时产生一个负脉冲作选通信号，即每个机器周期内的效两次。</a:t>
                </a:r>
              </a:p>
              <a:p>
                <a:pPr marL="342900" indent="-342900">
                  <a:lnSpc>
                    <a:spcPct val="150000"/>
                  </a:lnSpc>
                </a:pP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注意：若访问外部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RAM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或片内的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ROM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，不会有输出（为高电平）。</a:t>
                </a:r>
                <a:endParaRPr lang="en-US" altLang="zh-CN" sz="2000" b="1" dirty="0">
                  <a:latin typeface="华文新魏" pitchFamily="2" charset="-122"/>
                  <a:ea typeface="华文新魏" pitchFamily="2" charset="-122"/>
                  <a:sym typeface="华文新魏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1" y="1577163"/>
                <a:ext cx="11410948" cy="2031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650" y="3754021"/>
                <a:ext cx="11410949" cy="2816156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Constantia" pitchFamily="18" charset="0"/>
                  </a:rPr>
                  <a:t>4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华文新魏" pitchFamily="2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  <a:ea typeface="宋体" pitchFamily="2" charset="-122"/>
                            <a:sym typeface="华文新魏" pitchFamily="2" charset="-122"/>
                          </a:rPr>
                          <m:t>𝑬𝑽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/V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（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Constantia" pitchFamily="18" charset="0"/>
                  </a:rPr>
                  <a:t>31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宋体" pitchFamily="2" charset="-122"/>
                    <a:ea typeface="宋体" pitchFamily="2" charset="-122"/>
                    <a:sym typeface="华文新魏" pitchFamily="2" charset="-122"/>
                  </a:rPr>
                  <a:t>脚，两功能）</a:t>
                </a:r>
                <a:endParaRPr lang="en-US" altLang="zh-CN" sz="2400" b="1" dirty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sym typeface="华文新魏" pitchFamily="2" charset="-122"/>
                </a:endParaRPr>
              </a:p>
              <a:p>
                <a:pPr marL="3556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访问内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/</a:t>
                </a:r>
                <a:r>
                  <a:rPr lang="zh-CN" altLang="en-US" sz="2000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外程序存储器的控制信号输出端：</a:t>
                </a:r>
                <a:endParaRPr lang="en-US" altLang="zh-CN" sz="2000" b="1" dirty="0">
                  <a:latin typeface="华文新魏" pitchFamily="2" charset="-122"/>
                  <a:ea typeface="华文新魏" pitchFamily="2" charset="-122"/>
                  <a:sym typeface="华文新魏" pitchFamily="2" charset="-122"/>
                </a:endParaRPr>
              </a:p>
              <a:p>
                <a:pPr lvl="2">
                  <a:buSzPct val="100000"/>
                  <a:buFont typeface="Arial" charset="0"/>
                  <a:buAutoNum type="alphaLcParenR"/>
                </a:pP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当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新魏" pitchFamily="2" charset="-122"/>
                            <a:sym typeface="Constantia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  <a:ea typeface="华文新魏" pitchFamily="2" charset="-122"/>
                            <a:sym typeface="Constantia" pitchFamily="18" charset="0"/>
                          </a:rPr>
                          <m:t>𝑬𝑽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 =0  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时，限定访问外部的程序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ROM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，地址从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0000H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～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FFFFH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；若某单片机（如：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8031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型）无内部程序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ROM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，则应将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 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端接地。</a:t>
                </a:r>
                <a:endParaRPr lang="en-US" altLang="zh-CN" b="1" dirty="0">
                  <a:latin typeface="华文新魏" pitchFamily="2" charset="-122"/>
                  <a:ea typeface="华文新魏" pitchFamily="2" charset="-122"/>
                  <a:sym typeface="Constantia" pitchFamily="18" charset="0"/>
                </a:endParaRPr>
              </a:p>
              <a:p>
                <a:pPr lvl="2">
                  <a:buSzPct val="100000"/>
                  <a:buFont typeface="Arial" charset="0"/>
                  <a:buAutoNum type="alphaLcParenR"/>
                </a:pP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当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新魏" pitchFamily="2" charset="-122"/>
                            <a:sym typeface="Constantia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  <a:ea typeface="华文新魏" pitchFamily="2" charset="-122"/>
                            <a:sym typeface="Constantia" pitchFamily="18" charset="0"/>
                          </a:rPr>
                          <m:t>𝑬𝑽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 =1 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时，先访问片内的程序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ROM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（有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4KB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），若超出时自动切换到外部</a:t>
                </a:r>
                <a:r>
                  <a:rPr lang="en-US" altLang="zh-CN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RAM</a:t>
                </a:r>
                <a:r>
                  <a:rPr lang="zh-CN" altLang="en-US" b="1" dirty="0">
                    <a:latin typeface="华文新魏" pitchFamily="2" charset="-122"/>
                    <a:ea typeface="华文新魏" pitchFamily="2" charset="-122"/>
                    <a:sym typeface="华文新魏" pitchFamily="2" charset="-122"/>
                  </a:rPr>
                  <a:t>去访问。</a:t>
                </a:r>
              </a:p>
              <a:p>
                <a:pPr marL="342900" indent="190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zh-CN" sz="2000" b="1" dirty="0" err="1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编程电压</a:t>
                </a:r>
                <a:r>
                  <a:rPr lang="en-US" altLang="zh-CN" sz="2000" b="1" dirty="0">
                    <a:latin typeface="华文新魏" pitchFamily="2" charset="-122"/>
                    <a:ea typeface="华文新魏" pitchFamily="2" charset="-122"/>
                    <a:sym typeface="Constantia" pitchFamily="18" charset="0"/>
                  </a:rPr>
                  <a:t>（+21V）输入端：</a:t>
                </a:r>
                <a:r>
                  <a:rPr lang="zh-CN" altLang="en-US" b="1" dirty="0">
                    <a:latin typeface="Constantia" pitchFamily="18" charset="0"/>
                    <a:ea typeface="华文新魏" pitchFamily="2" charset="-122"/>
                    <a:sym typeface="华文新魏" pitchFamily="2" charset="-122"/>
                  </a:rPr>
                  <a:t>当对单片机内部的程序</a:t>
                </a:r>
                <a:r>
                  <a:rPr lang="en-US" altLang="zh-CN" b="1" dirty="0">
                    <a:latin typeface="Constantia" pitchFamily="18" charset="0"/>
                    <a:sym typeface="Constantia" pitchFamily="18" charset="0"/>
                  </a:rPr>
                  <a:t>ROM</a:t>
                </a:r>
                <a:r>
                  <a:rPr lang="zh-CN" altLang="en-US" b="1" dirty="0">
                    <a:latin typeface="Constantia" pitchFamily="18" charset="0"/>
                    <a:ea typeface="华文新魏" pitchFamily="2" charset="-122"/>
                    <a:sym typeface="华文新魏" pitchFamily="2" charset="-122"/>
                  </a:rPr>
                  <a:t>（即</a:t>
                </a:r>
                <a:r>
                  <a:rPr lang="en-US" altLang="zh-CN" b="1" dirty="0">
                    <a:latin typeface="Constantia" pitchFamily="18" charset="0"/>
                    <a:sym typeface="Constantia" pitchFamily="18" charset="0"/>
                  </a:rPr>
                  <a:t>4KB</a:t>
                </a:r>
                <a:r>
                  <a:rPr lang="zh-CN" altLang="en-US" b="1" dirty="0">
                    <a:latin typeface="Constantia" pitchFamily="18" charset="0"/>
                    <a:ea typeface="华文新魏" pitchFamily="2" charset="-122"/>
                    <a:sym typeface="华文新魏" pitchFamily="2" charset="-122"/>
                  </a:rPr>
                  <a:t>的</a:t>
                </a:r>
                <a:r>
                  <a:rPr lang="en-US" altLang="zh-CN" b="1" dirty="0">
                    <a:latin typeface="Constantia" pitchFamily="18" charset="0"/>
                    <a:sym typeface="Constantia" pitchFamily="18" charset="0"/>
                  </a:rPr>
                  <a:t>EPROM</a:t>
                </a:r>
                <a:r>
                  <a:rPr lang="zh-CN" altLang="en-US" b="1" dirty="0">
                    <a:latin typeface="Constantia" pitchFamily="18" charset="0"/>
                    <a:ea typeface="华文新魏" pitchFamily="2" charset="-122"/>
                    <a:sym typeface="华文新魏" pitchFamily="2" charset="-122"/>
                  </a:rPr>
                  <a:t>）进行程序固化时，在此端应接入</a:t>
                </a:r>
                <a:r>
                  <a:rPr lang="en-US" altLang="zh-CN" b="1" dirty="0">
                    <a:latin typeface="Constantia" pitchFamily="18" charset="0"/>
                    <a:sym typeface="Constantia" pitchFamily="18" charset="0"/>
                  </a:rPr>
                  <a:t>+21V</a:t>
                </a:r>
                <a:r>
                  <a:rPr lang="zh-CN" altLang="en-US" b="1" dirty="0">
                    <a:latin typeface="Constantia" pitchFamily="18" charset="0"/>
                    <a:ea typeface="华文新魏" pitchFamily="2" charset="-122"/>
                    <a:sym typeface="华文新魏" pitchFamily="2" charset="-122"/>
                  </a:rPr>
                  <a:t>的编程电压。即系烧写程序的时候。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754021"/>
                <a:ext cx="11410949" cy="28161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29767" y="117258"/>
            <a:ext cx="33457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8051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内部结构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8567" y="117258"/>
            <a:ext cx="33457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8051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存储结构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1262" y="1579419"/>
            <a:ext cx="1127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从用户使用的角度，即逻辑上划分，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C51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个存储器地址空间。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3774" y="2493819"/>
            <a:ext cx="8015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片内外统一编址的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的程序存储器地址空间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片内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256KB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数据存储器地址空间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片外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的数据存储器地址空间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8567" y="117258"/>
            <a:ext cx="33457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8051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存储结构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053600" y="1074319"/>
            <a:ext cx="9237029" cy="4206267"/>
            <a:chOff x="1053600" y="1193069"/>
            <a:chExt cx="10606300" cy="5010541"/>
          </a:xfrm>
        </p:grpSpPr>
        <p:sp>
          <p:nvSpPr>
            <p:cNvPr id="7" name="矩形 6"/>
            <p:cNvSpPr/>
            <p:nvPr/>
          </p:nvSpPr>
          <p:spPr bwMode="auto">
            <a:xfrm>
              <a:off x="2999674" y="1391870"/>
              <a:ext cx="1160813" cy="1979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281816" y="2666747"/>
              <a:ext cx="242888" cy="0"/>
            </a:xfrm>
            <a:prstGeom prst="lin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矩形 10"/>
            <p:cNvSpPr/>
            <p:nvPr/>
          </p:nvSpPr>
          <p:spPr bwMode="auto">
            <a:xfrm>
              <a:off x="2051128" y="3961080"/>
              <a:ext cx="1160813" cy="1448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086753" y="4093714"/>
              <a:ext cx="1066182" cy="1283191"/>
              <a:chOff x="3884032" y="2004407"/>
              <a:chExt cx="1066182" cy="1283191"/>
            </a:xfrm>
            <a:noFill/>
          </p:grpSpPr>
          <p:sp>
            <p:nvSpPr>
              <p:cNvPr id="13" name="文本框 12"/>
              <p:cNvSpPr txBox="1"/>
              <p:nvPr/>
            </p:nvSpPr>
            <p:spPr>
              <a:xfrm>
                <a:off x="3884032" y="2004407"/>
                <a:ext cx="1066182" cy="12831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内部</a:t>
                </a:r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ROM</a:t>
                </a: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(4KB)</a:t>
                </a: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EA=1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 bwMode="auto">
              <a:xfrm>
                <a:off x="4169309" y="2946588"/>
                <a:ext cx="24288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3927430" y="3961080"/>
              <a:ext cx="1160813" cy="1448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63055" y="4093714"/>
              <a:ext cx="1066182" cy="1283191"/>
              <a:chOff x="3884032" y="2004407"/>
              <a:chExt cx="1066182" cy="1283191"/>
            </a:xfrm>
            <a:noFill/>
          </p:grpSpPr>
          <p:sp>
            <p:nvSpPr>
              <p:cNvPr id="17" name="文本框 16"/>
              <p:cNvSpPr txBox="1"/>
              <p:nvPr/>
            </p:nvSpPr>
            <p:spPr>
              <a:xfrm>
                <a:off x="3884032" y="2004407"/>
                <a:ext cx="1066182" cy="12831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外部</a:t>
                </a:r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ROM</a:t>
                </a: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(4KB)</a:t>
                </a: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EA=0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 bwMode="auto">
              <a:xfrm>
                <a:off x="4162018" y="2954153"/>
                <a:ext cx="24288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" name="组合 20"/>
            <p:cNvGrpSpPr/>
            <p:nvPr/>
          </p:nvGrpSpPr>
          <p:grpSpPr>
            <a:xfrm>
              <a:off x="3070809" y="1732932"/>
              <a:ext cx="1066182" cy="1283191"/>
              <a:chOff x="6389726" y="2170662"/>
              <a:chExt cx="1066182" cy="128319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389726" y="2170662"/>
                <a:ext cx="1066182" cy="1283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外部</a:t>
                </a:r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ROM</a:t>
                </a: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(64KB)</a:t>
                </a: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EA=0/1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 bwMode="auto">
              <a:xfrm>
                <a:off x="6562060" y="3121512"/>
                <a:ext cx="22383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" name="肘形连接符 28"/>
            <p:cNvCxnSpPr>
              <a:stCxn id="11" idx="0"/>
            </p:cNvCxnSpPr>
            <p:nvPr/>
          </p:nvCxnSpPr>
          <p:spPr bwMode="auto">
            <a:xfrm rot="5400000" flipH="1" flipV="1">
              <a:off x="3445139" y="2898384"/>
              <a:ext cx="249092" cy="187630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5" idx="0"/>
            </p:cNvCxnSpPr>
            <p:nvPr/>
          </p:nvCxnSpPr>
          <p:spPr bwMode="auto">
            <a:xfrm flipH="1" flipV="1">
              <a:off x="4507836" y="3711988"/>
              <a:ext cx="1" cy="2490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直接连接符 34"/>
            <p:cNvCxnSpPr>
              <a:stCxn id="7" idx="2"/>
            </p:cNvCxnSpPr>
            <p:nvPr/>
          </p:nvCxnSpPr>
          <p:spPr bwMode="auto">
            <a:xfrm flipH="1">
              <a:off x="3580080" y="3370926"/>
              <a:ext cx="1" cy="341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6" name="文本框 35"/>
            <p:cNvSpPr txBox="1"/>
            <p:nvPr/>
          </p:nvSpPr>
          <p:spPr>
            <a:xfrm>
              <a:off x="1053600" y="5167291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0000H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75867" y="3842731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0FFFH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88242" y="5167291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0000H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93556" y="3836532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0FFFH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7656" y="1193069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FFFFH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32720" y="3138147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1000H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075867" y="1193069"/>
              <a:ext cx="4927769" cy="44305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>
              <a:endCxn id="15" idx="2"/>
            </p:cNvCxnSpPr>
            <p:nvPr/>
          </p:nvCxnSpPr>
          <p:spPr bwMode="auto">
            <a:xfrm flipV="1">
              <a:off x="4507836" y="5409870"/>
              <a:ext cx="1" cy="4156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pSp>
          <p:nvGrpSpPr>
            <p:cNvPr id="49" name="组合 48"/>
            <p:cNvGrpSpPr/>
            <p:nvPr/>
          </p:nvGrpSpPr>
          <p:grpSpPr>
            <a:xfrm>
              <a:off x="4069970" y="5800321"/>
              <a:ext cx="875731" cy="403289"/>
              <a:chOff x="4819163" y="6111598"/>
              <a:chExt cx="875731" cy="403289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819163" y="6111598"/>
                <a:ext cx="875731" cy="403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PSEN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 bwMode="auto">
              <a:xfrm>
                <a:off x="5023045" y="6191188"/>
                <a:ext cx="425975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0" name="矩形 49"/>
            <p:cNvSpPr/>
            <p:nvPr/>
          </p:nvSpPr>
          <p:spPr bwMode="auto">
            <a:xfrm>
              <a:off x="10285222" y="1391870"/>
              <a:ext cx="1160813" cy="401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341752" y="2964151"/>
              <a:ext cx="1066182" cy="989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外部</a:t>
              </a:r>
              <a:endPara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RAM</a:t>
              </a:r>
            </a:p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(64KB)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7509326" y="2818515"/>
              <a:ext cx="1978557" cy="2595132"/>
              <a:chOff x="7370454" y="2993931"/>
              <a:chExt cx="1978557" cy="2595132"/>
            </a:xfrm>
          </p:grpSpPr>
          <p:sp>
            <p:nvSpPr>
              <p:cNvPr id="54" name="矩形 53"/>
              <p:cNvSpPr/>
              <p:nvPr/>
            </p:nvSpPr>
            <p:spPr bwMode="auto">
              <a:xfrm>
                <a:off x="7370454" y="2993931"/>
                <a:ext cx="1978557" cy="129756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7408554" y="3354721"/>
                <a:ext cx="1875146" cy="6965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特殊功能寄存器</a:t>
                </a:r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(21</a:t>
                </a:r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SFR)</a:t>
                </a: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7370454" y="4291497"/>
                <a:ext cx="1978557" cy="129756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7422159" y="4735540"/>
                <a:ext cx="1875146" cy="403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内部</a:t>
                </a:r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128B RAM</a:t>
                </a: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6800975" y="5126921"/>
              <a:ext cx="744106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00H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905539" y="4058415"/>
              <a:ext cx="653764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7FH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904016" y="3788052"/>
              <a:ext cx="653764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80H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920707" y="2668028"/>
              <a:ext cx="653764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FFH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346700" y="5156927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0000H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308600" y="1207204"/>
              <a:ext cx="1033153" cy="4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FFFFH</a:t>
              </a:r>
              <a:endPara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732131" y="1210537"/>
              <a:ext cx="4927769" cy="44305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V="1">
              <a:off x="10553036" y="5421139"/>
              <a:ext cx="1" cy="4156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7" name="直接箭头连接符 66"/>
            <p:cNvCxnSpPr/>
            <p:nvPr/>
          </p:nvCxnSpPr>
          <p:spPr bwMode="auto">
            <a:xfrm flipV="1">
              <a:off x="11132394" y="5421139"/>
              <a:ext cx="1" cy="4156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pSp>
          <p:nvGrpSpPr>
            <p:cNvPr id="68" name="组合 67"/>
            <p:cNvGrpSpPr/>
            <p:nvPr/>
          </p:nvGrpSpPr>
          <p:grpSpPr>
            <a:xfrm>
              <a:off x="10250312" y="5797578"/>
              <a:ext cx="608187" cy="403289"/>
              <a:chOff x="4819163" y="6111598"/>
              <a:chExt cx="875731" cy="403289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4819163" y="6111598"/>
                <a:ext cx="875731" cy="403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WR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0" name="直接连接符 69"/>
              <p:cNvCxnSpPr/>
              <p:nvPr/>
            </p:nvCxnSpPr>
            <p:spPr bwMode="auto">
              <a:xfrm>
                <a:off x="5076468" y="6193931"/>
                <a:ext cx="33142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组合 74"/>
            <p:cNvGrpSpPr/>
            <p:nvPr/>
          </p:nvGrpSpPr>
          <p:grpSpPr>
            <a:xfrm>
              <a:off x="10856881" y="5800321"/>
              <a:ext cx="608187" cy="403289"/>
              <a:chOff x="4819163" y="6111598"/>
              <a:chExt cx="875731" cy="403289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4819163" y="6111598"/>
                <a:ext cx="875731" cy="403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RD</a:t>
                </a:r>
                <a:endPara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 bwMode="auto">
              <a:xfrm>
                <a:off x="5076468" y="6193931"/>
                <a:ext cx="33142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" name="文本框 80"/>
          <p:cNvSpPr txBox="1"/>
          <p:nvPr/>
        </p:nvSpPr>
        <p:spPr>
          <a:xfrm>
            <a:off x="154380" y="5224396"/>
            <a:ext cx="1193470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）由上图可以看出：内部程序存储器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(ROM)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地址空间为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0000H-0FFFH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，外部程序存储器地址空间为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0000H-FFFFH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）内部数据存储器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(RAM)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地址空间为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00H-FFH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，特殊功能寄存器（共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个）在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80H-FFH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地址空间内，而外部数据存储地址空间为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0000H-FFFFH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43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09796" y="1384299"/>
          <a:ext cx="8483603" cy="5372102"/>
        </p:xfrm>
        <a:graphic>
          <a:graphicData uri="http://schemas.openxmlformats.org/drawingml/2006/table">
            <a:tbl>
              <a:tblPr/>
              <a:tblGrid>
                <a:gridCol w="71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3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12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6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寄存器</a:t>
                      </a:r>
                    </a:p>
                  </a:txBody>
                  <a:tcPr marL="8979" marR="8979" marT="8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寄存器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地址</a:t>
                      </a:r>
                    </a:p>
                  </a:txBody>
                  <a:tcPr marL="8979" marR="8979" marT="8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说明</a:t>
                      </a:r>
                    </a:p>
                  </a:txBody>
                  <a:tcPr marL="8979" marR="8979" marT="8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D7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D6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D5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D4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D3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P0.7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P0.6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P0.5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P0.4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P0.3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P0.0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P0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端口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P1.7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P1.6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P1.5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P1.4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P1.3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P1.0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0x90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P1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端口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P2.7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P2.6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P2.5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P2.4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P2.3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P2.0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0xA0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P2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端口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P3.7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P3.6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P3.5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P3.4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P3.3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P3.0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0xB0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P3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端口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PSW*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CY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AC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RS1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RS0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0V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0xD0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程序状态字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ACC*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0xE0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累加器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0xF0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乘法寄存器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SP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堆栈指针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DPL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数据寄存器地址低字节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DPH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0x83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数据寄存器地址高字节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PCON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SMOD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GF1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GF0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IDL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0x87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电源控制及波特率选择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TCON*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TF1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TR1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TF0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TR0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IE1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IT1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IE0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IT0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0x88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定时器控制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TMOD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GATE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_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/T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GATE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_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/T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0x89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定时器方式选择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TL0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0x8A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T/C0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低字节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TL1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0x8B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T/C1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低字节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TH0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0x8D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T/C0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高字节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TH1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0xA8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T/C1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高字节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IE*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EA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ES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ET1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EX1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ET0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EX1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0xB8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中断允许寄存器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IP*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PS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PT1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PX1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PT0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PX0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0x98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中断优先级寄存器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SCON*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SM0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SM1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SM2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REN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TB8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RB8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TI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RI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0x99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串行口控制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SBUF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串行数据缓冲</a:t>
                      </a:r>
                    </a:p>
                  </a:txBody>
                  <a:tcPr marL="8979" marR="8979" marT="8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411852" y="968953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特殊功能寄存器</a:t>
            </a:r>
          </a:p>
        </p:txBody>
      </p:sp>
      <p:sp>
        <p:nvSpPr>
          <p:cNvPr id="2" name="矩形 1"/>
          <p:cNvSpPr/>
          <p:nvPr/>
        </p:nvSpPr>
        <p:spPr>
          <a:xfrm>
            <a:off x="2333220" y="117258"/>
            <a:ext cx="3738880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单片机内部结构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21708" y="1163782"/>
          <a:ext cx="9709148" cy="5178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6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93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  <a:latin typeface="宋体" pitchFamily="2" charset="-122"/>
                          <a:ea typeface="宋体" pitchFamily="2" charset="-122"/>
                        </a:rPr>
                        <a:t>Keil</a:t>
                      </a:r>
                      <a:r>
                        <a:rPr lang="en-US" sz="18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 C51</a:t>
                      </a:r>
                      <a:r>
                        <a:rPr lang="zh-CN" altLang="en-US" sz="18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的数据类型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重定义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长度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值域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0,1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unsigned char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uchar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0~255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signed char(char)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-128~127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unsigned int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uint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0~65535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signed int(int)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-32768~32767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unsigned long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0~4 294 967 295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signed long(long)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-2147483648~2147483647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32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±1.175494E~±3.402823E+38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sbit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0,1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0~255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sft16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0~65535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30190" y="183576"/>
            <a:ext cx="2614818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C-51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数据类型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企鹅1">
  <a:themeElements>
    <a:clrScheme name="散点圈圈演示模板 1">
      <a:dk1>
        <a:srgbClr val="000000"/>
      </a:dk1>
      <a:lt1>
        <a:srgbClr val="FFFFFF"/>
      </a:lt1>
      <a:dk2>
        <a:srgbClr val="003060"/>
      </a:dk2>
      <a:lt2>
        <a:srgbClr val="969696"/>
      </a:lt2>
      <a:accent1>
        <a:srgbClr val="80F6D7"/>
      </a:accent1>
      <a:accent2>
        <a:srgbClr val="336387"/>
      </a:accent2>
      <a:accent3>
        <a:srgbClr val="FFFFFF"/>
      </a:accent3>
      <a:accent4>
        <a:srgbClr val="000000"/>
      </a:accent4>
      <a:accent5>
        <a:srgbClr val="C0FAE8"/>
      </a:accent5>
      <a:accent6>
        <a:srgbClr val="2D597A"/>
      </a:accent6>
      <a:hlink>
        <a:srgbClr val="66CAE2"/>
      </a:hlink>
      <a:folHlink>
        <a:srgbClr val="CCFFCC"/>
      </a:folHlink>
    </a:clrScheme>
    <a:fontScheme name="散点圈圈演示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散点圈圈演示模板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80F6D7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C0FAE8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D8FF"/>
        </a:accent1>
        <a:accent2>
          <a:srgbClr val="4B6A89"/>
        </a:accent2>
        <a:accent3>
          <a:srgbClr val="FFFFFF"/>
        </a:accent3>
        <a:accent4>
          <a:srgbClr val="000000"/>
        </a:accent4>
        <a:accent5>
          <a:srgbClr val="C4E9FF"/>
        </a:accent5>
        <a:accent6>
          <a:srgbClr val="435F7C"/>
        </a:accent6>
        <a:hlink>
          <a:srgbClr val="77BCE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3">
        <a:dk1>
          <a:srgbClr val="000000"/>
        </a:dk1>
        <a:lt1>
          <a:srgbClr val="FFFFFF"/>
        </a:lt1>
        <a:dk2>
          <a:srgbClr val="0F0157"/>
        </a:dk2>
        <a:lt2>
          <a:srgbClr val="969696"/>
        </a:lt2>
        <a:accent1>
          <a:srgbClr val="CCCCFF"/>
        </a:accent1>
        <a:accent2>
          <a:srgbClr val="5183DD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4976C8"/>
        </a:accent6>
        <a:hlink>
          <a:srgbClr val="B1B1FF"/>
        </a:hlink>
        <a:folHlink>
          <a:srgbClr val="F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4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CC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AB9E7"/>
        </a:accent6>
        <a:hlink>
          <a:srgbClr val="B4CA14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企鹅1</Template>
  <TotalTime>70</TotalTime>
  <Words>2579</Words>
  <Application>Microsoft Office PowerPoint</Application>
  <PresentationFormat>宽屏</PresentationFormat>
  <Paragraphs>641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华文新魏</vt:lpstr>
      <vt:lpstr>宋体</vt:lpstr>
      <vt:lpstr>微软雅黑</vt:lpstr>
      <vt:lpstr>Arial</vt:lpstr>
      <vt:lpstr>Calibri</vt:lpstr>
      <vt:lpstr>Cambria Math</vt:lpstr>
      <vt:lpstr>Constantia</vt:lpstr>
      <vt:lpstr>Garamond</vt:lpstr>
      <vt:lpstr>Times New Roman</vt:lpstr>
      <vt:lpstr>Verdana</vt:lpstr>
      <vt:lpstr>Wingdings</vt:lpstr>
      <vt:lpstr>企鹅1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sayid</dc:creator>
  <cp:lastModifiedBy>rong</cp:lastModifiedBy>
  <cp:revision>96</cp:revision>
  <dcterms:created xsi:type="dcterms:W3CDTF">2015-11-02T03:05:00Z</dcterms:created>
  <dcterms:modified xsi:type="dcterms:W3CDTF">2016-06-17T03:44:30Z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