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9" r:id="rId3"/>
    <p:sldId id="271" r:id="rId4"/>
    <p:sldId id="272" r:id="rId5"/>
    <p:sldId id="273" r:id="rId6"/>
    <p:sldId id="263" r:id="rId7"/>
    <p:sldId id="276" r:id="rId8"/>
    <p:sldId id="261" r:id="rId9"/>
    <p:sldId id="262" r:id="rId10"/>
    <p:sldId id="260" r:id="rId11"/>
    <p:sldId id="265" r:id="rId12"/>
    <p:sldId id="274" r:id="rId13"/>
    <p:sldId id="266" r:id="rId14"/>
    <p:sldId id="275" r:id="rId15"/>
    <p:sldId id="267" r:id="rId16"/>
    <p:sldId id="268" r:id="rId17"/>
    <p:sldId id="269" r:id="rId18"/>
    <p:sldId id="270" r:id="rId19"/>
    <p:sldId id="277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10" autoAdjust="0"/>
  </p:normalViewPr>
  <p:slideViewPr>
    <p:cSldViewPr>
      <p:cViewPr varScale="1">
        <p:scale>
          <a:sx n="93" d="100"/>
          <a:sy n="93" d="100"/>
        </p:scale>
        <p:origin x="-90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54669E2-0B2F-4479-B373-7FCC9A9506BB}" type="datetimeFigureOut">
              <a:rPr lang="zh-CN" altLang="en-US"/>
              <a:pPr>
                <a:defRPr/>
              </a:pPr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15C7145-EE71-4DB0-9789-82AFDE13D3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9E0D488-DA60-406B-A124-FC52C3484D5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smtClean="0"/>
              <a:t>#include&lt;reg51.h&gt;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#include&lt;intrins.h&gt;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#define uchar unsigned char //</a:t>
            </a:r>
            <a:r>
              <a:rPr lang="zh-CN" altLang="en-US" smtClean="0"/>
              <a:t>重定义类型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#define uint unsigned int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sbit SH_CP=P2^0;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sbit DS =P2^1;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sbit ST_CP=P2^2;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uchar count=0;</a:t>
            </a:r>
          </a:p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//</a:t>
            </a:r>
            <a:r>
              <a:rPr lang="zh-CN" altLang="en-US" smtClean="0"/>
              <a:t>共阴数码管</a:t>
            </a:r>
            <a:r>
              <a:rPr lang="en-US" altLang="zh-CN" smtClean="0"/>
              <a:t>0~9</a:t>
            </a:r>
            <a:r>
              <a:rPr lang="zh-CN" altLang="en-US" smtClean="0"/>
              <a:t>数字的段码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uchar code SEG_CODE[]={0x3f,0x06,0x5b,0x4f,0x66,0x6d,0x7d,0x07,0x7f,0x6f};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uchar code BIT_CODE[]={0xfe,0xfd};</a:t>
            </a:r>
          </a:p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void delay(uint x);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void Input_595(uchar d);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void Output_595();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void led_show(uchar num);</a:t>
            </a:r>
          </a:p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void main(void)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{ 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uchar i=100,n;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P2=0xff; //</a:t>
            </a:r>
            <a:r>
              <a:rPr lang="zh-CN" altLang="en-US" smtClean="0"/>
              <a:t>关闭显示	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    </a:t>
            </a:r>
            <a:r>
              <a:rPr lang="en-US" altLang="zh-CN" smtClean="0"/>
              <a:t>while(i--)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{   for(n=0;n&lt;20;n++)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   {led_show(count);}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   count++;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   if(count==100)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   {count=0;}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}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while(1)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{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  led_show(55);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}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 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}</a:t>
            </a:r>
          </a:p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 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void Input_595(uchar d)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{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uchar i;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for(i=0;i&lt;8;i++)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{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  d&lt;&lt;=1;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  DS=CY;  //(PWS</a:t>
            </a:r>
            <a:r>
              <a:rPr lang="zh-CN" altLang="en-US" smtClean="0"/>
              <a:t>寄存器</a:t>
            </a:r>
            <a:r>
              <a:rPr lang="en-US" altLang="zh-CN" smtClean="0"/>
              <a:t>)</a:t>
            </a:r>
            <a:r>
              <a:rPr lang="zh-CN" altLang="en-US" smtClean="0"/>
              <a:t>进位</a:t>
            </a:r>
            <a:r>
              <a:rPr lang="en-US" altLang="zh-CN" smtClean="0"/>
              <a:t>/</a:t>
            </a:r>
            <a:r>
              <a:rPr lang="zh-CN" altLang="en-US" smtClean="0"/>
              <a:t>借位标志位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      </a:t>
            </a:r>
            <a:r>
              <a:rPr lang="en-US" altLang="zh-CN" smtClean="0"/>
              <a:t>SH_CP=0;	//</a:t>
            </a:r>
            <a:r>
              <a:rPr lang="zh-CN" altLang="en-US" smtClean="0"/>
              <a:t>时钟线输出低电平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      </a:t>
            </a:r>
            <a:r>
              <a:rPr lang="en-US" altLang="zh-CN" smtClean="0"/>
              <a:t>_nop_();  //</a:t>
            </a:r>
            <a:r>
              <a:rPr lang="zh-CN" altLang="en-US" smtClean="0"/>
              <a:t>空指令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      </a:t>
            </a:r>
            <a:r>
              <a:rPr lang="en-US" altLang="zh-CN" smtClean="0"/>
              <a:t>_nop_();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  SH_CP=1;	//</a:t>
            </a:r>
            <a:r>
              <a:rPr lang="zh-CN" altLang="en-US" smtClean="0"/>
              <a:t>时钟线上升沿移位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      </a:t>
            </a:r>
            <a:r>
              <a:rPr lang="en-US" altLang="zh-CN" smtClean="0"/>
              <a:t>_nop_();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  _nop_();     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}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SH_CP=0;	//</a:t>
            </a:r>
            <a:r>
              <a:rPr lang="zh-CN" altLang="en-US" smtClean="0"/>
              <a:t>移位时钟线最后置低电平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} 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/*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void SendByte(uchar mun)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{    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unsigned char y;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for(y=0;y&lt;8;y++)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{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    shcp=0;    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    if(mun&amp;0x80)    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        ds=1;    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    else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        ds=0;    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    mun&lt;&lt;=1;        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    shcp=1;        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}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}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*/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void Output_595()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{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ST_CP=0;	//</a:t>
            </a:r>
            <a:r>
              <a:rPr lang="zh-CN" altLang="en-US" smtClean="0"/>
              <a:t>先置低电平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   </a:t>
            </a:r>
            <a:r>
              <a:rPr lang="en-US" altLang="zh-CN" smtClean="0"/>
              <a:t>_nop_();  	//</a:t>
            </a:r>
            <a:r>
              <a:rPr lang="zh-CN" altLang="en-US" smtClean="0"/>
              <a:t>空指令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   </a:t>
            </a:r>
            <a:r>
              <a:rPr lang="en-US" altLang="zh-CN" smtClean="0"/>
              <a:t>_nop_();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ST_CP=1;	//</a:t>
            </a:r>
            <a:r>
              <a:rPr lang="zh-CN" altLang="en-US" smtClean="0"/>
              <a:t>上升沿将数据送到输出锁存器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   </a:t>
            </a:r>
            <a:r>
              <a:rPr lang="en-US" altLang="zh-CN" smtClean="0"/>
              <a:t>_nop_();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_nop_();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}</a:t>
            </a:r>
          </a:p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void led_show(uchar num) 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{ 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uchar ge,shi;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shi=num/10; //</a:t>
            </a:r>
            <a:r>
              <a:rPr lang="zh-CN" altLang="en-US" smtClean="0"/>
              <a:t>十位数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 </a:t>
            </a:r>
            <a:r>
              <a:rPr lang="en-US" altLang="zh-CN" smtClean="0"/>
              <a:t>ge=num%10;  //</a:t>
            </a:r>
            <a:r>
              <a:rPr lang="zh-CN" altLang="en-US" smtClean="0"/>
              <a:t>个位数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 </a:t>
            </a:r>
            <a:r>
              <a:rPr lang="en-US" altLang="zh-CN" smtClean="0"/>
              <a:t>P2^6=BIT_CODE[0]);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Input_595(SEG_CODE[shi]);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Output_595();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delay(5);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	 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P2^7=BIT_CODE[1];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Input_595(SEG_CODE[ge]);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Output_595();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delay(5);	 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}</a:t>
            </a:r>
          </a:p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void delay(uint x)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{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uint t;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while(x--)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{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   for(t=0;t&lt;120;t++);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}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}</a:t>
            </a:r>
            <a:endParaRPr lang="zh-CN" altLang="en-US" smtClean="0"/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7EAB715-F9D4-473C-9CFE-CAE3A4DC86C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smtClean="0"/>
              <a:t>#include&lt;reg51.h&gt;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#include&lt;intrins.h&gt;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#define uchar unsigned char //</a:t>
            </a:r>
            <a:r>
              <a:rPr lang="zh-CN" altLang="en-US" smtClean="0"/>
              <a:t>重定义类型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#define uint unsigned int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sbit KEY  =P1^0;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sbit Clear_Key =P3^6;</a:t>
            </a:r>
          </a:p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sbit SH_CP=P2^0;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sbit DS=P2^1;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sbit ST_CP=P2^2;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uchar count=0;</a:t>
            </a:r>
          </a:p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//</a:t>
            </a:r>
            <a:r>
              <a:rPr lang="zh-CN" altLang="en-US" smtClean="0"/>
              <a:t>共阴数码管</a:t>
            </a:r>
            <a:r>
              <a:rPr lang="en-US" altLang="zh-CN" smtClean="0"/>
              <a:t>0~9</a:t>
            </a:r>
            <a:r>
              <a:rPr lang="zh-CN" altLang="en-US" smtClean="0"/>
              <a:t>数字的段码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uchar code SEG_CODE[]={0x3f,0x06,0x5b,0x4f,0x66,0x6d,0x7d,0x07,0x7f,0x6f};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uchar code BIT_CODE[]={0xfe,0xfd};</a:t>
            </a:r>
          </a:p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void delay(uint x);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void input_595(uchar d);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void output_595();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void led_show(uchar num);</a:t>
            </a:r>
          </a:p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void main(void)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{ 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P2=0xff; //</a:t>
            </a:r>
            <a:r>
              <a:rPr lang="zh-CN" altLang="en-US" smtClean="0"/>
              <a:t>关闭显示	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while(1)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{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   led_show(10);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 }     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}</a:t>
            </a:r>
          </a:p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 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void Input_595(uchar d)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{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uchar i;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for(i=0;i&lt;8;i++)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{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  d&lt;&lt;=1;   //d=0xfe  1111 1110   d=1111 1100  CY=1   d=1111 1000 CY=1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  DS=CY;  //(PWS</a:t>
            </a:r>
            <a:r>
              <a:rPr lang="zh-CN" altLang="en-US" smtClean="0"/>
              <a:t>寄存器</a:t>
            </a:r>
            <a:r>
              <a:rPr lang="en-US" altLang="zh-CN" smtClean="0"/>
              <a:t>)</a:t>
            </a:r>
            <a:r>
              <a:rPr lang="zh-CN" altLang="en-US" smtClean="0"/>
              <a:t>进位</a:t>
            </a:r>
            <a:r>
              <a:rPr lang="en-US" altLang="zh-CN" smtClean="0"/>
              <a:t>/</a:t>
            </a:r>
            <a:r>
              <a:rPr lang="zh-CN" altLang="en-US" smtClean="0"/>
              <a:t>借位标志位   </a:t>
            </a:r>
            <a:r>
              <a:rPr lang="en-US" altLang="zh-CN" smtClean="0"/>
              <a:t>595  01111111</a:t>
            </a:r>
            <a:endParaRPr lang="zh-CN" altLang="en-US" smtClean="0"/>
          </a:p>
          <a:p>
            <a:pPr>
              <a:spcBef>
                <a:spcPct val="0"/>
              </a:spcBef>
            </a:pPr>
            <a:r>
              <a:rPr lang="zh-CN" altLang="en-US" smtClean="0"/>
              <a:t>      </a:t>
            </a:r>
            <a:r>
              <a:rPr lang="en-US" altLang="zh-CN" smtClean="0"/>
              <a:t>SH_CP=0;	//</a:t>
            </a:r>
            <a:r>
              <a:rPr lang="zh-CN" altLang="en-US" smtClean="0"/>
              <a:t>时钟线输出低电平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      </a:t>
            </a:r>
            <a:r>
              <a:rPr lang="en-US" altLang="zh-CN" smtClean="0"/>
              <a:t>_nop_();  //</a:t>
            </a:r>
            <a:r>
              <a:rPr lang="zh-CN" altLang="en-US" smtClean="0"/>
              <a:t>空指令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      </a:t>
            </a:r>
            <a:r>
              <a:rPr lang="en-US" altLang="zh-CN" smtClean="0"/>
              <a:t>_nop_();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  SH_CP=1;	//</a:t>
            </a:r>
            <a:r>
              <a:rPr lang="zh-CN" altLang="en-US" smtClean="0"/>
              <a:t>时钟线上升沿移位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      </a:t>
            </a:r>
            <a:r>
              <a:rPr lang="en-US" altLang="zh-CN" smtClean="0"/>
              <a:t>_nop_();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  _nop_();     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}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SH_CP=0;	//</a:t>
            </a:r>
            <a:r>
              <a:rPr lang="zh-CN" altLang="en-US" smtClean="0"/>
              <a:t>移位时钟线最后置低电平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} 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void Output_595()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{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ST_CP=0;	//</a:t>
            </a:r>
            <a:r>
              <a:rPr lang="zh-CN" altLang="en-US" smtClean="0"/>
              <a:t>先置低电平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   </a:t>
            </a:r>
            <a:r>
              <a:rPr lang="en-US" altLang="zh-CN" smtClean="0"/>
              <a:t>_nop_();  	//</a:t>
            </a:r>
            <a:r>
              <a:rPr lang="zh-CN" altLang="en-US" smtClean="0"/>
              <a:t>空指令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   </a:t>
            </a:r>
            <a:r>
              <a:rPr lang="en-US" altLang="zh-CN" smtClean="0"/>
              <a:t>_nop_();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ST_CP=1;	//</a:t>
            </a:r>
            <a:r>
              <a:rPr lang="zh-CN" altLang="en-US" smtClean="0"/>
              <a:t>上升沿将数据送到输出锁存器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   </a:t>
            </a:r>
            <a:r>
              <a:rPr lang="en-US" altLang="zh-CN" smtClean="0"/>
              <a:t>_nop_();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_nop_();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}</a:t>
            </a:r>
          </a:p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void led_show(uchar num) 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{ 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	 uchar c[2];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	 c[1]=num/10; //</a:t>
            </a:r>
            <a:r>
              <a:rPr lang="zh-CN" altLang="en-US" smtClean="0"/>
              <a:t>十位数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	 </a:t>
            </a:r>
            <a:r>
              <a:rPr lang="en-US" altLang="zh-CN" smtClean="0"/>
              <a:t>c[0]=num%10;  //</a:t>
            </a:r>
            <a:r>
              <a:rPr lang="zh-CN" altLang="en-US" smtClean="0"/>
              <a:t>个位数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	 </a:t>
            </a:r>
            <a:r>
              <a:rPr lang="en-US" altLang="zh-CN" smtClean="0"/>
              <a:t>Input_595(BIT_CODE[0]);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	 Input_595(SEG_CODE[c[1]]);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	 Output_595();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	 delay(5);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	 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	 Input_595(BIT_CODE[1]);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	 Input_595(SEG_CODE[c[0]]);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	 Output_595();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	 delay(5);	 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}</a:t>
            </a:r>
          </a:p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void delay(uint x)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{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uint t;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while(x--)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{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   for(t=0;t&lt;120;t++);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}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}</a:t>
            </a:r>
            <a:endParaRPr lang="zh-CN" altLang="en-US" smtClean="0"/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DEA5F35-4FE0-420C-8DE5-24DC891E43B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A45C9FB-1F14-4AAA-9E55-D018B28BC1B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03384F2-CCCA-4289-AEE5-7E8FA6CC2B3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D8F134-8200-4E31-861D-1C520E02CAA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DC6D8B2-0AAF-4883-AF64-12A944D8669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smtClean="0"/>
              <a:t>#include &lt;reg51.h&gt;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#include &lt;stdio.h&gt;</a:t>
            </a:r>
          </a:p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void delay()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{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char i;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for(i=0;i&lt;100;i++);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}</a:t>
            </a:r>
          </a:p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void main(void)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{ 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// Write your code here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P0=0xff;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P2=0xff;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while (1)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{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  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  P2=0Xfe;     //</a:t>
            </a:r>
            <a:r>
              <a:rPr lang="zh-CN" altLang="en-US" smtClean="0"/>
              <a:t>注意，一定要先打开位，再送</a:t>
            </a:r>
            <a:r>
              <a:rPr lang="en-US" altLang="zh-CN" smtClean="0"/>
              <a:t>P0</a:t>
            </a:r>
            <a:r>
              <a:rPr lang="zh-CN" altLang="en-US" smtClean="0"/>
              <a:t>的数据，否则显示会是乱码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      P0=0X06;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  delay();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  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  P2=0xfd;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  P0=0x3f;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  delay();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  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}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}</a:t>
            </a:r>
            <a:endParaRPr lang="zh-CN" altLang="en-US" smtClean="0"/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849692B-4465-4705-8733-4A32BE519DB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#include &lt;reg51.h&gt;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#include &lt;stdio.h&gt;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char  code duanma[]={0x3f,0x06,0x33,0xc3};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void delay(int ms)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{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int i,k;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for(k=0;k&lt;ms;k++)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{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  for(i=0;i&lt;125;i++);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}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}</a:t>
            </a:r>
          </a:p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void main(void)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{ 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int j;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// Write your code here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P0=0xff;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P2=0xff;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P2=0Xfe;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while(1)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{  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for(j=0;j&lt;2;j++)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{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  P0=duanma[j];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  delay(500);   //</a:t>
            </a:r>
            <a:r>
              <a:rPr lang="zh-CN" altLang="en-US" smtClean="0"/>
              <a:t>要实现比较长时间的，或多层循环的延时，就必须要用到带参数的函数方式。否则程序会被卡在第一个状态，不往下执行。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   }  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}  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}</a:t>
            </a:r>
            <a:endParaRPr lang="zh-CN" altLang="en-US" smtClean="0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E778FDA-FCCC-4C46-9EF6-7B6C24C6643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#include &lt;reg51.h&gt;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#include &lt;stdio.h&gt;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char  code duanma[]={0x3f,0x06,0x33,0xc3};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void delay(int ms)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{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int i,k;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for(k=0;k&lt;ms;k++)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{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  for(i=0;i&lt;125;i++);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}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}</a:t>
            </a:r>
          </a:p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void main(void)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{ 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int j;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// Write your code here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P0=0xff;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P2=0xff;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P2=0Xfe;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while(1)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{  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for(j=0;j&lt;2;j++)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{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  P0=duanma[j];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  delay(500);   //</a:t>
            </a:r>
            <a:r>
              <a:rPr lang="zh-CN" altLang="en-US" smtClean="0"/>
              <a:t>要实现比较长时间的，或多层循环的延时，就必须要用到带参数的函数方式。否则程序会被卡在第一个状态，不往下执行。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   }  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}  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}</a:t>
            </a:r>
            <a:endParaRPr lang="zh-CN" altLang="en-US" smtClean="0"/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7780202-1E7A-4564-A21F-27CE6DE5AE9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17D39AB-D054-4730-87D1-42C5081C5E3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12725" y="4241800"/>
            <a:ext cx="8702675" cy="2463800"/>
            <a:chOff x="0" y="0"/>
            <a:chExt cx="5482" cy="1552"/>
          </a:xfrm>
        </p:grpSpPr>
        <p:grpSp>
          <p:nvGrpSpPr>
            <p:cNvPr id="4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1044" cy="1552"/>
              <a:chOff x="0" y="0"/>
              <a:chExt cx="1044" cy="1552"/>
            </a:xfrm>
          </p:grpSpPr>
          <p:sp>
            <p:nvSpPr>
              <p:cNvPr id="152" name="AutoShape 4"/>
              <p:cNvSpPr>
                <a:spLocks noChangeArrowheads="1"/>
              </p:cNvSpPr>
              <p:nvPr/>
            </p:nvSpPr>
            <p:spPr bwMode="auto">
              <a:xfrm flipH="1" flipV="1">
                <a:off x="0" y="12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3" name="AutoShape 5"/>
              <p:cNvSpPr>
                <a:spLocks noChangeArrowheads="1"/>
              </p:cNvSpPr>
              <p:nvPr/>
            </p:nvSpPr>
            <p:spPr bwMode="auto">
              <a:xfrm flipH="1" flipV="1">
                <a:off x="236" y="12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4" name="AutoShape 6"/>
              <p:cNvSpPr>
                <a:spLocks noChangeArrowheads="1"/>
              </p:cNvSpPr>
              <p:nvPr/>
            </p:nvSpPr>
            <p:spPr bwMode="auto">
              <a:xfrm flipH="1" flipV="1">
                <a:off x="483" y="8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5" name="AutoShape 7"/>
              <p:cNvSpPr>
                <a:spLocks noChangeArrowheads="1"/>
              </p:cNvSpPr>
              <p:nvPr/>
            </p:nvSpPr>
            <p:spPr bwMode="auto">
              <a:xfrm flipH="1" flipV="1">
                <a:off x="730" y="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6" name="AutoShape 8"/>
              <p:cNvSpPr>
                <a:spLocks noChangeArrowheads="1"/>
              </p:cNvSpPr>
              <p:nvPr/>
            </p:nvSpPr>
            <p:spPr bwMode="auto">
              <a:xfrm flipH="1" flipV="1">
                <a:off x="978" y="0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7" name="AutoShape 9"/>
              <p:cNvSpPr>
                <a:spLocks noChangeArrowheads="1"/>
              </p:cNvSpPr>
              <p:nvPr/>
            </p:nvSpPr>
            <p:spPr bwMode="auto">
              <a:xfrm flipH="1" flipV="1">
                <a:off x="0" y="23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8" name="AutoShape 10"/>
              <p:cNvSpPr>
                <a:spLocks noChangeArrowheads="1"/>
              </p:cNvSpPr>
              <p:nvPr/>
            </p:nvSpPr>
            <p:spPr bwMode="auto">
              <a:xfrm flipH="1" flipV="1">
                <a:off x="236" y="23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9" name="AutoShape 11"/>
              <p:cNvSpPr>
                <a:spLocks noChangeArrowheads="1"/>
              </p:cNvSpPr>
              <p:nvPr/>
            </p:nvSpPr>
            <p:spPr bwMode="auto">
              <a:xfrm flipH="1" flipV="1">
                <a:off x="483" y="230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0" name="AutoShape 12"/>
              <p:cNvSpPr>
                <a:spLocks noChangeArrowheads="1"/>
              </p:cNvSpPr>
              <p:nvPr/>
            </p:nvSpPr>
            <p:spPr bwMode="auto">
              <a:xfrm flipH="1" flipV="1">
                <a:off x="730" y="226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1" name="AutoShape 13"/>
              <p:cNvSpPr>
                <a:spLocks noChangeArrowheads="1"/>
              </p:cNvSpPr>
              <p:nvPr/>
            </p:nvSpPr>
            <p:spPr bwMode="auto">
              <a:xfrm flipH="1" flipV="1">
                <a:off x="978" y="222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2" name="AutoShape 14"/>
              <p:cNvSpPr>
                <a:spLocks noChangeArrowheads="1"/>
              </p:cNvSpPr>
              <p:nvPr/>
            </p:nvSpPr>
            <p:spPr bwMode="auto">
              <a:xfrm flipH="1" flipV="1">
                <a:off x="0" y="449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3" name="AutoShape 15"/>
              <p:cNvSpPr>
                <a:spLocks noChangeArrowheads="1"/>
              </p:cNvSpPr>
              <p:nvPr/>
            </p:nvSpPr>
            <p:spPr bwMode="auto">
              <a:xfrm flipH="1" flipV="1">
                <a:off x="236" y="449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" name="AutoShape 16"/>
              <p:cNvSpPr>
                <a:spLocks noChangeArrowheads="1"/>
              </p:cNvSpPr>
              <p:nvPr/>
            </p:nvSpPr>
            <p:spPr bwMode="auto">
              <a:xfrm flipH="1" flipV="1">
                <a:off x="483" y="445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5" name="AutoShape 17"/>
              <p:cNvSpPr>
                <a:spLocks noChangeArrowheads="1"/>
              </p:cNvSpPr>
              <p:nvPr/>
            </p:nvSpPr>
            <p:spPr bwMode="auto">
              <a:xfrm flipH="1" flipV="1">
                <a:off x="730" y="441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6" name="AutoShape 18"/>
              <p:cNvSpPr>
                <a:spLocks noChangeArrowheads="1"/>
              </p:cNvSpPr>
              <p:nvPr/>
            </p:nvSpPr>
            <p:spPr bwMode="auto">
              <a:xfrm flipH="1" flipV="1">
                <a:off x="978" y="437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7" name="AutoShape 19"/>
              <p:cNvSpPr>
                <a:spLocks noChangeArrowheads="1"/>
              </p:cNvSpPr>
              <p:nvPr/>
            </p:nvSpPr>
            <p:spPr bwMode="auto">
              <a:xfrm flipH="1" flipV="1">
                <a:off x="0" y="66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8" name="AutoShape 20"/>
              <p:cNvSpPr>
                <a:spLocks noChangeArrowheads="1"/>
              </p:cNvSpPr>
              <p:nvPr/>
            </p:nvSpPr>
            <p:spPr bwMode="auto">
              <a:xfrm flipH="1" flipV="1">
                <a:off x="236" y="66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9" name="AutoShape 21"/>
              <p:cNvSpPr>
                <a:spLocks noChangeArrowheads="1"/>
              </p:cNvSpPr>
              <p:nvPr/>
            </p:nvSpPr>
            <p:spPr bwMode="auto">
              <a:xfrm flipH="1" flipV="1">
                <a:off x="483" y="660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0" name="AutoShape 22"/>
              <p:cNvSpPr>
                <a:spLocks noChangeArrowheads="1"/>
              </p:cNvSpPr>
              <p:nvPr/>
            </p:nvSpPr>
            <p:spPr bwMode="auto">
              <a:xfrm flipH="1" flipV="1">
                <a:off x="730" y="656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1" name="AutoShape 23"/>
              <p:cNvSpPr>
                <a:spLocks noChangeArrowheads="1"/>
              </p:cNvSpPr>
              <p:nvPr/>
            </p:nvSpPr>
            <p:spPr bwMode="auto">
              <a:xfrm flipH="1" flipV="1">
                <a:off x="978" y="652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2" name="AutoShape 24"/>
              <p:cNvSpPr>
                <a:spLocks noChangeArrowheads="1"/>
              </p:cNvSpPr>
              <p:nvPr/>
            </p:nvSpPr>
            <p:spPr bwMode="auto">
              <a:xfrm flipH="1" flipV="1">
                <a:off x="0" y="881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3" name="AutoShape 25"/>
              <p:cNvSpPr>
                <a:spLocks noChangeArrowheads="1"/>
              </p:cNvSpPr>
              <p:nvPr/>
            </p:nvSpPr>
            <p:spPr bwMode="auto">
              <a:xfrm flipH="1" flipV="1">
                <a:off x="236" y="881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4" name="AutoShape 26"/>
              <p:cNvSpPr>
                <a:spLocks noChangeArrowheads="1"/>
              </p:cNvSpPr>
              <p:nvPr/>
            </p:nvSpPr>
            <p:spPr bwMode="auto">
              <a:xfrm flipH="1" flipV="1">
                <a:off x="483" y="877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5" name="AutoShape 27"/>
              <p:cNvSpPr>
                <a:spLocks noChangeArrowheads="1"/>
              </p:cNvSpPr>
              <p:nvPr/>
            </p:nvSpPr>
            <p:spPr bwMode="auto">
              <a:xfrm flipH="1" flipV="1">
                <a:off x="730" y="873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6" name="AutoShape 28"/>
              <p:cNvSpPr>
                <a:spLocks noChangeArrowheads="1"/>
              </p:cNvSpPr>
              <p:nvPr/>
            </p:nvSpPr>
            <p:spPr bwMode="auto">
              <a:xfrm flipH="1" flipV="1">
                <a:off x="978" y="869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7" name="AutoShape 29"/>
              <p:cNvSpPr>
                <a:spLocks noChangeArrowheads="1"/>
              </p:cNvSpPr>
              <p:nvPr/>
            </p:nvSpPr>
            <p:spPr bwMode="auto">
              <a:xfrm flipH="1" flipV="1">
                <a:off x="0" y="1073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8" name="AutoShape 30"/>
              <p:cNvSpPr>
                <a:spLocks noChangeArrowheads="1"/>
              </p:cNvSpPr>
              <p:nvPr/>
            </p:nvSpPr>
            <p:spPr bwMode="auto">
              <a:xfrm flipH="1" flipV="1">
                <a:off x="236" y="1073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9" name="AutoShape 31"/>
              <p:cNvSpPr>
                <a:spLocks noChangeArrowheads="1"/>
              </p:cNvSpPr>
              <p:nvPr/>
            </p:nvSpPr>
            <p:spPr bwMode="auto">
              <a:xfrm flipH="1" flipV="1">
                <a:off x="483" y="1069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0" name="AutoShape 32"/>
              <p:cNvSpPr>
                <a:spLocks noChangeArrowheads="1"/>
              </p:cNvSpPr>
              <p:nvPr/>
            </p:nvSpPr>
            <p:spPr bwMode="auto">
              <a:xfrm flipH="1" flipV="1">
                <a:off x="730" y="1065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1" name="AutoShape 33"/>
              <p:cNvSpPr>
                <a:spLocks noChangeArrowheads="1"/>
              </p:cNvSpPr>
              <p:nvPr/>
            </p:nvSpPr>
            <p:spPr bwMode="auto">
              <a:xfrm flipH="1" flipV="1">
                <a:off x="978" y="1061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2" name="AutoShape 34"/>
              <p:cNvSpPr>
                <a:spLocks noChangeArrowheads="1"/>
              </p:cNvSpPr>
              <p:nvPr/>
            </p:nvSpPr>
            <p:spPr bwMode="auto">
              <a:xfrm flipH="1" flipV="1">
                <a:off x="0" y="1288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3" name="AutoShape 35"/>
              <p:cNvSpPr>
                <a:spLocks noChangeArrowheads="1"/>
              </p:cNvSpPr>
              <p:nvPr/>
            </p:nvSpPr>
            <p:spPr bwMode="auto">
              <a:xfrm flipH="1" flipV="1">
                <a:off x="236" y="1288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4" name="AutoShape 36"/>
              <p:cNvSpPr>
                <a:spLocks noChangeArrowheads="1"/>
              </p:cNvSpPr>
              <p:nvPr/>
            </p:nvSpPr>
            <p:spPr bwMode="auto">
              <a:xfrm flipH="1" flipV="1">
                <a:off x="483" y="128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5" name="AutoShape 37"/>
              <p:cNvSpPr>
                <a:spLocks noChangeArrowheads="1"/>
              </p:cNvSpPr>
              <p:nvPr/>
            </p:nvSpPr>
            <p:spPr bwMode="auto">
              <a:xfrm flipH="1" flipV="1">
                <a:off x="730" y="1280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6" name="AutoShape 38"/>
              <p:cNvSpPr>
                <a:spLocks noChangeArrowheads="1"/>
              </p:cNvSpPr>
              <p:nvPr/>
            </p:nvSpPr>
            <p:spPr bwMode="auto">
              <a:xfrm flipH="1" flipV="1">
                <a:off x="978" y="1276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7" name="AutoShape 39"/>
              <p:cNvSpPr>
                <a:spLocks noChangeArrowheads="1"/>
              </p:cNvSpPr>
              <p:nvPr/>
            </p:nvSpPr>
            <p:spPr bwMode="auto">
              <a:xfrm flipH="1" flipV="1">
                <a:off x="0" y="1505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8" name="AutoShape 40"/>
              <p:cNvSpPr>
                <a:spLocks noChangeArrowheads="1"/>
              </p:cNvSpPr>
              <p:nvPr/>
            </p:nvSpPr>
            <p:spPr bwMode="auto">
              <a:xfrm flipH="1" flipV="1">
                <a:off x="236" y="1505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9" name="AutoShape 41"/>
              <p:cNvSpPr>
                <a:spLocks noChangeArrowheads="1"/>
              </p:cNvSpPr>
              <p:nvPr/>
            </p:nvSpPr>
            <p:spPr bwMode="auto">
              <a:xfrm flipH="1" flipV="1">
                <a:off x="483" y="1501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0" name="AutoShape 42"/>
              <p:cNvSpPr>
                <a:spLocks noChangeArrowheads="1"/>
              </p:cNvSpPr>
              <p:nvPr/>
            </p:nvSpPr>
            <p:spPr bwMode="auto">
              <a:xfrm flipH="1" flipV="1">
                <a:off x="730" y="1497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1" name="AutoShape 43"/>
              <p:cNvSpPr>
                <a:spLocks noChangeArrowheads="1"/>
              </p:cNvSpPr>
              <p:nvPr/>
            </p:nvSpPr>
            <p:spPr bwMode="auto">
              <a:xfrm flipH="1" flipV="1">
                <a:off x="978" y="1493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5" name="Group 44"/>
            <p:cNvGrpSpPr>
              <a:grpSpLocks/>
            </p:cNvGrpSpPr>
            <p:nvPr userDrawn="1"/>
          </p:nvGrpSpPr>
          <p:grpSpPr bwMode="auto">
            <a:xfrm>
              <a:off x="1224" y="0"/>
              <a:ext cx="1044" cy="1552"/>
              <a:chOff x="0" y="0"/>
              <a:chExt cx="1044" cy="1552"/>
            </a:xfrm>
          </p:grpSpPr>
          <p:sp>
            <p:nvSpPr>
              <p:cNvPr id="112" name="AutoShape 45"/>
              <p:cNvSpPr>
                <a:spLocks noChangeArrowheads="1"/>
              </p:cNvSpPr>
              <p:nvPr/>
            </p:nvSpPr>
            <p:spPr bwMode="auto">
              <a:xfrm flipH="1" flipV="1">
                <a:off x="0" y="12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3" name="AutoShape 46"/>
              <p:cNvSpPr>
                <a:spLocks noChangeArrowheads="1"/>
              </p:cNvSpPr>
              <p:nvPr/>
            </p:nvSpPr>
            <p:spPr bwMode="auto">
              <a:xfrm flipH="1" flipV="1">
                <a:off x="236" y="12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4" name="AutoShape 47"/>
              <p:cNvSpPr>
                <a:spLocks noChangeArrowheads="1"/>
              </p:cNvSpPr>
              <p:nvPr/>
            </p:nvSpPr>
            <p:spPr bwMode="auto">
              <a:xfrm flipH="1" flipV="1">
                <a:off x="483" y="8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5" name="AutoShape 48"/>
              <p:cNvSpPr>
                <a:spLocks noChangeArrowheads="1"/>
              </p:cNvSpPr>
              <p:nvPr/>
            </p:nvSpPr>
            <p:spPr bwMode="auto">
              <a:xfrm flipH="1" flipV="1">
                <a:off x="730" y="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6" name="AutoShape 49"/>
              <p:cNvSpPr>
                <a:spLocks noChangeArrowheads="1"/>
              </p:cNvSpPr>
              <p:nvPr/>
            </p:nvSpPr>
            <p:spPr bwMode="auto">
              <a:xfrm flipH="1" flipV="1">
                <a:off x="978" y="0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7" name="AutoShape 50"/>
              <p:cNvSpPr>
                <a:spLocks noChangeArrowheads="1"/>
              </p:cNvSpPr>
              <p:nvPr/>
            </p:nvSpPr>
            <p:spPr bwMode="auto">
              <a:xfrm flipH="1" flipV="1">
                <a:off x="0" y="23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8" name="AutoShape 51"/>
              <p:cNvSpPr>
                <a:spLocks noChangeArrowheads="1"/>
              </p:cNvSpPr>
              <p:nvPr/>
            </p:nvSpPr>
            <p:spPr bwMode="auto">
              <a:xfrm flipH="1" flipV="1">
                <a:off x="236" y="23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9" name="AutoShape 52"/>
              <p:cNvSpPr>
                <a:spLocks noChangeArrowheads="1"/>
              </p:cNvSpPr>
              <p:nvPr/>
            </p:nvSpPr>
            <p:spPr bwMode="auto">
              <a:xfrm flipH="1" flipV="1">
                <a:off x="483" y="230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0" name="AutoShape 53"/>
              <p:cNvSpPr>
                <a:spLocks noChangeArrowheads="1"/>
              </p:cNvSpPr>
              <p:nvPr/>
            </p:nvSpPr>
            <p:spPr bwMode="auto">
              <a:xfrm flipH="1" flipV="1">
                <a:off x="730" y="226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1" name="AutoShape 54"/>
              <p:cNvSpPr>
                <a:spLocks noChangeArrowheads="1"/>
              </p:cNvSpPr>
              <p:nvPr/>
            </p:nvSpPr>
            <p:spPr bwMode="auto">
              <a:xfrm flipH="1" flipV="1">
                <a:off x="978" y="222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2" name="AutoShape 55"/>
              <p:cNvSpPr>
                <a:spLocks noChangeArrowheads="1"/>
              </p:cNvSpPr>
              <p:nvPr/>
            </p:nvSpPr>
            <p:spPr bwMode="auto">
              <a:xfrm flipH="1" flipV="1">
                <a:off x="0" y="449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" name="AutoShape 56"/>
              <p:cNvSpPr>
                <a:spLocks noChangeArrowheads="1"/>
              </p:cNvSpPr>
              <p:nvPr/>
            </p:nvSpPr>
            <p:spPr bwMode="auto">
              <a:xfrm flipH="1" flipV="1">
                <a:off x="236" y="449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4" name="AutoShape 57"/>
              <p:cNvSpPr>
                <a:spLocks noChangeArrowheads="1"/>
              </p:cNvSpPr>
              <p:nvPr/>
            </p:nvSpPr>
            <p:spPr bwMode="auto">
              <a:xfrm flipH="1" flipV="1">
                <a:off x="483" y="445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5" name="AutoShape 58"/>
              <p:cNvSpPr>
                <a:spLocks noChangeArrowheads="1"/>
              </p:cNvSpPr>
              <p:nvPr/>
            </p:nvSpPr>
            <p:spPr bwMode="auto">
              <a:xfrm flipH="1" flipV="1">
                <a:off x="730" y="441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6" name="AutoShape 59"/>
              <p:cNvSpPr>
                <a:spLocks noChangeArrowheads="1"/>
              </p:cNvSpPr>
              <p:nvPr/>
            </p:nvSpPr>
            <p:spPr bwMode="auto">
              <a:xfrm flipH="1" flipV="1">
                <a:off x="978" y="437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7" name="AutoShape 60"/>
              <p:cNvSpPr>
                <a:spLocks noChangeArrowheads="1"/>
              </p:cNvSpPr>
              <p:nvPr/>
            </p:nvSpPr>
            <p:spPr bwMode="auto">
              <a:xfrm flipH="1" flipV="1">
                <a:off x="0" y="66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8" name="AutoShape 61"/>
              <p:cNvSpPr>
                <a:spLocks noChangeArrowheads="1"/>
              </p:cNvSpPr>
              <p:nvPr/>
            </p:nvSpPr>
            <p:spPr bwMode="auto">
              <a:xfrm flipH="1" flipV="1">
                <a:off x="236" y="66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9" name="AutoShape 62"/>
              <p:cNvSpPr>
                <a:spLocks noChangeArrowheads="1"/>
              </p:cNvSpPr>
              <p:nvPr/>
            </p:nvSpPr>
            <p:spPr bwMode="auto">
              <a:xfrm flipH="1" flipV="1">
                <a:off x="483" y="660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0" name="AutoShape 63"/>
              <p:cNvSpPr>
                <a:spLocks noChangeArrowheads="1"/>
              </p:cNvSpPr>
              <p:nvPr/>
            </p:nvSpPr>
            <p:spPr bwMode="auto">
              <a:xfrm flipH="1" flipV="1">
                <a:off x="730" y="656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1" name="AutoShape 64"/>
              <p:cNvSpPr>
                <a:spLocks noChangeArrowheads="1"/>
              </p:cNvSpPr>
              <p:nvPr/>
            </p:nvSpPr>
            <p:spPr bwMode="auto">
              <a:xfrm flipH="1" flipV="1">
                <a:off x="978" y="652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2" name="AutoShape 65"/>
              <p:cNvSpPr>
                <a:spLocks noChangeArrowheads="1"/>
              </p:cNvSpPr>
              <p:nvPr/>
            </p:nvSpPr>
            <p:spPr bwMode="auto">
              <a:xfrm flipH="1" flipV="1">
                <a:off x="0" y="881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3" name="AutoShape 66"/>
              <p:cNvSpPr>
                <a:spLocks noChangeArrowheads="1"/>
              </p:cNvSpPr>
              <p:nvPr/>
            </p:nvSpPr>
            <p:spPr bwMode="auto">
              <a:xfrm flipH="1" flipV="1">
                <a:off x="236" y="881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4" name="AutoShape 67"/>
              <p:cNvSpPr>
                <a:spLocks noChangeArrowheads="1"/>
              </p:cNvSpPr>
              <p:nvPr/>
            </p:nvSpPr>
            <p:spPr bwMode="auto">
              <a:xfrm flipH="1" flipV="1">
                <a:off x="483" y="877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5" name="AutoShape 68"/>
              <p:cNvSpPr>
                <a:spLocks noChangeArrowheads="1"/>
              </p:cNvSpPr>
              <p:nvPr/>
            </p:nvSpPr>
            <p:spPr bwMode="auto">
              <a:xfrm flipH="1" flipV="1">
                <a:off x="730" y="873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6" name="AutoShape 69"/>
              <p:cNvSpPr>
                <a:spLocks noChangeArrowheads="1"/>
              </p:cNvSpPr>
              <p:nvPr/>
            </p:nvSpPr>
            <p:spPr bwMode="auto">
              <a:xfrm flipH="1" flipV="1">
                <a:off x="978" y="869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7" name="AutoShape 70"/>
              <p:cNvSpPr>
                <a:spLocks noChangeArrowheads="1"/>
              </p:cNvSpPr>
              <p:nvPr/>
            </p:nvSpPr>
            <p:spPr bwMode="auto">
              <a:xfrm flipH="1" flipV="1">
                <a:off x="0" y="1073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8" name="AutoShape 71"/>
              <p:cNvSpPr>
                <a:spLocks noChangeArrowheads="1"/>
              </p:cNvSpPr>
              <p:nvPr/>
            </p:nvSpPr>
            <p:spPr bwMode="auto">
              <a:xfrm flipH="1" flipV="1">
                <a:off x="236" y="1073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9" name="AutoShape 72"/>
              <p:cNvSpPr>
                <a:spLocks noChangeArrowheads="1"/>
              </p:cNvSpPr>
              <p:nvPr/>
            </p:nvSpPr>
            <p:spPr bwMode="auto">
              <a:xfrm flipH="1" flipV="1">
                <a:off x="483" y="1069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0" name="AutoShape 73"/>
              <p:cNvSpPr>
                <a:spLocks noChangeArrowheads="1"/>
              </p:cNvSpPr>
              <p:nvPr/>
            </p:nvSpPr>
            <p:spPr bwMode="auto">
              <a:xfrm flipH="1" flipV="1">
                <a:off x="730" y="1065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1" name="AutoShape 74"/>
              <p:cNvSpPr>
                <a:spLocks noChangeArrowheads="1"/>
              </p:cNvSpPr>
              <p:nvPr/>
            </p:nvSpPr>
            <p:spPr bwMode="auto">
              <a:xfrm flipH="1" flipV="1">
                <a:off x="978" y="1061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2" name="AutoShape 75"/>
              <p:cNvSpPr>
                <a:spLocks noChangeArrowheads="1"/>
              </p:cNvSpPr>
              <p:nvPr/>
            </p:nvSpPr>
            <p:spPr bwMode="auto">
              <a:xfrm flipH="1" flipV="1">
                <a:off x="0" y="1288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3" name="AutoShape 76"/>
              <p:cNvSpPr>
                <a:spLocks noChangeArrowheads="1"/>
              </p:cNvSpPr>
              <p:nvPr/>
            </p:nvSpPr>
            <p:spPr bwMode="auto">
              <a:xfrm flipH="1" flipV="1">
                <a:off x="236" y="1288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4" name="AutoShape 77"/>
              <p:cNvSpPr>
                <a:spLocks noChangeArrowheads="1"/>
              </p:cNvSpPr>
              <p:nvPr/>
            </p:nvSpPr>
            <p:spPr bwMode="auto">
              <a:xfrm flipH="1" flipV="1">
                <a:off x="483" y="128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5" name="AutoShape 78"/>
              <p:cNvSpPr>
                <a:spLocks noChangeArrowheads="1"/>
              </p:cNvSpPr>
              <p:nvPr/>
            </p:nvSpPr>
            <p:spPr bwMode="auto">
              <a:xfrm flipH="1" flipV="1">
                <a:off x="730" y="1280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6" name="AutoShape 79"/>
              <p:cNvSpPr>
                <a:spLocks noChangeArrowheads="1"/>
              </p:cNvSpPr>
              <p:nvPr/>
            </p:nvSpPr>
            <p:spPr bwMode="auto">
              <a:xfrm flipH="1" flipV="1">
                <a:off x="978" y="1276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7" name="AutoShape 80"/>
              <p:cNvSpPr>
                <a:spLocks noChangeArrowheads="1"/>
              </p:cNvSpPr>
              <p:nvPr/>
            </p:nvSpPr>
            <p:spPr bwMode="auto">
              <a:xfrm flipH="1" flipV="1">
                <a:off x="0" y="1505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8" name="AutoShape 81"/>
              <p:cNvSpPr>
                <a:spLocks noChangeArrowheads="1"/>
              </p:cNvSpPr>
              <p:nvPr/>
            </p:nvSpPr>
            <p:spPr bwMode="auto">
              <a:xfrm flipH="1" flipV="1">
                <a:off x="236" y="1505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9" name="AutoShape 82"/>
              <p:cNvSpPr>
                <a:spLocks noChangeArrowheads="1"/>
              </p:cNvSpPr>
              <p:nvPr/>
            </p:nvSpPr>
            <p:spPr bwMode="auto">
              <a:xfrm flipH="1" flipV="1">
                <a:off x="483" y="1501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0" name="AutoShape 83"/>
              <p:cNvSpPr>
                <a:spLocks noChangeArrowheads="1"/>
              </p:cNvSpPr>
              <p:nvPr/>
            </p:nvSpPr>
            <p:spPr bwMode="auto">
              <a:xfrm flipH="1" flipV="1">
                <a:off x="730" y="1497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1" name="AutoShape 84"/>
              <p:cNvSpPr>
                <a:spLocks noChangeArrowheads="1"/>
              </p:cNvSpPr>
              <p:nvPr/>
            </p:nvSpPr>
            <p:spPr bwMode="auto">
              <a:xfrm flipH="1" flipV="1">
                <a:off x="978" y="1493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6" name="Group 85"/>
            <p:cNvGrpSpPr>
              <a:grpSpLocks/>
            </p:cNvGrpSpPr>
            <p:nvPr userDrawn="1"/>
          </p:nvGrpSpPr>
          <p:grpSpPr bwMode="auto">
            <a:xfrm>
              <a:off x="2468" y="0"/>
              <a:ext cx="1044" cy="1552"/>
              <a:chOff x="0" y="0"/>
              <a:chExt cx="1044" cy="1552"/>
            </a:xfrm>
          </p:grpSpPr>
          <p:sp>
            <p:nvSpPr>
              <p:cNvPr id="72" name="AutoShape 86"/>
              <p:cNvSpPr>
                <a:spLocks noChangeArrowheads="1"/>
              </p:cNvSpPr>
              <p:nvPr/>
            </p:nvSpPr>
            <p:spPr bwMode="auto">
              <a:xfrm flipH="1" flipV="1">
                <a:off x="0" y="12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3" name="AutoShape 87"/>
              <p:cNvSpPr>
                <a:spLocks noChangeArrowheads="1"/>
              </p:cNvSpPr>
              <p:nvPr/>
            </p:nvSpPr>
            <p:spPr bwMode="auto">
              <a:xfrm flipH="1" flipV="1">
                <a:off x="236" y="12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4" name="AutoShape 88"/>
              <p:cNvSpPr>
                <a:spLocks noChangeArrowheads="1"/>
              </p:cNvSpPr>
              <p:nvPr/>
            </p:nvSpPr>
            <p:spPr bwMode="auto">
              <a:xfrm flipH="1" flipV="1">
                <a:off x="483" y="8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5" name="AutoShape 89"/>
              <p:cNvSpPr>
                <a:spLocks noChangeArrowheads="1"/>
              </p:cNvSpPr>
              <p:nvPr/>
            </p:nvSpPr>
            <p:spPr bwMode="auto">
              <a:xfrm flipH="1" flipV="1">
                <a:off x="730" y="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6" name="AutoShape 90"/>
              <p:cNvSpPr>
                <a:spLocks noChangeArrowheads="1"/>
              </p:cNvSpPr>
              <p:nvPr/>
            </p:nvSpPr>
            <p:spPr bwMode="auto">
              <a:xfrm flipH="1" flipV="1">
                <a:off x="978" y="0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7" name="AutoShape 91"/>
              <p:cNvSpPr>
                <a:spLocks noChangeArrowheads="1"/>
              </p:cNvSpPr>
              <p:nvPr/>
            </p:nvSpPr>
            <p:spPr bwMode="auto">
              <a:xfrm flipH="1" flipV="1">
                <a:off x="0" y="23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8" name="AutoShape 92"/>
              <p:cNvSpPr>
                <a:spLocks noChangeArrowheads="1"/>
              </p:cNvSpPr>
              <p:nvPr/>
            </p:nvSpPr>
            <p:spPr bwMode="auto">
              <a:xfrm flipH="1" flipV="1">
                <a:off x="236" y="23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9" name="AutoShape 93"/>
              <p:cNvSpPr>
                <a:spLocks noChangeArrowheads="1"/>
              </p:cNvSpPr>
              <p:nvPr/>
            </p:nvSpPr>
            <p:spPr bwMode="auto">
              <a:xfrm flipH="1" flipV="1">
                <a:off x="483" y="230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0" name="AutoShape 94"/>
              <p:cNvSpPr>
                <a:spLocks noChangeArrowheads="1"/>
              </p:cNvSpPr>
              <p:nvPr/>
            </p:nvSpPr>
            <p:spPr bwMode="auto">
              <a:xfrm flipH="1" flipV="1">
                <a:off x="730" y="226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1" name="AutoShape 95"/>
              <p:cNvSpPr>
                <a:spLocks noChangeArrowheads="1"/>
              </p:cNvSpPr>
              <p:nvPr/>
            </p:nvSpPr>
            <p:spPr bwMode="auto">
              <a:xfrm flipH="1" flipV="1">
                <a:off x="978" y="222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2" name="AutoShape 96"/>
              <p:cNvSpPr>
                <a:spLocks noChangeArrowheads="1"/>
              </p:cNvSpPr>
              <p:nvPr/>
            </p:nvSpPr>
            <p:spPr bwMode="auto">
              <a:xfrm flipH="1" flipV="1">
                <a:off x="0" y="449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3" name="AutoShape 97"/>
              <p:cNvSpPr>
                <a:spLocks noChangeArrowheads="1"/>
              </p:cNvSpPr>
              <p:nvPr/>
            </p:nvSpPr>
            <p:spPr bwMode="auto">
              <a:xfrm flipH="1" flipV="1">
                <a:off x="236" y="449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4" name="AutoShape 98"/>
              <p:cNvSpPr>
                <a:spLocks noChangeArrowheads="1"/>
              </p:cNvSpPr>
              <p:nvPr/>
            </p:nvSpPr>
            <p:spPr bwMode="auto">
              <a:xfrm flipH="1" flipV="1">
                <a:off x="483" y="445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5" name="AutoShape 99"/>
              <p:cNvSpPr>
                <a:spLocks noChangeArrowheads="1"/>
              </p:cNvSpPr>
              <p:nvPr/>
            </p:nvSpPr>
            <p:spPr bwMode="auto">
              <a:xfrm flipH="1" flipV="1">
                <a:off x="730" y="441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6" name="AutoShape 100"/>
              <p:cNvSpPr>
                <a:spLocks noChangeArrowheads="1"/>
              </p:cNvSpPr>
              <p:nvPr/>
            </p:nvSpPr>
            <p:spPr bwMode="auto">
              <a:xfrm flipH="1" flipV="1">
                <a:off x="978" y="437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7" name="AutoShape 101"/>
              <p:cNvSpPr>
                <a:spLocks noChangeArrowheads="1"/>
              </p:cNvSpPr>
              <p:nvPr/>
            </p:nvSpPr>
            <p:spPr bwMode="auto">
              <a:xfrm flipH="1" flipV="1">
                <a:off x="0" y="66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8" name="AutoShape 102"/>
              <p:cNvSpPr>
                <a:spLocks noChangeArrowheads="1"/>
              </p:cNvSpPr>
              <p:nvPr/>
            </p:nvSpPr>
            <p:spPr bwMode="auto">
              <a:xfrm flipH="1" flipV="1">
                <a:off x="236" y="66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9" name="AutoShape 103"/>
              <p:cNvSpPr>
                <a:spLocks noChangeArrowheads="1"/>
              </p:cNvSpPr>
              <p:nvPr/>
            </p:nvSpPr>
            <p:spPr bwMode="auto">
              <a:xfrm flipH="1" flipV="1">
                <a:off x="483" y="660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0" name="AutoShape 104"/>
              <p:cNvSpPr>
                <a:spLocks noChangeArrowheads="1"/>
              </p:cNvSpPr>
              <p:nvPr/>
            </p:nvSpPr>
            <p:spPr bwMode="auto">
              <a:xfrm flipH="1" flipV="1">
                <a:off x="730" y="656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" name="AutoShape 105"/>
              <p:cNvSpPr>
                <a:spLocks noChangeArrowheads="1"/>
              </p:cNvSpPr>
              <p:nvPr/>
            </p:nvSpPr>
            <p:spPr bwMode="auto">
              <a:xfrm flipH="1" flipV="1">
                <a:off x="978" y="652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2" name="AutoShape 106"/>
              <p:cNvSpPr>
                <a:spLocks noChangeArrowheads="1"/>
              </p:cNvSpPr>
              <p:nvPr/>
            </p:nvSpPr>
            <p:spPr bwMode="auto">
              <a:xfrm flipH="1" flipV="1">
                <a:off x="0" y="881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3" name="AutoShape 107"/>
              <p:cNvSpPr>
                <a:spLocks noChangeArrowheads="1"/>
              </p:cNvSpPr>
              <p:nvPr/>
            </p:nvSpPr>
            <p:spPr bwMode="auto">
              <a:xfrm flipH="1" flipV="1">
                <a:off x="236" y="881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4" name="AutoShape 108"/>
              <p:cNvSpPr>
                <a:spLocks noChangeArrowheads="1"/>
              </p:cNvSpPr>
              <p:nvPr/>
            </p:nvSpPr>
            <p:spPr bwMode="auto">
              <a:xfrm flipH="1" flipV="1">
                <a:off x="483" y="877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5" name="AutoShape 109"/>
              <p:cNvSpPr>
                <a:spLocks noChangeArrowheads="1"/>
              </p:cNvSpPr>
              <p:nvPr/>
            </p:nvSpPr>
            <p:spPr bwMode="auto">
              <a:xfrm flipH="1" flipV="1">
                <a:off x="730" y="873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6" name="AutoShape 110"/>
              <p:cNvSpPr>
                <a:spLocks noChangeArrowheads="1"/>
              </p:cNvSpPr>
              <p:nvPr/>
            </p:nvSpPr>
            <p:spPr bwMode="auto">
              <a:xfrm flipH="1" flipV="1">
                <a:off x="978" y="869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7" name="AutoShape 111"/>
              <p:cNvSpPr>
                <a:spLocks noChangeArrowheads="1"/>
              </p:cNvSpPr>
              <p:nvPr/>
            </p:nvSpPr>
            <p:spPr bwMode="auto">
              <a:xfrm flipH="1" flipV="1">
                <a:off x="0" y="1073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8" name="AutoShape 112"/>
              <p:cNvSpPr>
                <a:spLocks noChangeArrowheads="1"/>
              </p:cNvSpPr>
              <p:nvPr/>
            </p:nvSpPr>
            <p:spPr bwMode="auto">
              <a:xfrm flipH="1" flipV="1">
                <a:off x="236" y="1073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9" name="AutoShape 113"/>
              <p:cNvSpPr>
                <a:spLocks noChangeArrowheads="1"/>
              </p:cNvSpPr>
              <p:nvPr/>
            </p:nvSpPr>
            <p:spPr bwMode="auto">
              <a:xfrm flipH="1" flipV="1">
                <a:off x="483" y="1069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0" name="AutoShape 114"/>
              <p:cNvSpPr>
                <a:spLocks noChangeArrowheads="1"/>
              </p:cNvSpPr>
              <p:nvPr/>
            </p:nvSpPr>
            <p:spPr bwMode="auto">
              <a:xfrm flipH="1" flipV="1">
                <a:off x="730" y="1065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1" name="AutoShape 115"/>
              <p:cNvSpPr>
                <a:spLocks noChangeArrowheads="1"/>
              </p:cNvSpPr>
              <p:nvPr/>
            </p:nvSpPr>
            <p:spPr bwMode="auto">
              <a:xfrm flipH="1" flipV="1">
                <a:off x="978" y="1061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2" name="AutoShape 116"/>
              <p:cNvSpPr>
                <a:spLocks noChangeArrowheads="1"/>
              </p:cNvSpPr>
              <p:nvPr/>
            </p:nvSpPr>
            <p:spPr bwMode="auto">
              <a:xfrm flipH="1" flipV="1">
                <a:off x="0" y="1288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3" name="AutoShape 117"/>
              <p:cNvSpPr>
                <a:spLocks noChangeArrowheads="1"/>
              </p:cNvSpPr>
              <p:nvPr/>
            </p:nvSpPr>
            <p:spPr bwMode="auto">
              <a:xfrm flipH="1" flipV="1">
                <a:off x="236" y="1288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4" name="AutoShape 118"/>
              <p:cNvSpPr>
                <a:spLocks noChangeArrowheads="1"/>
              </p:cNvSpPr>
              <p:nvPr/>
            </p:nvSpPr>
            <p:spPr bwMode="auto">
              <a:xfrm flipH="1" flipV="1">
                <a:off x="483" y="128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5" name="AutoShape 119"/>
              <p:cNvSpPr>
                <a:spLocks noChangeArrowheads="1"/>
              </p:cNvSpPr>
              <p:nvPr/>
            </p:nvSpPr>
            <p:spPr bwMode="auto">
              <a:xfrm flipH="1" flipV="1">
                <a:off x="730" y="1280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6" name="AutoShape 120"/>
              <p:cNvSpPr>
                <a:spLocks noChangeArrowheads="1"/>
              </p:cNvSpPr>
              <p:nvPr/>
            </p:nvSpPr>
            <p:spPr bwMode="auto">
              <a:xfrm flipH="1" flipV="1">
                <a:off x="978" y="1276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7" name="AutoShape 121"/>
              <p:cNvSpPr>
                <a:spLocks noChangeArrowheads="1"/>
              </p:cNvSpPr>
              <p:nvPr/>
            </p:nvSpPr>
            <p:spPr bwMode="auto">
              <a:xfrm flipH="1" flipV="1">
                <a:off x="0" y="1505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8" name="AutoShape 122"/>
              <p:cNvSpPr>
                <a:spLocks noChangeArrowheads="1"/>
              </p:cNvSpPr>
              <p:nvPr/>
            </p:nvSpPr>
            <p:spPr bwMode="auto">
              <a:xfrm flipH="1" flipV="1">
                <a:off x="236" y="1505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9" name="AutoShape 123"/>
              <p:cNvSpPr>
                <a:spLocks noChangeArrowheads="1"/>
              </p:cNvSpPr>
              <p:nvPr/>
            </p:nvSpPr>
            <p:spPr bwMode="auto">
              <a:xfrm flipH="1" flipV="1">
                <a:off x="483" y="1501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0" name="AutoShape 124"/>
              <p:cNvSpPr>
                <a:spLocks noChangeArrowheads="1"/>
              </p:cNvSpPr>
              <p:nvPr/>
            </p:nvSpPr>
            <p:spPr bwMode="auto">
              <a:xfrm flipH="1" flipV="1">
                <a:off x="730" y="1497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1" name="AutoShape 125"/>
              <p:cNvSpPr>
                <a:spLocks noChangeArrowheads="1"/>
              </p:cNvSpPr>
              <p:nvPr/>
            </p:nvSpPr>
            <p:spPr bwMode="auto">
              <a:xfrm flipH="1" flipV="1">
                <a:off x="978" y="1493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7" name="Group 126"/>
            <p:cNvGrpSpPr>
              <a:grpSpLocks/>
            </p:cNvGrpSpPr>
            <p:nvPr userDrawn="1"/>
          </p:nvGrpSpPr>
          <p:grpSpPr bwMode="auto">
            <a:xfrm>
              <a:off x="3696" y="0"/>
              <a:ext cx="1044" cy="1552"/>
              <a:chOff x="0" y="0"/>
              <a:chExt cx="1044" cy="1552"/>
            </a:xfrm>
          </p:grpSpPr>
          <p:sp>
            <p:nvSpPr>
              <p:cNvPr id="32" name="AutoShape 127"/>
              <p:cNvSpPr>
                <a:spLocks noChangeArrowheads="1"/>
              </p:cNvSpPr>
              <p:nvPr/>
            </p:nvSpPr>
            <p:spPr bwMode="auto">
              <a:xfrm flipH="1" flipV="1">
                <a:off x="0" y="12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3" name="AutoShape 128"/>
              <p:cNvSpPr>
                <a:spLocks noChangeArrowheads="1"/>
              </p:cNvSpPr>
              <p:nvPr/>
            </p:nvSpPr>
            <p:spPr bwMode="auto">
              <a:xfrm flipH="1" flipV="1">
                <a:off x="236" y="12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4" name="AutoShape 129"/>
              <p:cNvSpPr>
                <a:spLocks noChangeArrowheads="1"/>
              </p:cNvSpPr>
              <p:nvPr/>
            </p:nvSpPr>
            <p:spPr bwMode="auto">
              <a:xfrm flipH="1" flipV="1">
                <a:off x="483" y="8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5" name="AutoShape 130"/>
              <p:cNvSpPr>
                <a:spLocks noChangeArrowheads="1"/>
              </p:cNvSpPr>
              <p:nvPr/>
            </p:nvSpPr>
            <p:spPr bwMode="auto">
              <a:xfrm flipH="1" flipV="1">
                <a:off x="730" y="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6" name="AutoShape 131"/>
              <p:cNvSpPr>
                <a:spLocks noChangeArrowheads="1"/>
              </p:cNvSpPr>
              <p:nvPr/>
            </p:nvSpPr>
            <p:spPr bwMode="auto">
              <a:xfrm flipH="1" flipV="1">
                <a:off x="978" y="0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7" name="AutoShape 132"/>
              <p:cNvSpPr>
                <a:spLocks noChangeArrowheads="1"/>
              </p:cNvSpPr>
              <p:nvPr/>
            </p:nvSpPr>
            <p:spPr bwMode="auto">
              <a:xfrm flipH="1" flipV="1">
                <a:off x="0" y="23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8" name="AutoShape 133"/>
              <p:cNvSpPr>
                <a:spLocks noChangeArrowheads="1"/>
              </p:cNvSpPr>
              <p:nvPr/>
            </p:nvSpPr>
            <p:spPr bwMode="auto">
              <a:xfrm flipH="1" flipV="1">
                <a:off x="236" y="23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9" name="AutoShape 134"/>
              <p:cNvSpPr>
                <a:spLocks noChangeArrowheads="1"/>
              </p:cNvSpPr>
              <p:nvPr/>
            </p:nvSpPr>
            <p:spPr bwMode="auto">
              <a:xfrm flipH="1" flipV="1">
                <a:off x="483" y="230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0" name="AutoShape 135"/>
              <p:cNvSpPr>
                <a:spLocks noChangeArrowheads="1"/>
              </p:cNvSpPr>
              <p:nvPr/>
            </p:nvSpPr>
            <p:spPr bwMode="auto">
              <a:xfrm flipH="1" flipV="1">
                <a:off x="730" y="226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1" name="AutoShape 136"/>
              <p:cNvSpPr>
                <a:spLocks noChangeArrowheads="1"/>
              </p:cNvSpPr>
              <p:nvPr/>
            </p:nvSpPr>
            <p:spPr bwMode="auto">
              <a:xfrm flipH="1" flipV="1">
                <a:off x="978" y="222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2" name="AutoShape 137"/>
              <p:cNvSpPr>
                <a:spLocks noChangeArrowheads="1"/>
              </p:cNvSpPr>
              <p:nvPr/>
            </p:nvSpPr>
            <p:spPr bwMode="auto">
              <a:xfrm flipH="1" flipV="1">
                <a:off x="0" y="449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3" name="AutoShape 138"/>
              <p:cNvSpPr>
                <a:spLocks noChangeArrowheads="1"/>
              </p:cNvSpPr>
              <p:nvPr/>
            </p:nvSpPr>
            <p:spPr bwMode="auto">
              <a:xfrm flipH="1" flipV="1">
                <a:off x="236" y="449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4" name="AutoShape 139"/>
              <p:cNvSpPr>
                <a:spLocks noChangeArrowheads="1"/>
              </p:cNvSpPr>
              <p:nvPr/>
            </p:nvSpPr>
            <p:spPr bwMode="auto">
              <a:xfrm flipH="1" flipV="1">
                <a:off x="483" y="445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5" name="AutoShape 140"/>
              <p:cNvSpPr>
                <a:spLocks noChangeArrowheads="1"/>
              </p:cNvSpPr>
              <p:nvPr/>
            </p:nvSpPr>
            <p:spPr bwMode="auto">
              <a:xfrm flipH="1" flipV="1">
                <a:off x="730" y="441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6" name="AutoShape 141"/>
              <p:cNvSpPr>
                <a:spLocks noChangeArrowheads="1"/>
              </p:cNvSpPr>
              <p:nvPr/>
            </p:nvSpPr>
            <p:spPr bwMode="auto">
              <a:xfrm flipH="1" flipV="1">
                <a:off x="978" y="437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7" name="AutoShape 142"/>
              <p:cNvSpPr>
                <a:spLocks noChangeArrowheads="1"/>
              </p:cNvSpPr>
              <p:nvPr/>
            </p:nvSpPr>
            <p:spPr bwMode="auto">
              <a:xfrm flipH="1" flipV="1">
                <a:off x="0" y="66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8" name="AutoShape 143"/>
              <p:cNvSpPr>
                <a:spLocks noChangeArrowheads="1"/>
              </p:cNvSpPr>
              <p:nvPr/>
            </p:nvSpPr>
            <p:spPr bwMode="auto">
              <a:xfrm flipH="1" flipV="1">
                <a:off x="236" y="66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9" name="AutoShape 144"/>
              <p:cNvSpPr>
                <a:spLocks noChangeArrowheads="1"/>
              </p:cNvSpPr>
              <p:nvPr/>
            </p:nvSpPr>
            <p:spPr bwMode="auto">
              <a:xfrm flipH="1" flipV="1">
                <a:off x="483" y="660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0" name="AutoShape 145"/>
              <p:cNvSpPr>
                <a:spLocks noChangeArrowheads="1"/>
              </p:cNvSpPr>
              <p:nvPr/>
            </p:nvSpPr>
            <p:spPr bwMode="auto">
              <a:xfrm flipH="1" flipV="1">
                <a:off x="730" y="656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1" name="AutoShape 146"/>
              <p:cNvSpPr>
                <a:spLocks noChangeArrowheads="1"/>
              </p:cNvSpPr>
              <p:nvPr/>
            </p:nvSpPr>
            <p:spPr bwMode="auto">
              <a:xfrm flipH="1" flipV="1">
                <a:off x="978" y="652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2" name="AutoShape 147"/>
              <p:cNvSpPr>
                <a:spLocks noChangeArrowheads="1"/>
              </p:cNvSpPr>
              <p:nvPr/>
            </p:nvSpPr>
            <p:spPr bwMode="auto">
              <a:xfrm flipH="1" flipV="1">
                <a:off x="0" y="881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3" name="AutoShape 148"/>
              <p:cNvSpPr>
                <a:spLocks noChangeArrowheads="1"/>
              </p:cNvSpPr>
              <p:nvPr/>
            </p:nvSpPr>
            <p:spPr bwMode="auto">
              <a:xfrm flipH="1" flipV="1">
                <a:off x="236" y="881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4" name="AutoShape 149"/>
              <p:cNvSpPr>
                <a:spLocks noChangeArrowheads="1"/>
              </p:cNvSpPr>
              <p:nvPr/>
            </p:nvSpPr>
            <p:spPr bwMode="auto">
              <a:xfrm flipH="1" flipV="1">
                <a:off x="483" y="877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5" name="AutoShape 150"/>
              <p:cNvSpPr>
                <a:spLocks noChangeArrowheads="1"/>
              </p:cNvSpPr>
              <p:nvPr/>
            </p:nvSpPr>
            <p:spPr bwMode="auto">
              <a:xfrm flipH="1" flipV="1">
                <a:off x="730" y="873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6" name="AutoShape 151"/>
              <p:cNvSpPr>
                <a:spLocks noChangeArrowheads="1"/>
              </p:cNvSpPr>
              <p:nvPr/>
            </p:nvSpPr>
            <p:spPr bwMode="auto">
              <a:xfrm flipH="1" flipV="1">
                <a:off x="978" y="869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7" name="AutoShape 152"/>
              <p:cNvSpPr>
                <a:spLocks noChangeArrowheads="1"/>
              </p:cNvSpPr>
              <p:nvPr/>
            </p:nvSpPr>
            <p:spPr bwMode="auto">
              <a:xfrm flipH="1" flipV="1">
                <a:off x="0" y="1073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8" name="AutoShape 153"/>
              <p:cNvSpPr>
                <a:spLocks noChangeArrowheads="1"/>
              </p:cNvSpPr>
              <p:nvPr/>
            </p:nvSpPr>
            <p:spPr bwMode="auto">
              <a:xfrm flipH="1" flipV="1">
                <a:off x="236" y="1073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9" name="AutoShape 154"/>
              <p:cNvSpPr>
                <a:spLocks noChangeArrowheads="1"/>
              </p:cNvSpPr>
              <p:nvPr/>
            </p:nvSpPr>
            <p:spPr bwMode="auto">
              <a:xfrm flipH="1" flipV="1">
                <a:off x="483" y="1069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0" name="AutoShape 155"/>
              <p:cNvSpPr>
                <a:spLocks noChangeArrowheads="1"/>
              </p:cNvSpPr>
              <p:nvPr/>
            </p:nvSpPr>
            <p:spPr bwMode="auto">
              <a:xfrm flipH="1" flipV="1">
                <a:off x="730" y="1065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1" name="AutoShape 156"/>
              <p:cNvSpPr>
                <a:spLocks noChangeArrowheads="1"/>
              </p:cNvSpPr>
              <p:nvPr/>
            </p:nvSpPr>
            <p:spPr bwMode="auto">
              <a:xfrm flipH="1" flipV="1">
                <a:off x="978" y="1061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2" name="AutoShape 157"/>
              <p:cNvSpPr>
                <a:spLocks noChangeArrowheads="1"/>
              </p:cNvSpPr>
              <p:nvPr/>
            </p:nvSpPr>
            <p:spPr bwMode="auto">
              <a:xfrm flipH="1" flipV="1">
                <a:off x="0" y="1288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3" name="AutoShape 158"/>
              <p:cNvSpPr>
                <a:spLocks noChangeArrowheads="1"/>
              </p:cNvSpPr>
              <p:nvPr/>
            </p:nvSpPr>
            <p:spPr bwMode="auto">
              <a:xfrm flipH="1" flipV="1">
                <a:off x="236" y="1288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4" name="AutoShape 159"/>
              <p:cNvSpPr>
                <a:spLocks noChangeArrowheads="1"/>
              </p:cNvSpPr>
              <p:nvPr/>
            </p:nvSpPr>
            <p:spPr bwMode="auto">
              <a:xfrm flipH="1" flipV="1">
                <a:off x="483" y="128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5" name="AutoShape 160"/>
              <p:cNvSpPr>
                <a:spLocks noChangeArrowheads="1"/>
              </p:cNvSpPr>
              <p:nvPr/>
            </p:nvSpPr>
            <p:spPr bwMode="auto">
              <a:xfrm flipH="1" flipV="1">
                <a:off x="730" y="1280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6" name="AutoShape 161"/>
              <p:cNvSpPr>
                <a:spLocks noChangeArrowheads="1"/>
              </p:cNvSpPr>
              <p:nvPr/>
            </p:nvSpPr>
            <p:spPr bwMode="auto">
              <a:xfrm flipH="1" flipV="1">
                <a:off x="978" y="1276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7" name="AutoShape 162"/>
              <p:cNvSpPr>
                <a:spLocks noChangeArrowheads="1"/>
              </p:cNvSpPr>
              <p:nvPr/>
            </p:nvSpPr>
            <p:spPr bwMode="auto">
              <a:xfrm flipH="1" flipV="1">
                <a:off x="0" y="1505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8" name="AutoShape 163"/>
              <p:cNvSpPr>
                <a:spLocks noChangeArrowheads="1"/>
              </p:cNvSpPr>
              <p:nvPr/>
            </p:nvSpPr>
            <p:spPr bwMode="auto">
              <a:xfrm flipH="1" flipV="1">
                <a:off x="236" y="1505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9" name="AutoShape 164"/>
              <p:cNvSpPr>
                <a:spLocks noChangeArrowheads="1"/>
              </p:cNvSpPr>
              <p:nvPr/>
            </p:nvSpPr>
            <p:spPr bwMode="auto">
              <a:xfrm flipH="1" flipV="1">
                <a:off x="483" y="1501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0" name="AutoShape 165"/>
              <p:cNvSpPr>
                <a:spLocks noChangeArrowheads="1"/>
              </p:cNvSpPr>
              <p:nvPr/>
            </p:nvSpPr>
            <p:spPr bwMode="auto">
              <a:xfrm flipH="1" flipV="1">
                <a:off x="730" y="1497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1" name="AutoShape 166"/>
              <p:cNvSpPr>
                <a:spLocks noChangeArrowheads="1"/>
              </p:cNvSpPr>
              <p:nvPr/>
            </p:nvSpPr>
            <p:spPr bwMode="auto">
              <a:xfrm flipH="1" flipV="1">
                <a:off x="978" y="1493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8" name="AutoShape 167"/>
            <p:cNvSpPr>
              <a:spLocks noChangeArrowheads="1"/>
            </p:cNvSpPr>
            <p:nvPr/>
          </p:nvSpPr>
          <p:spPr bwMode="auto">
            <a:xfrm flipH="1" flipV="1">
              <a:off x="4933" y="12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/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AutoShape 168"/>
            <p:cNvSpPr>
              <a:spLocks noChangeArrowheads="1"/>
            </p:cNvSpPr>
            <p:nvPr/>
          </p:nvSpPr>
          <p:spPr bwMode="auto">
            <a:xfrm flipH="1" flipV="1">
              <a:off x="5169" y="12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/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AutoShape 169"/>
            <p:cNvSpPr>
              <a:spLocks noChangeArrowheads="1"/>
            </p:cNvSpPr>
            <p:nvPr/>
          </p:nvSpPr>
          <p:spPr bwMode="auto">
            <a:xfrm flipH="1" flipV="1">
              <a:off x="5416" y="8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/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AutoShape 170"/>
            <p:cNvSpPr>
              <a:spLocks noChangeArrowheads="1"/>
            </p:cNvSpPr>
            <p:nvPr/>
          </p:nvSpPr>
          <p:spPr bwMode="auto">
            <a:xfrm flipH="1" flipV="1">
              <a:off x="4933" y="234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/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AutoShape 171"/>
            <p:cNvSpPr>
              <a:spLocks noChangeArrowheads="1"/>
            </p:cNvSpPr>
            <p:nvPr/>
          </p:nvSpPr>
          <p:spPr bwMode="auto">
            <a:xfrm flipH="1" flipV="1">
              <a:off x="5169" y="234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/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AutoShape 172"/>
            <p:cNvSpPr>
              <a:spLocks noChangeArrowheads="1"/>
            </p:cNvSpPr>
            <p:nvPr/>
          </p:nvSpPr>
          <p:spPr bwMode="auto">
            <a:xfrm flipH="1" flipV="1">
              <a:off x="5416" y="230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/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AutoShape 173"/>
            <p:cNvSpPr>
              <a:spLocks noChangeArrowheads="1"/>
            </p:cNvSpPr>
            <p:nvPr/>
          </p:nvSpPr>
          <p:spPr bwMode="auto">
            <a:xfrm flipH="1" flipV="1">
              <a:off x="4933" y="449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/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AutoShape 174"/>
            <p:cNvSpPr>
              <a:spLocks noChangeArrowheads="1"/>
            </p:cNvSpPr>
            <p:nvPr/>
          </p:nvSpPr>
          <p:spPr bwMode="auto">
            <a:xfrm flipH="1" flipV="1">
              <a:off x="5169" y="449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/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AutoShape 175"/>
            <p:cNvSpPr>
              <a:spLocks noChangeArrowheads="1"/>
            </p:cNvSpPr>
            <p:nvPr/>
          </p:nvSpPr>
          <p:spPr bwMode="auto">
            <a:xfrm flipH="1" flipV="1">
              <a:off x="5416" y="445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/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AutoShape 176"/>
            <p:cNvSpPr>
              <a:spLocks noChangeArrowheads="1"/>
            </p:cNvSpPr>
            <p:nvPr/>
          </p:nvSpPr>
          <p:spPr bwMode="auto">
            <a:xfrm flipH="1" flipV="1">
              <a:off x="4933" y="664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/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AutoShape 177"/>
            <p:cNvSpPr>
              <a:spLocks noChangeArrowheads="1"/>
            </p:cNvSpPr>
            <p:nvPr/>
          </p:nvSpPr>
          <p:spPr bwMode="auto">
            <a:xfrm flipH="1" flipV="1">
              <a:off x="5169" y="664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/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AutoShape 178"/>
            <p:cNvSpPr>
              <a:spLocks noChangeArrowheads="1"/>
            </p:cNvSpPr>
            <p:nvPr/>
          </p:nvSpPr>
          <p:spPr bwMode="auto">
            <a:xfrm flipH="1" flipV="1">
              <a:off x="5416" y="660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/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AutoShape 179"/>
            <p:cNvSpPr>
              <a:spLocks noChangeArrowheads="1"/>
            </p:cNvSpPr>
            <p:nvPr/>
          </p:nvSpPr>
          <p:spPr bwMode="auto">
            <a:xfrm flipH="1" flipV="1">
              <a:off x="4933" y="881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/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AutoShape 180"/>
            <p:cNvSpPr>
              <a:spLocks noChangeArrowheads="1"/>
            </p:cNvSpPr>
            <p:nvPr/>
          </p:nvSpPr>
          <p:spPr bwMode="auto">
            <a:xfrm flipH="1" flipV="1">
              <a:off x="5169" y="881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/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AutoShape 181"/>
            <p:cNvSpPr>
              <a:spLocks noChangeArrowheads="1"/>
            </p:cNvSpPr>
            <p:nvPr/>
          </p:nvSpPr>
          <p:spPr bwMode="auto">
            <a:xfrm flipH="1" flipV="1">
              <a:off x="5416" y="877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/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AutoShape 182"/>
            <p:cNvSpPr>
              <a:spLocks noChangeArrowheads="1"/>
            </p:cNvSpPr>
            <p:nvPr/>
          </p:nvSpPr>
          <p:spPr bwMode="auto">
            <a:xfrm flipH="1" flipV="1">
              <a:off x="4933" y="1073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/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AutoShape 183"/>
            <p:cNvSpPr>
              <a:spLocks noChangeArrowheads="1"/>
            </p:cNvSpPr>
            <p:nvPr/>
          </p:nvSpPr>
          <p:spPr bwMode="auto">
            <a:xfrm flipH="1" flipV="1">
              <a:off x="5169" y="1073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/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AutoShape 184"/>
            <p:cNvSpPr>
              <a:spLocks noChangeArrowheads="1"/>
            </p:cNvSpPr>
            <p:nvPr/>
          </p:nvSpPr>
          <p:spPr bwMode="auto">
            <a:xfrm flipH="1" flipV="1">
              <a:off x="5416" y="1069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/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AutoShape 185"/>
            <p:cNvSpPr>
              <a:spLocks noChangeArrowheads="1"/>
            </p:cNvSpPr>
            <p:nvPr/>
          </p:nvSpPr>
          <p:spPr bwMode="auto">
            <a:xfrm flipH="1" flipV="1">
              <a:off x="4933" y="1288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/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AutoShape 186"/>
            <p:cNvSpPr>
              <a:spLocks noChangeArrowheads="1"/>
            </p:cNvSpPr>
            <p:nvPr/>
          </p:nvSpPr>
          <p:spPr bwMode="auto">
            <a:xfrm flipH="1" flipV="1">
              <a:off x="5169" y="1288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/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AutoShape 187"/>
            <p:cNvSpPr>
              <a:spLocks noChangeArrowheads="1"/>
            </p:cNvSpPr>
            <p:nvPr/>
          </p:nvSpPr>
          <p:spPr bwMode="auto">
            <a:xfrm flipH="1" flipV="1">
              <a:off x="5416" y="1284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/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AutoShape 188"/>
            <p:cNvSpPr>
              <a:spLocks noChangeArrowheads="1"/>
            </p:cNvSpPr>
            <p:nvPr/>
          </p:nvSpPr>
          <p:spPr bwMode="auto">
            <a:xfrm flipH="1" flipV="1">
              <a:off x="4933" y="1505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/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AutoShape 189"/>
            <p:cNvSpPr>
              <a:spLocks noChangeArrowheads="1"/>
            </p:cNvSpPr>
            <p:nvPr/>
          </p:nvSpPr>
          <p:spPr bwMode="auto">
            <a:xfrm flipH="1" flipV="1">
              <a:off x="5169" y="1505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/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AutoShape 190"/>
            <p:cNvSpPr>
              <a:spLocks noChangeArrowheads="1"/>
            </p:cNvSpPr>
            <p:nvPr/>
          </p:nvSpPr>
          <p:spPr bwMode="auto">
            <a:xfrm flipH="1" flipV="1">
              <a:off x="5416" y="1501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/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92" name="Rectangle 191" descr="90%"/>
          <p:cNvSpPr>
            <a:spLocks noChangeArrowheads="1"/>
          </p:cNvSpPr>
          <p:nvPr/>
        </p:nvSpPr>
        <p:spPr bwMode="auto">
          <a:xfrm>
            <a:off x="0" y="0"/>
            <a:ext cx="9144000" cy="2220913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93" name="Rectangle 192"/>
          <p:cNvSpPr>
            <a:spLocks noChangeArrowheads="1"/>
          </p:cNvSpPr>
          <p:nvPr/>
        </p:nvSpPr>
        <p:spPr bwMode="auto">
          <a:xfrm>
            <a:off x="0" y="2209800"/>
            <a:ext cx="3200400" cy="21875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94" name="Rectangle 193"/>
          <p:cNvSpPr>
            <a:spLocks noChangeArrowheads="1"/>
          </p:cNvSpPr>
          <p:nvPr/>
        </p:nvSpPr>
        <p:spPr bwMode="auto">
          <a:xfrm>
            <a:off x="1870075" y="2220913"/>
            <a:ext cx="7273925" cy="2144712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95" name="Rectangle 194"/>
          <p:cNvSpPr>
            <a:spLocks noChangeArrowheads="1"/>
          </p:cNvSpPr>
          <p:nvPr/>
        </p:nvSpPr>
        <p:spPr bwMode="auto">
          <a:xfrm>
            <a:off x="0" y="2220913"/>
            <a:ext cx="9144000" cy="16827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6" name="Rectangle 195"/>
          <p:cNvSpPr>
            <a:spLocks noChangeArrowheads="1"/>
          </p:cNvSpPr>
          <p:nvPr/>
        </p:nvSpPr>
        <p:spPr bwMode="auto">
          <a:xfrm>
            <a:off x="0" y="4300538"/>
            <a:ext cx="9144000" cy="16827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7" name="AutoShape 196"/>
          <p:cNvSpPr>
            <a:spLocks noChangeArrowheads="1"/>
          </p:cNvSpPr>
          <p:nvPr/>
        </p:nvSpPr>
        <p:spPr bwMode="auto">
          <a:xfrm>
            <a:off x="228600" y="2000250"/>
            <a:ext cx="3086100" cy="2278063"/>
          </a:xfrm>
          <a:prstGeom prst="chevron">
            <a:avLst>
              <a:gd name="adj" fmla="val 33868"/>
            </a:avLst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0099998" lon="20099998" rev="0"/>
            </a:camera>
            <a:lightRig rig="legacyFlat2" dir="t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  <a:extLst>
            <a:ext uri="{AF507438-7753-43E0-B8FC-AC1667EBCBE1}"/>
          </a:extLst>
        </p:spPr>
        <p:txBody>
          <a:bodyPr wrap="none" anchor="ctr">
            <a:flatTx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98" name="AutoShape 197"/>
          <p:cNvSpPr>
            <a:spLocks noChangeArrowheads="1"/>
          </p:cNvSpPr>
          <p:nvPr/>
        </p:nvSpPr>
        <p:spPr bwMode="auto">
          <a:xfrm>
            <a:off x="1084263" y="1949450"/>
            <a:ext cx="2878137" cy="1903413"/>
          </a:xfrm>
          <a:prstGeom prst="chevron">
            <a:avLst>
              <a:gd name="adj" fmla="val 37802"/>
            </a:avLst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0099998" lon="20099998" rev="0"/>
            </a:camera>
            <a:lightRig rig="legacyFlat2" dir="t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  <a:extLst>
            <a:ext uri="{AF507438-7753-43E0-B8FC-AC1667EBCBE1}"/>
          </a:extLst>
        </p:spPr>
        <p:txBody>
          <a:bodyPr wrap="none" anchor="ctr">
            <a:flatTx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99" name="Text Box 199"/>
          <p:cNvSpPr txBox="1">
            <a:spLocks noChangeArrowheads="1"/>
          </p:cNvSpPr>
          <p:nvPr/>
        </p:nvSpPr>
        <p:spPr bwMode="auto">
          <a:xfrm>
            <a:off x="5076825" y="6092825"/>
            <a:ext cx="403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srgbClr val="0033CC"/>
                </a:solidFill>
              </a:rPr>
              <a:t>华南理工大学广州学院机械实验中心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srgbClr val="0033CC"/>
                </a:solidFill>
              </a:rPr>
              <a:t>工业自动化技术强化训练</a:t>
            </a:r>
          </a:p>
        </p:txBody>
      </p:sp>
      <p:sp>
        <p:nvSpPr>
          <p:cNvPr id="2246" name="Rectangle 198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2681288"/>
            <a:ext cx="7772400" cy="963612"/>
          </a:xfrm>
          <a:prstGeom prst="rect">
            <a:avLst/>
          </a:prstGeom>
          <a:noFill/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4CF57B1-721C-4339-AF4D-C16077123768}" type="datetimeFigureOut">
              <a:rPr lang="zh-CN" altLang="en-US"/>
              <a:pPr>
                <a:defRPr/>
              </a:pPr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5E3B93F-F107-4EC3-AA6D-91DD3A0156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762000" y="1588"/>
            <a:ext cx="8382000" cy="979487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" cy="9810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1588"/>
            <a:ext cx="9144000" cy="119062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82650"/>
            <a:ext cx="9144000" cy="119063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109538" y="-100013"/>
            <a:ext cx="862012" cy="938213"/>
          </a:xfrm>
          <a:prstGeom prst="chevron">
            <a:avLst>
              <a:gd name="adj" fmla="val 30457"/>
            </a:avLst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0099998" lon="20099998" rev="0"/>
            </a:camera>
            <a:lightRig rig="legacyFlat2" dir="t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  <a:extLst>
            <a:ext uri="{AF507438-7753-43E0-B8FC-AC1667EBCBE1}"/>
          </a:extLst>
        </p:spPr>
        <p:txBody>
          <a:bodyPr wrap="none" anchor="ctr">
            <a:flatTx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324600"/>
            <a:ext cx="9144000" cy="16827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997450" y="168275"/>
            <a:ext cx="40386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srgbClr val="0033CC"/>
                </a:solidFill>
              </a:rPr>
              <a:t>华南理工大学广州学院机械实验中心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srgbClr val="0033CC"/>
                </a:solidFill>
              </a:rPr>
              <a:t>工业自动化技术强化训练</a:t>
            </a:r>
          </a:p>
        </p:txBody>
      </p:sp>
      <p:pic>
        <p:nvPicPr>
          <p:cNvPr id="2" name="Picture 2" descr="图片3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1341438"/>
            <a:ext cx="9144000" cy="551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9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914400" y="115888"/>
            <a:ext cx="647700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5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24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Verdana" panose="020B060403050404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Verdana" panose="020B060403050404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Verdana" panose="020B060403050404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Verdana" panose="020B0604030504040204" pitchFamily="34" charset="0"/>
          <a:ea typeface="微软雅黑" panose="020B0503020204020204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Verdana" panose="020B0604030504040204" pitchFamily="34" charset="0"/>
          <a:ea typeface="微软雅黑" panose="020B0503020204020204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Verdana" panose="020B0604030504040204" pitchFamily="34" charset="0"/>
          <a:ea typeface="微软雅黑" panose="020B0503020204020204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Verdana" panose="020B0604030504040204" pitchFamily="34" charset="0"/>
          <a:ea typeface="微软雅黑" panose="020B0503020204020204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Verdana" panose="020B060403050404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16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2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96" y="251937"/>
            <a:ext cx="3240360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LED</a:t>
            </a:r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数码管显示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0938" y="1557338"/>
            <a:ext cx="6985000" cy="35385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一、数码管的分类</a:t>
            </a:r>
            <a:endParaRPr lang="en-US" altLang="zh-CN" sz="3200" b="1" dirty="0">
              <a:latin typeface="宋体" pitchFamily="2" charset="-122"/>
              <a:ea typeface="宋体" pitchFamily="2" charset="-122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altLang="zh-CN" sz="3200" b="1" dirty="0">
              <a:latin typeface="宋体" pitchFamily="2" charset="-122"/>
              <a:ea typeface="宋体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二、数码管的结构与原理</a:t>
            </a:r>
            <a:endParaRPr lang="en-US" altLang="zh-CN" sz="3200" b="1" dirty="0">
              <a:latin typeface="宋体" pitchFamily="2" charset="-122"/>
              <a:ea typeface="宋体" pitchFamily="2" charset="-122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altLang="zh-CN" sz="3200" b="1" dirty="0">
              <a:latin typeface="宋体" pitchFamily="2" charset="-122"/>
              <a:ea typeface="宋体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三、数码管的显示</a:t>
            </a:r>
            <a:endParaRPr lang="en-US" altLang="zh-CN" sz="3200" b="1" dirty="0">
              <a:latin typeface="宋体" pitchFamily="2" charset="-122"/>
              <a:ea typeface="宋体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200" b="1" dirty="0">
              <a:latin typeface="宋体" pitchFamily="2" charset="-122"/>
              <a:ea typeface="宋体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四、数码管实训</a:t>
            </a:r>
            <a:endParaRPr lang="en-US" altLang="zh-CN" sz="32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Box 1"/>
          <p:cNvSpPr txBox="1">
            <a:spLocks noChangeArrowheads="1"/>
          </p:cNvSpPr>
          <p:nvPr/>
        </p:nvSpPr>
        <p:spPr bwMode="auto">
          <a:xfrm>
            <a:off x="1085850" y="1649413"/>
            <a:ext cx="65039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latin typeface="宋体" charset="-122"/>
              </a:rPr>
              <a:t>实训</a:t>
            </a:r>
            <a:r>
              <a:rPr lang="en-US" altLang="zh-CN" sz="2000" b="1">
                <a:latin typeface="宋体" charset="-122"/>
              </a:rPr>
              <a:t>2</a:t>
            </a:r>
            <a:r>
              <a:rPr lang="zh-CN" altLang="en-US" sz="2000" b="1">
                <a:latin typeface="宋体" charset="-122"/>
              </a:rPr>
              <a:t>：实现“</a:t>
            </a:r>
            <a:r>
              <a:rPr lang="en-US" altLang="zh-CN" sz="2000" b="1">
                <a:latin typeface="宋体" charset="-122"/>
              </a:rPr>
              <a:t>0-9</a:t>
            </a:r>
            <a:r>
              <a:rPr lang="zh-CN" altLang="en-US" sz="2000" b="1">
                <a:latin typeface="宋体" charset="-122"/>
              </a:rPr>
              <a:t>”的连续</a:t>
            </a:r>
            <a:r>
              <a:rPr lang="zh-CN" altLang="en-US" sz="2000" b="1">
                <a:solidFill>
                  <a:srgbClr val="FF0000"/>
                </a:solidFill>
                <a:latin typeface="宋体" charset="-122"/>
              </a:rPr>
              <a:t>动态显示</a:t>
            </a:r>
            <a:r>
              <a:rPr lang="zh-CN" altLang="en-US" sz="2000" b="1">
                <a:latin typeface="宋体" charset="-122"/>
              </a:rPr>
              <a:t>。</a:t>
            </a:r>
          </a:p>
        </p:txBody>
      </p:sp>
      <p:sp>
        <p:nvSpPr>
          <p:cNvPr id="3" name="圆角矩形 2"/>
          <p:cNvSpPr>
            <a:spLocks noChangeArrowheads="1"/>
          </p:cNvSpPr>
          <p:nvPr/>
        </p:nvSpPr>
        <p:spPr bwMode="auto">
          <a:xfrm>
            <a:off x="2195513" y="2420938"/>
            <a:ext cx="1054100" cy="3603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r>
              <a:rPr lang="zh-CN" altLang="en-US"/>
              <a:t>初始化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547813" y="3060700"/>
            <a:ext cx="2519362" cy="8001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r>
              <a:rPr lang="zh-CN" altLang="en-US"/>
              <a:t>打开第一位数码管，送“</a:t>
            </a:r>
            <a:r>
              <a:rPr lang="en-US" altLang="zh-CN"/>
              <a:t>0</a:t>
            </a:r>
            <a:r>
              <a:rPr lang="zh-CN" altLang="en-US"/>
              <a:t>”的代码值到</a:t>
            </a:r>
            <a:r>
              <a:rPr lang="en-US" altLang="zh-CN"/>
              <a:t>P0</a:t>
            </a:r>
            <a:r>
              <a:rPr lang="zh-CN" altLang="en-US"/>
              <a:t>口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051050" y="4213225"/>
            <a:ext cx="1225550" cy="377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r>
              <a:rPr lang="zh-CN" altLang="en-US"/>
              <a:t>延时保持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309688" y="4941888"/>
            <a:ext cx="2757487" cy="5032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r>
              <a:rPr lang="zh-CN" altLang="en-US"/>
              <a:t>送“</a:t>
            </a:r>
            <a:r>
              <a:rPr lang="en-US" altLang="zh-CN"/>
              <a:t>1</a:t>
            </a:r>
            <a:r>
              <a:rPr lang="zh-CN" altLang="en-US"/>
              <a:t>”的代码值到</a:t>
            </a:r>
            <a:r>
              <a:rPr lang="en-US" altLang="zh-CN"/>
              <a:t>P0</a:t>
            </a:r>
            <a:r>
              <a:rPr lang="zh-CN" altLang="en-US"/>
              <a:t>口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051050" y="5805488"/>
            <a:ext cx="1225550" cy="3603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r>
              <a:rPr lang="zh-CN" altLang="en-US"/>
              <a:t>延时保持</a:t>
            </a:r>
          </a:p>
        </p:txBody>
      </p:sp>
      <p:cxnSp>
        <p:nvCxnSpPr>
          <p:cNvPr id="8" name="直接箭头连接符 7"/>
          <p:cNvCxnSpPr>
            <a:cxnSpLocks noChangeShapeType="1"/>
          </p:cNvCxnSpPr>
          <p:nvPr/>
        </p:nvCxnSpPr>
        <p:spPr bwMode="auto">
          <a:xfrm>
            <a:off x="2700338" y="2781300"/>
            <a:ext cx="0" cy="28733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" name="直接箭头连接符 8"/>
          <p:cNvCxnSpPr>
            <a:cxnSpLocks noChangeShapeType="1"/>
          </p:cNvCxnSpPr>
          <p:nvPr/>
        </p:nvCxnSpPr>
        <p:spPr bwMode="auto">
          <a:xfrm>
            <a:off x="2663825" y="3860800"/>
            <a:ext cx="0" cy="3524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" name="直接箭头连接符 9"/>
          <p:cNvCxnSpPr>
            <a:cxnSpLocks noChangeShapeType="1"/>
          </p:cNvCxnSpPr>
          <p:nvPr/>
        </p:nvCxnSpPr>
        <p:spPr bwMode="auto">
          <a:xfrm>
            <a:off x="2663825" y="4591050"/>
            <a:ext cx="0" cy="3524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1" name="直接箭头连接符 10"/>
          <p:cNvCxnSpPr>
            <a:cxnSpLocks noChangeShapeType="1"/>
          </p:cNvCxnSpPr>
          <p:nvPr/>
        </p:nvCxnSpPr>
        <p:spPr bwMode="auto">
          <a:xfrm>
            <a:off x="2663825" y="5445125"/>
            <a:ext cx="0" cy="3524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" name="肘形连接符 12"/>
          <p:cNvCxnSpPr>
            <a:cxnSpLocks noChangeShapeType="1"/>
            <a:endCxn id="4" idx="1"/>
          </p:cNvCxnSpPr>
          <p:nvPr/>
        </p:nvCxnSpPr>
        <p:spPr bwMode="auto">
          <a:xfrm rot="5400000" flipH="1" flipV="1">
            <a:off x="-151606" y="4728369"/>
            <a:ext cx="2967038" cy="431800"/>
          </a:xfrm>
          <a:prstGeom prst="bentConnector2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4" name="直接箭头连接符 13"/>
          <p:cNvCxnSpPr>
            <a:cxnSpLocks noChangeShapeType="1"/>
            <a:stCxn id="4" idx="3"/>
          </p:cNvCxnSpPr>
          <p:nvPr/>
        </p:nvCxnSpPr>
        <p:spPr bwMode="auto">
          <a:xfrm>
            <a:off x="4067175" y="3460750"/>
            <a:ext cx="1225550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lgDashDotDot"/>
            <a:round/>
            <a:headEnd/>
            <a:tailEnd type="arrow" w="med" len="med"/>
          </a:ln>
        </p:spPr>
      </p:cxn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5364163" y="3284538"/>
            <a:ext cx="1633537" cy="4191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zh-CN"/>
              <a:t>P2.0=0</a:t>
            </a:r>
          </a:p>
        </p:txBody>
      </p:sp>
      <p:cxnSp>
        <p:nvCxnSpPr>
          <p:cNvPr id="18" name="直接箭头连接符 17"/>
          <p:cNvCxnSpPr>
            <a:stCxn id="3" idx="3"/>
          </p:cNvCxnSpPr>
          <p:nvPr/>
        </p:nvCxnSpPr>
        <p:spPr bwMode="auto">
          <a:xfrm>
            <a:off x="3249613" y="2600325"/>
            <a:ext cx="211455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50000"/>
                <a:lumOff val="50000"/>
              </a:schemeClr>
            </a:solidFill>
            <a:prstDash val="lgDashDotDot"/>
            <a:round/>
            <a:headEnd type="none" w="med" len="med"/>
            <a:tailEnd type="arrow"/>
          </a:ln>
          <a:effectLst/>
          <a:extLst>
            <a:ext uri="{AF507438-7753-43E0-B8FC-AC1667EBCBE1}"/>
          </a:extLst>
        </p:spPr>
      </p:cxn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5464175" y="2420938"/>
            <a:ext cx="3068638" cy="360362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r>
              <a:rPr lang="zh-CN" altLang="en-US"/>
              <a:t>将</a:t>
            </a:r>
            <a:r>
              <a:rPr lang="en-US" altLang="zh-CN"/>
              <a:t>P0</a:t>
            </a:r>
            <a:r>
              <a:rPr lang="zh-CN" altLang="en-US"/>
              <a:t>和</a:t>
            </a:r>
            <a:r>
              <a:rPr lang="en-US" altLang="zh-CN"/>
              <a:t>P2</a:t>
            </a:r>
            <a:r>
              <a:rPr lang="zh-CN" altLang="en-US"/>
              <a:t>口都设置为高电平</a:t>
            </a:r>
          </a:p>
        </p:txBody>
      </p:sp>
      <p:cxnSp>
        <p:nvCxnSpPr>
          <p:cNvPr id="21" name="直接连接符 20"/>
          <p:cNvCxnSpPr>
            <a:cxnSpLocks noChangeShapeType="1"/>
          </p:cNvCxnSpPr>
          <p:nvPr/>
        </p:nvCxnSpPr>
        <p:spPr bwMode="auto">
          <a:xfrm>
            <a:off x="2663825" y="6165850"/>
            <a:ext cx="0" cy="287338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sysDash"/>
            <a:round/>
            <a:headEnd/>
            <a:tailEnd/>
          </a:ln>
        </p:spPr>
      </p:cxnSp>
      <p:cxnSp>
        <p:nvCxnSpPr>
          <p:cNvPr id="24" name="直接连接符 23"/>
          <p:cNvCxnSpPr>
            <a:cxnSpLocks noChangeShapeType="1"/>
          </p:cNvCxnSpPr>
          <p:nvPr/>
        </p:nvCxnSpPr>
        <p:spPr bwMode="auto">
          <a:xfrm>
            <a:off x="1116013" y="6427788"/>
            <a:ext cx="1547812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20" name="TextBox 19"/>
          <p:cNvSpPr txBox="1"/>
          <p:nvPr/>
        </p:nvSpPr>
        <p:spPr>
          <a:xfrm>
            <a:off x="1835696" y="251937"/>
            <a:ext cx="3312368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LED</a:t>
            </a:r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数码管显示</a:t>
            </a:r>
          </a:p>
        </p:txBody>
      </p:sp>
      <p:sp>
        <p:nvSpPr>
          <p:cNvPr id="31763" name="矩形 21"/>
          <p:cNvSpPr>
            <a:spLocks noChangeArrowheads="1"/>
          </p:cNvSpPr>
          <p:nvPr/>
        </p:nvSpPr>
        <p:spPr bwMode="auto">
          <a:xfrm>
            <a:off x="395288" y="1125538"/>
            <a:ext cx="2709862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CC"/>
                </a:solidFill>
                <a:latin typeface="宋体" charset="-122"/>
              </a:rPr>
              <a:t>四、数码管实训</a:t>
            </a:r>
          </a:p>
        </p:txBody>
      </p:sp>
      <p:sp>
        <p:nvSpPr>
          <p:cNvPr id="31764" name="矩形 40"/>
          <p:cNvSpPr>
            <a:spLocks noChangeArrowheads="1"/>
          </p:cNvSpPr>
          <p:nvPr/>
        </p:nvSpPr>
        <p:spPr bwMode="auto">
          <a:xfrm>
            <a:off x="4572000" y="4402138"/>
            <a:ext cx="4492625" cy="140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latin typeface="宋体" charset="-122"/>
              </a:rPr>
              <a:t>特点：</a:t>
            </a:r>
            <a:r>
              <a:rPr lang="zh-CN" altLang="en-US" sz="2000">
                <a:latin typeface="宋体" charset="-122"/>
              </a:rPr>
              <a:t>将所有数码管的段选线并联在一起，通过控制位选信号来控制数码管的点亮。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15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Box 3"/>
          <p:cNvSpPr txBox="1">
            <a:spLocks noChangeArrowheads="1"/>
          </p:cNvSpPr>
          <p:nvPr/>
        </p:nvSpPr>
        <p:spPr bwMode="auto">
          <a:xfrm>
            <a:off x="539750" y="2090738"/>
            <a:ext cx="8208963" cy="258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宋体" charset="-122"/>
              </a:rPr>
              <a:t>格式： </a:t>
            </a:r>
            <a:r>
              <a:rPr lang="zh-CN" altLang="en-US" b="1">
                <a:solidFill>
                  <a:srgbClr val="FF0000"/>
                </a:solidFill>
                <a:latin typeface="宋体" charset="-122"/>
              </a:rPr>
              <a:t>数据类型   存储器类型  数组名称</a:t>
            </a:r>
            <a:r>
              <a:rPr lang="en-US" altLang="zh-CN" b="1">
                <a:solidFill>
                  <a:srgbClr val="FF0000"/>
                </a:solidFill>
                <a:latin typeface="宋体" charset="-122"/>
              </a:rPr>
              <a:t>[k]={0x3f,0x06,…,0x5f};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宋体" charset="-122"/>
              </a:rPr>
              <a:t>其中，“</a:t>
            </a:r>
            <a:r>
              <a:rPr lang="en-US" altLang="zh-CN">
                <a:latin typeface="宋体" charset="-122"/>
              </a:rPr>
              <a:t>k</a:t>
            </a:r>
            <a:r>
              <a:rPr lang="zh-CN" altLang="en-US">
                <a:latin typeface="宋体" charset="-122"/>
              </a:rPr>
              <a:t>”是代表了数组的元素个数，可以不写，作为不固定个数的数组。</a:t>
            </a:r>
            <a:endParaRPr lang="en-US" altLang="zh-CN">
              <a:latin typeface="宋体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宋体" charset="-122"/>
              </a:rPr>
              <a:t>    对于</a:t>
            </a:r>
            <a:r>
              <a:rPr lang="zh-CN" altLang="en-US" b="1">
                <a:solidFill>
                  <a:srgbClr val="FF0000"/>
                </a:solidFill>
                <a:latin typeface="宋体" charset="-122"/>
              </a:rPr>
              <a:t>运行时无需修改的组数，通常将其定义为</a:t>
            </a:r>
            <a:r>
              <a:rPr lang="en-US" altLang="zh-CN" b="1">
                <a:solidFill>
                  <a:srgbClr val="FF0000"/>
                </a:solidFill>
                <a:latin typeface="宋体" charset="-122"/>
              </a:rPr>
              <a:t>code</a:t>
            </a:r>
            <a:r>
              <a:rPr lang="zh-CN" altLang="en-US" b="1">
                <a:solidFill>
                  <a:srgbClr val="FF0000"/>
                </a:solidFill>
                <a:latin typeface="宋体" charset="-122"/>
              </a:rPr>
              <a:t>存储器类型</a:t>
            </a:r>
            <a:r>
              <a:rPr lang="zh-CN" altLang="en-US">
                <a:latin typeface="宋体" charset="-122"/>
              </a:rPr>
              <a:t>，以节省数据存储器的空间。</a:t>
            </a:r>
            <a:endParaRPr lang="en-US" altLang="zh-CN">
              <a:latin typeface="宋体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宋体" charset="-122"/>
              </a:rPr>
              <a:t>例如：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char code SEG_CODE[]={0xC0, 0xF9, 0xA4, 0xB0, 0x99, 0x92, 0x82, 0xF8, 0x80, 0x90};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70" name="矩形 4"/>
          <p:cNvSpPr>
            <a:spLocks noChangeArrowheads="1"/>
          </p:cNvSpPr>
          <p:nvPr/>
        </p:nvSpPr>
        <p:spPr bwMode="auto">
          <a:xfrm>
            <a:off x="539750" y="5103813"/>
            <a:ext cx="8208963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宋体" charset="-122"/>
              </a:rPr>
              <a:t>格式：</a:t>
            </a:r>
            <a:r>
              <a:rPr lang="zh-CN" altLang="en-US" b="1">
                <a:solidFill>
                  <a:srgbClr val="FF0000"/>
                </a:solidFill>
                <a:latin typeface="宋体" charset="-122"/>
              </a:rPr>
              <a:t>数组名</a:t>
            </a:r>
            <a:r>
              <a:rPr lang="en-US" altLang="zh-CN" b="1">
                <a:solidFill>
                  <a:srgbClr val="FF0000"/>
                </a:solidFill>
                <a:latin typeface="宋体" charset="-122"/>
              </a:rPr>
              <a:t>[</a:t>
            </a:r>
            <a:r>
              <a:rPr lang="zh-CN" altLang="en-US" b="1">
                <a:solidFill>
                  <a:srgbClr val="FF0000"/>
                </a:solidFill>
                <a:latin typeface="宋体" charset="-122"/>
              </a:rPr>
              <a:t>下标</a:t>
            </a:r>
            <a:r>
              <a:rPr lang="en-US" altLang="zh-CN" b="1">
                <a:solidFill>
                  <a:srgbClr val="FF0000"/>
                </a:solidFill>
                <a:latin typeface="宋体" charset="-122"/>
              </a:rPr>
              <a:t>]</a:t>
            </a:r>
            <a:r>
              <a:rPr lang="zh-CN" altLang="en-US" b="1">
                <a:solidFill>
                  <a:srgbClr val="FF0000"/>
                </a:solidFill>
                <a:latin typeface="宋体" charset="-122"/>
              </a:rPr>
              <a:t>；</a:t>
            </a:r>
            <a:endParaRPr lang="en-US" altLang="zh-CN" b="1">
              <a:solidFill>
                <a:srgbClr val="FF0000"/>
              </a:solidFill>
              <a:latin typeface="宋体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>
                <a:latin typeface="宋体" charset="-122"/>
              </a:rPr>
              <a:t>如：</a:t>
            </a:r>
            <a:r>
              <a:rPr lang="en-US" altLang="zh-CN">
                <a:latin typeface="宋体" charset="-122"/>
              </a:rPr>
              <a:t>P0=</a:t>
            </a:r>
            <a:r>
              <a:rPr lang="en-US" altLang="zh-CN">
                <a:latin typeface="宋体" charset="-122"/>
                <a:cs typeface="Times New Roman" pitchFamily="18" charset="0"/>
              </a:rPr>
              <a:t>SEG_CODE[i]</a:t>
            </a:r>
            <a:r>
              <a:rPr lang="en-US" altLang="zh-CN">
                <a:latin typeface="宋体" charset="-122"/>
              </a:rPr>
              <a:t>;  </a:t>
            </a:r>
            <a:r>
              <a:rPr lang="zh-CN" altLang="en-US">
                <a:latin typeface="宋体" charset="-122"/>
              </a:rPr>
              <a:t>表示引用数组</a:t>
            </a:r>
            <a:r>
              <a:rPr lang="en-US" altLang="zh-CN">
                <a:latin typeface="宋体" charset="-122"/>
              </a:rPr>
              <a:t>SEG_CODE</a:t>
            </a:r>
            <a:r>
              <a:rPr lang="zh-CN" altLang="en-US">
                <a:latin typeface="宋体" charset="-122"/>
              </a:rPr>
              <a:t>中的第</a:t>
            </a:r>
            <a:r>
              <a:rPr lang="en-US" altLang="zh-CN">
                <a:latin typeface="宋体" charset="-122"/>
              </a:rPr>
              <a:t>i</a:t>
            </a:r>
            <a:r>
              <a:rPr lang="zh-CN" altLang="en-US">
                <a:latin typeface="宋体" charset="-122"/>
              </a:rPr>
              <a:t>个元素。</a:t>
            </a:r>
            <a:endParaRPr lang="en-US" altLang="zh-CN">
              <a:latin typeface="宋体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FF0000"/>
                </a:solidFill>
                <a:latin typeface="宋体" charset="-122"/>
              </a:rPr>
              <a:t>注意：数组的下标从</a:t>
            </a:r>
            <a:r>
              <a:rPr lang="en-US" altLang="zh-CN" b="1">
                <a:solidFill>
                  <a:srgbClr val="FF0000"/>
                </a:solidFill>
                <a:latin typeface="宋体" charset="-122"/>
              </a:rPr>
              <a:t>0</a:t>
            </a:r>
            <a:r>
              <a:rPr lang="zh-CN" altLang="en-US" b="1">
                <a:solidFill>
                  <a:srgbClr val="FF0000"/>
                </a:solidFill>
                <a:latin typeface="宋体" charset="-122"/>
              </a:rPr>
              <a:t>开始，下标可以是整型常量、整型变量和整型表达式。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35696" y="251937"/>
            <a:ext cx="3312368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LED</a:t>
            </a:r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数码管显示</a:t>
            </a:r>
          </a:p>
        </p:txBody>
      </p:sp>
      <p:sp>
        <p:nvSpPr>
          <p:cNvPr id="32772" name="矩形 1"/>
          <p:cNvSpPr>
            <a:spLocks noChangeArrowheads="1"/>
          </p:cNvSpPr>
          <p:nvPr/>
        </p:nvSpPr>
        <p:spPr bwMode="auto">
          <a:xfrm>
            <a:off x="323850" y="1195388"/>
            <a:ext cx="523875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sz="2800" b="1">
                <a:solidFill>
                  <a:srgbClr val="0000CC"/>
                </a:solidFill>
                <a:latin typeface="宋体" charset="-122"/>
              </a:rPr>
              <a:t>五、数据表</a:t>
            </a:r>
            <a:r>
              <a:rPr lang="en-US" altLang="zh-CN" sz="2800" b="1">
                <a:solidFill>
                  <a:srgbClr val="0000CC"/>
                </a:solidFill>
                <a:latin typeface="宋体" charset="-122"/>
              </a:rPr>
              <a:t>---C51</a:t>
            </a:r>
            <a:r>
              <a:rPr lang="zh-CN" altLang="en-US" sz="2800" b="1">
                <a:solidFill>
                  <a:srgbClr val="0000CC"/>
                </a:solidFill>
                <a:latin typeface="宋体" charset="-122"/>
              </a:rPr>
              <a:t>语言中的数组</a:t>
            </a:r>
            <a:endParaRPr lang="en-US" altLang="zh-CN" sz="2800" b="1">
              <a:solidFill>
                <a:srgbClr val="0000CC"/>
              </a:solidFill>
              <a:latin typeface="宋体" charset="-122"/>
            </a:endParaRPr>
          </a:p>
        </p:txBody>
      </p:sp>
      <p:sp>
        <p:nvSpPr>
          <p:cNvPr id="32773" name="矩形 8"/>
          <p:cNvSpPr>
            <a:spLocks noChangeArrowheads="1"/>
          </p:cNvSpPr>
          <p:nvPr/>
        </p:nvSpPr>
        <p:spPr bwMode="auto">
          <a:xfrm>
            <a:off x="539750" y="4676775"/>
            <a:ext cx="2160588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b="1">
                <a:solidFill>
                  <a:srgbClr val="00B050"/>
                </a:solidFill>
                <a:latin typeface="宋体" charset="-122"/>
              </a:rPr>
              <a:t>2</a:t>
            </a:r>
            <a:r>
              <a:rPr lang="zh-CN" altLang="en-US" b="1">
                <a:solidFill>
                  <a:srgbClr val="00B050"/>
                </a:solidFill>
                <a:latin typeface="宋体" charset="-122"/>
              </a:rPr>
              <a:t>、一维数组的引用</a:t>
            </a:r>
            <a:endParaRPr lang="en-US" altLang="zh-CN" b="1">
              <a:solidFill>
                <a:srgbClr val="00B050"/>
              </a:solidFill>
              <a:latin typeface="宋体" charset="-122"/>
            </a:endParaRPr>
          </a:p>
        </p:txBody>
      </p:sp>
      <p:sp>
        <p:nvSpPr>
          <p:cNvPr id="32774" name="矩形 7"/>
          <p:cNvSpPr>
            <a:spLocks noChangeArrowheads="1"/>
          </p:cNvSpPr>
          <p:nvPr/>
        </p:nvSpPr>
        <p:spPr bwMode="auto">
          <a:xfrm>
            <a:off x="539750" y="1677988"/>
            <a:ext cx="23796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000" b="1">
                <a:solidFill>
                  <a:srgbClr val="00B050"/>
                </a:solidFill>
                <a:latin typeface="宋体" charset="-122"/>
              </a:rPr>
              <a:t>1</a:t>
            </a:r>
            <a:r>
              <a:rPr lang="zh-CN" altLang="en-US" sz="2000" b="1">
                <a:solidFill>
                  <a:srgbClr val="00B050"/>
                </a:solidFill>
                <a:latin typeface="宋体" charset="-122"/>
              </a:rPr>
              <a:t>、一维数组的定义</a:t>
            </a:r>
            <a:endParaRPr lang="en-US" altLang="zh-CN" sz="2000" b="1">
              <a:solidFill>
                <a:srgbClr val="00B050"/>
              </a:solidFill>
              <a:latin typeface="宋体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Box 3"/>
          <p:cNvSpPr txBox="1">
            <a:spLocks noChangeArrowheads="1"/>
          </p:cNvSpPr>
          <p:nvPr/>
        </p:nvSpPr>
        <p:spPr bwMode="auto">
          <a:xfrm>
            <a:off x="561975" y="2492375"/>
            <a:ext cx="2786063" cy="300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Times New Roman" pitchFamily="18" charset="0"/>
                <a:cs typeface="Times New Roman" pitchFamily="18" charset="0"/>
              </a:rPr>
              <a:t>例如：</a:t>
            </a:r>
            <a:endParaRPr lang="en-US" altLang="zh-CN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三位数码管显示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124</a:t>
            </a:r>
          </a:p>
          <a:p>
            <a:pPr>
              <a:lnSpc>
                <a:spcPct val="150000"/>
              </a:lnSpc>
            </a:pPr>
            <a:r>
              <a:rPr lang="en-US" altLang="zh-CN" noProof="1">
                <a:latin typeface="Times New Roman" pitchFamily="18" charset="0"/>
                <a:cs typeface="Times New Roman" pitchFamily="18" charset="0"/>
              </a:rPr>
              <a:t>uchar 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d=124;</a:t>
            </a:r>
          </a:p>
          <a:p>
            <a:pPr>
              <a:lnSpc>
                <a:spcPct val="150000"/>
              </a:lnSpc>
            </a:pPr>
            <a:r>
              <a:rPr lang="en-US" altLang="zh-CN" noProof="1">
                <a:latin typeface="Times New Roman" pitchFamily="18" charset="0"/>
                <a:cs typeface="Times New Roman" pitchFamily="18" charset="0"/>
              </a:rPr>
              <a:t>uchar c[3];</a:t>
            </a:r>
          </a:p>
          <a:p>
            <a:pPr>
              <a:lnSpc>
                <a:spcPct val="150000"/>
              </a:lnSpc>
            </a:pPr>
            <a:r>
              <a:rPr lang="en-US" altLang="zh-CN" noProof="1">
                <a:latin typeface="Times New Roman" pitchFamily="18" charset="0"/>
                <a:cs typeface="Times New Roman" pitchFamily="18" charset="0"/>
              </a:rPr>
              <a:t>c[0]=d/100;   //</a:t>
            </a:r>
            <a:r>
              <a:rPr lang="zh-CN" altLang="en-US" noProof="1">
                <a:latin typeface="Times New Roman" pitchFamily="18" charset="0"/>
                <a:cs typeface="Times New Roman" pitchFamily="18" charset="0"/>
              </a:rPr>
              <a:t>百位数</a:t>
            </a:r>
            <a:endParaRPr lang="zh-CN" altLang="zh-CN" noProof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noProof="1">
                <a:latin typeface="Times New Roman" pitchFamily="18" charset="0"/>
                <a:cs typeface="Times New Roman" pitchFamily="18" charset="0"/>
              </a:rPr>
              <a:t>c[1]=d/10%10;  //</a:t>
            </a:r>
            <a:r>
              <a:rPr lang="zh-CN" altLang="en-US" noProof="1">
                <a:latin typeface="Times New Roman" pitchFamily="18" charset="0"/>
                <a:cs typeface="Times New Roman" pitchFamily="18" charset="0"/>
              </a:rPr>
              <a:t>十位数</a:t>
            </a:r>
            <a:endParaRPr lang="zh-CN" altLang="zh-CN" noProof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noProof="1">
                <a:latin typeface="Times New Roman" pitchFamily="18" charset="0"/>
                <a:cs typeface="Times New Roman" pitchFamily="18" charset="0"/>
              </a:rPr>
              <a:t>c[2]=d%10;      //</a:t>
            </a:r>
            <a:r>
              <a:rPr lang="zh-CN" altLang="en-US" noProof="1">
                <a:latin typeface="Times New Roman" pitchFamily="18" charset="0"/>
                <a:cs typeface="Times New Roman" pitchFamily="18" charset="0"/>
              </a:rPr>
              <a:t>个位数</a:t>
            </a:r>
            <a:endParaRPr lang="zh-CN" altLang="zh-CN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35696" y="251937"/>
            <a:ext cx="3312368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LED</a:t>
            </a:r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数码管显示</a:t>
            </a:r>
          </a:p>
        </p:txBody>
      </p:sp>
      <p:sp>
        <p:nvSpPr>
          <p:cNvPr id="34819" name="矩形 1"/>
          <p:cNvSpPr>
            <a:spLocks noChangeArrowheads="1"/>
          </p:cNvSpPr>
          <p:nvPr/>
        </p:nvSpPr>
        <p:spPr bwMode="auto">
          <a:xfrm>
            <a:off x="323850" y="1195388"/>
            <a:ext cx="234791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sz="2800" b="1">
                <a:solidFill>
                  <a:srgbClr val="0000CC"/>
                </a:solidFill>
                <a:latin typeface="宋体" charset="-122"/>
              </a:rPr>
              <a:t>六、数位分解</a:t>
            </a:r>
            <a:endParaRPr lang="en-US" altLang="zh-CN" sz="2800" b="1">
              <a:solidFill>
                <a:srgbClr val="0000CC"/>
              </a:solidFill>
              <a:latin typeface="宋体" charset="-122"/>
            </a:endParaRPr>
          </a:p>
        </p:txBody>
      </p:sp>
      <p:sp>
        <p:nvSpPr>
          <p:cNvPr id="34820" name="矩形 2"/>
          <p:cNvSpPr>
            <a:spLocks noChangeArrowheads="1"/>
          </p:cNvSpPr>
          <p:nvPr/>
        </p:nvSpPr>
        <p:spPr bwMode="auto">
          <a:xfrm>
            <a:off x="544513" y="1841500"/>
            <a:ext cx="72009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latin typeface="宋体" charset="-122"/>
              </a:rPr>
              <a:t>用数码管显示整数或浮点数时，需要对待显示数据进行数位分解</a:t>
            </a: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1" name="TextBox 9"/>
          <p:cNvSpPr txBox="1">
            <a:spLocks noChangeArrowheads="1"/>
          </p:cNvSpPr>
          <p:nvPr/>
        </p:nvSpPr>
        <p:spPr bwMode="auto">
          <a:xfrm>
            <a:off x="4449763" y="2876550"/>
            <a:ext cx="4370387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三位数码管显示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12.4</a:t>
            </a:r>
          </a:p>
          <a:p>
            <a:pPr>
              <a:lnSpc>
                <a:spcPct val="150000"/>
              </a:lnSpc>
            </a:pPr>
            <a:r>
              <a:rPr lang="en-US" altLang="zh-CN" noProof="1">
                <a:latin typeface="Times New Roman" pitchFamily="18" charset="0"/>
                <a:cs typeface="Times New Roman" pitchFamily="18" charset="0"/>
              </a:rPr>
              <a:t>uchar 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d;</a:t>
            </a:r>
          </a:p>
          <a:p>
            <a:pPr>
              <a:lnSpc>
                <a:spcPct val="150000"/>
              </a:lnSpc>
            </a:pPr>
            <a:r>
              <a:rPr lang="en-US" altLang="zh-CN" noProof="1">
                <a:latin typeface="Times New Roman" pitchFamily="18" charset="0"/>
                <a:cs typeface="Times New Roman" pitchFamily="18" charset="0"/>
              </a:rPr>
              <a:t>uchar c[3];</a:t>
            </a:r>
          </a:p>
          <a:p>
            <a:pPr>
              <a:lnSpc>
                <a:spcPct val="150000"/>
              </a:lnSpc>
            </a:pPr>
            <a:r>
              <a:rPr lang="en-US" altLang="zh-CN" noProof="1">
                <a:latin typeface="Times New Roman" pitchFamily="18" charset="0"/>
                <a:cs typeface="Times New Roman" pitchFamily="18" charset="0"/>
              </a:rPr>
              <a:t>d=12.4*10;   //</a:t>
            </a:r>
            <a:r>
              <a:rPr lang="zh-CN" altLang="en-US" noProof="1">
                <a:latin typeface="Times New Roman" pitchFamily="18" charset="0"/>
                <a:cs typeface="Times New Roman" pitchFamily="18" charset="0"/>
              </a:rPr>
              <a:t>先将小数变成整数再分解</a:t>
            </a:r>
            <a:endParaRPr lang="zh-CN" altLang="zh-CN" noProof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noProof="1">
                <a:latin typeface="Times New Roman" pitchFamily="18" charset="0"/>
                <a:cs typeface="Times New Roman" pitchFamily="18" charset="0"/>
              </a:rPr>
              <a:t>c[0]=d/100;   //</a:t>
            </a:r>
            <a:r>
              <a:rPr lang="zh-CN" altLang="en-US" noProof="1">
                <a:latin typeface="Times New Roman" pitchFamily="18" charset="0"/>
                <a:cs typeface="Times New Roman" pitchFamily="18" charset="0"/>
              </a:rPr>
              <a:t>百位数</a:t>
            </a:r>
            <a:endParaRPr lang="zh-CN" altLang="zh-CN" noProof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noProof="1">
                <a:latin typeface="Times New Roman" pitchFamily="18" charset="0"/>
                <a:cs typeface="Times New Roman" pitchFamily="18" charset="0"/>
              </a:rPr>
              <a:t>c[1]=d/10%10;  //</a:t>
            </a:r>
            <a:r>
              <a:rPr lang="zh-CN" altLang="en-US" noProof="1">
                <a:latin typeface="Times New Roman" pitchFamily="18" charset="0"/>
                <a:cs typeface="Times New Roman" pitchFamily="18" charset="0"/>
              </a:rPr>
              <a:t>十位数</a:t>
            </a:r>
            <a:endParaRPr lang="zh-CN" altLang="zh-CN" noProof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noProof="1">
                <a:latin typeface="Times New Roman" pitchFamily="18" charset="0"/>
                <a:cs typeface="Times New Roman" pitchFamily="18" charset="0"/>
              </a:rPr>
              <a:t>c[2]=d%10;      //</a:t>
            </a:r>
            <a:r>
              <a:rPr lang="zh-CN" altLang="en-US" noProof="1">
                <a:latin typeface="Times New Roman" pitchFamily="18" charset="0"/>
                <a:cs typeface="Times New Roman" pitchFamily="18" charset="0"/>
              </a:rPr>
              <a:t>个位数</a:t>
            </a:r>
            <a:endParaRPr lang="zh-CN" altLang="zh-CN" noProof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35696" y="251937"/>
            <a:ext cx="3312368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LED</a:t>
            </a:r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数码管显示</a:t>
            </a:r>
          </a:p>
        </p:txBody>
      </p:sp>
      <p:sp>
        <p:nvSpPr>
          <p:cNvPr id="36866" name="矩形 4"/>
          <p:cNvSpPr>
            <a:spLocks noChangeArrowheads="1"/>
          </p:cNvSpPr>
          <p:nvPr/>
        </p:nvSpPr>
        <p:spPr bwMode="auto">
          <a:xfrm>
            <a:off x="395288" y="1125538"/>
            <a:ext cx="34163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CC"/>
                </a:solidFill>
                <a:latin typeface="宋体" charset="-122"/>
              </a:rPr>
              <a:t>数码管显示方式二：</a:t>
            </a:r>
            <a:endParaRPr lang="en-US" altLang="zh-CN" sz="2800" b="1">
              <a:solidFill>
                <a:srgbClr val="0000CC"/>
              </a:solidFill>
              <a:latin typeface="宋体" charset="-122"/>
            </a:endParaRPr>
          </a:p>
        </p:txBody>
      </p:sp>
      <p:sp>
        <p:nvSpPr>
          <p:cNvPr id="36867" name="矩形 6"/>
          <p:cNvSpPr>
            <a:spLocks noChangeArrowheads="1"/>
          </p:cNvSpPr>
          <p:nvPr/>
        </p:nvSpPr>
        <p:spPr bwMode="auto">
          <a:xfrm>
            <a:off x="514350" y="1773238"/>
            <a:ext cx="8234363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latin typeface="宋体" charset="-122"/>
              </a:rPr>
              <a:t>    </a:t>
            </a:r>
            <a:r>
              <a:rPr lang="zh-CN" altLang="en-US" sz="2000" b="1">
                <a:latin typeface="宋体" charset="-122"/>
              </a:rPr>
              <a:t>由于</a:t>
            </a:r>
            <a:r>
              <a:rPr lang="en-US" altLang="zh-CN" sz="2000" b="1">
                <a:latin typeface="宋体" charset="-122"/>
              </a:rPr>
              <a:t>C51</a:t>
            </a:r>
            <a:r>
              <a:rPr lang="zh-CN" altLang="en-US" sz="2000" b="1">
                <a:latin typeface="宋体" charset="-122"/>
              </a:rPr>
              <a:t>的</a:t>
            </a:r>
            <a:r>
              <a:rPr lang="en-US" altLang="zh-CN" sz="2000" b="1">
                <a:latin typeface="宋体" charset="-122"/>
              </a:rPr>
              <a:t>I/O</a:t>
            </a:r>
            <a:r>
              <a:rPr lang="zh-CN" altLang="en-US" sz="2000" b="1">
                <a:latin typeface="宋体" charset="-122"/>
              </a:rPr>
              <a:t>口比较有限，在一些需要</a:t>
            </a:r>
            <a:r>
              <a:rPr lang="en-US" altLang="zh-CN" sz="2000" b="1">
                <a:latin typeface="宋体" charset="-122"/>
              </a:rPr>
              <a:t>I/O</a:t>
            </a:r>
            <a:r>
              <a:rPr lang="zh-CN" altLang="en-US" sz="2000" b="1">
                <a:latin typeface="宋体" charset="-122"/>
              </a:rPr>
              <a:t>口较多的场合，通常通过</a:t>
            </a:r>
            <a:r>
              <a:rPr lang="en-US" altLang="zh-CN" sz="2000" b="1">
                <a:latin typeface="宋体" charset="-122"/>
              </a:rPr>
              <a:t>51</a:t>
            </a:r>
            <a:r>
              <a:rPr lang="zh-CN" altLang="en-US" sz="2000" b="1">
                <a:latin typeface="宋体" charset="-122"/>
              </a:rPr>
              <a:t>单片机的</a:t>
            </a:r>
            <a:r>
              <a:rPr lang="en-US" altLang="zh-CN" sz="2000" b="1">
                <a:latin typeface="宋体" charset="-122"/>
              </a:rPr>
              <a:t>I/O</a:t>
            </a:r>
            <a:r>
              <a:rPr lang="zh-CN" altLang="en-US" sz="2000" b="1">
                <a:latin typeface="宋体" charset="-122"/>
              </a:rPr>
              <a:t>口扩展，或使用一些锁存芯片来连接数码管，例如</a:t>
            </a:r>
            <a:r>
              <a:rPr lang="en-US" altLang="zh-CN" sz="2000" b="1">
                <a:solidFill>
                  <a:srgbClr val="FF0000"/>
                </a:solidFill>
                <a:latin typeface="宋体" charset="-122"/>
              </a:rPr>
              <a:t>74HC595</a:t>
            </a:r>
            <a:r>
              <a:rPr lang="zh-CN" altLang="en-US" sz="2000" b="1">
                <a:solidFill>
                  <a:srgbClr val="FF0000"/>
                </a:solidFill>
                <a:latin typeface="宋体" charset="-122"/>
              </a:rPr>
              <a:t>锁存芯片、</a:t>
            </a:r>
            <a:r>
              <a:rPr lang="en-US" altLang="zh-CN" sz="2000" b="1">
                <a:solidFill>
                  <a:srgbClr val="FF0000"/>
                </a:solidFill>
                <a:latin typeface="宋体" charset="-122"/>
              </a:rPr>
              <a:t>8255A</a:t>
            </a:r>
            <a:r>
              <a:rPr lang="zh-CN" altLang="en-US" sz="2000" b="1">
                <a:solidFill>
                  <a:srgbClr val="FF0000"/>
                </a:solidFill>
                <a:latin typeface="宋体" charset="-122"/>
              </a:rPr>
              <a:t>扩展芯片</a:t>
            </a:r>
            <a:r>
              <a:rPr lang="zh-CN" altLang="en-US" sz="2000" b="1">
                <a:latin typeface="宋体" charset="-122"/>
              </a:rPr>
              <a:t>等。</a:t>
            </a:r>
            <a:endParaRPr lang="en-US" altLang="zh-CN" sz="2000" b="1">
              <a:latin typeface="宋体" charset="-122"/>
            </a:endParaRPr>
          </a:p>
        </p:txBody>
      </p:sp>
      <p:sp>
        <p:nvSpPr>
          <p:cNvPr id="36868" name="TextBox 7"/>
          <p:cNvSpPr txBox="1">
            <a:spLocks noChangeArrowheads="1"/>
          </p:cNvSpPr>
          <p:nvPr/>
        </p:nvSpPr>
        <p:spPr bwMode="auto">
          <a:xfrm>
            <a:off x="393700" y="3419475"/>
            <a:ext cx="1946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74HC595</a:t>
            </a:r>
            <a:r>
              <a:rPr lang="zh-CN" altLang="en-US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简介</a:t>
            </a:r>
          </a:p>
        </p:txBody>
      </p:sp>
      <p:sp>
        <p:nvSpPr>
          <p:cNvPr id="9" name="TextBox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7024" y="3789040"/>
            <a:ext cx="8401440" cy="2169825"/>
          </a:xfrm>
          <a:prstGeom prst="rect">
            <a:avLst/>
          </a:prstGeom>
          <a:blipFill rotWithShape="1">
            <a:blip r:embed="rId2"/>
            <a:stretch>
              <a:fillRect l="-653" b="-562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9604" y="1484784"/>
            <a:ext cx="6095901" cy="5207066"/>
          </a:xfrm>
          <a:prstGeom prst="rect">
            <a:avLst/>
          </a:prstGeom>
          <a:blipFill rotWithShape="1">
            <a:blip r:embed="rId2"/>
            <a:stretch>
              <a:fillRect l="-700" r="-900" b="-585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35696" y="251937"/>
            <a:ext cx="3312368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LED</a:t>
            </a:r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数码管显示</a:t>
            </a:r>
          </a:p>
        </p:txBody>
      </p:sp>
      <p:sp>
        <p:nvSpPr>
          <p:cNvPr id="37891" name="TextBox 9"/>
          <p:cNvSpPr txBox="1">
            <a:spLocks noChangeArrowheads="1"/>
          </p:cNvSpPr>
          <p:nvPr/>
        </p:nvSpPr>
        <p:spPr bwMode="auto">
          <a:xfrm>
            <a:off x="295275" y="1125538"/>
            <a:ext cx="19462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74HC595</a:t>
            </a:r>
            <a:r>
              <a:rPr lang="zh-CN" altLang="en-US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简介</a:t>
            </a:r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6200" y="1309688"/>
            <a:ext cx="246697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TextBox 1"/>
          <p:cNvSpPr txBox="1">
            <a:spLocks noChangeArrowheads="1"/>
          </p:cNvSpPr>
          <p:nvPr/>
        </p:nvSpPr>
        <p:spPr bwMode="auto">
          <a:xfrm>
            <a:off x="7075488" y="3948113"/>
            <a:ext cx="13668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>
                <a:latin typeface="宋体" charset="-122"/>
              </a:rPr>
              <a:t>74HC595</a:t>
            </a:r>
            <a:r>
              <a:rPr lang="zh-CN" altLang="en-US" sz="1400">
                <a:latin typeface="宋体" charset="-122"/>
              </a:rPr>
              <a:t>封装图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Box 4"/>
          <p:cNvSpPr txBox="1">
            <a:spLocks noChangeArrowheads="1"/>
          </p:cNvSpPr>
          <p:nvPr/>
        </p:nvSpPr>
        <p:spPr bwMode="auto">
          <a:xfrm>
            <a:off x="2484438" y="2195513"/>
            <a:ext cx="24495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Verdana" pitchFamily="34" charset="0"/>
                <a:ea typeface="微软雅黑" pitchFamily="34" charset="-122"/>
              </a:rPr>
              <a:t>74HC595</a:t>
            </a:r>
            <a:r>
              <a:rPr lang="zh-CN" altLang="en-US">
                <a:latin typeface="Verdana" pitchFamily="34" charset="0"/>
                <a:ea typeface="微软雅黑" pitchFamily="34" charset="-122"/>
              </a:rPr>
              <a:t>控制流程</a:t>
            </a:r>
          </a:p>
        </p:txBody>
      </p:sp>
      <p:sp>
        <p:nvSpPr>
          <p:cNvPr id="38914" name="矩形 5"/>
          <p:cNvSpPr>
            <a:spLocks noChangeArrowheads="1"/>
          </p:cNvSpPr>
          <p:nvPr/>
        </p:nvSpPr>
        <p:spPr bwMode="auto">
          <a:xfrm>
            <a:off x="2268538" y="3068638"/>
            <a:ext cx="2447925" cy="3603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r>
              <a:rPr lang="zh-CN" altLang="en-US"/>
              <a:t>向</a:t>
            </a:r>
            <a:r>
              <a:rPr lang="en-US" altLang="zh-CN"/>
              <a:t>DS</a:t>
            </a:r>
            <a:r>
              <a:rPr lang="zh-CN" altLang="en-US"/>
              <a:t>输送一位数据</a:t>
            </a:r>
          </a:p>
        </p:txBody>
      </p:sp>
      <p:sp>
        <p:nvSpPr>
          <p:cNvPr id="38915" name="矩形 6"/>
          <p:cNvSpPr>
            <a:spLocks noChangeArrowheads="1"/>
          </p:cNvSpPr>
          <p:nvPr/>
        </p:nvSpPr>
        <p:spPr bwMode="auto">
          <a:xfrm>
            <a:off x="2268538" y="3860800"/>
            <a:ext cx="2665412" cy="6477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zh-CN"/>
              <a:t>SH_CP</a:t>
            </a:r>
            <a:r>
              <a:rPr lang="zh-CN" altLang="en-US"/>
              <a:t>产生一个</a:t>
            </a:r>
            <a:r>
              <a:rPr lang="zh-CN" altLang="en-US">
                <a:solidFill>
                  <a:srgbClr val="FF0000"/>
                </a:solidFill>
              </a:rPr>
              <a:t>下降沿</a:t>
            </a:r>
            <a:r>
              <a:rPr lang="zh-CN" altLang="en-US"/>
              <a:t>，锁存当前该位数据</a:t>
            </a:r>
          </a:p>
        </p:txBody>
      </p:sp>
      <p:sp>
        <p:nvSpPr>
          <p:cNvPr id="38916" name="矩形 8"/>
          <p:cNvSpPr>
            <a:spLocks noChangeArrowheads="1"/>
          </p:cNvSpPr>
          <p:nvPr/>
        </p:nvSpPr>
        <p:spPr bwMode="auto">
          <a:xfrm>
            <a:off x="5364163" y="3860800"/>
            <a:ext cx="1368425" cy="6477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r>
              <a:rPr lang="zh-CN" altLang="en-US"/>
              <a:t>连续输送</a:t>
            </a:r>
            <a:r>
              <a:rPr lang="en-US" altLang="zh-CN"/>
              <a:t>8</a:t>
            </a:r>
            <a:r>
              <a:rPr lang="zh-CN" altLang="en-US"/>
              <a:t>位数据</a:t>
            </a:r>
          </a:p>
        </p:txBody>
      </p:sp>
      <p:sp>
        <p:nvSpPr>
          <p:cNvPr id="38917" name="矩形 9"/>
          <p:cNvSpPr>
            <a:spLocks noChangeArrowheads="1"/>
          </p:cNvSpPr>
          <p:nvPr/>
        </p:nvSpPr>
        <p:spPr bwMode="auto">
          <a:xfrm>
            <a:off x="2376488" y="4929188"/>
            <a:ext cx="2232025" cy="358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zh-CN"/>
              <a:t>8</a:t>
            </a:r>
            <a:r>
              <a:rPr lang="zh-CN" altLang="en-US"/>
              <a:t>位数据输送完毕</a:t>
            </a:r>
            <a:r>
              <a:rPr lang="en-US" altLang="zh-CN"/>
              <a:t>?</a:t>
            </a:r>
            <a:endParaRPr lang="zh-CN" altLang="en-US"/>
          </a:p>
        </p:txBody>
      </p:sp>
      <p:sp>
        <p:nvSpPr>
          <p:cNvPr id="38918" name="矩形 10"/>
          <p:cNvSpPr>
            <a:spLocks noChangeArrowheads="1"/>
          </p:cNvSpPr>
          <p:nvPr/>
        </p:nvSpPr>
        <p:spPr bwMode="auto">
          <a:xfrm>
            <a:off x="2230438" y="5732463"/>
            <a:ext cx="2557462" cy="9366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r>
              <a:rPr lang="zh-CN" altLang="en-US"/>
              <a:t>控制</a:t>
            </a:r>
            <a:r>
              <a:rPr lang="en-US" altLang="zh-CN"/>
              <a:t>ST_CP</a:t>
            </a:r>
            <a:r>
              <a:rPr lang="zh-CN" altLang="en-US"/>
              <a:t>产生一个</a:t>
            </a:r>
            <a:r>
              <a:rPr lang="zh-CN" altLang="en-US">
                <a:solidFill>
                  <a:srgbClr val="FF0000"/>
                </a:solidFill>
              </a:rPr>
              <a:t>下降沿</a:t>
            </a:r>
            <a:r>
              <a:rPr lang="zh-CN" altLang="en-US"/>
              <a:t>，将锁存的数据通过</a:t>
            </a:r>
            <a:r>
              <a:rPr lang="en-US" altLang="zh-CN"/>
              <a:t>Qx </a:t>
            </a:r>
            <a:r>
              <a:rPr lang="zh-CN" altLang="en-US"/>
              <a:t>并行输出</a:t>
            </a:r>
          </a:p>
        </p:txBody>
      </p:sp>
      <p:cxnSp>
        <p:nvCxnSpPr>
          <p:cNvPr id="38919" name="直接箭头连接符 12"/>
          <p:cNvCxnSpPr>
            <a:cxnSpLocks noChangeShapeType="1"/>
            <a:stCxn id="38914" idx="2"/>
          </p:cNvCxnSpPr>
          <p:nvPr/>
        </p:nvCxnSpPr>
        <p:spPr bwMode="auto">
          <a:xfrm>
            <a:off x="3492500" y="3429000"/>
            <a:ext cx="0" cy="4318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8920" name="直接箭头连接符 13"/>
          <p:cNvCxnSpPr>
            <a:cxnSpLocks noChangeShapeType="1"/>
          </p:cNvCxnSpPr>
          <p:nvPr/>
        </p:nvCxnSpPr>
        <p:spPr bwMode="auto">
          <a:xfrm>
            <a:off x="3492500" y="4508500"/>
            <a:ext cx="0" cy="4333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8921" name="直接箭头连接符 14"/>
          <p:cNvCxnSpPr>
            <a:cxnSpLocks noChangeShapeType="1"/>
          </p:cNvCxnSpPr>
          <p:nvPr/>
        </p:nvCxnSpPr>
        <p:spPr bwMode="auto">
          <a:xfrm>
            <a:off x="3492500" y="5287963"/>
            <a:ext cx="0" cy="43338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8922" name="肘形连接符 20"/>
          <p:cNvCxnSpPr>
            <a:cxnSpLocks noChangeShapeType="1"/>
            <a:stCxn id="38916" idx="0"/>
            <a:endCxn id="38914" idx="3"/>
          </p:cNvCxnSpPr>
          <p:nvPr/>
        </p:nvCxnSpPr>
        <p:spPr bwMode="auto">
          <a:xfrm rot="16200000" flipV="1">
            <a:off x="5076825" y="2889251"/>
            <a:ext cx="611187" cy="1331912"/>
          </a:xfrm>
          <a:prstGeom prst="bentConnector2">
            <a:avLst/>
          </a:prstGeom>
          <a:noFill/>
          <a:ln w="38100" algn="ctr">
            <a:solidFill>
              <a:schemeClr val="tx1"/>
            </a:solidFill>
            <a:prstDash val="sysDash"/>
            <a:round/>
            <a:headEnd/>
            <a:tailEnd type="arrow" w="med" len="med"/>
          </a:ln>
        </p:spPr>
      </p:cxnSp>
      <p:cxnSp>
        <p:nvCxnSpPr>
          <p:cNvPr id="38923" name="肘形连接符 22"/>
          <p:cNvCxnSpPr>
            <a:cxnSpLocks noChangeShapeType="1"/>
            <a:endCxn id="38916" idx="2"/>
          </p:cNvCxnSpPr>
          <p:nvPr/>
        </p:nvCxnSpPr>
        <p:spPr bwMode="auto">
          <a:xfrm flipV="1">
            <a:off x="4608513" y="4508500"/>
            <a:ext cx="1439862" cy="669925"/>
          </a:xfrm>
          <a:prstGeom prst="bentConnector2">
            <a:avLst/>
          </a:prstGeom>
          <a:noFill/>
          <a:ln w="38100" algn="ctr">
            <a:solidFill>
              <a:schemeClr val="tx1"/>
            </a:solidFill>
            <a:prstDash val="sysDash"/>
            <a:round/>
            <a:headEnd/>
            <a:tailEnd type="arrow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5200650" y="5148263"/>
            <a:ext cx="379413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N</a:t>
            </a:r>
            <a:endParaRPr lang="zh-CN" altLang="en-US" b="1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46475" y="5302250"/>
            <a:ext cx="354013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Y</a:t>
            </a:r>
            <a:endParaRPr lang="zh-CN" altLang="en-US" b="1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8926" name="TextBox 15"/>
          <p:cNvSpPr txBox="1">
            <a:spLocks noChangeArrowheads="1"/>
          </p:cNvSpPr>
          <p:nvPr/>
        </p:nvSpPr>
        <p:spPr bwMode="auto">
          <a:xfrm>
            <a:off x="457200" y="1397000"/>
            <a:ext cx="7416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latin typeface="宋体" charset="-122"/>
              </a:rPr>
              <a:t>实训</a:t>
            </a:r>
            <a:r>
              <a:rPr lang="en-US" altLang="zh-CN" sz="2000" b="1">
                <a:latin typeface="宋体" charset="-122"/>
              </a:rPr>
              <a:t>3</a:t>
            </a:r>
            <a:r>
              <a:rPr lang="zh-CN" altLang="en-US" sz="2000" b="1">
                <a:latin typeface="宋体" charset="-122"/>
              </a:rPr>
              <a:t>：使用</a:t>
            </a:r>
            <a:r>
              <a:rPr lang="en-US" altLang="zh-CN" sz="2000" b="1">
                <a:latin typeface="宋体" charset="-122"/>
              </a:rPr>
              <a:t>74HC595</a:t>
            </a:r>
            <a:r>
              <a:rPr lang="zh-CN" altLang="en-US" sz="2000" b="1">
                <a:latin typeface="宋体" charset="-122"/>
              </a:rPr>
              <a:t>锁存芯片实现两位一体数码管动态</a:t>
            </a:r>
            <a:r>
              <a:rPr lang="en-US" altLang="zh-CN" sz="2000" b="1">
                <a:latin typeface="宋体" charset="-122"/>
              </a:rPr>
              <a:t>0-9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35696" y="251937"/>
            <a:ext cx="3312368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LED</a:t>
            </a:r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数码管显示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1125538"/>
            <a:ext cx="763905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835696" y="251937"/>
            <a:ext cx="3312368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LED</a:t>
            </a:r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数码管显示</a:t>
            </a:r>
          </a:p>
        </p:txBody>
      </p:sp>
      <p:sp>
        <p:nvSpPr>
          <p:cNvPr id="40963" name="TextBox 1"/>
          <p:cNvSpPr txBox="1">
            <a:spLocks noChangeArrowheads="1"/>
          </p:cNvSpPr>
          <p:nvPr/>
        </p:nvSpPr>
        <p:spPr bwMode="auto">
          <a:xfrm>
            <a:off x="611188" y="5208588"/>
            <a:ext cx="8353425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宋体" charset="-122"/>
              </a:rPr>
              <a:t>PSW</a:t>
            </a:r>
            <a:r>
              <a:rPr lang="zh-CN" altLang="en-US" sz="2400">
                <a:solidFill>
                  <a:srgbClr val="FF0000"/>
                </a:solidFill>
                <a:latin typeface="宋体" charset="-122"/>
              </a:rPr>
              <a:t>状态寄存器的</a:t>
            </a:r>
            <a:r>
              <a:rPr lang="en-US" altLang="zh-CN" sz="2400">
                <a:solidFill>
                  <a:srgbClr val="FF0000"/>
                </a:solidFill>
                <a:latin typeface="宋体" charset="-122"/>
              </a:rPr>
              <a:t>CY</a:t>
            </a:r>
            <a:r>
              <a:rPr lang="zh-CN" altLang="en-US" sz="2400">
                <a:solidFill>
                  <a:srgbClr val="FF0000"/>
                </a:solidFill>
                <a:latin typeface="宋体" charset="-122"/>
              </a:rPr>
              <a:t>位</a:t>
            </a:r>
            <a:r>
              <a:rPr lang="en-US" altLang="zh-CN" sz="2400">
                <a:solidFill>
                  <a:srgbClr val="FF0000"/>
                </a:solidFill>
                <a:latin typeface="宋体" charset="-122"/>
              </a:rPr>
              <a:t>:</a:t>
            </a:r>
            <a:r>
              <a:rPr lang="zh-CN" altLang="en-US" sz="2400">
                <a:solidFill>
                  <a:srgbClr val="FF0000"/>
                </a:solidFill>
                <a:latin typeface="宋体" charset="-122"/>
              </a:rPr>
              <a:t>进位或借位标志</a:t>
            </a:r>
            <a:endParaRPr lang="en-US" altLang="zh-CN" sz="2400">
              <a:solidFill>
                <a:srgbClr val="FF0000"/>
              </a:solidFill>
              <a:latin typeface="宋体" charset="-122"/>
            </a:endParaRPr>
          </a:p>
          <a:p>
            <a:r>
              <a:rPr lang="en-US" altLang="zh-CN" sz="2400">
                <a:solidFill>
                  <a:srgbClr val="FF0000"/>
                </a:solidFill>
                <a:latin typeface="宋体" charset="-122"/>
              </a:rPr>
              <a:t>char d=0x5b; </a:t>
            </a:r>
            <a:r>
              <a:rPr lang="en-US" altLang="zh-CN" sz="2400">
                <a:solidFill>
                  <a:srgbClr val="00B050"/>
                </a:solidFill>
                <a:latin typeface="宋体" charset="-122"/>
              </a:rPr>
              <a:t>//0101 1011</a:t>
            </a:r>
          </a:p>
          <a:p>
            <a:r>
              <a:rPr lang="en-US" altLang="zh-CN" sz="2400">
                <a:solidFill>
                  <a:srgbClr val="FF0000"/>
                </a:solidFill>
                <a:latin typeface="宋体" charset="-122"/>
              </a:rPr>
              <a:t>d&lt;&lt;=1; </a:t>
            </a:r>
            <a:r>
              <a:rPr lang="en-US" altLang="zh-CN" sz="2400">
                <a:solidFill>
                  <a:srgbClr val="00B050"/>
                </a:solidFill>
                <a:latin typeface="宋体" charset="-122"/>
              </a:rPr>
              <a:t>//d=d&lt;&lt;1   1011 0110 CY=0</a:t>
            </a:r>
          </a:p>
          <a:p>
            <a:r>
              <a:rPr lang="en-US" altLang="zh-CN" sz="2400">
                <a:solidFill>
                  <a:srgbClr val="FF0000"/>
                </a:solidFill>
                <a:latin typeface="宋体" charset="-122"/>
              </a:rPr>
              <a:t>d&gt;&gt;=1; </a:t>
            </a:r>
            <a:r>
              <a:rPr lang="en-US" altLang="zh-CN" sz="2400">
                <a:solidFill>
                  <a:srgbClr val="00B050"/>
                </a:solidFill>
                <a:latin typeface="宋体" charset="-122"/>
              </a:rPr>
              <a:t>//0010 1101   CY=1</a:t>
            </a:r>
            <a:endParaRPr lang="zh-CN" altLang="en-US" sz="2400">
              <a:solidFill>
                <a:srgbClr val="00B050"/>
              </a:solidFill>
              <a:latin typeface="宋体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5600" y="1052513"/>
            <a:ext cx="5524500" cy="258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0" y="3879850"/>
            <a:ext cx="5526088" cy="283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907704" y="260648"/>
            <a:ext cx="3312368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LED</a:t>
            </a:r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数码管显示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矩形 3"/>
          <p:cNvSpPr>
            <a:spLocks noChangeArrowheads="1"/>
          </p:cNvSpPr>
          <p:nvPr/>
        </p:nvSpPr>
        <p:spPr bwMode="auto">
          <a:xfrm>
            <a:off x="539750" y="1196975"/>
            <a:ext cx="457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latin typeface="宋体" charset="-122"/>
              </a:rPr>
              <a:t>实训</a:t>
            </a:r>
            <a:r>
              <a:rPr lang="en-US" altLang="zh-CN" sz="2000" b="1">
                <a:latin typeface="宋体" charset="-122"/>
              </a:rPr>
              <a:t>4</a:t>
            </a:r>
            <a:r>
              <a:rPr lang="zh-CN" altLang="en-US" sz="2000" b="1">
                <a:latin typeface="宋体" charset="-122"/>
              </a:rPr>
              <a:t>：实现</a:t>
            </a:r>
            <a:r>
              <a:rPr lang="en-US" altLang="zh-CN" sz="2000" b="1">
                <a:latin typeface="宋体" charset="-122"/>
              </a:rPr>
              <a:t>10</a:t>
            </a:r>
            <a:r>
              <a:rPr lang="zh-CN" altLang="en-US" sz="2000" b="1">
                <a:latin typeface="宋体" charset="-122"/>
              </a:rPr>
              <a:t>的静态显示</a:t>
            </a:r>
            <a:endParaRPr lang="en-US" altLang="zh-CN" sz="2000" b="1">
              <a:latin typeface="宋体" charset="-122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8888" y="2465388"/>
            <a:ext cx="6208712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63688" y="260648"/>
            <a:ext cx="3312368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LED</a:t>
            </a:r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数码管显示</a:t>
            </a:r>
          </a:p>
        </p:txBody>
      </p:sp>
      <p:sp>
        <p:nvSpPr>
          <p:cNvPr id="44036" name="矩形 1"/>
          <p:cNvSpPr>
            <a:spLocks noChangeArrowheads="1"/>
          </p:cNvSpPr>
          <p:nvPr/>
        </p:nvSpPr>
        <p:spPr bwMode="auto">
          <a:xfrm>
            <a:off x="5111750" y="1577975"/>
            <a:ext cx="295275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>
                <a:latin typeface="宋体" charset="-122"/>
              </a:rPr>
              <a:t>AT89C51</a:t>
            </a:r>
          </a:p>
          <a:p>
            <a:r>
              <a:rPr lang="en-US" altLang="zh-CN" sz="1600">
                <a:latin typeface="宋体" charset="-122"/>
              </a:rPr>
              <a:t>74HC595</a:t>
            </a:r>
          </a:p>
          <a:p>
            <a:r>
              <a:rPr lang="zh-CN" altLang="en-US" sz="1600">
                <a:latin typeface="宋体" charset="-122"/>
              </a:rPr>
              <a:t>数码管使用</a:t>
            </a:r>
            <a:r>
              <a:rPr lang="en-US" altLang="zh-CN" sz="1600">
                <a:latin typeface="宋体" charset="-122"/>
              </a:rPr>
              <a:t>2</a:t>
            </a:r>
            <a:r>
              <a:rPr lang="zh-CN" altLang="en-US" sz="1600">
                <a:latin typeface="宋体" charset="-122"/>
              </a:rPr>
              <a:t>位，共阴类型。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/>
          </p:cNvSpPr>
          <p:nvPr>
            <p:ph type="ctr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作业：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088" y="2724150"/>
            <a:ext cx="8208962" cy="1752600"/>
          </a:xfrm>
        </p:spPr>
        <p:txBody>
          <a:bodyPr/>
          <a:lstStyle/>
          <a:p>
            <a:pPr algn="just">
              <a:defRPr/>
            </a:pPr>
            <a:r>
              <a:rPr lang="zh-CN" alt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使用四位一体数码管实现</a:t>
            </a:r>
            <a:r>
              <a:rPr lang="en-US" altLang="zh-CN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0~9999</a:t>
            </a:r>
            <a:r>
              <a:rPr lang="zh-CN" alt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显示，设置按键</a:t>
            </a:r>
            <a:r>
              <a:rPr lang="en-US" altLang="zh-CN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和按键</a:t>
            </a:r>
            <a:r>
              <a:rPr lang="en-US" altLang="zh-CN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，当按按键</a:t>
            </a:r>
            <a:r>
              <a:rPr lang="en-US" altLang="zh-CN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时数码管显示数字加</a:t>
            </a:r>
            <a:r>
              <a:rPr lang="en-US" altLang="zh-CN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，当按按键</a:t>
            </a:r>
            <a:r>
              <a:rPr lang="en-US" altLang="zh-CN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时，数码管显示数字减</a:t>
            </a:r>
            <a:r>
              <a:rPr lang="en-US" altLang="zh-CN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。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63688" y="260648"/>
            <a:ext cx="3312368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LED</a:t>
            </a:r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数码管显示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Box 3"/>
          <p:cNvSpPr txBox="1">
            <a:spLocks noChangeArrowheads="1"/>
          </p:cNvSpPr>
          <p:nvPr/>
        </p:nvSpPr>
        <p:spPr bwMode="auto">
          <a:xfrm>
            <a:off x="539750" y="1773238"/>
            <a:ext cx="7993063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zh-CN" sz="2000">
                <a:latin typeface="宋体" charset="-122"/>
              </a:rPr>
              <a:t>数码管按段数分为</a:t>
            </a:r>
            <a:r>
              <a:rPr lang="zh-CN" altLang="zh-CN" sz="2000" b="1">
                <a:solidFill>
                  <a:srgbClr val="FF0000"/>
                </a:solidFill>
                <a:latin typeface="宋体" charset="-122"/>
              </a:rPr>
              <a:t>七段数码管和八段数码管</a:t>
            </a:r>
            <a:r>
              <a:rPr lang="zh-CN" altLang="zh-CN" sz="2000">
                <a:latin typeface="宋体" charset="-122"/>
              </a:rPr>
              <a:t>，八段数码管比七段数码管多一个发光二极管单元（多一个小数点显示）；</a:t>
            </a:r>
            <a:endParaRPr lang="en-US" altLang="zh-CN" sz="2000">
              <a:latin typeface="宋体" charset="-122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zh-CN" sz="2000">
                <a:latin typeface="宋体" charset="-122"/>
              </a:rPr>
              <a:t>按能显示多少个</a:t>
            </a:r>
            <a:r>
              <a:rPr lang="en-US" altLang="zh-CN" sz="2000">
                <a:latin typeface="宋体" charset="-122"/>
              </a:rPr>
              <a:t>“8”</a:t>
            </a:r>
            <a:r>
              <a:rPr lang="zh-CN" altLang="zh-CN" sz="2000">
                <a:latin typeface="宋体" charset="-122"/>
              </a:rPr>
              <a:t>可分为</a:t>
            </a:r>
            <a:r>
              <a:rPr lang="en-US" altLang="zh-CN" sz="2000" b="1">
                <a:solidFill>
                  <a:srgbClr val="FF0000"/>
                </a:solidFill>
                <a:latin typeface="宋体" charset="-122"/>
              </a:rPr>
              <a:t>1</a:t>
            </a:r>
            <a:r>
              <a:rPr lang="zh-CN" altLang="zh-CN" sz="2000" b="1">
                <a:solidFill>
                  <a:srgbClr val="FF0000"/>
                </a:solidFill>
                <a:latin typeface="宋体" charset="-122"/>
              </a:rPr>
              <a:t>位、</a:t>
            </a:r>
            <a:r>
              <a:rPr lang="en-US" altLang="zh-CN" sz="2000" b="1">
                <a:solidFill>
                  <a:srgbClr val="FF0000"/>
                </a:solidFill>
                <a:latin typeface="宋体" charset="-122"/>
              </a:rPr>
              <a:t>2</a:t>
            </a:r>
            <a:r>
              <a:rPr lang="zh-CN" altLang="zh-CN" sz="2000" b="1">
                <a:solidFill>
                  <a:srgbClr val="FF0000"/>
                </a:solidFill>
                <a:latin typeface="宋体" charset="-122"/>
              </a:rPr>
              <a:t>位、</a:t>
            </a:r>
            <a:r>
              <a:rPr lang="en-US" altLang="zh-CN" sz="2000" b="1">
                <a:solidFill>
                  <a:srgbClr val="FF0000"/>
                </a:solidFill>
                <a:latin typeface="宋体" charset="-122"/>
              </a:rPr>
              <a:t>4</a:t>
            </a:r>
            <a:r>
              <a:rPr lang="zh-CN" altLang="zh-CN" sz="2000" b="1">
                <a:solidFill>
                  <a:srgbClr val="FF0000"/>
                </a:solidFill>
                <a:latin typeface="宋体" charset="-122"/>
              </a:rPr>
              <a:t>位等等数码管</a:t>
            </a:r>
            <a:r>
              <a:rPr lang="zh-CN" altLang="zh-CN" sz="2000">
                <a:latin typeface="宋体" charset="-122"/>
              </a:rPr>
              <a:t>；</a:t>
            </a:r>
            <a:endParaRPr lang="en-US" altLang="zh-CN" sz="2000">
              <a:latin typeface="宋体" charset="-122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zh-CN" sz="2000">
                <a:latin typeface="宋体" charset="-122"/>
              </a:rPr>
              <a:t>按发光二极管单元连接方式分为</a:t>
            </a:r>
            <a:r>
              <a:rPr lang="zh-CN" altLang="zh-CN" sz="2000" b="1">
                <a:solidFill>
                  <a:srgbClr val="FF0000"/>
                </a:solidFill>
                <a:latin typeface="宋体" charset="-122"/>
              </a:rPr>
              <a:t>共阳极数码管和共阴极数码管</a:t>
            </a:r>
            <a:r>
              <a:rPr lang="zh-CN" altLang="zh-CN" sz="2000">
                <a:latin typeface="宋体" charset="-122"/>
              </a:rPr>
              <a:t>。</a:t>
            </a:r>
            <a:endParaRPr lang="zh-CN" altLang="en-US" sz="2000">
              <a:latin typeface="宋体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5696" y="251937"/>
            <a:ext cx="3312368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LED</a:t>
            </a:r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数码管显示</a:t>
            </a:r>
          </a:p>
        </p:txBody>
      </p:sp>
      <p:sp>
        <p:nvSpPr>
          <p:cNvPr id="17411" name="矩形 2"/>
          <p:cNvSpPr>
            <a:spLocks noChangeArrowheads="1"/>
          </p:cNvSpPr>
          <p:nvPr/>
        </p:nvSpPr>
        <p:spPr bwMode="auto">
          <a:xfrm>
            <a:off x="395288" y="1125538"/>
            <a:ext cx="307022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CC"/>
                </a:solidFill>
                <a:latin typeface="宋体" charset="-122"/>
              </a:rPr>
              <a:t>一、数码管的分类</a:t>
            </a:r>
            <a:endParaRPr lang="en-US" altLang="zh-CN" sz="2800" b="1">
              <a:solidFill>
                <a:srgbClr val="0000CC"/>
              </a:solidFill>
              <a:latin typeface="宋体" charset="-122"/>
            </a:endParaRP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3" y="4133850"/>
            <a:ext cx="1281112" cy="167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62213" y="4133850"/>
            <a:ext cx="1965325" cy="167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81563" y="4133850"/>
            <a:ext cx="3506787" cy="170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5" name="TextBox 7"/>
          <p:cNvSpPr txBox="1">
            <a:spLocks noChangeArrowheads="1"/>
          </p:cNvSpPr>
          <p:nvPr/>
        </p:nvSpPr>
        <p:spPr bwMode="auto">
          <a:xfrm>
            <a:off x="733425" y="5876925"/>
            <a:ext cx="13906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400">
                <a:latin typeface="宋体" charset="-122"/>
              </a:rPr>
              <a:t>一位数码管</a:t>
            </a:r>
            <a:endParaRPr lang="en-US" altLang="zh-CN" sz="1400">
              <a:latin typeface="宋体" charset="-122"/>
            </a:endParaRPr>
          </a:p>
          <a:p>
            <a:pPr algn="ctr"/>
            <a:r>
              <a:rPr lang="zh-CN" altLang="en-US" sz="1400">
                <a:latin typeface="宋体" charset="-122"/>
              </a:rPr>
              <a:t>（</a:t>
            </a:r>
            <a:r>
              <a:rPr lang="en-US" altLang="zh-CN" sz="1400">
                <a:latin typeface="宋体" charset="-122"/>
              </a:rPr>
              <a:t> 7</a:t>
            </a:r>
            <a:r>
              <a:rPr lang="zh-CN" altLang="en-US" sz="1400">
                <a:latin typeface="宋体" charset="-122"/>
              </a:rPr>
              <a:t>段数码管）</a:t>
            </a:r>
          </a:p>
        </p:txBody>
      </p:sp>
      <p:sp>
        <p:nvSpPr>
          <p:cNvPr id="17416" name="TextBox 11"/>
          <p:cNvSpPr txBox="1">
            <a:spLocks noChangeArrowheads="1"/>
          </p:cNvSpPr>
          <p:nvPr/>
        </p:nvSpPr>
        <p:spPr bwMode="auto">
          <a:xfrm>
            <a:off x="2652713" y="5902325"/>
            <a:ext cx="14874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400">
                <a:latin typeface="宋体" charset="-122"/>
              </a:rPr>
              <a:t>两位一体数码管</a:t>
            </a:r>
            <a:endParaRPr lang="en-US" altLang="zh-CN" sz="1400">
              <a:latin typeface="宋体" charset="-122"/>
            </a:endParaRPr>
          </a:p>
          <a:p>
            <a:pPr algn="ctr"/>
            <a:r>
              <a:rPr lang="zh-CN" altLang="en-US" sz="1400">
                <a:latin typeface="宋体" charset="-122"/>
              </a:rPr>
              <a:t>（</a:t>
            </a:r>
            <a:r>
              <a:rPr lang="en-US" altLang="zh-CN" sz="1400">
                <a:latin typeface="宋体" charset="-122"/>
              </a:rPr>
              <a:t>8</a:t>
            </a:r>
            <a:r>
              <a:rPr lang="zh-CN" altLang="en-US" sz="1400">
                <a:latin typeface="宋体" charset="-122"/>
              </a:rPr>
              <a:t>段数码管）</a:t>
            </a:r>
          </a:p>
        </p:txBody>
      </p:sp>
      <p:sp>
        <p:nvSpPr>
          <p:cNvPr id="17417" name="TextBox 12"/>
          <p:cNvSpPr txBox="1">
            <a:spLocks noChangeArrowheads="1"/>
          </p:cNvSpPr>
          <p:nvPr/>
        </p:nvSpPr>
        <p:spPr bwMode="auto">
          <a:xfrm>
            <a:off x="5891213" y="5902325"/>
            <a:ext cx="14874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400">
                <a:latin typeface="宋体" charset="-122"/>
              </a:rPr>
              <a:t>四位一体数码管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3"/>
          <p:cNvSpPr txBox="1">
            <a:spLocks noChangeArrowheads="1"/>
          </p:cNvSpPr>
          <p:nvPr/>
        </p:nvSpPr>
        <p:spPr bwMode="auto">
          <a:xfrm>
            <a:off x="539750" y="1773238"/>
            <a:ext cx="79930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zh-CN" altLang="en-US" sz="2000">
                <a:latin typeface="宋体" charset="-122"/>
              </a:rPr>
              <a:t>从使用的角度，数码管分为</a:t>
            </a:r>
            <a:r>
              <a:rPr lang="zh-CN" altLang="zh-CN" sz="2000" b="1">
                <a:solidFill>
                  <a:srgbClr val="FF0000"/>
                </a:solidFill>
                <a:latin typeface="宋体" charset="-122"/>
              </a:rPr>
              <a:t>共阳和共阴</a:t>
            </a:r>
            <a:r>
              <a:rPr lang="zh-CN" altLang="en-US" sz="2000" b="1">
                <a:solidFill>
                  <a:srgbClr val="FF0000"/>
                </a:solidFill>
                <a:latin typeface="宋体" charset="-122"/>
              </a:rPr>
              <a:t>极</a:t>
            </a:r>
            <a:r>
              <a:rPr lang="zh-CN" altLang="zh-CN" sz="2000" b="1">
                <a:latin typeface="宋体" charset="-122"/>
              </a:rPr>
              <a:t>数码管</a:t>
            </a:r>
            <a:r>
              <a:rPr lang="zh-CN" altLang="zh-CN" sz="2000">
                <a:latin typeface="宋体" charset="-122"/>
              </a:rPr>
              <a:t>。</a:t>
            </a:r>
            <a:endParaRPr lang="en-US" altLang="zh-CN" sz="2000">
              <a:latin typeface="宋体" charset="-122"/>
            </a:endParaRP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zh-CN" altLang="en-US" sz="2000">
                <a:latin typeface="宋体" charset="-122"/>
              </a:rPr>
              <a:t>数码管的内部结构：</a:t>
            </a:r>
          </a:p>
        </p:txBody>
      </p:sp>
      <p:sp>
        <p:nvSpPr>
          <p:cNvPr id="18434" name="矩形 2"/>
          <p:cNvSpPr>
            <a:spLocks noChangeArrowheads="1"/>
          </p:cNvSpPr>
          <p:nvPr/>
        </p:nvSpPr>
        <p:spPr bwMode="auto">
          <a:xfrm>
            <a:off x="395288" y="1125538"/>
            <a:ext cx="41529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CC"/>
                </a:solidFill>
                <a:latin typeface="宋体" charset="-122"/>
              </a:rPr>
              <a:t>二、数码管的结构与原理</a:t>
            </a:r>
            <a:endParaRPr lang="en-US" altLang="zh-CN" sz="2800" b="1">
              <a:solidFill>
                <a:srgbClr val="0000CC"/>
              </a:solidFill>
              <a:latin typeface="宋体" charset="-122"/>
            </a:endParaRPr>
          </a:p>
        </p:txBody>
      </p:sp>
      <p:pic>
        <p:nvPicPr>
          <p:cNvPr id="18435" name="图片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9450" y="2979738"/>
            <a:ext cx="2524125" cy="118586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18436" name="Picture 1" descr="C:\Users\rong\AppData\Roaming\Tencent\Users\626658212\QQ\WinTemp\RichOle\4Y46%Q`YW0O2UTU%Z)45N]M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04075" y="2708275"/>
            <a:ext cx="1328738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TextBox 8"/>
          <p:cNvSpPr txBox="1">
            <a:spLocks noChangeArrowheads="1"/>
          </p:cNvSpPr>
          <p:nvPr/>
        </p:nvSpPr>
        <p:spPr bwMode="auto">
          <a:xfrm>
            <a:off x="1027113" y="4292600"/>
            <a:ext cx="14446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0000CC"/>
                </a:solidFill>
                <a:latin typeface="宋体" charset="-122"/>
              </a:rPr>
              <a:t>共阴极数码管</a:t>
            </a:r>
          </a:p>
        </p:txBody>
      </p:sp>
      <p:sp>
        <p:nvSpPr>
          <p:cNvPr id="18438" name="TextBox 30"/>
          <p:cNvSpPr txBox="1">
            <a:spLocks noChangeArrowheads="1"/>
          </p:cNvSpPr>
          <p:nvPr/>
        </p:nvSpPr>
        <p:spPr bwMode="auto">
          <a:xfrm>
            <a:off x="4424363" y="4292600"/>
            <a:ext cx="14430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0000CC"/>
                </a:solidFill>
                <a:latin typeface="宋体" charset="-122"/>
              </a:rPr>
              <a:t>共阳极数码管</a:t>
            </a:r>
          </a:p>
        </p:txBody>
      </p:sp>
      <p:sp>
        <p:nvSpPr>
          <p:cNvPr id="18439" name="矩形 9"/>
          <p:cNvSpPr>
            <a:spLocks noChangeArrowheads="1"/>
          </p:cNvSpPr>
          <p:nvPr/>
        </p:nvSpPr>
        <p:spPr bwMode="auto">
          <a:xfrm>
            <a:off x="323850" y="4797425"/>
            <a:ext cx="8496300" cy="183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>
                <a:latin typeface="宋体" charset="-122"/>
              </a:rPr>
              <a:t>   </a:t>
            </a:r>
            <a:r>
              <a:rPr lang="zh-CN" altLang="en-US" b="1">
                <a:solidFill>
                  <a:srgbClr val="FF0000"/>
                </a:solidFill>
                <a:latin typeface="宋体" charset="-122"/>
              </a:rPr>
              <a:t>共阳数码管</a:t>
            </a:r>
            <a:r>
              <a:rPr lang="zh-CN" altLang="en-US">
                <a:latin typeface="宋体" charset="-122"/>
              </a:rPr>
              <a:t>是指将所有发光二极管的阳极接到一起形成</a:t>
            </a:r>
            <a:r>
              <a:rPr lang="zh-CN" altLang="en-US" b="1">
                <a:solidFill>
                  <a:srgbClr val="FF0000"/>
                </a:solidFill>
                <a:latin typeface="宋体" charset="-122"/>
              </a:rPr>
              <a:t>公共阳极</a:t>
            </a:r>
            <a:r>
              <a:rPr lang="en-US" altLang="zh-CN" b="1">
                <a:solidFill>
                  <a:srgbClr val="FF0000"/>
                </a:solidFill>
                <a:latin typeface="宋体" charset="-122"/>
              </a:rPr>
              <a:t>(COM)</a:t>
            </a:r>
            <a:r>
              <a:rPr lang="zh-CN" altLang="en-US" b="1">
                <a:solidFill>
                  <a:srgbClr val="FF0000"/>
                </a:solidFill>
                <a:latin typeface="宋体" charset="-122"/>
              </a:rPr>
              <a:t>的数码管</a:t>
            </a:r>
            <a:r>
              <a:rPr lang="zh-CN" altLang="en-US">
                <a:latin typeface="宋体" charset="-122"/>
              </a:rPr>
              <a:t>。共阳数码管在应用时应将</a:t>
            </a:r>
            <a:r>
              <a:rPr lang="zh-CN" altLang="en-US" b="1">
                <a:solidFill>
                  <a:srgbClr val="FF0000"/>
                </a:solidFill>
                <a:latin typeface="宋体" charset="-122"/>
              </a:rPr>
              <a:t>公共极</a:t>
            </a:r>
            <a:r>
              <a:rPr lang="en-US" altLang="zh-CN" b="1">
                <a:solidFill>
                  <a:srgbClr val="FF0000"/>
                </a:solidFill>
                <a:latin typeface="宋体" charset="-122"/>
              </a:rPr>
              <a:t>COM</a:t>
            </a:r>
            <a:r>
              <a:rPr lang="zh-CN" altLang="en-US" b="1">
                <a:solidFill>
                  <a:srgbClr val="FF0000"/>
                </a:solidFill>
                <a:latin typeface="宋体" charset="-122"/>
              </a:rPr>
              <a:t>接到</a:t>
            </a:r>
            <a:r>
              <a:rPr lang="en-US" altLang="zh-CN" b="1">
                <a:solidFill>
                  <a:srgbClr val="FF0000"/>
                </a:solidFill>
                <a:latin typeface="宋体" charset="-122"/>
              </a:rPr>
              <a:t>+5V</a:t>
            </a:r>
            <a:r>
              <a:rPr lang="zh-CN" altLang="en-US">
                <a:latin typeface="宋体" charset="-122"/>
              </a:rPr>
              <a:t>。</a:t>
            </a:r>
            <a:endParaRPr lang="en-US" altLang="zh-CN">
              <a:latin typeface="宋体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宋体" charset="-122"/>
              </a:rPr>
              <a:t>   </a:t>
            </a:r>
            <a:r>
              <a:rPr lang="zh-CN" altLang="en-US" b="1">
                <a:solidFill>
                  <a:srgbClr val="FF0000"/>
                </a:solidFill>
                <a:latin typeface="宋体" charset="-122"/>
              </a:rPr>
              <a:t>共阴数码管</a:t>
            </a:r>
            <a:r>
              <a:rPr lang="zh-CN" altLang="en-US">
                <a:latin typeface="宋体" charset="-122"/>
              </a:rPr>
              <a:t>是指将所有发光二极管的阴极接到一起形成</a:t>
            </a:r>
            <a:r>
              <a:rPr lang="zh-CN" altLang="en-US" b="1">
                <a:solidFill>
                  <a:srgbClr val="FF0000"/>
                </a:solidFill>
                <a:latin typeface="宋体" charset="-122"/>
              </a:rPr>
              <a:t>公共阴极</a:t>
            </a:r>
            <a:r>
              <a:rPr lang="en-US" altLang="zh-CN" b="1">
                <a:solidFill>
                  <a:srgbClr val="FF0000"/>
                </a:solidFill>
                <a:latin typeface="宋体" charset="-122"/>
              </a:rPr>
              <a:t>(COM)</a:t>
            </a:r>
            <a:r>
              <a:rPr lang="zh-CN" altLang="en-US" b="1">
                <a:solidFill>
                  <a:srgbClr val="FF0000"/>
                </a:solidFill>
                <a:latin typeface="宋体" charset="-122"/>
              </a:rPr>
              <a:t>的数码管</a:t>
            </a:r>
            <a:r>
              <a:rPr lang="zh-CN" altLang="en-US">
                <a:latin typeface="宋体" charset="-122"/>
              </a:rPr>
              <a:t>。共阴数码管在应用时应将</a:t>
            </a:r>
            <a:r>
              <a:rPr lang="zh-CN" altLang="en-US" b="1">
                <a:solidFill>
                  <a:srgbClr val="FF0000"/>
                </a:solidFill>
                <a:latin typeface="宋体" charset="-122"/>
              </a:rPr>
              <a:t>公共极</a:t>
            </a:r>
            <a:r>
              <a:rPr lang="en-US" altLang="zh-CN" b="1">
                <a:solidFill>
                  <a:srgbClr val="FF0000"/>
                </a:solidFill>
                <a:latin typeface="宋体" charset="-122"/>
              </a:rPr>
              <a:t>COM</a:t>
            </a:r>
            <a:r>
              <a:rPr lang="zh-CN" altLang="en-US" b="1">
                <a:solidFill>
                  <a:srgbClr val="FF0000"/>
                </a:solidFill>
                <a:latin typeface="宋体" charset="-122"/>
              </a:rPr>
              <a:t>接到地线</a:t>
            </a:r>
            <a:r>
              <a:rPr lang="en-US" altLang="zh-CN" b="1">
                <a:solidFill>
                  <a:srgbClr val="FF0000"/>
                </a:solidFill>
                <a:latin typeface="宋体" charset="-122"/>
              </a:rPr>
              <a:t>GND</a:t>
            </a:r>
            <a:r>
              <a:rPr lang="zh-CN" altLang="en-US">
                <a:latin typeface="宋体" charset="-122"/>
              </a:rPr>
              <a:t>上。 </a:t>
            </a:r>
          </a:p>
        </p:txBody>
      </p:sp>
      <p:pic>
        <p:nvPicPr>
          <p:cNvPr id="18440" name="图片 3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00463" y="2979738"/>
            <a:ext cx="2600325" cy="118586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1835696" y="251937"/>
            <a:ext cx="3312368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LED</a:t>
            </a:r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数码管显示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Box 3"/>
          <p:cNvSpPr txBox="1">
            <a:spLocks noChangeArrowheads="1"/>
          </p:cNvSpPr>
          <p:nvPr/>
        </p:nvSpPr>
        <p:spPr bwMode="auto">
          <a:xfrm>
            <a:off x="539750" y="1773238"/>
            <a:ext cx="79930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zh-CN" altLang="en-US" sz="2000">
                <a:latin typeface="宋体" charset="-122"/>
              </a:rPr>
              <a:t>数码管的内部结构：</a:t>
            </a:r>
          </a:p>
        </p:txBody>
      </p:sp>
      <p:sp>
        <p:nvSpPr>
          <p:cNvPr id="20482" name="矩形 2"/>
          <p:cNvSpPr>
            <a:spLocks noChangeArrowheads="1"/>
          </p:cNvSpPr>
          <p:nvPr/>
        </p:nvSpPr>
        <p:spPr bwMode="auto">
          <a:xfrm>
            <a:off x="395288" y="1125538"/>
            <a:ext cx="41529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CC"/>
                </a:solidFill>
                <a:latin typeface="宋体" charset="-122"/>
              </a:rPr>
              <a:t>二、数码管的结构与原理</a:t>
            </a:r>
            <a:endParaRPr lang="en-US" altLang="zh-CN" sz="2800" b="1">
              <a:solidFill>
                <a:srgbClr val="0000CC"/>
              </a:solidFill>
              <a:latin typeface="宋体" charset="-122"/>
            </a:endParaRPr>
          </a:p>
        </p:txBody>
      </p:sp>
      <p:sp>
        <p:nvSpPr>
          <p:cNvPr id="20483" name="TextBox 30"/>
          <p:cNvSpPr txBox="1">
            <a:spLocks noChangeArrowheads="1"/>
          </p:cNvSpPr>
          <p:nvPr/>
        </p:nvSpPr>
        <p:spPr bwMode="auto">
          <a:xfrm>
            <a:off x="4714875" y="4581525"/>
            <a:ext cx="16573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0000CC"/>
                </a:solidFill>
                <a:latin typeface="宋体" charset="-122"/>
              </a:rPr>
              <a:t>两位共阴极数码管</a:t>
            </a:r>
          </a:p>
        </p:txBody>
      </p:sp>
      <p:sp>
        <p:nvSpPr>
          <p:cNvPr id="20484" name="矩形 9"/>
          <p:cNvSpPr>
            <a:spLocks noChangeArrowheads="1"/>
          </p:cNvSpPr>
          <p:nvPr/>
        </p:nvSpPr>
        <p:spPr bwMode="auto">
          <a:xfrm>
            <a:off x="298450" y="5373688"/>
            <a:ext cx="8497888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500"/>
              </a:lnSpc>
              <a:spcAft>
                <a:spcPts val="600"/>
              </a:spcAft>
            </a:pPr>
            <a:r>
              <a:rPr lang="zh-CN" altLang="en-US">
                <a:latin typeface="宋体" charset="-122"/>
              </a:rPr>
              <a:t>   </a:t>
            </a:r>
            <a:r>
              <a:rPr lang="en-US" altLang="zh-CN">
                <a:latin typeface="宋体" charset="-122"/>
              </a:rPr>
              <a:t>Digital1</a:t>
            </a:r>
            <a:r>
              <a:rPr lang="zh-CN" altLang="en-US">
                <a:latin typeface="宋体" charset="-122"/>
              </a:rPr>
              <a:t>、</a:t>
            </a:r>
            <a:r>
              <a:rPr lang="en-US" altLang="zh-CN">
                <a:latin typeface="宋体" charset="-122"/>
              </a:rPr>
              <a:t>2</a:t>
            </a:r>
            <a:r>
              <a:rPr lang="zh-CN" altLang="en-US">
                <a:latin typeface="宋体" charset="-122"/>
              </a:rPr>
              <a:t>分别是两位数码管的公共阴极（</a:t>
            </a:r>
            <a:r>
              <a:rPr lang="en-US" altLang="zh-CN">
                <a:latin typeface="宋体" charset="-122"/>
              </a:rPr>
              <a:t>COM</a:t>
            </a:r>
            <a:r>
              <a:rPr lang="zh-CN" altLang="en-US">
                <a:latin typeface="宋体" charset="-122"/>
              </a:rPr>
              <a:t>）端，作为</a:t>
            </a:r>
            <a:r>
              <a:rPr lang="zh-CN" altLang="en-US" b="1">
                <a:solidFill>
                  <a:srgbClr val="FF0000"/>
                </a:solidFill>
                <a:latin typeface="宋体" charset="-122"/>
              </a:rPr>
              <a:t>位选通信号</a:t>
            </a:r>
            <a:r>
              <a:rPr lang="zh-CN" altLang="en-US">
                <a:latin typeface="宋体" charset="-122"/>
              </a:rPr>
              <a:t>。还有</a:t>
            </a:r>
            <a:r>
              <a:rPr lang="en-US" altLang="zh-CN">
                <a:latin typeface="宋体" charset="-122"/>
              </a:rPr>
              <a:t>8</a:t>
            </a:r>
            <a:r>
              <a:rPr lang="zh-CN" altLang="en-US">
                <a:latin typeface="宋体" charset="-122"/>
              </a:rPr>
              <a:t>位段选是公用的，就是当位选为第一位时，段选码只对第一位点亮那些段有关，同理选中第二个位时，段码只对第二位有效。</a:t>
            </a:r>
            <a:endParaRPr lang="en-US" altLang="zh-CN">
              <a:latin typeface="宋体" charset="-122"/>
            </a:endParaRPr>
          </a:p>
        </p:txBody>
      </p:sp>
      <p:pic>
        <p:nvPicPr>
          <p:cNvPr id="20485" name="图片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3575" y="2133600"/>
            <a:ext cx="4464050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835696" y="251937"/>
            <a:ext cx="3312368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LED</a:t>
            </a:r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数码管显示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矩形 2"/>
          <p:cNvSpPr>
            <a:spLocks noChangeArrowheads="1"/>
          </p:cNvSpPr>
          <p:nvPr/>
        </p:nvSpPr>
        <p:spPr bwMode="auto">
          <a:xfrm>
            <a:off x="395288" y="1125538"/>
            <a:ext cx="307022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CC"/>
                </a:solidFill>
                <a:latin typeface="宋体" charset="-122"/>
              </a:rPr>
              <a:t>三、数码管的显示</a:t>
            </a:r>
          </a:p>
        </p:txBody>
      </p:sp>
      <p:sp>
        <p:nvSpPr>
          <p:cNvPr id="22530" name="AutoShape 1" descr="C:\Users\rong\AppData\Roaming\Tencent\Users\626658212\QQ\WinTemp\RichOle\KNA%W[3NYC3B~%RXyBDE0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Verdana" pitchFamily="34" charset="0"/>
              <a:ea typeface="微软雅黑" pitchFamily="34" charset="-122"/>
            </a:endParaRPr>
          </a:p>
        </p:txBody>
      </p:sp>
      <p:sp>
        <p:nvSpPr>
          <p:cNvPr id="22531" name="AutoShape 2" descr="C:\Users\rong\AppData\Roaming\Tencent\Users\626658212\QQ\WinTemp\RichOle\KNA%W[3NYC3B~%RXyBDE0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Verdana" pitchFamily="34" charset="0"/>
              <a:ea typeface="微软雅黑" pitchFamily="34" charset="-122"/>
            </a:endParaRPr>
          </a:p>
        </p:txBody>
      </p:sp>
      <p:sp>
        <p:nvSpPr>
          <p:cNvPr id="22532" name="AutoShape 3" descr="C:\Users\rong\AppData\Roaming\Tencent\Users\626658212\QQ\WinTemp\RichOle\KNA%W[3NYC3B~%RXyBDE0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Verdana" pitchFamily="34" charset="0"/>
              <a:ea typeface="微软雅黑" pitchFamily="34" charset="-122"/>
            </a:endParaRPr>
          </a:p>
        </p:txBody>
      </p:sp>
      <p:sp>
        <p:nvSpPr>
          <p:cNvPr id="22533" name="AutoShape 4" descr="C:\Users\rong\AppData\Roaming\Tencent\Users\626658212\QQ\WinTemp\RichOle\KNA%W[3NYC3B~%RXyBDE0.png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Verdana" pitchFamily="34" charset="0"/>
              <a:ea typeface="微软雅黑" pitchFamily="34" charset="-122"/>
            </a:endParaRPr>
          </a:p>
        </p:txBody>
      </p:sp>
      <p:pic>
        <p:nvPicPr>
          <p:cNvPr id="22534" name="图片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3788" y="1785938"/>
            <a:ext cx="126365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5" name="Text Box 20"/>
          <p:cNvSpPr txBox="1">
            <a:spLocks noChangeArrowheads="1"/>
          </p:cNvSpPr>
          <p:nvPr/>
        </p:nvSpPr>
        <p:spPr bwMode="auto">
          <a:xfrm>
            <a:off x="1512888" y="3500438"/>
            <a:ext cx="2843212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>
                <a:latin typeface="Verdana" pitchFamily="34" charset="0"/>
                <a:ea typeface="微软雅黑" pitchFamily="34" charset="-122"/>
              </a:rPr>
              <a:t>dp  g  f   e  d  c  b  a</a:t>
            </a:r>
          </a:p>
          <a:p>
            <a:pPr>
              <a:spcAft>
                <a:spcPts val="600"/>
              </a:spcAft>
            </a:pPr>
            <a:r>
              <a:rPr lang="en-US" altLang="zh-CN">
                <a:latin typeface="Verdana" pitchFamily="34" charset="0"/>
                <a:ea typeface="微软雅黑" pitchFamily="34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Verdana" pitchFamily="34" charset="0"/>
                <a:ea typeface="微软雅黑" pitchFamily="34" charset="-122"/>
              </a:rPr>
              <a:t>0   0  0  0  0  1  1  0</a:t>
            </a:r>
            <a:r>
              <a:rPr lang="en-US" altLang="zh-CN">
                <a:latin typeface="Verdana" pitchFamily="34" charset="0"/>
                <a:ea typeface="微软雅黑" pitchFamily="34" charset="-122"/>
              </a:rPr>
              <a:t> </a:t>
            </a:r>
          </a:p>
        </p:txBody>
      </p:sp>
      <p:sp>
        <p:nvSpPr>
          <p:cNvPr id="22536" name="TextBox 14"/>
          <p:cNvSpPr txBox="1">
            <a:spLocks noChangeArrowheads="1"/>
          </p:cNvSpPr>
          <p:nvPr/>
        </p:nvSpPr>
        <p:spPr bwMode="auto">
          <a:xfrm>
            <a:off x="128588" y="2420938"/>
            <a:ext cx="1582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CC"/>
                </a:solidFill>
                <a:latin typeface="宋体" charset="-122"/>
              </a:rPr>
              <a:t>共阴极数码管</a:t>
            </a:r>
          </a:p>
        </p:txBody>
      </p:sp>
      <p:pic>
        <p:nvPicPr>
          <p:cNvPr id="22537" name="图片 1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0425" y="1817688"/>
            <a:ext cx="1222375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8" name="Text Box 20"/>
          <p:cNvSpPr txBox="1">
            <a:spLocks noChangeArrowheads="1"/>
          </p:cNvSpPr>
          <p:nvPr/>
        </p:nvSpPr>
        <p:spPr bwMode="auto">
          <a:xfrm>
            <a:off x="5148263" y="3500438"/>
            <a:ext cx="29527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>
                <a:latin typeface="Verdana" pitchFamily="34" charset="0"/>
                <a:ea typeface="微软雅黑" pitchFamily="34" charset="-122"/>
              </a:rPr>
              <a:t>dp  g   f  e  d  c  b  a</a:t>
            </a:r>
          </a:p>
          <a:p>
            <a:pPr>
              <a:spcAft>
                <a:spcPts val="600"/>
              </a:spcAft>
            </a:pPr>
            <a:r>
              <a:rPr lang="en-US" altLang="zh-CN">
                <a:latin typeface="Verdana" pitchFamily="34" charset="0"/>
                <a:ea typeface="微软雅黑" pitchFamily="34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Verdana" pitchFamily="34" charset="0"/>
                <a:ea typeface="微软雅黑" pitchFamily="34" charset="-122"/>
              </a:rPr>
              <a:t>0   1  0  1  1  0  1  1</a:t>
            </a:r>
            <a:r>
              <a:rPr lang="en-US" altLang="zh-CN">
                <a:latin typeface="Verdana" pitchFamily="34" charset="0"/>
                <a:ea typeface="微软雅黑" pitchFamily="34" charset="-122"/>
              </a:rPr>
              <a:t> </a:t>
            </a:r>
          </a:p>
        </p:txBody>
      </p:sp>
      <p:pic>
        <p:nvPicPr>
          <p:cNvPr id="22539" name="图片 1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71725" y="4292600"/>
            <a:ext cx="126365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0" name="图片 1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0425" y="4324350"/>
            <a:ext cx="1222375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41" name="Text Box 20"/>
          <p:cNvSpPr txBox="1">
            <a:spLocks noChangeArrowheads="1"/>
          </p:cNvSpPr>
          <p:nvPr/>
        </p:nvSpPr>
        <p:spPr bwMode="auto">
          <a:xfrm>
            <a:off x="1512888" y="6021388"/>
            <a:ext cx="2843212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>
                <a:latin typeface="Verdana" pitchFamily="34" charset="0"/>
                <a:ea typeface="微软雅黑" pitchFamily="34" charset="-122"/>
              </a:rPr>
              <a:t>dp  g  f   e  d  c  b  a</a:t>
            </a:r>
          </a:p>
          <a:p>
            <a:pPr>
              <a:spcAft>
                <a:spcPts val="600"/>
              </a:spcAft>
            </a:pPr>
            <a:r>
              <a:rPr lang="en-US" altLang="zh-CN">
                <a:latin typeface="Verdana" pitchFamily="34" charset="0"/>
                <a:ea typeface="微软雅黑" pitchFamily="34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Verdana" pitchFamily="34" charset="0"/>
                <a:ea typeface="微软雅黑" pitchFamily="34" charset="-122"/>
              </a:rPr>
              <a:t>1   1  1  1  1  0  0  1</a:t>
            </a:r>
            <a:r>
              <a:rPr lang="en-US" altLang="zh-CN">
                <a:latin typeface="Verdana" pitchFamily="34" charset="0"/>
                <a:ea typeface="微软雅黑" pitchFamily="34" charset="-122"/>
              </a:rPr>
              <a:t> </a:t>
            </a:r>
          </a:p>
        </p:txBody>
      </p:sp>
      <p:sp>
        <p:nvSpPr>
          <p:cNvPr id="22542" name="Text Box 20"/>
          <p:cNvSpPr txBox="1">
            <a:spLocks noChangeArrowheads="1"/>
          </p:cNvSpPr>
          <p:nvPr/>
        </p:nvSpPr>
        <p:spPr bwMode="auto">
          <a:xfrm>
            <a:off x="5148263" y="6030913"/>
            <a:ext cx="2952750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>
                <a:latin typeface="Verdana" pitchFamily="34" charset="0"/>
                <a:ea typeface="微软雅黑" pitchFamily="34" charset="-122"/>
              </a:rPr>
              <a:t>dp  g   f  e  d  c  b  a</a:t>
            </a:r>
          </a:p>
          <a:p>
            <a:pPr>
              <a:spcAft>
                <a:spcPts val="600"/>
              </a:spcAft>
            </a:pPr>
            <a:r>
              <a:rPr lang="en-US" altLang="zh-CN">
                <a:latin typeface="Verdana" pitchFamily="34" charset="0"/>
                <a:ea typeface="微软雅黑" pitchFamily="34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Verdana" pitchFamily="34" charset="0"/>
                <a:ea typeface="微软雅黑" pitchFamily="34" charset="-122"/>
              </a:rPr>
              <a:t>1   0  1  0  0  1  0  0</a:t>
            </a:r>
            <a:r>
              <a:rPr lang="en-US" altLang="zh-CN">
                <a:latin typeface="Verdana" pitchFamily="34" charset="0"/>
                <a:ea typeface="微软雅黑" pitchFamily="34" charset="-122"/>
              </a:rPr>
              <a:t> </a:t>
            </a:r>
          </a:p>
        </p:txBody>
      </p:sp>
      <p:sp>
        <p:nvSpPr>
          <p:cNvPr id="22543" name="TextBox 22"/>
          <p:cNvSpPr txBox="1">
            <a:spLocks noChangeArrowheads="1"/>
          </p:cNvSpPr>
          <p:nvPr/>
        </p:nvSpPr>
        <p:spPr bwMode="auto">
          <a:xfrm>
            <a:off x="128588" y="4927600"/>
            <a:ext cx="1582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CC"/>
                </a:solidFill>
                <a:latin typeface="宋体" charset="-122"/>
              </a:rPr>
              <a:t>共阳极数码管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35696" y="251937"/>
            <a:ext cx="3312368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LED</a:t>
            </a:r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数码管显示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Box 2"/>
          <p:cNvSpPr txBox="1">
            <a:spLocks noChangeArrowheads="1"/>
          </p:cNvSpPr>
          <p:nvPr/>
        </p:nvSpPr>
        <p:spPr bwMode="auto">
          <a:xfrm>
            <a:off x="395288" y="1724025"/>
            <a:ext cx="85693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latin typeface="宋体" charset="-122"/>
              </a:rPr>
              <a:t>方式一：</a:t>
            </a:r>
            <a:endParaRPr lang="en-US" altLang="zh-CN" sz="2000" b="1">
              <a:latin typeface="宋体" charset="-122"/>
            </a:endParaRPr>
          </a:p>
          <a:p>
            <a:r>
              <a:rPr lang="zh-CN" altLang="en-US" sz="2000">
                <a:latin typeface="宋体" charset="-122"/>
              </a:rPr>
              <a:t>    直接通过</a:t>
            </a:r>
            <a:r>
              <a:rPr lang="en-US" altLang="zh-CN" sz="2000">
                <a:latin typeface="宋体" charset="-122"/>
              </a:rPr>
              <a:t>51</a:t>
            </a:r>
            <a:r>
              <a:rPr lang="zh-CN" altLang="en-US" sz="2000">
                <a:latin typeface="宋体" charset="-122"/>
              </a:rPr>
              <a:t>单片机的</a:t>
            </a:r>
            <a:r>
              <a:rPr lang="en-US" altLang="zh-CN" sz="2000">
                <a:latin typeface="宋体" charset="-122"/>
              </a:rPr>
              <a:t>I/O</a:t>
            </a:r>
            <a:r>
              <a:rPr lang="zh-CN" altLang="en-US" sz="2000">
                <a:latin typeface="宋体" charset="-122"/>
              </a:rPr>
              <a:t>口</a:t>
            </a:r>
            <a:r>
              <a:rPr lang="en-US" altLang="zh-CN" sz="2000">
                <a:latin typeface="宋体" charset="-122"/>
              </a:rPr>
              <a:t>P0</a:t>
            </a:r>
            <a:r>
              <a:rPr lang="zh-CN" altLang="en-US" sz="2000">
                <a:latin typeface="宋体" charset="-122"/>
              </a:rPr>
              <a:t>连接数码管的段端口，</a:t>
            </a:r>
            <a:r>
              <a:rPr lang="en-US" altLang="zh-CN" sz="2000">
                <a:latin typeface="宋体" charset="-122"/>
              </a:rPr>
              <a:t>P2</a:t>
            </a:r>
            <a:r>
              <a:rPr lang="zh-CN" altLang="en-US" sz="2000">
                <a:latin typeface="宋体" charset="-122"/>
              </a:rPr>
              <a:t>口连接到数码管的位端口。</a:t>
            </a:r>
            <a:endParaRPr lang="en-US" altLang="zh-CN" sz="2000">
              <a:latin typeface="宋体" charset="-122"/>
            </a:endParaRPr>
          </a:p>
        </p:txBody>
      </p:sp>
      <p:sp>
        <p:nvSpPr>
          <p:cNvPr id="24578" name="TextBox 3"/>
          <p:cNvSpPr txBox="1">
            <a:spLocks noChangeArrowheads="1"/>
          </p:cNvSpPr>
          <p:nvPr/>
        </p:nvSpPr>
        <p:spPr bwMode="auto">
          <a:xfrm>
            <a:off x="365125" y="3573463"/>
            <a:ext cx="28384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宋体" charset="-122"/>
              </a:rPr>
              <a:t>元件清单：</a:t>
            </a:r>
            <a:endParaRPr lang="en-US" altLang="zh-CN" b="1">
              <a:latin typeface="宋体" charset="-122"/>
            </a:endParaRPr>
          </a:p>
          <a:p>
            <a:r>
              <a:rPr lang="en-US" altLang="zh-CN">
                <a:latin typeface="宋体" charset="-122"/>
              </a:rPr>
              <a:t>AT89C51</a:t>
            </a:r>
          </a:p>
          <a:p>
            <a:r>
              <a:rPr lang="en-US" altLang="zh-CN">
                <a:latin typeface="宋体" charset="-122"/>
              </a:rPr>
              <a:t>7SEG__CC</a:t>
            </a:r>
            <a:r>
              <a:rPr lang="zh-CN" altLang="en-US">
                <a:latin typeface="宋体" charset="-122"/>
              </a:rPr>
              <a:t>共阴</a:t>
            </a:r>
            <a:endParaRPr lang="en-US" altLang="zh-CN">
              <a:latin typeface="宋体" charset="-122"/>
            </a:endParaRPr>
          </a:p>
          <a:p>
            <a:r>
              <a:rPr lang="en-US" altLang="zh-CN">
                <a:latin typeface="宋体" charset="-122"/>
              </a:rPr>
              <a:t>RESPACK  X8</a:t>
            </a:r>
            <a:r>
              <a:rPr lang="zh-CN" altLang="en-US">
                <a:latin typeface="宋体" charset="-122"/>
              </a:rPr>
              <a:t>排阻</a:t>
            </a: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90925" y="2762250"/>
            <a:ext cx="5373688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835696" y="251937"/>
            <a:ext cx="3312368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LED</a:t>
            </a:r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数码管显示</a:t>
            </a:r>
          </a:p>
        </p:txBody>
      </p:sp>
      <p:sp>
        <p:nvSpPr>
          <p:cNvPr id="24581" name="矩形 6"/>
          <p:cNvSpPr>
            <a:spLocks noChangeArrowheads="1"/>
          </p:cNvSpPr>
          <p:nvPr/>
        </p:nvSpPr>
        <p:spPr bwMode="auto">
          <a:xfrm>
            <a:off x="395288" y="1125538"/>
            <a:ext cx="307022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CC"/>
                </a:solidFill>
                <a:latin typeface="宋体" charset="-122"/>
              </a:rPr>
              <a:t>三、数码管的显示</a:t>
            </a:r>
          </a:p>
        </p:txBody>
      </p:sp>
      <p:sp>
        <p:nvSpPr>
          <p:cNvPr id="24582" name="矩形 4"/>
          <p:cNvSpPr>
            <a:spLocks noChangeArrowheads="1"/>
          </p:cNvSpPr>
          <p:nvPr/>
        </p:nvSpPr>
        <p:spPr bwMode="auto">
          <a:xfrm>
            <a:off x="365125" y="3109913"/>
            <a:ext cx="28384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CC"/>
                </a:solidFill>
                <a:latin typeface="宋体" charset="-122"/>
              </a:rPr>
              <a:t>数码管使用</a:t>
            </a:r>
            <a:r>
              <a:rPr lang="en-US" altLang="zh-CN" b="1">
                <a:solidFill>
                  <a:srgbClr val="0000CC"/>
                </a:solidFill>
                <a:latin typeface="宋体" charset="-122"/>
              </a:rPr>
              <a:t>2</a:t>
            </a:r>
            <a:r>
              <a:rPr lang="zh-CN" altLang="en-US" b="1">
                <a:solidFill>
                  <a:srgbClr val="0000CC"/>
                </a:solidFill>
                <a:latin typeface="宋体" charset="-122"/>
              </a:rPr>
              <a:t>位，共阴型</a:t>
            </a:r>
            <a:r>
              <a:rPr lang="zh-CN" altLang="en-US">
                <a:solidFill>
                  <a:srgbClr val="0000CC"/>
                </a:solidFill>
                <a:latin typeface="宋体" charset="-122"/>
              </a:rPr>
              <a:t>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950" y="5013325"/>
            <a:ext cx="3240088" cy="137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noProof="1">
                <a:solidFill>
                  <a:srgbClr val="00B050"/>
                </a:solidFill>
                <a:latin typeface="宋体" pitchFamily="2" charset="-122"/>
                <a:ea typeface="宋体" pitchFamily="2" charset="-122"/>
              </a:rPr>
              <a:t>Protues</a:t>
            </a:r>
            <a:r>
              <a:rPr lang="zh-CN" altLang="en-US" b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</a:rPr>
              <a:t>中数码管共阳与共阴判断：</a:t>
            </a:r>
            <a:endParaRPr lang="en-US" altLang="zh-CN" b="1" dirty="0">
              <a:solidFill>
                <a:srgbClr val="00B050"/>
              </a:solidFill>
              <a:latin typeface="宋体" pitchFamily="2" charset="-122"/>
              <a:ea typeface="宋体" pitchFamily="2" charset="-122"/>
            </a:endParaRPr>
          </a:p>
          <a:p>
            <a:pPr marL="285750" indent="-285750" fontAlgn="auto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u"/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CC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代表该数码管为</a:t>
            </a:r>
            <a:r>
              <a:rPr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共阴数码管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；</a:t>
            </a:r>
            <a:endParaRPr lang="en-US" altLang="zh-CN" sz="1600" dirty="0">
              <a:latin typeface="宋体" pitchFamily="2" charset="-122"/>
              <a:ea typeface="宋体" pitchFamily="2" charset="-122"/>
            </a:endParaRPr>
          </a:p>
          <a:p>
            <a:pPr marL="285750" indent="-285750" fontAlgn="auto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u"/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CA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代表数码管为</a:t>
            </a:r>
            <a:r>
              <a:rPr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共阳数码管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。</a:t>
            </a:r>
            <a:endParaRPr lang="zh-CN" altLang="en-US" sz="1600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Box 2"/>
          <p:cNvSpPr txBox="1">
            <a:spLocks noChangeArrowheads="1"/>
          </p:cNvSpPr>
          <p:nvPr/>
        </p:nvSpPr>
        <p:spPr bwMode="auto">
          <a:xfrm>
            <a:off x="250825" y="2998788"/>
            <a:ext cx="8569325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latin typeface="宋体" charset="-122"/>
              </a:rPr>
              <a:t>作业</a:t>
            </a:r>
            <a:r>
              <a:rPr lang="en-US" altLang="zh-CN" sz="2400" b="1">
                <a:latin typeface="宋体" charset="-122"/>
              </a:rPr>
              <a:t>: </a:t>
            </a:r>
            <a:r>
              <a:rPr lang="zh-CN" altLang="en-US" sz="2400" b="1">
                <a:latin typeface="宋体" charset="-122"/>
              </a:rPr>
              <a:t>用两片</a:t>
            </a:r>
            <a:r>
              <a:rPr lang="en-US" altLang="zh-CN" sz="2400" b="1">
                <a:latin typeface="宋体" charset="-122"/>
              </a:rPr>
              <a:t>595</a:t>
            </a:r>
            <a:r>
              <a:rPr lang="zh-CN" altLang="en-US" sz="2400" b="1">
                <a:latin typeface="宋体" charset="-122"/>
              </a:rPr>
              <a:t>芯片分别连接</a:t>
            </a:r>
            <a:r>
              <a:rPr lang="en-US" altLang="zh-CN" sz="2400" b="1">
                <a:latin typeface="宋体" charset="-122"/>
              </a:rPr>
              <a:t>4</a:t>
            </a:r>
            <a:r>
              <a:rPr lang="zh-CN" altLang="en-US" sz="2400" b="1">
                <a:latin typeface="宋体" charset="-122"/>
              </a:rPr>
              <a:t>位一体数码管的段码和位码，按键</a:t>
            </a:r>
            <a:r>
              <a:rPr lang="en-US" altLang="zh-CN" sz="2400" b="1">
                <a:latin typeface="宋体" charset="-122"/>
              </a:rPr>
              <a:t>1</a:t>
            </a:r>
            <a:r>
              <a:rPr lang="zh-CN" altLang="en-US" sz="2400" b="1">
                <a:latin typeface="宋体" charset="-122"/>
              </a:rPr>
              <a:t>连接外部中断</a:t>
            </a:r>
            <a:r>
              <a:rPr lang="en-US" altLang="zh-CN" sz="2400" b="1">
                <a:latin typeface="宋体" charset="-122"/>
              </a:rPr>
              <a:t>0</a:t>
            </a:r>
            <a:r>
              <a:rPr lang="zh-CN" altLang="en-US" sz="2400" b="1">
                <a:latin typeface="宋体" charset="-122"/>
              </a:rPr>
              <a:t>，按一次按键数码管显示的数字加</a:t>
            </a:r>
            <a:r>
              <a:rPr lang="en-US" altLang="zh-CN" sz="2400" b="1">
                <a:latin typeface="宋体" charset="-122"/>
              </a:rPr>
              <a:t>1.</a:t>
            </a:r>
            <a:r>
              <a:rPr lang="zh-CN" altLang="en-US" sz="2400" b="1">
                <a:latin typeface="宋体" charset="-122"/>
              </a:rPr>
              <a:t>实现</a:t>
            </a:r>
            <a:r>
              <a:rPr lang="en-US" altLang="zh-CN" sz="2400" b="1">
                <a:latin typeface="宋体" charset="-122"/>
              </a:rPr>
              <a:t>0~9999</a:t>
            </a:r>
            <a:r>
              <a:rPr lang="zh-CN" altLang="en-US" sz="2400" b="1">
                <a:latin typeface="宋体" charset="-122"/>
              </a:rPr>
              <a:t>的累加</a:t>
            </a:r>
            <a:r>
              <a:rPr lang="en-US" altLang="zh-CN" sz="2400" b="1">
                <a:latin typeface="宋体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宋体" charset="-122"/>
              </a:rPr>
              <a:t>Count=0</a:t>
            </a: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宋体" charset="-122"/>
              </a:rPr>
              <a:t>Count++;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35696" y="251937"/>
            <a:ext cx="3312368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LED</a:t>
            </a:r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数码管显示</a:t>
            </a:r>
          </a:p>
        </p:txBody>
      </p:sp>
      <p:sp>
        <p:nvSpPr>
          <p:cNvPr id="26627" name="矩形 6"/>
          <p:cNvSpPr>
            <a:spLocks noChangeArrowheads="1"/>
          </p:cNvSpPr>
          <p:nvPr/>
        </p:nvSpPr>
        <p:spPr bwMode="auto">
          <a:xfrm>
            <a:off x="395288" y="1125538"/>
            <a:ext cx="307022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CC"/>
                </a:solidFill>
                <a:latin typeface="宋体" charset="-122"/>
              </a:rPr>
              <a:t>三、数码管的显示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Box 1"/>
          <p:cNvSpPr txBox="1">
            <a:spLocks noChangeArrowheads="1"/>
          </p:cNvSpPr>
          <p:nvPr/>
        </p:nvSpPr>
        <p:spPr bwMode="auto">
          <a:xfrm>
            <a:off x="395288" y="1735138"/>
            <a:ext cx="7993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latin typeface="宋体" charset="-122"/>
              </a:rPr>
              <a:t>实训</a:t>
            </a:r>
            <a:r>
              <a:rPr lang="en-US" altLang="zh-CN" sz="2000" b="1">
                <a:latin typeface="宋体" charset="-122"/>
              </a:rPr>
              <a:t>1</a:t>
            </a:r>
            <a:r>
              <a:rPr lang="zh-CN" altLang="en-US" sz="2000" b="1">
                <a:latin typeface="宋体" charset="-122"/>
              </a:rPr>
              <a:t>：</a:t>
            </a:r>
            <a:r>
              <a:rPr lang="zh-CN" altLang="en-US" sz="2000" b="1">
                <a:solidFill>
                  <a:srgbClr val="FF0000"/>
                </a:solidFill>
                <a:latin typeface="宋体" charset="-122"/>
              </a:rPr>
              <a:t>静态</a:t>
            </a:r>
            <a:r>
              <a:rPr lang="zh-CN" altLang="en-US" sz="2000" b="1">
                <a:latin typeface="宋体" charset="-122"/>
              </a:rPr>
              <a:t>显示学号的最后两位，比如“</a:t>
            </a:r>
            <a:r>
              <a:rPr lang="en-US" altLang="zh-CN" sz="2000" b="1">
                <a:latin typeface="宋体" charset="-122"/>
              </a:rPr>
              <a:t>10</a:t>
            </a:r>
            <a:r>
              <a:rPr lang="zh-CN" altLang="en-US" sz="2000" b="1">
                <a:latin typeface="宋体" charset="-122"/>
              </a:rPr>
              <a:t>”，程序设计的流程如下：</a:t>
            </a:r>
          </a:p>
        </p:txBody>
      </p:sp>
      <p:sp>
        <p:nvSpPr>
          <p:cNvPr id="3" name="圆角矩形 2"/>
          <p:cNvSpPr>
            <a:spLocks noChangeArrowheads="1"/>
          </p:cNvSpPr>
          <p:nvPr/>
        </p:nvSpPr>
        <p:spPr bwMode="auto">
          <a:xfrm>
            <a:off x="1908175" y="2492375"/>
            <a:ext cx="935038" cy="3603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r>
              <a:rPr lang="zh-CN" altLang="en-US"/>
              <a:t>初始化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150938" y="3205163"/>
            <a:ext cx="2520950" cy="8001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r>
              <a:rPr lang="zh-CN" altLang="en-US"/>
              <a:t>打开第一位数码管，送“</a:t>
            </a:r>
            <a:r>
              <a:rPr lang="en-US" altLang="zh-CN"/>
              <a:t>1</a:t>
            </a:r>
            <a:r>
              <a:rPr lang="zh-CN" altLang="en-US"/>
              <a:t>”的代码值到</a:t>
            </a:r>
            <a:r>
              <a:rPr lang="en-US" altLang="zh-CN"/>
              <a:t>P0</a:t>
            </a:r>
            <a:r>
              <a:rPr lang="zh-CN" altLang="en-US"/>
              <a:t>口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763713" y="4365625"/>
            <a:ext cx="1223962" cy="358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r>
              <a:rPr lang="zh-CN" altLang="en-US"/>
              <a:t>延时保持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116013" y="5084763"/>
            <a:ext cx="2519362" cy="6477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r>
              <a:rPr lang="zh-CN" altLang="en-US"/>
              <a:t>打开第二位数码管，送“</a:t>
            </a:r>
            <a:r>
              <a:rPr lang="en-US" altLang="zh-CN"/>
              <a:t>0</a:t>
            </a:r>
            <a:r>
              <a:rPr lang="zh-CN" altLang="en-US"/>
              <a:t>”的代码值到</a:t>
            </a:r>
            <a:r>
              <a:rPr lang="en-US" altLang="zh-CN"/>
              <a:t>P0</a:t>
            </a:r>
            <a:r>
              <a:rPr lang="zh-CN" altLang="en-US"/>
              <a:t>口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831975" y="6092825"/>
            <a:ext cx="1225550" cy="3968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r>
              <a:rPr lang="zh-CN" altLang="en-US"/>
              <a:t>延时保持</a:t>
            </a:r>
          </a:p>
        </p:txBody>
      </p:sp>
      <p:cxnSp>
        <p:nvCxnSpPr>
          <p:cNvPr id="9" name="直接箭头连接符 8"/>
          <p:cNvCxnSpPr>
            <a:cxnSpLocks noChangeShapeType="1"/>
          </p:cNvCxnSpPr>
          <p:nvPr/>
        </p:nvCxnSpPr>
        <p:spPr bwMode="auto">
          <a:xfrm>
            <a:off x="2376488" y="2871788"/>
            <a:ext cx="0" cy="3524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" name="直接箭头连接符 9"/>
          <p:cNvCxnSpPr>
            <a:cxnSpLocks noChangeShapeType="1"/>
          </p:cNvCxnSpPr>
          <p:nvPr/>
        </p:nvCxnSpPr>
        <p:spPr bwMode="auto">
          <a:xfrm>
            <a:off x="2376488" y="4005263"/>
            <a:ext cx="0" cy="3524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1" name="直接箭头连接符 10"/>
          <p:cNvCxnSpPr>
            <a:cxnSpLocks noChangeShapeType="1"/>
          </p:cNvCxnSpPr>
          <p:nvPr/>
        </p:nvCxnSpPr>
        <p:spPr bwMode="auto">
          <a:xfrm>
            <a:off x="2359025" y="4724400"/>
            <a:ext cx="0" cy="3524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" name="直接箭头连接符 11"/>
          <p:cNvCxnSpPr>
            <a:cxnSpLocks noChangeShapeType="1"/>
          </p:cNvCxnSpPr>
          <p:nvPr/>
        </p:nvCxnSpPr>
        <p:spPr bwMode="auto">
          <a:xfrm>
            <a:off x="2339975" y="5732463"/>
            <a:ext cx="0" cy="3524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" name="肘形连接符 13"/>
          <p:cNvCxnSpPr>
            <a:cxnSpLocks noChangeShapeType="1"/>
          </p:cNvCxnSpPr>
          <p:nvPr/>
        </p:nvCxnSpPr>
        <p:spPr bwMode="auto">
          <a:xfrm rot="10800000" flipV="1">
            <a:off x="935038" y="6496050"/>
            <a:ext cx="1412875" cy="209550"/>
          </a:xfrm>
          <a:prstGeom prst="bentConnector3">
            <a:avLst>
              <a:gd name="adj1" fmla="val 1458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6" name="肘形连接符 15"/>
          <p:cNvCxnSpPr>
            <a:cxnSpLocks noChangeShapeType="1"/>
            <a:endCxn id="4" idx="1"/>
          </p:cNvCxnSpPr>
          <p:nvPr/>
        </p:nvCxnSpPr>
        <p:spPr bwMode="auto">
          <a:xfrm rot="5400000" flipH="1" flipV="1">
            <a:off x="-515937" y="5038725"/>
            <a:ext cx="3100387" cy="233363"/>
          </a:xfrm>
          <a:prstGeom prst="bentConnector2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8" name="直接箭头连接符 17"/>
          <p:cNvCxnSpPr>
            <a:cxnSpLocks noChangeShapeType="1"/>
            <a:stCxn id="4" idx="3"/>
          </p:cNvCxnSpPr>
          <p:nvPr/>
        </p:nvCxnSpPr>
        <p:spPr bwMode="auto">
          <a:xfrm>
            <a:off x="3671888" y="3605213"/>
            <a:ext cx="1250950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lgDashDotDot"/>
            <a:round/>
            <a:headEnd/>
            <a:tailEnd type="arrow" w="med" len="med"/>
          </a:ln>
        </p:spPr>
      </p:cxn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4932363" y="3284538"/>
            <a:ext cx="1800225" cy="6492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zh-CN"/>
              <a:t>P2.0=0</a:t>
            </a:r>
          </a:p>
          <a:p>
            <a:pPr>
              <a:buFont typeface="Arial" charset="0"/>
              <a:buNone/>
            </a:pPr>
            <a:r>
              <a:rPr lang="en-US" altLang="zh-CN"/>
              <a:t>P2.1=1</a:t>
            </a:r>
            <a:endParaRPr lang="zh-CN" altLang="en-US"/>
          </a:p>
        </p:txBody>
      </p:sp>
      <p:cxnSp>
        <p:nvCxnSpPr>
          <p:cNvPr id="20" name="直接箭头连接符 19"/>
          <p:cNvCxnSpPr>
            <a:cxnSpLocks noChangeShapeType="1"/>
          </p:cNvCxnSpPr>
          <p:nvPr/>
        </p:nvCxnSpPr>
        <p:spPr bwMode="auto">
          <a:xfrm>
            <a:off x="3698875" y="5473700"/>
            <a:ext cx="1223963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lgDashDotDot"/>
            <a:round/>
            <a:headEnd/>
            <a:tailEnd type="arrow" w="med" len="med"/>
          </a:ln>
        </p:spPr>
      </p:cxn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4932363" y="5157788"/>
            <a:ext cx="1800225" cy="6477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zh-CN"/>
              <a:t>P2.0=1</a:t>
            </a:r>
          </a:p>
          <a:p>
            <a:pPr>
              <a:buFont typeface="Arial" charset="0"/>
              <a:buNone/>
            </a:pPr>
            <a:r>
              <a:rPr lang="en-US" altLang="zh-CN"/>
              <a:t>P2.1=0</a:t>
            </a:r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 bwMode="auto">
          <a:xfrm>
            <a:off x="2911475" y="2703513"/>
            <a:ext cx="215582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50000"/>
                <a:lumOff val="50000"/>
              </a:schemeClr>
            </a:solidFill>
            <a:prstDash val="lgDashDotDot"/>
            <a:round/>
            <a:headEnd type="none" w="med" len="med"/>
            <a:tailEnd type="arrow"/>
          </a:ln>
          <a:effectLst/>
          <a:extLst>
            <a:ext uri="{AF507438-7753-43E0-B8FC-AC1667EBCBE1}"/>
          </a:extLst>
        </p:spPr>
      </p:cxn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5103813" y="2492375"/>
            <a:ext cx="3284537" cy="360363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r>
              <a:rPr lang="zh-CN" altLang="en-US"/>
              <a:t>将</a:t>
            </a:r>
            <a:r>
              <a:rPr lang="en-US" altLang="zh-CN"/>
              <a:t>P0</a:t>
            </a:r>
            <a:r>
              <a:rPr lang="zh-CN" altLang="en-US"/>
              <a:t>和</a:t>
            </a:r>
            <a:r>
              <a:rPr lang="en-US" altLang="zh-CN"/>
              <a:t>P2</a:t>
            </a:r>
            <a:r>
              <a:rPr lang="zh-CN" altLang="en-US"/>
              <a:t>口都设置为高电平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35696" y="251937"/>
            <a:ext cx="3312368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LED</a:t>
            </a:r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数码管显示</a:t>
            </a:r>
          </a:p>
        </p:txBody>
      </p:sp>
      <p:sp>
        <p:nvSpPr>
          <p:cNvPr id="28692" name="矩形 25"/>
          <p:cNvSpPr>
            <a:spLocks noChangeArrowheads="1"/>
          </p:cNvSpPr>
          <p:nvPr/>
        </p:nvSpPr>
        <p:spPr bwMode="auto">
          <a:xfrm>
            <a:off x="395288" y="1125538"/>
            <a:ext cx="2709862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CC"/>
                </a:solidFill>
                <a:latin typeface="宋体" charset="-122"/>
              </a:rPr>
              <a:t>四、数码管实训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19" grpId="0" animBg="1"/>
      <p:bldP spid="21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34988" y="1773238"/>
            <a:ext cx="83534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宋体" charset="-122"/>
              </a:rPr>
              <a:t>P0</a:t>
            </a:r>
            <a:r>
              <a:rPr lang="zh-CN" altLang="en-US" b="1">
                <a:latin typeface="宋体" charset="-122"/>
              </a:rPr>
              <a:t>端的数字代码计算：</a:t>
            </a:r>
            <a:endParaRPr lang="en-US" altLang="zh-CN" b="1">
              <a:latin typeface="宋体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1725" y="2265363"/>
            <a:ext cx="188595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67125" y="2133600"/>
            <a:ext cx="1841500" cy="17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191250" y="2265363"/>
            <a:ext cx="2303463" cy="133826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accent1"/>
                </a:solidFill>
                <a:latin typeface="+mn-lt"/>
                <a:ea typeface="+mn-ea"/>
              </a:rPr>
              <a:t>P2</a:t>
            </a:r>
            <a:r>
              <a:rPr lang="zh-CN" altLang="en-US" b="1" dirty="0">
                <a:solidFill>
                  <a:schemeClr val="accent1"/>
                </a:solidFill>
                <a:latin typeface="+mn-lt"/>
                <a:ea typeface="+mn-ea"/>
              </a:rPr>
              <a:t>端口为低电平</a:t>
            </a:r>
            <a:endParaRPr lang="en-US" altLang="zh-CN" b="1" dirty="0">
              <a:solidFill>
                <a:schemeClr val="accent1"/>
              </a:solidFill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accent1"/>
                </a:solidFill>
                <a:latin typeface="+mn-lt"/>
                <a:ea typeface="+mn-ea"/>
              </a:rPr>
              <a:t>P0</a:t>
            </a:r>
            <a:r>
              <a:rPr lang="zh-CN" altLang="en-US" b="1" dirty="0">
                <a:solidFill>
                  <a:schemeClr val="accent1"/>
                </a:solidFill>
                <a:latin typeface="+mn-lt"/>
                <a:ea typeface="+mn-ea"/>
              </a:rPr>
              <a:t>为高电平时候</a:t>
            </a:r>
            <a:endParaRPr lang="en-US" altLang="zh-CN" b="1" dirty="0">
              <a:solidFill>
                <a:schemeClr val="accent1"/>
              </a:solidFill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/>
                </a:solidFill>
                <a:latin typeface="+mn-lt"/>
                <a:ea typeface="+mn-ea"/>
              </a:rPr>
              <a:t>数码管亮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35696" y="251937"/>
            <a:ext cx="3312368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LED</a:t>
            </a:r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数码管显示</a:t>
            </a:r>
          </a:p>
        </p:txBody>
      </p:sp>
      <p:sp>
        <p:nvSpPr>
          <p:cNvPr id="29702" name="矩形 11"/>
          <p:cNvSpPr>
            <a:spLocks noChangeArrowheads="1"/>
          </p:cNvSpPr>
          <p:nvPr/>
        </p:nvSpPr>
        <p:spPr bwMode="auto">
          <a:xfrm>
            <a:off x="395288" y="1125538"/>
            <a:ext cx="2709862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CC"/>
                </a:solidFill>
                <a:latin typeface="宋体" charset="-122"/>
              </a:rPr>
              <a:t>四、数码管实训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34988" y="4229100"/>
          <a:ext cx="8280400" cy="16906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4">
                  <a:extLst>
                    <a:ext uri="{9D8B030D-6E8A-4147-A177-3AD203B41FA5}"/>
                  </a:extLst>
                </a:gridCol>
                <a:gridCol w="864100">
                  <a:extLst>
                    <a:ext uri="{9D8B030D-6E8A-4147-A177-3AD203B41FA5}"/>
                  </a:extLst>
                </a:gridCol>
                <a:gridCol w="828092">
                  <a:extLst>
                    <a:ext uri="{9D8B030D-6E8A-4147-A177-3AD203B41FA5}"/>
                  </a:extLst>
                </a:gridCol>
                <a:gridCol w="828092">
                  <a:extLst>
                    <a:ext uri="{9D8B030D-6E8A-4147-A177-3AD203B41FA5}"/>
                  </a:extLst>
                </a:gridCol>
                <a:gridCol w="828092">
                  <a:extLst>
                    <a:ext uri="{9D8B030D-6E8A-4147-A177-3AD203B41FA5}"/>
                  </a:extLst>
                </a:gridCol>
                <a:gridCol w="828092">
                  <a:extLst>
                    <a:ext uri="{9D8B030D-6E8A-4147-A177-3AD203B41FA5}"/>
                  </a:extLst>
                </a:gridCol>
                <a:gridCol w="828092">
                  <a:extLst>
                    <a:ext uri="{9D8B030D-6E8A-4147-A177-3AD203B41FA5}"/>
                  </a:extLst>
                </a:gridCol>
                <a:gridCol w="828092">
                  <a:extLst>
                    <a:ext uri="{9D8B030D-6E8A-4147-A177-3AD203B41FA5}"/>
                  </a:extLst>
                </a:gridCol>
                <a:gridCol w="828092">
                  <a:extLst>
                    <a:ext uri="{9D8B030D-6E8A-4147-A177-3AD203B41FA5}"/>
                  </a:extLst>
                </a:gridCol>
                <a:gridCol w="828092">
                  <a:extLst>
                    <a:ext uri="{9D8B030D-6E8A-4147-A177-3AD203B41FA5}"/>
                  </a:extLst>
                </a:gridCol>
              </a:tblGrid>
              <a:tr h="447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P0.7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P0.6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P0.0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段码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数字</a:t>
                      </a:r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4147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4147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0x06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4147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0x3f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/>
                </a:extLst>
              </a:tr>
            </a:tbl>
          </a:graphicData>
        </a:graphic>
      </p:graphicFrame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4213" y="1668463"/>
            <a:ext cx="7339012" cy="529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theme/theme1.xml><?xml version="1.0" encoding="utf-8"?>
<a:theme xmlns:a="http://schemas.openxmlformats.org/drawingml/2006/main" name="企鹅1">
  <a:themeElements>
    <a:clrScheme name="散点圈圈演示模板 1">
      <a:dk1>
        <a:srgbClr val="000000"/>
      </a:dk1>
      <a:lt1>
        <a:srgbClr val="FFFFFF"/>
      </a:lt1>
      <a:dk2>
        <a:srgbClr val="003060"/>
      </a:dk2>
      <a:lt2>
        <a:srgbClr val="969696"/>
      </a:lt2>
      <a:accent1>
        <a:srgbClr val="80F6D7"/>
      </a:accent1>
      <a:accent2>
        <a:srgbClr val="336387"/>
      </a:accent2>
      <a:accent3>
        <a:srgbClr val="FFFFFF"/>
      </a:accent3>
      <a:accent4>
        <a:srgbClr val="000000"/>
      </a:accent4>
      <a:accent5>
        <a:srgbClr val="C0FAE8"/>
      </a:accent5>
      <a:accent6>
        <a:srgbClr val="2D597A"/>
      </a:accent6>
      <a:hlink>
        <a:srgbClr val="66CAE2"/>
      </a:hlink>
      <a:folHlink>
        <a:srgbClr val="CCFFCC"/>
      </a:folHlink>
    </a:clrScheme>
    <a:fontScheme name="散点圈圈演示模板">
      <a:majorFont>
        <a:latin typeface="Verdana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散点圈圈演示模板 1">
        <a:dk1>
          <a:srgbClr val="000000"/>
        </a:dk1>
        <a:lt1>
          <a:srgbClr val="FFFFFF"/>
        </a:lt1>
        <a:dk2>
          <a:srgbClr val="003060"/>
        </a:dk2>
        <a:lt2>
          <a:srgbClr val="969696"/>
        </a:lt2>
        <a:accent1>
          <a:srgbClr val="80F6D7"/>
        </a:accent1>
        <a:accent2>
          <a:srgbClr val="336387"/>
        </a:accent2>
        <a:accent3>
          <a:srgbClr val="FFFFFF"/>
        </a:accent3>
        <a:accent4>
          <a:srgbClr val="000000"/>
        </a:accent4>
        <a:accent5>
          <a:srgbClr val="C0FAE8"/>
        </a:accent5>
        <a:accent6>
          <a:srgbClr val="2D597A"/>
        </a:accent6>
        <a:hlink>
          <a:srgbClr val="66CAE2"/>
        </a:hlink>
        <a:folHlink>
          <a:srgbClr val="CC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散点圈圈演示模板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8BD8FF"/>
        </a:accent1>
        <a:accent2>
          <a:srgbClr val="4B6A89"/>
        </a:accent2>
        <a:accent3>
          <a:srgbClr val="FFFFFF"/>
        </a:accent3>
        <a:accent4>
          <a:srgbClr val="000000"/>
        </a:accent4>
        <a:accent5>
          <a:srgbClr val="C4E9FF"/>
        </a:accent5>
        <a:accent6>
          <a:srgbClr val="435F7C"/>
        </a:accent6>
        <a:hlink>
          <a:srgbClr val="77BCEF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散点圈圈演示模板 3">
        <a:dk1>
          <a:srgbClr val="000000"/>
        </a:dk1>
        <a:lt1>
          <a:srgbClr val="FFFFFF"/>
        </a:lt1>
        <a:dk2>
          <a:srgbClr val="0F0157"/>
        </a:dk2>
        <a:lt2>
          <a:srgbClr val="969696"/>
        </a:lt2>
        <a:accent1>
          <a:srgbClr val="CCCCFF"/>
        </a:accent1>
        <a:accent2>
          <a:srgbClr val="5183DD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4976C8"/>
        </a:accent6>
        <a:hlink>
          <a:srgbClr val="B1B1FF"/>
        </a:hlink>
        <a:folHlink>
          <a:srgbClr val="FF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散点圈圈演示模板 4">
        <a:dk1>
          <a:srgbClr val="000000"/>
        </a:dk1>
        <a:lt1>
          <a:srgbClr val="FFFFFF"/>
        </a:lt1>
        <a:dk2>
          <a:srgbClr val="003468"/>
        </a:dk2>
        <a:lt2>
          <a:srgbClr val="969696"/>
        </a:lt2>
        <a:accent1>
          <a:srgbClr val="CCFF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FFE2"/>
        </a:accent5>
        <a:accent6>
          <a:srgbClr val="8AB9E7"/>
        </a:accent6>
        <a:hlink>
          <a:srgbClr val="B4CA14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企鹅1</Template>
  <TotalTime>2301</TotalTime>
  <Words>2096</Words>
  <Application>Microsoft Office PowerPoint</Application>
  <PresentationFormat>全屏显示(4:3)</PresentationFormat>
  <Paragraphs>453</Paragraphs>
  <Slides>19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演示文稿设计模板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Verdana</vt:lpstr>
      <vt:lpstr>微软雅黑</vt:lpstr>
      <vt:lpstr>宋体</vt:lpstr>
      <vt:lpstr>Arial</vt:lpstr>
      <vt:lpstr>Wingdings</vt:lpstr>
      <vt:lpstr>Calibri</vt:lpstr>
      <vt:lpstr>Times New Roman</vt:lpstr>
      <vt:lpstr>企鹅1</vt:lpstr>
      <vt:lpstr>企鹅1</vt:lpstr>
      <vt:lpstr>企鹅1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作业：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LiQP</cp:lastModifiedBy>
  <cp:revision>107</cp:revision>
  <dcterms:created xsi:type="dcterms:W3CDTF">2015-11-12T02:53:08Z</dcterms:created>
  <dcterms:modified xsi:type="dcterms:W3CDTF">2018-10-15T06:41:09Z</dcterms:modified>
</cp:coreProperties>
</file>