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663" autoAdjust="0"/>
  </p:normalViewPr>
  <p:slideViewPr>
    <p:cSldViewPr>
      <p:cViewPr>
        <p:scale>
          <a:sx n="90" d="100"/>
          <a:sy n="90" d="100"/>
        </p:scale>
        <p:origin x="-9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91EC1AF-5E52-41AE-B847-122084E90003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98B7704-A0D4-491E-B90A-C27A273E38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5A01A2-E964-4D16-9EC4-AF62885A793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#include&lt;reg51.h&gt;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#include&lt;intrins.h&gt;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#include&lt;stdio.h&gt;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int x,k;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void keycheck(char restun);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void showleds();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void delay()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char i;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for(i=0;i&lt;100;i++);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}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void keyscan()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P1=0xf0;   // </a:t>
            </a:r>
            <a:r>
              <a:rPr lang="zh-CN" altLang="en-US" smtClean="0"/>
              <a:t>行列分别赋值高低电平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</a:t>
            </a:r>
            <a:r>
              <a:rPr lang="en-US" altLang="zh-CN" smtClean="0"/>
              <a:t>if(P1!=0xf0)      //</a:t>
            </a:r>
            <a:r>
              <a:rPr lang="zh-CN" altLang="en-US" smtClean="0"/>
              <a:t>判断，行  列的电平有无改变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</a:t>
            </a:r>
            <a:r>
              <a:rPr lang="en-US" altLang="zh-CN" smtClean="0"/>
              <a:t>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delay();   //</a:t>
            </a:r>
            <a:r>
              <a:rPr lang="zh-CN" altLang="en-US" smtClean="0"/>
              <a:t>延时，目的为了去抖动等误连接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        </a:t>
            </a:r>
            <a:r>
              <a:rPr lang="en-US" altLang="zh-CN" smtClean="0"/>
              <a:t>if(P1!=0xf0)//</a:t>
            </a:r>
            <a:r>
              <a:rPr lang="zh-CN" altLang="en-US" smtClean="0"/>
              <a:t>再次判断，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        </a:t>
            </a:r>
            <a:r>
              <a:rPr lang="en-US" altLang="zh-CN" smtClean="0"/>
              <a:t>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	P1=0xfe;//</a:t>
            </a:r>
            <a:r>
              <a:rPr lang="zh-CN" altLang="en-US" smtClean="0"/>
              <a:t>逐行扫描。既第一行为低，其余行和所有列都为高，当该行与</a:t>
            </a:r>
            <a:r>
              <a:rPr lang="en-US" altLang="zh-CN" smtClean="0"/>
              <a:t>4</a:t>
            </a:r>
            <a:r>
              <a:rPr lang="zh-CN" altLang="en-US" smtClean="0"/>
              <a:t>列中任一列交汇的按钮按下，该列的值也会变为低电平，即为</a:t>
            </a:r>
            <a:r>
              <a:rPr lang="en-US" altLang="zh-CN" smtClean="0"/>
              <a:t>0</a:t>
            </a:r>
            <a:r>
              <a:rPr lang="zh-CN" altLang="en-US" smtClean="0"/>
              <a:t>；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		</a:t>
            </a:r>
            <a:r>
              <a:rPr lang="en-US" altLang="zh-CN" smtClean="0"/>
              <a:t>x=P1;//</a:t>
            </a:r>
            <a:r>
              <a:rPr lang="zh-CN" altLang="en-US" smtClean="0"/>
              <a:t>读取引脚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		</a:t>
            </a:r>
            <a:r>
              <a:rPr lang="en-US" altLang="zh-CN" smtClean="0"/>
              <a:t>keycheck(x);//</a:t>
            </a:r>
            <a:r>
              <a:rPr lang="zh-CN" altLang="en-US" smtClean="0"/>
              <a:t>对比键值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		</a:t>
            </a:r>
            <a:r>
              <a:rPr lang="en-US" altLang="zh-CN" smtClean="0"/>
              <a:t>P1=0xfd;//</a:t>
            </a:r>
            <a:r>
              <a:rPr lang="zh-CN" altLang="en-US" smtClean="0"/>
              <a:t>第二行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             </a:t>
            </a:r>
            <a:r>
              <a:rPr lang="en-US" altLang="zh-CN" smtClean="0"/>
              <a:t>x=P1;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	keycheck(x);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	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	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	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}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}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}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void keycheck(char restun)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switch(restun)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 case 0xee: k=0;break;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 case 0xde: k=1;break;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 case 0xbe: k=2;break;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 case 0x7e: k=3;P2=0xf7;break;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 case 0xed: k=4;P2=0xef;break;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 case 0xdd: k=5;P2=0xdf;break;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 case 0xbd: k=6;P2=0xbf;break;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	 case 0x7d: k=7;P2=0x7f;break;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}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}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void showleds()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{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 switch(k)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{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 case 0:P2=0xfe; break;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 case 1:P2=0xfd; break;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   case 2:P2=0xfb; break;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}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}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void main(void)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{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k=99; //</a:t>
            </a:r>
            <a:r>
              <a:rPr lang="zh-CN" altLang="en-US" smtClean="0"/>
              <a:t>避免未按下按键的情况下，</a:t>
            </a:r>
            <a:r>
              <a:rPr lang="en-US" altLang="zh-CN" smtClean="0"/>
              <a:t>k</a:t>
            </a:r>
            <a:r>
              <a:rPr lang="zh-CN" altLang="en-US" smtClean="0"/>
              <a:t>值的干扰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    </a:t>
            </a:r>
            <a:r>
              <a:rPr lang="en-US" altLang="zh-CN" smtClean="0"/>
              <a:t>keyscan();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 showleds();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}</a:t>
            </a:r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E11863-470F-44E8-BD4D-06495E81090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12725" y="4241800"/>
            <a:ext cx="8702675" cy="2463800"/>
            <a:chOff x="0" y="0"/>
            <a:chExt cx="5482" cy="1552"/>
          </a:xfrm>
        </p:grpSpPr>
        <p:grpSp>
          <p:nvGrpSpPr>
            <p:cNvPr id="4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1044" cy="1552"/>
              <a:chOff x="0" y="0"/>
              <a:chExt cx="1044" cy="1552"/>
            </a:xfrm>
          </p:grpSpPr>
          <p:sp>
            <p:nvSpPr>
              <p:cNvPr id="152" name="AutoShape 4"/>
              <p:cNvSpPr>
                <a:spLocks noChangeArrowheads="1"/>
              </p:cNvSpPr>
              <p:nvPr/>
            </p:nvSpPr>
            <p:spPr bwMode="auto">
              <a:xfrm flipH="1" flipV="1">
                <a:off x="0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AutoShape 5"/>
              <p:cNvSpPr>
                <a:spLocks noChangeArrowheads="1"/>
              </p:cNvSpPr>
              <p:nvPr/>
            </p:nvSpPr>
            <p:spPr bwMode="auto">
              <a:xfrm flipH="1" flipV="1">
                <a:off x="236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AutoShape 6"/>
              <p:cNvSpPr>
                <a:spLocks noChangeArrowheads="1"/>
              </p:cNvSpPr>
              <p:nvPr/>
            </p:nvSpPr>
            <p:spPr bwMode="auto">
              <a:xfrm flipH="1" flipV="1">
                <a:off x="483" y="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AutoShape 7"/>
              <p:cNvSpPr>
                <a:spLocks noChangeArrowheads="1"/>
              </p:cNvSpPr>
              <p:nvPr/>
            </p:nvSpPr>
            <p:spPr bwMode="auto">
              <a:xfrm flipH="1" flipV="1">
                <a:off x="730" y="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AutoShape 8"/>
              <p:cNvSpPr>
                <a:spLocks noChangeArrowheads="1"/>
              </p:cNvSpPr>
              <p:nvPr/>
            </p:nvSpPr>
            <p:spPr bwMode="auto">
              <a:xfrm flipH="1" flipV="1">
                <a:off x="978" y="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AutoShape 9"/>
              <p:cNvSpPr>
                <a:spLocks noChangeArrowheads="1"/>
              </p:cNvSpPr>
              <p:nvPr/>
            </p:nvSpPr>
            <p:spPr bwMode="auto">
              <a:xfrm flipH="1" flipV="1">
                <a:off x="0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36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AutoShape 11"/>
              <p:cNvSpPr>
                <a:spLocks noChangeArrowheads="1"/>
              </p:cNvSpPr>
              <p:nvPr/>
            </p:nvSpPr>
            <p:spPr bwMode="auto">
              <a:xfrm flipH="1" flipV="1">
                <a:off x="483" y="23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AutoShape 12"/>
              <p:cNvSpPr>
                <a:spLocks noChangeArrowheads="1"/>
              </p:cNvSpPr>
              <p:nvPr/>
            </p:nvSpPr>
            <p:spPr bwMode="auto">
              <a:xfrm flipH="1" flipV="1">
                <a:off x="730" y="22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AutoShape 13"/>
              <p:cNvSpPr>
                <a:spLocks noChangeArrowheads="1"/>
              </p:cNvSpPr>
              <p:nvPr/>
            </p:nvSpPr>
            <p:spPr bwMode="auto">
              <a:xfrm flipH="1" flipV="1">
                <a:off x="978" y="22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AutoShape 14"/>
              <p:cNvSpPr>
                <a:spLocks noChangeArrowheads="1"/>
              </p:cNvSpPr>
              <p:nvPr/>
            </p:nvSpPr>
            <p:spPr bwMode="auto">
              <a:xfrm flipH="1" flipV="1">
                <a:off x="0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AutoShape 15"/>
              <p:cNvSpPr>
                <a:spLocks noChangeArrowheads="1"/>
              </p:cNvSpPr>
              <p:nvPr/>
            </p:nvSpPr>
            <p:spPr bwMode="auto">
              <a:xfrm flipH="1" flipV="1">
                <a:off x="236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AutoShape 16"/>
              <p:cNvSpPr>
                <a:spLocks noChangeArrowheads="1"/>
              </p:cNvSpPr>
              <p:nvPr/>
            </p:nvSpPr>
            <p:spPr bwMode="auto">
              <a:xfrm flipH="1" flipV="1">
                <a:off x="483" y="44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AutoShape 17"/>
              <p:cNvSpPr>
                <a:spLocks noChangeArrowheads="1"/>
              </p:cNvSpPr>
              <p:nvPr/>
            </p:nvSpPr>
            <p:spPr bwMode="auto">
              <a:xfrm flipH="1" flipV="1">
                <a:off x="730" y="44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AutoShape 18"/>
              <p:cNvSpPr>
                <a:spLocks noChangeArrowheads="1"/>
              </p:cNvSpPr>
              <p:nvPr/>
            </p:nvSpPr>
            <p:spPr bwMode="auto">
              <a:xfrm flipH="1" flipV="1">
                <a:off x="978" y="43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AutoShape 19"/>
              <p:cNvSpPr>
                <a:spLocks noChangeArrowheads="1"/>
              </p:cNvSpPr>
              <p:nvPr/>
            </p:nvSpPr>
            <p:spPr bwMode="auto">
              <a:xfrm flipH="1" flipV="1">
                <a:off x="0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AutoShape 20"/>
              <p:cNvSpPr>
                <a:spLocks noChangeArrowheads="1"/>
              </p:cNvSpPr>
              <p:nvPr/>
            </p:nvSpPr>
            <p:spPr bwMode="auto">
              <a:xfrm flipH="1" flipV="1">
                <a:off x="236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AutoShape 21"/>
              <p:cNvSpPr>
                <a:spLocks noChangeArrowheads="1"/>
              </p:cNvSpPr>
              <p:nvPr/>
            </p:nvSpPr>
            <p:spPr bwMode="auto">
              <a:xfrm flipH="1" flipV="1">
                <a:off x="483" y="66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AutoShape 22"/>
              <p:cNvSpPr>
                <a:spLocks noChangeArrowheads="1"/>
              </p:cNvSpPr>
              <p:nvPr/>
            </p:nvSpPr>
            <p:spPr bwMode="auto">
              <a:xfrm flipH="1" flipV="1">
                <a:off x="730" y="65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AutoShape 23"/>
              <p:cNvSpPr>
                <a:spLocks noChangeArrowheads="1"/>
              </p:cNvSpPr>
              <p:nvPr/>
            </p:nvSpPr>
            <p:spPr bwMode="auto">
              <a:xfrm flipH="1" flipV="1">
                <a:off x="978" y="65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AutoShape 24"/>
              <p:cNvSpPr>
                <a:spLocks noChangeArrowheads="1"/>
              </p:cNvSpPr>
              <p:nvPr/>
            </p:nvSpPr>
            <p:spPr bwMode="auto">
              <a:xfrm flipH="1" flipV="1">
                <a:off x="0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AutoShape 25"/>
              <p:cNvSpPr>
                <a:spLocks noChangeArrowheads="1"/>
              </p:cNvSpPr>
              <p:nvPr/>
            </p:nvSpPr>
            <p:spPr bwMode="auto">
              <a:xfrm flipH="1" flipV="1">
                <a:off x="236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AutoShape 26"/>
              <p:cNvSpPr>
                <a:spLocks noChangeArrowheads="1"/>
              </p:cNvSpPr>
              <p:nvPr/>
            </p:nvSpPr>
            <p:spPr bwMode="auto">
              <a:xfrm flipH="1" flipV="1">
                <a:off x="483" y="87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AutoShape 27"/>
              <p:cNvSpPr>
                <a:spLocks noChangeArrowheads="1"/>
              </p:cNvSpPr>
              <p:nvPr/>
            </p:nvSpPr>
            <p:spPr bwMode="auto">
              <a:xfrm flipH="1" flipV="1">
                <a:off x="730" y="8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AutoShape 28"/>
              <p:cNvSpPr>
                <a:spLocks noChangeArrowheads="1"/>
              </p:cNvSpPr>
              <p:nvPr/>
            </p:nvSpPr>
            <p:spPr bwMode="auto">
              <a:xfrm flipH="1" flipV="1">
                <a:off x="978" y="8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AutoShape 29"/>
              <p:cNvSpPr>
                <a:spLocks noChangeArrowheads="1"/>
              </p:cNvSpPr>
              <p:nvPr/>
            </p:nvSpPr>
            <p:spPr bwMode="auto">
              <a:xfrm flipH="1" flipV="1">
                <a:off x="0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AutoShape 30"/>
              <p:cNvSpPr>
                <a:spLocks noChangeArrowheads="1"/>
              </p:cNvSpPr>
              <p:nvPr/>
            </p:nvSpPr>
            <p:spPr bwMode="auto">
              <a:xfrm flipH="1" flipV="1">
                <a:off x="236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AutoShape 31"/>
              <p:cNvSpPr>
                <a:spLocks noChangeArrowheads="1"/>
              </p:cNvSpPr>
              <p:nvPr/>
            </p:nvSpPr>
            <p:spPr bwMode="auto">
              <a:xfrm flipH="1" flipV="1">
                <a:off x="483" y="10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AutoShape 32"/>
              <p:cNvSpPr>
                <a:spLocks noChangeArrowheads="1"/>
              </p:cNvSpPr>
              <p:nvPr/>
            </p:nvSpPr>
            <p:spPr bwMode="auto">
              <a:xfrm flipH="1" flipV="1">
                <a:off x="730" y="106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AutoShape 33"/>
              <p:cNvSpPr>
                <a:spLocks noChangeArrowheads="1"/>
              </p:cNvSpPr>
              <p:nvPr/>
            </p:nvSpPr>
            <p:spPr bwMode="auto">
              <a:xfrm flipH="1" flipV="1">
                <a:off x="978" y="106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AutoShape 34"/>
              <p:cNvSpPr>
                <a:spLocks noChangeArrowheads="1"/>
              </p:cNvSpPr>
              <p:nvPr/>
            </p:nvSpPr>
            <p:spPr bwMode="auto">
              <a:xfrm flipH="1" flipV="1">
                <a:off x="0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AutoShape 35"/>
              <p:cNvSpPr>
                <a:spLocks noChangeArrowheads="1"/>
              </p:cNvSpPr>
              <p:nvPr/>
            </p:nvSpPr>
            <p:spPr bwMode="auto">
              <a:xfrm flipH="1" flipV="1">
                <a:off x="236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AutoShape 36"/>
              <p:cNvSpPr>
                <a:spLocks noChangeArrowheads="1"/>
              </p:cNvSpPr>
              <p:nvPr/>
            </p:nvSpPr>
            <p:spPr bwMode="auto">
              <a:xfrm flipH="1" flipV="1">
                <a:off x="483" y="128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AutoShape 37"/>
              <p:cNvSpPr>
                <a:spLocks noChangeArrowheads="1"/>
              </p:cNvSpPr>
              <p:nvPr/>
            </p:nvSpPr>
            <p:spPr bwMode="auto">
              <a:xfrm flipH="1" flipV="1">
                <a:off x="730" y="128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AutoShape 38"/>
              <p:cNvSpPr>
                <a:spLocks noChangeArrowheads="1"/>
              </p:cNvSpPr>
              <p:nvPr/>
            </p:nvSpPr>
            <p:spPr bwMode="auto">
              <a:xfrm flipH="1" flipV="1">
                <a:off x="978" y="127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AutoShape 39"/>
              <p:cNvSpPr>
                <a:spLocks noChangeArrowheads="1"/>
              </p:cNvSpPr>
              <p:nvPr/>
            </p:nvSpPr>
            <p:spPr bwMode="auto">
              <a:xfrm flipH="1" flipV="1">
                <a:off x="0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AutoShape 40"/>
              <p:cNvSpPr>
                <a:spLocks noChangeArrowheads="1"/>
              </p:cNvSpPr>
              <p:nvPr/>
            </p:nvSpPr>
            <p:spPr bwMode="auto">
              <a:xfrm flipH="1" flipV="1">
                <a:off x="236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AutoShape 41"/>
              <p:cNvSpPr>
                <a:spLocks noChangeArrowheads="1"/>
              </p:cNvSpPr>
              <p:nvPr/>
            </p:nvSpPr>
            <p:spPr bwMode="auto">
              <a:xfrm flipH="1" flipV="1">
                <a:off x="483" y="150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AutoShape 42"/>
              <p:cNvSpPr>
                <a:spLocks noChangeArrowheads="1"/>
              </p:cNvSpPr>
              <p:nvPr/>
            </p:nvSpPr>
            <p:spPr bwMode="auto">
              <a:xfrm flipH="1" flipV="1">
                <a:off x="730" y="149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AutoShape 43"/>
              <p:cNvSpPr>
                <a:spLocks noChangeArrowheads="1"/>
              </p:cNvSpPr>
              <p:nvPr/>
            </p:nvSpPr>
            <p:spPr bwMode="auto">
              <a:xfrm flipH="1" flipV="1">
                <a:off x="978" y="149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5" name="Group 44"/>
            <p:cNvGrpSpPr>
              <a:grpSpLocks/>
            </p:cNvGrpSpPr>
            <p:nvPr userDrawn="1"/>
          </p:nvGrpSpPr>
          <p:grpSpPr bwMode="auto">
            <a:xfrm>
              <a:off x="1224" y="0"/>
              <a:ext cx="1044" cy="1552"/>
              <a:chOff x="0" y="0"/>
              <a:chExt cx="1044" cy="1552"/>
            </a:xfrm>
          </p:grpSpPr>
          <p:sp>
            <p:nvSpPr>
              <p:cNvPr id="112" name="AutoShape 45"/>
              <p:cNvSpPr>
                <a:spLocks noChangeArrowheads="1"/>
              </p:cNvSpPr>
              <p:nvPr/>
            </p:nvSpPr>
            <p:spPr bwMode="auto">
              <a:xfrm flipH="1" flipV="1">
                <a:off x="0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AutoShape 46"/>
              <p:cNvSpPr>
                <a:spLocks noChangeArrowheads="1"/>
              </p:cNvSpPr>
              <p:nvPr/>
            </p:nvSpPr>
            <p:spPr bwMode="auto">
              <a:xfrm flipH="1" flipV="1">
                <a:off x="236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AutoShape 47"/>
              <p:cNvSpPr>
                <a:spLocks noChangeArrowheads="1"/>
              </p:cNvSpPr>
              <p:nvPr/>
            </p:nvSpPr>
            <p:spPr bwMode="auto">
              <a:xfrm flipH="1" flipV="1">
                <a:off x="483" y="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AutoShape 48"/>
              <p:cNvSpPr>
                <a:spLocks noChangeArrowheads="1"/>
              </p:cNvSpPr>
              <p:nvPr/>
            </p:nvSpPr>
            <p:spPr bwMode="auto">
              <a:xfrm flipH="1" flipV="1">
                <a:off x="730" y="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AutoShape 49"/>
              <p:cNvSpPr>
                <a:spLocks noChangeArrowheads="1"/>
              </p:cNvSpPr>
              <p:nvPr/>
            </p:nvSpPr>
            <p:spPr bwMode="auto">
              <a:xfrm flipH="1" flipV="1">
                <a:off x="978" y="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AutoShape 50"/>
              <p:cNvSpPr>
                <a:spLocks noChangeArrowheads="1"/>
              </p:cNvSpPr>
              <p:nvPr/>
            </p:nvSpPr>
            <p:spPr bwMode="auto">
              <a:xfrm flipH="1" flipV="1">
                <a:off x="0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AutoShape 51"/>
              <p:cNvSpPr>
                <a:spLocks noChangeArrowheads="1"/>
              </p:cNvSpPr>
              <p:nvPr/>
            </p:nvSpPr>
            <p:spPr bwMode="auto">
              <a:xfrm flipH="1" flipV="1">
                <a:off x="236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AutoShape 52"/>
              <p:cNvSpPr>
                <a:spLocks noChangeArrowheads="1"/>
              </p:cNvSpPr>
              <p:nvPr/>
            </p:nvSpPr>
            <p:spPr bwMode="auto">
              <a:xfrm flipH="1" flipV="1">
                <a:off x="483" y="23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AutoShape 53"/>
              <p:cNvSpPr>
                <a:spLocks noChangeArrowheads="1"/>
              </p:cNvSpPr>
              <p:nvPr/>
            </p:nvSpPr>
            <p:spPr bwMode="auto">
              <a:xfrm flipH="1" flipV="1">
                <a:off x="730" y="22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AutoShape 54"/>
              <p:cNvSpPr>
                <a:spLocks noChangeArrowheads="1"/>
              </p:cNvSpPr>
              <p:nvPr/>
            </p:nvSpPr>
            <p:spPr bwMode="auto">
              <a:xfrm flipH="1" flipV="1">
                <a:off x="978" y="22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AutoShape 55"/>
              <p:cNvSpPr>
                <a:spLocks noChangeArrowheads="1"/>
              </p:cNvSpPr>
              <p:nvPr/>
            </p:nvSpPr>
            <p:spPr bwMode="auto">
              <a:xfrm flipH="1" flipV="1">
                <a:off x="0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AutoShape 56"/>
              <p:cNvSpPr>
                <a:spLocks noChangeArrowheads="1"/>
              </p:cNvSpPr>
              <p:nvPr/>
            </p:nvSpPr>
            <p:spPr bwMode="auto">
              <a:xfrm flipH="1" flipV="1">
                <a:off x="236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AutoShape 57"/>
              <p:cNvSpPr>
                <a:spLocks noChangeArrowheads="1"/>
              </p:cNvSpPr>
              <p:nvPr/>
            </p:nvSpPr>
            <p:spPr bwMode="auto">
              <a:xfrm flipH="1" flipV="1">
                <a:off x="483" y="44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AutoShape 58"/>
              <p:cNvSpPr>
                <a:spLocks noChangeArrowheads="1"/>
              </p:cNvSpPr>
              <p:nvPr/>
            </p:nvSpPr>
            <p:spPr bwMode="auto">
              <a:xfrm flipH="1" flipV="1">
                <a:off x="730" y="44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AutoShape 59"/>
              <p:cNvSpPr>
                <a:spLocks noChangeArrowheads="1"/>
              </p:cNvSpPr>
              <p:nvPr/>
            </p:nvSpPr>
            <p:spPr bwMode="auto">
              <a:xfrm flipH="1" flipV="1">
                <a:off x="978" y="43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AutoShape 60"/>
              <p:cNvSpPr>
                <a:spLocks noChangeArrowheads="1"/>
              </p:cNvSpPr>
              <p:nvPr/>
            </p:nvSpPr>
            <p:spPr bwMode="auto">
              <a:xfrm flipH="1" flipV="1">
                <a:off x="0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AutoShape 61"/>
              <p:cNvSpPr>
                <a:spLocks noChangeArrowheads="1"/>
              </p:cNvSpPr>
              <p:nvPr/>
            </p:nvSpPr>
            <p:spPr bwMode="auto">
              <a:xfrm flipH="1" flipV="1">
                <a:off x="236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AutoShape 62"/>
              <p:cNvSpPr>
                <a:spLocks noChangeArrowheads="1"/>
              </p:cNvSpPr>
              <p:nvPr/>
            </p:nvSpPr>
            <p:spPr bwMode="auto">
              <a:xfrm flipH="1" flipV="1">
                <a:off x="483" y="66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AutoShape 63"/>
              <p:cNvSpPr>
                <a:spLocks noChangeArrowheads="1"/>
              </p:cNvSpPr>
              <p:nvPr/>
            </p:nvSpPr>
            <p:spPr bwMode="auto">
              <a:xfrm flipH="1" flipV="1">
                <a:off x="730" y="65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AutoShape 64"/>
              <p:cNvSpPr>
                <a:spLocks noChangeArrowheads="1"/>
              </p:cNvSpPr>
              <p:nvPr/>
            </p:nvSpPr>
            <p:spPr bwMode="auto">
              <a:xfrm flipH="1" flipV="1">
                <a:off x="978" y="65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AutoShape 65"/>
              <p:cNvSpPr>
                <a:spLocks noChangeArrowheads="1"/>
              </p:cNvSpPr>
              <p:nvPr/>
            </p:nvSpPr>
            <p:spPr bwMode="auto">
              <a:xfrm flipH="1" flipV="1">
                <a:off x="0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AutoShape 66"/>
              <p:cNvSpPr>
                <a:spLocks noChangeArrowheads="1"/>
              </p:cNvSpPr>
              <p:nvPr/>
            </p:nvSpPr>
            <p:spPr bwMode="auto">
              <a:xfrm flipH="1" flipV="1">
                <a:off x="236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AutoShape 67"/>
              <p:cNvSpPr>
                <a:spLocks noChangeArrowheads="1"/>
              </p:cNvSpPr>
              <p:nvPr/>
            </p:nvSpPr>
            <p:spPr bwMode="auto">
              <a:xfrm flipH="1" flipV="1">
                <a:off x="483" y="87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AutoShape 68"/>
              <p:cNvSpPr>
                <a:spLocks noChangeArrowheads="1"/>
              </p:cNvSpPr>
              <p:nvPr/>
            </p:nvSpPr>
            <p:spPr bwMode="auto">
              <a:xfrm flipH="1" flipV="1">
                <a:off x="730" y="8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AutoShape 69"/>
              <p:cNvSpPr>
                <a:spLocks noChangeArrowheads="1"/>
              </p:cNvSpPr>
              <p:nvPr/>
            </p:nvSpPr>
            <p:spPr bwMode="auto">
              <a:xfrm flipH="1" flipV="1">
                <a:off x="978" y="8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AutoShape 70"/>
              <p:cNvSpPr>
                <a:spLocks noChangeArrowheads="1"/>
              </p:cNvSpPr>
              <p:nvPr/>
            </p:nvSpPr>
            <p:spPr bwMode="auto">
              <a:xfrm flipH="1" flipV="1">
                <a:off x="0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AutoShape 71"/>
              <p:cNvSpPr>
                <a:spLocks noChangeArrowheads="1"/>
              </p:cNvSpPr>
              <p:nvPr/>
            </p:nvSpPr>
            <p:spPr bwMode="auto">
              <a:xfrm flipH="1" flipV="1">
                <a:off x="236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AutoShape 72"/>
              <p:cNvSpPr>
                <a:spLocks noChangeArrowheads="1"/>
              </p:cNvSpPr>
              <p:nvPr/>
            </p:nvSpPr>
            <p:spPr bwMode="auto">
              <a:xfrm flipH="1" flipV="1">
                <a:off x="483" y="10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AutoShape 73"/>
              <p:cNvSpPr>
                <a:spLocks noChangeArrowheads="1"/>
              </p:cNvSpPr>
              <p:nvPr/>
            </p:nvSpPr>
            <p:spPr bwMode="auto">
              <a:xfrm flipH="1" flipV="1">
                <a:off x="730" y="106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AutoShape 74"/>
              <p:cNvSpPr>
                <a:spLocks noChangeArrowheads="1"/>
              </p:cNvSpPr>
              <p:nvPr/>
            </p:nvSpPr>
            <p:spPr bwMode="auto">
              <a:xfrm flipH="1" flipV="1">
                <a:off x="978" y="106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AutoShape 75"/>
              <p:cNvSpPr>
                <a:spLocks noChangeArrowheads="1"/>
              </p:cNvSpPr>
              <p:nvPr/>
            </p:nvSpPr>
            <p:spPr bwMode="auto">
              <a:xfrm flipH="1" flipV="1">
                <a:off x="0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AutoShape 76"/>
              <p:cNvSpPr>
                <a:spLocks noChangeArrowheads="1"/>
              </p:cNvSpPr>
              <p:nvPr/>
            </p:nvSpPr>
            <p:spPr bwMode="auto">
              <a:xfrm flipH="1" flipV="1">
                <a:off x="236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AutoShape 77"/>
              <p:cNvSpPr>
                <a:spLocks noChangeArrowheads="1"/>
              </p:cNvSpPr>
              <p:nvPr/>
            </p:nvSpPr>
            <p:spPr bwMode="auto">
              <a:xfrm flipH="1" flipV="1">
                <a:off x="483" y="128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AutoShape 78"/>
              <p:cNvSpPr>
                <a:spLocks noChangeArrowheads="1"/>
              </p:cNvSpPr>
              <p:nvPr/>
            </p:nvSpPr>
            <p:spPr bwMode="auto">
              <a:xfrm flipH="1" flipV="1">
                <a:off x="730" y="128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AutoShape 79"/>
              <p:cNvSpPr>
                <a:spLocks noChangeArrowheads="1"/>
              </p:cNvSpPr>
              <p:nvPr/>
            </p:nvSpPr>
            <p:spPr bwMode="auto">
              <a:xfrm flipH="1" flipV="1">
                <a:off x="978" y="127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AutoShape 80"/>
              <p:cNvSpPr>
                <a:spLocks noChangeArrowheads="1"/>
              </p:cNvSpPr>
              <p:nvPr/>
            </p:nvSpPr>
            <p:spPr bwMode="auto">
              <a:xfrm flipH="1" flipV="1">
                <a:off x="0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AutoShape 81"/>
              <p:cNvSpPr>
                <a:spLocks noChangeArrowheads="1"/>
              </p:cNvSpPr>
              <p:nvPr/>
            </p:nvSpPr>
            <p:spPr bwMode="auto">
              <a:xfrm flipH="1" flipV="1">
                <a:off x="236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AutoShape 82"/>
              <p:cNvSpPr>
                <a:spLocks noChangeArrowheads="1"/>
              </p:cNvSpPr>
              <p:nvPr/>
            </p:nvSpPr>
            <p:spPr bwMode="auto">
              <a:xfrm flipH="1" flipV="1">
                <a:off x="483" y="150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AutoShape 83"/>
              <p:cNvSpPr>
                <a:spLocks noChangeArrowheads="1"/>
              </p:cNvSpPr>
              <p:nvPr/>
            </p:nvSpPr>
            <p:spPr bwMode="auto">
              <a:xfrm flipH="1" flipV="1">
                <a:off x="730" y="149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AutoShape 84"/>
              <p:cNvSpPr>
                <a:spLocks noChangeArrowheads="1"/>
              </p:cNvSpPr>
              <p:nvPr/>
            </p:nvSpPr>
            <p:spPr bwMode="auto">
              <a:xfrm flipH="1" flipV="1">
                <a:off x="978" y="149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85"/>
            <p:cNvGrpSpPr>
              <a:grpSpLocks/>
            </p:cNvGrpSpPr>
            <p:nvPr userDrawn="1"/>
          </p:nvGrpSpPr>
          <p:grpSpPr bwMode="auto">
            <a:xfrm>
              <a:off x="2468" y="0"/>
              <a:ext cx="1044" cy="1552"/>
              <a:chOff x="0" y="0"/>
              <a:chExt cx="1044" cy="1552"/>
            </a:xfrm>
          </p:grpSpPr>
          <p:sp>
            <p:nvSpPr>
              <p:cNvPr id="72" name="AutoShape 86"/>
              <p:cNvSpPr>
                <a:spLocks noChangeArrowheads="1"/>
              </p:cNvSpPr>
              <p:nvPr/>
            </p:nvSpPr>
            <p:spPr bwMode="auto">
              <a:xfrm flipH="1" flipV="1">
                <a:off x="0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AutoShape 87"/>
              <p:cNvSpPr>
                <a:spLocks noChangeArrowheads="1"/>
              </p:cNvSpPr>
              <p:nvPr/>
            </p:nvSpPr>
            <p:spPr bwMode="auto">
              <a:xfrm flipH="1" flipV="1">
                <a:off x="236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AutoShape 88"/>
              <p:cNvSpPr>
                <a:spLocks noChangeArrowheads="1"/>
              </p:cNvSpPr>
              <p:nvPr/>
            </p:nvSpPr>
            <p:spPr bwMode="auto">
              <a:xfrm flipH="1" flipV="1">
                <a:off x="483" y="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AutoShape 89"/>
              <p:cNvSpPr>
                <a:spLocks noChangeArrowheads="1"/>
              </p:cNvSpPr>
              <p:nvPr/>
            </p:nvSpPr>
            <p:spPr bwMode="auto">
              <a:xfrm flipH="1" flipV="1">
                <a:off x="730" y="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AutoShape 90"/>
              <p:cNvSpPr>
                <a:spLocks noChangeArrowheads="1"/>
              </p:cNvSpPr>
              <p:nvPr/>
            </p:nvSpPr>
            <p:spPr bwMode="auto">
              <a:xfrm flipH="1" flipV="1">
                <a:off x="978" y="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AutoShape 91"/>
              <p:cNvSpPr>
                <a:spLocks noChangeArrowheads="1"/>
              </p:cNvSpPr>
              <p:nvPr/>
            </p:nvSpPr>
            <p:spPr bwMode="auto">
              <a:xfrm flipH="1" flipV="1">
                <a:off x="0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AutoShape 92"/>
              <p:cNvSpPr>
                <a:spLocks noChangeArrowheads="1"/>
              </p:cNvSpPr>
              <p:nvPr/>
            </p:nvSpPr>
            <p:spPr bwMode="auto">
              <a:xfrm flipH="1" flipV="1">
                <a:off x="236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AutoShape 93"/>
              <p:cNvSpPr>
                <a:spLocks noChangeArrowheads="1"/>
              </p:cNvSpPr>
              <p:nvPr/>
            </p:nvSpPr>
            <p:spPr bwMode="auto">
              <a:xfrm flipH="1" flipV="1">
                <a:off x="483" y="23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AutoShape 94"/>
              <p:cNvSpPr>
                <a:spLocks noChangeArrowheads="1"/>
              </p:cNvSpPr>
              <p:nvPr/>
            </p:nvSpPr>
            <p:spPr bwMode="auto">
              <a:xfrm flipH="1" flipV="1">
                <a:off x="730" y="22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AutoShape 95"/>
              <p:cNvSpPr>
                <a:spLocks noChangeArrowheads="1"/>
              </p:cNvSpPr>
              <p:nvPr/>
            </p:nvSpPr>
            <p:spPr bwMode="auto">
              <a:xfrm flipH="1" flipV="1">
                <a:off x="978" y="22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AutoShape 96"/>
              <p:cNvSpPr>
                <a:spLocks noChangeArrowheads="1"/>
              </p:cNvSpPr>
              <p:nvPr/>
            </p:nvSpPr>
            <p:spPr bwMode="auto">
              <a:xfrm flipH="1" flipV="1">
                <a:off x="0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AutoShape 97"/>
              <p:cNvSpPr>
                <a:spLocks noChangeArrowheads="1"/>
              </p:cNvSpPr>
              <p:nvPr/>
            </p:nvSpPr>
            <p:spPr bwMode="auto">
              <a:xfrm flipH="1" flipV="1">
                <a:off x="236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AutoShape 98"/>
              <p:cNvSpPr>
                <a:spLocks noChangeArrowheads="1"/>
              </p:cNvSpPr>
              <p:nvPr/>
            </p:nvSpPr>
            <p:spPr bwMode="auto">
              <a:xfrm flipH="1" flipV="1">
                <a:off x="483" y="44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AutoShape 99"/>
              <p:cNvSpPr>
                <a:spLocks noChangeArrowheads="1"/>
              </p:cNvSpPr>
              <p:nvPr/>
            </p:nvSpPr>
            <p:spPr bwMode="auto">
              <a:xfrm flipH="1" flipV="1">
                <a:off x="730" y="44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AutoShape 100"/>
              <p:cNvSpPr>
                <a:spLocks noChangeArrowheads="1"/>
              </p:cNvSpPr>
              <p:nvPr/>
            </p:nvSpPr>
            <p:spPr bwMode="auto">
              <a:xfrm flipH="1" flipV="1">
                <a:off x="978" y="43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AutoShape 101"/>
              <p:cNvSpPr>
                <a:spLocks noChangeArrowheads="1"/>
              </p:cNvSpPr>
              <p:nvPr/>
            </p:nvSpPr>
            <p:spPr bwMode="auto">
              <a:xfrm flipH="1" flipV="1">
                <a:off x="0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AutoShape 102"/>
              <p:cNvSpPr>
                <a:spLocks noChangeArrowheads="1"/>
              </p:cNvSpPr>
              <p:nvPr/>
            </p:nvSpPr>
            <p:spPr bwMode="auto">
              <a:xfrm flipH="1" flipV="1">
                <a:off x="236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AutoShape 103"/>
              <p:cNvSpPr>
                <a:spLocks noChangeArrowheads="1"/>
              </p:cNvSpPr>
              <p:nvPr/>
            </p:nvSpPr>
            <p:spPr bwMode="auto">
              <a:xfrm flipH="1" flipV="1">
                <a:off x="483" y="66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AutoShape 104"/>
              <p:cNvSpPr>
                <a:spLocks noChangeArrowheads="1"/>
              </p:cNvSpPr>
              <p:nvPr/>
            </p:nvSpPr>
            <p:spPr bwMode="auto">
              <a:xfrm flipH="1" flipV="1">
                <a:off x="730" y="65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AutoShape 105"/>
              <p:cNvSpPr>
                <a:spLocks noChangeArrowheads="1"/>
              </p:cNvSpPr>
              <p:nvPr/>
            </p:nvSpPr>
            <p:spPr bwMode="auto">
              <a:xfrm flipH="1" flipV="1">
                <a:off x="978" y="65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AutoShape 106"/>
              <p:cNvSpPr>
                <a:spLocks noChangeArrowheads="1"/>
              </p:cNvSpPr>
              <p:nvPr/>
            </p:nvSpPr>
            <p:spPr bwMode="auto">
              <a:xfrm flipH="1" flipV="1">
                <a:off x="0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AutoShape 107"/>
              <p:cNvSpPr>
                <a:spLocks noChangeArrowheads="1"/>
              </p:cNvSpPr>
              <p:nvPr/>
            </p:nvSpPr>
            <p:spPr bwMode="auto">
              <a:xfrm flipH="1" flipV="1">
                <a:off x="236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AutoShape 108"/>
              <p:cNvSpPr>
                <a:spLocks noChangeArrowheads="1"/>
              </p:cNvSpPr>
              <p:nvPr/>
            </p:nvSpPr>
            <p:spPr bwMode="auto">
              <a:xfrm flipH="1" flipV="1">
                <a:off x="483" y="87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AutoShape 109"/>
              <p:cNvSpPr>
                <a:spLocks noChangeArrowheads="1"/>
              </p:cNvSpPr>
              <p:nvPr/>
            </p:nvSpPr>
            <p:spPr bwMode="auto">
              <a:xfrm flipH="1" flipV="1">
                <a:off x="730" y="8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AutoShape 110"/>
              <p:cNvSpPr>
                <a:spLocks noChangeArrowheads="1"/>
              </p:cNvSpPr>
              <p:nvPr/>
            </p:nvSpPr>
            <p:spPr bwMode="auto">
              <a:xfrm flipH="1" flipV="1">
                <a:off x="978" y="8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AutoShape 111"/>
              <p:cNvSpPr>
                <a:spLocks noChangeArrowheads="1"/>
              </p:cNvSpPr>
              <p:nvPr/>
            </p:nvSpPr>
            <p:spPr bwMode="auto">
              <a:xfrm flipH="1" flipV="1">
                <a:off x="0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AutoShape 112"/>
              <p:cNvSpPr>
                <a:spLocks noChangeArrowheads="1"/>
              </p:cNvSpPr>
              <p:nvPr/>
            </p:nvSpPr>
            <p:spPr bwMode="auto">
              <a:xfrm flipH="1" flipV="1">
                <a:off x="236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AutoShape 113"/>
              <p:cNvSpPr>
                <a:spLocks noChangeArrowheads="1"/>
              </p:cNvSpPr>
              <p:nvPr/>
            </p:nvSpPr>
            <p:spPr bwMode="auto">
              <a:xfrm flipH="1" flipV="1">
                <a:off x="483" y="10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AutoShape 114"/>
              <p:cNvSpPr>
                <a:spLocks noChangeArrowheads="1"/>
              </p:cNvSpPr>
              <p:nvPr/>
            </p:nvSpPr>
            <p:spPr bwMode="auto">
              <a:xfrm flipH="1" flipV="1">
                <a:off x="730" y="106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AutoShape 115"/>
              <p:cNvSpPr>
                <a:spLocks noChangeArrowheads="1"/>
              </p:cNvSpPr>
              <p:nvPr/>
            </p:nvSpPr>
            <p:spPr bwMode="auto">
              <a:xfrm flipH="1" flipV="1">
                <a:off x="978" y="106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AutoShape 116"/>
              <p:cNvSpPr>
                <a:spLocks noChangeArrowheads="1"/>
              </p:cNvSpPr>
              <p:nvPr/>
            </p:nvSpPr>
            <p:spPr bwMode="auto">
              <a:xfrm flipH="1" flipV="1">
                <a:off x="0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AutoShape 117"/>
              <p:cNvSpPr>
                <a:spLocks noChangeArrowheads="1"/>
              </p:cNvSpPr>
              <p:nvPr/>
            </p:nvSpPr>
            <p:spPr bwMode="auto">
              <a:xfrm flipH="1" flipV="1">
                <a:off x="236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AutoShape 118"/>
              <p:cNvSpPr>
                <a:spLocks noChangeArrowheads="1"/>
              </p:cNvSpPr>
              <p:nvPr/>
            </p:nvSpPr>
            <p:spPr bwMode="auto">
              <a:xfrm flipH="1" flipV="1">
                <a:off x="483" y="128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AutoShape 119"/>
              <p:cNvSpPr>
                <a:spLocks noChangeArrowheads="1"/>
              </p:cNvSpPr>
              <p:nvPr/>
            </p:nvSpPr>
            <p:spPr bwMode="auto">
              <a:xfrm flipH="1" flipV="1">
                <a:off x="730" y="128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AutoShape 120"/>
              <p:cNvSpPr>
                <a:spLocks noChangeArrowheads="1"/>
              </p:cNvSpPr>
              <p:nvPr/>
            </p:nvSpPr>
            <p:spPr bwMode="auto">
              <a:xfrm flipH="1" flipV="1">
                <a:off x="978" y="127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AutoShape 121"/>
              <p:cNvSpPr>
                <a:spLocks noChangeArrowheads="1"/>
              </p:cNvSpPr>
              <p:nvPr/>
            </p:nvSpPr>
            <p:spPr bwMode="auto">
              <a:xfrm flipH="1" flipV="1">
                <a:off x="0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AutoShape 122"/>
              <p:cNvSpPr>
                <a:spLocks noChangeArrowheads="1"/>
              </p:cNvSpPr>
              <p:nvPr/>
            </p:nvSpPr>
            <p:spPr bwMode="auto">
              <a:xfrm flipH="1" flipV="1">
                <a:off x="236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AutoShape 123"/>
              <p:cNvSpPr>
                <a:spLocks noChangeArrowheads="1"/>
              </p:cNvSpPr>
              <p:nvPr/>
            </p:nvSpPr>
            <p:spPr bwMode="auto">
              <a:xfrm flipH="1" flipV="1">
                <a:off x="483" y="150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AutoShape 124"/>
              <p:cNvSpPr>
                <a:spLocks noChangeArrowheads="1"/>
              </p:cNvSpPr>
              <p:nvPr/>
            </p:nvSpPr>
            <p:spPr bwMode="auto">
              <a:xfrm flipH="1" flipV="1">
                <a:off x="730" y="149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AutoShape 125"/>
              <p:cNvSpPr>
                <a:spLocks noChangeArrowheads="1"/>
              </p:cNvSpPr>
              <p:nvPr/>
            </p:nvSpPr>
            <p:spPr bwMode="auto">
              <a:xfrm flipH="1" flipV="1">
                <a:off x="978" y="149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7" name="Group 126"/>
            <p:cNvGrpSpPr>
              <a:grpSpLocks/>
            </p:cNvGrpSpPr>
            <p:nvPr userDrawn="1"/>
          </p:nvGrpSpPr>
          <p:grpSpPr bwMode="auto">
            <a:xfrm>
              <a:off x="3696" y="0"/>
              <a:ext cx="1044" cy="1552"/>
              <a:chOff x="0" y="0"/>
              <a:chExt cx="1044" cy="1552"/>
            </a:xfrm>
          </p:grpSpPr>
          <p:sp>
            <p:nvSpPr>
              <p:cNvPr id="32" name="AutoShape 127"/>
              <p:cNvSpPr>
                <a:spLocks noChangeArrowheads="1"/>
              </p:cNvSpPr>
              <p:nvPr/>
            </p:nvSpPr>
            <p:spPr bwMode="auto">
              <a:xfrm flipH="1" flipV="1">
                <a:off x="0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AutoShape 128"/>
              <p:cNvSpPr>
                <a:spLocks noChangeArrowheads="1"/>
              </p:cNvSpPr>
              <p:nvPr/>
            </p:nvSpPr>
            <p:spPr bwMode="auto">
              <a:xfrm flipH="1" flipV="1">
                <a:off x="236" y="1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AutoShape 129"/>
              <p:cNvSpPr>
                <a:spLocks noChangeArrowheads="1"/>
              </p:cNvSpPr>
              <p:nvPr/>
            </p:nvSpPr>
            <p:spPr bwMode="auto">
              <a:xfrm flipH="1" flipV="1">
                <a:off x="483" y="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AutoShape 130"/>
              <p:cNvSpPr>
                <a:spLocks noChangeArrowheads="1"/>
              </p:cNvSpPr>
              <p:nvPr/>
            </p:nvSpPr>
            <p:spPr bwMode="auto">
              <a:xfrm flipH="1" flipV="1">
                <a:off x="730" y="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AutoShape 131"/>
              <p:cNvSpPr>
                <a:spLocks noChangeArrowheads="1"/>
              </p:cNvSpPr>
              <p:nvPr/>
            </p:nvSpPr>
            <p:spPr bwMode="auto">
              <a:xfrm flipH="1" flipV="1">
                <a:off x="978" y="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AutoShape 132"/>
              <p:cNvSpPr>
                <a:spLocks noChangeArrowheads="1"/>
              </p:cNvSpPr>
              <p:nvPr/>
            </p:nvSpPr>
            <p:spPr bwMode="auto">
              <a:xfrm flipH="1" flipV="1">
                <a:off x="0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AutoShape 133"/>
              <p:cNvSpPr>
                <a:spLocks noChangeArrowheads="1"/>
              </p:cNvSpPr>
              <p:nvPr/>
            </p:nvSpPr>
            <p:spPr bwMode="auto">
              <a:xfrm flipH="1" flipV="1">
                <a:off x="236" y="23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AutoShape 134"/>
              <p:cNvSpPr>
                <a:spLocks noChangeArrowheads="1"/>
              </p:cNvSpPr>
              <p:nvPr/>
            </p:nvSpPr>
            <p:spPr bwMode="auto">
              <a:xfrm flipH="1" flipV="1">
                <a:off x="483" y="23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AutoShape 135"/>
              <p:cNvSpPr>
                <a:spLocks noChangeArrowheads="1"/>
              </p:cNvSpPr>
              <p:nvPr/>
            </p:nvSpPr>
            <p:spPr bwMode="auto">
              <a:xfrm flipH="1" flipV="1">
                <a:off x="730" y="22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AutoShape 136"/>
              <p:cNvSpPr>
                <a:spLocks noChangeArrowheads="1"/>
              </p:cNvSpPr>
              <p:nvPr/>
            </p:nvSpPr>
            <p:spPr bwMode="auto">
              <a:xfrm flipH="1" flipV="1">
                <a:off x="978" y="22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AutoShape 137"/>
              <p:cNvSpPr>
                <a:spLocks noChangeArrowheads="1"/>
              </p:cNvSpPr>
              <p:nvPr/>
            </p:nvSpPr>
            <p:spPr bwMode="auto">
              <a:xfrm flipH="1" flipV="1">
                <a:off x="0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AutoShape 138"/>
              <p:cNvSpPr>
                <a:spLocks noChangeArrowheads="1"/>
              </p:cNvSpPr>
              <p:nvPr/>
            </p:nvSpPr>
            <p:spPr bwMode="auto">
              <a:xfrm flipH="1" flipV="1">
                <a:off x="236" y="44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AutoShape 139"/>
              <p:cNvSpPr>
                <a:spLocks noChangeArrowheads="1"/>
              </p:cNvSpPr>
              <p:nvPr/>
            </p:nvSpPr>
            <p:spPr bwMode="auto">
              <a:xfrm flipH="1" flipV="1">
                <a:off x="483" y="44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AutoShape 140"/>
              <p:cNvSpPr>
                <a:spLocks noChangeArrowheads="1"/>
              </p:cNvSpPr>
              <p:nvPr/>
            </p:nvSpPr>
            <p:spPr bwMode="auto">
              <a:xfrm flipH="1" flipV="1">
                <a:off x="730" y="44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AutoShape 141"/>
              <p:cNvSpPr>
                <a:spLocks noChangeArrowheads="1"/>
              </p:cNvSpPr>
              <p:nvPr/>
            </p:nvSpPr>
            <p:spPr bwMode="auto">
              <a:xfrm flipH="1" flipV="1">
                <a:off x="978" y="43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AutoShape 142"/>
              <p:cNvSpPr>
                <a:spLocks noChangeArrowheads="1"/>
              </p:cNvSpPr>
              <p:nvPr/>
            </p:nvSpPr>
            <p:spPr bwMode="auto">
              <a:xfrm flipH="1" flipV="1">
                <a:off x="0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AutoShape 143"/>
              <p:cNvSpPr>
                <a:spLocks noChangeArrowheads="1"/>
              </p:cNvSpPr>
              <p:nvPr/>
            </p:nvSpPr>
            <p:spPr bwMode="auto">
              <a:xfrm flipH="1" flipV="1">
                <a:off x="236" y="66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AutoShape 144"/>
              <p:cNvSpPr>
                <a:spLocks noChangeArrowheads="1"/>
              </p:cNvSpPr>
              <p:nvPr/>
            </p:nvSpPr>
            <p:spPr bwMode="auto">
              <a:xfrm flipH="1" flipV="1">
                <a:off x="483" y="66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AutoShape 145"/>
              <p:cNvSpPr>
                <a:spLocks noChangeArrowheads="1"/>
              </p:cNvSpPr>
              <p:nvPr/>
            </p:nvSpPr>
            <p:spPr bwMode="auto">
              <a:xfrm flipH="1" flipV="1">
                <a:off x="730" y="65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AutoShape 146"/>
              <p:cNvSpPr>
                <a:spLocks noChangeArrowheads="1"/>
              </p:cNvSpPr>
              <p:nvPr/>
            </p:nvSpPr>
            <p:spPr bwMode="auto">
              <a:xfrm flipH="1" flipV="1">
                <a:off x="978" y="652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AutoShape 147"/>
              <p:cNvSpPr>
                <a:spLocks noChangeArrowheads="1"/>
              </p:cNvSpPr>
              <p:nvPr/>
            </p:nvSpPr>
            <p:spPr bwMode="auto">
              <a:xfrm flipH="1" flipV="1">
                <a:off x="0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AutoShape 148"/>
              <p:cNvSpPr>
                <a:spLocks noChangeArrowheads="1"/>
              </p:cNvSpPr>
              <p:nvPr/>
            </p:nvSpPr>
            <p:spPr bwMode="auto">
              <a:xfrm flipH="1" flipV="1">
                <a:off x="236" y="88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AutoShape 149"/>
              <p:cNvSpPr>
                <a:spLocks noChangeArrowheads="1"/>
              </p:cNvSpPr>
              <p:nvPr/>
            </p:nvSpPr>
            <p:spPr bwMode="auto">
              <a:xfrm flipH="1" flipV="1">
                <a:off x="483" y="87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AutoShape 150"/>
              <p:cNvSpPr>
                <a:spLocks noChangeArrowheads="1"/>
              </p:cNvSpPr>
              <p:nvPr/>
            </p:nvSpPr>
            <p:spPr bwMode="auto">
              <a:xfrm flipH="1" flipV="1">
                <a:off x="730" y="8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AutoShape 151"/>
              <p:cNvSpPr>
                <a:spLocks noChangeArrowheads="1"/>
              </p:cNvSpPr>
              <p:nvPr/>
            </p:nvSpPr>
            <p:spPr bwMode="auto">
              <a:xfrm flipH="1" flipV="1">
                <a:off x="978" y="8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AutoShape 152"/>
              <p:cNvSpPr>
                <a:spLocks noChangeArrowheads="1"/>
              </p:cNvSpPr>
              <p:nvPr/>
            </p:nvSpPr>
            <p:spPr bwMode="auto">
              <a:xfrm flipH="1" flipV="1">
                <a:off x="0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AutoShape 153"/>
              <p:cNvSpPr>
                <a:spLocks noChangeArrowheads="1"/>
              </p:cNvSpPr>
              <p:nvPr/>
            </p:nvSpPr>
            <p:spPr bwMode="auto">
              <a:xfrm flipH="1" flipV="1">
                <a:off x="236" y="107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AutoShape 154"/>
              <p:cNvSpPr>
                <a:spLocks noChangeArrowheads="1"/>
              </p:cNvSpPr>
              <p:nvPr/>
            </p:nvSpPr>
            <p:spPr bwMode="auto">
              <a:xfrm flipH="1" flipV="1">
                <a:off x="483" y="1069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AutoShape 155"/>
              <p:cNvSpPr>
                <a:spLocks noChangeArrowheads="1"/>
              </p:cNvSpPr>
              <p:nvPr/>
            </p:nvSpPr>
            <p:spPr bwMode="auto">
              <a:xfrm flipH="1" flipV="1">
                <a:off x="730" y="106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AutoShape 156"/>
              <p:cNvSpPr>
                <a:spLocks noChangeArrowheads="1"/>
              </p:cNvSpPr>
              <p:nvPr/>
            </p:nvSpPr>
            <p:spPr bwMode="auto">
              <a:xfrm flipH="1" flipV="1">
                <a:off x="978" y="106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AutoShape 157"/>
              <p:cNvSpPr>
                <a:spLocks noChangeArrowheads="1"/>
              </p:cNvSpPr>
              <p:nvPr/>
            </p:nvSpPr>
            <p:spPr bwMode="auto">
              <a:xfrm flipH="1" flipV="1">
                <a:off x="0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AutoShape 158"/>
              <p:cNvSpPr>
                <a:spLocks noChangeArrowheads="1"/>
              </p:cNvSpPr>
              <p:nvPr/>
            </p:nvSpPr>
            <p:spPr bwMode="auto">
              <a:xfrm flipH="1" flipV="1">
                <a:off x="236" y="1288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AutoShape 159"/>
              <p:cNvSpPr>
                <a:spLocks noChangeArrowheads="1"/>
              </p:cNvSpPr>
              <p:nvPr/>
            </p:nvSpPr>
            <p:spPr bwMode="auto">
              <a:xfrm flipH="1" flipV="1">
                <a:off x="483" y="1284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AutoShape 160"/>
              <p:cNvSpPr>
                <a:spLocks noChangeArrowheads="1"/>
              </p:cNvSpPr>
              <p:nvPr/>
            </p:nvSpPr>
            <p:spPr bwMode="auto">
              <a:xfrm flipH="1" flipV="1">
                <a:off x="730" y="1280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AutoShape 161"/>
              <p:cNvSpPr>
                <a:spLocks noChangeArrowheads="1"/>
              </p:cNvSpPr>
              <p:nvPr/>
            </p:nvSpPr>
            <p:spPr bwMode="auto">
              <a:xfrm flipH="1" flipV="1">
                <a:off x="978" y="1276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AutoShape 162"/>
              <p:cNvSpPr>
                <a:spLocks noChangeArrowheads="1"/>
              </p:cNvSpPr>
              <p:nvPr/>
            </p:nvSpPr>
            <p:spPr bwMode="auto">
              <a:xfrm flipH="1" flipV="1">
                <a:off x="0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AutoShape 163"/>
              <p:cNvSpPr>
                <a:spLocks noChangeArrowheads="1"/>
              </p:cNvSpPr>
              <p:nvPr/>
            </p:nvSpPr>
            <p:spPr bwMode="auto">
              <a:xfrm flipH="1" flipV="1">
                <a:off x="236" y="1505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AutoShape 164"/>
              <p:cNvSpPr>
                <a:spLocks noChangeArrowheads="1"/>
              </p:cNvSpPr>
              <p:nvPr/>
            </p:nvSpPr>
            <p:spPr bwMode="auto">
              <a:xfrm flipH="1" flipV="1">
                <a:off x="483" y="1501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AutoShape 165"/>
              <p:cNvSpPr>
                <a:spLocks noChangeArrowheads="1"/>
              </p:cNvSpPr>
              <p:nvPr/>
            </p:nvSpPr>
            <p:spPr bwMode="auto">
              <a:xfrm flipH="1" flipV="1">
                <a:off x="730" y="1497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AutoShape 166"/>
              <p:cNvSpPr>
                <a:spLocks noChangeArrowheads="1"/>
              </p:cNvSpPr>
              <p:nvPr/>
            </p:nvSpPr>
            <p:spPr bwMode="auto">
              <a:xfrm flipH="1" flipV="1">
                <a:off x="978" y="1493"/>
                <a:ext cx="66" cy="47"/>
              </a:xfrm>
              <a:prstGeom prst="chevron">
                <a:avLst>
                  <a:gd name="adj" fmla="val 35106"/>
                </a:avLst>
              </a:prstGeom>
              <a:solidFill>
                <a:schemeClr val="folHlink"/>
              </a:solidFill>
              <a:ln>
                <a:noFill/>
              </a:ln>
              <a:effectLst>
                <a:outerShdw dist="63500" dir="3187806" algn="ctr" rotWithShape="0">
                  <a:schemeClr val="hlink"/>
                </a:outerShdw>
              </a:effectLst>
              <a:extLst>
                <a:ext uri="{91240B29-F687-4F45-9708-019B960494DF}"/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8" name="AutoShape 167"/>
            <p:cNvSpPr>
              <a:spLocks noChangeArrowheads="1"/>
            </p:cNvSpPr>
            <p:nvPr/>
          </p:nvSpPr>
          <p:spPr bwMode="auto">
            <a:xfrm flipH="1" flipV="1">
              <a:off x="4933" y="12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AutoShape 168"/>
            <p:cNvSpPr>
              <a:spLocks noChangeArrowheads="1"/>
            </p:cNvSpPr>
            <p:nvPr/>
          </p:nvSpPr>
          <p:spPr bwMode="auto">
            <a:xfrm flipH="1" flipV="1">
              <a:off x="5169" y="12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AutoShape 169"/>
            <p:cNvSpPr>
              <a:spLocks noChangeArrowheads="1"/>
            </p:cNvSpPr>
            <p:nvPr/>
          </p:nvSpPr>
          <p:spPr bwMode="auto">
            <a:xfrm flipH="1" flipV="1">
              <a:off x="5416" y="8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AutoShape 170"/>
            <p:cNvSpPr>
              <a:spLocks noChangeArrowheads="1"/>
            </p:cNvSpPr>
            <p:nvPr/>
          </p:nvSpPr>
          <p:spPr bwMode="auto">
            <a:xfrm flipH="1" flipV="1">
              <a:off x="4933" y="234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AutoShape 171"/>
            <p:cNvSpPr>
              <a:spLocks noChangeArrowheads="1"/>
            </p:cNvSpPr>
            <p:nvPr/>
          </p:nvSpPr>
          <p:spPr bwMode="auto">
            <a:xfrm flipH="1" flipV="1">
              <a:off x="5169" y="234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AutoShape 172"/>
            <p:cNvSpPr>
              <a:spLocks noChangeArrowheads="1"/>
            </p:cNvSpPr>
            <p:nvPr/>
          </p:nvSpPr>
          <p:spPr bwMode="auto">
            <a:xfrm flipH="1" flipV="1">
              <a:off x="5416" y="230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AutoShape 173"/>
            <p:cNvSpPr>
              <a:spLocks noChangeArrowheads="1"/>
            </p:cNvSpPr>
            <p:nvPr/>
          </p:nvSpPr>
          <p:spPr bwMode="auto">
            <a:xfrm flipH="1" flipV="1">
              <a:off x="4933" y="449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AutoShape 174"/>
            <p:cNvSpPr>
              <a:spLocks noChangeArrowheads="1"/>
            </p:cNvSpPr>
            <p:nvPr/>
          </p:nvSpPr>
          <p:spPr bwMode="auto">
            <a:xfrm flipH="1" flipV="1">
              <a:off x="5169" y="449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AutoShape 175"/>
            <p:cNvSpPr>
              <a:spLocks noChangeArrowheads="1"/>
            </p:cNvSpPr>
            <p:nvPr/>
          </p:nvSpPr>
          <p:spPr bwMode="auto">
            <a:xfrm flipH="1" flipV="1">
              <a:off x="5416" y="445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AutoShape 176"/>
            <p:cNvSpPr>
              <a:spLocks noChangeArrowheads="1"/>
            </p:cNvSpPr>
            <p:nvPr/>
          </p:nvSpPr>
          <p:spPr bwMode="auto">
            <a:xfrm flipH="1" flipV="1">
              <a:off x="4933" y="664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AutoShape 177"/>
            <p:cNvSpPr>
              <a:spLocks noChangeArrowheads="1"/>
            </p:cNvSpPr>
            <p:nvPr/>
          </p:nvSpPr>
          <p:spPr bwMode="auto">
            <a:xfrm flipH="1" flipV="1">
              <a:off x="5169" y="664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AutoShape 178"/>
            <p:cNvSpPr>
              <a:spLocks noChangeArrowheads="1"/>
            </p:cNvSpPr>
            <p:nvPr/>
          </p:nvSpPr>
          <p:spPr bwMode="auto">
            <a:xfrm flipH="1" flipV="1">
              <a:off x="5416" y="660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AutoShape 179"/>
            <p:cNvSpPr>
              <a:spLocks noChangeArrowheads="1"/>
            </p:cNvSpPr>
            <p:nvPr/>
          </p:nvSpPr>
          <p:spPr bwMode="auto">
            <a:xfrm flipH="1" flipV="1">
              <a:off x="4933" y="881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AutoShape 180"/>
            <p:cNvSpPr>
              <a:spLocks noChangeArrowheads="1"/>
            </p:cNvSpPr>
            <p:nvPr/>
          </p:nvSpPr>
          <p:spPr bwMode="auto">
            <a:xfrm flipH="1" flipV="1">
              <a:off x="5169" y="881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AutoShape 181"/>
            <p:cNvSpPr>
              <a:spLocks noChangeArrowheads="1"/>
            </p:cNvSpPr>
            <p:nvPr/>
          </p:nvSpPr>
          <p:spPr bwMode="auto">
            <a:xfrm flipH="1" flipV="1">
              <a:off x="5416" y="877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AutoShape 182"/>
            <p:cNvSpPr>
              <a:spLocks noChangeArrowheads="1"/>
            </p:cNvSpPr>
            <p:nvPr/>
          </p:nvSpPr>
          <p:spPr bwMode="auto">
            <a:xfrm flipH="1" flipV="1">
              <a:off x="4933" y="1073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AutoShape 183"/>
            <p:cNvSpPr>
              <a:spLocks noChangeArrowheads="1"/>
            </p:cNvSpPr>
            <p:nvPr/>
          </p:nvSpPr>
          <p:spPr bwMode="auto">
            <a:xfrm flipH="1" flipV="1">
              <a:off x="5169" y="1073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AutoShape 184"/>
            <p:cNvSpPr>
              <a:spLocks noChangeArrowheads="1"/>
            </p:cNvSpPr>
            <p:nvPr/>
          </p:nvSpPr>
          <p:spPr bwMode="auto">
            <a:xfrm flipH="1" flipV="1">
              <a:off x="5416" y="1069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AutoShape 185"/>
            <p:cNvSpPr>
              <a:spLocks noChangeArrowheads="1"/>
            </p:cNvSpPr>
            <p:nvPr/>
          </p:nvSpPr>
          <p:spPr bwMode="auto">
            <a:xfrm flipH="1" flipV="1">
              <a:off x="4933" y="1288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AutoShape 186"/>
            <p:cNvSpPr>
              <a:spLocks noChangeArrowheads="1"/>
            </p:cNvSpPr>
            <p:nvPr/>
          </p:nvSpPr>
          <p:spPr bwMode="auto">
            <a:xfrm flipH="1" flipV="1">
              <a:off x="5169" y="1288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AutoShape 187"/>
            <p:cNvSpPr>
              <a:spLocks noChangeArrowheads="1"/>
            </p:cNvSpPr>
            <p:nvPr/>
          </p:nvSpPr>
          <p:spPr bwMode="auto">
            <a:xfrm flipH="1" flipV="1">
              <a:off x="5416" y="1284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AutoShape 188"/>
            <p:cNvSpPr>
              <a:spLocks noChangeArrowheads="1"/>
            </p:cNvSpPr>
            <p:nvPr/>
          </p:nvSpPr>
          <p:spPr bwMode="auto">
            <a:xfrm flipH="1" flipV="1">
              <a:off x="4933" y="1505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AutoShape 189"/>
            <p:cNvSpPr>
              <a:spLocks noChangeArrowheads="1"/>
            </p:cNvSpPr>
            <p:nvPr/>
          </p:nvSpPr>
          <p:spPr bwMode="auto">
            <a:xfrm flipH="1" flipV="1">
              <a:off x="5169" y="1505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AutoShape 190"/>
            <p:cNvSpPr>
              <a:spLocks noChangeArrowheads="1"/>
            </p:cNvSpPr>
            <p:nvPr/>
          </p:nvSpPr>
          <p:spPr bwMode="auto">
            <a:xfrm flipH="1" flipV="1">
              <a:off x="5416" y="1501"/>
              <a:ext cx="66" cy="47"/>
            </a:xfrm>
            <a:prstGeom prst="chevron">
              <a:avLst>
                <a:gd name="adj" fmla="val 35106"/>
              </a:avLst>
            </a:prstGeom>
            <a:solidFill>
              <a:schemeClr val="folHlink"/>
            </a:solidFill>
            <a:ln>
              <a:noFill/>
            </a:ln>
            <a:effectLst>
              <a:outerShdw dist="63500" dir="3187806" algn="ctr" rotWithShape="0">
                <a:schemeClr val="hlink"/>
              </a:outerShdw>
            </a:effectLst>
            <a:extLst>
              <a:ext uri="{91240B29-F687-4F45-9708-019B960494DF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92" name="Rectangle 191" descr="90%"/>
          <p:cNvSpPr>
            <a:spLocks noChangeArrowheads="1"/>
          </p:cNvSpPr>
          <p:nvPr/>
        </p:nvSpPr>
        <p:spPr bwMode="auto">
          <a:xfrm>
            <a:off x="0" y="0"/>
            <a:ext cx="9144000" cy="22209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0" y="2209800"/>
            <a:ext cx="3200400" cy="21875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1870075" y="2220913"/>
            <a:ext cx="7273925" cy="2144712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0" y="2220913"/>
            <a:ext cx="9144000" cy="1682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0" y="4300538"/>
            <a:ext cx="9144000" cy="1682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7" name="AutoShape 196"/>
          <p:cNvSpPr>
            <a:spLocks noChangeArrowheads="1"/>
          </p:cNvSpPr>
          <p:nvPr/>
        </p:nvSpPr>
        <p:spPr bwMode="auto">
          <a:xfrm>
            <a:off x="228600" y="2000250"/>
            <a:ext cx="3086100" cy="2278063"/>
          </a:xfrm>
          <a:prstGeom prst="chevron">
            <a:avLst>
              <a:gd name="adj" fmla="val 33868"/>
            </a:avLst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8" lon="20099998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/>
          </a:extLst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98" name="AutoShape 197"/>
          <p:cNvSpPr>
            <a:spLocks noChangeArrowheads="1"/>
          </p:cNvSpPr>
          <p:nvPr/>
        </p:nvSpPr>
        <p:spPr bwMode="auto">
          <a:xfrm>
            <a:off x="1084263" y="1949450"/>
            <a:ext cx="2878137" cy="1903413"/>
          </a:xfrm>
          <a:prstGeom prst="chevron">
            <a:avLst>
              <a:gd name="adj" fmla="val 37802"/>
            </a:avLst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8" lon="20099998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/>
          </a:extLst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99" name="Text Box 199"/>
          <p:cNvSpPr txBox="1">
            <a:spLocks noChangeArrowheads="1"/>
          </p:cNvSpPr>
          <p:nvPr/>
        </p:nvSpPr>
        <p:spPr bwMode="auto">
          <a:xfrm>
            <a:off x="5076825" y="6092825"/>
            <a:ext cx="403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0033CC"/>
                </a:solidFill>
              </a:rPr>
              <a:t>华南理工大学广州学院机械实验中心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0033CC"/>
                </a:solidFill>
              </a:rPr>
              <a:t>工业自动化技术强化训练</a:t>
            </a:r>
          </a:p>
        </p:txBody>
      </p:sp>
      <p:sp>
        <p:nvSpPr>
          <p:cNvPr id="2246" name="Rectangle 198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681288"/>
            <a:ext cx="7772400" cy="963612"/>
          </a:xfrm>
          <a:prstGeom prst="rect">
            <a:avLst/>
          </a:prstGeom>
          <a:noFill/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7959BFA-29C3-47DB-9E79-F5A6D8BF2FA2}" type="datetimeFigureOut">
              <a:rPr lang="zh-CN" altLang="en-US"/>
              <a:pPr>
                <a:defRPr/>
              </a:pPr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40B5206-B589-4965-8E29-ED327EB475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762000" y="1588"/>
            <a:ext cx="8382000" cy="979487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" cy="981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588"/>
            <a:ext cx="9144000" cy="119062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82650"/>
            <a:ext cx="9144000" cy="1190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09538" y="-100013"/>
            <a:ext cx="862012" cy="938213"/>
          </a:xfrm>
          <a:prstGeom prst="chevron">
            <a:avLst>
              <a:gd name="adj" fmla="val 30457"/>
            </a:avLst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8" lon="20099998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/>
          </a:extLst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324600"/>
            <a:ext cx="9144000" cy="1682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997450" y="168275"/>
            <a:ext cx="4038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0033CC"/>
                </a:solidFill>
              </a:rPr>
              <a:t>华南理工大学广州学院机械实验中心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rgbClr val="0033CC"/>
                </a:solidFill>
              </a:rPr>
              <a:t>工业自动化技术强化训练</a:t>
            </a:r>
          </a:p>
        </p:txBody>
      </p:sp>
      <p:pic>
        <p:nvPicPr>
          <p:cNvPr id="2" name="Picture 2" descr="图片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1341438"/>
            <a:ext cx="9144000" cy="551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9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4400" y="115888"/>
            <a:ext cx="6477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9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anose="020B060403050404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anose="020B060403050404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anose="020B060403050404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anose="020B060403050404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anose="020B060403050404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anose="020B060403050404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anose="020B060403050404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anose="020B060403050404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51937"/>
            <a:ext cx="309634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宋体" pitchFamily="2" charset="-122"/>
                <a:ea typeface="宋体" pitchFamily="2" charset="-122"/>
              </a:rPr>
              <a:t>16keys</a:t>
            </a:r>
            <a:r>
              <a:rPr lang="zh-CN" alt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宋体" pitchFamily="2" charset="-122"/>
                <a:ea typeface="宋体" pitchFamily="2" charset="-122"/>
              </a:rPr>
              <a:t>矩阵键盘</a:t>
            </a:r>
            <a:endParaRPr lang="en-US" altLang="zh-CN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386" name="TextBox 6"/>
          <p:cNvSpPr txBox="1">
            <a:spLocks noChangeArrowheads="1"/>
          </p:cNvSpPr>
          <p:nvPr/>
        </p:nvSpPr>
        <p:spPr bwMode="auto">
          <a:xfrm>
            <a:off x="1403350" y="1412875"/>
            <a:ext cx="67691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sz="2800" b="1">
                <a:latin typeface="宋体" charset="-122"/>
              </a:rPr>
              <a:t>4×4</a:t>
            </a:r>
            <a:r>
              <a:rPr lang="zh-CN" altLang="en-US" sz="2800" b="1">
                <a:latin typeface="宋体" charset="-122"/>
              </a:rPr>
              <a:t>矩阵</a:t>
            </a:r>
            <a:endParaRPr lang="en-US" altLang="zh-CN" sz="2800" b="1">
              <a:latin typeface="宋体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2800" b="1">
                <a:latin typeface="宋体" charset="-122"/>
              </a:rPr>
              <a:t>按键的扫描原理或过程</a:t>
            </a:r>
            <a:endParaRPr lang="en-US" altLang="zh-CN" sz="2800" b="1">
              <a:latin typeface="宋体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sz="2800" b="1">
                <a:latin typeface="宋体" charset="-122"/>
              </a:rPr>
              <a:t>4×4</a:t>
            </a:r>
            <a:r>
              <a:rPr lang="zh-CN" altLang="en-US" sz="2800" b="1">
                <a:latin typeface="宋体" charset="-122"/>
              </a:rPr>
              <a:t>矩阵键盘的程序设计</a:t>
            </a:r>
            <a:endParaRPr lang="en-US" altLang="zh-CN" sz="2800" b="1">
              <a:latin typeface="宋体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2800" b="1">
                <a:latin typeface="宋体" charset="-122"/>
              </a:rPr>
              <a:t>实训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2275" y="188913"/>
            <a:ext cx="30956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4×4</a:t>
            </a:r>
            <a:r>
              <a:rPr lang="zh-CN" alt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矩阵键盘</a:t>
            </a:r>
            <a:endParaRPr lang="en-US" altLang="zh-CN" sz="3200" b="1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434" name="矩形 4"/>
          <p:cNvSpPr>
            <a:spLocks noChangeArrowheads="1"/>
          </p:cNvSpPr>
          <p:nvPr/>
        </p:nvSpPr>
        <p:spPr bwMode="auto">
          <a:xfrm>
            <a:off x="827088" y="1196975"/>
            <a:ext cx="203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宋体" charset="-122"/>
              </a:rPr>
              <a:t>什么是矩阵？</a:t>
            </a:r>
          </a:p>
        </p:txBody>
      </p:sp>
      <p:pic>
        <p:nvPicPr>
          <p:cNvPr id="18435" name="Picture 2" descr="http://c.hiphotos.baidu.com/baike/s%3D189/sign=d40bbdabaaaf2eddd0f14de1b4110102/5d6034a85edf8db16911bfc90f23dd54564e746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3925" y="2924175"/>
            <a:ext cx="321945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矩形 2"/>
          <p:cNvSpPr>
            <a:spLocks noChangeArrowheads="1"/>
          </p:cNvSpPr>
          <p:nvPr/>
        </p:nvSpPr>
        <p:spPr bwMode="auto">
          <a:xfrm>
            <a:off x="827088" y="1700213"/>
            <a:ext cx="7777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333333"/>
                </a:solidFill>
                <a:latin typeface="宋体" charset="-122"/>
                <a:cs typeface="Arial" charset="0"/>
              </a:rPr>
              <a:t>    </a:t>
            </a:r>
            <a:r>
              <a:rPr lang="zh-CN" altLang="zh-CN" sz="200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由 m </a:t>
            </a:r>
            <a:r>
              <a:rPr lang="en-US" altLang="zh-CN" sz="200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zh-CN" sz="200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n 个数a</a:t>
            </a:r>
            <a:r>
              <a:rPr lang="zh-CN" altLang="zh-CN" sz="2000" baseline="-3000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zh-CN" sz="200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排成的</a:t>
            </a:r>
            <a:r>
              <a:rPr lang="zh-CN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m行n列</a:t>
            </a:r>
            <a:r>
              <a:rPr lang="zh-CN" altLang="zh-CN" sz="200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的数表称为m行n列的矩阵，简称m × n矩阵。记作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971550" y="4756150"/>
            <a:ext cx="7200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宋体" charset="-122"/>
              </a:rPr>
              <a:t>当</a:t>
            </a:r>
            <a:r>
              <a:rPr lang="en-US" altLang="zh-CN" sz="2000">
                <a:latin typeface="宋体" charset="-122"/>
              </a:rPr>
              <a:t>m=n=4</a:t>
            </a:r>
            <a:r>
              <a:rPr lang="zh-CN" altLang="en-US" sz="2000">
                <a:latin typeface="宋体" charset="-122"/>
              </a:rPr>
              <a:t>时，就是行列相等的矩阵，既</a:t>
            </a:r>
            <a:r>
              <a:rPr lang="en-US" altLang="zh-CN" sz="2000">
                <a:latin typeface="宋体" charset="-122"/>
              </a:rPr>
              <a:t>4×4</a:t>
            </a:r>
            <a:r>
              <a:rPr lang="zh-CN" altLang="en-US" sz="2000">
                <a:latin typeface="宋体" charset="-122"/>
              </a:rPr>
              <a:t>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2397125"/>
            <a:ext cx="5545137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00213" y="188913"/>
            <a:ext cx="30956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4X4</a:t>
            </a:r>
            <a:r>
              <a:rPr lang="zh-CN" alt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矩阵键盘</a:t>
            </a:r>
            <a:endParaRPr lang="en-US" altLang="zh-CN" sz="3200" b="1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1188" y="1125538"/>
            <a:ext cx="7920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宋体" charset="-122"/>
              </a:rPr>
              <a:t>在电路中，将</a:t>
            </a:r>
            <a:r>
              <a:rPr lang="en-US" altLang="zh-CN" sz="2000" b="1">
                <a:latin typeface="宋体" charset="-122"/>
              </a:rPr>
              <a:t>16</a:t>
            </a:r>
            <a:r>
              <a:rPr lang="zh-CN" altLang="en-US" sz="2000" b="1">
                <a:latin typeface="宋体" charset="-122"/>
              </a:rPr>
              <a:t>个按键，按照</a:t>
            </a:r>
            <a:r>
              <a:rPr lang="en-US" altLang="zh-CN" sz="2000" b="1">
                <a:latin typeface="宋体" charset="-122"/>
              </a:rPr>
              <a:t>4×4</a:t>
            </a:r>
            <a:r>
              <a:rPr lang="zh-CN" altLang="en-US" sz="2000" b="1">
                <a:latin typeface="宋体" charset="-122"/>
              </a:rPr>
              <a:t>矩阵的方式分布设置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9238" y="1816100"/>
            <a:ext cx="5487987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7950" y="1773238"/>
            <a:ext cx="6378575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0" y="1773238"/>
            <a:ext cx="66770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92275" y="1484313"/>
            <a:ext cx="5829300" cy="526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3"/>
          <p:cNvSpPr txBox="1">
            <a:spLocks noChangeArrowheads="1"/>
          </p:cNvSpPr>
          <p:nvPr/>
        </p:nvSpPr>
        <p:spPr bwMode="auto">
          <a:xfrm>
            <a:off x="971550" y="1125538"/>
            <a:ext cx="37449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按键的扫描原理或过程</a:t>
            </a:r>
            <a:endParaRPr lang="en-US" altLang="zh-CN" sz="2800" b="1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476375" y="5041900"/>
            <a:ext cx="64087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Verdana" pitchFamily="34" charset="0"/>
                <a:ea typeface="微软雅黑" pitchFamily="34" charset="-122"/>
              </a:rPr>
              <a:t>在理解按键扫描原理之前，先要弄清楚</a:t>
            </a:r>
            <a:r>
              <a:rPr lang="en-US" altLang="zh-CN" b="1">
                <a:latin typeface="Verdana" pitchFamily="34" charset="0"/>
                <a:ea typeface="微软雅黑" pitchFamily="34" charset="-122"/>
              </a:rPr>
              <a:t>51</a:t>
            </a:r>
            <a:r>
              <a:rPr lang="zh-CN" altLang="en-US" b="1">
                <a:latin typeface="Verdana" pitchFamily="34" charset="0"/>
                <a:ea typeface="微软雅黑" pitchFamily="34" charset="-122"/>
              </a:rPr>
              <a:t>单片机的</a:t>
            </a:r>
            <a:r>
              <a:rPr lang="en-US" altLang="zh-CN" b="1">
                <a:latin typeface="Verdana" pitchFamily="34" charset="0"/>
                <a:ea typeface="微软雅黑" pitchFamily="34" charset="-122"/>
              </a:rPr>
              <a:t>I/O</a:t>
            </a:r>
            <a:r>
              <a:rPr lang="zh-CN" altLang="en-US" b="1">
                <a:latin typeface="Verdana" pitchFamily="34" charset="0"/>
                <a:ea typeface="微软雅黑" pitchFamily="34" charset="-122"/>
              </a:rPr>
              <a:t>结构与原理！！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1819275"/>
            <a:ext cx="5040313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00213" y="188913"/>
            <a:ext cx="30956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4X4</a:t>
            </a:r>
            <a:r>
              <a:rPr lang="zh-CN" alt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矩阵键盘</a:t>
            </a:r>
            <a:endParaRPr lang="en-US" altLang="zh-CN" sz="3200" b="1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3"/>
          <p:cNvSpPr txBox="1">
            <a:spLocks noChangeArrowheads="1"/>
          </p:cNvSpPr>
          <p:nvPr/>
        </p:nvSpPr>
        <p:spPr bwMode="auto">
          <a:xfrm>
            <a:off x="1619250" y="260350"/>
            <a:ext cx="37449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C000"/>
                </a:solidFill>
                <a:latin typeface="华文行楷" pitchFamily="2" charset="-122"/>
                <a:ea typeface="华文行楷" pitchFamily="2" charset="-122"/>
              </a:rPr>
              <a:t>按键的扫描原理或过程</a:t>
            </a:r>
            <a:endParaRPr lang="en-US" altLang="zh-CN" sz="2800" b="1">
              <a:solidFill>
                <a:srgbClr val="FFC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4221163"/>
            <a:ext cx="80279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宋体" charset="-122"/>
              </a:rPr>
              <a:t>三态：高阻、输入、输出，都由内部控制器控制；</a:t>
            </a:r>
            <a:endParaRPr lang="en-US" altLang="zh-CN" sz="2000">
              <a:latin typeface="宋体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charset="-122"/>
              </a:rPr>
              <a:t>输入与输出：是由</a:t>
            </a:r>
            <a:r>
              <a:rPr lang="zh-CN" altLang="en-US" sz="2000" b="1">
                <a:solidFill>
                  <a:srgbClr val="FF0000"/>
                </a:solidFill>
                <a:latin typeface="宋体" charset="-122"/>
              </a:rPr>
              <a:t>程序→内部控制器→引脚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9750" y="5514975"/>
            <a:ext cx="81724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宋体" charset="-122"/>
              </a:rPr>
              <a:t>注意：内部控制器  发出的控制电平值（高低电平），</a:t>
            </a:r>
            <a:r>
              <a:rPr lang="zh-CN" altLang="en-US" sz="2000" b="1" i="1" u="sng">
                <a:solidFill>
                  <a:srgbClr val="FF0000"/>
                </a:solidFill>
                <a:latin typeface="宋体" charset="-122"/>
              </a:rPr>
              <a:t>不一定</a:t>
            </a:r>
            <a:r>
              <a:rPr lang="zh-CN" altLang="en-US" sz="2000">
                <a:latin typeface="宋体" charset="-122"/>
              </a:rPr>
              <a:t>与外部引脚的电平（高低电平）相同。</a:t>
            </a:r>
          </a:p>
        </p:txBody>
      </p:sp>
      <p:pic>
        <p:nvPicPr>
          <p:cNvPr id="21508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1341438"/>
            <a:ext cx="64960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矩形 4"/>
          <p:cNvSpPr>
            <a:spLocks noChangeArrowheads="1"/>
          </p:cNvSpPr>
          <p:nvPr/>
        </p:nvSpPr>
        <p:spPr bwMode="auto">
          <a:xfrm>
            <a:off x="1331913" y="1412875"/>
            <a:ext cx="4319587" cy="1728788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3221038" y="1420813"/>
            <a:ext cx="12239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宋体" charset="-122"/>
              </a:rPr>
              <a:t>内部控制器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213" y="4500563"/>
            <a:ext cx="7848600" cy="174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宋体" charset="-122"/>
              </a:rPr>
              <a:t>键盘扫描过程：</a:t>
            </a:r>
            <a:endParaRPr lang="en-US" altLang="zh-CN" b="1">
              <a:latin typeface="宋体" charset="-122"/>
            </a:endParaRP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zh-CN" altLang="en-US">
                <a:latin typeface="宋体" charset="-122"/>
              </a:rPr>
              <a:t>对行和列分别赋高低电平；如行为高，列为低；</a:t>
            </a:r>
            <a:endParaRPr lang="en-US" altLang="zh-CN">
              <a:latin typeface="宋体" charset="-122"/>
            </a:endParaRP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zh-CN" altLang="en-US">
                <a:latin typeface="宋体" charset="-122"/>
              </a:rPr>
              <a:t>检测行</a:t>
            </a:r>
            <a:r>
              <a:rPr lang="en-US" altLang="zh-CN">
                <a:latin typeface="宋体" charset="-122"/>
              </a:rPr>
              <a:t>/</a:t>
            </a:r>
            <a:r>
              <a:rPr lang="zh-CN" altLang="en-US">
                <a:latin typeface="宋体" charset="-122"/>
              </a:rPr>
              <a:t>列的电平值有没有改变，若有改变说明有按键按下；</a:t>
            </a:r>
            <a:endParaRPr lang="en-US" altLang="zh-CN">
              <a:latin typeface="宋体" charset="-122"/>
            </a:endParaRP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zh-CN" altLang="en-US">
                <a:latin typeface="宋体" charset="-122"/>
              </a:rPr>
              <a:t>检测具体被按下的按键，可以用逐行或逐列扫描方式。</a:t>
            </a:r>
          </a:p>
        </p:txBody>
      </p:sp>
      <p:sp>
        <p:nvSpPr>
          <p:cNvPr id="22530" name="矩形 5"/>
          <p:cNvSpPr>
            <a:spLocks noChangeArrowheads="1"/>
          </p:cNvSpPr>
          <p:nvPr/>
        </p:nvSpPr>
        <p:spPr bwMode="auto">
          <a:xfrm>
            <a:off x="1619250" y="304800"/>
            <a:ext cx="36306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B0F0"/>
                </a:solidFill>
                <a:latin typeface="Verdana" pitchFamily="34" charset="0"/>
                <a:ea typeface="微软雅黑" pitchFamily="34" charset="-122"/>
              </a:rPr>
              <a:t>4X4</a:t>
            </a:r>
            <a:r>
              <a:rPr lang="zh-CN" altLang="en-US" sz="2400" b="1">
                <a:solidFill>
                  <a:srgbClr val="00B0F0"/>
                </a:solidFill>
                <a:latin typeface="Verdana" pitchFamily="34" charset="0"/>
                <a:ea typeface="微软雅黑" pitchFamily="34" charset="-122"/>
              </a:rPr>
              <a:t>矩阵键盘的程序设计</a:t>
            </a:r>
            <a:endParaRPr lang="en-US" altLang="zh-CN" sz="2400" b="1">
              <a:solidFill>
                <a:srgbClr val="00B0F0"/>
              </a:solidFill>
              <a:latin typeface="Verdana" pitchFamily="34" charset="0"/>
              <a:ea typeface="微软雅黑" pitchFamily="34" charset="-122"/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1333500"/>
            <a:ext cx="5040313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4"/>
          <p:cNvSpPr txBox="1">
            <a:spLocks noChangeArrowheads="1"/>
          </p:cNvSpPr>
          <p:nvPr/>
        </p:nvSpPr>
        <p:spPr bwMode="auto">
          <a:xfrm>
            <a:off x="611188" y="1052513"/>
            <a:ext cx="8208962" cy="48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宋体" charset="-122"/>
              </a:rPr>
              <a:t>具体程序设计过程：</a:t>
            </a:r>
            <a:endParaRPr lang="en-US" altLang="zh-CN" sz="1600">
              <a:latin typeface="宋体" charset="-122"/>
            </a:endParaRPr>
          </a:p>
          <a:p>
            <a:r>
              <a:rPr lang="en-US" altLang="zh-CN" sz="1600">
                <a:latin typeface="宋体" charset="-122"/>
              </a:rPr>
              <a:t>P1=0xF0;   // </a:t>
            </a:r>
            <a:r>
              <a:rPr lang="zh-CN" altLang="en-US" sz="1600">
                <a:latin typeface="宋体" charset="-122"/>
              </a:rPr>
              <a:t>行列分别赋值高低电平</a:t>
            </a:r>
            <a:endParaRPr lang="en-US" altLang="zh-CN" sz="1600">
              <a:latin typeface="宋体" charset="-122"/>
            </a:endParaRPr>
          </a:p>
          <a:p>
            <a:r>
              <a:rPr lang="en-US" altLang="zh-CN" sz="1600">
                <a:latin typeface="宋体" charset="-122"/>
              </a:rPr>
              <a:t>If </a:t>
            </a:r>
            <a:r>
              <a:rPr lang="zh-CN" altLang="en-US" sz="1600">
                <a:latin typeface="宋体" charset="-122"/>
              </a:rPr>
              <a:t>（</a:t>
            </a:r>
            <a:r>
              <a:rPr lang="en-US" altLang="zh-CN" sz="1600">
                <a:latin typeface="宋体" charset="-122"/>
              </a:rPr>
              <a:t>P1</a:t>
            </a:r>
            <a:r>
              <a:rPr lang="zh-CN" altLang="en-US" sz="1600">
                <a:latin typeface="宋体" charset="-122"/>
              </a:rPr>
              <a:t>！</a:t>
            </a:r>
            <a:r>
              <a:rPr lang="en-US" altLang="zh-CN" sz="1600">
                <a:latin typeface="宋体" charset="-122"/>
              </a:rPr>
              <a:t>=0xF0</a:t>
            </a:r>
            <a:r>
              <a:rPr lang="zh-CN" altLang="en-US" sz="1600">
                <a:latin typeface="宋体" charset="-122"/>
              </a:rPr>
              <a:t>）      </a:t>
            </a:r>
            <a:r>
              <a:rPr lang="en-US" altLang="zh-CN" sz="1600">
                <a:latin typeface="宋体" charset="-122"/>
              </a:rPr>
              <a:t>//</a:t>
            </a:r>
            <a:r>
              <a:rPr lang="zh-CN" altLang="en-US" sz="1600">
                <a:latin typeface="宋体" charset="-122"/>
              </a:rPr>
              <a:t>判断，行</a:t>
            </a:r>
            <a:r>
              <a:rPr lang="en-US" altLang="zh-CN" sz="1600">
                <a:latin typeface="宋体" charset="-122"/>
              </a:rPr>
              <a:t>/</a:t>
            </a:r>
            <a:r>
              <a:rPr lang="zh-CN" altLang="en-US" sz="1600">
                <a:latin typeface="宋体" charset="-122"/>
              </a:rPr>
              <a:t>列的电平有无改变</a:t>
            </a:r>
            <a:endParaRPr lang="en-US" altLang="zh-CN" sz="1600">
              <a:latin typeface="宋体" charset="-122"/>
            </a:endParaRPr>
          </a:p>
          <a:p>
            <a:r>
              <a:rPr lang="zh-CN" altLang="en-US" sz="1600">
                <a:latin typeface="宋体" charset="-122"/>
              </a:rPr>
              <a:t>｛</a:t>
            </a:r>
            <a:endParaRPr lang="en-US" altLang="zh-CN" sz="1600">
              <a:latin typeface="宋体" charset="-122"/>
            </a:endParaRPr>
          </a:p>
          <a:p>
            <a:r>
              <a:rPr lang="en-US" altLang="zh-CN" sz="1600">
                <a:latin typeface="宋体" charset="-122"/>
              </a:rPr>
              <a:t>	delay</a:t>
            </a:r>
            <a:r>
              <a:rPr lang="zh-CN" altLang="en-US" sz="1600">
                <a:latin typeface="宋体" charset="-122"/>
              </a:rPr>
              <a:t>（）；   </a:t>
            </a:r>
            <a:r>
              <a:rPr lang="en-US" altLang="zh-CN" sz="1600">
                <a:latin typeface="宋体" charset="-122"/>
              </a:rPr>
              <a:t>//</a:t>
            </a:r>
            <a:r>
              <a:rPr lang="zh-CN" altLang="en-US" sz="1600">
                <a:latin typeface="宋体" charset="-122"/>
              </a:rPr>
              <a:t>延时，目的为了去抖动等误连接</a:t>
            </a:r>
            <a:endParaRPr lang="en-US" altLang="zh-CN" sz="1600">
              <a:latin typeface="宋体" charset="-122"/>
            </a:endParaRPr>
          </a:p>
          <a:p>
            <a:r>
              <a:rPr lang="en-US" altLang="zh-CN" sz="1600">
                <a:latin typeface="宋体" charset="-122"/>
              </a:rPr>
              <a:t>           If </a:t>
            </a:r>
            <a:r>
              <a:rPr lang="zh-CN" altLang="en-US" sz="1600">
                <a:latin typeface="宋体" charset="-122"/>
              </a:rPr>
              <a:t>（</a:t>
            </a:r>
            <a:r>
              <a:rPr lang="en-US" altLang="zh-CN" sz="1600">
                <a:latin typeface="宋体" charset="-122"/>
              </a:rPr>
              <a:t>P1!=0XF0</a:t>
            </a:r>
            <a:r>
              <a:rPr lang="zh-CN" altLang="en-US" sz="1600">
                <a:latin typeface="宋体" charset="-122"/>
              </a:rPr>
              <a:t>）</a:t>
            </a:r>
            <a:r>
              <a:rPr lang="en-US" altLang="zh-CN" sz="1600">
                <a:latin typeface="宋体" charset="-122"/>
              </a:rPr>
              <a:t>//</a:t>
            </a:r>
            <a:r>
              <a:rPr lang="zh-CN" altLang="en-US" sz="1600">
                <a:latin typeface="宋体" charset="-122"/>
              </a:rPr>
              <a:t>再次判断，</a:t>
            </a:r>
            <a:endParaRPr lang="en-US" altLang="zh-CN" sz="1600">
              <a:latin typeface="宋体" charset="-122"/>
            </a:endParaRPr>
          </a:p>
          <a:p>
            <a:r>
              <a:rPr lang="en-US" altLang="zh-CN" sz="1600">
                <a:latin typeface="宋体" charset="-122"/>
              </a:rPr>
              <a:t>           </a:t>
            </a:r>
            <a:r>
              <a:rPr lang="zh-CN" altLang="en-US" sz="1600">
                <a:latin typeface="宋体" charset="-122"/>
              </a:rPr>
              <a:t>｛</a:t>
            </a:r>
            <a:endParaRPr lang="en-US" altLang="zh-CN" sz="1600">
              <a:latin typeface="宋体" charset="-122"/>
            </a:endParaRPr>
          </a:p>
          <a:p>
            <a:r>
              <a:rPr lang="en-US" altLang="zh-CN" sz="1600">
                <a:latin typeface="宋体" charset="-122"/>
              </a:rPr>
              <a:t>		P1=0xfe</a:t>
            </a:r>
            <a:r>
              <a:rPr lang="zh-CN" altLang="en-US" sz="1600">
                <a:latin typeface="宋体" charset="-122"/>
              </a:rPr>
              <a:t>；</a:t>
            </a:r>
            <a:r>
              <a:rPr lang="en-US" altLang="zh-CN" sz="1600">
                <a:latin typeface="宋体" charset="-122"/>
              </a:rPr>
              <a:t>//</a:t>
            </a:r>
            <a:r>
              <a:rPr lang="zh-CN" altLang="en-US" sz="1600">
                <a:latin typeface="宋体" charset="-122"/>
              </a:rPr>
              <a:t>逐行扫描。既第一行为低，其余行和所有列都为高，当</a:t>
            </a:r>
            <a:r>
              <a:rPr lang="en-US" altLang="zh-CN" sz="1600">
                <a:latin typeface="宋体" charset="-122"/>
              </a:rPr>
              <a:t>//</a:t>
            </a:r>
            <a:r>
              <a:rPr lang="zh-CN" altLang="en-US" sz="1600">
                <a:latin typeface="宋体" charset="-122"/>
              </a:rPr>
              <a:t>该行与</a:t>
            </a:r>
            <a:r>
              <a:rPr lang="en-US" altLang="zh-CN" sz="1600">
                <a:latin typeface="宋体" charset="-122"/>
              </a:rPr>
              <a:t>4</a:t>
            </a:r>
            <a:r>
              <a:rPr lang="zh-CN" altLang="en-US" sz="1600">
                <a:latin typeface="宋体" charset="-122"/>
              </a:rPr>
              <a:t>列中任一列交汇的按钮按下，该列的值也会变为低电平，即为</a:t>
            </a:r>
            <a:r>
              <a:rPr lang="en-US" altLang="zh-CN" sz="1600">
                <a:latin typeface="宋体" charset="-122"/>
              </a:rPr>
              <a:t>0</a:t>
            </a:r>
            <a:r>
              <a:rPr lang="zh-CN" altLang="en-US" sz="1600">
                <a:latin typeface="宋体" charset="-122"/>
              </a:rPr>
              <a:t>；</a:t>
            </a:r>
            <a:endParaRPr lang="en-US" altLang="zh-CN" sz="1600">
              <a:latin typeface="宋体" charset="-122"/>
            </a:endParaRPr>
          </a:p>
          <a:p>
            <a:r>
              <a:rPr lang="en-US" altLang="zh-CN" sz="1600">
                <a:latin typeface="宋体" charset="-122"/>
              </a:rPr>
              <a:t>		x=P1</a:t>
            </a:r>
            <a:r>
              <a:rPr lang="zh-CN" altLang="en-US" sz="1600">
                <a:latin typeface="宋体" charset="-122"/>
              </a:rPr>
              <a:t>；</a:t>
            </a:r>
            <a:r>
              <a:rPr lang="en-US" altLang="zh-CN" sz="1600">
                <a:latin typeface="宋体" charset="-122"/>
              </a:rPr>
              <a:t>//</a:t>
            </a:r>
            <a:r>
              <a:rPr lang="zh-CN" altLang="en-US" sz="1600">
                <a:latin typeface="宋体" charset="-122"/>
              </a:rPr>
              <a:t>读取引脚</a:t>
            </a:r>
            <a:endParaRPr lang="en-US" altLang="zh-CN" sz="1600">
              <a:latin typeface="宋体" charset="-122"/>
            </a:endParaRPr>
          </a:p>
          <a:p>
            <a:r>
              <a:rPr lang="en-US" altLang="zh-CN" sz="1600">
                <a:latin typeface="宋体" charset="-122"/>
              </a:rPr>
              <a:t>		keycheck</a:t>
            </a:r>
            <a:r>
              <a:rPr lang="zh-CN" altLang="en-US" sz="1600">
                <a:latin typeface="宋体" charset="-122"/>
              </a:rPr>
              <a:t>（</a:t>
            </a:r>
            <a:r>
              <a:rPr lang="en-US" altLang="zh-CN" sz="1600">
                <a:latin typeface="宋体" charset="-122"/>
              </a:rPr>
              <a:t>x</a:t>
            </a:r>
            <a:r>
              <a:rPr lang="zh-CN" altLang="en-US" sz="1600">
                <a:latin typeface="宋体" charset="-122"/>
              </a:rPr>
              <a:t>）；</a:t>
            </a:r>
            <a:r>
              <a:rPr lang="en-US" altLang="zh-CN" sz="1600">
                <a:latin typeface="宋体" charset="-122"/>
              </a:rPr>
              <a:t>//</a:t>
            </a:r>
            <a:r>
              <a:rPr lang="zh-CN" altLang="en-US" sz="1600">
                <a:latin typeface="宋体" charset="-122"/>
              </a:rPr>
              <a:t>对比键值</a:t>
            </a:r>
            <a:endParaRPr lang="en-US" altLang="zh-CN" sz="1600">
              <a:latin typeface="宋体" charset="-122"/>
            </a:endParaRPr>
          </a:p>
          <a:p>
            <a:endParaRPr lang="en-US" altLang="zh-CN" sz="1600">
              <a:latin typeface="宋体" charset="-122"/>
            </a:endParaRPr>
          </a:p>
          <a:p>
            <a:r>
              <a:rPr lang="en-US" altLang="zh-CN" sz="1600">
                <a:latin typeface="宋体" charset="-122"/>
              </a:rPr>
              <a:t>		P1=0xfd</a:t>
            </a:r>
            <a:r>
              <a:rPr lang="zh-CN" altLang="en-US" sz="1600">
                <a:latin typeface="宋体" charset="-122"/>
              </a:rPr>
              <a:t>；</a:t>
            </a:r>
            <a:r>
              <a:rPr lang="en-US" altLang="zh-CN" sz="1600">
                <a:latin typeface="宋体" charset="-122"/>
              </a:rPr>
              <a:t>//</a:t>
            </a:r>
            <a:r>
              <a:rPr lang="zh-CN" altLang="en-US" sz="1600">
                <a:latin typeface="宋体" charset="-122"/>
              </a:rPr>
              <a:t>第二行</a:t>
            </a:r>
            <a:endParaRPr lang="en-US" altLang="zh-CN" sz="1600">
              <a:latin typeface="宋体" charset="-122"/>
            </a:endParaRPr>
          </a:p>
          <a:p>
            <a:r>
              <a:rPr lang="en-US" altLang="zh-CN" sz="1600">
                <a:latin typeface="宋体" charset="-122"/>
              </a:rPr>
              <a:t>                          .</a:t>
            </a:r>
          </a:p>
          <a:p>
            <a:r>
              <a:rPr lang="en-US" altLang="zh-CN" sz="1600">
                <a:latin typeface="宋体" charset="-122"/>
              </a:rPr>
              <a:t>		.</a:t>
            </a:r>
          </a:p>
          <a:p>
            <a:r>
              <a:rPr lang="en-US" altLang="zh-CN" sz="1600">
                <a:latin typeface="宋体" charset="-122"/>
              </a:rPr>
              <a:t>		.</a:t>
            </a:r>
          </a:p>
          <a:p>
            <a:r>
              <a:rPr lang="en-US" altLang="zh-CN" sz="1600">
                <a:latin typeface="宋体" charset="-122"/>
              </a:rPr>
              <a:t>		.</a:t>
            </a:r>
          </a:p>
          <a:p>
            <a:r>
              <a:rPr lang="en-US" altLang="zh-CN" sz="1600">
                <a:latin typeface="宋体" charset="-122"/>
              </a:rPr>
              <a:t>	</a:t>
            </a:r>
            <a:r>
              <a:rPr lang="zh-CN" altLang="en-US" sz="1600">
                <a:latin typeface="宋体" charset="-122"/>
              </a:rPr>
              <a:t>｝</a:t>
            </a:r>
            <a:endParaRPr lang="en-US" altLang="zh-CN" sz="1600">
              <a:latin typeface="宋体" charset="-122"/>
            </a:endParaRPr>
          </a:p>
          <a:p>
            <a:r>
              <a:rPr lang="zh-CN" altLang="en-US" sz="1600">
                <a:latin typeface="宋体" charset="-122"/>
              </a:rPr>
              <a:t>｝</a:t>
            </a:r>
          </a:p>
        </p:txBody>
      </p:sp>
      <p:sp>
        <p:nvSpPr>
          <p:cNvPr id="23554" name="矩形 2"/>
          <p:cNvSpPr>
            <a:spLocks noChangeArrowheads="1"/>
          </p:cNvSpPr>
          <p:nvPr/>
        </p:nvSpPr>
        <p:spPr bwMode="auto">
          <a:xfrm>
            <a:off x="1619250" y="304800"/>
            <a:ext cx="36306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B0F0"/>
                </a:solidFill>
                <a:latin typeface="Verdana" pitchFamily="34" charset="0"/>
                <a:ea typeface="微软雅黑" pitchFamily="34" charset="-122"/>
              </a:rPr>
              <a:t>4X4</a:t>
            </a:r>
            <a:r>
              <a:rPr lang="zh-CN" altLang="en-US" sz="2400" b="1">
                <a:solidFill>
                  <a:srgbClr val="00B0F0"/>
                </a:solidFill>
                <a:latin typeface="Verdana" pitchFamily="34" charset="0"/>
                <a:ea typeface="微软雅黑" pitchFamily="34" charset="-122"/>
              </a:rPr>
              <a:t>矩阵键盘的程序设计</a:t>
            </a:r>
            <a:endParaRPr lang="en-US" altLang="zh-CN" sz="2400" b="1">
              <a:solidFill>
                <a:srgbClr val="00B0F0"/>
              </a:solidFill>
              <a:latin typeface="Verdana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/>
          <p:cNvSpPr txBox="1">
            <a:spLocks noChangeArrowheads="1"/>
          </p:cNvSpPr>
          <p:nvPr/>
        </p:nvSpPr>
        <p:spPr bwMode="auto">
          <a:xfrm>
            <a:off x="1835150" y="260350"/>
            <a:ext cx="2665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B0F0"/>
                </a:solidFill>
                <a:latin typeface="Verdana" pitchFamily="34" charset="0"/>
                <a:ea typeface="微软雅黑" pitchFamily="34" charset="-122"/>
              </a:rPr>
              <a:t>4×4</a:t>
            </a:r>
            <a:r>
              <a:rPr lang="zh-CN" altLang="en-US" sz="2800" b="1">
                <a:solidFill>
                  <a:srgbClr val="00B0F0"/>
                </a:solidFill>
                <a:latin typeface="Verdana" pitchFamily="34" charset="0"/>
                <a:ea typeface="微软雅黑" pitchFamily="34" charset="-122"/>
              </a:rPr>
              <a:t>键盘实训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650" y="1484313"/>
            <a:ext cx="7848600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实训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： 按键的键值通过数码管显示，如按下“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”，数码管显示“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”；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个按键全显示。</a:t>
            </a:r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注意：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indent="3619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1.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要分布好按键的位置；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indent="3619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要记录好每个按键在按下后的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值。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indent="3619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数码管的显示内容，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段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码和位码都可以通过读取数据表数值实现，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indent="3619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段码：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indent="3619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十位：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shiwei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=code[k/10];</a:t>
            </a:r>
          </a:p>
          <a:p>
            <a:pPr indent="3619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个位：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gewei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=code[k%10];</a:t>
            </a:r>
          </a:p>
          <a:p>
            <a:pPr indent="3619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4.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电路的设计可用是直接连接单片机的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IO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口，也可以通过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锁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存芯片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indent="3619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 74HC595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等。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188" y="1412875"/>
            <a:ext cx="8137525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实训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：在实训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的基础上，设计一个加法的计算器；</a:t>
            </a:r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要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求是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0-9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之间的加法，结果要在两位之内；</a:t>
            </a:r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注意：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marL="342900" indent="1905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是在实训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的基础上进行；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marL="342900" indent="1905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按下任何的按键都会显示当前的按键键值；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marL="342900" indent="1905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“相加”的按键，在按下后用小数点显示；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marL="342900" indent="1905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“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=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”的按键按下后数码管直接显示结果；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26" name="TextBox 2"/>
          <p:cNvSpPr txBox="1">
            <a:spLocks noChangeArrowheads="1"/>
          </p:cNvSpPr>
          <p:nvPr/>
        </p:nvSpPr>
        <p:spPr bwMode="auto">
          <a:xfrm>
            <a:off x="1835150" y="260350"/>
            <a:ext cx="2665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B0F0"/>
                </a:solidFill>
                <a:latin typeface="Verdana" pitchFamily="34" charset="0"/>
                <a:ea typeface="微软雅黑" pitchFamily="34" charset="-122"/>
              </a:rPr>
              <a:t>4×4</a:t>
            </a:r>
            <a:r>
              <a:rPr lang="zh-CN" altLang="en-US" sz="2800" b="1">
                <a:solidFill>
                  <a:srgbClr val="00B0F0"/>
                </a:solidFill>
                <a:latin typeface="Verdana" pitchFamily="34" charset="0"/>
                <a:ea typeface="微软雅黑" pitchFamily="34" charset="-122"/>
              </a:rPr>
              <a:t>键盘实训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企鹅2">
  <a:themeElements>
    <a:clrScheme name="散点圈圈演示模板 1">
      <a:dk1>
        <a:srgbClr val="000000"/>
      </a:dk1>
      <a:lt1>
        <a:srgbClr val="FFFFFF"/>
      </a:lt1>
      <a:dk2>
        <a:srgbClr val="003060"/>
      </a:dk2>
      <a:lt2>
        <a:srgbClr val="969696"/>
      </a:lt2>
      <a:accent1>
        <a:srgbClr val="80F6D7"/>
      </a:accent1>
      <a:accent2>
        <a:srgbClr val="336387"/>
      </a:accent2>
      <a:accent3>
        <a:srgbClr val="FFFFFF"/>
      </a:accent3>
      <a:accent4>
        <a:srgbClr val="000000"/>
      </a:accent4>
      <a:accent5>
        <a:srgbClr val="C0FAE8"/>
      </a:accent5>
      <a:accent6>
        <a:srgbClr val="2D597A"/>
      </a:accent6>
      <a:hlink>
        <a:srgbClr val="66CAE2"/>
      </a:hlink>
      <a:folHlink>
        <a:srgbClr val="CCFFCC"/>
      </a:folHlink>
    </a:clrScheme>
    <a:fontScheme name="散点圈圈演示模板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散点圈圈演示模板 1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80F6D7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C0FAE8"/>
        </a:accent5>
        <a:accent6>
          <a:srgbClr val="2D597A"/>
        </a:accent6>
        <a:hlink>
          <a:srgbClr val="66CAE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散点圈圈演示模板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8BD8FF"/>
        </a:accent1>
        <a:accent2>
          <a:srgbClr val="4B6A89"/>
        </a:accent2>
        <a:accent3>
          <a:srgbClr val="FFFFFF"/>
        </a:accent3>
        <a:accent4>
          <a:srgbClr val="000000"/>
        </a:accent4>
        <a:accent5>
          <a:srgbClr val="C4E9FF"/>
        </a:accent5>
        <a:accent6>
          <a:srgbClr val="435F7C"/>
        </a:accent6>
        <a:hlink>
          <a:srgbClr val="77BCE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散点圈圈演示模板 3">
        <a:dk1>
          <a:srgbClr val="000000"/>
        </a:dk1>
        <a:lt1>
          <a:srgbClr val="FFFFFF"/>
        </a:lt1>
        <a:dk2>
          <a:srgbClr val="0F0157"/>
        </a:dk2>
        <a:lt2>
          <a:srgbClr val="969696"/>
        </a:lt2>
        <a:accent1>
          <a:srgbClr val="CCCCFF"/>
        </a:accent1>
        <a:accent2>
          <a:srgbClr val="5183DD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4976C8"/>
        </a:accent6>
        <a:hlink>
          <a:srgbClr val="B1B1FF"/>
        </a:hlink>
        <a:folHlink>
          <a:srgbClr val="FF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散点圈圈演示模板 4">
        <a:dk1>
          <a:srgbClr val="000000"/>
        </a:dk1>
        <a:lt1>
          <a:srgbClr val="FFFFFF"/>
        </a:lt1>
        <a:dk2>
          <a:srgbClr val="003468"/>
        </a:dk2>
        <a:lt2>
          <a:srgbClr val="969696"/>
        </a:lt2>
        <a:accent1>
          <a:srgbClr val="CC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8AB9E7"/>
        </a:accent6>
        <a:hlink>
          <a:srgbClr val="B4CA14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企鹅2</Template>
  <TotalTime>4561</TotalTime>
  <Words>875</Words>
  <Application>Microsoft Office PowerPoint</Application>
  <PresentationFormat>全屏显示(4:3)</PresentationFormat>
  <Paragraphs>139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Verdana</vt:lpstr>
      <vt:lpstr>微软雅黑</vt:lpstr>
      <vt:lpstr>宋体</vt:lpstr>
      <vt:lpstr>Arial</vt:lpstr>
      <vt:lpstr>Wingdings</vt:lpstr>
      <vt:lpstr>Calibri</vt:lpstr>
      <vt:lpstr>Times New Roman</vt:lpstr>
      <vt:lpstr>华文行楷</vt:lpstr>
      <vt:lpstr>企鹅2</vt:lpstr>
      <vt:lpstr>企鹅2</vt:lpstr>
      <vt:lpstr>企鹅2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LiQP</cp:lastModifiedBy>
  <cp:revision>37</cp:revision>
  <dcterms:created xsi:type="dcterms:W3CDTF">2015-11-13T00:48:34Z</dcterms:created>
  <dcterms:modified xsi:type="dcterms:W3CDTF">2018-10-22T01:31:29Z</dcterms:modified>
</cp:coreProperties>
</file>