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627" r:id="rId2"/>
    <p:sldId id="256" r:id="rId3"/>
    <p:sldId id="29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64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619" r:id="rId47"/>
    <p:sldId id="299" r:id="rId48"/>
    <p:sldId id="300" r:id="rId49"/>
    <p:sldId id="301" r:id="rId50"/>
    <p:sldId id="302" r:id="rId51"/>
    <p:sldId id="303" r:id="rId52"/>
    <p:sldId id="630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631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632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633" r:id="rId116"/>
    <p:sldId id="63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666" r:id="rId151"/>
    <p:sldId id="398" r:id="rId152"/>
    <p:sldId id="399" r:id="rId153"/>
    <p:sldId id="620" r:id="rId154"/>
    <p:sldId id="400" r:id="rId155"/>
    <p:sldId id="401" r:id="rId156"/>
    <p:sldId id="402" r:id="rId157"/>
    <p:sldId id="403" r:id="rId158"/>
    <p:sldId id="404" r:id="rId159"/>
    <p:sldId id="405" r:id="rId160"/>
    <p:sldId id="406" r:id="rId161"/>
    <p:sldId id="407" r:id="rId162"/>
    <p:sldId id="408" r:id="rId163"/>
    <p:sldId id="618" r:id="rId164"/>
    <p:sldId id="410" r:id="rId165"/>
    <p:sldId id="411" r:id="rId166"/>
    <p:sldId id="412" r:id="rId167"/>
    <p:sldId id="413" r:id="rId168"/>
    <p:sldId id="414" r:id="rId169"/>
    <p:sldId id="415" r:id="rId170"/>
    <p:sldId id="416" r:id="rId171"/>
    <p:sldId id="417" r:id="rId172"/>
    <p:sldId id="418" r:id="rId173"/>
    <p:sldId id="419" r:id="rId174"/>
    <p:sldId id="420" r:id="rId175"/>
    <p:sldId id="421" r:id="rId176"/>
    <p:sldId id="422" r:id="rId177"/>
    <p:sldId id="423" r:id="rId178"/>
    <p:sldId id="424" r:id="rId179"/>
    <p:sldId id="425" r:id="rId180"/>
    <p:sldId id="426" r:id="rId181"/>
    <p:sldId id="427" r:id="rId182"/>
    <p:sldId id="637" r:id="rId183"/>
    <p:sldId id="428" r:id="rId184"/>
    <p:sldId id="429" r:id="rId185"/>
    <p:sldId id="430" r:id="rId186"/>
    <p:sldId id="431" r:id="rId187"/>
    <p:sldId id="432" r:id="rId188"/>
    <p:sldId id="433" r:id="rId189"/>
    <p:sldId id="434" r:id="rId190"/>
    <p:sldId id="435" r:id="rId191"/>
    <p:sldId id="436" r:id="rId192"/>
    <p:sldId id="437" r:id="rId193"/>
    <p:sldId id="438" r:id="rId194"/>
    <p:sldId id="439" r:id="rId195"/>
    <p:sldId id="440" r:id="rId196"/>
    <p:sldId id="441" r:id="rId197"/>
    <p:sldId id="442" r:id="rId198"/>
    <p:sldId id="443" r:id="rId199"/>
    <p:sldId id="444" r:id="rId200"/>
    <p:sldId id="445" r:id="rId201"/>
    <p:sldId id="635" r:id="rId202"/>
    <p:sldId id="636" r:id="rId203"/>
    <p:sldId id="446" r:id="rId204"/>
    <p:sldId id="447" r:id="rId205"/>
    <p:sldId id="448" r:id="rId206"/>
    <p:sldId id="449" r:id="rId207"/>
    <p:sldId id="450" r:id="rId208"/>
    <p:sldId id="451" r:id="rId209"/>
    <p:sldId id="452" r:id="rId210"/>
    <p:sldId id="453" r:id="rId211"/>
    <p:sldId id="454" r:id="rId212"/>
    <p:sldId id="455" r:id="rId213"/>
    <p:sldId id="456" r:id="rId214"/>
    <p:sldId id="457" r:id="rId215"/>
    <p:sldId id="458" r:id="rId216"/>
    <p:sldId id="459" r:id="rId217"/>
    <p:sldId id="460" r:id="rId218"/>
    <p:sldId id="461" r:id="rId219"/>
    <p:sldId id="462" r:id="rId220"/>
    <p:sldId id="463" r:id="rId221"/>
    <p:sldId id="464" r:id="rId222"/>
    <p:sldId id="465" r:id="rId223"/>
    <p:sldId id="604" r:id="rId224"/>
    <p:sldId id="466" r:id="rId225"/>
    <p:sldId id="605" r:id="rId226"/>
    <p:sldId id="606" r:id="rId227"/>
    <p:sldId id="467" r:id="rId228"/>
    <p:sldId id="468" r:id="rId229"/>
    <p:sldId id="469" r:id="rId230"/>
    <p:sldId id="607" r:id="rId231"/>
    <p:sldId id="608" r:id="rId232"/>
    <p:sldId id="470" r:id="rId233"/>
    <p:sldId id="609" r:id="rId234"/>
    <p:sldId id="610" r:id="rId235"/>
    <p:sldId id="471" r:id="rId236"/>
    <p:sldId id="472" r:id="rId237"/>
    <p:sldId id="473" r:id="rId238"/>
    <p:sldId id="474" r:id="rId239"/>
    <p:sldId id="475" r:id="rId240"/>
    <p:sldId id="611" r:id="rId241"/>
    <p:sldId id="476" r:id="rId242"/>
    <p:sldId id="612" r:id="rId243"/>
    <p:sldId id="613" r:id="rId244"/>
    <p:sldId id="477" r:id="rId245"/>
    <p:sldId id="478" r:id="rId246"/>
    <p:sldId id="479" r:id="rId247"/>
    <p:sldId id="614" r:id="rId248"/>
    <p:sldId id="615" r:id="rId249"/>
    <p:sldId id="480" r:id="rId250"/>
    <p:sldId id="616" r:id="rId251"/>
    <p:sldId id="617" r:id="rId252"/>
    <p:sldId id="481" r:id="rId253"/>
    <p:sldId id="482" r:id="rId254"/>
    <p:sldId id="483" r:id="rId255"/>
    <p:sldId id="484" r:id="rId256"/>
    <p:sldId id="621" r:id="rId257"/>
    <p:sldId id="485" r:id="rId258"/>
    <p:sldId id="486" r:id="rId259"/>
    <p:sldId id="487" r:id="rId260"/>
    <p:sldId id="488" r:id="rId261"/>
    <p:sldId id="489" r:id="rId262"/>
    <p:sldId id="490" r:id="rId263"/>
    <p:sldId id="491" r:id="rId264"/>
    <p:sldId id="492" r:id="rId265"/>
    <p:sldId id="493" r:id="rId266"/>
    <p:sldId id="494" r:id="rId267"/>
    <p:sldId id="495" r:id="rId268"/>
    <p:sldId id="496" r:id="rId269"/>
    <p:sldId id="497" r:id="rId270"/>
    <p:sldId id="498" r:id="rId271"/>
    <p:sldId id="499" r:id="rId272"/>
    <p:sldId id="500" r:id="rId273"/>
    <p:sldId id="501" r:id="rId274"/>
    <p:sldId id="502" r:id="rId275"/>
    <p:sldId id="503" r:id="rId276"/>
    <p:sldId id="504" r:id="rId277"/>
    <p:sldId id="505" r:id="rId278"/>
    <p:sldId id="506" r:id="rId279"/>
    <p:sldId id="507" r:id="rId280"/>
    <p:sldId id="508" r:id="rId281"/>
    <p:sldId id="629" r:id="rId282"/>
    <p:sldId id="509" r:id="rId283"/>
    <p:sldId id="510" r:id="rId284"/>
    <p:sldId id="511" r:id="rId285"/>
    <p:sldId id="512" r:id="rId286"/>
    <p:sldId id="513" r:id="rId287"/>
    <p:sldId id="514" r:id="rId288"/>
    <p:sldId id="515" r:id="rId289"/>
    <p:sldId id="516" r:id="rId290"/>
    <p:sldId id="517" r:id="rId291"/>
    <p:sldId id="518" r:id="rId292"/>
    <p:sldId id="519" r:id="rId293"/>
    <p:sldId id="520" r:id="rId294"/>
    <p:sldId id="675" r:id="rId295"/>
    <p:sldId id="521" r:id="rId296"/>
    <p:sldId id="522" r:id="rId297"/>
    <p:sldId id="523" r:id="rId298"/>
    <p:sldId id="524" r:id="rId299"/>
    <p:sldId id="525" r:id="rId300"/>
    <p:sldId id="526" r:id="rId301"/>
    <p:sldId id="527" r:id="rId302"/>
    <p:sldId id="528" r:id="rId303"/>
    <p:sldId id="529" r:id="rId304"/>
    <p:sldId id="530" r:id="rId305"/>
    <p:sldId id="531" r:id="rId306"/>
    <p:sldId id="532" r:id="rId307"/>
    <p:sldId id="622" r:id="rId308"/>
    <p:sldId id="533" r:id="rId309"/>
    <p:sldId id="534" r:id="rId310"/>
    <p:sldId id="535" r:id="rId311"/>
    <p:sldId id="536" r:id="rId312"/>
    <p:sldId id="537" r:id="rId313"/>
    <p:sldId id="538" r:id="rId314"/>
    <p:sldId id="539" r:id="rId315"/>
    <p:sldId id="540" r:id="rId316"/>
    <p:sldId id="541" r:id="rId317"/>
    <p:sldId id="542" r:id="rId318"/>
    <p:sldId id="543" r:id="rId319"/>
    <p:sldId id="623" r:id="rId320"/>
    <p:sldId id="544" r:id="rId321"/>
    <p:sldId id="545" r:id="rId322"/>
    <p:sldId id="546" r:id="rId323"/>
    <p:sldId id="547" r:id="rId324"/>
    <p:sldId id="548" r:id="rId325"/>
    <p:sldId id="549" r:id="rId326"/>
    <p:sldId id="550" r:id="rId327"/>
    <p:sldId id="551" r:id="rId328"/>
    <p:sldId id="552" r:id="rId329"/>
    <p:sldId id="553" r:id="rId330"/>
    <p:sldId id="554" r:id="rId331"/>
    <p:sldId id="555" r:id="rId332"/>
    <p:sldId id="556" r:id="rId333"/>
    <p:sldId id="557" r:id="rId334"/>
    <p:sldId id="558" r:id="rId335"/>
    <p:sldId id="559" r:id="rId336"/>
    <p:sldId id="560" r:id="rId337"/>
    <p:sldId id="561" r:id="rId338"/>
    <p:sldId id="562" r:id="rId339"/>
    <p:sldId id="563" r:id="rId340"/>
    <p:sldId id="564" r:id="rId341"/>
    <p:sldId id="565" r:id="rId342"/>
    <p:sldId id="566" r:id="rId343"/>
    <p:sldId id="567" r:id="rId344"/>
    <p:sldId id="568" r:id="rId345"/>
    <p:sldId id="569" r:id="rId346"/>
    <p:sldId id="570" r:id="rId347"/>
    <p:sldId id="571" r:id="rId348"/>
    <p:sldId id="572" r:id="rId349"/>
    <p:sldId id="573" r:id="rId350"/>
    <p:sldId id="574" r:id="rId351"/>
    <p:sldId id="575" r:id="rId352"/>
    <p:sldId id="684" r:id="rId353"/>
    <p:sldId id="686" r:id="rId354"/>
    <p:sldId id="687" r:id="rId355"/>
    <p:sldId id="691" r:id="rId356"/>
    <p:sldId id="688" r:id="rId357"/>
    <p:sldId id="689" r:id="rId358"/>
    <p:sldId id="690" r:id="rId359"/>
    <p:sldId id="576" r:id="rId360"/>
    <p:sldId id="577" r:id="rId361"/>
    <p:sldId id="578" r:id="rId362"/>
    <p:sldId id="579" r:id="rId363"/>
    <p:sldId id="580" r:id="rId364"/>
    <p:sldId id="581" r:id="rId365"/>
    <p:sldId id="583" r:id="rId366"/>
    <p:sldId id="641" r:id="rId367"/>
    <p:sldId id="585" r:id="rId368"/>
    <p:sldId id="586" r:id="rId369"/>
    <p:sldId id="587" r:id="rId370"/>
    <p:sldId id="588" r:id="rId371"/>
    <p:sldId id="589" r:id="rId372"/>
    <p:sldId id="624" r:id="rId373"/>
    <p:sldId id="590" r:id="rId374"/>
    <p:sldId id="591" r:id="rId375"/>
    <p:sldId id="592" r:id="rId376"/>
    <p:sldId id="593" r:id="rId377"/>
    <p:sldId id="594" r:id="rId378"/>
    <p:sldId id="667" r:id="rId379"/>
    <p:sldId id="668" r:id="rId380"/>
    <p:sldId id="674" r:id="rId381"/>
    <p:sldId id="673" r:id="rId382"/>
    <p:sldId id="683" r:id="rId383"/>
    <p:sldId id="595" r:id="rId384"/>
    <p:sldId id="596" r:id="rId385"/>
    <p:sldId id="597" r:id="rId386"/>
    <p:sldId id="598" r:id="rId387"/>
    <p:sldId id="599" r:id="rId388"/>
    <p:sldId id="638" r:id="rId389"/>
    <p:sldId id="642" r:id="rId390"/>
    <p:sldId id="639" r:id="rId391"/>
    <p:sldId id="600" r:id="rId392"/>
    <p:sldId id="601" r:id="rId393"/>
    <p:sldId id="625" r:id="rId394"/>
    <p:sldId id="602" r:id="rId395"/>
    <p:sldId id="644" r:id="rId396"/>
    <p:sldId id="645" r:id="rId397"/>
    <p:sldId id="646" r:id="rId398"/>
    <p:sldId id="648" r:id="rId399"/>
    <p:sldId id="649" r:id="rId400"/>
    <p:sldId id="650" r:id="rId401"/>
    <p:sldId id="647" r:id="rId402"/>
    <p:sldId id="651" r:id="rId403"/>
    <p:sldId id="654" r:id="rId404"/>
    <p:sldId id="655" r:id="rId405"/>
    <p:sldId id="656" r:id="rId406"/>
    <p:sldId id="657" r:id="rId407"/>
    <p:sldId id="653" r:id="rId408"/>
    <p:sldId id="658" r:id="rId409"/>
    <p:sldId id="660" r:id="rId410"/>
    <p:sldId id="661" r:id="rId411"/>
    <p:sldId id="659" r:id="rId412"/>
    <p:sldId id="662" r:id="rId413"/>
    <p:sldId id="664" r:id="rId414"/>
    <p:sldId id="665" r:id="rId415"/>
    <p:sldId id="663" r:id="rId416"/>
    <p:sldId id="643" r:id="rId417"/>
    <p:sldId id="626" r:id="rId418"/>
    <p:sldId id="603" r:id="rId419"/>
    <p:sldId id="676" r:id="rId420"/>
    <p:sldId id="678" r:id="rId421"/>
    <p:sldId id="677" r:id="rId422"/>
    <p:sldId id="679" r:id="rId423"/>
    <p:sldId id="680" r:id="rId424"/>
    <p:sldId id="681" r:id="rId425"/>
    <p:sldId id="682" r:id="rId426"/>
    <p:sldId id="628" r:id="rId4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FF"/>
    <a:srgbClr val="0000FF"/>
    <a:srgbClr val="000099"/>
    <a:srgbClr val="ECE6C0"/>
    <a:srgbClr val="FF9900"/>
    <a:srgbClr val="DDDDDD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634" autoAdjust="0"/>
  </p:normalViewPr>
  <p:slideViewPr>
    <p:cSldViewPr>
      <p:cViewPr>
        <p:scale>
          <a:sx n="80" d="100"/>
          <a:sy n="80" d="100"/>
        </p:scale>
        <p:origin x="-632" y="-68"/>
      </p:cViewPr>
      <p:guideLst>
        <p:guide orient="horz" pos="2296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04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presProps" Target="presProp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6030913"/>
            <a:ext cx="684213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2428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华南理工大学计算机学院 周霭如 </a:t>
            </a:r>
            <a:r>
              <a:rPr lang="en-US" altLang="zh-CN" sz="1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2016</a:t>
            </a:r>
            <a:endParaRPr lang="en-US" altLang="zh-CN" sz="10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129">
            <a:hlinkClick r:id="rId7" action="ppaction://hlinksldjump"/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8382000" y="6019800"/>
            <a:ext cx="68421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6477000"/>
            <a:ext cx="2365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t">
              <a:lnSpc>
                <a:spcPct val="140000"/>
              </a:lnSpc>
              <a:buClr>
                <a:schemeClr val="bg1"/>
              </a:buClr>
              <a:defRPr/>
            </a:pPr>
            <a:r>
              <a:rPr lang="zh-CN" altLang="en-US" sz="1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华南理工大学计算机学院 周霭如 </a:t>
            </a:r>
            <a:r>
              <a:rPr lang="en-US" altLang="zh-CN" sz="1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2016</a:t>
            </a:r>
            <a:endParaRPr lang="en-US" altLang="zh-CN" sz="10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3" r:id="rId3"/>
    <p:sldLayoutId id="2147483652" r:id="rId4"/>
    <p:sldLayoutId id="214748365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hyperlink" Target="../../../C++&#31243;&#24207;&#35774;&#35745;&#22522;&#30784;&#35838;&#20214;&#20986;&#29256;/c++&#65288;3&#65289;/3-&#20989;&#25968;(3.4).ppt#-1,1,3.4  &#20989;&#25968;&#25351;&#38024; " TargetMode="External"/><Relationship Id="rId18" Type="http://schemas.openxmlformats.org/officeDocument/2006/relationships/oleObject" Target="../embeddings/oleObject5.bin"/><Relationship Id="rId26" Type="http://schemas.openxmlformats.org/officeDocument/2006/relationships/slide" Target="slide394.xml"/><Relationship Id="rId3" Type="http://schemas.openxmlformats.org/officeDocument/2006/relationships/image" Target="../media/image3.jpeg"/><Relationship Id="rId21" Type="http://schemas.openxmlformats.org/officeDocument/2006/relationships/oleObject" Target="../embeddings/oleObject6.bin"/><Relationship Id="rId34" Type="http://schemas.openxmlformats.org/officeDocument/2006/relationships/oleObject" Target="../embeddings/oleObject10.bin"/><Relationship Id="rId7" Type="http://schemas.openxmlformats.org/officeDocument/2006/relationships/hyperlink" Target="../../../C++&#31243;&#24207;&#35774;&#35745;&#22522;&#30784;&#35838;&#20214;&#20986;&#29256;/c++&#65288;3&#65289;/3-&#20989;&#25968;(3.2).ppt#-1,1,PowerPoint &#28436;&#31034;&#25991;&#31295;" TargetMode="External"/><Relationship Id="rId12" Type="http://schemas.openxmlformats.org/officeDocument/2006/relationships/oleObject" Target="../embeddings/oleObject3.bin"/><Relationship Id="rId17" Type="http://schemas.openxmlformats.org/officeDocument/2006/relationships/slide" Target="slide308.xml"/><Relationship Id="rId25" Type="http://schemas.openxmlformats.org/officeDocument/2006/relationships/hyperlink" Target="../../../C++&#31243;&#24207;&#35774;&#35745;&#22522;&#30784;&#35838;&#20214;&#20986;&#29256;/c++&#65288;3&#65289;/3-&#20989;&#25968;(3.8).ppt" TargetMode="External"/><Relationship Id="rId33" Type="http://schemas.openxmlformats.org/officeDocument/2006/relationships/slide" Target="slide418.xml"/><Relationship Id="rId2" Type="http://schemas.openxmlformats.org/officeDocument/2006/relationships/slideLayout" Target="../slideLayouts/slideLayout1.xml"/><Relationship Id="rId16" Type="http://schemas.openxmlformats.org/officeDocument/2006/relationships/hyperlink" Target="../../../C++&#31243;&#24207;&#35774;&#35745;&#22522;&#30784;&#35838;&#20214;&#20986;&#29256;/c++&#65288;3&#65289;/3-&#20989;&#25968;(3.5).ppt#-1,1,3.5 &#20869;&#32852;&#20989;&#25968;&#21644;&#37325;&#36733;&#20989;&#25968; " TargetMode="External"/><Relationship Id="rId20" Type="http://schemas.openxmlformats.org/officeDocument/2006/relationships/slide" Target="slide320.xml"/><Relationship Id="rId29" Type="http://schemas.openxmlformats.org/officeDocument/2006/relationships/slide" Target="slide4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slide" Target="slide154.xml"/><Relationship Id="rId24" Type="http://schemas.openxmlformats.org/officeDocument/2006/relationships/oleObject" Target="../embeddings/oleObject7.bin"/><Relationship Id="rId32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4.bin"/><Relationship Id="rId23" Type="http://schemas.openxmlformats.org/officeDocument/2006/relationships/slide" Target="slide373.xml"/><Relationship Id="rId28" Type="http://schemas.openxmlformats.org/officeDocument/2006/relationships/hyperlink" Target="../../../C++&#31243;&#24207;&#35774;&#35745;&#22522;&#30784;&#35838;&#20214;&#20986;&#29256;/c++&#65288;3&#65289;/3-&#20989;&#25968;(&#23567;&#32467;).ppt#-1,1,PowerPoint &#28436;&#31034;&#25991;&#31295;" TargetMode="External"/><Relationship Id="rId10" Type="http://schemas.openxmlformats.org/officeDocument/2006/relationships/hyperlink" Target="../../../C++&#31243;&#24207;&#35774;&#35745;&#22522;&#30784;&#35838;&#20214;&#20986;&#29256;/c++&#65288;3&#65289;/3-&#20989;&#25968;(3.3).ppt#-1,1,3.3  &#20989;&#25968;&#35843;&#29992;&#26426;&#21046; " TargetMode="External"/><Relationship Id="rId19" Type="http://schemas.openxmlformats.org/officeDocument/2006/relationships/hyperlink" Target="../../../C++&#31243;&#24207;&#35774;&#35745;&#22522;&#30784;&#35838;&#20214;&#20986;&#29256;/c++&#65288;3&#65289;/3-&#20989;&#25968;(3.6).ppt#-1,1,3.6 &#21464;&#37327;&#23384;&#20648;&#29305;&#24615;&#19982;&#26631;&#35782;&#31526;&#20316;&#29992;&#22495;" TargetMode="External"/><Relationship Id="rId31" Type="http://schemas.openxmlformats.org/officeDocument/2006/relationships/hyperlink" Target="0-&#39044;&#22791;&#30693;&#35782;.ppt" TargetMode="External"/><Relationship Id="rId4" Type="http://schemas.openxmlformats.org/officeDocument/2006/relationships/slide" Target="slide5.xml"/><Relationship Id="rId9" Type="http://schemas.openxmlformats.org/officeDocument/2006/relationships/oleObject" Target="../embeddings/oleObject2.bin"/><Relationship Id="rId14" Type="http://schemas.openxmlformats.org/officeDocument/2006/relationships/slide" Target="slide257.xml"/><Relationship Id="rId22" Type="http://schemas.openxmlformats.org/officeDocument/2006/relationships/hyperlink" Target="../../../C++&#31243;&#24207;&#35774;&#35745;&#22522;&#30784;&#35838;&#20214;&#20986;&#29256;/c++&#65288;3&#65289;/3-&#20989;&#25968;(3.7).ppt#-1,1,3.7 &#22810;&#25991;&#20214;&#31243;&#24207;&#32467;&#26500; " TargetMode="External"/><Relationship Id="rId27" Type="http://schemas.openxmlformats.org/officeDocument/2006/relationships/oleObject" Target="../embeddings/oleObject8.bin"/><Relationship Id="rId30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类型 </a:t>
            </a: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 函数名 （ 形式参数表 ）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{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     </a:t>
            </a:r>
            <a:r>
              <a:rPr lang="zh-CN" altLang="en-US" sz="2000" i="1">
                <a:ea typeface="宋体" pitchFamily="2" charset="-122"/>
              </a:rPr>
              <a:t>语句序列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}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函数头</a:t>
            </a:r>
            <a:r>
              <a:rPr lang="en-US" altLang="zh-CN">
                <a:ea typeface="Arial Unicode MS"/>
                <a:cs typeface="Arial Unicode MS"/>
              </a:rPr>
              <a:t>——</a:t>
            </a:r>
            <a:r>
              <a:rPr lang="zh-CN" altLang="en-US">
                <a:ea typeface="Arial Unicode MS"/>
                <a:cs typeface="Arial Unicode MS"/>
              </a:rPr>
              <a:t>函数接口，包括：</a:t>
            </a:r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746125" y="3244850"/>
            <a:ext cx="78644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函数返回值类型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函数体中由 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return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语句返回的值的类型。没有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		    返回值其类型为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void</a:t>
            </a:r>
          </a:p>
        </p:txBody>
      </p:sp>
      <p:sp>
        <p:nvSpPr>
          <p:cNvPr id="1741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7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ChangeArrowheads="1"/>
          </p:cNvSpPr>
          <p:nvPr/>
        </p:nvSpPr>
        <p:spPr bwMode="auto">
          <a:xfrm>
            <a:off x="990600" y="42719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0594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0596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4886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0598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0606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10607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4890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10600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10601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0604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0605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4895" name="Text Box 15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10603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ChangeArrowheads="1"/>
          </p:cNvSpPr>
          <p:nvPr/>
        </p:nvSpPr>
        <p:spPr bwMode="auto">
          <a:xfrm>
            <a:off x="990600" y="42719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1618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5910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1622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1630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</a:rPr>
                <a:t>30</a:t>
              </a:r>
            </a:p>
          </p:txBody>
        </p:sp>
        <p:sp>
          <p:nvSpPr>
            <p:cNvPr id="111631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5914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11624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11625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1628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1629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5919" name="Text Box 15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11627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ChangeArrowheads="1"/>
          </p:cNvSpPr>
          <p:nvPr/>
        </p:nvSpPr>
        <p:spPr bwMode="auto">
          <a:xfrm>
            <a:off x="990600" y="4581525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2642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2644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6934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2646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2655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2656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6938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12648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12649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2653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10</a:t>
              </a:r>
            </a:p>
          </p:txBody>
        </p:sp>
        <p:sp>
          <p:nvSpPr>
            <p:cNvPr id="112654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6943" name="Text Box 15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36944" name="Freeform 16"/>
          <p:cNvSpPr>
            <a:spLocks/>
          </p:cNvSpPr>
          <p:nvPr/>
        </p:nvSpPr>
        <p:spPr bwMode="auto">
          <a:xfrm>
            <a:off x="6477000" y="4464050"/>
            <a:ext cx="1066800" cy="381000"/>
          </a:xfrm>
          <a:custGeom>
            <a:avLst/>
            <a:gdLst>
              <a:gd name="T0" fmla="*/ 2147483647 w 672"/>
              <a:gd name="T1" fmla="*/ 0 h 240"/>
              <a:gd name="T2" fmla="*/ 2147483647 w 672"/>
              <a:gd name="T3" fmla="*/ 2147483647 h 240"/>
              <a:gd name="T4" fmla="*/ 0 w 672"/>
              <a:gd name="T5" fmla="*/ 0 h 240"/>
              <a:gd name="T6" fmla="*/ 0 60000 65536"/>
              <a:gd name="T7" fmla="*/ 0 60000 65536"/>
              <a:gd name="T8" fmla="*/ 0 60000 65536"/>
              <a:gd name="T9" fmla="*/ 0 w 672"/>
              <a:gd name="T10" fmla="*/ 0 h 240"/>
              <a:gd name="T11" fmla="*/ 672 w 6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40">
                <a:moveTo>
                  <a:pt x="672" y="0"/>
                </a:moveTo>
                <a:cubicBezTo>
                  <a:pt x="584" y="120"/>
                  <a:pt x="496" y="240"/>
                  <a:pt x="384" y="240"/>
                </a:cubicBezTo>
                <a:cubicBezTo>
                  <a:pt x="272" y="240"/>
                  <a:pt x="136" y="12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2652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4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ChangeArrowheads="1"/>
          </p:cNvSpPr>
          <p:nvPr/>
        </p:nvSpPr>
        <p:spPr bwMode="auto">
          <a:xfrm>
            <a:off x="990600" y="4581525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3666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3667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7958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3670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3680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3681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3672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13673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3678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10</a:t>
              </a:r>
            </a:p>
          </p:txBody>
        </p:sp>
        <p:sp>
          <p:nvSpPr>
            <p:cNvPr id="113679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13675" name="Freeform 16"/>
          <p:cNvSpPr>
            <a:spLocks/>
          </p:cNvSpPr>
          <p:nvPr/>
        </p:nvSpPr>
        <p:spPr bwMode="auto">
          <a:xfrm>
            <a:off x="6477000" y="4464050"/>
            <a:ext cx="1066800" cy="381000"/>
          </a:xfrm>
          <a:custGeom>
            <a:avLst/>
            <a:gdLst>
              <a:gd name="T0" fmla="*/ 2147483647 w 672"/>
              <a:gd name="T1" fmla="*/ 0 h 240"/>
              <a:gd name="T2" fmla="*/ 2147483647 w 672"/>
              <a:gd name="T3" fmla="*/ 2147483647 h 240"/>
              <a:gd name="T4" fmla="*/ 0 w 672"/>
              <a:gd name="T5" fmla="*/ 0 h 240"/>
              <a:gd name="T6" fmla="*/ 0 60000 65536"/>
              <a:gd name="T7" fmla="*/ 0 60000 65536"/>
              <a:gd name="T8" fmla="*/ 0 60000 65536"/>
              <a:gd name="T9" fmla="*/ 0 w 672"/>
              <a:gd name="T10" fmla="*/ 0 h 240"/>
              <a:gd name="T11" fmla="*/ 672 w 6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40">
                <a:moveTo>
                  <a:pt x="672" y="0"/>
                </a:moveTo>
                <a:cubicBezTo>
                  <a:pt x="584" y="120"/>
                  <a:pt x="496" y="240"/>
                  <a:pt x="384" y="240"/>
                </a:cubicBezTo>
                <a:cubicBezTo>
                  <a:pt x="272" y="240"/>
                  <a:pt x="136" y="12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37969" name="Text Box 17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sp>
        <p:nvSpPr>
          <p:cNvPr id="113677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7" grpId="0" autoUpdateAnimBg="0"/>
      <p:bldP spid="637969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ChangeArrowheads="1"/>
          </p:cNvSpPr>
          <p:nvPr/>
        </p:nvSpPr>
        <p:spPr bwMode="auto">
          <a:xfrm>
            <a:off x="990600" y="4941888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4690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4691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4692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4694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4703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4704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8986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4696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14697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4701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10</a:t>
              </a: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8991" name="Text Box 15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38992" name="Text Box 16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sp>
        <p:nvSpPr>
          <p:cNvPr id="11470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ChangeArrowheads="1"/>
          </p:cNvSpPr>
          <p:nvPr/>
        </p:nvSpPr>
        <p:spPr bwMode="auto">
          <a:xfrm>
            <a:off x="990600" y="49196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5714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5715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0006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5718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5726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5727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40010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5720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sp>
        <p:nvSpPr>
          <p:cNvPr id="640012" name="Rectangle 12"/>
          <p:cNvSpPr>
            <a:spLocks noChangeArrowheads="1"/>
          </p:cNvSpPr>
          <p:nvPr/>
        </p:nvSpPr>
        <p:spPr bwMode="auto">
          <a:xfrm>
            <a:off x="7696200" y="4083050"/>
            <a:ext cx="990600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10</a:t>
            </a:r>
          </a:p>
        </p:txBody>
      </p:sp>
      <p:sp>
        <p:nvSpPr>
          <p:cNvPr id="115722" name="Text Box 13"/>
          <p:cNvSpPr txBox="1">
            <a:spLocks noChangeArrowheads="1"/>
          </p:cNvSpPr>
          <p:nvPr/>
        </p:nvSpPr>
        <p:spPr bwMode="auto">
          <a:xfrm>
            <a:off x="73914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a</a:t>
            </a: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40015" name="Text Box 15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sp>
        <p:nvSpPr>
          <p:cNvPr id="115725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ChangeArrowheads="1"/>
          </p:cNvSpPr>
          <p:nvPr/>
        </p:nvSpPr>
        <p:spPr bwMode="auto">
          <a:xfrm>
            <a:off x="990600" y="49196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6738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6739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6740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1030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6742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6750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6751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41034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6744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sp>
        <p:nvSpPr>
          <p:cNvPr id="116745" name="Rectangle 12"/>
          <p:cNvSpPr>
            <a:spLocks noChangeArrowheads="1"/>
          </p:cNvSpPr>
          <p:nvPr/>
        </p:nvSpPr>
        <p:spPr bwMode="auto">
          <a:xfrm>
            <a:off x="7696200" y="4083050"/>
            <a:ext cx="990600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16746" name="Text Box 13"/>
          <p:cNvSpPr txBox="1">
            <a:spLocks noChangeArrowheads="1"/>
          </p:cNvSpPr>
          <p:nvPr/>
        </p:nvSpPr>
        <p:spPr bwMode="auto">
          <a:xfrm>
            <a:off x="73914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a</a:t>
            </a:r>
          </a:p>
        </p:txBody>
      </p:sp>
      <p:sp>
        <p:nvSpPr>
          <p:cNvPr id="641038" name="Text Box 14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41039" name="Text Box 15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sp>
        <p:nvSpPr>
          <p:cNvPr id="11674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990600" y="5264150"/>
            <a:ext cx="3352800" cy="685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7762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FFFF"/>
                </a:solidFill>
              </a:rPr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117763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7764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2054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7766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7776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7777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42058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7768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sp>
        <p:nvSpPr>
          <p:cNvPr id="642060" name="Text Box 12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42061" name="Text Box 13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grpSp>
        <p:nvGrpSpPr>
          <p:cNvPr id="117771" name="Group 14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7774" name="Rectangle 15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17775" name="Text Box 16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117772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pic>
        <p:nvPicPr>
          <p:cNvPr id="642071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9800" y="4641850"/>
            <a:ext cx="355917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ChangeArrowheads="1"/>
          </p:cNvSpPr>
          <p:nvPr/>
        </p:nvSpPr>
        <p:spPr bwMode="auto">
          <a:xfrm>
            <a:off x="990600" y="29765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8786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8787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3078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8790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8801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8802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0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8792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sp>
        <p:nvSpPr>
          <p:cNvPr id="643084" name="Text Box 12"/>
          <p:cNvSpPr txBox="1">
            <a:spLocks noChangeArrowheads="1"/>
          </p:cNvSpPr>
          <p:nvPr/>
        </p:nvSpPr>
        <p:spPr bwMode="auto">
          <a:xfrm>
            <a:off x="7972425" y="3702050"/>
            <a:ext cx="409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643085" name="Text Box 13"/>
          <p:cNvSpPr txBox="1">
            <a:spLocks noChangeArrowheads="1"/>
          </p:cNvSpPr>
          <p:nvPr/>
        </p:nvSpPr>
        <p:spPr bwMode="auto">
          <a:xfrm>
            <a:off x="6248400" y="4097338"/>
            <a:ext cx="4730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</a:p>
        </p:txBody>
      </p:sp>
      <p:grpSp>
        <p:nvGrpSpPr>
          <p:cNvPr id="118795" name="Group 14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18799" name="Rectangle 15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 useBgFill="1">
        <p:nvSpPr>
          <p:cNvPr id="643089" name="Rectangle 17"/>
          <p:cNvSpPr>
            <a:spLocks noChangeArrowheads="1"/>
          </p:cNvSpPr>
          <p:nvPr/>
        </p:nvSpPr>
        <p:spPr bwMode="auto">
          <a:xfrm>
            <a:off x="5257800" y="3625850"/>
            <a:ext cx="3733800" cy="9906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8797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pic>
        <p:nvPicPr>
          <p:cNvPr id="118798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9800" y="4641850"/>
            <a:ext cx="355917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8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/>
        </p:nvSpPr>
        <p:spPr bwMode="auto">
          <a:xfrm>
            <a:off x="990600" y="29765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9810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19812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4102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19814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19817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30</a:t>
              </a:r>
            </a:p>
          </p:txBody>
        </p:sp>
        <p:sp>
          <p:nvSpPr>
            <p:cNvPr id="119818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119815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pic>
        <p:nvPicPr>
          <p:cNvPr id="119816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9800" y="4641850"/>
            <a:ext cx="3562350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类型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函数名</a:t>
            </a: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 （ 形式参数表 ）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{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     </a:t>
            </a:r>
            <a:r>
              <a:rPr lang="zh-CN" altLang="en-US" sz="2000" i="1">
                <a:ea typeface="宋体" pitchFamily="2" charset="-122"/>
              </a:rPr>
              <a:t>语句序列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}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函数头</a:t>
            </a:r>
            <a:r>
              <a:rPr lang="en-US" altLang="zh-CN">
                <a:ea typeface="Arial Unicode MS"/>
                <a:cs typeface="Arial Unicode MS"/>
              </a:rPr>
              <a:t>——</a:t>
            </a:r>
            <a:r>
              <a:rPr lang="zh-CN" altLang="en-US">
                <a:ea typeface="Arial Unicode MS"/>
                <a:cs typeface="Arial Unicode MS"/>
              </a:rPr>
              <a:t>函数接口，包括：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746125" y="3244850"/>
            <a:ext cx="78644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00FF"/>
                </a:solidFill>
                <a:ea typeface="Arial Unicode MS"/>
                <a:cs typeface="Arial Unicode MS"/>
              </a:rPr>
              <a:t>	</a:t>
            </a:r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函数返回值类型        </a:t>
            </a:r>
            <a:r>
              <a:rPr lang="zh-CN" altLang="en-US">
                <a:ea typeface="Arial Unicode MS"/>
                <a:cs typeface="Arial Unicode MS"/>
              </a:rPr>
              <a:t>函数体中由 </a:t>
            </a:r>
            <a:r>
              <a:rPr lang="en-US" altLang="zh-CN">
                <a:ea typeface="Arial Unicode MS"/>
                <a:cs typeface="Arial Unicode MS"/>
              </a:rPr>
              <a:t>return </a:t>
            </a:r>
            <a:r>
              <a:rPr lang="zh-CN" altLang="en-US">
                <a:ea typeface="Arial Unicode MS"/>
                <a:cs typeface="Arial Unicode MS"/>
              </a:rPr>
              <a:t>语句返回的值的类型。没有</a:t>
            </a:r>
          </a:p>
          <a:p>
            <a:pPr>
              <a:lnSpc>
                <a:spcPct val="130000"/>
              </a:lnSpc>
            </a:pPr>
            <a:r>
              <a:rPr lang="zh-CN" altLang="en-US">
                <a:ea typeface="Arial Unicode MS"/>
                <a:cs typeface="Arial Unicode MS"/>
              </a:rPr>
              <a:t>			    返回值其类型为</a:t>
            </a:r>
            <a:r>
              <a:rPr lang="en-US" altLang="zh-CN">
                <a:ea typeface="Arial Unicode MS"/>
                <a:cs typeface="Arial Unicode MS"/>
              </a:rPr>
              <a:t>void</a:t>
            </a:r>
          </a:p>
        </p:txBody>
      </p:sp>
      <p:sp>
        <p:nvSpPr>
          <p:cNvPr id="509962" name="Text Box 10"/>
          <p:cNvSpPr txBox="1">
            <a:spLocks noChangeArrowheads="1"/>
          </p:cNvSpPr>
          <p:nvPr/>
        </p:nvSpPr>
        <p:spPr bwMode="auto">
          <a:xfrm>
            <a:off x="746125" y="4092575"/>
            <a:ext cx="7864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函数名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      	   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用户定义标识符</a:t>
            </a:r>
          </a:p>
        </p:txBody>
      </p:sp>
      <p:sp>
        <p:nvSpPr>
          <p:cNvPr id="18439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2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20834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5125" name="AutoShape 5"/>
          <p:cNvSpPr>
            <a:spLocks noChangeArrowheads="1"/>
          </p:cNvSpPr>
          <p:nvPr/>
        </p:nvSpPr>
        <p:spPr bwMode="auto">
          <a:xfrm>
            <a:off x="4800600" y="1797050"/>
            <a:ext cx="3581400" cy="13716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约束形参对象</a:t>
            </a:r>
          </a:p>
        </p:txBody>
      </p:sp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1984375" y="3567113"/>
            <a:ext cx="174942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/>
              <a:t>int *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0838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645129" name="Text Box 9"/>
          <p:cNvSpPr txBox="1">
            <a:spLocks noChangeArrowheads="1"/>
          </p:cNvSpPr>
          <p:nvPr/>
        </p:nvSpPr>
        <p:spPr bwMode="auto">
          <a:xfrm>
            <a:off x="1981200" y="1622425"/>
            <a:ext cx="174942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/>
              <a:t>int *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5" grpId="0" animBg="1" autoUpdateAnimBg="0"/>
      <p:bldP spid="645126" grpId="0" animBg="1" autoUpdateAnimBg="0"/>
      <p:bldP spid="645129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i="1" u="sng">
                <a:solidFill>
                  <a:srgbClr val="FF0000"/>
                </a:solidFill>
              </a:rPr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i="1" u="sng">
                <a:solidFill>
                  <a:srgbClr val="FF0000"/>
                </a:solidFill>
              </a:rPr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21858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21859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121860" name="Text Box 5"/>
          <p:cNvSpPr txBox="1">
            <a:spLocks noChangeArrowheads="1"/>
          </p:cNvSpPr>
          <p:nvPr/>
        </p:nvSpPr>
        <p:spPr bwMode="auto">
          <a:xfrm>
            <a:off x="1984375" y="3573463"/>
            <a:ext cx="174942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/>
              <a:t>int *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46150" name="AutoShape 6"/>
          <p:cNvSpPr>
            <a:spLocks noChangeArrowheads="1"/>
          </p:cNvSpPr>
          <p:nvPr/>
        </p:nvSpPr>
        <p:spPr bwMode="auto">
          <a:xfrm>
            <a:off x="4800600" y="1797050"/>
            <a:ext cx="3581400" cy="13716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约束形参对象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33600" y="3675063"/>
            <a:ext cx="5257800" cy="762000"/>
            <a:chOff x="1344" y="2448"/>
            <a:chExt cx="3312" cy="480"/>
          </a:xfrm>
        </p:grpSpPr>
        <p:sp>
          <p:nvSpPr>
            <p:cNvPr id="121865" name="AutoShape 8"/>
            <p:cNvSpPr>
              <a:spLocks/>
            </p:cNvSpPr>
            <p:nvPr/>
          </p:nvSpPr>
          <p:spPr bwMode="auto">
            <a:xfrm>
              <a:off x="3504" y="2448"/>
              <a:ext cx="1152" cy="384"/>
            </a:xfrm>
            <a:prstGeom prst="borderCallout2">
              <a:avLst>
                <a:gd name="adj1" fmla="val 18750"/>
                <a:gd name="adj2" fmla="val -4167"/>
                <a:gd name="adj3" fmla="val 18750"/>
                <a:gd name="adj4" fmla="val -42537"/>
                <a:gd name="adj5" fmla="val 227866"/>
                <a:gd name="adj6" fmla="val -166319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不能修改常对象</a:t>
              </a:r>
            </a:p>
          </p:txBody>
        </p:sp>
        <p:sp>
          <p:nvSpPr>
            <p:cNvPr id="121866" name="Line 9"/>
            <p:cNvSpPr>
              <a:spLocks noChangeShapeType="1"/>
            </p:cNvSpPr>
            <p:nvPr/>
          </p:nvSpPr>
          <p:spPr bwMode="auto">
            <a:xfrm flipV="1">
              <a:off x="1344" y="2592"/>
              <a:ext cx="1536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1863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121864" name="Text Box 12"/>
          <p:cNvSpPr txBox="1">
            <a:spLocks noChangeArrowheads="1"/>
          </p:cNvSpPr>
          <p:nvPr/>
        </p:nvSpPr>
        <p:spPr bwMode="auto">
          <a:xfrm>
            <a:off x="1981200" y="1622425"/>
            <a:ext cx="174942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/>
              <a:t>int *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22882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22883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7173" name="AutoShape 5"/>
          <p:cNvSpPr>
            <a:spLocks noChangeArrowheads="1"/>
          </p:cNvSpPr>
          <p:nvPr/>
        </p:nvSpPr>
        <p:spPr bwMode="auto">
          <a:xfrm>
            <a:off x="4800600" y="1797050"/>
            <a:ext cx="3581400" cy="13716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约束形参指针</a:t>
            </a:r>
          </a:p>
        </p:txBody>
      </p:sp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1981200" y="3567113"/>
            <a:ext cx="169227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288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647178" name="Text Box 10"/>
          <p:cNvSpPr txBox="1">
            <a:spLocks noChangeArrowheads="1"/>
          </p:cNvSpPr>
          <p:nvPr/>
        </p:nvSpPr>
        <p:spPr bwMode="auto">
          <a:xfrm>
            <a:off x="1981200" y="1622425"/>
            <a:ext cx="169227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3" grpId="0" animBg="1" autoUpdateAnimBg="0"/>
      <p:bldP spid="647174" grpId="0" animBg="1" autoUpdateAnimBg="0"/>
      <p:bldP spid="647178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i="1" u="sng">
                <a:solidFill>
                  <a:srgbClr val="FF0000"/>
                </a:solidFill>
              </a:rPr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23906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8198" name="AutoShape 6"/>
          <p:cNvSpPr>
            <a:spLocks noChangeArrowheads="1"/>
          </p:cNvSpPr>
          <p:nvPr/>
        </p:nvSpPr>
        <p:spPr bwMode="auto">
          <a:xfrm>
            <a:off x="4800600" y="1797050"/>
            <a:ext cx="3581400" cy="13716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约束形参指针</a:t>
            </a:r>
          </a:p>
        </p:txBody>
      </p:sp>
      <p:sp>
        <p:nvSpPr>
          <p:cNvPr id="648199" name="AutoShape 7"/>
          <p:cNvSpPr>
            <a:spLocks/>
          </p:cNvSpPr>
          <p:nvPr/>
        </p:nvSpPr>
        <p:spPr bwMode="auto">
          <a:xfrm>
            <a:off x="5562600" y="3625850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36491"/>
              <a:gd name="adj5" fmla="val 190366"/>
              <a:gd name="adj6" fmla="val -1438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不能修改指针常量</a:t>
            </a:r>
          </a:p>
        </p:txBody>
      </p:sp>
      <p:sp>
        <p:nvSpPr>
          <p:cNvPr id="12391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123911" name="Text Box 10"/>
          <p:cNvSpPr txBox="1">
            <a:spLocks noChangeArrowheads="1"/>
          </p:cNvSpPr>
          <p:nvPr/>
        </p:nvSpPr>
        <p:spPr bwMode="auto">
          <a:xfrm>
            <a:off x="1981200" y="3567113"/>
            <a:ext cx="169227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3912" name="Text Box 11"/>
          <p:cNvSpPr txBox="1">
            <a:spLocks noChangeArrowheads="1"/>
          </p:cNvSpPr>
          <p:nvPr/>
        </p:nvSpPr>
        <p:spPr bwMode="auto">
          <a:xfrm>
            <a:off x="1981200" y="1622425"/>
            <a:ext cx="169227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9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i="1" u="sng">
                <a:solidFill>
                  <a:srgbClr val="FF0000"/>
                </a:solidFill>
              </a:rPr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24930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24931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49222" name="Text Box 6"/>
          <p:cNvSpPr txBox="1">
            <a:spLocks noChangeArrowheads="1"/>
          </p:cNvSpPr>
          <p:nvPr/>
        </p:nvSpPr>
        <p:spPr bwMode="auto">
          <a:xfrm>
            <a:off x="5700713" y="2587625"/>
            <a:ext cx="2395537" cy="11906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 w="6350">
            <a:noFill/>
            <a:miter lim="800000"/>
            <a:headEnd/>
            <a:tailEnd/>
          </a:ln>
          <a:effectLst>
            <a:outerShdw dist="53882" dir="18900000" algn="ctr" rotWithShape="0">
              <a:schemeClr val="bg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zh-CN" altLang="en-US" sz="2000">
                <a:ea typeface="宋体" pitchFamily="2" charset="-122"/>
              </a:rPr>
              <a:t>使用 </a:t>
            </a:r>
            <a:r>
              <a:rPr lang="en-US" altLang="zh-CN" sz="2000">
                <a:ea typeface="宋体" pitchFamily="2" charset="-122"/>
              </a:rPr>
              <a:t>const</a:t>
            </a:r>
            <a:r>
              <a:rPr lang="zh-CN" altLang="en-US" sz="2000">
                <a:ea typeface="宋体" pitchFamily="2" charset="-122"/>
              </a:rPr>
              <a:t>限 定指针</a:t>
            </a:r>
          </a:p>
          <a:p>
            <a:pPr algn="ctr">
              <a:lnSpc>
                <a:spcPct val="180000"/>
              </a:lnSpc>
              <a:defRPr/>
            </a:pPr>
            <a:r>
              <a:rPr lang="zh-CN" altLang="en-US" sz="2000">
                <a:ea typeface="宋体" pitchFamily="2" charset="-122"/>
              </a:rPr>
              <a:t>可以保护实参对象 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124934" name="Text Box 9"/>
          <p:cNvSpPr txBox="1">
            <a:spLocks noChangeArrowheads="1"/>
          </p:cNvSpPr>
          <p:nvPr/>
        </p:nvSpPr>
        <p:spPr bwMode="auto">
          <a:xfrm>
            <a:off x="1981200" y="3567113"/>
            <a:ext cx="1692275" cy="36671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4935" name="Text Box 10"/>
          <p:cNvSpPr txBox="1">
            <a:spLocks noChangeArrowheads="1"/>
          </p:cNvSpPr>
          <p:nvPr/>
        </p:nvSpPr>
        <p:spPr bwMode="auto">
          <a:xfrm>
            <a:off x="1981200" y="1622425"/>
            <a:ext cx="1692275" cy="366713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( int * </a:t>
            </a:r>
            <a:r>
              <a:rPr lang="en-US" altLang="zh-CN">
                <a:solidFill>
                  <a:srgbClr val="3333FF"/>
                </a:solidFill>
              </a:rPr>
              <a:t>const</a:t>
            </a:r>
            <a:r>
              <a:rPr lang="en-US" altLang="zh-CN"/>
              <a:t> p )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2" grpId="0" animBg="1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86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25954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928788" name="Text Box 20"/>
          <p:cNvSpPr txBox="1">
            <a:spLocks noChangeArrowheads="1"/>
          </p:cNvSpPr>
          <p:nvPr/>
        </p:nvSpPr>
        <p:spPr bwMode="auto">
          <a:xfrm>
            <a:off x="1143000" y="1987550"/>
            <a:ext cx="6934200" cy="2378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当形参为引用参数，调用函数时，形参是实参的别名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执行函数时，通过别名在实参上操作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函数返回，实参的别名取消。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2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86" grpId="0"/>
      <p:bldP spid="928788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Text Box 2"/>
          <p:cNvSpPr txBox="1">
            <a:spLocks noChangeArrowheads="1"/>
          </p:cNvSpPr>
          <p:nvPr/>
        </p:nvSpPr>
        <p:spPr bwMode="auto">
          <a:xfrm>
            <a:off x="809625" y="9080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34050" y="3321050"/>
            <a:ext cx="2952750" cy="381000"/>
            <a:chOff x="3612" y="2256"/>
            <a:chExt cx="1860" cy="240"/>
          </a:xfrm>
        </p:grpSpPr>
        <p:grpSp>
          <p:nvGrpSpPr>
            <p:cNvPr id="126989" name="Group 4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26993" name="Rectangle 5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26994" name="Text Box 6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26990" name="Group 7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929800" name="Rectangle 8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126992" name="Text Box 9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929802" name="AutoShape 10"/>
          <p:cNvSpPr>
            <a:spLocks noChangeArrowheads="1"/>
          </p:cNvSpPr>
          <p:nvPr/>
        </p:nvSpPr>
        <p:spPr bwMode="auto">
          <a:xfrm>
            <a:off x="5867400" y="1035050"/>
            <a:ext cx="22098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比较</a:t>
            </a:r>
          </a:p>
        </p:txBody>
      </p:sp>
      <p:sp>
        <p:nvSpPr>
          <p:cNvPr id="929803" name="Rectangle 11"/>
          <p:cNvSpPr>
            <a:spLocks noChangeArrowheads="1"/>
          </p:cNvSpPr>
          <p:nvPr/>
        </p:nvSpPr>
        <p:spPr bwMode="auto">
          <a:xfrm>
            <a:off x="819150" y="1997075"/>
            <a:ext cx="2940050" cy="3667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 ) ;</a:t>
            </a:r>
          </a:p>
        </p:txBody>
      </p:sp>
      <p:sp>
        <p:nvSpPr>
          <p:cNvPr id="929804" name="Rectangle 12"/>
          <p:cNvSpPr>
            <a:spLocks noChangeArrowheads="1"/>
          </p:cNvSpPr>
          <p:nvPr/>
        </p:nvSpPr>
        <p:spPr bwMode="auto">
          <a:xfrm>
            <a:off x="990600" y="3303588"/>
            <a:ext cx="1905000" cy="4222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715000" y="3702050"/>
            <a:ext cx="2038350" cy="381000"/>
            <a:chOff x="3600" y="2496"/>
            <a:chExt cx="1284" cy="240"/>
          </a:xfrm>
        </p:grpSpPr>
        <p:sp>
          <p:nvSpPr>
            <p:cNvPr id="929806" name="Text Box 14"/>
            <p:cNvSpPr txBox="1">
              <a:spLocks noChangeArrowheads="1"/>
            </p:cNvSpPr>
            <p:nvPr/>
          </p:nvSpPr>
          <p:spPr bwMode="auto">
            <a:xfrm>
              <a:off x="3600" y="2505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929807" name="Text Box 15"/>
            <p:cNvSpPr txBox="1">
              <a:spLocks noChangeArrowheads="1"/>
            </p:cNvSpPr>
            <p:nvPr/>
          </p:nvSpPr>
          <p:spPr bwMode="auto">
            <a:xfrm>
              <a:off x="4704" y="2496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929808" name="Rectangle 16"/>
          <p:cNvSpPr>
            <a:spLocks noChangeArrowheads="1"/>
          </p:cNvSpPr>
          <p:nvPr/>
        </p:nvSpPr>
        <p:spPr bwMode="auto">
          <a:xfrm>
            <a:off x="838200" y="4713288"/>
            <a:ext cx="3276600" cy="1604962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&amp; 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929809" name="Freeform 17"/>
          <p:cNvSpPr>
            <a:spLocks/>
          </p:cNvSpPr>
          <p:nvPr/>
        </p:nvSpPr>
        <p:spPr bwMode="auto">
          <a:xfrm>
            <a:off x="6553200" y="2863850"/>
            <a:ext cx="1600200" cy="457200"/>
          </a:xfrm>
          <a:custGeom>
            <a:avLst/>
            <a:gdLst>
              <a:gd name="T0" fmla="*/ 0 w 1008"/>
              <a:gd name="T1" fmla="*/ 2147483647 h 288"/>
              <a:gd name="T2" fmla="*/ 2147483647 w 1008"/>
              <a:gd name="T3" fmla="*/ 0 h 288"/>
              <a:gd name="T4" fmla="*/ 2147483647 w 1008"/>
              <a:gd name="T5" fmla="*/ 2147483647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80" y="144"/>
                  <a:pt x="360" y="0"/>
                  <a:pt x="528" y="0"/>
                </a:cubicBezTo>
                <a:cubicBezTo>
                  <a:pt x="696" y="0"/>
                  <a:pt x="928" y="240"/>
                  <a:pt x="1008" y="288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stealth" w="lg" len="lg"/>
            <a:tailEnd type="stealth" w="lg" len="lg"/>
          </a:ln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26985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26986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2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4" grpId="0"/>
      <p:bldP spid="929802" grpId="0" animBg="1" autoUpdateAnimBg="0"/>
      <p:bldP spid="929803" grpId="0" animBg="1" autoUpdateAnimBg="0"/>
      <p:bldP spid="929804" grpId="0" animBg="1" autoUpdateAnimBg="0"/>
      <p:bldP spid="929808" grpId="0" animBg="1" autoUpdateAnimBg="0"/>
      <p:bldP spid="92980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1" name="Group 3"/>
          <p:cNvGrpSpPr>
            <a:grpSpLocks/>
          </p:cNvGrpSpPr>
          <p:nvPr/>
        </p:nvGrpSpPr>
        <p:grpSpPr bwMode="auto">
          <a:xfrm>
            <a:off x="5734050" y="3321050"/>
            <a:ext cx="2952750" cy="381000"/>
            <a:chOff x="3612" y="2256"/>
            <a:chExt cx="1860" cy="240"/>
          </a:xfrm>
        </p:grpSpPr>
        <p:grpSp>
          <p:nvGrpSpPr>
            <p:cNvPr id="128013" name="Group 4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651269" name="Rectangle 5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128018" name="Text Box 6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28014" name="Group 7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651272" name="Rectangle 8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28016" name="Text Box 9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651274" name="AutoShape 10"/>
          <p:cNvSpPr>
            <a:spLocks noChangeArrowheads="1"/>
          </p:cNvSpPr>
          <p:nvPr/>
        </p:nvSpPr>
        <p:spPr bwMode="auto">
          <a:xfrm>
            <a:off x="5867400" y="1035050"/>
            <a:ext cx="22098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比较</a:t>
            </a:r>
          </a:p>
        </p:txBody>
      </p:sp>
      <p:grpSp>
        <p:nvGrpSpPr>
          <p:cNvPr id="128003" name="Group 13"/>
          <p:cNvGrpSpPr>
            <a:grpSpLocks/>
          </p:cNvGrpSpPr>
          <p:nvPr/>
        </p:nvGrpSpPr>
        <p:grpSpPr bwMode="auto">
          <a:xfrm>
            <a:off x="5715000" y="3702050"/>
            <a:ext cx="2038350" cy="381000"/>
            <a:chOff x="3600" y="2496"/>
            <a:chExt cx="1284" cy="240"/>
          </a:xfrm>
        </p:grpSpPr>
        <p:sp>
          <p:nvSpPr>
            <p:cNvPr id="651278" name="Text Box 14"/>
            <p:cNvSpPr txBox="1">
              <a:spLocks noChangeArrowheads="1"/>
            </p:cNvSpPr>
            <p:nvPr/>
          </p:nvSpPr>
          <p:spPr bwMode="auto">
            <a:xfrm>
              <a:off x="3600" y="2505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51279" name="Text Box 15"/>
            <p:cNvSpPr txBox="1">
              <a:spLocks noChangeArrowheads="1"/>
            </p:cNvSpPr>
            <p:nvPr/>
          </p:nvSpPr>
          <p:spPr bwMode="auto">
            <a:xfrm>
              <a:off x="4704" y="2496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28004" name="Rectangle 1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51282" name="Text Box 18"/>
          <p:cNvSpPr txBox="1">
            <a:spLocks noChangeArrowheads="1"/>
          </p:cNvSpPr>
          <p:nvPr/>
        </p:nvSpPr>
        <p:spPr bwMode="auto">
          <a:xfrm>
            <a:off x="6245225" y="4692650"/>
            <a:ext cx="2212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在实参对象上操作</a:t>
            </a:r>
          </a:p>
        </p:txBody>
      </p:sp>
      <p:sp>
        <p:nvSpPr>
          <p:cNvPr id="128006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651285" name="Text Box 21"/>
          <p:cNvSpPr txBox="1">
            <a:spLocks noChangeArrowheads="1"/>
          </p:cNvSpPr>
          <p:nvPr/>
        </p:nvSpPr>
        <p:spPr bwMode="auto">
          <a:xfrm>
            <a:off x="809625" y="9080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1286" name="Rectangle 22"/>
          <p:cNvSpPr>
            <a:spLocks noChangeArrowheads="1"/>
          </p:cNvSpPr>
          <p:nvPr/>
        </p:nvSpPr>
        <p:spPr bwMode="auto">
          <a:xfrm>
            <a:off x="819150" y="1997075"/>
            <a:ext cx="2940050" cy="3667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 ) ;</a:t>
            </a:r>
          </a:p>
        </p:txBody>
      </p:sp>
      <p:sp>
        <p:nvSpPr>
          <p:cNvPr id="651287" name="Rectangle 23"/>
          <p:cNvSpPr>
            <a:spLocks noChangeArrowheads="1"/>
          </p:cNvSpPr>
          <p:nvPr/>
        </p:nvSpPr>
        <p:spPr bwMode="auto">
          <a:xfrm>
            <a:off x="990600" y="3303588"/>
            <a:ext cx="1905000" cy="4222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838200" y="4713288"/>
            <a:ext cx="3276600" cy="1604962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&amp; 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82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5" name="Group 3"/>
          <p:cNvGrpSpPr>
            <a:grpSpLocks/>
          </p:cNvGrpSpPr>
          <p:nvPr/>
        </p:nvGrpSpPr>
        <p:grpSpPr bwMode="auto">
          <a:xfrm>
            <a:off x="5734050" y="3321050"/>
            <a:ext cx="2952750" cy="381000"/>
            <a:chOff x="3612" y="2256"/>
            <a:chExt cx="1860" cy="240"/>
          </a:xfrm>
        </p:grpSpPr>
        <p:grpSp>
          <p:nvGrpSpPr>
            <p:cNvPr id="129038" name="Group 4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652293" name="Rectangle 5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129043" name="Text Box 6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29039" name="Group 7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652296" name="Rectangle 8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29041" name="Text Box 9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652298" name="AutoShape 10"/>
          <p:cNvSpPr>
            <a:spLocks noChangeArrowheads="1"/>
          </p:cNvSpPr>
          <p:nvPr/>
        </p:nvSpPr>
        <p:spPr bwMode="auto">
          <a:xfrm>
            <a:off x="5867400" y="1035050"/>
            <a:ext cx="22098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比较</a:t>
            </a:r>
          </a:p>
        </p:txBody>
      </p:sp>
      <p:grpSp>
        <p:nvGrpSpPr>
          <p:cNvPr id="129027" name="Group 13"/>
          <p:cNvGrpSpPr>
            <a:grpSpLocks/>
          </p:cNvGrpSpPr>
          <p:nvPr/>
        </p:nvGrpSpPr>
        <p:grpSpPr bwMode="auto">
          <a:xfrm>
            <a:off x="5715000" y="3702050"/>
            <a:ext cx="2038350" cy="381000"/>
            <a:chOff x="3600" y="2496"/>
            <a:chExt cx="1284" cy="240"/>
          </a:xfrm>
        </p:grpSpPr>
        <p:sp>
          <p:nvSpPr>
            <p:cNvPr id="652302" name="Text Box 14"/>
            <p:cNvSpPr txBox="1">
              <a:spLocks noChangeArrowheads="1"/>
            </p:cNvSpPr>
            <p:nvPr/>
          </p:nvSpPr>
          <p:spPr bwMode="auto">
            <a:xfrm>
              <a:off x="3600" y="2505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0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52303" name="Text Box 15"/>
            <p:cNvSpPr txBox="1">
              <a:spLocks noChangeArrowheads="1"/>
            </p:cNvSpPr>
            <p:nvPr/>
          </p:nvSpPr>
          <p:spPr bwMode="auto">
            <a:xfrm>
              <a:off x="4704" y="2496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0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29028" name="Rectangle 1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29029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652309" name="Oval 21"/>
          <p:cNvSpPr>
            <a:spLocks noChangeArrowheads="1"/>
          </p:cNvSpPr>
          <p:nvPr/>
        </p:nvSpPr>
        <p:spPr bwMode="auto">
          <a:xfrm>
            <a:off x="4932363" y="765175"/>
            <a:ext cx="3743325" cy="172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执行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swap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函数时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x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，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y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分别是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，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b</a:t>
            </a: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的别名</a:t>
            </a:r>
          </a:p>
        </p:txBody>
      </p:sp>
      <p:sp>
        <p:nvSpPr>
          <p:cNvPr id="652310" name="Text Box 22"/>
          <p:cNvSpPr txBox="1">
            <a:spLocks noChangeArrowheads="1"/>
          </p:cNvSpPr>
          <p:nvPr/>
        </p:nvSpPr>
        <p:spPr bwMode="auto">
          <a:xfrm>
            <a:off x="809625" y="9080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2311" name="Rectangle 23"/>
          <p:cNvSpPr>
            <a:spLocks noChangeArrowheads="1"/>
          </p:cNvSpPr>
          <p:nvPr/>
        </p:nvSpPr>
        <p:spPr bwMode="auto">
          <a:xfrm>
            <a:off x="819150" y="1997075"/>
            <a:ext cx="2940050" cy="366713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 ) ;</a:t>
            </a:r>
          </a:p>
        </p:txBody>
      </p:sp>
      <p:sp>
        <p:nvSpPr>
          <p:cNvPr id="652312" name="Rectangle 24"/>
          <p:cNvSpPr>
            <a:spLocks noChangeArrowheads="1"/>
          </p:cNvSpPr>
          <p:nvPr/>
        </p:nvSpPr>
        <p:spPr bwMode="auto">
          <a:xfrm>
            <a:off x="990600" y="3303588"/>
            <a:ext cx="1905000" cy="422275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2313" name="Rectangle 25"/>
          <p:cNvSpPr>
            <a:spLocks noChangeArrowheads="1"/>
          </p:cNvSpPr>
          <p:nvPr/>
        </p:nvSpPr>
        <p:spPr bwMode="auto">
          <a:xfrm>
            <a:off x="838200" y="4713288"/>
            <a:ext cx="3276600" cy="1604962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 &amp; 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 &amp;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pic>
        <p:nvPicPr>
          <p:cNvPr id="652314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9363" y="4437063"/>
            <a:ext cx="3544887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9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809625" y="836613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  <a:endParaRPr lang="zh-CN" altLang="en-US" sz="2000" b="0" i="1">
              <a:solidFill>
                <a:srgbClr val="0000CC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 x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=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3315" name="AutoShape 3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再比较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819150" y="1909763"/>
            <a:ext cx="2762250" cy="36671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 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990600" y="3222625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3318" name="Rectangle 6"/>
          <p:cNvSpPr>
            <a:spLocks noChangeArrowheads="1"/>
          </p:cNvSpPr>
          <p:nvPr/>
        </p:nvSpPr>
        <p:spPr bwMode="auto">
          <a:xfrm>
            <a:off x="838200" y="4632325"/>
            <a:ext cx="3276600" cy="160496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x</a:t>
            </a:r>
            <a:r>
              <a:rPr lang="en-US" altLang="zh-CN" b="0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30067" name="Group 8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30071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30072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30068" name="Group 11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30069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0070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715000" y="3446463"/>
            <a:ext cx="2971800" cy="381000"/>
            <a:chOff x="3600" y="3072"/>
            <a:chExt cx="1872" cy="240"/>
          </a:xfrm>
        </p:grpSpPr>
        <p:grpSp>
          <p:nvGrpSpPr>
            <p:cNvPr id="130061" name="Group 15"/>
            <p:cNvGrpSpPr>
              <a:grpSpLocks/>
            </p:cNvGrpSpPr>
            <p:nvPr/>
          </p:nvGrpSpPr>
          <p:grpSpPr bwMode="auto">
            <a:xfrm>
              <a:off x="3600" y="3072"/>
              <a:ext cx="816" cy="240"/>
              <a:chOff x="3600" y="3072"/>
              <a:chExt cx="816" cy="240"/>
            </a:xfrm>
          </p:grpSpPr>
          <p:sp>
            <p:nvSpPr>
              <p:cNvPr id="130065" name="Rectangle 16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240"/>
              </a:xfrm>
              <a:prstGeom prst="rect">
                <a:avLst/>
              </a:prstGeom>
              <a:solidFill>
                <a:srgbClr val="99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30066" name="Text Box 17"/>
              <p:cNvSpPr txBox="1">
                <a:spLocks noChangeArrowheads="1"/>
              </p:cNvSpPr>
              <p:nvPr/>
            </p:nvSpPr>
            <p:spPr bwMode="auto">
              <a:xfrm>
                <a:off x="3600" y="3081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x</a:t>
                </a:r>
              </a:p>
            </p:txBody>
          </p:sp>
        </p:grpSp>
        <p:grpSp>
          <p:nvGrpSpPr>
            <p:cNvPr id="130062" name="Group 18"/>
            <p:cNvGrpSpPr>
              <a:grpSpLocks/>
            </p:cNvGrpSpPr>
            <p:nvPr/>
          </p:nvGrpSpPr>
          <p:grpSpPr bwMode="auto">
            <a:xfrm>
              <a:off x="4656" y="3072"/>
              <a:ext cx="816" cy="240"/>
              <a:chOff x="4656" y="3072"/>
              <a:chExt cx="816" cy="240"/>
            </a:xfrm>
          </p:grpSpPr>
          <p:sp>
            <p:nvSpPr>
              <p:cNvPr id="130063" name="Rectangle 19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624" cy="240"/>
              </a:xfrm>
              <a:prstGeom prst="rect">
                <a:avLst/>
              </a:prstGeom>
              <a:solidFill>
                <a:srgbClr val="99FF99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30064" name="Text Box 20"/>
              <p:cNvSpPr txBox="1">
                <a:spLocks noChangeArrowheads="1"/>
              </p:cNvSpPr>
              <p:nvPr/>
            </p:nvSpPr>
            <p:spPr bwMode="auto">
              <a:xfrm>
                <a:off x="4656" y="3081"/>
                <a:ext cx="18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y</a:t>
                </a: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6477000" y="2455863"/>
            <a:ext cx="1676400" cy="1066800"/>
            <a:chOff x="4080" y="2448"/>
            <a:chExt cx="1056" cy="672"/>
          </a:xfrm>
        </p:grpSpPr>
        <p:sp>
          <p:nvSpPr>
            <p:cNvPr id="130059" name="Line 22"/>
            <p:cNvSpPr>
              <a:spLocks noChangeShapeType="1"/>
            </p:cNvSpPr>
            <p:nvPr/>
          </p:nvSpPr>
          <p:spPr bwMode="auto">
            <a:xfrm>
              <a:off x="4080" y="2448"/>
              <a:ext cx="0" cy="67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060" name="Line 23"/>
            <p:cNvSpPr>
              <a:spLocks noChangeShapeType="1"/>
            </p:cNvSpPr>
            <p:nvPr/>
          </p:nvSpPr>
          <p:spPr bwMode="auto">
            <a:xfrm>
              <a:off x="5136" y="2448"/>
              <a:ext cx="0" cy="672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0057" name="Rectangle 2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0058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animBg="1" autoUpdateAnimBg="0"/>
      <p:bldP spid="653316" grpId="0" animBg="1" autoUpdateAnimBg="0"/>
      <p:bldP spid="653317" grpId="0" animBg="1" autoUpdateAnimBg="0"/>
      <p:bldP spid="65331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类型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 函数名 （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形式参数表</a:t>
            </a:r>
            <a:r>
              <a:rPr lang="zh-CN" altLang="en-US" sz="2000" i="1">
                <a:solidFill>
                  <a:srgbClr val="0000FF"/>
                </a:solidFill>
                <a:ea typeface="宋体" pitchFamily="2" charset="-122"/>
              </a:rPr>
              <a:t> ）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{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     </a:t>
            </a:r>
            <a:r>
              <a:rPr lang="zh-CN" altLang="en-US" sz="2000" i="1">
                <a:ea typeface="宋体" pitchFamily="2" charset="-122"/>
              </a:rPr>
              <a:t>语句序列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>
                <a:ea typeface="宋体" pitchFamily="2" charset="-122"/>
              </a:rPr>
              <a:t>}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函数头</a:t>
            </a:r>
            <a:r>
              <a:rPr lang="en-US" altLang="zh-CN">
                <a:ea typeface="Arial Unicode MS"/>
                <a:cs typeface="Arial Unicode MS"/>
              </a:rPr>
              <a:t>——</a:t>
            </a:r>
            <a:r>
              <a:rPr lang="zh-CN" altLang="en-US">
                <a:ea typeface="Arial Unicode MS"/>
                <a:cs typeface="Arial Unicode MS"/>
              </a:rPr>
              <a:t>函数接口，包括：</a:t>
            </a: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746125" y="3244850"/>
            <a:ext cx="78644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00FF"/>
                </a:solidFill>
                <a:ea typeface="Arial Unicode MS"/>
                <a:cs typeface="Arial Unicode MS"/>
              </a:rPr>
              <a:t>	</a:t>
            </a:r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函数返回值类型        </a:t>
            </a:r>
            <a:r>
              <a:rPr lang="zh-CN" altLang="en-US">
                <a:ea typeface="Arial Unicode MS"/>
                <a:cs typeface="Arial Unicode MS"/>
              </a:rPr>
              <a:t>函数体中由 </a:t>
            </a:r>
            <a:r>
              <a:rPr lang="en-US" altLang="zh-CN">
                <a:ea typeface="Arial Unicode MS"/>
                <a:cs typeface="Arial Unicode MS"/>
              </a:rPr>
              <a:t>return </a:t>
            </a:r>
            <a:r>
              <a:rPr lang="zh-CN" altLang="en-US">
                <a:ea typeface="Arial Unicode MS"/>
                <a:cs typeface="Arial Unicode MS"/>
              </a:rPr>
              <a:t>语句返回的值的类型。没有</a:t>
            </a:r>
          </a:p>
          <a:p>
            <a:pPr>
              <a:lnSpc>
                <a:spcPct val="130000"/>
              </a:lnSpc>
            </a:pPr>
            <a:r>
              <a:rPr lang="zh-CN" altLang="en-US">
                <a:ea typeface="Arial Unicode MS"/>
                <a:cs typeface="Arial Unicode MS"/>
              </a:rPr>
              <a:t>			    返回值其类型为</a:t>
            </a:r>
            <a:r>
              <a:rPr lang="en-US" altLang="zh-CN">
                <a:ea typeface="Arial Unicode MS"/>
                <a:cs typeface="Arial Unicode MS"/>
              </a:rPr>
              <a:t>void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746125" y="4092575"/>
            <a:ext cx="7864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  <a:ea typeface="Arial Unicode MS"/>
                <a:cs typeface="Arial Unicode MS"/>
              </a:rPr>
              <a:t>	</a:t>
            </a:r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函数名        	    </a:t>
            </a:r>
            <a:r>
              <a:rPr lang="zh-CN" altLang="en-US">
                <a:ea typeface="Arial Unicode MS"/>
                <a:cs typeface="Arial Unicode MS"/>
              </a:rPr>
              <a:t>用户定义标识符</a:t>
            </a:r>
          </a:p>
        </p:txBody>
      </p:sp>
      <p:sp>
        <p:nvSpPr>
          <p:cNvPr id="510987" name="Text Box 11"/>
          <p:cNvSpPr txBox="1">
            <a:spLocks noChangeArrowheads="1"/>
          </p:cNvSpPr>
          <p:nvPr/>
        </p:nvSpPr>
        <p:spPr bwMode="auto">
          <a:xfrm>
            <a:off x="746125" y="4540250"/>
            <a:ext cx="78644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形式参数表</a:t>
            </a:r>
            <a:r>
              <a:rPr lang="zh-CN" altLang="en-US" sz="2000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   </a:t>
            </a: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逗号分隔的参数说明表列，缺省形式参数时不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		  能省略圆括号。一般形式为：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  参数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1 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，类型  参数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… </a:t>
            </a:r>
            <a:r>
              <a:rPr lang="zh-CN" altLang="en-US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，类型  参数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9464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7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3" name="Group 7"/>
          <p:cNvGrpSpPr>
            <a:grpSpLocks/>
          </p:cNvGrpSpPr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31086" name="Group 8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31090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31091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31087" name="Group 11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31088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1089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131074" name="Rectangle 14"/>
          <p:cNvSpPr>
            <a:spLocks noChangeArrowheads="1"/>
          </p:cNvSpPr>
          <p:nvPr/>
        </p:nvSpPr>
        <p:spPr bwMode="auto">
          <a:xfrm>
            <a:off x="60198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31075" name="Text Box 15"/>
          <p:cNvSpPr txBox="1">
            <a:spLocks noChangeArrowheads="1"/>
          </p:cNvSpPr>
          <p:nvPr/>
        </p:nvSpPr>
        <p:spPr bwMode="auto">
          <a:xfrm>
            <a:off x="5715000" y="346075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x</a:t>
            </a:r>
          </a:p>
        </p:txBody>
      </p:sp>
      <p:sp>
        <p:nvSpPr>
          <p:cNvPr id="131076" name="Rectangle 16"/>
          <p:cNvSpPr>
            <a:spLocks noChangeArrowheads="1"/>
          </p:cNvSpPr>
          <p:nvPr/>
        </p:nvSpPr>
        <p:spPr bwMode="auto">
          <a:xfrm>
            <a:off x="76962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131077" name="Text Box 17"/>
          <p:cNvSpPr txBox="1">
            <a:spLocks noChangeArrowheads="1"/>
          </p:cNvSpPr>
          <p:nvPr/>
        </p:nvSpPr>
        <p:spPr bwMode="auto">
          <a:xfrm>
            <a:off x="7391400" y="3460750"/>
            <a:ext cx="285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654354" name="Freeform 18"/>
          <p:cNvSpPr>
            <a:spLocks/>
          </p:cNvSpPr>
          <p:nvPr/>
        </p:nvSpPr>
        <p:spPr bwMode="auto">
          <a:xfrm rot="10800000">
            <a:off x="6553200" y="3827463"/>
            <a:ext cx="1600200" cy="457200"/>
          </a:xfrm>
          <a:custGeom>
            <a:avLst/>
            <a:gdLst>
              <a:gd name="T0" fmla="*/ 0 w 1008"/>
              <a:gd name="T1" fmla="*/ 2147483647 h 288"/>
              <a:gd name="T2" fmla="*/ 2147483647 w 1008"/>
              <a:gd name="T3" fmla="*/ 0 h 288"/>
              <a:gd name="T4" fmla="*/ 2147483647 w 1008"/>
              <a:gd name="T5" fmla="*/ 2147483647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80" y="144"/>
                  <a:pt x="360" y="0"/>
                  <a:pt x="528" y="0"/>
                </a:cubicBezTo>
                <a:cubicBezTo>
                  <a:pt x="696" y="0"/>
                  <a:pt x="928" y="240"/>
                  <a:pt x="1008" y="288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stealth" w="lg" len="lg"/>
            <a:tailEnd type="stealth" w="lg" len="lg"/>
          </a:ln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31079" name="Rectangle 19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1080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654358" name="AutoShape 22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再比较</a:t>
            </a:r>
          </a:p>
        </p:txBody>
      </p:sp>
      <p:sp>
        <p:nvSpPr>
          <p:cNvPr id="654361" name="Text Box 25"/>
          <p:cNvSpPr txBox="1">
            <a:spLocks noChangeArrowheads="1"/>
          </p:cNvSpPr>
          <p:nvPr/>
        </p:nvSpPr>
        <p:spPr bwMode="auto">
          <a:xfrm>
            <a:off x="809625" y="836613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  <a:endParaRPr lang="zh-CN" altLang="en-US" sz="2000" b="0" i="1">
              <a:solidFill>
                <a:srgbClr val="0000CC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 x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=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4362" name="Rectangle 26"/>
          <p:cNvSpPr>
            <a:spLocks noChangeArrowheads="1"/>
          </p:cNvSpPr>
          <p:nvPr/>
        </p:nvSpPr>
        <p:spPr bwMode="auto">
          <a:xfrm>
            <a:off x="819150" y="1909763"/>
            <a:ext cx="2762250" cy="36671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 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4363" name="Rectangle 27"/>
          <p:cNvSpPr>
            <a:spLocks noChangeArrowheads="1"/>
          </p:cNvSpPr>
          <p:nvPr/>
        </p:nvSpPr>
        <p:spPr bwMode="auto">
          <a:xfrm>
            <a:off x="990600" y="3222625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4364" name="Rectangle 28"/>
          <p:cNvSpPr>
            <a:spLocks noChangeArrowheads="1"/>
          </p:cNvSpPr>
          <p:nvPr/>
        </p:nvSpPr>
        <p:spPr bwMode="auto">
          <a:xfrm>
            <a:off x="838200" y="4632325"/>
            <a:ext cx="3276600" cy="160496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x</a:t>
            </a:r>
            <a:r>
              <a:rPr lang="en-US" altLang="zh-CN" b="0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7" name="Group 7"/>
          <p:cNvGrpSpPr>
            <a:grpSpLocks/>
          </p:cNvGrpSpPr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32110" name="Group 8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32114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32115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32111" name="Group 11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32112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2113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655374" name="Rectangle 14"/>
          <p:cNvSpPr>
            <a:spLocks noChangeArrowheads="1"/>
          </p:cNvSpPr>
          <p:nvPr/>
        </p:nvSpPr>
        <p:spPr bwMode="auto">
          <a:xfrm>
            <a:off x="60198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</a:t>
            </a:r>
          </a:p>
        </p:txBody>
      </p:sp>
      <p:sp>
        <p:nvSpPr>
          <p:cNvPr id="132099" name="Text Box 15"/>
          <p:cNvSpPr txBox="1">
            <a:spLocks noChangeArrowheads="1"/>
          </p:cNvSpPr>
          <p:nvPr/>
        </p:nvSpPr>
        <p:spPr bwMode="auto">
          <a:xfrm>
            <a:off x="5715000" y="346075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x</a:t>
            </a:r>
          </a:p>
        </p:txBody>
      </p:sp>
      <p:sp>
        <p:nvSpPr>
          <p:cNvPr id="655376" name="Rectangle 16"/>
          <p:cNvSpPr>
            <a:spLocks noChangeArrowheads="1"/>
          </p:cNvSpPr>
          <p:nvPr/>
        </p:nvSpPr>
        <p:spPr bwMode="auto">
          <a:xfrm>
            <a:off x="76962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132101" name="Text Box 17"/>
          <p:cNvSpPr txBox="1">
            <a:spLocks noChangeArrowheads="1"/>
          </p:cNvSpPr>
          <p:nvPr/>
        </p:nvSpPr>
        <p:spPr bwMode="auto">
          <a:xfrm>
            <a:off x="7391400" y="3460750"/>
            <a:ext cx="285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132102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55379" name="Text Box 19"/>
          <p:cNvSpPr txBox="1">
            <a:spLocks noChangeArrowheads="1"/>
          </p:cNvSpPr>
          <p:nvPr/>
        </p:nvSpPr>
        <p:spPr bwMode="auto">
          <a:xfrm>
            <a:off x="6524625" y="4344988"/>
            <a:ext cx="1704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这是传值操作</a:t>
            </a:r>
          </a:p>
        </p:txBody>
      </p:sp>
      <p:sp>
        <p:nvSpPr>
          <p:cNvPr id="132104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655382" name="AutoShape 22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再比较</a:t>
            </a:r>
          </a:p>
        </p:txBody>
      </p:sp>
      <p:sp>
        <p:nvSpPr>
          <p:cNvPr id="655385" name="Text Box 25"/>
          <p:cNvSpPr txBox="1">
            <a:spLocks noChangeArrowheads="1"/>
          </p:cNvSpPr>
          <p:nvPr/>
        </p:nvSpPr>
        <p:spPr bwMode="auto">
          <a:xfrm>
            <a:off x="809625" y="836613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  <a:endParaRPr lang="zh-CN" altLang="en-US" sz="2000" b="0" i="1">
              <a:solidFill>
                <a:srgbClr val="0000CC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 x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=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5386" name="Rectangle 26"/>
          <p:cNvSpPr>
            <a:spLocks noChangeArrowheads="1"/>
          </p:cNvSpPr>
          <p:nvPr/>
        </p:nvSpPr>
        <p:spPr bwMode="auto">
          <a:xfrm>
            <a:off x="819150" y="1909763"/>
            <a:ext cx="2762250" cy="36671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 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5387" name="Rectangle 27"/>
          <p:cNvSpPr>
            <a:spLocks noChangeArrowheads="1"/>
          </p:cNvSpPr>
          <p:nvPr/>
        </p:nvSpPr>
        <p:spPr bwMode="auto">
          <a:xfrm>
            <a:off x="990600" y="3222625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5388" name="Rectangle 28"/>
          <p:cNvSpPr>
            <a:spLocks noChangeArrowheads="1"/>
          </p:cNvSpPr>
          <p:nvPr/>
        </p:nvSpPr>
        <p:spPr bwMode="auto">
          <a:xfrm>
            <a:off x="838200" y="4632325"/>
            <a:ext cx="3276600" cy="160496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x</a:t>
            </a:r>
            <a:r>
              <a:rPr lang="en-US" altLang="zh-CN" b="0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9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8" name="Text Box 24"/>
          <p:cNvSpPr txBox="1">
            <a:spLocks noChangeArrowheads="1"/>
          </p:cNvSpPr>
          <p:nvPr/>
        </p:nvSpPr>
        <p:spPr bwMode="auto">
          <a:xfrm>
            <a:off x="809625" y="1136650"/>
            <a:ext cx="4524375" cy="508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  <a:endParaRPr lang="zh-CN" altLang="en-US" sz="2000" b="0" i="1">
              <a:solidFill>
                <a:srgbClr val="0000CC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a = 3 ,   b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 x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 = 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819150" y="1873250"/>
            <a:ext cx="2762250" cy="366713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void  swap (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0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, 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990600" y="3168650"/>
            <a:ext cx="1905000" cy="422275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) ;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838200" y="4611688"/>
            <a:ext cx="3276600" cy="1604962"/>
          </a:xfrm>
          <a:prstGeom prst="rect">
            <a:avLst/>
          </a:prstGeom>
          <a:solidFill>
            <a:srgbClr val="CC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x</a:t>
            </a:r>
            <a:r>
              <a:rPr lang="en-US" altLang="zh-CN" b="0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temp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ea typeface="宋体" pitchFamily="2" charset="-122"/>
              </a:rPr>
              <a:t>  =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=  temp 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grpSp>
        <p:nvGrpSpPr>
          <p:cNvPr id="133125" name="Group 7"/>
          <p:cNvGrpSpPr>
            <a:grpSpLocks/>
          </p:cNvGrpSpPr>
          <p:nvPr/>
        </p:nvGrpSpPr>
        <p:grpSpPr bwMode="auto">
          <a:xfrm>
            <a:off x="5734050" y="2151063"/>
            <a:ext cx="2952750" cy="381000"/>
            <a:chOff x="3612" y="2256"/>
            <a:chExt cx="1860" cy="240"/>
          </a:xfrm>
        </p:grpSpPr>
        <p:grpSp>
          <p:nvGrpSpPr>
            <p:cNvPr id="133134" name="Group 8"/>
            <p:cNvGrpSpPr>
              <a:grpSpLocks/>
            </p:cNvGrpSpPr>
            <p:nvPr/>
          </p:nvGrpSpPr>
          <p:grpSpPr bwMode="auto">
            <a:xfrm>
              <a:off x="3612" y="2256"/>
              <a:ext cx="804" cy="240"/>
              <a:chOff x="3612" y="2256"/>
              <a:chExt cx="804" cy="240"/>
            </a:xfrm>
          </p:grpSpPr>
          <p:sp>
            <p:nvSpPr>
              <p:cNvPr id="133138" name="Rectangle 9"/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33139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256"/>
                <a:ext cx="188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</p:grpSp>
        <p:grpSp>
          <p:nvGrpSpPr>
            <p:cNvPr id="133135" name="Group 11"/>
            <p:cNvGrpSpPr>
              <a:grpSpLocks/>
            </p:cNvGrpSpPr>
            <p:nvPr/>
          </p:nvGrpSpPr>
          <p:grpSpPr bwMode="auto">
            <a:xfrm>
              <a:off x="4668" y="2256"/>
              <a:ext cx="804" cy="240"/>
              <a:chOff x="4668" y="2256"/>
              <a:chExt cx="804" cy="240"/>
            </a:xfrm>
          </p:grpSpPr>
          <p:sp>
            <p:nvSpPr>
              <p:cNvPr id="133136" name="Rectangle 12"/>
              <p:cNvSpPr>
                <a:spLocks noChangeArrowheads="1"/>
              </p:cNvSpPr>
              <p:nvPr/>
            </p:nvSpPr>
            <p:spPr bwMode="auto">
              <a:xfrm>
                <a:off x="4848" y="2256"/>
                <a:ext cx="624" cy="24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3137" name="Text Box 13"/>
              <p:cNvSpPr txBox="1">
                <a:spLocks noChangeArrowheads="1"/>
              </p:cNvSpPr>
              <p:nvPr/>
            </p:nvSpPr>
            <p:spPr bwMode="auto">
              <a:xfrm>
                <a:off x="4668" y="2256"/>
                <a:ext cx="19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</p:grpSp>
      </p:grpSp>
      <p:sp>
        <p:nvSpPr>
          <p:cNvPr id="656398" name="Rectangle 14"/>
          <p:cNvSpPr>
            <a:spLocks noChangeArrowheads="1"/>
          </p:cNvSpPr>
          <p:nvPr/>
        </p:nvSpPr>
        <p:spPr bwMode="auto">
          <a:xfrm>
            <a:off x="60198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8</a:t>
            </a:r>
          </a:p>
        </p:txBody>
      </p:sp>
      <p:sp>
        <p:nvSpPr>
          <p:cNvPr id="133127" name="Text Box 15"/>
          <p:cNvSpPr txBox="1">
            <a:spLocks noChangeArrowheads="1"/>
          </p:cNvSpPr>
          <p:nvPr/>
        </p:nvSpPr>
        <p:spPr bwMode="auto">
          <a:xfrm>
            <a:off x="5715000" y="3460750"/>
            <a:ext cx="2984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x</a:t>
            </a:r>
          </a:p>
        </p:txBody>
      </p:sp>
      <p:sp>
        <p:nvSpPr>
          <p:cNvPr id="656400" name="Rectangle 16"/>
          <p:cNvSpPr>
            <a:spLocks noChangeArrowheads="1"/>
          </p:cNvSpPr>
          <p:nvPr/>
        </p:nvSpPr>
        <p:spPr bwMode="auto">
          <a:xfrm>
            <a:off x="7696200" y="3446463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133129" name="Text Box 17"/>
          <p:cNvSpPr txBox="1">
            <a:spLocks noChangeArrowheads="1"/>
          </p:cNvSpPr>
          <p:nvPr/>
        </p:nvSpPr>
        <p:spPr bwMode="auto">
          <a:xfrm>
            <a:off x="7391400" y="3460750"/>
            <a:ext cx="285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133130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3131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sp>
        <p:nvSpPr>
          <p:cNvPr id="656406" name="AutoShape 22"/>
          <p:cNvSpPr>
            <a:spLocks noChangeArrowheads="1"/>
          </p:cNvSpPr>
          <p:nvPr/>
        </p:nvSpPr>
        <p:spPr bwMode="auto">
          <a:xfrm>
            <a:off x="5867400" y="765175"/>
            <a:ext cx="2592388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再比较</a:t>
            </a:r>
          </a:p>
        </p:txBody>
      </p:sp>
      <p:pic>
        <p:nvPicPr>
          <p:cNvPr id="133133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1763" y="4292600"/>
            <a:ext cx="3681412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9900"/>
                </a:solidFill>
              </a:rPr>
              <a:t>用 </a:t>
            </a:r>
            <a:r>
              <a:rPr lang="en-US" altLang="zh-CN" sz="2000" i="1">
                <a:solidFill>
                  <a:srgbClr val="009900"/>
                </a:solidFill>
              </a:rPr>
              <a:t>const </a:t>
            </a:r>
            <a:r>
              <a:rPr lang="zh-CN" altLang="en-US" sz="2000" i="1">
                <a:solidFill>
                  <a:srgbClr val="009900"/>
                </a:solidFill>
              </a:rPr>
              <a:t>约束引用参数</a:t>
            </a:r>
          </a:p>
        </p:txBody>
      </p:sp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850900" y="990600"/>
            <a:ext cx="4025900" cy="54625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3-9  </a:t>
            </a:r>
            <a:r>
              <a:rPr lang="zh-CN" altLang="en-US" i="1">
                <a:solidFill>
                  <a:srgbClr val="008000"/>
                </a:solidFill>
              </a:rPr>
              <a:t>不同数制输出正整数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#include&lt;iomanip&gt;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void display( const int &amp; rk 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cout &lt;&lt; dec &lt;&lt; rk &lt;&lt; " :\n"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         &lt;&lt; "dec : " &lt;&lt; rk &lt;&lt; endl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         &lt;&lt; "oct : " &lt;&lt; oct &lt;&lt; rk &lt;&lt; endl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         &lt;&lt; "hex : " &lt;&lt; hex &lt;&lt; rk &lt;&lt; endl;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 int  x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cout &lt;&lt; "number : "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cin &gt;&gt; x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display( x ) ;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display( 4589 ) ;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3414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autoUpdateAnimBg="0"/>
      <p:bldP spid="657412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5170" name="Rectangle 3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9900"/>
                </a:solidFill>
              </a:rPr>
              <a:t>用 </a:t>
            </a:r>
            <a:r>
              <a:rPr lang="en-US" altLang="zh-CN" sz="2000" i="1">
                <a:solidFill>
                  <a:srgbClr val="009900"/>
                </a:solidFill>
              </a:rPr>
              <a:t>const </a:t>
            </a:r>
            <a:r>
              <a:rPr lang="zh-CN" altLang="en-US" sz="2000" i="1">
                <a:solidFill>
                  <a:srgbClr val="009900"/>
                </a:solidFill>
              </a:rPr>
              <a:t>约束引用参数</a:t>
            </a:r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850900" y="989013"/>
            <a:ext cx="4025900" cy="54625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3-9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不同数制输出正整数</a:t>
            </a:r>
            <a:endParaRPr lang="zh-CN" altLang="en-US" i="1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#include&lt;iomanip&gt;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void display(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const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 rk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dec &lt;&lt; rk &lt;&lt; " :\n"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"dec : " &lt;&lt; rk &lt;&lt; endl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"oct : " &lt;&lt; oct &lt;&lt; rk &lt;&lt; endl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"hex : " &lt;&lt; hex &lt;&lt; rk &lt;&lt; endl;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{  int  x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cout &lt;&lt; "number : "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cin &gt;&gt; x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display(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 ;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display( 4589 ) ;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58437" name="Oval 5"/>
          <p:cNvSpPr>
            <a:spLocks noChangeArrowheads="1"/>
          </p:cNvSpPr>
          <p:nvPr/>
        </p:nvSpPr>
        <p:spPr bwMode="auto">
          <a:xfrm>
            <a:off x="2133600" y="2276475"/>
            <a:ext cx="1447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8438" name="Oval 6"/>
          <p:cNvSpPr>
            <a:spLocks noChangeArrowheads="1"/>
          </p:cNvSpPr>
          <p:nvPr/>
        </p:nvSpPr>
        <p:spPr bwMode="auto">
          <a:xfrm>
            <a:off x="1828800" y="5500688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46325" y="4076700"/>
            <a:ext cx="5105400" cy="1600200"/>
            <a:chOff x="1344" y="2544"/>
            <a:chExt cx="3216" cy="1008"/>
          </a:xfrm>
        </p:grpSpPr>
        <p:sp>
          <p:nvSpPr>
            <p:cNvPr id="135176" name="AutoShape 8"/>
            <p:cNvSpPr>
              <a:spLocks/>
            </p:cNvSpPr>
            <p:nvPr/>
          </p:nvSpPr>
          <p:spPr bwMode="auto">
            <a:xfrm>
              <a:off x="3360" y="2544"/>
              <a:ext cx="1200" cy="576"/>
            </a:xfrm>
            <a:prstGeom prst="borderCallout2">
              <a:avLst>
                <a:gd name="adj1" fmla="val 12500"/>
                <a:gd name="adj2" fmla="val -4000"/>
                <a:gd name="adj3" fmla="val 12500"/>
                <a:gd name="adj4" fmla="val -28250"/>
                <a:gd name="adj5" fmla="val -156426"/>
                <a:gd name="adj6" fmla="val -10633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在实参对象上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/>
                <a:t>只读访问</a:t>
              </a:r>
            </a:p>
          </p:txBody>
        </p:sp>
        <p:sp>
          <p:nvSpPr>
            <p:cNvPr id="135177" name="Line 9"/>
            <p:cNvSpPr>
              <a:spLocks noChangeShapeType="1"/>
            </p:cNvSpPr>
            <p:nvPr/>
          </p:nvSpPr>
          <p:spPr bwMode="auto">
            <a:xfrm flipV="1">
              <a:off x="1344" y="2592"/>
              <a:ext cx="168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175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7" grpId="0" animBg="1"/>
      <p:bldP spid="65843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6194" name="Rectangle 3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9900"/>
                </a:solidFill>
              </a:rPr>
              <a:t>用 </a:t>
            </a:r>
            <a:r>
              <a:rPr lang="en-US" altLang="zh-CN" sz="2000" i="1">
                <a:solidFill>
                  <a:srgbClr val="009900"/>
                </a:solidFill>
              </a:rPr>
              <a:t>const </a:t>
            </a:r>
            <a:r>
              <a:rPr lang="zh-CN" altLang="en-US" sz="2000" i="1">
                <a:solidFill>
                  <a:srgbClr val="009900"/>
                </a:solidFill>
              </a:rPr>
              <a:t>约束引用参数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850900" y="989013"/>
            <a:ext cx="4025900" cy="54625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3-9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不同数制输出正整数</a:t>
            </a:r>
            <a:endParaRPr lang="zh-CN" altLang="en-US" i="1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#include&lt;iomanip&gt;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void display(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const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&amp; rk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dec &lt;&lt; rk &lt;&lt; " :\n"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"dec : " &lt;&lt; rk &lt;&lt; endl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"oct : " &lt;&lt; oct &lt;&lt; rk &lt;&lt; endl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  &lt;&lt; "hex : " &lt;&lt; hex &lt;&lt; rk &lt;&lt; endl;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{  int  x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cout &lt;&lt; "number : "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cin &gt;&gt; x ;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display(</a:t>
            </a:r>
            <a:r>
              <a:rPr lang="en-US" altLang="zh-CN" b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b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 ;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    display(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4589</a:t>
            </a:r>
            <a:r>
              <a:rPr lang="en-US" altLang="zh-CN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 ;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4044950"/>
            <a:ext cx="4876800" cy="1905000"/>
            <a:chOff x="1488" y="2544"/>
            <a:chExt cx="3072" cy="1200"/>
          </a:xfrm>
        </p:grpSpPr>
        <p:sp>
          <p:nvSpPr>
            <p:cNvPr id="136201" name="AutoShape 6"/>
            <p:cNvSpPr>
              <a:spLocks/>
            </p:cNvSpPr>
            <p:nvPr/>
          </p:nvSpPr>
          <p:spPr bwMode="auto">
            <a:xfrm>
              <a:off x="3360" y="2544"/>
              <a:ext cx="1200" cy="576"/>
            </a:xfrm>
            <a:prstGeom prst="borderCallout2">
              <a:avLst>
                <a:gd name="adj1" fmla="val 12500"/>
                <a:gd name="adj2" fmla="val -4000"/>
                <a:gd name="adj3" fmla="val 12500"/>
                <a:gd name="adj4" fmla="val -28250"/>
                <a:gd name="adj5" fmla="val -156426"/>
                <a:gd name="adj6" fmla="val -10633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常引用</a:t>
              </a:r>
            </a:p>
            <a:p>
              <a:pPr algn="ctr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/>
                <a:t>产生匿名对象</a:t>
              </a:r>
            </a:p>
          </p:txBody>
        </p:sp>
        <p:sp>
          <p:nvSpPr>
            <p:cNvPr id="136202" name="Line 7"/>
            <p:cNvSpPr>
              <a:spLocks noChangeShapeType="1"/>
            </p:cNvSpPr>
            <p:nvPr/>
          </p:nvSpPr>
          <p:spPr bwMode="auto">
            <a:xfrm flipV="1">
              <a:off x="1488" y="2592"/>
              <a:ext cx="1536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9464" name="Oval 8"/>
          <p:cNvSpPr>
            <a:spLocks noChangeArrowheads="1"/>
          </p:cNvSpPr>
          <p:nvPr/>
        </p:nvSpPr>
        <p:spPr bwMode="auto">
          <a:xfrm>
            <a:off x="2133600" y="2276475"/>
            <a:ext cx="1447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9465" name="Oval 9"/>
          <p:cNvSpPr>
            <a:spLocks noChangeArrowheads="1"/>
          </p:cNvSpPr>
          <p:nvPr/>
        </p:nvSpPr>
        <p:spPr bwMode="auto">
          <a:xfrm>
            <a:off x="1828800" y="5788025"/>
            <a:ext cx="685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59466" name="Text Box 10"/>
          <p:cNvSpPr txBox="1">
            <a:spLocks noChangeArrowheads="1"/>
          </p:cNvSpPr>
          <p:nvPr/>
        </p:nvSpPr>
        <p:spPr bwMode="auto">
          <a:xfrm>
            <a:off x="5257800" y="2511425"/>
            <a:ext cx="3581400" cy="2409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 w="6350">
            <a:noFill/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90000"/>
              </a:lnSpc>
              <a:buFontTx/>
              <a:buChar char="•"/>
              <a:defRPr/>
            </a:pPr>
            <a:r>
              <a:rPr lang="en-US" altLang="zh-CN" sz="2000">
                <a:ea typeface="宋体" pitchFamily="2" charset="-122"/>
              </a:rPr>
              <a:t>  </a:t>
            </a:r>
            <a:r>
              <a:rPr lang="zh-CN" altLang="en-US" sz="2000">
                <a:ea typeface="宋体" pitchFamily="2" charset="-122"/>
              </a:rPr>
              <a:t>只有常引用对应的实参可</a:t>
            </a:r>
          </a:p>
          <a:p>
            <a:pPr>
              <a:lnSpc>
                <a:spcPct val="190000"/>
              </a:lnSpc>
              <a:defRPr/>
            </a:pPr>
            <a:r>
              <a:rPr lang="zh-CN" altLang="en-US" sz="2000">
                <a:ea typeface="宋体" pitchFamily="2" charset="-122"/>
              </a:rPr>
              <a:t>    以是常量或表达式</a:t>
            </a:r>
          </a:p>
          <a:p>
            <a:pPr>
              <a:lnSpc>
                <a:spcPct val="190000"/>
              </a:lnSpc>
              <a:buFontTx/>
              <a:buChar char="•"/>
              <a:defRPr/>
            </a:pPr>
            <a:r>
              <a:rPr lang="zh-CN" altLang="en-US" sz="2000">
                <a:ea typeface="宋体" pitchFamily="2" charset="-122"/>
              </a:rPr>
              <a:t>  非约束的引用参数对应的</a:t>
            </a:r>
          </a:p>
          <a:p>
            <a:pPr>
              <a:lnSpc>
                <a:spcPct val="190000"/>
              </a:lnSpc>
              <a:defRPr/>
            </a:pPr>
            <a:r>
              <a:rPr lang="zh-CN" altLang="en-US" sz="2000">
                <a:ea typeface="宋体" pitchFamily="2" charset="-122"/>
              </a:rPr>
              <a:t>    实参必须是对象名 </a:t>
            </a:r>
          </a:p>
        </p:txBody>
      </p:sp>
      <p:sp>
        <p:nvSpPr>
          <p:cNvPr id="13620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4" grpId="0" animBg="1"/>
      <p:bldP spid="659465" grpId="0" animBg="1"/>
      <p:bldP spid="659466" grpId="0" animBg="1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137218" name="Rectangle 3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9900"/>
                </a:solidFill>
              </a:rPr>
              <a:t>用 </a:t>
            </a:r>
            <a:r>
              <a:rPr lang="en-US" altLang="zh-CN" sz="2000" i="1">
                <a:solidFill>
                  <a:srgbClr val="009900"/>
                </a:solidFill>
              </a:rPr>
              <a:t>const </a:t>
            </a:r>
            <a:r>
              <a:rPr lang="zh-CN" altLang="en-US" sz="2000" i="1">
                <a:solidFill>
                  <a:srgbClr val="009900"/>
                </a:solidFill>
              </a:rPr>
              <a:t>约束引用参数</a:t>
            </a:r>
          </a:p>
        </p:txBody>
      </p:sp>
      <p:sp>
        <p:nvSpPr>
          <p:cNvPr id="137219" name="Text Box 4"/>
          <p:cNvSpPr txBox="1">
            <a:spLocks noChangeArrowheads="1"/>
          </p:cNvSpPr>
          <p:nvPr/>
        </p:nvSpPr>
        <p:spPr bwMode="auto">
          <a:xfrm>
            <a:off x="850900" y="989013"/>
            <a:ext cx="4025900" cy="54625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3-9  </a:t>
            </a:r>
            <a:r>
              <a:rPr lang="zh-CN" altLang="en-US" i="1">
                <a:solidFill>
                  <a:srgbClr val="008000"/>
                </a:solidFill>
              </a:rPr>
              <a:t>不同数制输出正整数</a:t>
            </a:r>
            <a:endParaRPr lang="zh-CN" altLang="en-US" i="1">
              <a:solidFill>
                <a:srgbClr val="0000FF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#include&lt;iomanip&gt;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void display( const int &amp; rk 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cout &lt;&lt; dec &lt;&lt; rk &lt;&lt; " :\n"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         &lt;&lt; "dec : " &lt;&lt; rk &lt;&lt; endl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         &lt;&lt; "oct : " &lt;&lt; oct &lt;&lt; rk &lt;&lt; endl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         &lt;&lt; "hex : " &lt;&lt; hex &lt;&lt; rk &lt;&lt; endl;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 int  x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cout &lt;&lt; "number : "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cin &gt;&gt; x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display( x ) ;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 display( 4589 ) ;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pic>
        <p:nvPicPr>
          <p:cNvPr id="6604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2565400"/>
            <a:ext cx="3692525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661988" y="882650"/>
            <a:ext cx="5262562" cy="47355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3-10 </a:t>
            </a:r>
            <a:r>
              <a:rPr lang="zh-CN" altLang="en-US" i="1">
                <a:solidFill>
                  <a:srgbClr val="008000"/>
                </a:solidFill>
              </a:rPr>
              <a:t>常引用参数的匿名对象测试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void anonym ( const int &amp; ref 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cout &lt;&lt; "The address of ref is : " &lt;&lt; &amp;ref &lt;&lt; endl;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return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int val = 10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cout &lt;&lt; "The address of val is : " &lt;&lt; &amp;val &lt;&lt; endl;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anonym( val )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anonym( val + 5 )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</a:t>
            </a:r>
          </a:p>
        </p:txBody>
      </p:sp>
      <p:sp>
        <p:nvSpPr>
          <p:cNvPr id="13824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pic>
        <p:nvPicPr>
          <p:cNvPr id="66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600" y="4652963"/>
            <a:ext cx="4743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661988" y="882650"/>
            <a:ext cx="4989512" cy="47355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3-10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常引用参数的匿名对象测试</a:t>
            </a:r>
            <a:endParaRPr lang="zh-CN" altLang="en-US" i="1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void anonym ( const int &amp; ref 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"The address of ref is : " &lt;&lt;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&amp;ref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return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{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val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= 10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cout &lt;&lt; "The address of val is : " &lt;&lt;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&amp;val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anonym(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val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anonym( val + 5 )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62533" name="Oval 5"/>
          <p:cNvSpPr>
            <a:spLocks noChangeArrowheads="1"/>
          </p:cNvSpPr>
          <p:nvPr/>
        </p:nvSpPr>
        <p:spPr bwMode="auto">
          <a:xfrm>
            <a:off x="4191000" y="2400300"/>
            <a:ext cx="609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2534" name="Oval 6"/>
          <p:cNvSpPr>
            <a:spLocks noChangeArrowheads="1"/>
          </p:cNvSpPr>
          <p:nvPr/>
        </p:nvSpPr>
        <p:spPr bwMode="auto">
          <a:xfrm>
            <a:off x="4191000" y="4200525"/>
            <a:ext cx="609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48200" y="2798763"/>
            <a:ext cx="3886200" cy="990600"/>
            <a:chOff x="2928" y="1680"/>
            <a:chExt cx="2448" cy="624"/>
          </a:xfrm>
        </p:grpSpPr>
        <p:sp>
          <p:nvSpPr>
            <p:cNvPr id="139275" name="AutoShape 8"/>
            <p:cNvSpPr>
              <a:spLocks/>
            </p:cNvSpPr>
            <p:nvPr/>
          </p:nvSpPr>
          <p:spPr bwMode="auto">
            <a:xfrm>
              <a:off x="4176" y="1824"/>
              <a:ext cx="1200" cy="480"/>
            </a:xfrm>
            <a:prstGeom prst="borderCallout2">
              <a:avLst>
                <a:gd name="adj1" fmla="val 15000"/>
                <a:gd name="adj2" fmla="val -4000"/>
                <a:gd name="adj3" fmla="val 15000"/>
                <a:gd name="adj4" fmla="val -28250"/>
                <a:gd name="adj5" fmla="val 148958"/>
                <a:gd name="adj6" fmla="val -10633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/>
                <a:t>它们是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/>
                <a:t>同一对象的地址</a:t>
              </a:r>
            </a:p>
          </p:txBody>
        </p:sp>
        <p:sp>
          <p:nvSpPr>
            <p:cNvPr id="139276" name="Line 9"/>
            <p:cNvSpPr>
              <a:spLocks noChangeShapeType="1"/>
            </p:cNvSpPr>
            <p:nvPr/>
          </p:nvSpPr>
          <p:spPr bwMode="auto">
            <a:xfrm>
              <a:off x="2928" y="1680"/>
              <a:ext cx="86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2538" name="Oval 10"/>
          <p:cNvSpPr>
            <a:spLocks noChangeArrowheads="1"/>
          </p:cNvSpPr>
          <p:nvPr/>
        </p:nvSpPr>
        <p:spPr bwMode="auto">
          <a:xfrm>
            <a:off x="1600200" y="4560888"/>
            <a:ext cx="533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2540" name="Oval 12"/>
          <p:cNvSpPr>
            <a:spLocks noChangeArrowheads="1"/>
          </p:cNvSpPr>
          <p:nvPr/>
        </p:nvSpPr>
        <p:spPr bwMode="auto">
          <a:xfrm>
            <a:off x="838200" y="3840163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9272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  <p:pic>
        <p:nvPicPr>
          <p:cNvPr id="13927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600" y="4652963"/>
            <a:ext cx="4743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2539" name="Oval 11"/>
          <p:cNvSpPr>
            <a:spLocks noChangeArrowheads="1"/>
          </p:cNvSpPr>
          <p:nvPr/>
        </p:nvSpPr>
        <p:spPr bwMode="auto">
          <a:xfrm>
            <a:off x="6553200" y="4906963"/>
            <a:ext cx="18288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3" grpId="0" animBg="1"/>
      <p:bldP spid="662534" grpId="0" animBg="1"/>
      <p:bldP spid="662538" grpId="0" animBg="1"/>
      <p:bldP spid="662540" grpId="0" animBg="1"/>
      <p:bldP spid="66253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89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600" y="4652963"/>
            <a:ext cx="4743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0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3.2.3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引用参数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661988" y="882650"/>
            <a:ext cx="4989512" cy="47355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3-10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常引用参数的匿名对象测试</a:t>
            </a:r>
            <a:endParaRPr lang="zh-CN" altLang="en-US" i="1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void anonym ( const int &amp; ref 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"The address of ref is : " &lt;&lt;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&amp;ref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return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{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int val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= 10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cout &lt;&lt; "The address of val is : " &lt;&lt;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&amp;val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anonym( val )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  anonym(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val + 5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)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4191000" y="2400300"/>
            <a:ext cx="609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90800" y="3405188"/>
            <a:ext cx="5486400" cy="1752600"/>
            <a:chOff x="1632" y="2016"/>
            <a:chExt cx="3456" cy="1104"/>
          </a:xfrm>
        </p:grpSpPr>
        <p:sp>
          <p:nvSpPr>
            <p:cNvPr id="140297" name="AutoShape 7"/>
            <p:cNvSpPr>
              <a:spLocks/>
            </p:cNvSpPr>
            <p:nvPr/>
          </p:nvSpPr>
          <p:spPr bwMode="auto">
            <a:xfrm>
              <a:off x="3888" y="2016"/>
              <a:ext cx="1200" cy="336"/>
            </a:xfrm>
            <a:prstGeom prst="borderCallout2">
              <a:avLst>
                <a:gd name="adj1" fmla="val 21431"/>
                <a:gd name="adj2" fmla="val -4000"/>
                <a:gd name="adj3" fmla="val 21431"/>
                <a:gd name="adj4" fmla="val -23833"/>
                <a:gd name="adj5" fmla="val -103870"/>
                <a:gd name="adj6" fmla="val -87667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匿名对象的地址</a:t>
              </a:r>
            </a:p>
          </p:txBody>
        </p:sp>
        <p:sp>
          <p:nvSpPr>
            <p:cNvPr id="140298" name="Line 8"/>
            <p:cNvSpPr>
              <a:spLocks noChangeShapeType="1"/>
            </p:cNvSpPr>
            <p:nvPr/>
          </p:nvSpPr>
          <p:spPr bwMode="auto">
            <a:xfrm flipV="1">
              <a:off x="1632" y="2064"/>
              <a:ext cx="192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 type="oval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3561" name="Oval 9"/>
          <p:cNvSpPr>
            <a:spLocks noChangeArrowheads="1"/>
          </p:cNvSpPr>
          <p:nvPr/>
        </p:nvSpPr>
        <p:spPr bwMode="auto">
          <a:xfrm>
            <a:off x="1676400" y="4919663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3562" name="Oval 10"/>
          <p:cNvSpPr>
            <a:spLocks noChangeArrowheads="1"/>
          </p:cNvSpPr>
          <p:nvPr/>
        </p:nvSpPr>
        <p:spPr bwMode="auto">
          <a:xfrm>
            <a:off x="6629400" y="5373688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029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3.2.3 </a:t>
            </a:r>
            <a:r>
              <a:rPr lang="zh-CN" altLang="en-US" smtClean="0">
                <a:latin typeface="宋体" charset="-122"/>
              </a:rPr>
              <a:t>引用参数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  <p:bldP spid="663561" grpId="0" animBg="1"/>
      <p:bldP spid="6635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Arial Unicode MS"/>
                <a:cs typeface="Arial Unicode MS"/>
              </a:rPr>
              <a:t>函数头</a:t>
            </a:r>
            <a:r>
              <a:rPr lang="en-US" altLang="zh-CN">
                <a:ea typeface="Arial Unicode MS"/>
                <a:cs typeface="Arial Unicode MS"/>
              </a:rPr>
              <a:t>——</a:t>
            </a:r>
            <a:r>
              <a:rPr lang="zh-CN" altLang="en-US">
                <a:ea typeface="Arial Unicode MS"/>
                <a:cs typeface="Arial Unicode MS"/>
              </a:rPr>
              <a:t>函数接口</a:t>
            </a:r>
          </a:p>
        </p:txBody>
      </p:sp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ea typeface="宋体" pitchFamily="2" charset="-122"/>
              </a:rPr>
              <a:t>类型  函数名</a:t>
            </a:r>
            <a:r>
              <a:rPr lang="zh-CN" altLang="en-US" sz="2000">
                <a:ea typeface="宋体" pitchFamily="2" charset="-122"/>
              </a:rPr>
              <a:t> （ </a:t>
            </a:r>
            <a:r>
              <a:rPr lang="zh-CN" altLang="en-US" sz="2000" i="1">
                <a:ea typeface="宋体" pitchFamily="2" charset="-122"/>
              </a:rPr>
              <a:t>形式参数表</a:t>
            </a:r>
            <a:r>
              <a:rPr lang="zh-CN" altLang="en-US" sz="2000">
                <a:ea typeface="宋体" pitchFamily="2" charset="-122"/>
              </a:rPr>
              <a:t> ）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 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    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语句序列</a:t>
            </a:r>
          </a:p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746125" y="3411538"/>
            <a:ext cx="7864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函数体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——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函数的实现代码。</a:t>
            </a:r>
          </a:p>
        </p:txBody>
      </p:sp>
      <p:sp>
        <p:nvSpPr>
          <p:cNvPr id="2048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9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3.2.4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函数的返回类型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1111250" y="962025"/>
            <a:ext cx="4833938" cy="16446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函数通过匿名对象返回结果值</a:t>
            </a:r>
          </a:p>
          <a:p>
            <a:pPr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函数值的类型是匿名对象的类型</a:t>
            </a:r>
          </a:p>
          <a:p>
            <a:pPr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</a:t>
            </a:r>
            <a:r>
              <a:rPr lang="en-US" altLang="zh-CN" sz="2000">
                <a:ea typeface="Arial Unicode MS"/>
                <a:cs typeface="Arial Unicode MS"/>
              </a:rPr>
              <a:t>return </a:t>
            </a:r>
            <a:r>
              <a:rPr lang="zh-CN" altLang="en-US" sz="2000">
                <a:ea typeface="Arial Unicode MS"/>
                <a:cs typeface="Arial Unicode MS"/>
              </a:rPr>
              <a:t>语句把表达式的值赋给匿名对象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1676400" y="2787650"/>
            <a:ext cx="2971800" cy="176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000" b="0">
                <a:ea typeface="宋体" pitchFamily="2" charset="-122"/>
              </a:rPr>
              <a:t>  </a:t>
            </a:r>
            <a:r>
              <a:rPr lang="en-US" altLang="zh-CN" sz="2000" b="0" i="1">
                <a:ea typeface="宋体" pitchFamily="2" charset="-122"/>
              </a:rPr>
              <a:t>FunctionName ()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{ </a:t>
            </a:r>
            <a:r>
              <a:rPr lang="en-US" altLang="zh-CN" sz="2000" b="0" i="1">
                <a:ea typeface="宋体" pitchFamily="2" charset="-122"/>
              </a:rPr>
              <a:t>// statements</a:t>
            </a:r>
            <a:r>
              <a:rPr lang="en-US" altLang="zh-CN" sz="2000" b="0">
                <a:ea typeface="宋体" pitchFamily="2" charset="-122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  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return</a:t>
            </a:r>
            <a:r>
              <a:rPr lang="en-US" altLang="zh-CN" sz="2000" b="0">
                <a:ea typeface="宋体" pitchFamily="2" charset="-122"/>
              </a:rPr>
              <a:t>  </a:t>
            </a:r>
            <a:r>
              <a:rPr lang="en-US" altLang="zh-CN" sz="2000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expression</a:t>
            </a:r>
            <a:r>
              <a:rPr lang="en-US" altLang="zh-CN" sz="2000" b="0">
                <a:ea typeface="宋体" pitchFamily="2" charset="-122"/>
              </a:rPr>
              <a:t> ;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4625" y="2787650"/>
            <a:ext cx="2593975" cy="396875"/>
            <a:chOff x="3310" y="2496"/>
            <a:chExt cx="1634" cy="250"/>
          </a:xfrm>
        </p:grpSpPr>
        <p:sp>
          <p:nvSpPr>
            <p:cNvPr id="141321" name="Rectangle 6"/>
            <p:cNvSpPr>
              <a:spLocks noChangeArrowheads="1"/>
            </p:cNvSpPr>
            <p:nvPr/>
          </p:nvSpPr>
          <p:spPr bwMode="auto">
            <a:xfrm>
              <a:off x="4032" y="2501"/>
              <a:ext cx="912" cy="240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4583" name="Text Box 7"/>
            <p:cNvSpPr txBox="1">
              <a:spLocks noChangeArrowheads="1"/>
            </p:cNvSpPr>
            <p:nvPr/>
          </p:nvSpPr>
          <p:spPr bwMode="auto">
            <a:xfrm>
              <a:off x="3310" y="2496"/>
              <a:ext cx="722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defRPr/>
              </a:pPr>
              <a:r>
                <a:rPr lang="en-US" altLang="zh-CN" sz="2000" i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Type</a:t>
              </a:r>
              <a:r>
                <a:rPr lang="en-US" altLang="zh-CN" b="0" i="1">
                  <a:solidFill>
                    <a:schemeClr val="hlink"/>
                  </a:solidFill>
                  <a:ea typeface="宋体" pitchFamily="2" charset="-122"/>
                </a:rPr>
                <a:t>  </a:t>
              </a:r>
              <a:r>
                <a:rPr lang="en-US" altLang="zh-CN" b="0" i="1">
                  <a:ea typeface="宋体" pitchFamily="2" charset="-122"/>
                </a:rPr>
                <a:t>Obj</a:t>
              </a:r>
            </a:p>
          </p:txBody>
        </p:sp>
      </p:grp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6507163" y="3702050"/>
            <a:ext cx="126523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sz="2000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expression</a:t>
            </a:r>
          </a:p>
        </p:txBody>
      </p:sp>
      <p:sp>
        <p:nvSpPr>
          <p:cNvPr id="664585" name="Line 9"/>
          <p:cNvSpPr>
            <a:spLocks noChangeShapeType="1"/>
          </p:cNvSpPr>
          <p:nvPr/>
        </p:nvSpPr>
        <p:spPr bwMode="auto">
          <a:xfrm flipV="1">
            <a:off x="7086600" y="309245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1111250" y="4768850"/>
            <a:ext cx="7194550" cy="1006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Type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可以为各种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基本数据类型、类类型，以及这些类型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    的指针或引用</a:t>
            </a:r>
          </a:p>
        </p:txBody>
      </p:sp>
      <p:sp>
        <p:nvSpPr>
          <p:cNvPr id="14132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8" grpId="0" autoUpdateAnimBg="0"/>
      <p:bldP spid="664579" grpId="0" autoUpdateAnimBg="0"/>
      <p:bldP spid="664580" grpId="0" autoUpdateAnimBg="0"/>
      <p:bldP spid="664584" grpId="0" autoUpdateAnimBg="0"/>
      <p:bldP spid="664585" grpId="0" animBg="1"/>
      <p:bldP spid="664586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8291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3-11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</a:p>
          <a:p>
            <a:pPr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/>
              <a:t>double volume ( double ,  double ) </a:t>
            </a:r>
            <a:r>
              <a:rPr lang="zh-CN" altLang="en-US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/>
              <a:t>{  double  vol,  r,  h ;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cin  &gt;&gt;  r &gt;&gt; h ;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vol = volume ( r,  h ) ;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cout &lt;&lt; "Volume = " &lt;&lt;  vol  &lt;&lt; endl ;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/>
              <a:t>double volume ( double radius,  double  height )</a:t>
            </a:r>
          </a:p>
          <a:p>
            <a:pPr>
              <a:lnSpc>
                <a:spcPct val="140000"/>
              </a:lnSpc>
            </a:pPr>
            <a:r>
              <a:rPr lang="en-US" altLang="zh-CN"/>
              <a:t>{    return   3.14 * radius * radius * height ;  }</a:t>
            </a:r>
          </a:p>
          <a:p>
            <a:pPr>
              <a:lnSpc>
                <a:spcPct val="140000"/>
              </a:lnSpc>
            </a:pPr>
            <a:endParaRPr lang="en-US" altLang="zh-CN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6062663" y="1187450"/>
            <a:ext cx="17494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2340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 autoUpdateAnimBg="0"/>
      <p:bldP spid="665603" grpId="0" autoUpdateAnimBg="0"/>
      <p:bldP spid="665604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43362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5878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3-11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,  double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double  vol,  r, 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vol = volume ( r,  h )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radius,  double  height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  return   </a:t>
            </a:r>
            <a:r>
              <a:rPr lang="en-US" altLang="zh-CN" i="1">
                <a:solidFill>
                  <a:srgbClr val="0000FF"/>
                </a:solidFill>
              </a:rPr>
              <a:t>3.14 * radius * radius * height</a:t>
            </a:r>
            <a:r>
              <a:rPr lang="en-US" altLang="zh-CN" b="0"/>
              <a:t> ; 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6062663" y="1187450"/>
            <a:ext cx="1893887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5943600" y="1720850"/>
            <a:ext cx="20129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对表达式求值</a:t>
            </a: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5257800" y="5240338"/>
            <a:ext cx="305752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i="1">
                <a:solidFill>
                  <a:srgbClr val="0000FF"/>
                </a:solidFill>
              </a:rPr>
              <a:t>3.14 * radius * radius * height</a:t>
            </a:r>
          </a:p>
        </p:txBody>
      </p:sp>
      <p:sp>
        <p:nvSpPr>
          <p:cNvPr id="14336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"/>
                                        <p:tgtEl>
                                          <p:spTgt spid="66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9" grpId="0" autoUpdateAnimBg="0"/>
      <p:bldP spid="666630" grpId="0" build="p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44386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5878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3-11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,  double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double  vol,  r, 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vol = volume ( r,  h )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radius,  double  height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  return   </a:t>
            </a:r>
            <a:r>
              <a:rPr lang="en-US" altLang="zh-CN" i="1">
                <a:solidFill>
                  <a:srgbClr val="0000FF"/>
                </a:solidFill>
              </a:rPr>
              <a:t>3.14 * radius * radius * height</a:t>
            </a:r>
            <a:r>
              <a:rPr lang="en-US" altLang="zh-CN" b="0"/>
              <a:t> ; 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</p:txBody>
      </p:sp>
      <p:sp>
        <p:nvSpPr>
          <p:cNvPr id="144387" name="Text Box 4"/>
          <p:cNvSpPr txBox="1">
            <a:spLocks noChangeArrowheads="1"/>
          </p:cNvSpPr>
          <p:nvPr/>
        </p:nvSpPr>
        <p:spPr bwMode="auto">
          <a:xfrm>
            <a:off x="6062663" y="1187450"/>
            <a:ext cx="174942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4388" name="Text Box 5"/>
          <p:cNvSpPr txBox="1">
            <a:spLocks noChangeArrowheads="1"/>
          </p:cNvSpPr>
          <p:nvPr/>
        </p:nvSpPr>
        <p:spPr bwMode="auto">
          <a:xfrm>
            <a:off x="5943600" y="1720850"/>
            <a:ext cx="20129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对表达式求值</a:t>
            </a:r>
          </a:p>
        </p:txBody>
      </p:sp>
      <p:sp>
        <p:nvSpPr>
          <p:cNvPr id="144389" name="Rectangle 6"/>
          <p:cNvSpPr>
            <a:spLocks noChangeArrowheads="1"/>
          </p:cNvSpPr>
          <p:nvPr/>
        </p:nvSpPr>
        <p:spPr bwMode="auto">
          <a:xfrm>
            <a:off x="5257800" y="5240338"/>
            <a:ext cx="305752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i="1">
                <a:solidFill>
                  <a:srgbClr val="0000FF"/>
                </a:solidFill>
              </a:rPr>
              <a:t>3.14 * radius * radius * height</a:t>
            </a:r>
          </a:p>
        </p:txBody>
      </p:sp>
      <p:sp>
        <p:nvSpPr>
          <p:cNvPr id="667655" name="Text Box 7"/>
          <p:cNvSpPr txBox="1">
            <a:spLocks noChangeArrowheads="1"/>
          </p:cNvSpPr>
          <p:nvPr/>
        </p:nvSpPr>
        <p:spPr bwMode="auto">
          <a:xfrm>
            <a:off x="5945188" y="2192338"/>
            <a:ext cx="23431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29200" y="3702050"/>
            <a:ext cx="2743200" cy="382588"/>
            <a:chOff x="3168" y="2448"/>
            <a:chExt cx="1728" cy="241"/>
          </a:xfrm>
        </p:grpSpPr>
        <p:sp>
          <p:nvSpPr>
            <p:cNvPr id="14440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912" cy="240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401" name="Text Box 10"/>
            <p:cNvSpPr txBox="1">
              <a:spLocks noChangeArrowheads="1"/>
            </p:cNvSpPr>
            <p:nvPr/>
          </p:nvSpPr>
          <p:spPr bwMode="auto">
            <a:xfrm>
              <a:off x="3168" y="2458"/>
              <a:ext cx="7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b="0"/>
                <a:t>double </a:t>
              </a:r>
              <a:r>
                <a:rPr lang="en-US" altLang="zh-CN" b="0" i="1">
                  <a:solidFill>
                    <a:schemeClr val="hlink"/>
                  </a:solidFill>
                </a:rPr>
                <a:t> </a:t>
              </a:r>
              <a:r>
                <a:rPr lang="en-US" altLang="zh-CN" b="0" i="1"/>
                <a:t>Obj</a:t>
              </a:r>
            </a:p>
          </p:txBody>
        </p:sp>
      </p:grpSp>
      <p:sp>
        <p:nvSpPr>
          <p:cNvPr id="667659" name="Line 11"/>
          <p:cNvSpPr>
            <a:spLocks noChangeShapeType="1"/>
          </p:cNvSpPr>
          <p:nvPr/>
        </p:nvSpPr>
        <p:spPr bwMode="auto">
          <a:xfrm flipV="1">
            <a:off x="7010400" y="3998913"/>
            <a:ext cx="0" cy="1227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67660" name="Rectangle 12"/>
          <p:cNvSpPr>
            <a:spLocks noChangeArrowheads="1"/>
          </p:cNvSpPr>
          <p:nvPr/>
        </p:nvSpPr>
        <p:spPr bwMode="auto">
          <a:xfrm>
            <a:off x="6553200" y="3813175"/>
            <a:ext cx="914400" cy="1524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7661" name="Oval 13"/>
          <p:cNvSpPr>
            <a:spLocks noChangeArrowheads="1"/>
          </p:cNvSpPr>
          <p:nvPr/>
        </p:nvSpPr>
        <p:spPr bwMode="auto">
          <a:xfrm>
            <a:off x="4876800" y="3702050"/>
            <a:ext cx="914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7662" name="Oval 14"/>
          <p:cNvSpPr>
            <a:spLocks noChangeArrowheads="1"/>
          </p:cNvSpPr>
          <p:nvPr/>
        </p:nvSpPr>
        <p:spPr bwMode="auto">
          <a:xfrm>
            <a:off x="457200" y="4987925"/>
            <a:ext cx="914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93713" y="2887663"/>
            <a:ext cx="2133600" cy="1981200"/>
            <a:chOff x="432" y="1968"/>
            <a:chExt cx="1344" cy="1248"/>
          </a:xfrm>
        </p:grpSpPr>
        <p:sp>
          <p:nvSpPr>
            <p:cNvPr id="144398" name="AutoShape 16"/>
            <p:cNvSpPr>
              <a:spLocks/>
            </p:cNvSpPr>
            <p:nvPr/>
          </p:nvSpPr>
          <p:spPr bwMode="auto">
            <a:xfrm>
              <a:off x="432" y="1968"/>
              <a:ext cx="912" cy="384"/>
            </a:xfrm>
            <a:prstGeom prst="borderCallout2">
              <a:avLst>
                <a:gd name="adj1" fmla="val 18750"/>
                <a:gd name="adj2" fmla="val 105264"/>
                <a:gd name="adj3" fmla="val 18750"/>
                <a:gd name="adj4" fmla="val 148903"/>
                <a:gd name="adj5" fmla="val 171616"/>
                <a:gd name="adj6" fmla="val 289037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返回类型</a:t>
              </a:r>
            </a:p>
          </p:txBody>
        </p:sp>
        <p:sp>
          <p:nvSpPr>
            <p:cNvPr id="144399" name="Line 17"/>
            <p:cNvSpPr>
              <a:spLocks noChangeShapeType="1"/>
            </p:cNvSpPr>
            <p:nvPr/>
          </p:nvSpPr>
          <p:spPr bwMode="auto">
            <a:xfrm flipH="1">
              <a:off x="816" y="2064"/>
              <a:ext cx="960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397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"/>
                                        <p:tgtEl>
                                          <p:spTgt spid="66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6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6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6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5" grpId="0" build="p" autoUpdateAnimBg="0"/>
      <p:bldP spid="667659" grpId="0" animBg="1"/>
      <p:bldP spid="667660" grpId="0" animBg="1"/>
      <p:bldP spid="667661" grpId="0" animBg="1"/>
      <p:bldP spid="66766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45410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5878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3-11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,  double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double  vol,  r, 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vol = volume ( r,  h )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radius,  double  height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  return   3.14 * radius * radius * height ; 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</p:txBody>
      </p:sp>
      <p:sp>
        <p:nvSpPr>
          <p:cNvPr id="145411" name="Text Box 4"/>
          <p:cNvSpPr txBox="1">
            <a:spLocks noChangeArrowheads="1"/>
          </p:cNvSpPr>
          <p:nvPr/>
        </p:nvSpPr>
        <p:spPr bwMode="auto">
          <a:xfrm>
            <a:off x="6062663" y="1187450"/>
            <a:ext cx="18224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5412" name="Text Box 5"/>
          <p:cNvSpPr txBox="1">
            <a:spLocks noChangeArrowheads="1"/>
          </p:cNvSpPr>
          <p:nvPr/>
        </p:nvSpPr>
        <p:spPr bwMode="auto">
          <a:xfrm>
            <a:off x="5943600" y="1720850"/>
            <a:ext cx="22288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对表达式求值</a:t>
            </a:r>
          </a:p>
        </p:txBody>
      </p:sp>
      <p:sp>
        <p:nvSpPr>
          <p:cNvPr id="145413" name="Text Box 6"/>
          <p:cNvSpPr txBox="1">
            <a:spLocks noChangeArrowheads="1"/>
          </p:cNvSpPr>
          <p:nvPr/>
        </p:nvSpPr>
        <p:spPr bwMode="auto">
          <a:xfrm>
            <a:off x="5945188" y="2192338"/>
            <a:ext cx="2271712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grpSp>
        <p:nvGrpSpPr>
          <p:cNvPr id="145414" name="Group 7"/>
          <p:cNvGrpSpPr>
            <a:grpSpLocks/>
          </p:cNvGrpSpPr>
          <p:nvPr/>
        </p:nvGrpSpPr>
        <p:grpSpPr bwMode="auto">
          <a:xfrm>
            <a:off x="5029200" y="3700463"/>
            <a:ext cx="2743200" cy="382587"/>
            <a:chOff x="3168" y="2448"/>
            <a:chExt cx="1728" cy="241"/>
          </a:xfrm>
        </p:grpSpPr>
        <p:sp>
          <p:nvSpPr>
            <p:cNvPr id="145418" name="Rectangle 8"/>
            <p:cNvSpPr>
              <a:spLocks noChangeArrowheads="1"/>
            </p:cNvSpPr>
            <p:nvPr/>
          </p:nvSpPr>
          <p:spPr bwMode="auto">
            <a:xfrm>
              <a:off x="3984" y="2448"/>
              <a:ext cx="912" cy="240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419" name="Text Box 9"/>
            <p:cNvSpPr txBox="1">
              <a:spLocks noChangeArrowheads="1"/>
            </p:cNvSpPr>
            <p:nvPr/>
          </p:nvSpPr>
          <p:spPr bwMode="auto">
            <a:xfrm>
              <a:off x="3168" y="2458"/>
              <a:ext cx="7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b="0"/>
                <a:t>double </a:t>
              </a:r>
              <a:r>
                <a:rPr lang="en-US" altLang="zh-CN" b="0" i="1">
                  <a:solidFill>
                    <a:schemeClr val="hlink"/>
                  </a:solidFill>
                </a:rPr>
                <a:t> </a:t>
              </a:r>
              <a:r>
                <a:rPr lang="en-US" altLang="zh-CN" b="0" i="1"/>
                <a:t>Obj</a:t>
              </a:r>
            </a:p>
          </p:txBody>
        </p:sp>
      </p:grpSp>
      <p:sp>
        <p:nvSpPr>
          <p:cNvPr id="668682" name="Text Box 10"/>
          <p:cNvSpPr txBox="1">
            <a:spLocks noChangeArrowheads="1"/>
          </p:cNvSpPr>
          <p:nvPr/>
        </p:nvSpPr>
        <p:spPr bwMode="auto">
          <a:xfrm>
            <a:off x="5397500" y="2635250"/>
            <a:ext cx="33464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返回调用点，执行赋值操作</a:t>
            </a:r>
          </a:p>
        </p:txBody>
      </p:sp>
      <p:sp>
        <p:nvSpPr>
          <p:cNvPr id="145416" name="Rectangle 11"/>
          <p:cNvSpPr>
            <a:spLocks noChangeArrowheads="1"/>
          </p:cNvSpPr>
          <p:nvPr/>
        </p:nvSpPr>
        <p:spPr bwMode="auto">
          <a:xfrm>
            <a:off x="6553200" y="3811588"/>
            <a:ext cx="914400" cy="1524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5417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2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5878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3-11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求圆柱体体积</a:t>
            </a:r>
            <a:endParaRPr lang="zh-CN" altLang="en-US" b="0" i="1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double volume ( double ,  double ) </a:t>
            </a:r>
            <a:r>
              <a:rPr lang="zh-CN" altLang="en-US" b="0">
                <a:ea typeface="宋体" pitchFamily="2" charset="-122"/>
              </a:rPr>
              <a:t>；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{  double  vol,  r,  h 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    cin  &gt;&gt;  r &gt;&gt; h 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vol =</a:t>
            </a:r>
            <a:r>
              <a:rPr lang="en-US" altLang="zh-CN" b="0"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volume ( r,  h )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    cout &lt;&lt; "Volume = " &lt;&lt;  vol  &lt;&lt; endl ;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double volume ( double radius,  double  height )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b="0">
                <a:ea typeface="宋体" pitchFamily="2" charset="-122"/>
              </a:rPr>
              <a:t>{    return   3.14 * radius * radius * height ;  }</a:t>
            </a:r>
          </a:p>
          <a:p>
            <a:pPr>
              <a:lnSpc>
                <a:spcPct val="140000"/>
              </a:lnSpc>
              <a:defRPr/>
            </a:pPr>
            <a:endParaRPr lang="en-US" altLang="zh-CN" b="0">
              <a:ea typeface="宋体" pitchFamily="2" charset="-122"/>
            </a:endParaRPr>
          </a:p>
        </p:txBody>
      </p:sp>
      <p:grpSp>
        <p:nvGrpSpPr>
          <p:cNvPr id="146435" name="Group 7"/>
          <p:cNvGrpSpPr>
            <a:grpSpLocks/>
          </p:cNvGrpSpPr>
          <p:nvPr/>
        </p:nvGrpSpPr>
        <p:grpSpPr bwMode="auto">
          <a:xfrm>
            <a:off x="5029200" y="3700463"/>
            <a:ext cx="2743200" cy="382587"/>
            <a:chOff x="3168" y="2448"/>
            <a:chExt cx="1728" cy="241"/>
          </a:xfrm>
        </p:grpSpPr>
        <p:sp>
          <p:nvSpPr>
            <p:cNvPr id="146443" name="Rectangle 8"/>
            <p:cNvSpPr>
              <a:spLocks noChangeArrowheads="1"/>
            </p:cNvSpPr>
            <p:nvPr/>
          </p:nvSpPr>
          <p:spPr bwMode="auto">
            <a:xfrm>
              <a:off x="3984" y="2448"/>
              <a:ext cx="912" cy="240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444" name="Text Box 9"/>
            <p:cNvSpPr txBox="1">
              <a:spLocks noChangeArrowheads="1"/>
            </p:cNvSpPr>
            <p:nvPr/>
          </p:nvSpPr>
          <p:spPr bwMode="auto">
            <a:xfrm>
              <a:off x="3168" y="2458"/>
              <a:ext cx="7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b="0"/>
                <a:t>double </a:t>
              </a:r>
              <a:r>
                <a:rPr lang="en-US" altLang="zh-CN" b="0" i="1">
                  <a:solidFill>
                    <a:schemeClr val="hlink"/>
                  </a:solidFill>
                </a:rPr>
                <a:t> </a:t>
              </a:r>
              <a:r>
                <a:rPr lang="en-US" altLang="zh-CN" b="0" i="1"/>
                <a:t>Obj</a:t>
              </a:r>
            </a:p>
          </p:txBody>
        </p:sp>
      </p:grpSp>
      <p:sp>
        <p:nvSpPr>
          <p:cNvPr id="146436" name="Rectangle 11"/>
          <p:cNvSpPr>
            <a:spLocks noChangeArrowheads="1"/>
          </p:cNvSpPr>
          <p:nvPr/>
        </p:nvSpPr>
        <p:spPr bwMode="auto">
          <a:xfrm>
            <a:off x="6553200" y="3811588"/>
            <a:ext cx="914400" cy="1524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69708" name="Freeform 12"/>
          <p:cNvSpPr>
            <a:spLocks/>
          </p:cNvSpPr>
          <p:nvPr/>
        </p:nvSpPr>
        <p:spPr bwMode="auto">
          <a:xfrm>
            <a:off x="1331913" y="4076700"/>
            <a:ext cx="5545137" cy="542925"/>
          </a:xfrm>
          <a:custGeom>
            <a:avLst/>
            <a:gdLst>
              <a:gd name="T0" fmla="*/ 2147483647 w 3504"/>
              <a:gd name="T1" fmla="*/ 0 h 296"/>
              <a:gd name="T2" fmla="*/ 2147483647 w 3504"/>
              <a:gd name="T3" fmla="*/ 2147483647 h 296"/>
              <a:gd name="T4" fmla="*/ 0 w 3504"/>
              <a:gd name="T5" fmla="*/ 2147483647 h 296"/>
              <a:gd name="T6" fmla="*/ 0 60000 65536"/>
              <a:gd name="T7" fmla="*/ 0 60000 65536"/>
              <a:gd name="T8" fmla="*/ 0 60000 65536"/>
              <a:gd name="T9" fmla="*/ 0 w 3504"/>
              <a:gd name="T10" fmla="*/ 0 h 296"/>
              <a:gd name="T11" fmla="*/ 3504 w 3504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04" h="296">
                <a:moveTo>
                  <a:pt x="3504" y="0"/>
                </a:moveTo>
                <a:cubicBezTo>
                  <a:pt x="2908" y="140"/>
                  <a:pt x="2312" y="280"/>
                  <a:pt x="1728" y="288"/>
                </a:cubicBezTo>
                <a:cubicBezTo>
                  <a:pt x="1144" y="296"/>
                  <a:pt x="572" y="172"/>
                  <a:pt x="0" y="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6438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  <p:sp>
        <p:nvSpPr>
          <p:cNvPr id="146439" name="Text Box 15"/>
          <p:cNvSpPr txBox="1">
            <a:spLocks noChangeArrowheads="1"/>
          </p:cNvSpPr>
          <p:nvPr/>
        </p:nvSpPr>
        <p:spPr bwMode="auto">
          <a:xfrm>
            <a:off x="6062663" y="1187450"/>
            <a:ext cx="18224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6440" name="Text Box 16"/>
          <p:cNvSpPr txBox="1">
            <a:spLocks noChangeArrowheads="1"/>
          </p:cNvSpPr>
          <p:nvPr/>
        </p:nvSpPr>
        <p:spPr bwMode="auto">
          <a:xfrm>
            <a:off x="5943600" y="1720850"/>
            <a:ext cx="22288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对表达式求值</a:t>
            </a:r>
          </a:p>
        </p:txBody>
      </p:sp>
      <p:sp>
        <p:nvSpPr>
          <p:cNvPr id="146441" name="Text Box 17"/>
          <p:cNvSpPr txBox="1">
            <a:spLocks noChangeArrowheads="1"/>
          </p:cNvSpPr>
          <p:nvPr/>
        </p:nvSpPr>
        <p:spPr bwMode="auto">
          <a:xfrm>
            <a:off x="5945188" y="2192338"/>
            <a:ext cx="2271712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146442" name="Text Box 18"/>
          <p:cNvSpPr txBox="1">
            <a:spLocks noChangeArrowheads="1"/>
          </p:cNvSpPr>
          <p:nvPr/>
        </p:nvSpPr>
        <p:spPr bwMode="auto">
          <a:xfrm>
            <a:off x="5397500" y="2635250"/>
            <a:ext cx="33464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返回调用点，执行赋值操作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．返回基本类型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533400" y="1093788"/>
            <a:ext cx="4587875" cy="5086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3-11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,  double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double  vol,  r, 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vol = volume ( r,  h )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double volume ( double radius,  double  height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  return   3.14 * radius * radius * height ;  }</a:t>
            </a:r>
          </a:p>
          <a:p>
            <a:pPr>
              <a:lnSpc>
                <a:spcPct val="140000"/>
              </a:lnSpc>
            </a:pPr>
            <a:endParaRPr lang="en-US" altLang="zh-CN" b="0"/>
          </a:p>
        </p:txBody>
      </p:sp>
      <p:grpSp>
        <p:nvGrpSpPr>
          <p:cNvPr id="147459" name="Group 7"/>
          <p:cNvGrpSpPr>
            <a:grpSpLocks/>
          </p:cNvGrpSpPr>
          <p:nvPr/>
        </p:nvGrpSpPr>
        <p:grpSpPr bwMode="auto">
          <a:xfrm>
            <a:off x="5029200" y="3700463"/>
            <a:ext cx="2743200" cy="382587"/>
            <a:chOff x="3168" y="2448"/>
            <a:chExt cx="1728" cy="241"/>
          </a:xfrm>
        </p:grpSpPr>
        <p:sp>
          <p:nvSpPr>
            <p:cNvPr id="147468" name="Rectangle 8"/>
            <p:cNvSpPr>
              <a:spLocks noChangeArrowheads="1"/>
            </p:cNvSpPr>
            <p:nvPr/>
          </p:nvSpPr>
          <p:spPr bwMode="auto">
            <a:xfrm>
              <a:off x="3984" y="2448"/>
              <a:ext cx="912" cy="240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469" name="Text Box 9"/>
            <p:cNvSpPr txBox="1">
              <a:spLocks noChangeArrowheads="1"/>
            </p:cNvSpPr>
            <p:nvPr/>
          </p:nvSpPr>
          <p:spPr bwMode="auto">
            <a:xfrm>
              <a:off x="3168" y="2458"/>
              <a:ext cx="7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b="0"/>
                <a:t>double </a:t>
              </a:r>
              <a:r>
                <a:rPr lang="en-US" altLang="zh-CN" b="0" i="1"/>
                <a:t> Obj</a:t>
              </a:r>
            </a:p>
          </p:txBody>
        </p:sp>
      </p:grpSp>
      <p:sp>
        <p:nvSpPr>
          <p:cNvPr id="670731" name="Text Box 11"/>
          <p:cNvSpPr txBox="1">
            <a:spLocks noChangeArrowheads="1"/>
          </p:cNvSpPr>
          <p:nvPr/>
        </p:nvSpPr>
        <p:spPr bwMode="auto">
          <a:xfrm>
            <a:off x="5943600" y="3106738"/>
            <a:ext cx="1868488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撤销匿名对象</a:t>
            </a:r>
          </a:p>
        </p:txBody>
      </p:sp>
      <p:sp>
        <p:nvSpPr>
          <p:cNvPr id="147461" name="Rectangle 12"/>
          <p:cNvSpPr>
            <a:spLocks noChangeArrowheads="1"/>
          </p:cNvSpPr>
          <p:nvPr/>
        </p:nvSpPr>
        <p:spPr bwMode="auto">
          <a:xfrm>
            <a:off x="6553200" y="3811588"/>
            <a:ext cx="914400" cy="1524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670733" name="Rectangle 13"/>
          <p:cNvSpPr>
            <a:spLocks noChangeArrowheads="1"/>
          </p:cNvSpPr>
          <p:nvPr/>
        </p:nvSpPr>
        <p:spPr bwMode="auto">
          <a:xfrm>
            <a:off x="4800600" y="3625850"/>
            <a:ext cx="3429000" cy="5334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7463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  <p:sp>
        <p:nvSpPr>
          <p:cNvPr id="147464" name="Text Box 16"/>
          <p:cNvSpPr txBox="1">
            <a:spLocks noChangeArrowheads="1"/>
          </p:cNvSpPr>
          <p:nvPr/>
        </p:nvSpPr>
        <p:spPr bwMode="auto">
          <a:xfrm>
            <a:off x="6062663" y="1187450"/>
            <a:ext cx="18224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7465" name="Text Box 17"/>
          <p:cNvSpPr txBox="1">
            <a:spLocks noChangeArrowheads="1"/>
          </p:cNvSpPr>
          <p:nvPr/>
        </p:nvSpPr>
        <p:spPr bwMode="auto">
          <a:xfrm>
            <a:off x="5943600" y="1720850"/>
            <a:ext cx="22288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对表达式求值</a:t>
            </a:r>
          </a:p>
        </p:txBody>
      </p:sp>
      <p:sp>
        <p:nvSpPr>
          <p:cNvPr id="147466" name="Text Box 18"/>
          <p:cNvSpPr txBox="1">
            <a:spLocks noChangeArrowheads="1"/>
          </p:cNvSpPr>
          <p:nvPr/>
        </p:nvSpPr>
        <p:spPr bwMode="auto">
          <a:xfrm>
            <a:off x="5945188" y="2192338"/>
            <a:ext cx="2271712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147467" name="Text Box 19"/>
          <p:cNvSpPr txBox="1">
            <a:spLocks noChangeArrowheads="1"/>
          </p:cNvSpPr>
          <p:nvPr/>
        </p:nvSpPr>
        <p:spPr bwMode="auto">
          <a:xfrm>
            <a:off x="5397500" y="2635250"/>
            <a:ext cx="33464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返回调用点，执行赋值操作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7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1" grpId="0" build="p" autoUpdateAnimBg="0"/>
      <p:bldP spid="6707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533400" y="919163"/>
            <a:ext cx="4114800" cy="54705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3-12 </a:t>
            </a:r>
            <a:r>
              <a:rPr lang="zh-CN" altLang="en-US" i="1">
                <a:solidFill>
                  <a:srgbClr val="008000"/>
                </a:solidFill>
              </a:rPr>
              <a:t>返回较大值变量的指针</a:t>
            </a:r>
            <a:r>
              <a:rPr lang="zh-CN" altLang="en-US" b="0" i="1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int a,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"Input a, b : "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* maxPoint( &amp;a, &amp;b ) &lt;&lt;endl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if ( *x &gt; *y )  return x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6146800" y="958850"/>
            <a:ext cx="1665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57912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对</a:t>
            </a:r>
            <a:r>
              <a:rPr lang="zh-CN" altLang="en-US" i="1"/>
              <a:t>地址</a:t>
            </a:r>
            <a:r>
              <a:rPr lang="zh-CN" altLang="en-US"/>
              <a:t>表达式求值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00600" y="3549650"/>
            <a:ext cx="3810000" cy="2057400"/>
            <a:chOff x="3024" y="2400"/>
            <a:chExt cx="2400" cy="1296"/>
          </a:xfrm>
        </p:grpSpPr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3314" y="3456"/>
              <a:ext cx="624" cy="192"/>
            </a:xfrm>
            <a:prstGeom prst="rect">
              <a:avLst/>
            </a:prstGeom>
            <a:solidFill>
              <a:srgbClr val="CC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&amp;a</a:t>
              </a: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800" y="3456"/>
              <a:ext cx="624" cy="192"/>
            </a:xfrm>
            <a:prstGeom prst="rect">
              <a:avLst/>
            </a:prstGeom>
            <a:solidFill>
              <a:srgbClr val="CC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&amp;b</a:t>
              </a: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3314" y="2400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4800" y="2400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48491" name="Text Box 11"/>
            <p:cNvSpPr txBox="1">
              <a:spLocks noChangeArrowheads="1"/>
            </p:cNvSpPr>
            <p:nvPr/>
          </p:nvSpPr>
          <p:spPr bwMode="auto">
            <a:xfrm>
              <a:off x="3096" y="2409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48492" name="Text Box 12"/>
            <p:cNvSpPr txBox="1">
              <a:spLocks noChangeArrowheads="1"/>
            </p:cNvSpPr>
            <p:nvPr/>
          </p:nvSpPr>
          <p:spPr bwMode="auto">
            <a:xfrm>
              <a:off x="4576" y="2400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48493" name="Text Box 13"/>
            <p:cNvSpPr txBox="1">
              <a:spLocks noChangeArrowheads="1"/>
            </p:cNvSpPr>
            <p:nvPr/>
          </p:nvSpPr>
          <p:spPr bwMode="auto">
            <a:xfrm>
              <a:off x="3088" y="3465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x</a:t>
              </a:r>
            </a:p>
          </p:txBody>
        </p:sp>
        <p:sp>
          <p:nvSpPr>
            <p:cNvPr id="148494" name="Text Box 14"/>
            <p:cNvSpPr txBox="1">
              <a:spLocks noChangeArrowheads="1"/>
            </p:cNvSpPr>
            <p:nvPr/>
          </p:nvSpPr>
          <p:spPr bwMode="auto">
            <a:xfrm>
              <a:off x="4576" y="3465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y</a:t>
              </a:r>
            </a:p>
          </p:txBody>
        </p:sp>
        <p:sp>
          <p:nvSpPr>
            <p:cNvPr id="671759" name="Text Box 15"/>
            <p:cNvSpPr txBox="1">
              <a:spLocks noChangeArrowheads="1"/>
            </p:cNvSpPr>
            <p:nvPr/>
          </p:nvSpPr>
          <p:spPr bwMode="auto">
            <a:xfrm>
              <a:off x="3024" y="2601"/>
              <a:ext cx="25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*x</a:t>
              </a:r>
            </a:p>
          </p:txBody>
        </p:sp>
        <p:sp>
          <p:nvSpPr>
            <p:cNvPr id="671760" name="Text Box 16"/>
            <p:cNvSpPr txBox="1">
              <a:spLocks noChangeArrowheads="1"/>
            </p:cNvSpPr>
            <p:nvPr/>
          </p:nvSpPr>
          <p:spPr bwMode="auto">
            <a:xfrm>
              <a:off x="4512" y="2601"/>
              <a:ext cx="25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*y</a:t>
              </a:r>
            </a:p>
          </p:txBody>
        </p:sp>
      </p:grpSp>
      <p:sp>
        <p:nvSpPr>
          <p:cNvPr id="148486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7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6" grpId="0" autoUpdateAnimBg="0"/>
      <p:bldP spid="671747" grpId="0" autoUpdateAnimBg="0"/>
      <p:bldP spid="671748" grpId="0" autoUpdateAnimBg="0"/>
      <p:bldP spid="671749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149506" name="Text Box 3"/>
          <p:cNvSpPr txBox="1">
            <a:spLocks noChangeArrowheads="1"/>
          </p:cNvSpPr>
          <p:nvPr/>
        </p:nvSpPr>
        <p:spPr bwMode="auto">
          <a:xfrm>
            <a:off x="533400" y="919163"/>
            <a:ext cx="4114800" cy="54705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3-12 </a:t>
            </a:r>
            <a:r>
              <a:rPr lang="zh-CN" altLang="en-US" i="1">
                <a:solidFill>
                  <a:srgbClr val="008000"/>
                </a:solidFill>
              </a:rPr>
              <a:t>返回较大值变量的指针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int a,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"Input a, b : "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* maxPoint( &amp;a, &amp;b ) &lt;&lt;endl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if ( *x &gt; *y )  return 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="0"/>
              <a:t>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return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 b="0"/>
              <a:t> ;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49507" name="Text Box 4"/>
          <p:cNvSpPr txBox="1">
            <a:spLocks noChangeArrowheads="1"/>
          </p:cNvSpPr>
          <p:nvPr/>
        </p:nvSpPr>
        <p:spPr bwMode="auto">
          <a:xfrm>
            <a:off x="6146800" y="958850"/>
            <a:ext cx="173831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49508" name="Text Box 5"/>
          <p:cNvSpPr txBox="1">
            <a:spLocks noChangeArrowheads="1"/>
          </p:cNvSpPr>
          <p:nvPr/>
        </p:nvSpPr>
        <p:spPr bwMode="auto">
          <a:xfrm>
            <a:off x="57912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对</a:t>
            </a:r>
            <a:r>
              <a:rPr lang="zh-CN" altLang="en-US" i="1"/>
              <a:t>地址</a:t>
            </a:r>
            <a:r>
              <a:rPr lang="zh-CN" altLang="en-US"/>
              <a:t>表达式求值</a:t>
            </a:r>
          </a:p>
        </p:txBody>
      </p:sp>
      <p:sp>
        <p:nvSpPr>
          <p:cNvPr id="149509" name="Rectangle 6"/>
          <p:cNvSpPr>
            <a:spLocks noChangeArrowheads="1"/>
          </p:cNvSpPr>
          <p:nvPr/>
        </p:nvSpPr>
        <p:spPr bwMode="auto">
          <a:xfrm>
            <a:off x="5260975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49510" name="Rectangle 7"/>
          <p:cNvSpPr>
            <a:spLocks noChangeArrowheads="1"/>
          </p:cNvSpPr>
          <p:nvPr/>
        </p:nvSpPr>
        <p:spPr bwMode="auto">
          <a:xfrm>
            <a:off x="7620000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&amp;b</a:t>
            </a:r>
          </a:p>
        </p:txBody>
      </p:sp>
      <p:sp>
        <p:nvSpPr>
          <p:cNvPr id="149511" name="Rectangle 8"/>
          <p:cNvSpPr>
            <a:spLocks noChangeArrowheads="1"/>
          </p:cNvSpPr>
          <p:nvPr/>
        </p:nvSpPr>
        <p:spPr bwMode="auto">
          <a:xfrm>
            <a:off x="5260975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149512" name="Rectangle 9"/>
          <p:cNvSpPr>
            <a:spLocks noChangeArrowheads="1"/>
          </p:cNvSpPr>
          <p:nvPr/>
        </p:nvSpPr>
        <p:spPr bwMode="auto">
          <a:xfrm>
            <a:off x="7620000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149513" name="Text Box 10"/>
          <p:cNvSpPr txBox="1">
            <a:spLocks noChangeArrowheads="1"/>
          </p:cNvSpPr>
          <p:nvPr/>
        </p:nvSpPr>
        <p:spPr bwMode="auto">
          <a:xfrm>
            <a:off x="4914900" y="35639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49514" name="Text Box 11"/>
          <p:cNvSpPr txBox="1">
            <a:spLocks noChangeArrowheads="1"/>
          </p:cNvSpPr>
          <p:nvPr/>
        </p:nvSpPr>
        <p:spPr bwMode="auto">
          <a:xfrm>
            <a:off x="7264400" y="3549650"/>
            <a:ext cx="3079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49515" name="Text Box 12"/>
          <p:cNvSpPr txBox="1">
            <a:spLocks noChangeArrowheads="1"/>
          </p:cNvSpPr>
          <p:nvPr/>
        </p:nvSpPr>
        <p:spPr bwMode="auto">
          <a:xfrm>
            <a:off x="49022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149516" name="Text Box 13"/>
          <p:cNvSpPr txBox="1">
            <a:spLocks noChangeArrowheads="1"/>
          </p:cNvSpPr>
          <p:nvPr/>
        </p:nvSpPr>
        <p:spPr bwMode="auto">
          <a:xfrm>
            <a:off x="72644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672782" name="Text Box 14"/>
          <p:cNvSpPr txBox="1">
            <a:spLocks noChangeArrowheads="1"/>
          </p:cNvSpPr>
          <p:nvPr/>
        </p:nvSpPr>
        <p:spPr bwMode="auto">
          <a:xfrm>
            <a:off x="4800600" y="3868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</a:t>
            </a:r>
          </a:p>
        </p:txBody>
      </p:sp>
      <p:sp>
        <p:nvSpPr>
          <p:cNvPr id="672783" name="Text Box 15"/>
          <p:cNvSpPr txBox="1">
            <a:spLocks noChangeArrowheads="1"/>
          </p:cNvSpPr>
          <p:nvPr/>
        </p:nvSpPr>
        <p:spPr bwMode="auto">
          <a:xfrm>
            <a:off x="7162800" y="3868738"/>
            <a:ext cx="396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*y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18125" y="4395788"/>
            <a:ext cx="2225675" cy="366712"/>
            <a:chOff x="3350" y="2933"/>
            <a:chExt cx="1402" cy="231"/>
          </a:xfrm>
        </p:grpSpPr>
        <p:sp>
          <p:nvSpPr>
            <p:cNvPr id="149526" name="Rectangle 17"/>
            <p:cNvSpPr>
              <a:spLocks noChangeArrowheads="1"/>
            </p:cNvSpPr>
            <p:nvPr/>
          </p:nvSpPr>
          <p:spPr bwMode="auto">
            <a:xfrm>
              <a:off x="4032" y="2952"/>
              <a:ext cx="720" cy="192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527" name="Text Box 18"/>
            <p:cNvSpPr txBox="1">
              <a:spLocks noChangeArrowheads="1"/>
            </p:cNvSpPr>
            <p:nvPr/>
          </p:nvSpPr>
          <p:spPr bwMode="auto">
            <a:xfrm>
              <a:off x="3350" y="2933"/>
              <a:ext cx="64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int * </a:t>
              </a:r>
              <a:r>
                <a:rPr lang="en-US" altLang="zh-CN" i="1"/>
                <a:t>Obj</a:t>
              </a:r>
            </a:p>
          </p:txBody>
        </p:sp>
      </p:grpSp>
      <p:sp>
        <p:nvSpPr>
          <p:cNvPr id="672787" name="Oval 19"/>
          <p:cNvSpPr>
            <a:spLocks noChangeArrowheads="1"/>
          </p:cNvSpPr>
          <p:nvPr/>
        </p:nvSpPr>
        <p:spPr bwMode="auto">
          <a:xfrm>
            <a:off x="2590800" y="5280025"/>
            <a:ext cx="304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2788" name="Text Box 20"/>
          <p:cNvSpPr txBox="1">
            <a:spLocks noChangeArrowheads="1"/>
          </p:cNvSpPr>
          <p:nvPr/>
        </p:nvSpPr>
        <p:spPr bwMode="auto">
          <a:xfrm>
            <a:off x="5795963" y="2025650"/>
            <a:ext cx="2122487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672789" name="Line 21"/>
          <p:cNvSpPr>
            <a:spLocks noChangeShapeType="1"/>
          </p:cNvSpPr>
          <p:nvPr/>
        </p:nvSpPr>
        <p:spPr bwMode="auto">
          <a:xfrm flipV="1">
            <a:off x="5943600" y="4692650"/>
            <a:ext cx="9906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2790" name="Text Box 22"/>
          <p:cNvSpPr txBox="1">
            <a:spLocks noChangeArrowheads="1"/>
          </p:cNvSpPr>
          <p:nvPr/>
        </p:nvSpPr>
        <p:spPr bwMode="auto">
          <a:xfrm>
            <a:off x="6729413" y="4387850"/>
            <a:ext cx="485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672791" name="Text Box 23"/>
          <p:cNvSpPr txBox="1">
            <a:spLocks noChangeArrowheads="1"/>
          </p:cNvSpPr>
          <p:nvPr/>
        </p:nvSpPr>
        <p:spPr bwMode="auto">
          <a:xfrm>
            <a:off x="5153025" y="3868738"/>
            <a:ext cx="6381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*Obj</a:t>
            </a:r>
          </a:p>
        </p:txBody>
      </p:sp>
      <p:sp>
        <p:nvSpPr>
          <p:cNvPr id="149525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"/>
                                        <p:tgtEl>
                                          <p:spTgt spid="67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7" grpId="0" animBg="1"/>
      <p:bldP spid="672788" grpId="0" build="p" autoUpdateAnimBg="0"/>
      <p:bldP spid="672789" grpId="0" animBg="1"/>
      <p:bldP spid="672790" grpId="0" autoUpdateAnimBg="0"/>
      <p:bldP spid="672791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150530" name="Text Box 3"/>
          <p:cNvSpPr txBox="1">
            <a:spLocks noChangeArrowheads="1"/>
          </p:cNvSpPr>
          <p:nvPr/>
        </p:nvSpPr>
        <p:spPr bwMode="auto">
          <a:xfrm>
            <a:off x="533400" y="919163"/>
            <a:ext cx="4114800" cy="54705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3-12 </a:t>
            </a:r>
            <a:r>
              <a:rPr lang="zh-CN" altLang="en-US" i="1">
                <a:solidFill>
                  <a:srgbClr val="008000"/>
                </a:solidFill>
              </a:rPr>
              <a:t>返回较大值变量的指针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int a,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"Input a, b : "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* maxPoint( &amp;a, &amp;b ) &lt;&lt;endl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if ( *x &gt; *y )  return x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50531" name="Text Box 4"/>
          <p:cNvSpPr txBox="1">
            <a:spLocks noChangeArrowheads="1"/>
          </p:cNvSpPr>
          <p:nvPr/>
        </p:nvSpPr>
        <p:spPr bwMode="auto">
          <a:xfrm>
            <a:off x="6146800" y="958850"/>
            <a:ext cx="1665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0532" name="Text Box 5"/>
          <p:cNvSpPr txBox="1">
            <a:spLocks noChangeArrowheads="1"/>
          </p:cNvSpPr>
          <p:nvPr/>
        </p:nvSpPr>
        <p:spPr bwMode="auto">
          <a:xfrm>
            <a:off x="57912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对</a:t>
            </a:r>
            <a:r>
              <a:rPr lang="zh-CN" altLang="en-US" i="1"/>
              <a:t>地址</a:t>
            </a:r>
            <a:r>
              <a:rPr lang="zh-CN" altLang="en-US"/>
              <a:t>表达式求值</a:t>
            </a:r>
          </a:p>
        </p:txBody>
      </p:sp>
      <p:sp>
        <p:nvSpPr>
          <p:cNvPr id="150533" name="Rectangle 6"/>
          <p:cNvSpPr>
            <a:spLocks noChangeArrowheads="1"/>
          </p:cNvSpPr>
          <p:nvPr/>
        </p:nvSpPr>
        <p:spPr bwMode="auto">
          <a:xfrm>
            <a:off x="5260975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0534" name="Rectangle 7"/>
          <p:cNvSpPr>
            <a:spLocks noChangeArrowheads="1"/>
          </p:cNvSpPr>
          <p:nvPr/>
        </p:nvSpPr>
        <p:spPr bwMode="auto">
          <a:xfrm>
            <a:off x="7620000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&amp;b</a:t>
            </a:r>
          </a:p>
        </p:txBody>
      </p:sp>
      <p:sp>
        <p:nvSpPr>
          <p:cNvPr id="150535" name="Rectangle 8"/>
          <p:cNvSpPr>
            <a:spLocks noChangeArrowheads="1"/>
          </p:cNvSpPr>
          <p:nvPr/>
        </p:nvSpPr>
        <p:spPr bwMode="auto">
          <a:xfrm>
            <a:off x="5260975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150536" name="Rectangle 9"/>
          <p:cNvSpPr>
            <a:spLocks noChangeArrowheads="1"/>
          </p:cNvSpPr>
          <p:nvPr/>
        </p:nvSpPr>
        <p:spPr bwMode="auto">
          <a:xfrm>
            <a:off x="7620000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150537" name="Text Box 10"/>
          <p:cNvSpPr txBox="1">
            <a:spLocks noChangeArrowheads="1"/>
          </p:cNvSpPr>
          <p:nvPr/>
        </p:nvSpPr>
        <p:spPr bwMode="auto">
          <a:xfrm>
            <a:off x="4914900" y="35639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50538" name="Text Box 11"/>
          <p:cNvSpPr txBox="1">
            <a:spLocks noChangeArrowheads="1"/>
          </p:cNvSpPr>
          <p:nvPr/>
        </p:nvSpPr>
        <p:spPr bwMode="auto">
          <a:xfrm>
            <a:off x="7264400" y="3549650"/>
            <a:ext cx="3079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50539" name="Text Box 12"/>
          <p:cNvSpPr txBox="1">
            <a:spLocks noChangeArrowheads="1"/>
          </p:cNvSpPr>
          <p:nvPr/>
        </p:nvSpPr>
        <p:spPr bwMode="auto">
          <a:xfrm>
            <a:off x="49022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150540" name="Text Box 13"/>
          <p:cNvSpPr txBox="1">
            <a:spLocks noChangeArrowheads="1"/>
          </p:cNvSpPr>
          <p:nvPr/>
        </p:nvSpPr>
        <p:spPr bwMode="auto">
          <a:xfrm>
            <a:off x="72644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673806" name="Text Box 14"/>
          <p:cNvSpPr txBox="1">
            <a:spLocks noChangeArrowheads="1"/>
          </p:cNvSpPr>
          <p:nvPr/>
        </p:nvSpPr>
        <p:spPr bwMode="auto">
          <a:xfrm>
            <a:off x="4800600" y="3868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</a:t>
            </a:r>
          </a:p>
        </p:txBody>
      </p:sp>
      <p:sp>
        <p:nvSpPr>
          <p:cNvPr id="673807" name="Text Box 15"/>
          <p:cNvSpPr txBox="1">
            <a:spLocks noChangeArrowheads="1"/>
          </p:cNvSpPr>
          <p:nvPr/>
        </p:nvSpPr>
        <p:spPr bwMode="auto">
          <a:xfrm>
            <a:off x="7162800" y="3868738"/>
            <a:ext cx="396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*y</a:t>
            </a:r>
          </a:p>
        </p:txBody>
      </p:sp>
      <p:grpSp>
        <p:nvGrpSpPr>
          <p:cNvPr id="150543" name="Group 16"/>
          <p:cNvGrpSpPr>
            <a:grpSpLocks/>
          </p:cNvGrpSpPr>
          <p:nvPr/>
        </p:nvGrpSpPr>
        <p:grpSpPr bwMode="auto">
          <a:xfrm>
            <a:off x="5318125" y="4395788"/>
            <a:ext cx="2225675" cy="366712"/>
            <a:chOff x="3350" y="2933"/>
            <a:chExt cx="1402" cy="231"/>
          </a:xfrm>
        </p:grpSpPr>
        <p:sp>
          <p:nvSpPr>
            <p:cNvPr id="150550" name="Rectangle 17"/>
            <p:cNvSpPr>
              <a:spLocks noChangeArrowheads="1"/>
            </p:cNvSpPr>
            <p:nvPr/>
          </p:nvSpPr>
          <p:spPr bwMode="auto">
            <a:xfrm>
              <a:off x="4032" y="2952"/>
              <a:ext cx="720" cy="192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551" name="Text Box 18"/>
            <p:cNvSpPr txBox="1">
              <a:spLocks noChangeArrowheads="1"/>
            </p:cNvSpPr>
            <p:nvPr/>
          </p:nvSpPr>
          <p:spPr bwMode="auto">
            <a:xfrm>
              <a:off x="3350" y="2933"/>
              <a:ext cx="64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int * </a:t>
              </a:r>
              <a:r>
                <a:rPr lang="en-US" altLang="zh-CN" i="1"/>
                <a:t>Obj</a:t>
              </a:r>
            </a:p>
          </p:txBody>
        </p:sp>
      </p:grpSp>
      <p:sp>
        <p:nvSpPr>
          <p:cNvPr id="150544" name="Text Box 19"/>
          <p:cNvSpPr txBox="1">
            <a:spLocks noChangeArrowheads="1"/>
          </p:cNvSpPr>
          <p:nvPr/>
        </p:nvSpPr>
        <p:spPr bwMode="auto">
          <a:xfrm>
            <a:off x="5795963" y="2025650"/>
            <a:ext cx="2195512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150545" name="Text Box 20"/>
          <p:cNvSpPr txBox="1">
            <a:spLocks noChangeArrowheads="1"/>
          </p:cNvSpPr>
          <p:nvPr/>
        </p:nvSpPr>
        <p:spPr bwMode="auto">
          <a:xfrm>
            <a:off x="6729413" y="4387850"/>
            <a:ext cx="485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0546" name="Text Box 21"/>
          <p:cNvSpPr txBox="1">
            <a:spLocks noChangeArrowheads="1"/>
          </p:cNvSpPr>
          <p:nvPr/>
        </p:nvSpPr>
        <p:spPr bwMode="auto">
          <a:xfrm>
            <a:off x="5153025" y="3868738"/>
            <a:ext cx="6381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*Obj</a:t>
            </a:r>
          </a:p>
        </p:txBody>
      </p:sp>
      <p:sp>
        <p:nvSpPr>
          <p:cNvPr id="673814" name="Text Box 22"/>
          <p:cNvSpPr txBox="1">
            <a:spLocks noChangeArrowheads="1"/>
          </p:cNvSpPr>
          <p:nvPr/>
        </p:nvSpPr>
        <p:spPr bwMode="auto">
          <a:xfrm>
            <a:off x="5622925" y="2482850"/>
            <a:ext cx="32702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  <p:sp>
        <p:nvSpPr>
          <p:cNvPr id="673815" name="Freeform 23"/>
          <p:cNvSpPr>
            <a:spLocks/>
          </p:cNvSpPr>
          <p:nvPr/>
        </p:nvSpPr>
        <p:spPr bwMode="auto">
          <a:xfrm>
            <a:off x="2268538" y="4365625"/>
            <a:ext cx="4284662" cy="390525"/>
          </a:xfrm>
          <a:custGeom>
            <a:avLst/>
            <a:gdLst>
              <a:gd name="T0" fmla="*/ 2147483647 w 2592"/>
              <a:gd name="T1" fmla="*/ 2147483647 h 328"/>
              <a:gd name="T2" fmla="*/ 2147483647 w 2592"/>
              <a:gd name="T3" fmla="*/ 2147483647 h 328"/>
              <a:gd name="T4" fmla="*/ 0 w 2592"/>
              <a:gd name="T5" fmla="*/ 0 h 328"/>
              <a:gd name="T6" fmla="*/ 0 60000 65536"/>
              <a:gd name="T7" fmla="*/ 0 60000 65536"/>
              <a:gd name="T8" fmla="*/ 0 60000 65536"/>
              <a:gd name="T9" fmla="*/ 0 w 2592"/>
              <a:gd name="T10" fmla="*/ 0 h 328"/>
              <a:gd name="T11" fmla="*/ 2592 w 2592"/>
              <a:gd name="T12" fmla="*/ 328 h 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328">
                <a:moveTo>
                  <a:pt x="2592" y="240"/>
                </a:moveTo>
                <a:cubicBezTo>
                  <a:pt x="2160" y="284"/>
                  <a:pt x="1728" y="328"/>
                  <a:pt x="1296" y="288"/>
                </a:cubicBezTo>
                <a:cubicBezTo>
                  <a:pt x="864" y="248"/>
                  <a:pt x="432" y="12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0549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7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4" grpId="0" build="p" autoUpdateAnimBg="0"/>
      <p:bldP spid="6738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 </a:t>
            </a:r>
          </a:p>
        </p:txBody>
      </p:sp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737100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void  printmessage ( )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    }</a:t>
            </a:r>
            <a:endParaRPr lang="en-US" altLang="zh-CN" sz="2000"/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6" grpId="0" autoUpdateAnimBg="0"/>
      <p:bldP spid="513031" grpId="0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151554" name="Text Box 3"/>
          <p:cNvSpPr txBox="1">
            <a:spLocks noChangeArrowheads="1"/>
          </p:cNvSpPr>
          <p:nvPr/>
        </p:nvSpPr>
        <p:spPr bwMode="auto">
          <a:xfrm>
            <a:off x="533400" y="919163"/>
            <a:ext cx="4114800" cy="54705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3-12 </a:t>
            </a:r>
            <a:r>
              <a:rPr lang="zh-CN" altLang="en-US" i="1">
                <a:solidFill>
                  <a:srgbClr val="008000"/>
                </a:solidFill>
              </a:rPr>
              <a:t>返回较大值变量的指针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int a,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"Input a, b : "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</a:t>
            </a:r>
            <a:r>
              <a:rPr lang="en-US" altLang="zh-CN" i="1">
                <a:solidFill>
                  <a:srgbClr val="0000FF"/>
                </a:solidFill>
              </a:rPr>
              <a:t>*</a:t>
            </a:r>
            <a:r>
              <a:rPr lang="en-US" altLang="zh-CN" i="1"/>
              <a:t> </a:t>
            </a:r>
            <a:r>
              <a:rPr lang="en-US" altLang="zh-CN" i="1">
                <a:solidFill>
                  <a:srgbClr val="FF0000"/>
                </a:solidFill>
              </a:rPr>
              <a:t>maxPoint( &amp;a, &amp;b )</a:t>
            </a:r>
            <a:r>
              <a:rPr lang="en-US" altLang="zh-CN" b="0"/>
              <a:t> &lt;&lt;endl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if ( *x &gt; *y )  return x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51555" name="Text Box 4"/>
          <p:cNvSpPr txBox="1">
            <a:spLocks noChangeArrowheads="1"/>
          </p:cNvSpPr>
          <p:nvPr/>
        </p:nvSpPr>
        <p:spPr bwMode="auto">
          <a:xfrm>
            <a:off x="6146800" y="958850"/>
            <a:ext cx="1665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57912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对</a:t>
            </a:r>
            <a:r>
              <a:rPr lang="zh-CN" altLang="en-US" i="1"/>
              <a:t>地址</a:t>
            </a:r>
            <a:r>
              <a:rPr lang="zh-CN" altLang="en-US"/>
              <a:t>表达式求值</a:t>
            </a:r>
          </a:p>
        </p:txBody>
      </p:sp>
      <p:sp>
        <p:nvSpPr>
          <p:cNvPr id="151557" name="Rectangle 6"/>
          <p:cNvSpPr>
            <a:spLocks noChangeArrowheads="1"/>
          </p:cNvSpPr>
          <p:nvPr/>
        </p:nvSpPr>
        <p:spPr bwMode="auto">
          <a:xfrm>
            <a:off x="5260975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1558" name="Rectangle 7"/>
          <p:cNvSpPr>
            <a:spLocks noChangeArrowheads="1"/>
          </p:cNvSpPr>
          <p:nvPr/>
        </p:nvSpPr>
        <p:spPr bwMode="auto">
          <a:xfrm>
            <a:off x="7620000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&amp;b</a:t>
            </a:r>
          </a:p>
        </p:txBody>
      </p:sp>
      <p:sp>
        <p:nvSpPr>
          <p:cNvPr id="151559" name="Rectangle 8"/>
          <p:cNvSpPr>
            <a:spLocks noChangeArrowheads="1"/>
          </p:cNvSpPr>
          <p:nvPr/>
        </p:nvSpPr>
        <p:spPr bwMode="auto">
          <a:xfrm>
            <a:off x="5260975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151560" name="Rectangle 9"/>
          <p:cNvSpPr>
            <a:spLocks noChangeArrowheads="1"/>
          </p:cNvSpPr>
          <p:nvPr/>
        </p:nvSpPr>
        <p:spPr bwMode="auto">
          <a:xfrm>
            <a:off x="7620000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4914900" y="35639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51562" name="Text Box 11"/>
          <p:cNvSpPr txBox="1">
            <a:spLocks noChangeArrowheads="1"/>
          </p:cNvSpPr>
          <p:nvPr/>
        </p:nvSpPr>
        <p:spPr bwMode="auto">
          <a:xfrm>
            <a:off x="7264400" y="3549650"/>
            <a:ext cx="3079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51563" name="Text Box 12"/>
          <p:cNvSpPr txBox="1">
            <a:spLocks noChangeArrowheads="1"/>
          </p:cNvSpPr>
          <p:nvPr/>
        </p:nvSpPr>
        <p:spPr bwMode="auto">
          <a:xfrm>
            <a:off x="49022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72644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674830" name="Text Box 14"/>
          <p:cNvSpPr txBox="1">
            <a:spLocks noChangeArrowheads="1"/>
          </p:cNvSpPr>
          <p:nvPr/>
        </p:nvSpPr>
        <p:spPr bwMode="auto">
          <a:xfrm>
            <a:off x="4800600" y="3868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</a:t>
            </a:r>
          </a:p>
        </p:txBody>
      </p:sp>
      <p:sp>
        <p:nvSpPr>
          <p:cNvPr id="674831" name="Text Box 15"/>
          <p:cNvSpPr txBox="1">
            <a:spLocks noChangeArrowheads="1"/>
          </p:cNvSpPr>
          <p:nvPr/>
        </p:nvSpPr>
        <p:spPr bwMode="auto">
          <a:xfrm>
            <a:off x="7162800" y="3868738"/>
            <a:ext cx="396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*y</a:t>
            </a:r>
          </a:p>
        </p:txBody>
      </p:sp>
      <p:grpSp>
        <p:nvGrpSpPr>
          <p:cNvPr id="151567" name="Group 16"/>
          <p:cNvGrpSpPr>
            <a:grpSpLocks/>
          </p:cNvGrpSpPr>
          <p:nvPr/>
        </p:nvGrpSpPr>
        <p:grpSpPr bwMode="auto">
          <a:xfrm>
            <a:off x="5318125" y="4395788"/>
            <a:ext cx="2225675" cy="366712"/>
            <a:chOff x="3350" y="2933"/>
            <a:chExt cx="1402" cy="231"/>
          </a:xfrm>
        </p:grpSpPr>
        <p:sp>
          <p:nvSpPr>
            <p:cNvPr id="151576" name="Rectangle 17"/>
            <p:cNvSpPr>
              <a:spLocks noChangeArrowheads="1"/>
            </p:cNvSpPr>
            <p:nvPr/>
          </p:nvSpPr>
          <p:spPr bwMode="auto">
            <a:xfrm>
              <a:off x="4032" y="2952"/>
              <a:ext cx="720" cy="192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1577" name="Text Box 18"/>
            <p:cNvSpPr txBox="1">
              <a:spLocks noChangeArrowheads="1"/>
            </p:cNvSpPr>
            <p:nvPr/>
          </p:nvSpPr>
          <p:spPr bwMode="auto">
            <a:xfrm>
              <a:off x="3350" y="2933"/>
              <a:ext cx="64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int * </a:t>
              </a:r>
              <a:r>
                <a:rPr lang="en-US" altLang="zh-CN" i="1"/>
                <a:t>Obj</a:t>
              </a:r>
            </a:p>
          </p:txBody>
        </p:sp>
      </p:grpSp>
      <p:sp>
        <p:nvSpPr>
          <p:cNvPr id="151568" name="Text Box 19"/>
          <p:cNvSpPr txBox="1">
            <a:spLocks noChangeArrowheads="1"/>
          </p:cNvSpPr>
          <p:nvPr/>
        </p:nvSpPr>
        <p:spPr bwMode="auto">
          <a:xfrm>
            <a:off x="5795963" y="2025650"/>
            <a:ext cx="22669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151569" name="Text Box 20"/>
          <p:cNvSpPr txBox="1">
            <a:spLocks noChangeArrowheads="1"/>
          </p:cNvSpPr>
          <p:nvPr/>
        </p:nvSpPr>
        <p:spPr bwMode="auto">
          <a:xfrm>
            <a:off x="6729413" y="4387850"/>
            <a:ext cx="485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1570" name="Text Box 21"/>
          <p:cNvSpPr txBox="1">
            <a:spLocks noChangeArrowheads="1"/>
          </p:cNvSpPr>
          <p:nvPr/>
        </p:nvSpPr>
        <p:spPr bwMode="auto">
          <a:xfrm>
            <a:off x="5153025" y="3868738"/>
            <a:ext cx="6381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*Obj</a:t>
            </a:r>
          </a:p>
        </p:txBody>
      </p:sp>
      <p:sp>
        <p:nvSpPr>
          <p:cNvPr id="151571" name="Text Box 22"/>
          <p:cNvSpPr txBox="1">
            <a:spLocks noChangeArrowheads="1"/>
          </p:cNvSpPr>
          <p:nvPr/>
        </p:nvSpPr>
        <p:spPr bwMode="auto">
          <a:xfrm>
            <a:off x="5622925" y="2482850"/>
            <a:ext cx="33416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  <p:sp>
        <p:nvSpPr>
          <p:cNvPr id="151572" name="Freeform 23"/>
          <p:cNvSpPr>
            <a:spLocks/>
          </p:cNvSpPr>
          <p:nvPr/>
        </p:nvSpPr>
        <p:spPr bwMode="auto">
          <a:xfrm>
            <a:off x="2484438" y="4437063"/>
            <a:ext cx="4068762" cy="319087"/>
          </a:xfrm>
          <a:custGeom>
            <a:avLst/>
            <a:gdLst>
              <a:gd name="T0" fmla="*/ 2147483647 w 2592"/>
              <a:gd name="T1" fmla="*/ 2147483647 h 328"/>
              <a:gd name="T2" fmla="*/ 2147483647 w 2592"/>
              <a:gd name="T3" fmla="*/ 2147483647 h 328"/>
              <a:gd name="T4" fmla="*/ 0 w 2592"/>
              <a:gd name="T5" fmla="*/ 0 h 328"/>
              <a:gd name="T6" fmla="*/ 0 60000 65536"/>
              <a:gd name="T7" fmla="*/ 0 60000 65536"/>
              <a:gd name="T8" fmla="*/ 0 60000 65536"/>
              <a:gd name="T9" fmla="*/ 0 w 2592"/>
              <a:gd name="T10" fmla="*/ 0 h 328"/>
              <a:gd name="T11" fmla="*/ 2592 w 2592"/>
              <a:gd name="T12" fmla="*/ 328 h 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328">
                <a:moveTo>
                  <a:pt x="2592" y="240"/>
                </a:moveTo>
                <a:cubicBezTo>
                  <a:pt x="2160" y="284"/>
                  <a:pt x="1728" y="328"/>
                  <a:pt x="1296" y="288"/>
                </a:cubicBezTo>
                <a:cubicBezTo>
                  <a:pt x="864" y="248"/>
                  <a:pt x="432" y="12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4840" name="Rectangle 24"/>
          <p:cNvSpPr>
            <a:spLocks noChangeArrowheads="1"/>
          </p:cNvSpPr>
          <p:nvPr/>
        </p:nvSpPr>
        <p:spPr bwMode="auto">
          <a:xfrm>
            <a:off x="5257800" y="3549650"/>
            <a:ext cx="9906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74841" name="Text Box 25"/>
          <p:cNvSpPr txBox="1">
            <a:spLocks noChangeArrowheads="1"/>
          </p:cNvSpPr>
          <p:nvPr/>
        </p:nvSpPr>
        <p:spPr bwMode="auto">
          <a:xfrm>
            <a:off x="2157413" y="5645150"/>
            <a:ext cx="2338387" cy="641350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20</a:t>
            </a:r>
          </a:p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1575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40" grpId="0" animBg="1" autoUpdateAnimBg="0"/>
      <p:bldP spid="674841" grpId="0" animBg="1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152578" name="Text Box 3"/>
          <p:cNvSpPr txBox="1">
            <a:spLocks noChangeArrowheads="1"/>
          </p:cNvSpPr>
          <p:nvPr/>
        </p:nvSpPr>
        <p:spPr bwMode="auto">
          <a:xfrm>
            <a:off x="533400" y="919163"/>
            <a:ext cx="4114800" cy="54705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3-12 </a:t>
            </a:r>
            <a:r>
              <a:rPr lang="zh-CN" altLang="en-US" i="1">
                <a:solidFill>
                  <a:srgbClr val="008000"/>
                </a:solidFill>
              </a:rPr>
              <a:t>返回较大值变量的指针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 </a:t>
            </a:r>
            <a:r>
              <a:rPr lang="zh-CN" altLang="en-US" b="0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int a,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"Input a, b : "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cout &lt;&lt; * maxPoint( &amp;a, &amp;b ) &lt;&lt;endl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int * maxPoint(int * x, int * y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if ( *x &gt; *y )  return x 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52579" name="Rectangle 6"/>
          <p:cNvSpPr>
            <a:spLocks noChangeArrowheads="1"/>
          </p:cNvSpPr>
          <p:nvPr/>
        </p:nvSpPr>
        <p:spPr bwMode="auto">
          <a:xfrm>
            <a:off x="5260975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2580" name="Rectangle 7"/>
          <p:cNvSpPr>
            <a:spLocks noChangeArrowheads="1"/>
          </p:cNvSpPr>
          <p:nvPr/>
        </p:nvSpPr>
        <p:spPr bwMode="auto">
          <a:xfrm>
            <a:off x="7620000" y="5226050"/>
            <a:ext cx="990600" cy="3048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&amp;b</a:t>
            </a:r>
          </a:p>
        </p:txBody>
      </p:sp>
      <p:sp>
        <p:nvSpPr>
          <p:cNvPr id="152581" name="Rectangle 8"/>
          <p:cNvSpPr>
            <a:spLocks noChangeArrowheads="1"/>
          </p:cNvSpPr>
          <p:nvPr/>
        </p:nvSpPr>
        <p:spPr bwMode="auto">
          <a:xfrm>
            <a:off x="5260975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152582" name="Rectangle 9"/>
          <p:cNvSpPr>
            <a:spLocks noChangeArrowheads="1"/>
          </p:cNvSpPr>
          <p:nvPr/>
        </p:nvSpPr>
        <p:spPr bwMode="auto">
          <a:xfrm>
            <a:off x="7620000" y="3549650"/>
            <a:ext cx="990600" cy="30480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152583" name="Text Box 10"/>
          <p:cNvSpPr txBox="1">
            <a:spLocks noChangeArrowheads="1"/>
          </p:cNvSpPr>
          <p:nvPr/>
        </p:nvSpPr>
        <p:spPr bwMode="auto">
          <a:xfrm>
            <a:off x="4914900" y="35639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52584" name="Text Box 11"/>
          <p:cNvSpPr txBox="1">
            <a:spLocks noChangeArrowheads="1"/>
          </p:cNvSpPr>
          <p:nvPr/>
        </p:nvSpPr>
        <p:spPr bwMode="auto">
          <a:xfrm>
            <a:off x="7264400" y="3549650"/>
            <a:ext cx="3079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52585" name="Text Box 12"/>
          <p:cNvSpPr txBox="1">
            <a:spLocks noChangeArrowheads="1"/>
          </p:cNvSpPr>
          <p:nvPr/>
        </p:nvSpPr>
        <p:spPr bwMode="auto">
          <a:xfrm>
            <a:off x="49022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0"/>
              <a:t>x</a:t>
            </a:r>
          </a:p>
        </p:txBody>
      </p:sp>
      <p:sp>
        <p:nvSpPr>
          <p:cNvPr id="152586" name="Text Box 13"/>
          <p:cNvSpPr txBox="1">
            <a:spLocks noChangeArrowheads="1"/>
          </p:cNvSpPr>
          <p:nvPr/>
        </p:nvSpPr>
        <p:spPr bwMode="auto">
          <a:xfrm>
            <a:off x="7264400" y="524033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0"/>
              <a:t>y</a:t>
            </a:r>
          </a:p>
        </p:txBody>
      </p:sp>
      <p:sp>
        <p:nvSpPr>
          <p:cNvPr id="675854" name="Text Box 14"/>
          <p:cNvSpPr txBox="1">
            <a:spLocks noChangeArrowheads="1"/>
          </p:cNvSpPr>
          <p:nvPr/>
        </p:nvSpPr>
        <p:spPr bwMode="auto">
          <a:xfrm>
            <a:off x="4800600" y="3868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</a:t>
            </a:r>
          </a:p>
        </p:txBody>
      </p:sp>
      <p:sp>
        <p:nvSpPr>
          <p:cNvPr id="675855" name="Text Box 15"/>
          <p:cNvSpPr txBox="1">
            <a:spLocks noChangeArrowheads="1"/>
          </p:cNvSpPr>
          <p:nvPr/>
        </p:nvSpPr>
        <p:spPr bwMode="auto">
          <a:xfrm>
            <a:off x="7162800" y="3868738"/>
            <a:ext cx="396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*y</a:t>
            </a:r>
          </a:p>
        </p:txBody>
      </p:sp>
      <p:grpSp>
        <p:nvGrpSpPr>
          <p:cNvPr id="152589" name="Group 16"/>
          <p:cNvGrpSpPr>
            <a:grpSpLocks/>
          </p:cNvGrpSpPr>
          <p:nvPr/>
        </p:nvGrpSpPr>
        <p:grpSpPr bwMode="auto">
          <a:xfrm>
            <a:off x="5318125" y="4395788"/>
            <a:ext cx="2225675" cy="366712"/>
            <a:chOff x="3350" y="2933"/>
            <a:chExt cx="1402" cy="231"/>
          </a:xfrm>
        </p:grpSpPr>
        <p:sp>
          <p:nvSpPr>
            <p:cNvPr id="152600" name="Rectangle 17"/>
            <p:cNvSpPr>
              <a:spLocks noChangeArrowheads="1"/>
            </p:cNvSpPr>
            <p:nvPr/>
          </p:nvSpPr>
          <p:spPr bwMode="auto">
            <a:xfrm>
              <a:off x="4032" y="2952"/>
              <a:ext cx="720" cy="192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2601" name="Text Box 18"/>
            <p:cNvSpPr txBox="1">
              <a:spLocks noChangeArrowheads="1"/>
            </p:cNvSpPr>
            <p:nvPr/>
          </p:nvSpPr>
          <p:spPr bwMode="auto">
            <a:xfrm>
              <a:off x="3350" y="2933"/>
              <a:ext cx="64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int * </a:t>
              </a:r>
              <a:r>
                <a:rPr lang="en-US" altLang="zh-CN" i="1"/>
                <a:t>Obj</a:t>
              </a:r>
            </a:p>
          </p:txBody>
        </p:sp>
      </p:grpSp>
      <p:sp>
        <p:nvSpPr>
          <p:cNvPr id="152590" name="Text Box 20"/>
          <p:cNvSpPr txBox="1">
            <a:spLocks noChangeArrowheads="1"/>
          </p:cNvSpPr>
          <p:nvPr/>
        </p:nvSpPr>
        <p:spPr bwMode="auto">
          <a:xfrm>
            <a:off x="6729413" y="4387850"/>
            <a:ext cx="485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&amp;a</a:t>
            </a:r>
          </a:p>
        </p:txBody>
      </p:sp>
      <p:sp>
        <p:nvSpPr>
          <p:cNvPr id="152591" name="Text Box 21"/>
          <p:cNvSpPr txBox="1">
            <a:spLocks noChangeArrowheads="1"/>
          </p:cNvSpPr>
          <p:nvPr/>
        </p:nvSpPr>
        <p:spPr bwMode="auto">
          <a:xfrm>
            <a:off x="5153025" y="3868738"/>
            <a:ext cx="6381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*Obj</a:t>
            </a:r>
          </a:p>
        </p:txBody>
      </p:sp>
      <p:sp>
        <p:nvSpPr>
          <p:cNvPr id="152592" name="Text Box 23"/>
          <p:cNvSpPr txBox="1">
            <a:spLocks noChangeArrowheads="1"/>
          </p:cNvSpPr>
          <p:nvPr/>
        </p:nvSpPr>
        <p:spPr bwMode="auto">
          <a:xfrm>
            <a:off x="2157413" y="5645150"/>
            <a:ext cx="2338387" cy="641350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</a:rPr>
              <a:t>20</a:t>
            </a:r>
          </a:p>
          <a:p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675864" name="Text Box 24"/>
          <p:cNvSpPr txBox="1">
            <a:spLocks noChangeArrowheads="1"/>
          </p:cNvSpPr>
          <p:nvPr/>
        </p:nvSpPr>
        <p:spPr bwMode="auto">
          <a:xfrm>
            <a:off x="5653088" y="2940050"/>
            <a:ext cx="31559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撤销匿名对象和形参对象</a:t>
            </a:r>
          </a:p>
        </p:txBody>
      </p:sp>
      <p:sp useBgFill="1">
        <p:nvSpPr>
          <p:cNvPr id="675865" name="Rectangle 25"/>
          <p:cNvSpPr>
            <a:spLocks noChangeArrowheads="1"/>
          </p:cNvSpPr>
          <p:nvPr/>
        </p:nvSpPr>
        <p:spPr bwMode="auto">
          <a:xfrm>
            <a:off x="4572000" y="3930650"/>
            <a:ext cx="4343400" cy="19812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2595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  <p:sp>
        <p:nvSpPr>
          <p:cNvPr id="152596" name="Text Box 28"/>
          <p:cNvSpPr txBox="1">
            <a:spLocks noChangeArrowheads="1"/>
          </p:cNvSpPr>
          <p:nvPr/>
        </p:nvSpPr>
        <p:spPr bwMode="auto">
          <a:xfrm>
            <a:off x="6146800" y="958850"/>
            <a:ext cx="16652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2597" name="Text Box 29"/>
          <p:cNvSpPr txBox="1">
            <a:spLocks noChangeArrowheads="1"/>
          </p:cNvSpPr>
          <p:nvPr/>
        </p:nvSpPr>
        <p:spPr bwMode="auto">
          <a:xfrm>
            <a:off x="57912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对</a:t>
            </a:r>
            <a:r>
              <a:rPr lang="zh-CN" altLang="en-US" i="1"/>
              <a:t>地址</a:t>
            </a:r>
            <a:r>
              <a:rPr lang="zh-CN" altLang="en-US"/>
              <a:t>表达式求值</a:t>
            </a:r>
          </a:p>
        </p:txBody>
      </p:sp>
      <p:sp>
        <p:nvSpPr>
          <p:cNvPr id="152598" name="Text Box 30"/>
          <p:cNvSpPr txBox="1">
            <a:spLocks noChangeArrowheads="1"/>
          </p:cNvSpPr>
          <p:nvPr/>
        </p:nvSpPr>
        <p:spPr bwMode="auto">
          <a:xfrm>
            <a:off x="5795963" y="2025650"/>
            <a:ext cx="22669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向匿名对象赋值</a:t>
            </a:r>
          </a:p>
        </p:txBody>
      </p:sp>
      <p:sp>
        <p:nvSpPr>
          <p:cNvPr id="152599" name="Text Box 31"/>
          <p:cNvSpPr txBox="1">
            <a:spLocks noChangeArrowheads="1"/>
          </p:cNvSpPr>
          <p:nvPr/>
        </p:nvSpPr>
        <p:spPr bwMode="auto">
          <a:xfrm>
            <a:off x="5622925" y="2482850"/>
            <a:ext cx="33416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7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4" grpId="0" build="p" autoUpdateAnimBg="0"/>
      <p:bldP spid="67586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1524000" y="892175"/>
            <a:ext cx="4848225" cy="44894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i="1">
                <a:solidFill>
                  <a:schemeClr val="accent2"/>
                </a:solidFill>
              </a:rPr>
              <a:t>// </a:t>
            </a:r>
            <a:r>
              <a:rPr lang="zh-CN" altLang="en-US" i="1">
                <a:solidFill>
                  <a:schemeClr val="accent2"/>
                </a:solidFill>
              </a:rPr>
              <a:t>不应该返回局部量的指针 </a:t>
            </a:r>
          </a:p>
          <a:p>
            <a:pPr>
              <a:lnSpc>
                <a:spcPct val="16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int * f1Warning()</a:t>
            </a:r>
          </a:p>
          <a:p>
            <a:pPr>
              <a:lnSpc>
                <a:spcPct val="160000"/>
              </a:lnSpc>
            </a:pPr>
            <a:r>
              <a:rPr lang="en-US" altLang="zh-CN"/>
              <a:t>{ int  temp = 100 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  return  &amp; temp 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}</a:t>
            </a:r>
          </a:p>
          <a:p>
            <a:pPr>
              <a:lnSpc>
                <a:spcPct val="16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60000"/>
              </a:lnSpc>
            </a:pPr>
            <a:r>
              <a:rPr lang="en-US" altLang="zh-CN"/>
              <a:t>{ cout &lt;&lt; "temp=" &lt;&lt; *f1Warning() &lt;&lt; endl;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}</a:t>
            </a:r>
          </a:p>
        </p:txBody>
      </p:sp>
      <p:sp>
        <p:nvSpPr>
          <p:cNvPr id="15360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指针 </a:t>
            </a:r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1524000" y="892175"/>
            <a:ext cx="4343400" cy="44894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b="0" i="1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chemeClr val="accent2"/>
                </a:solidFill>
                <a:ea typeface="宋体" pitchFamily="2" charset="-122"/>
              </a:rPr>
              <a:t>不应该返回局部量的指针</a:t>
            </a:r>
            <a:r>
              <a:rPr lang="zh-CN" altLang="en-US" b="0" i="1">
                <a:solidFill>
                  <a:schemeClr val="accent2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int * f1Warning()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{ int </a:t>
            </a:r>
            <a:r>
              <a:rPr lang="en-US" altLang="zh-CN" b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temp</a:t>
            </a:r>
            <a:r>
              <a:rPr lang="en-US" altLang="zh-CN" b="0">
                <a:ea typeface="宋体" pitchFamily="2" charset="-122"/>
              </a:rPr>
              <a:t> = 100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  return  </a:t>
            </a: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 temp</a:t>
            </a:r>
            <a:r>
              <a:rPr lang="en-US" altLang="zh-CN" b="0">
                <a:ea typeface="宋体" pitchFamily="2" charset="-122"/>
              </a:rPr>
              <a:t>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"temp=" &lt;&lt;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*f1Warning()</a:t>
            </a:r>
            <a:r>
              <a:rPr lang="en-US" altLang="zh-CN" b="0">
                <a:ea typeface="宋体" pitchFamily="2" charset="-122"/>
              </a:rPr>
              <a:t> &lt;&lt; endl;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77892" name="Oval 4"/>
          <p:cNvSpPr>
            <a:spLocks noChangeArrowheads="1"/>
          </p:cNvSpPr>
          <p:nvPr/>
        </p:nvSpPr>
        <p:spPr bwMode="auto">
          <a:xfrm>
            <a:off x="2057400" y="2832100"/>
            <a:ext cx="609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77893" name="AutoShape 5"/>
          <p:cNvSpPr>
            <a:spLocks/>
          </p:cNvSpPr>
          <p:nvPr/>
        </p:nvSpPr>
        <p:spPr bwMode="auto">
          <a:xfrm>
            <a:off x="4572000" y="1450975"/>
            <a:ext cx="2743200" cy="609600"/>
          </a:xfrm>
          <a:prstGeom prst="borderCallout2">
            <a:avLst>
              <a:gd name="adj1" fmla="val 18750"/>
              <a:gd name="adj2" fmla="val 0"/>
              <a:gd name="adj3" fmla="val 18750"/>
              <a:gd name="adj4" fmla="val -16319"/>
              <a:gd name="adj5" fmla="val 221616"/>
              <a:gd name="adj6" fmla="val -687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该对象只在函数体内有效</a:t>
            </a:r>
          </a:p>
        </p:txBody>
      </p:sp>
      <p:sp>
        <p:nvSpPr>
          <p:cNvPr id="677894" name="Text Box 6"/>
          <p:cNvSpPr txBox="1">
            <a:spLocks noChangeArrowheads="1"/>
          </p:cNvSpPr>
          <p:nvPr/>
        </p:nvSpPr>
        <p:spPr bwMode="auto">
          <a:xfrm>
            <a:off x="1524000" y="5407025"/>
            <a:ext cx="7010400" cy="6858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50000"/>
              </a:lnSpc>
            </a:pPr>
            <a:r>
              <a:rPr lang="en-US" altLang="zh-CN"/>
              <a:t>warning C4172: </a:t>
            </a:r>
            <a:r>
              <a:rPr lang="zh-CN" altLang="en-US"/>
              <a:t>返回局部变量或临时变量的地址</a:t>
            </a:r>
          </a:p>
        </p:txBody>
      </p:sp>
      <p:sp>
        <p:nvSpPr>
          <p:cNvPr id="15463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6778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"/>
                                        <p:tgtEl>
                                          <p:spTgt spid="67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animBg="1"/>
      <p:bldP spid="677893" grpId="0" animBg="1" autoUpdateAnimBg="0"/>
      <p:bldP spid="677894" grpId="0" build="p" animBg="1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1371600" y="1550988"/>
            <a:ext cx="6477000" cy="14319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C++</a:t>
            </a:r>
            <a:r>
              <a:rPr lang="zh-CN" altLang="en-US" sz="2000">
                <a:ea typeface="Arial Unicode MS"/>
                <a:cs typeface="Arial Unicode MS"/>
              </a:rPr>
              <a:t>函数返回对象引用时，不产生返回实际对象时的副本，返回时的匿名对象是实际返回对象的引用 </a:t>
            </a:r>
          </a:p>
        </p:txBody>
      </p:sp>
      <p:sp>
        <p:nvSpPr>
          <p:cNvPr id="155651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4" grpId="0" autoUpdateAnimBg="0"/>
      <p:bldP spid="678915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3-13  </a:t>
            </a:r>
            <a:r>
              <a:rPr lang="zh-CN" altLang="en-US" i="1">
                <a:solidFill>
                  <a:srgbClr val="008000"/>
                </a:solidFill>
              </a:rPr>
              <a:t>返回较大值变量的引用</a:t>
            </a:r>
            <a:r>
              <a:rPr lang="zh-CN" altLang="en-US">
                <a:solidFill>
                  <a:srgbClr val="008000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&amp; maxRef( int &amp; , int &amp; ) 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int a, b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cout &lt;&lt; "Input a, b : "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cin &gt;&gt; a &gt;&gt; b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cout &lt;&lt; maxRef( a, b ) &lt;&lt;endl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&amp; maxRef( int &amp; x, int &amp; y 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if ( x &gt; y ) return x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return y ;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3854450"/>
            <a:ext cx="3733800" cy="685800"/>
            <a:chOff x="3072" y="2592"/>
            <a:chExt cx="2352" cy="432"/>
          </a:xfrm>
        </p:grpSpPr>
        <p:sp>
          <p:nvSpPr>
            <p:cNvPr id="156679" name="Rectangle 5"/>
            <p:cNvSpPr>
              <a:spLocks noChangeArrowheads="1"/>
            </p:cNvSpPr>
            <p:nvPr/>
          </p:nvSpPr>
          <p:spPr bwMode="auto">
            <a:xfrm>
              <a:off x="3314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56680" name="Rectangle 6"/>
            <p:cNvSpPr>
              <a:spLocks noChangeArrowheads="1"/>
            </p:cNvSpPr>
            <p:nvPr/>
          </p:nvSpPr>
          <p:spPr bwMode="auto">
            <a:xfrm>
              <a:off x="4800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56681" name="Text Box 7"/>
            <p:cNvSpPr txBox="1">
              <a:spLocks noChangeArrowheads="1"/>
            </p:cNvSpPr>
            <p:nvPr/>
          </p:nvSpPr>
          <p:spPr bwMode="auto">
            <a:xfrm>
              <a:off x="3072" y="2592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56682" name="Text Box 8"/>
            <p:cNvSpPr txBox="1">
              <a:spLocks noChangeArrowheads="1"/>
            </p:cNvSpPr>
            <p:nvPr/>
          </p:nvSpPr>
          <p:spPr bwMode="auto">
            <a:xfrm>
              <a:off x="4560" y="2592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679945" name="Text Box 9"/>
            <p:cNvSpPr txBox="1">
              <a:spLocks noChangeArrowheads="1"/>
            </p:cNvSpPr>
            <p:nvPr/>
          </p:nvSpPr>
          <p:spPr bwMode="auto">
            <a:xfrm>
              <a:off x="3072" y="2784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79946" name="Text Box 10"/>
            <p:cNvSpPr txBox="1">
              <a:spLocks noChangeArrowheads="1"/>
            </p:cNvSpPr>
            <p:nvPr/>
          </p:nvSpPr>
          <p:spPr bwMode="auto">
            <a:xfrm>
              <a:off x="4564" y="2793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679947" name="Text Box 11"/>
          <p:cNvSpPr txBox="1">
            <a:spLocks noChangeArrowheads="1"/>
          </p:cNvSpPr>
          <p:nvPr/>
        </p:nvSpPr>
        <p:spPr bwMode="auto">
          <a:xfrm>
            <a:off x="6181725" y="958850"/>
            <a:ext cx="17033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679948" name="Text Box 12"/>
          <p:cNvSpPr txBox="1">
            <a:spLocks noChangeArrowheads="1"/>
          </p:cNvSpPr>
          <p:nvPr/>
        </p:nvSpPr>
        <p:spPr bwMode="auto">
          <a:xfrm>
            <a:off x="57150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决定引用对象</a:t>
            </a:r>
          </a:p>
        </p:txBody>
      </p:sp>
      <p:sp>
        <p:nvSpPr>
          <p:cNvPr id="156678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autoUpdateAnimBg="0"/>
      <p:bldP spid="679947" grpId="0" autoUpdateAnimBg="0"/>
      <p:bldP spid="679948" grpId="0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157698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3-13  </a:t>
            </a:r>
            <a:r>
              <a:rPr lang="zh-CN" altLang="en-US" i="1">
                <a:solidFill>
                  <a:srgbClr val="008000"/>
                </a:solidFill>
              </a:rPr>
              <a:t>返回较大值变量的引用</a:t>
            </a:r>
            <a:r>
              <a:rPr lang="zh-CN" altLang="en-US" b="0">
                <a:solidFill>
                  <a:srgbClr val="008000"/>
                </a:solidFill>
              </a:rPr>
              <a:t> 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, int &amp; ) </a:t>
            </a:r>
            <a:r>
              <a:rPr lang="zh-CN" altLang="en-US" b="0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int a, b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cout &lt;&lt; "Input a, b : "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cout &lt;&lt; maxRef( a, b ) &lt;&lt;endl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x, int &amp; y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if ( x &gt; y ) return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b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return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b="0"/>
              <a:t>;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157699" name="Group 4"/>
          <p:cNvGrpSpPr>
            <a:grpSpLocks/>
          </p:cNvGrpSpPr>
          <p:nvPr/>
        </p:nvGrpSpPr>
        <p:grpSpPr bwMode="auto">
          <a:xfrm>
            <a:off x="4876800" y="3854450"/>
            <a:ext cx="3733800" cy="685800"/>
            <a:chOff x="3072" y="2592"/>
            <a:chExt cx="2352" cy="432"/>
          </a:xfrm>
        </p:grpSpPr>
        <p:sp>
          <p:nvSpPr>
            <p:cNvPr id="157706" name="Rectangle 5"/>
            <p:cNvSpPr>
              <a:spLocks noChangeArrowheads="1"/>
            </p:cNvSpPr>
            <p:nvPr/>
          </p:nvSpPr>
          <p:spPr bwMode="auto">
            <a:xfrm>
              <a:off x="3314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57707" name="Rectangle 6"/>
            <p:cNvSpPr>
              <a:spLocks noChangeArrowheads="1"/>
            </p:cNvSpPr>
            <p:nvPr/>
          </p:nvSpPr>
          <p:spPr bwMode="auto">
            <a:xfrm>
              <a:off x="4800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57708" name="Text Box 7"/>
            <p:cNvSpPr txBox="1">
              <a:spLocks noChangeArrowheads="1"/>
            </p:cNvSpPr>
            <p:nvPr/>
          </p:nvSpPr>
          <p:spPr bwMode="auto">
            <a:xfrm>
              <a:off x="3072" y="2592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57709" name="Text Box 8"/>
            <p:cNvSpPr txBox="1">
              <a:spLocks noChangeArrowheads="1"/>
            </p:cNvSpPr>
            <p:nvPr/>
          </p:nvSpPr>
          <p:spPr bwMode="auto">
            <a:xfrm>
              <a:off x="4560" y="2592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680969" name="Text Box 9"/>
            <p:cNvSpPr txBox="1">
              <a:spLocks noChangeArrowheads="1"/>
            </p:cNvSpPr>
            <p:nvPr/>
          </p:nvSpPr>
          <p:spPr bwMode="auto">
            <a:xfrm>
              <a:off x="3072" y="2784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80970" name="Text Box 10"/>
            <p:cNvSpPr txBox="1">
              <a:spLocks noChangeArrowheads="1"/>
            </p:cNvSpPr>
            <p:nvPr/>
          </p:nvSpPr>
          <p:spPr bwMode="auto">
            <a:xfrm>
              <a:off x="4564" y="2793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57700" name="Text Box 11"/>
          <p:cNvSpPr txBox="1">
            <a:spLocks noChangeArrowheads="1"/>
          </p:cNvSpPr>
          <p:nvPr/>
        </p:nvSpPr>
        <p:spPr bwMode="auto">
          <a:xfrm>
            <a:off x="6181725" y="958850"/>
            <a:ext cx="163036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7701" name="Text Box 12"/>
          <p:cNvSpPr txBox="1">
            <a:spLocks noChangeArrowheads="1"/>
          </p:cNvSpPr>
          <p:nvPr/>
        </p:nvSpPr>
        <p:spPr bwMode="auto">
          <a:xfrm>
            <a:off x="57150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决定引用对象</a:t>
            </a:r>
          </a:p>
        </p:txBody>
      </p:sp>
      <p:sp>
        <p:nvSpPr>
          <p:cNvPr id="680973" name="Oval 13"/>
          <p:cNvSpPr>
            <a:spLocks noChangeArrowheads="1"/>
          </p:cNvSpPr>
          <p:nvPr/>
        </p:nvSpPr>
        <p:spPr bwMode="auto">
          <a:xfrm>
            <a:off x="2538413" y="4845050"/>
            <a:ext cx="377825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80974" name="Text Box 14"/>
          <p:cNvSpPr txBox="1">
            <a:spLocks noChangeArrowheads="1"/>
          </p:cNvSpPr>
          <p:nvPr/>
        </p:nvSpPr>
        <p:spPr bwMode="auto">
          <a:xfrm>
            <a:off x="6019800" y="2025650"/>
            <a:ext cx="20081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匿名对象绑定</a:t>
            </a:r>
          </a:p>
        </p:txBody>
      </p:sp>
      <p:sp>
        <p:nvSpPr>
          <p:cNvPr id="680975" name="Text Box 15"/>
          <p:cNvSpPr txBox="1">
            <a:spLocks noChangeArrowheads="1"/>
          </p:cNvSpPr>
          <p:nvPr/>
        </p:nvSpPr>
        <p:spPr bwMode="auto">
          <a:xfrm>
            <a:off x="5319713" y="4235450"/>
            <a:ext cx="52387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Obj</a:t>
            </a:r>
          </a:p>
        </p:txBody>
      </p:sp>
      <p:sp>
        <p:nvSpPr>
          <p:cNvPr id="157705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"/>
                                        <p:tgtEl>
                                          <p:spTgt spid="68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3" grpId="0" animBg="1"/>
      <p:bldP spid="680974" grpId="0" build="p" autoUpdateAnimBg="0"/>
      <p:bldP spid="680975" grpId="0" animBg="1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158722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3-13  </a:t>
            </a:r>
            <a:r>
              <a:rPr lang="zh-CN" altLang="en-US" i="1">
                <a:solidFill>
                  <a:srgbClr val="008000"/>
                </a:solidFill>
              </a:rPr>
              <a:t>返回较大值变量的引用</a:t>
            </a:r>
            <a:r>
              <a:rPr lang="zh-CN" altLang="en-US" b="0">
                <a:solidFill>
                  <a:srgbClr val="008000"/>
                </a:solidFill>
              </a:rPr>
              <a:t> 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, int &amp; ) </a:t>
            </a:r>
            <a:r>
              <a:rPr lang="zh-CN" altLang="en-US" b="0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int a, b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cout &lt;&lt; "Input a, b : "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cout &lt;&lt; maxRef( a, b ) &lt;&lt;endl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x, int &amp; y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if ( x &gt; y ) return x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158723" name="Group 4"/>
          <p:cNvGrpSpPr>
            <a:grpSpLocks/>
          </p:cNvGrpSpPr>
          <p:nvPr/>
        </p:nvGrpSpPr>
        <p:grpSpPr bwMode="auto">
          <a:xfrm>
            <a:off x="4876800" y="3854450"/>
            <a:ext cx="3733800" cy="685800"/>
            <a:chOff x="3072" y="2592"/>
            <a:chExt cx="2352" cy="432"/>
          </a:xfrm>
        </p:grpSpPr>
        <p:sp>
          <p:nvSpPr>
            <p:cNvPr id="158730" name="Rectangle 5"/>
            <p:cNvSpPr>
              <a:spLocks noChangeArrowheads="1"/>
            </p:cNvSpPr>
            <p:nvPr/>
          </p:nvSpPr>
          <p:spPr bwMode="auto">
            <a:xfrm>
              <a:off x="3314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58731" name="Rectangle 6"/>
            <p:cNvSpPr>
              <a:spLocks noChangeArrowheads="1"/>
            </p:cNvSpPr>
            <p:nvPr/>
          </p:nvSpPr>
          <p:spPr bwMode="auto">
            <a:xfrm>
              <a:off x="4800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58732" name="Text Box 7"/>
            <p:cNvSpPr txBox="1">
              <a:spLocks noChangeArrowheads="1"/>
            </p:cNvSpPr>
            <p:nvPr/>
          </p:nvSpPr>
          <p:spPr bwMode="auto">
            <a:xfrm>
              <a:off x="3072" y="2592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58733" name="Text Box 8"/>
            <p:cNvSpPr txBox="1">
              <a:spLocks noChangeArrowheads="1"/>
            </p:cNvSpPr>
            <p:nvPr/>
          </p:nvSpPr>
          <p:spPr bwMode="auto">
            <a:xfrm>
              <a:off x="4560" y="2592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681993" name="Text Box 9"/>
            <p:cNvSpPr txBox="1">
              <a:spLocks noChangeArrowheads="1"/>
            </p:cNvSpPr>
            <p:nvPr/>
          </p:nvSpPr>
          <p:spPr bwMode="auto">
            <a:xfrm>
              <a:off x="3072" y="2784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81994" name="Text Box 10"/>
            <p:cNvSpPr txBox="1">
              <a:spLocks noChangeArrowheads="1"/>
            </p:cNvSpPr>
            <p:nvPr/>
          </p:nvSpPr>
          <p:spPr bwMode="auto">
            <a:xfrm>
              <a:off x="4564" y="2793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58724" name="Text Box 11"/>
          <p:cNvSpPr txBox="1">
            <a:spLocks noChangeArrowheads="1"/>
          </p:cNvSpPr>
          <p:nvPr/>
        </p:nvSpPr>
        <p:spPr bwMode="auto">
          <a:xfrm>
            <a:off x="6181725" y="958850"/>
            <a:ext cx="163036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8725" name="Text Box 12"/>
          <p:cNvSpPr txBox="1">
            <a:spLocks noChangeArrowheads="1"/>
          </p:cNvSpPr>
          <p:nvPr/>
        </p:nvSpPr>
        <p:spPr bwMode="auto">
          <a:xfrm>
            <a:off x="57150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决定引用对象</a:t>
            </a:r>
          </a:p>
        </p:txBody>
      </p:sp>
      <p:sp>
        <p:nvSpPr>
          <p:cNvPr id="158726" name="Text Box 13"/>
          <p:cNvSpPr txBox="1">
            <a:spLocks noChangeArrowheads="1"/>
          </p:cNvSpPr>
          <p:nvPr/>
        </p:nvSpPr>
        <p:spPr bwMode="auto">
          <a:xfrm>
            <a:off x="6019800" y="2025650"/>
            <a:ext cx="19367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匿名对象绑定</a:t>
            </a:r>
          </a:p>
        </p:txBody>
      </p:sp>
      <p:sp>
        <p:nvSpPr>
          <p:cNvPr id="681998" name="Text Box 14"/>
          <p:cNvSpPr txBox="1">
            <a:spLocks noChangeArrowheads="1"/>
          </p:cNvSpPr>
          <p:nvPr/>
        </p:nvSpPr>
        <p:spPr bwMode="auto">
          <a:xfrm>
            <a:off x="5334000" y="2482850"/>
            <a:ext cx="33416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  <p:sp>
        <p:nvSpPr>
          <p:cNvPr id="158728" name="Text Box 15"/>
          <p:cNvSpPr txBox="1">
            <a:spLocks noChangeArrowheads="1"/>
          </p:cNvSpPr>
          <p:nvPr/>
        </p:nvSpPr>
        <p:spPr bwMode="auto">
          <a:xfrm>
            <a:off x="5319713" y="4235450"/>
            <a:ext cx="52387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Obj</a:t>
            </a:r>
          </a:p>
        </p:txBody>
      </p:sp>
      <p:sp>
        <p:nvSpPr>
          <p:cNvPr id="15872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8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8" grpId="0" build="p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683011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i="1" dirty="0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 dirty="0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 dirty="0">
                <a:solidFill>
                  <a:srgbClr val="008000"/>
                </a:solidFill>
                <a:ea typeface="宋体" pitchFamily="2" charset="-122"/>
              </a:rPr>
              <a:t>3-13  </a:t>
            </a:r>
            <a:r>
              <a:rPr lang="zh-CN" altLang="en-US" i="1" dirty="0">
                <a:solidFill>
                  <a:srgbClr val="008000"/>
                </a:solidFill>
                <a:ea typeface="宋体" pitchFamily="2" charset="-122"/>
              </a:rPr>
              <a:t>返回较大值变量的引用</a:t>
            </a:r>
            <a:r>
              <a:rPr lang="zh-CN" altLang="en-US" b="0" dirty="0">
                <a:solidFill>
                  <a:srgbClr val="008000"/>
                </a:solidFill>
                <a:ea typeface="宋体" pitchFamily="2" charset="-122"/>
              </a:rPr>
              <a:t> </a:t>
            </a:r>
            <a:endParaRPr lang="zh-CN" altLang="en-US" b="0" dirty="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#include&lt;</a:t>
            </a:r>
            <a:r>
              <a:rPr lang="en-US" altLang="zh-CN" b="0" dirty="0" err="1">
                <a:ea typeface="宋体" pitchFamily="2" charset="-122"/>
              </a:rPr>
              <a:t>iostream</a:t>
            </a:r>
            <a:r>
              <a:rPr lang="en-US" altLang="zh-CN" b="0" dirty="0">
                <a:ea typeface="宋体" pitchFamily="2" charset="-122"/>
              </a:rPr>
              <a:t>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using namespace std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</a:t>
            </a:r>
            <a:r>
              <a:rPr lang="en-US" altLang="zh-CN" b="0" dirty="0" err="1">
                <a:ea typeface="宋体" pitchFamily="2" charset="-122"/>
              </a:rPr>
              <a:t>maxRef</a:t>
            </a:r>
            <a:r>
              <a:rPr lang="en-US" altLang="zh-CN" b="0" dirty="0">
                <a:ea typeface="宋体" pitchFamily="2" charset="-122"/>
              </a:rPr>
              <a:t>( </a:t>
            </a: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, </a:t>
            </a: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) </a:t>
            </a:r>
            <a:r>
              <a:rPr lang="zh-CN" altLang="en-US" b="0" dirty="0">
                <a:ea typeface="宋体" pitchFamily="2" charset="-122"/>
              </a:rPr>
              <a:t>；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main()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{ </a:t>
            </a: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a, b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  </a:t>
            </a:r>
            <a:r>
              <a:rPr lang="en-US" altLang="zh-CN" b="0" dirty="0" err="1">
                <a:ea typeface="宋体" pitchFamily="2" charset="-122"/>
              </a:rPr>
              <a:t>cout</a:t>
            </a:r>
            <a:r>
              <a:rPr lang="en-US" altLang="zh-CN" b="0" dirty="0">
                <a:ea typeface="宋体" pitchFamily="2" charset="-122"/>
              </a:rPr>
              <a:t> &lt;&lt; "Input a, b : "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  </a:t>
            </a:r>
            <a:r>
              <a:rPr lang="en-US" altLang="zh-CN" b="0" dirty="0" err="1">
                <a:ea typeface="宋体" pitchFamily="2" charset="-122"/>
              </a:rPr>
              <a:t>cin</a:t>
            </a:r>
            <a:r>
              <a:rPr lang="en-US" altLang="zh-CN" b="0" dirty="0">
                <a:ea typeface="宋体" pitchFamily="2" charset="-122"/>
              </a:rPr>
              <a:t> &gt;&gt; a &gt;&gt; b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  </a:t>
            </a:r>
            <a:r>
              <a:rPr lang="en-US" altLang="zh-CN" b="0" dirty="0" err="1">
                <a:ea typeface="宋体" pitchFamily="2" charset="-122"/>
              </a:rPr>
              <a:t>cout</a:t>
            </a:r>
            <a:r>
              <a:rPr lang="en-US" altLang="zh-CN" b="0" dirty="0">
                <a:ea typeface="宋体" pitchFamily="2" charset="-122"/>
              </a:rPr>
              <a:t> &lt;&lt;</a:t>
            </a:r>
            <a:r>
              <a:rPr lang="en-US" altLang="zh-CN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maxRef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a, b )</a:t>
            </a:r>
            <a:r>
              <a:rPr lang="en-US" altLang="zh-CN" b="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 dirty="0">
                <a:ea typeface="宋体" pitchFamily="2" charset="-122"/>
              </a:rPr>
              <a:t>&lt;&lt;</a:t>
            </a:r>
            <a:r>
              <a:rPr lang="en-US" altLang="zh-CN" b="0" dirty="0" err="1">
                <a:ea typeface="宋体" pitchFamily="2" charset="-122"/>
              </a:rPr>
              <a:t>endl</a:t>
            </a:r>
            <a:r>
              <a:rPr lang="en-US" altLang="zh-CN" b="0" dirty="0">
                <a:ea typeface="宋体" pitchFamily="2" charset="-122"/>
              </a:rPr>
              <a:t>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</a:t>
            </a:r>
            <a:r>
              <a:rPr lang="en-US" altLang="zh-CN" b="0" dirty="0" err="1">
                <a:ea typeface="宋体" pitchFamily="2" charset="-122"/>
              </a:rPr>
              <a:t>maxRef</a:t>
            </a:r>
            <a:r>
              <a:rPr lang="en-US" altLang="zh-CN" b="0" dirty="0">
                <a:ea typeface="宋体" pitchFamily="2" charset="-122"/>
              </a:rPr>
              <a:t>( </a:t>
            </a: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x, </a:t>
            </a:r>
            <a:r>
              <a:rPr lang="en-US" altLang="zh-CN" b="0" dirty="0" err="1">
                <a:ea typeface="宋体" pitchFamily="2" charset="-122"/>
              </a:rPr>
              <a:t>int</a:t>
            </a:r>
            <a:r>
              <a:rPr lang="en-US" altLang="zh-CN" b="0" dirty="0">
                <a:ea typeface="宋体" pitchFamily="2" charset="-122"/>
              </a:rPr>
              <a:t> &amp; y 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{ if ( x &gt; y ) return x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  return y 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0" dirty="0">
                <a:ea typeface="宋体" pitchFamily="2" charset="-122"/>
              </a:rPr>
              <a:t>}</a:t>
            </a:r>
          </a:p>
        </p:txBody>
      </p:sp>
      <p:grpSp>
        <p:nvGrpSpPr>
          <p:cNvPr id="159747" name="Group 4"/>
          <p:cNvGrpSpPr>
            <a:grpSpLocks/>
          </p:cNvGrpSpPr>
          <p:nvPr/>
        </p:nvGrpSpPr>
        <p:grpSpPr bwMode="auto">
          <a:xfrm>
            <a:off x="4876800" y="3854450"/>
            <a:ext cx="3733800" cy="685800"/>
            <a:chOff x="3072" y="2592"/>
            <a:chExt cx="2352" cy="432"/>
          </a:xfrm>
        </p:grpSpPr>
        <p:sp>
          <p:nvSpPr>
            <p:cNvPr id="159755" name="Rectangle 5"/>
            <p:cNvSpPr>
              <a:spLocks noChangeArrowheads="1"/>
            </p:cNvSpPr>
            <p:nvPr/>
          </p:nvSpPr>
          <p:spPr bwMode="auto">
            <a:xfrm>
              <a:off x="3314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59756" name="Rectangle 6"/>
            <p:cNvSpPr>
              <a:spLocks noChangeArrowheads="1"/>
            </p:cNvSpPr>
            <p:nvPr/>
          </p:nvSpPr>
          <p:spPr bwMode="auto">
            <a:xfrm>
              <a:off x="4800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59757" name="Text Box 7"/>
            <p:cNvSpPr txBox="1">
              <a:spLocks noChangeArrowheads="1"/>
            </p:cNvSpPr>
            <p:nvPr/>
          </p:nvSpPr>
          <p:spPr bwMode="auto">
            <a:xfrm>
              <a:off x="3072" y="2592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59758" name="Text Box 8"/>
            <p:cNvSpPr txBox="1">
              <a:spLocks noChangeArrowheads="1"/>
            </p:cNvSpPr>
            <p:nvPr/>
          </p:nvSpPr>
          <p:spPr bwMode="auto">
            <a:xfrm>
              <a:off x="4560" y="2592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683017" name="Text Box 9"/>
            <p:cNvSpPr txBox="1">
              <a:spLocks noChangeArrowheads="1"/>
            </p:cNvSpPr>
            <p:nvPr/>
          </p:nvSpPr>
          <p:spPr bwMode="auto">
            <a:xfrm>
              <a:off x="3072" y="2784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83018" name="Text Box 10"/>
            <p:cNvSpPr txBox="1">
              <a:spLocks noChangeArrowheads="1"/>
            </p:cNvSpPr>
            <p:nvPr/>
          </p:nvSpPr>
          <p:spPr bwMode="auto">
            <a:xfrm>
              <a:off x="4564" y="2793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59748" name="Text Box 11"/>
          <p:cNvSpPr txBox="1">
            <a:spLocks noChangeArrowheads="1"/>
          </p:cNvSpPr>
          <p:nvPr/>
        </p:nvSpPr>
        <p:spPr bwMode="auto">
          <a:xfrm>
            <a:off x="6181725" y="958850"/>
            <a:ext cx="17033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59749" name="Text Box 12"/>
          <p:cNvSpPr txBox="1">
            <a:spLocks noChangeArrowheads="1"/>
          </p:cNvSpPr>
          <p:nvPr/>
        </p:nvSpPr>
        <p:spPr bwMode="auto">
          <a:xfrm>
            <a:off x="57150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决定引用对象</a:t>
            </a:r>
          </a:p>
        </p:txBody>
      </p:sp>
      <p:sp>
        <p:nvSpPr>
          <p:cNvPr id="159750" name="Text Box 13"/>
          <p:cNvSpPr txBox="1">
            <a:spLocks noChangeArrowheads="1"/>
          </p:cNvSpPr>
          <p:nvPr/>
        </p:nvSpPr>
        <p:spPr bwMode="auto">
          <a:xfrm>
            <a:off x="6019800" y="2025650"/>
            <a:ext cx="2081213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匿名对象绑定</a:t>
            </a:r>
          </a:p>
        </p:txBody>
      </p:sp>
      <p:sp>
        <p:nvSpPr>
          <p:cNvPr id="683022" name="AutoShape 14"/>
          <p:cNvSpPr>
            <a:spLocks/>
          </p:cNvSpPr>
          <p:nvPr/>
        </p:nvSpPr>
        <p:spPr bwMode="auto">
          <a:xfrm>
            <a:off x="3652838" y="1628775"/>
            <a:ext cx="1981200" cy="914400"/>
          </a:xfrm>
          <a:prstGeom prst="borderCallout2">
            <a:avLst>
              <a:gd name="adj1" fmla="val 12500"/>
              <a:gd name="adj2" fmla="val -3847"/>
              <a:gd name="adj3" fmla="val 12500"/>
              <a:gd name="adj4" fmla="val -17949"/>
              <a:gd name="adj5" fmla="val 266667"/>
              <a:gd name="adj6" fmla="val -628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函数返回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对象 </a:t>
            </a:r>
            <a:r>
              <a:rPr lang="en-US" altLang="zh-CN"/>
              <a:t>a </a:t>
            </a:r>
            <a:r>
              <a:rPr lang="zh-CN" altLang="en-US"/>
              <a:t>的引用</a:t>
            </a:r>
          </a:p>
        </p:txBody>
      </p:sp>
      <p:sp>
        <p:nvSpPr>
          <p:cNvPr id="159752" name="Text Box 15"/>
          <p:cNvSpPr txBox="1">
            <a:spLocks noChangeArrowheads="1"/>
          </p:cNvSpPr>
          <p:nvPr/>
        </p:nvSpPr>
        <p:spPr bwMode="auto">
          <a:xfrm>
            <a:off x="5334000" y="2482850"/>
            <a:ext cx="33416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  <p:sp>
        <p:nvSpPr>
          <p:cNvPr id="159753" name="Text Box 16"/>
          <p:cNvSpPr txBox="1">
            <a:spLocks noChangeArrowheads="1"/>
          </p:cNvSpPr>
          <p:nvPr/>
        </p:nvSpPr>
        <p:spPr bwMode="auto">
          <a:xfrm>
            <a:off x="5319713" y="4235450"/>
            <a:ext cx="52387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Obj</a:t>
            </a:r>
          </a:p>
        </p:txBody>
      </p:sp>
      <p:sp>
        <p:nvSpPr>
          <p:cNvPr id="15975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22" grpId="0" animBg="1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3-13  </a:t>
            </a:r>
            <a:r>
              <a:rPr lang="zh-CN" altLang="en-US" i="1">
                <a:solidFill>
                  <a:srgbClr val="008000"/>
                </a:solidFill>
              </a:rPr>
              <a:t>返回较大值变量的引用</a:t>
            </a:r>
            <a:r>
              <a:rPr lang="zh-CN" altLang="en-US" b="0">
                <a:solidFill>
                  <a:srgbClr val="008000"/>
                </a:solidFill>
              </a:rPr>
              <a:t> 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, int &amp; ) </a:t>
            </a:r>
            <a:r>
              <a:rPr lang="zh-CN" altLang="en-US" b="0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int a, b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cout &lt;&lt; "Input a, b : "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cout &lt;&lt; maxRef( a, b ) &lt;&lt;endl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&amp; maxRef( int &amp; x, int &amp; y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if ( x &gt; y ) return x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return y ;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160771" name="Group 4"/>
          <p:cNvGrpSpPr>
            <a:grpSpLocks/>
          </p:cNvGrpSpPr>
          <p:nvPr/>
        </p:nvGrpSpPr>
        <p:grpSpPr bwMode="auto">
          <a:xfrm>
            <a:off x="4876800" y="3854450"/>
            <a:ext cx="3733800" cy="685800"/>
            <a:chOff x="3072" y="2592"/>
            <a:chExt cx="2352" cy="432"/>
          </a:xfrm>
        </p:grpSpPr>
        <p:sp>
          <p:nvSpPr>
            <p:cNvPr id="160780" name="Rectangle 5"/>
            <p:cNvSpPr>
              <a:spLocks noChangeArrowheads="1"/>
            </p:cNvSpPr>
            <p:nvPr/>
          </p:nvSpPr>
          <p:spPr bwMode="auto">
            <a:xfrm>
              <a:off x="3314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20</a:t>
              </a:r>
            </a:p>
          </p:txBody>
        </p:sp>
        <p:sp>
          <p:nvSpPr>
            <p:cNvPr id="160781" name="Rectangle 6"/>
            <p:cNvSpPr>
              <a:spLocks noChangeArrowheads="1"/>
            </p:cNvSpPr>
            <p:nvPr/>
          </p:nvSpPr>
          <p:spPr bwMode="auto">
            <a:xfrm>
              <a:off x="4800" y="2592"/>
              <a:ext cx="624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10</a:t>
              </a:r>
            </a:p>
          </p:txBody>
        </p:sp>
        <p:sp>
          <p:nvSpPr>
            <p:cNvPr id="160782" name="Text Box 7"/>
            <p:cNvSpPr txBox="1">
              <a:spLocks noChangeArrowheads="1"/>
            </p:cNvSpPr>
            <p:nvPr/>
          </p:nvSpPr>
          <p:spPr bwMode="auto">
            <a:xfrm>
              <a:off x="3072" y="2592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60783" name="Text Box 8"/>
            <p:cNvSpPr txBox="1">
              <a:spLocks noChangeArrowheads="1"/>
            </p:cNvSpPr>
            <p:nvPr/>
          </p:nvSpPr>
          <p:spPr bwMode="auto">
            <a:xfrm>
              <a:off x="4560" y="2592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684041" name="Text Box 9"/>
            <p:cNvSpPr txBox="1">
              <a:spLocks noChangeArrowheads="1"/>
            </p:cNvSpPr>
            <p:nvPr/>
          </p:nvSpPr>
          <p:spPr bwMode="auto">
            <a:xfrm>
              <a:off x="3072" y="2784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x</a:t>
              </a:r>
            </a:p>
          </p:txBody>
        </p:sp>
        <p:sp>
          <p:nvSpPr>
            <p:cNvPr id="684042" name="Text Box 10"/>
            <p:cNvSpPr txBox="1">
              <a:spLocks noChangeArrowheads="1"/>
            </p:cNvSpPr>
            <p:nvPr/>
          </p:nvSpPr>
          <p:spPr bwMode="auto">
            <a:xfrm>
              <a:off x="4564" y="2793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60772" name="Text Box 11"/>
          <p:cNvSpPr txBox="1">
            <a:spLocks noChangeArrowheads="1"/>
          </p:cNvSpPr>
          <p:nvPr/>
        </p:nvSpPr>
        <p:spPr bwMode="auto">
          <a:xfrm>
            <a:off x="6181725" y="958850"/>
            <a:ext cx="1630363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返回过程：</a:t>
            </a:r>
          </a:p>
        </p:txBody>
      </p:sp>
      <p:sp>
        <p:nvSpPr>
          <p:cNvPr id="160773" name="Text Box 12"/>
          <p:cNvSpPr txBox="1">
            <a:spLocks noChangeArrowheads="1"/>
          </p:cNvSpPr>
          <p:nvPr/>
        </p:nvSpPr>
        <p:spPr bwMode="auto">
          <a:xfrm>
            <a:off x="5715000" y="1568450"/>
            <a:ext cx="2362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决定引用对象</a:t>
            </a:r>
          </a:p>
        </p:txBody>
      </p:sp>
      <p:sp>
        <p:nvSpPr>
          <p:cNvPr id="160774" name="Text Box 13"/>
          <p:cNvSpPr txBox="1">
            <a:spLocks noChangeArrowheads="1"/>
          </p:cNvSpPr>
          <p:nvPr/>
        </p:nvSpPr>
        <p:spPr bwMode="auto">
          <a:xfrm>
            <a:off x="6019800" y="2025650"/>
            <a:ext cx="1865313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匿名对象绑定</a:t>
            </a:r>
          </a:p>
        </p:txBody>
      </p:sp>
      <p:sp>
        <p:nvSpPr>
          <p:cNvPr id="160775" name="Text Box 14"/>
          <p:cNvSpPr txBox="1">
            <a:spLocks noChangeArrowheads="1"/>
          </p:cNvSpPr>
          <p:nvPr/>
        </p:nvSpPr>
        <p:spPr bwMode="auto">
          <a:xfrm>
            <a:off x="5334000" y="2482850"/>
            <a:ext cx="3341688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返回调用点，执行输出操作</a:t>
            </a: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5321300" y="2940050"/>
            <a:ext cx="37147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/>
              <a:t>撤销匿名对象和形参对象的引用</a:t>
            </a:r>
          </a:p>
        </p:txBody>
      </p:sp>
      <p:sp>
        <p:nvSpPr>
          <p:cNvPr id="160777" name="Text Box 16"/>
          <p:cNvSpPr txBox="1">
            <a:spLocks noChangeArrowheads="1"/>
          </p:cNvSpPr>
          <p:nvPr/>
        </p:nvSpPr>
        <p:spPr bwMode="auto">
          <a:xfrm>
            <a:off x="5319713" y="4235450"/>
            <a:ext cx="52387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/>
              <a:t>Obj</a:t>
            </a:r>
          </a:p>
        </p:txBody>
      </p:sp>
      <p:sp useBgFill="1">
        <p:nvSpPr>
          <p:cNvPr id="684049" name="Rectangle 17"/>
          <p:cNvSpPr>
            <a:spLocks noChangeArrowheads="1"/>
          </p:cNvSpPr>
          <p:nvPr/>
        </p:nvSpPr>
        <p:spPr bwMode="auto">
          <a:xfrm>
            <a:off x="4572000" y="4235450"/>
            <a:ext cx="4343400" cy="6858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0779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84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7" grpId="0" build="p" autoUpdateAnimBg="0"/>
      <p:bldP spid="6840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3592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void</a:t>
            </a:r>
            <a:r>
              <a:rPr lang="en-US" altLang="zh-CN" sz="2000" b="0">
                <a:ea typeface="Arial Unicode MS"/>
                <a:cs typeface="Arial Unicode MS"/>
              </a:rPr>
              <a:t>  printmessage ( )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}</a:t>
            </a:r>
            <a:endParaRPr lang="en-US" altLang="zh-CN" sz="2000" b="0"/>
          </a:p>
        </p:txBody>
      </p:sp>
      <p:sp>
        <p:nvSpPr>
          <p:cNvPr id="514056" name="AutoShape 8"/>
          <p:cNvSpPr>
            <a:spLocks/>
          </p:cNvSpPr>
          <p:nvPr/>
        </p:nvSpPr>
        <p:spPr bwMode="auto">
          <a:xfrm>
            <a:off x="4648200" y="362585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2245"/>
              <a:gd name="adj5" fmla="val -139759"/>
              <a:gd name="adj6" fmla="val -8244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函数返回值类型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i="1">
                <a:solidFill>
                  <a:schemeClr val="accent2"/>
                </a:solidFill>
              </a:rPr>
              <a:t>无返回值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6" grpId="0" animBg="1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161794" name="Text Box 3"/>
          <p:cNvSpPr txBox="1">
            <a:spLocks noChangeArrowheads="1"/>
          </p:cNvSpPr>
          <p:nvPr/>
        </p:nvSpPr>
        <p:spPr bwMode="auto">
          <a:xfrm>
            <a:off x="762000" y="1187450"/>
            <a:ext cx="3824288" cy="5092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3-13  </a:t>
            </a:r>
            <a:r>
              <a:rPr lang="zh-CN" altLang="en-US" i="1">
                <a:solidFill>
                  <a:srgbClr val="008000"/>
                </a:solidFill>
              </a:rPr>
              <a:t>返回较大值变量的引用</a:t>
            </a:r>
            <a:r>
              <a:rPr lang="zh-CN" altLang="en-US">
                <a:solidFill>
                  <a:srgbClr val="008000"/>
                </a:solidFill>
              </a:rPr>
              <a:t> </a:t>
            </a:r>
            <a:endParaRPr lang="zh-CN" altLang="en-US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&amp; maxRef( int &amp; , int &amp; ) 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int a, b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cout &lt;&lt; "Input a, b : "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cin &gt;&gt; a &gt;&gt; b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cout &lt;&lt; maxRef( a, b ) &lt;&lt;endl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&amp; maxRef( int &amp; x, int &amp; y 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if ( x &gt; y ) return x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return y ;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</a:t>
            </a:r>
          </a:p>
        </p:txBody>
      </p:sp>
      <p:sp>
        <p:nvSpPr>
          <p:cNvPr id="684048" name="Text Box 16"/>
          <p:cNvSpPr txBox="1">
            <a:spLocks noChangeArrowheads="1"/>
          </p:cNvSpPr>
          <p:nvPr/>
        </p:nvSpPr>
        <p:spPr bwMode="auto">
          <a:xfrm>
            <a:off x="1152525" y="2349500"/>
            <a:ext cx="215900" cy="3714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i="1"/>
              <a:t>  </a:t>
            </a:r>
          </a:p>
        </p:txBody>
      </p:sp>
      <p:sp>
        <p:nvSpPr>
          <p:cNvPr id="161796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152525" y="4797425"/>
            <a:ext cx="215900" cy="37147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i="1"/>
              <a:t>  </a:t>
            </a: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1476375" y="2133600"/>
            <a:ext cx="6911975" cy="1582738"/>
            <a:chOff x="1475656" y="2132856"/>
            <a:chExt cx="6912768" cy="1584176"/>
          </a:xfrm>
        </p:grpSpPr>
        <p:sp>
          <p:nvSpPr>
            <p:cNvPr id="161799" name="AutoShape 16"/>
            <p:cNvSpPr>
              <a:spLocks/>
            </p:cNvSpPr>
            <p:nvPr/>
          </p:nvSpPr>
          <p:spPr bwMode="auto">
            <a:xfrm>
              <a:off x="5292080" y="2132856"/>
              <a:ext cx="3096344" cy="1584176"/>
            </a:xfrm>
            <a:prstGeom prst="borderCallout2">
              <a:avLst>
                <a:gd name="adj1" fmla="val 43509"/>
                <a:gd name="adj2" fmla="val -1579"/>
                <a:gd name="adj3" fmla="val 50819"/>
                <a:gd name="adj4" fmla="val -27903"/>
                <a:gd name="adj5" fmla="val 177954"/>
                <a:gd name="adj6" fmla="val -124648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/>
                <a:t>函数返回什么类型？</a:t>
              </a:r>
              <a:endParaRPr lang="en-US" altLang="zh-CN" sz="2000"/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/>
                <a:t>可以得到正确的结果吗？</a:t>
              </a:r>
              <a:endParaRPr lang="en-US" altLang="zh-CN" sz="2000"/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/>
                <a:t>运行机制有什么区别？</a:t>
              </a:r>
              <a:endParaRPr lang="en-US" altLang="zh-CN" sz="2000"/>
            </a:p>
            <a:p>
              <a:pPr algn="ctr" eaLnBrk="0" hangingPunct="0">
                <a:spcBef>
                  <a:spcPct val="50000"/>
                </a:spcBef>
              </a:pPr>
              <a:endParaRPr lang="en-US" altLang="zh-CN" sz="2000"/>
            </a:p>
            <a:p>
              <a:pPr algn="ctr" eaLnBrk="0" hangingPunct="0">
                <a:spcBef>
                  <a:spcPct val="50000"/>
                </a:spcBef>
              </a:pPr>
              <a:endParaRPr lang="zh-CN" altLang="en-US" sz="2000"/>
            </a:p>
          </p:txBody>
        </p:sp>
        <p:sp>
          <p:nvSpPr>
            <p:cNvPr id="161800" name="Line 17"/>
            <p:cNvSpPr>
              <a:spLocks noChangeShapeType="1"/>
            </p:cNvSpPr>
            <p:nvPr/>
          </p:nvSpPr>
          <p:spPr bwMode="auto">
            <a:xfrm flipH="1" flipV="1">
              <a:off x="1475656" y="2519183"/>
              <a:ext cx="2952328" cy="4057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8" grpId="0" animBg="1"/>
      <p:bldP spid="19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1524000" y="892175"/>
            <a:ext cx="4848225" cy="44894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i="1">
                <a:solidFill>
                  <a:schemeClr val="accent2"/>
                </a:solidFill>
              </a:rPr>
              <a:t>// </a:t>
            </a:r>
            <a:r>
              <a:rPr lang="zh-CN" altLang="en-US" i="1">
                <a:solidFill>
                  <a:schemeClr val="accent2"/>
                </a:solidFill>
              </a:rPr>
              <a:t>不应该返回局部量的引用 </a:t>
            </a:r>
          </a:p>
          <a:p>
            <a:pPr>
              <a:lnSpc>
                <a:spcPct val="16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int &amp; f2Warning()</a:t>
            </a:r>
          </a:p>
          <a:p>
            <a:pPr>
              <a:lnSpc>
                <a:spcPct val="160000"/>
              </a:lnSpc>
            </a:pPr>
            <a:r>
              <a:rPr lang="en-US" altLang="zh-CN"/>
              <a:t>{int temp=100;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  return temp;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}</a:t>
            </a:r>
          </a:p>
          <a:p>
            <a:pPr>
              <a:lnSpc>
                <a:spcPct val="16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60000"/>
              </a:lnSpc>
            </a:pPr>
            <a:r>
              <a:rPr lang="en-US" altLang="zh-CN"/>
              <a:t>{ cout &lt;&lt; "temp=" &lt;&lt; f2Warning() &lt;&lt; endl;</a:t>
            </a:r>
          </a:p>
          <a:p>
            <a:pPr>
              <a:lnSpc>
                <a:spcPct val="160000"/>
              </a:lnSpc>
            </a:pPr>
            <a:r>
              <a:rPr lang="en-US" altLang="zh-CN"/>
              <a:t>}</a:t>
            </a:r>
          </a:p>
        </p:txBody>
      </p:sp>
      <p:sp>
        <p:nvSpPr>
          <p:cNvPr id="16281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．返回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引用 </a:t>
            </a:r>
          </a:p>
        </p:txBody>
      </p:sp>
      <p:sp>
        <p:nvSpPr>
          <p:cNvPr id="163842" name="Text Box 3"/>
          <p:cNvSpPr txBox="1">
            <a:spLocks noChangeArrowheads="1"/>
          </p:cNvSpPr>
          <p:nvPr/>
        </p:nvSpPr>
        <p:spPr bwMode="auto">
          <a:xfrm>
            <a:off x="1524000" y="892175"/>
            <a:ext cx="4343400" cy="44894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b="0" i="1">
                <a:solidFill>
                  <a:schemeClr val="accent2"/>
                </a:solidFill>
              </a:rPr>
              <a:t>// </a:t>
            </a:r>
            <a:r>
              <a:rPr lang="zh-CN" altLang="en-US" i="1">
                <a:solidFill>
                  <a:schemeClr val="accent2"/>
                </a:solidFill>
              </a:rPr>
              <a:t>不应该返回局部量的引用</a:t>
            </a:r>
            <a:r>
              <a:rPr lang="zh-CN" altLang="en-US" b="0" i="1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int &amp; f2Warning()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{int </a:t>
            </a:r>
            <a:r>
              <a:rPr lang="en-US" altLang="zh-CN" i="1">
                <a:solidFill>
                  <a:schemeClr val="accent2"/>
                </a:solidFill>
              </a:rPr>
              <a:t>temp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 b="0"/>
              <a:t>= 100;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  return </a:t>
            </a:r>
            <a:r>
              <a:rPr lang="en-US" altLang="zh-CN" i="1">
                <a:solidFill>
                  <a:schemeClr val="accent2"/>
                </a:solidFill>
              </a:rPr>
              <a:t>temp</a:t>
            </a:r>
            <a:r>
              <a:rPr lang="en-US" altLang="zh-CN" b="0"/>
              <a:t>;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{ cout &lt;&lt; "temp=" &lt;&lt; </a:t>
            </a:r>
            <a:r>
              <a:rPr lang="en-US" altLang="zh-CN" i="1">
                <a:solidFill>
                  <a:schemeClr val="accent2"/>
                </a:solidFill>
              </a:rPr>
              <a:t>f2Warning()</a:t>
            </a:r>
            <a:r>
              <a:rPr lang="en-US" altLang="zh-CN" b="0"/>
              <a:t> &lt;&lt; endl;</a:t>
            </a:r>
          </a:p>
          <a:p>
            <a:pPr>
              <a:lnSpc>
                <a:spcPct val="16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86084" name="Oval 4"/>
          <p:cNvSpPr>
            <a:spLocks noChangeArrowheads="1"/>
          </p:cNvSpPr>
          <p:nvPr/>
        </p:nvSpPr>
        <p:spPr bwMode="auto">
          <a:xfrm>
            <a:off x="1981200" y="2832100"/>
            <a:ext cx="609600" cy="381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86085" name="AutoShape 5"/>
          <p:cNvSpPr>
            <a:spLocks/>
          </p:cNvSpPr>
          <p:nvPr/>
        </p:nvSpPr>
        <p:spPr bwMode="auto">
          <a:xfrm>
            <a:off x="4572000" y="1322388"/>
            <a:ext cx="2743200" cy="609600"/>
          </a:xfrm>
          <a:prstGeom prst="borderCallout2">
            <a:avLst>
              <a:gd name="adj1" fmla="val 18750"/>
              <a:gd name="adj2" fmla="val 0"/>
              <a:gd name="adj3" fmla="val 18750"/>
              <a:gd name="adj4" fmla="val -16319"/>
              <a:gd name="adj5" fmla="val 221616"/>
              <a:gd name="adj6" fmla="val -687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lg" len="lg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该对象只在函数体内有效</a:t>
            </a:r>
          </a:p>
        </p:txBody>
      </p:sp>
      <p:sp>
        <p:nvSpPr>
          <p:cNvPr id="686086" name="Text Box 6"/>
          <p:cNvSpPr txBox="1">
            <a:spLocks noChangeArrowheads="1"/>
          </p:cNvSpPr>
          <p:nvPr/>
        </p:nvSpPr>
        <p:spPr bwMode="auto">
          <a:xfrm>
            <a:off x="1524000" y="5302250"/>
            <a:ext cx="7010400" cy="6858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50000"/>
              </a:lnSpc>
            </a:pPr>
            <a:r>
              <a:rPr lang="en-US" altLang="zh-CN"/>
              <a:t>warning C4172: </a:t>
            </a:r>
            <a:r>
              <a:rPr lang="zh-CN" altLang="en-US"/>
              <a:t>返回局部变量或临时变量的地址</a:t>
            </a:r>
          </a:p>
        </p:txBody>
      </p:sp>
      <p:sp>
        <p:nvSpPr>
          <p:cNvPr id="16384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3.2.4 </a:t>
            </a:r>
            <a:r>
              <a:rPr lang="zh-CN" altLang="en-US" smtClean="0">
                <a:latin typeface="宋体" charset="-122"/>
              </a:rPr>
              <a:t>函数的返回类型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6860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"/>
                                        <p:tgtEl>
                                          <p:spTgt spid="68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animBg="1"/>
      <p:bldP spid="686085" grpId="0" animBg="1" autoUpdateAnimBg="0"/>
      <p:bldP spid="686086" grpId="0" build="p" animBg="1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3.3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函数调用机制 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143000"/>
            <a:ext cx="4648200" cy="762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zh-CN" altLang="en-US" sz="2000" b="1" i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函数之间的关系</a:t>
            </a:r>
            <a:endParaRPr lang="zh-CN" altLang="en-US" sz="2000" b="1" i="1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hlinkClick r:id="rId2" action="ppaction://hlinksldjump"/>
            </a:endParaRPr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1522413" y="2362200"/>
            <a:ext cx="5049837" cy="25574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  <a:sym typeface="Symbol" pitchFamily="18" charset="2"/>
              </a:rPr>
              <a:t>  C++</a:t>
            </a: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程序从</a:t>
            </a:r>
            <a:r>
              <a:rPr lang="zh-CN" altLang="en-US" sz="2000">
                <a:ea typeface="Arial Unicode MS"/>
                <a:cs typeface="Arial Unicode MS"/>
              </a:rPr>
              <a:t>主函数开始执行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主函数由操作系统</a:t>
            </a:r>
            <a:r>
              <a:rPr lang="zh-CN" altLang="en-US" sz="2000">
                <a:ea typeface="Arial Unicode MS"/>
                <a:cs typeface="Arial Unicode MS"/>
              </a:rPr>
              <a:t>调用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函数可以互相调用，自身调用</a:t>
            </a:r>
            <a:endParaRPr lang="zh-CN" altLang="en-US" sz="2000" i="1">
              <a:ea typeface="Arial Unicode MS"/>
              <a:cs typeface="Arial Unicode MS"/>
              <a:sym typeface="Symbol" pitchFamily="18" charset="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所有函数定义是平行的，不能嵌套定义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6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 animBg="1" autoUpdateAnimBg="0"/>
      <p:bldP spid="687107" grpId="0" build="p" autoUpdateAnimBg="0" advAuto="1000"/>
      <p:bldP spid="687108" grpId="0" build="p" autoUpdateAnimBg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3.3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函数调用机制 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143000"/>
            <a:ext cx="4648200" cy="762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zh-CN" altLang="en-US" sz="2000" b="1" i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函数之间的关系</a:t>
            </a:r>
            <a:endParaRPr lang="zh-CN" altLang="en-US" sz="2000" b="1" i="1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hlinkClick r:id="rId2" action="ppaction://hlinksldjump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8600" y="2714625"/>
            <a:ext cx="3048000" cy="914400"/>
            <a:chOff x="1872" y="1710"/>
            <a:chExt cx="1920" cy="576"/>
          </a:xfrm>
        </p:grpSpPr>
        <p:sp>
          <p:nvSpPr>
            <p:cNvPr id="688133" name="Line 5"/>
            <p:cNvSpPr>
              <a:spLocks noChangeShapeType="1"/>
            </p:cNvSpPr>
            <p:nvPr/>
          </p:nvSpPr>
          <p:spPr bwMode="auto">
            <a:xfrm>
              <a:off x="2880" y="1710"/>
              <a:ext cx="0" cy="57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8134" name="Line 6"/>
            <p:cNvSpPr>
              <a:spLocks noChangeShapeType="1"/>
            </p:cNvSpPr>
            <p:nvPr/>
          </p:nvSpPr>
          <p:spPr bwMode="auto">
            <a:xfrm flipH="1">
              <a:off x="1872" y="1710"/>
              <a:ext cx="1008" cy="57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8135" name="Line 7"/>
            <p:cNvSpPr>
              <a:spLocks noChangeShapeType="1"/>
            </p:cNvSpPr>
            <p:nvPr/>
          </p:nvSpPr>
          <p:spPr bwMode="auto">
            <a:xfrm>
              <a:off x="2880" y="1710"/>
              <a:ext cx="912" cy="57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88136" name="Line 8"/>
          <p:cNvSpPr>
            <a:spLocks noChangeShapeType="1"/>
          </p:cNvSpPr>
          <p:nvPr/>
        </p:nvSpPr>
        <p:spPr bwMode="auto">
          <a:xfrm flipV="1">
            <a:off x="6629400" y="4038600"/>
            <a:ext cx="381000" cy="609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6413" y="4008438"/>
            <a:ext cx="5259387" cy="687387"/>
            <a:chOff x="1248" y="2525"/>
            <a:chExt cx="3313" cy="433"/>
          </a:xfrm>
        </p:grpSpPr>
        <p:sp>
          <p:nvSpPr>
            <p:cNvPr id="688138" name="Line 10"/>
            <p:cNvSpPr>
              <a:spLocks noChangeShapeType="1"/>
            </p:cNvSpPr>
            <p:nvPr/>
          </p:nvSpPr>
          <p:spPr bwMode="auto">
            <a:xfrm flipH="1">
              <a:off x="1248" y="2526"/>
              <a:ext cx="768" cy="432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>
              <a:off x="2879" y="2525"/>
              <a:ext cx="576" cy="433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8140" name="Line 12"/>
            <p:cNvSpPr>
              <a:spLocks noChangeShapeType="1"/>
            </p:cNvSpPr>
            <p:nvPr/>
          </p:nvSpPr>
          <p:spPr bwMode="auto">
            <a:xfrm>
              <a:off x="3840" y="2525"/>
              <a:ext cx="721" cy="433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8141" name="Line 13"/>
            <p:cNvSpPr>
              <a:spLocks noChangeShapeType="1"/>
            </p:cNvSpPr>
            <p:nvPr/>
          </p:nvSpPr>
          <p:spPr bwMode="auto">
            <a:xfrm flipH="1">
              <a:off x="2208" y="2526"/>
              <a:ext cx="624" cy="432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90800" y="2308225"/>
            <a:ext cx="6172200" cy="2787650"/>
            <a:chOff x="960" y="1454"/>
            <a:chExt cx="3888" cy="1756"/>
          </a:xfrm>
        </p:grpSpPr>
        <p:sp>
          <p:nvSpPr>
            <p:cNvPr id="688143" name="Text Box 15"/>
            <p:cNvSpPr txBox="1">
              <a:spLocks noChangeArrowheads="1"/>
            </p:cNvSpPr>
            <p:nvPr/>
          </p:nvSpPr>
          <p:spPr bwMode="auto">
            <a:xfrm>
              <a:off x="1680" y="2270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fun1</a:t>
              </a:r>
            </a:p>
          </p:txBody>
        </p:sp>
        <p:sp>
          <p:nvSpPr>
            <p:cNvPr id="688144" name="Text Box 16"/>
            <p:cNvSpPr txBox="1">
              <a:spLocks noChangeArrowheads="1"/>
            </p:cNvSpPr>
            <p:nvPr/>
          </p:nvSpPr>
          <p:spPr bwMode="auto">
            <a:xfrm>
              <a:off x="2592" y="225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fun2</a:t>
              </a:r>
            </a:p>
          </p:txBody>
        </p:sp>
        <p:sp>
          <p:nvSpPr>
            <p:cNvPr id="688145" name="Text Box 17"/>
            <p:cNvSpPr txBox="1">
              <a:spLocks noChangeArrowheads="1"/>
            </p:cNvSpPr>
            <p:nvPr/>
          </p:nvSpPr>
          <p:spPr bwMode="auto">
            <a:xfrm>
              <a:off x="3504" y="2270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fun3</a:t>
              </a:r>
            </a:p>
          </p:txBody>
        </p:sp>
        <p:sp>
          <p:nvSpPr>
            <p:cNvPr id="688146" name="Text Box 18"/>
            <p:cNvSpPr txBox="1">
              <a:spLocks noChangeArrowheads="1"/>
            </p:cNvSpPr>
            <p:nvPr/>
          </p:nvSpPr>
          <p:spPr bwMode="auto">
            <a:xfrm>
              <a:off x="960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fun4</a:t>
              </a:r>
            </a:p>
          </p:txBody>
        </p:sp>
        <p:sp>
          <p:nvSpPr>
            <p:cNvPr id="688147" name="Text Box 19"/>
            <p:cNvSpPr txBox="1">
              <a:spLocks noChangeArrowheads="1"/>
            </p:cNvSpPr>
            <p:nvPr/>
          </p:nvSpPr>
          <p:spPr bwMode="auto">
            <a:xfrm>
              <a:off x="2016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fun5</a:t>
              </a:r>
            </a:p>
          </p:txBody>
        </p:sp>
        <p:sp>
          <p:nvSpPr>
            <p:cNvPr id="688148" name="Text Box 20"/>
            <p:cNvSpPr txBox="1">
              <a:spLocks noChangeArrowheads="1"/>
            </p:cNvSpPr>
            <p:nvPr/>
          </p:nvSpPr>
          <p:spPr bwMode="auto">
            <a:xfrm>
              <a:off x="3120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fun6</a:t>
              </a:r>
            </a:p>
          </p:txBody>
        </p:sp>
        <p:sp>
          <p:nvSpPr>
            <p:cNvPr id="688149" name="Text Box 21"/>
            <p:cNvSpPr txBox="1">
              <a:spLocks noChangeArrowheads="1"/>
            </p:cNvSpPr>
            <p:nvPr/>
          </p:nvSpPr>
          <p:spPr bwMode="auto">
            <a:xfrm>
              <a:off x="4224" y="2942"/>
              <a:ext cx="624" cy="26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fun7</a:t>
              </a:r>
            </a:p>
          </p:txBody>
        </p:sp>
        <p:sp>
          <p:nvSpPr>
            <p:cNvPr id="688150" name="Text Box 22"/>
            <p:cNvSpPr txBox="1">
              <a:spLocks noChangeArrowheads="1"/>
            </p:cNvSpPr>
            <p:nvPr/>
          </p:nvSpPr>
          <p:spPr bwMode="auto">
            <a:xfrm>
              <a:off x="2592" y="1454"/>
              <a:ext cx="624" cy="268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>
                  <a:ea typeface="宋体" pitchFamily="2" charset="-122"/>
                </a:rPr>
                <a:t>main</a:t>
              </a:r>
            </a:p>
          </p:txBody>
        </p:sp>
      </p:grpSp>
      <p:sp>
        <p:nvSpPr>
          <p:cNvPr id="688151" name="Text Box 23"/>
          <p:cNvSpPr txBox="1">
            <a:spLocks noChangeArrowheads="1"/>
          </p:cNvSpPr>
          <p:nvPr/>
        </p:nvSpPr>
        <p:spPr bwMode="auto">
          <a:xfrm>
            <a:off x="569913" y="2667000"/>
            <a:ext cx="2466975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ea typeface="Arial Unicode MS"/>
                <a:cs typeface="Arial Unicode MS"/>
              </a:rPr>
              <a:t>主函数调用其它函数</a:t>
            </a:r>
          </a:p>
        </p:txBody>
      </p:sp>
      <p:sp>
        <p:nvSpPr>
          <p:cNvPr id="688152" name="Text Box 24"/>
          <p:cNvSpPr txBox="1">
            <a:spLocks noChangeArrowheads="1"/>
          </p:cNvSpPr>
          <p:nvPr/>
        </p:nvSpPr>
        <p:spPr bwMode="auto">
          <a:xfrm>
            <a:off x="669925" y="3886200"/>
            <a:ext cx="2212975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ea typeface="Arial Unicode MS"/>
                <a:cs typeface="Arial Unicode MS"/>
              </a:rPr>
              <a:t>其它函数互相调用</a:t>
            </a:r>
          </a:p>
        </p:txBody>
      </p:sp>
      <p:sp>
        <p:nvSpPr>
          <p:cNvPr id="688153" name="Text Box 25"/>
          <p:cNvSpPr txBox="1">
            <a:spLocks noChangeArrowheads="1"/>
          </p:cNvSpPr>
          <p:nvPr/>
        </p:nvSpPr>
        <p:spPr bwMode="auto">
          <a:xfrm>
            <a:off x="762000" y="5334000"/>
            <a:ext cx="1704975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i="1">
                <a:ea typeface="Arial Unicode MS"/>
                <a:cs typeface="Arial Unicode MS"/>
              </a:rPr>
              <a:t>函数递归调用</a:t>
            </a: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 flipV="1">
            <a:off x="3581400" y="4038600"/>
            <a:ext cx="1066800" cy="609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stealth" w="med" len="lg"/>
          </a:ln>
          <a:effectLst>
            <a:outerShdw dist="45791" dir="2021404" algn="ctr" rotWithShape="0">
              <a:srgbClr val="33CC33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88155" name="Freeform 27"/>
          <p:cNvSpPr>
            <a:spLocks/>
          </p:cNvSpPr>
          <p:nvPr/>
        </p:nvSpPr>
        <p:spPr bwMode="auto">
          <a:xfrm>
            <a:off x="4343400" y="5105400"/>
            <a:ext cx="7620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92"/>
              </a:cxn>
              <a:cxn ang="0">
                <a:pos x="384" y="0"/>
              </a:cxn>
            </a:cxnLst>
            <a:rect l="0" t="0" r="r" b="b"/>
            <a:pathLst>
              <a:path w="384" h="192">
                <a:moveTo>
                  <a:pt x="0" y="0"/>
                </a:moveTo>
                <a:cubicBezTo>
                  <a:pt x="64" y="96"/>
                  <a:pt x="128" y="192"/>
                  <a:pt x="192" y="192"/>
                </a:cubicBezTo>
                <a:cubicBezTo>
                  <a:pt x="256" y="192"/>
                  <a:pt x="320" y="96"/>
                  <a:pt x="384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 type="stealth" w="med" len="med"/>
          </a:ln>
          <a:effectLst>
            <a:outerShdw dist="40161" dir="4293903" algn="ctr" rotWithShape="0">
              <a:schemeClr val="folHlink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6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6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8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6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51" grpId="0" autoUpdateAnimBg="0"/>
      <p:bldP spid="688152" grpId="0" autoUpdateAnimBg="0"/>
      <p:bldP spid="688153" grpId="0" autoUpdateAnimBg="0"/>
      <p:bldP spid="68815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3.3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函数调用机制 </a:t>
            </a:r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6781800" cy="10969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函数调用用堆栈管理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2000">
                <a:ea typeface="宋体" pitchFamily="2" charset="-122"/>
                <a:sym typeface="Symbol" pitchFamily="18" charset="2"/>
              </a:rPr>
              <a:t>        			</a:t>
            </a:r>
            <a:r>
              <a:rPr lang="en-US" altLang="zh-CN" sz="2000">
                <a:ea typeface="宋体" pitchFamily="2" charset="-122"/>
                <a:sym typeface="Symbol" pitchFamily="18" charset="2"/>
              </a:rPr>
              <a:t>—— </a:t>
            </a:r>
            <a:r>
              <a:rPr lang="zh-CN" altLang="en-US" sz="2000">
                <a:ea typeface="宋体" pitchFamily="2" charset="-122"/>
                <a:sym typeface="Symbol" pitchFamily="18" charset="2"/>
              </a:rPr>
              <a:t>堆栈是先进后出的数据结构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457200" y="2819400"/>
            <a:ext cx="4627563" cy="2679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函数</a:t>
            </a:r>
            <a:r>
              <a:rPr lang="zh-CN" altLang="en-US" sz="2000">
                <a:solidFill>
                  <a:srgbClr val="CC0000"/>
                </a:solidFill>
                <a:sym typeface="Symbol" pitchFamily="18" charset="2"/>
              </a:rPr>
              <a:t>调用</a:t>
            </a:r>
            <a:r>
              <a:rPr lang="zh-CN" altLang="en-US" sz="2000">
                <a:sym typeface="Symbol" pitchFamily="18" charset="2"/>
              </a:rPr>
              <a:t>时</a:t>
            </a:r>
            <a:r>
              <a:rPr lang="zh-CN" altLang="en-US" sz="2000">
                <a:solidFill>
                  <a:srgbClr val="CC0000"/>
                </a:solidFill>
                <a:sym typeface="Symbol" pitchFamily="18" charset="2"/>
              </a:rPr>
              <a:t>入栈</a:t>
            </a:r>
            <a:r>
              <a:rPr lang="zh-CN" altLang="en-US" sz="2000">
                <a:sym typeface="Symbol" pitchFamily="18" charset="2"/>
              </a:rPr>
              <a:t>操作：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建立被调用函数的栈空间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保护调用函数运行状态和返回地址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传递参数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控制权交给被调用函数</a:t>
            </a:r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5334000" y="2841625"/>
            <a:ext cx="3378200" cy="2679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函数</a:t>
            </a:r>
            <a:r>
              <a:rPr lang="zh-CN" altLang="en-US" sz="2000">
                <a:solidFill>
                  <a:srgbClr val="CC0000"/>
                </a:solidFill>
                <a:sym typeface="Symbol" pitchFamily="18" charset="2"/>
              </a:rPr>
              <a:t>返回</a:t>
            </a:r>
            <a:r>
              <a:rPr lang="zh-CN" altLang="en-US" sz="2000">
                <a:sym typeface="Symbol" pitchFamily="18" charset="2"/>
              </a:rPr>
              <a:t>时</a:t>
            </a:r>
            <a:r>
              <a:rPr lang="zh-CN" altLang="en-US" sz="2000">
                <a:solidFill>
                  <a:srgbClr val="CC0000"/>
                </a:solidFill>
                <a:sym typeface="Symbol" pitchFamily="18" charset="2"/>
              </a:rPr>
              <a:t>出栈</a:t>
            </a:r>
            <a:r>
              <a:rPr lang="zh-CN" altLang="en-US" sz="2000">
                <a:sym typeface="Symbol" pitchFamily="18" charset="2"/>
              </a:rPr>
              <a:t>操作：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返回值保存在临时空间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恢复调用函数运行状态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释放栈空间</a:t>
            </a:r>
          </a:p>
          <a:p>
            <a:pPr>
              <a:lnSpc>
                <a:spcPct val="170000"/>
              </a:lnSpc>
            </a:pPr>
            <a:r>
              <a:rPr lang="zh-CN" altLang="en-US" sz="2000">
                <a:sym typeface="Symbol" pitchFamily="18" charset="2"/>
              </a:rPr>
              <a:t>      根据地址返回调用函数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8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8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8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8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8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8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autoUpdateAnimBg="0" advAuto="1000"/>
      <p:bldP spid="689156" grpId="0" build="p" autoUpdateAnimBg="0"/>
      <p:bldP spid="689157" grpId="0" build="p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3.3.1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嵌套调用 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1265238" y="2438400"/>
            <a:ext cx="8286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main()</a:t>
            </a:r>
          </a:p>
        </p:txBody>
      </p:sp>
      <p:sp>
        <p:nvSpPr>
          <p:cNvPr id="690180" name="AutoShape 4"/>
          <p:cNvSpPr>
            <a:spLocks noChangeArrowheads="1"/>
          </p:cNvSpPr>
          <p:nvPr/>
        </p:nvSpPr>
        <p:spPr bwMode="auto">
          <a:xfrm>
            <a:off x="1450975" y="28194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698500" y="3429000"/>
            <a:ext cx="10414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zh-CN"/>
              <a:t> 调用</a:t>
            </a:r>
            <a:r>
              <a:rPr lang="en-US" altLang="zh-CN"/>
              <a:t>fa()</a:t>
            </a:r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6465888" y="5195888"/>
            <a:ext cx="7556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b="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堆  栈</a:t>
            </a: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2803525" y="2452688"/>
            <a:ext cx="523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fa()</a:t>
            </a:r>
          </a:p>
        </p:txBody>
      </p:sp>
      <p:sp>
        <p:nvSpPr>
          <p:cNvPr id="690184" name="AutoShape 8"/>
          <p:cNvSpPr>
            <a:spLocks noChangeArrowheads="1"/>
          </p:cNvSpPr>
          <p:nvPr/>
        </p:nvSpPr>
        <p:spPr bwMode="auto">
          <a:xfrm>
            <a:off x="2962275" y="28336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0185" name="Text Box 9"/>
          <p:cNvSpPr txBox="1">
            <a:spLocks noChangeArrowheads="1"/>
          </p:cNvSpPr>
          <p:nvPr/>
        </p:nvSpPr>
        <p:spPr bwMode="auto">
          <a:xfrm>
            <a:off x="2263775" y="3443288"/>
            <a:ext cx="9969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CC0000"/>
                </a:solidFill>
              </a:rPr>
              <a:t>调用</a:t>
            </a:r>
            <a:r>
              <a:rPr lang="en-US" altLang="zh-CN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0186" name="Text Box 10"/>
          <p:cNvSpPr txBox="1">
            <a:spLocks noChangeArrowheads="1"/>
          </p:cNvSpPr>
          <p:nvPr/>
        </p:nvSpPr>
        <p:spPr bwMode="auto">
          <a:xfrm>
            <a:off x="4368800" y="2438400"/>
            <a:ext cx="536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0187" name="AutoShape 11"/>
          <p:cNvSpPr>
            <a:spLocks noChangeArrowheads="1"/>
          </p:cNvSpPr>
          <p:nvPr/>
        </p:nvSpPr>
        <p:spPr bwMode="auto">
          <a:xfrm>
            <a:off x="4498975" y="2819400"/>
            <a:ext cx="149225" cy="1619250"/>
          </a:xfrm>
          <a:prstGeom prst="downArrow">
            <a:avLst>
              <a:gd name="adj1" fmla="val 50000"/>
              <a:gd name="adj2" fmla="val 271277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0188" name="AutoShape 12"/>
          <p:cNvSpPr>
            <a:spLocks noChangeArrowheads="1"/>
          </p:cNvSpPr>
          <p:nvPr/>
        </p:nvSpPr>
        <p:spPr bwMode="auto">
          <a:xfrm rot="-7178783">
            <a:off x="2284412" y="2449513"/>
            <a:ext cx="131763" cy="1379538"/>
          </a:xfrm>
          <a:prstGeom prst="downArrow">
            <a:avLst>
              <a:gd name="adj1" fmla="val 50000"/>
              <a:gd name="adj2" fmla="val 261746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0189" name="AutoShape 13"/>
          <p:cNvSpPr>
            <a:spLocks noChangeArrowheads="1"/>
          </p:cNvSpPr>
          <p:nvPr/>
        </p:nvSpPr>
        <p:spPr bwMode="auto">
          <a:xfrm rot="-7178783">
            <a:off x="3802857" y="2437606"/>
            <a:ext cx="152400" cy="1379537"/>
          </a:xfrm>
          <a:prstGeom prst="downArrow">
            <a:avLst>
              <a:gd name="adj1" fmla="val 50000"/>
              <a:gd name="adj2" fmla="val 226302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0190" name="AutoShape 14"/>
          <p:cNvSpPr>
            <a:spLocks noChangeArrowheads="1"/>
          </p:cNvSpPr>
          <p:nvPr/>
        </p:nvSpPr>
        <p:spPr bwMode="auto">
          <a:xfrm>
            <a:off x="5908675" y="4716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b="0">
                <a:ea typeface="宋体" pitchFamily="2" charset="-122"/>
              </a:rPr>
              <a:t>操作系统运行状态</a:t>
            </a:r>
          </a:p>
        </p:txBody>
      </p:sp>
      <p:sp>
        <p:nvSpPr>
          <p:cNvPr id="690191" name="AutoShape 15"/>
          <p:cNvSpPr>
            <a:spLocks noChangeArrowheads="1"/>
          </p:cNvSpPr>
          <p:nvPr/>
        </p:nvSpPr>
        <p:spPr bwMode="auto">
          <a:xfrm>
            <a:off x="5908675" y="4335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0192" name="AutoShape 16"/>
          <p:cNvSpPr>
            <a:spLocks noChangeArrowheads="1"/>
          </p:cNvSpPr>
          <p:nvPr/>
        </p:nvSpPr>
        <p:spPr bwMode="auto">
          <a:xfrm>
            <a:off x="5908675" y="3954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main() </a:t>
            </a:r>
            <a:r>
              <a:rPr lang="zh-CN" altLang="en-US" b="0">
                <a:ea typeface="宋体" pitchFamily="2" charset="-122"/>
              </a:rPr>
              <a:t>的参数   </a:t>
            </a:r>
          </a:p>
        </p:txBody>
      </p:sp>
      <p:sp>
        <p:nvSpPr>
          <p:cNvPr id="690193" name="AutoShape 17"/>
          <p:cNvSpPr>
            <a:spLocks noChangeArrowheads="1"/>
          </p:cNvSpPr>
          <p:nvPr/>
        </p:nvSpPr>
        <p:spPr bwMode="auto">
          <a:xfrm>
            <a:off x="5908675" y="3581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altLang="en-US" b="0"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main () </a:t>
            </a:r>
            <a:r>
              <a:rPr lang="zh-CN" altLang="en-US" b="0">
                <a:ea typeface="宋体" pitchFamily="2" charset="-122"/>
              </a:rPr>
              <a:t>运行状态 </a:t>
            </a:r>
          </a:p>
        </p:txBody>
      </p:sp>
      <p:sp>
        <p:nvSpPr>
          <p:cNvPr id="690194" name="AutoShape 18"/>
          <p:cNvSpPr>
            <a:spLocks noChangeArrowheads="1"/>
          </p:cNvSpPr>
          <p:nvPr/>
        </p:nvSpPr>
        <p:spPr bwMode="auto">
          <a:xfrm>
            <a:off x="5908675" y="3200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0195" name="AutoShape 19"/>
          <p:cNvSpPr>
            <a:spLocks noChangeArrowheads="1"/>
          </p:cNvSpPr>
          <p:nvPr/>
        </p:nvSpPr>
        <p:spPr bwMode="auto">
          <a:xfrm>
            <a:off x="5908675" y="2819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fa () </a:t>
            </a:r>
            <a:r>
              <a:rPr lang="zh-CN" altLang="en-US" b="0">
                <a:ea typeface="宋体" pitchFamily="2" charset="-122"/>
              </a:rPr>
              <a:t>的参数      </a:t>
            </a:r>
          </a:p>
        </p:txBody>
      </p:sp>
      <p:sp>
        <p:nvSpPr>
          <p:cNvPr id="690196" name="AutoShape 20"/>
          <p:cNvSpPr>
            <a:spLocks noChangeArrowheads="1"/>
          </p:cNvSpPr>
          <p:nvPr/>
        </p:nvSpPr>
        <p:spPr bwMode="auto">
          <a:xfrm>
            <a:off x="5908675" y="2438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zh-CN" b="0">
                <a:ea typeface="宋体" pitchFamily="2" charset="-122"/>
              </a:rPr>
              <a:t>fa () </a:t>
            </a:r>
            <a:r>
              <a:rPr lang="zh-CN" altLang="en-US" b="0">
                <a:ea typeface="宋体" pitchFamily="2" charset="-122"/>
              </a:rPr>
              <a:t>运行状态</a:t>
            </a:r>
          </a:p>
        </p:txBody>
      </p:sp>
      <p:sp>
        <p:nvSpPr>
          <p:cNvPr id="690197" name="AutoShape 21"/>
          <p:cNvSpPr>
            <a:spLocks noChangeArrowheads="1"/>
          </p:cNvSpPr>
          <p:nvPr/>
        </p:nvSpPr>
        <p:spPr bwMode="auto">
          <a:xfrm>
            <a:off x="5908675" y="2057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0198" name="AutoShape 22"/>
          <p:cNvSpPr>
            <a:spLocks noChangeArrowheads="1"/>
          </p:cNvSpPr>
          <p:nvPr/>
        </p:nvSpPr>
        <p:spPr bwMode="auto">
          <a:xfrm>
            <a:off x="5908675" y="1676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fb ()  </a:t>
            </a:r>
            <a:r>
              <a:rPr lang="zh-CN" altLang="en-US" b="0">
                <a:ea typeface="宋体" pitchFamily="2" charset="-122"/>
              </a:rPr>
              <a:t>的参数     </a:t>
            </a:r>
          </a:p>
        </p:txBody>
      </p:sp>
      <p:grpSp>
        <p:nvGrpSpPr>
          <p:cNvPr id="168982" name="Group 23"/>
          <p:cNvGrpSpPr>
            <a:grpSpLocks/>
          </p:cNvGrpSpPr>
          <p:nvPr/>
        </p:nvGrpSpPr>
        <p:grpSpPr bwMode="auto">
          <a:xfrm>
            <a:off x="5867400" y="1330325"/>
            <a:ext cx="2133600" cy="3810000"/>
            <a:chOff x="3696" y="864"/>
            <a:chExt cx="1344" cy="2400"/>
          </a:xfrm>
        </p:grpSpPr>
        <p:sp>
          <p:nvSpPr>
            <p:cNvPr id="168984" name="Line 24"/>
            <p:cNvSpPr>
              <a:spLocks noChangeShapeType="1"/>
            </p:cNvSpPr>
            <p:nvPr/>
          </p:nvSpPr>
          <p:spPr bwMode="auto">
            <a:xfrm>
              <a:off x="3696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5" name="Line 25"/>
            <p:cNvSpPr>
              <a:spLocks noChangeShapeType="1"/>
            </p:cNvSpPr>
            <p:nvPr/>
          </p:nvSpPr>
          <p:spPr bwMode="auto">
            <a:xfrm>
              <a:off x="3696" y="326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032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8983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27963" y="304800"/>
            <a:ext cx="1011237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9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9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9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9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69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69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69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69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69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69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69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8" grpId="0" autoUpdateAnimBg="0"/>
      <p:bldP spid="690179" grpId="0" autoUpdateAnimBg="0"/>
      <p:bldP spid="690180" grpId="0" animBg="1"/>
      <p:bldP spid="690181" grpId="0" autoUpdateAnimBg="0"/>
      <p:bldP spid="690183" grpId="0" autoUpdateAnimBg="0"/>
      <p:bldP spid="690184" grpId="0" animBg="1"/>
      <p:bldP spid="690185" grpId="0" autoUpdateAnimBg="0"/>
      <p:bldP spid="690186" grpId="0" autoUpdateAnimBg="0"/>
      <p:bldP spid="690187" grpId="0" animBg="1"/>
      <p:bldP spid="690188" grpId="0" animBg="1"/>
      <p:bldP spid="690189" grpId="0" animBg="1"/>
      <p:bldP spid="690190" grpId="0" animBg="1" autoUpdateAnimBg="0"/>
      <p:bldP spid="690191" grpId="0" animBg="1" autoUpdateAnimBg="0"/>
      <p:bldP spid="690192" grpId="0" animBg="1" autoUpdateAnimBg="0"/>
      <p:bldP spid="690193" grpId="0" animBg="1" autoUpdateAnimBg="0"/>
      <p:bldP spid="690194" grpId="0" animBg="1" autoUpdateAnimBg="0"/>
      <p:bldP spid="690195" grpId="0" animBg="1" autoUpdateAnimBg="0"/>
      <p:bldP spid="690196" grpId="0" animBg="1" autoUpdateAnimBg="0"/>
      <p:bldP spid="690197" grpId="0" animBg="1" autoUpdateAnimBg="0"/>
      <p:bldP spid="690198" grpId="0" animBg="1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3.3.1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嵌套调用 </a:t>
            </a:r>
          </a:p>
        </p:txBody>
      </p:sp>
      <p:sp>
        <p:nvSpPr>
          <p:cNvPr id="169986" name="Text Box 3"/>
          <p:cNvSpPr txBox="1">
            <a:spLocks noChangeArrowheads="1"/>
          </p:cNvSpPr>
          <p:nvPr/>
        </p:nvSpPr>
        <p:spPr bwMode="auto">
          <a:xfrm>
            <a:off x="1265238" y="2438400"/>
            <a:ext cx="8286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main()</a:t>
            </a:r>
          </a:p>
        </p:txBody>
      </p:sp>
      <p:sp>
        <p:nvSpPr>
          <p:cNvPr id="691204" name="AutoShape 4"/>
          <p:cNvSpPr>
            <a:spLocks noChangeArrowheads="1"/>
          </p:cNvSpPr>
          <p:nvPr/>
        </p:nvSpPr>
        <p:spPr bwMode="auto">
          <a:xfrm>
            <a:off x="1450975" y="28194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9988" name="Text Box 5"/>
          <p:cNvSpPr txBox="1">
            <a:spLocks noChangeArrowheads="1"/>
          </p:cNvSpPr>
          <p:nvPr/>
        </p:nvSpPr>
        <p:spPr bwMode="auto">
          <a:xfrm>
            <a:off x="612775" y="3429000"/>
            <a:ext cx="12096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zh-CN">
                <a:latin typeface="宋体" charset="-122"/>
              </a:rPr>
              <a:t> 调用</a:t>
            </a:r>
            <a:r>
              <a:rPr lang="en-US" altLang="zh-CN">
                <a:latin typeface="宋体" charset="-122"/>
              </a:rPr>
              <a:t>fa()</a:t>
            </a:r>
          </a:p>
        </p:txBody>
      </p:sp>
      <p:sp>
        <p:nvSpPr>
          <p:cNvPr id="691206" name="AutoShape 6"/>
          <p:cNvSpPr>
            <a:spLocks noChangeArrowheads="1"/>
          </p:cNvSpPr>
          <p:nvPr/>
        </p:nvSpPr>
        <p:spPr bwMode="auto">
          <a:xfrm>
            <a:off x="1450975" y="3810000"/>
            <a:ext cx="149225" cy="609600"/>
          </a:xfrm>
          <a:prstGeom prst="downArrow">
            <a:avLst>
              <a:gd name="adj1" fmla="val 50000"/>
              <a:gd name="adj2" fmla="val 10212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07" name="Text Box 7"/>
          <p:cNvSpPr txBox="1">
            <a:spLocks noChangeArrowheads="1"/>
          </p:cNvSpPr>
          <p:nvPr/>
        </p:nvSpPr>
        <p:spPr bwMode="auto">
          <a:xfrm>
            <a:off x="1222375" y="4495800"/>
            <a:ext cx="64135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/>
              <a:t>结束</a:t>
            </a:r>
          </a:p>
        </p:txBody>
      </p:sp>
      <p:sp>
        <p:nvSpPr>
          <p:cNvPr id="169991" name="Text Box 8"/>
          <p:cNvSpPr txBox="1">
            <a:spLocks noChangeArrowheads="1"/>
          </p:cNvSpPr>
          <p:nvPr/>
        </p:nvSpPr>
        <p:spPr bwMode="auto">
          <a:xfrm>
            <a:off x="2801938" y="2452688"/>
            <a:ext cx="5238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/>
              <a:t>fa()</a:t>
            </a:r>
          </a:p>
        </p:txBody>
      </p:sp>
      <p:sp>
        <p:nvSpPr>
          <p:cNvPr id="691209" name="AutoShape 9"/>
          <p:cNvSpPr>
            <a:spLocks noChangeArrowheads="1"/>
          </p:cNvSpPr>
          <p:nvPr/>
        </p:nvSpPr>
        <p:spPr bwMode="auto">
          <a:xfrm>
            <a:off x="2962275" y="28336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9993" name="Text Box 10"/>
          <p:cNvSpPr txBox="1">
            <a:spLocks noChangeArrowheads="1"/>
          </p:cNvSpPr>
          <p:nvPr/>
        </p:nvSpPr>
        <p:spPr bwMode="auto">
          <a:xfrm>
            <a:off x="2263775" y="3443288"/>
            <a:ext cx="9969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CC0000"/>
                </a:solidFill>
              </a:rPr>
              <a:t>调用</a:t>
            </a:r>
            <a:r>
              <a:rPr lang="en-US" altLang="zh-CN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1211" name="AutoShape 11"/>
          <p:cNvSpPr>
            <a:spLocks noChangeArrowheads="1"/>
          </p:cNvSpPr>
          <p:nvPr/>
        </p:nvSpPr>
        <p:spPr bwMode="auto">
          <a:xfrm>
            <a:off x="2962275" y="3824288"/>
            <a:ext cx="161925" cy="609600"/>
          </a:xfrm>
          <a:prstGeom prst="downArrow">
            <a:avLst>
              <a:gd name="adj1" fmla="val 50000"/>
              <a:gd name="adj2" fmla="val 94118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9995" name="Text Box 12"/>
          <p:cNvSpPr txBox="1">
            <a:spLocks noChangeArrowheads="1"/>
          </p:cNvSpPr>
          <p:nvPr/>
        </p:nvSpPr>
        <p:spPr bwMode="auto">
          <a:xfrm>
            <a:off x="4368800" y="2438400"/>
            <a:ext cx="5365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fb()</a:t>
            </a:r>
          </a:p>
        </p:txBody>
      </p:sp>
      <p:sp>
        <p:nvSpPr>
          <p:cNvPr id="691213" name="AutoShape 13"/>
          <p:cNvSpPr>
            <a:spLocks noChangeArrowheads="1"/>
          </p:cNvSpPr>
          <p:nvPr/>
        </p:nvSpPr>
        <p:spPr bwMode="auto">
          <a:xfrm>
            <a:off x="4498975" y="2819400"/>
            <a:ext cx="149225" cy="1619250"/>
          </a:xfrm>
          <a:prstGeom prst="downArrow">
            <a:avLst>
              <a:gd name="adj1" fmla="val 50000"/>
              <a:gd name="adj2" fmla="val 271277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14" name="AutoShape 14"/>
          <p:cNvSpPr>
            <a:spLocks noChangeArrowheads="1"/>
          </p:cNvSpPr>
          <p:nvPr/>
        </p:nvSpPr>
        <p:spPr bwMode="auto">
          <a:xfrm rot="-7178783">
            <a:off x="2284412" y="2449513"/>
            <a:ext cx="131763" cy="1379538"/>
          </a:xfrm>
          <a:prstGeom prst="downArrow">
            <a:avLst>
              <a:gd name="adj1" fmla="val 50000"/>
              <a:gd name="adj2" fmla="val 261746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15" name="AutoShape 15"/>
          <p:cNvSpPr>
            <a:spLocks noChangeArrowheads="1"/>
          </p:cNvSpPr>
          <p:nvPr/>
        </p:nvSpPr>
        <p:spPr bwMode="auto">
          <a:xfrm rot="-7178783">
            <a:off x="3802857" y="2437606"/>
            <a:ext cx="152400" cy="1379537"/>
          </a:xfrm>
          <a:prstGeom prst="downArrow">
            <a:avLst>
              <a:gd name="adj1" fmla="val 50000"/>
              <a:gd name="adj2" fmla="val 226302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16" name="AutoShape 16"/>
          <p:cNvSpPr>
            <a:spLocks noChangeArrowheads="1"/>
          </p:cNvSpPr>
          <p:nvPr/>
        </p:nvSpPr>
        <p:spPr bwMode="auto">
          <a:xfrm rot="-3420182" flipH="1" flipV="1">
            <a:off x="3848894" y="3440907"/>
            <a:ext cx="130175" cy="1379537"/>
          </a:xfrm>
          <a:prstGeom prst="downArrow">
            <a:avLst>
              <a:gd name="adj1" fmla="val 50000"/>
              <a:gd name="adj2" fmla="val 264939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17" name="AutoShape 17"/>
          <p:cNvSpPr>
            <a:spLocks noChangeArrowheads="1"/>
          </p:cNvSpPr>
          <p:nvPr/>
        </p:nvSpPr>
        <p:spPr bwMode="auto">
          <a:xfrm rot="-3420182" flipH="1" flipV="1">
            <a:off x="2316956" y="3364707"/>
            <a:ext cx="130175" cy="1379538"/>
          </a:xfrm>
          <a:prstGeom prst="downArrow">
            <a:avLst>
              <a:gd name="adj1" fmla="val 50000"/>
              <a:gd name="adj2" fmla="val 264939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91218" name="AutoShape 18"/>
          <p:cNvSpPr>
            <a:spLocks noChangeArrowheads="1"/>
          </p:cNvSpPr>
          <p:nvPr/>
        </p:nvSpPr>
        <p:spPr bwMode="auto">
          <a:xfrm>
            <a:off x="5908675" y="4716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b="0">
                <a:ea typeface="宋体" pitchFamily="2" charset="-122"/>
              </a:rPr>
              <a:t>操作系统运行状态</a:t>
            </a:r>
          </a:p>
        </p:txBody>
      </p:sp>
      <p:sp>
        <p:nvSpPr>
          <p:cNvPr id="691219" name="AutoShape 19"/>
          <p:cNvSpPr>
            <a:spLocks noChangeArrowheads="1"/>
          </p:cNvSpPr>
          <p:nvPr/>
        </p:nvSpPr>
        <p:spPr bwMode="auto">
          <a:xfrm>
            <a:off x="5908675" y="4335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1220" name="AutoShape 20"/>
          <p:cNvSpPr>
            <a:spLocks noChangeArrowheads="1"/>
          </p:cNvSpPr>
          <p:nvPr/>
        </p:nvSpPr>
        <p:spPr bwMode="auto">
          <a:xfrm>
            <a:off x="5908675" y="3954463"/>
            <a:ext cx="2016125" cy="373062"/>
          </a:xfrm>
          <a:prstGeom prst="flowChartProcess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main() </a:t>
            </a:r>
            <a:r>
              <a:rPr lang="zh-CN" altLang="en-US" b="0">
                <a:ea typeface="宋体" pitchFamily="2" charset="-122"/>
              </a:rPr>
              <a:t>的参数   </a:t>
            </a:r>
          </a:p>
        </p:txBody>
      </p:sp>
      <p:sp>
        <p:nvSpPr>
          <p:cNvPr id="691221" name="AutoShape 21"/>
          <p:cNvSpPr>
            <a:spLocks noChangeArrowheads="1"/>
          </p:cNvSpPr>
          <p:nvPr/>
        </p:nvSpPr>
        <p:spPr bwMode="auto">
          <a:xfrm>
            <a:off x="5908675" y="3581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altLang="en-US" b="0"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main () </a:t>
            </a:r>
            <a:r>
              <a:rPr lang="zh-CN" altLang="en-US" b="0">
                <a:ea typeface="宋体" pitchFamily="2" charset="-122"/>
              </a:rPr>
              <a:t>运行状态 </a:t>
            </a:r>
          </a:p>
        </p:txBody>
      </p:sp>
      <p:sp>
        <p:nvSpPr>
          <p:cNvPr id="691222" name="AutoShape 22"/>
          <p:cNvSpPr>
            <a:spLocks noChangeArrowheads="1"/>
          </p:cNvSpPr>
          <p:nvPr/>
        </p:nvSpPr>
        <p:spPr bwMode="auto">
          <a:xfrm>
            <a:off x="5908675" y="3200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1223" name="AutoShape 23"/>
          <p:cNvSpPr>
            <a:spLocks noChangeArrowheads="1"/>
          </p:cNvSpPr>
          <p:nvPr/>
        </p:nvSpPr>
        <p:spPr bwMode="auto">
          <a:xfrm>
            <a:off x="5908675" y="2819400"/>
            <a:ext cx="2016125" cy="373063"/>
          </a:xfrm>
          <a:prstGeom prst="flowChartProcess">
            <a:avLst/>
          </a:prstGeom>
          <a:solidFill>
            <a:srgbClr val="99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fa () </a:t>
            </a:r>
            <a:r>
              <a:rPr lang="zh-CN" altLang="en-US" b="0">
                <a:ea typeface="宋体" pitchFamily="2" charset="-122"/>
              </a:rPr>
              <a:t>的参数      </a:t>
            </a:r>
          </a:p>
        </p:txBody>
      </p:sp>
      <p:sp>
        <p:nvSpPr>
          <p:cNvPr id="691224" name="AutoShape 24"/>
          <p:cNvSpPr>
            <a:spLocks noChangeArrowheads="1"/>
          </p:cNvSpPr>
          <p:nvPr/>
        </p:nvSpPr>
        <p:spPr bwMode="auto">
          <a:xfrm>
            <a:off x="5908675" y="2438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zh-CN" b="0">
                <a:ea typeface="宋体" pitchFamily="2" charset="-122"/>
              </a:rPr>
              <a:t>fa () </a:t>
            </a:r>
            <a:r>
              <a:rPr lang="zh-CN" altLang="en-US" b="0">
                <a:ea typeface="宋体" pitchFamily="2" charset="-122"/>
              </a:rPr>
              <a:t>运行状态</a:t>
            </a:r>
          </a:p>
        </p:txBody>
      </p:sp>
      <p:sp>
        <p:nvSpPr>
          <p:cNvPr id="691225" name="AutoShape 25"/>
          <p:cNvSpPr>
            <a:spLocks noChangeArrowheads="1"/>
          </p:cNvSpPr>
          <p:nvPr/>
        </p:nvSpPr>
        <p:spPr bwMode="auto">
          <a:xfrm>
            <a:off x="5908675" y="2057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  </a:t>
            </a:r>
            <a:r>
              <a:rPr lang="zh-CN" altLang="en-US" b="0">
                <a:ea typeface="宋体" pitchFamily="2" charset="-122"/>
              </a:rPr>
              <a:t>返回地址        </a:t>
            </a:r>
          </a:p>
        </p:txBody>
      </p:sp>
      <p:sp>
        <p:nvSpPr>
          <p:cNvPr id="691226" name="AutoShape 26"/>
          <p:cNvSpPr>
            <a:spLocks noChangeArrowheads="1"/>
          </p:cNvSpPr>
          <p:nvPr/>
        </p:nvSpPr>
        <p:spPr bwMode="auto">
          <a:xfrm>
            <a:off x="5908675" y="1676400"/>
            <a:ext cx="2016125" cy="373063"/>
          </a:xfrm>
          <a:prstGeom prst="flowChartProcess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zh-CN" b="0">
                <a:ea typeface="宋体" pitchFamily="2" charset="-122"/>
              </a:rPr>
              <a:t>      fb ()  </a:t>
            </a:r>
            <a:r>
              <a:rPr lang="zh-CN" altLang="en-US" b="0">
                <a:ea typeface="宋体" pitchFamily="2" charset="-122"/>
              </a:rPr>
              <a:t>的参数     </a:t>
            </a:r>
          </a:p>
        </p:txBody>
      </p:sp>
      <p:sp useBgFill="1">
        <p:nvSpPr>
          <p:cNvPr id="691227" name="AutoShape 27"/>
          <p:cNvSpPr>
            <a:spLocks noChangeArrowheads="1"/>
          </p:cNvSpPr>
          <p:nvPr/>
        </p:nvSpPr>
        <p:spPr bwMode="auto">
          <a:xfrm>
            <a:off x="5867400" y="1676400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28" name="AutoShape 28"/>
          <p:cNvSpPr>
            <a:spLocks noChangeArrowheads="1"/>
          </p:cNvSpPr>
          <p:nvPr/>
        </p:nvSpPr>
        <p:spPr bwMode="auto">
          <a:xfrm>
            <a:off x="5867400" y="2065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29" name="AutoShape 29"/>
          <p:cNvSpPr>
            <a:spLocks noChangeArrowheads="1"/>
          </p:cNvSpPr>
          <p:nvPr/>
        </p:nvSpPr>
        <p:spPr bwMode="auto">
          <a:xfrm>
            <a:off x="5867400" y="2438400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0" name="AutoShape 30"/>
          <p:cNvSpPr>
            <a:spLocks noChangeArrowheads="1"/>
          </p:cNvSpPr>
          <p:nvPr/>
        </p:nvSpPr>
        <p:spPr bwMode="auto">
          <a:xfrm>
            <a:off x="5867400" y="2827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1" name="AutoShape 31"/>
          <p:cNvSpPr>
            <a:spLocks noChangeArrowheads="1"/>
          </p:cNvSpPr>
          <p:nvPr/>
        </p:nvSpPr>
        <p:spPr bwMode="auto">
          <a:xfrm>
            <a:off x="5867400" y="3208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2" name="AutoShape 32"/>
          <p:cNvSpPr>
            <a:spLocks noChangeArrowheads="1"/>
          </p:cNvSpPr>
          <p:nvPr/>
        </p:nvSpPr>
        <p:spPr bwMode="auto">
          <a:xfrm>
            <a:off x="5867400" y="3581400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3" name="AutoShape 33"/>
          <p:cNvSpPr>
            <a:spLocks noChangeArrowheads="1"/>
          </p:cNvSpPr>
          <p:nvPr/>
        </p:nvSpPr>
        <p:spPr bwMode="auto">
          <a:xfrm>
            <a:off x="5867400" y="3970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4" name="AutoShape 34"/>
          <p:cNvSpPr>
            <a:spLocks noChangeArrowheads="1"/>
          </p:cNvSpPr>
          <p:nvPr/>
        </p:nvSpPr>
        <p:spPr bwMode="auto">
          <a:xfrm>
            <a:off x="5867400" y="4351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 useBgFill="1">
        <p:nvSpPr>
          <p:cNvPr id="691235" name="AutoShape 35"/>
          <p:cNvSpPr>
            <a:spLocks noChangeArrowheads="1"/>
          </p:cNvSpPr>
          <p:nvPr/>
        </p:nvSpPr>
        <p:spPr bwMode="auto">
          <a:xfrm>
            <a:off x="5867400" y="4732338"/>
            <a:ext cx="2124075" cy="409575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0"/>
              <a:t>          </a:t>
            </a:r>
          </a:p>
        </p:txBody>
      </p:sp>
      <p:sp>
        <p:nvSpPr>
          <p:cNvPr id="691236" name="Text Box 36"/>
          <p:cNvSpPr txBox="1">
            <a:spLocks noChangeArrowheads="1"/>
          </p:cNvSpPr>
          <p:nvPr/>
        </p:nvSpPr>
        <p:spPr bwMode="auto">
          <a:xfrm>
            <a:off x="6410325" y="5195888"/>
            <a:ext cx="8667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b="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堆  栈</a:t>
            </a:r>
          </a:p>
        </p:txBody>
      </p:sp>
      <p:grpSp>
        <p:nvGrpSpPr>
          <p:cNvPr id="170020" name="Group 37"/>
          <p:cNvGrpSpPr>
            <a:grpSpLocks/>
          </p:cNvGrpSpPr>
          <p:nvPr/>
        </p:nvGrpSpPr>
        <p:grpSpPr bwMode="auto">
          <a:xfrm>
            <a:off x="5867400" y="1330325"/>
            <a:ext cx="2133600" cy="3810000"/>
            <a:chOff x="3696" y="864"/>
            <a:chExt cx="1344" cy="2400"/>
          </a:xfrm>
        </p:grpSpPr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>
              <a:off x="3696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23" name="Line 39"/>
            <p:cNvSpPr>
              <a:spLocks noChangeShapeType="1"/>
            </p:cNvSpPr>
            <p:nvPr/>
          </p:nvSpPr>
          <p:spPr bwMode="auto">
            <a:xfrm>
              <a:off x="3696" y="326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24" name="Line 40"/>
            <p:cNvSpPr>
              <a:spLocks noChangeShapeType="1"/>
            </p:cNvSpPr>
            <p:nvPr/>
          </p:nvSpPr>
          <p:spPr bwMode="auto">
            <a:xfrm>
              <a:off x="5032" y="864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0021" name="Rectangle 4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69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9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9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69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6" grpId="0" animBg="1"/>
      <p:bldP spid="691207" grpId="0" autoUpdateAnimBg="0"/>
      <p:bldP spid="691211" grpId="0" animBg="1"/>
      <p:bldP spid="691216" grpId="0" animBg="1"/>
      <p:bldP spid="691217" grpId="0" animBg="1"/>
      <p:bldP spid="691227" grpId="0" animBg="1" autoUpdateAnimBg="0"/>
      <p:bldP spid="691228" grpId="0" animBg="1" autoUpdateAnimBg="0"/>
      <p:bldP spid="691229" grpId="0" animBg="1" autoUpdateAnimBg="0"/>
      <p:bldP spid="691230" grpId="0" animBg="1" autoUpdateAnimBg="0"/>
      <p:bldP spid="691231" grpId="0" animBg="1" autoUpdateAnimBg="0"/>
      <p:bldP spid="691232" grpId="0" animBg="1" autoUpdateAnimBg="0"/>
      <p:bldP spid="691233" grpId="0" animBg="1" autoUpdateAnimBg="0"/>
      <p:bldP spid="691234" grpId="0" animBg="1" autoUpdateAnimBg="0"/>
      <p:bldP spid="691235" grpId="0" animBg="1" autoUpdateAnimBg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762000" y="884238"/>
            <a:ext cx="304800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函数嵌套调用示例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966788" y="2271713"/>
            <a:ext cx="37147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/>
              <a:t>定义一个求 </a:t>
            </a:r>
            <a:r>
              <a:rPr lang="en-US" altLang="zh-CN" sz="2000"/>
              <a:t>bin ( n, k ) </a:t>
            </a:r>
            <a:r>
              <a:rPr lang="zh-CN" altLang="en-US" sz="2000"/>
              <a:t>的函数。</a:t>
            </a:r>
          </a:p>
        </p:txBody>
      </p:sp>
      <p:graphicFrame>
        <p:nvGraphicFramePr>
          <p:cNvPr id="692228" name="Object 4"/>
          <p:cNvGraphicFramePr>
            <a:graphicFrameLocks noChangeAspect="1"/>
          </p:cNvGraphicFramePr>
          <p:nvPr/>
        </p:nvGraphicFramePr>
        <p:xfrm>
          <a:off x="4851400" y="2133600"/>
          <a:ext cx="2463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3" imgW="1422360" imgH="419040" progId="Equation.3">
                  <p:embed/>
                </p:oleObj>
              </mc:Choice>
              <mc:Fallback>
                <p:oleObj name="公式" r:id="rId3" imgW="1422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133600"/>
                        <a:ext cx="24638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976313" y="3200400"/>
            <a:ext cx="7405687" cy="2528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i="1">
                <a:solidFill>
                  <a:srgbClr val="0000FF"/>
                </a:solidFill>
              </a:rPr>
              <a:t>分析：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000"/>
              <a:t>        定义函数  </a:t>
            </a:r>
            <a:r>
              <a:rPr lang="en-US" altLang="zh-CN" sz="2000"/>
              <a:t>fact ( m ) = m !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	          bin ( n , k ) = fact ( n ) / ( fact ( k ) * fact ( n - k ) )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        </a:t>
            </a:r>
            <a:r>
              <a:rPr lang="zh-CN" altLang="en-US" sz="2000"/>
              <a:t>由主函数输入数据 </a:t>
            </a:r>
            <a:r>
              <a:rPr lang="en-US" altLang="zh-CN" sz="2000"/>
              <a:t>a </a:t>
            </a:r>
            <a:r>
              <a:rPr lang="zh-CN" altLang="en-US" sz="2000"/>
              <a:t>、 </a:t>
            </a:r>
            <a:r>
              <a:rPr lang="en-US" altLang="zh-CN" sz="2000"/>
              <a:t>b </a:t>
            </a:r>
            <a:r>
              <a:rPr lang="zh-CN" altLang="en-US" sz="2000"/>
              <a:t>，求 </a:t>
            </a:r>
            <a:r>
              <a:rPr lang="en-US" altLang="zh-CN" sz="2000"/>
              <a:t>bin ( a , b )</a:t>
            </a:r>
          </a:p>
          <a:p>
            <a:pPr algn="r">
              <a:lnSpc>
                <a:spcPct val="160000"/>
              </a:lnSpc>
            </a:pPr>
            <a:endParaRPr lang="en-US" altLang="zh-CN" sz="200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6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69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69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69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autoUpdateAnimBg="0"/>
      <p:bldP spid="692227" grpId="0" autoUpdateAnimBg="0"/>
      <p:bldP spid="692229" grpId="0" build="p" autoUpdateAnimBg="0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3592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void 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printmessage</a:t>
            </a:r>
            <a:r>
              <a:rPr lang="en-US" altLang="zh-CN" sz="2000" b="0">
                <a:ea typeface="Arial Unicode MS"/>
                <a:cs typeface="Arial Unicode MS"/>
              </a:rPr>
              <a:t> ( )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}</a:t>
            </a:r>
            <a:endParaRPr lang="en-US" altLang="zh-CN" sz="2000" b="0"/>
          </a:p>
        </p:txBody>
      </p:sp>
      <p:sp>
        <p:nvSpPr>
          <p:cNvPr id="515080" name="AutoShape 8"/>
          <p:cNvSpPr>
            <a:spLocks/>
          </p:cNvSpPr>
          <p:nvPr/>
        </p:nvSpPr>
        <p:spPr bwMode="auto">
          <a:xfrm>
            <a:off x="5638800" y="3702050"/>
            <a:ext cx="1371600" cy="533400"/>
          </a:xfrm>
          <a:prstGeom prst="borderCallout2">
            <a:avLst>
              <a:gd name="adj1" fmla="val 21431"/>
              <a:gd name="adj2" fmla="val -5556"/>
              <a:gd name="adj3" fmla="val 21431"/>
              <a:gd name="adj4" fmla="val -34606"/>
              <a:gd name="adj5" fmla="val -239583"/>
              <a:gd name="adj6" fmla="val -12824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函数名</a:t>
            </a:r>
            <a:endParaRPr lang="zh-CN" altLang="en-US" i="1"/>
          </a:p>
        </p:txBody>
      </p:sp>
      <p:sp>
        <p:nvSpPr>
          <p:cNvPr id="2355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0" grpId="0" animBg="1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990600" y="230188"/>
            <a:ext cx="7239000" cy="6094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3-14  </a:t>
            </a:r>
            <a:r>
              <a:rPr lang="zh-CN" altLang="en-US" i="1">
                <a:solidFill>
                  <a:srgbClr val="008000"/>
                </a:solidFill>
                <a:sym typeface="Symbol" pitchFamily="18" charset="2"/>
              </a:rPr>
              <a:t>函数嵌套调用示例</a:t>
            </a:r>
            <a:endParaRPr lang="zh-CN" altLang="en-US" i="1">
              <a:solidFill>
                <a:srgbClr val="008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long  fact ( int  m )</a:t>
            </a:r>
          </a:p>
          <a:p>
            <a:pPr>
              <a:lnSpc>
                <a:spcPct val="115000"/>
              </a:lnSpc>
            </a:pPr>
            <a:r>
              <a:rPr lang="en-US" altLang="zh-CN"/>
              <a:t>{ int  i ;  long  sum = 1 ; 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 for  ( i = 1 ;  i &lt;= m ;  sum *= i ,  i++ )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 return  sum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}</a:t>
            </a:r>
          </a:p>
          <a:p>
            <a:pPr>
              <a:lnSpc>
                <a:spcPct val="115000"/>
              </a:lnSpc>
            </a:pPr>
            <a:r>
              <a:rPr lang="en-US" altLang="zh-CN"/>
              <a:t>long  bin ( int  n ,  int  k )</a:t>
            </a:r>
          </a:p>
          <a:p>
            <a:pPr>
              <a:lnSpc>
                <a:spcPct val="115000"/>
              </a:lnSpc>
            </a:pPr>
            <a:r>
              <a:rPr lang="en-US" altLang="zh-CN"/>
              <a:t>{   return  ( fact ( n ) / ( fact ( k ) * fact ( n-k ) ) )  ;  }</a:t>
            </a:r>
          </a:p>
          <a:p>
            <a:pPr>
              <a:lnSpc>
                <a:spcPct val="115000"/>
              </a:lnSpc>
            </a:pPr>
            <a:r>
              <a:rPr lang="en-US" altLang="zh-CN"/>
              <a:t>int main ()</a:t>
            </a:r>
          </a:p>
          <a:p>
            <a:pPr>
              <a:lnSpc>
                <a:spcPct val="115000"/>
              </a:lnSpc>
            </a:pPr>
            <a:r>
              <a:rPr lang="en-US" altLang="zh-CN"/>
              <a:t>{ int a ,  b;  long  f1 ,  f2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cout &lt;&lt; "Please input data a and b:" &lt;&lt; endl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cin &gt;&gt; a &gt;&gt; b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f1 = fact ( a ) / ( fact ( b ) * fact ( a-b ) )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cout &lt;&lt; " first:   bin(" &lt;&lt; a &lt;&lt; ', ' &lt;&lt; b &lt;&lt; ")= " &lt;&lt; f1 &lt;&lt; endl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f2 = bin ( a , b )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  cout &lt;&lt; " second:  bin(" &lt;&lt; a &lt;&lt; ', ' &lt;&lt; b &lt;&lt; ")= " &lt;&lt; f2 &lt;&lt; endl 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}</a:t>
            </a:r>
          </a:p>
        </p:txBody>
      </p:sp>
      <p:sp>
        <p:nvSpPr>
          <p:cNvPr id="17305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9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9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9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9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9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9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9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9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9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9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9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9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9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9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69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9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 build="p" autoUpdateAnimBg="0" advAuto="50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838200" y="3552825"/>
            <a:ext cx="6705600" cy="29718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94275" name="Rectangle 3"/>
          <p:cNvSpPr>
            <a:spLocks noChangeArrowheads="1"/>
          </p:cNvSpPr>
          <p:nvPr/>
        </p:nvSpPr>
        <p:spPr bwMode="auto">
          <a:xfrm>
            <a:off x="838200" y="2867025"/>
            <a:ext cx="67056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838200" y="1190625"/>
            <a:ext cx="6705600" cy="167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4084" name="Text Box 5"/>
          <p:cNvSpPr txBox="1">
            <a:spLocks noChangeArrowheads="1"/>
          </p:cNvSpPr>
          <p:nvPr/>
        </p:nvSpPr>
        <p:spPr bwMode="auto">
          <a:xfrm>
            <a:off x="990600" y="242888"/>
            <a:ext cx="7239000" cy="6094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3-14  </a:t>
            </a:r>
            <a:r>
              <a:rPr lang="zh-CN" altLang="en-US" i="1">
                <a:solidFill>
                  <a:srgbClr val="008000"/>
                </a:solidFill>
                <a:sym typeface="Symbol" pitchFamily="18" charset="2"/>
              </a:rPr>
              <a:t>函数嵌套调用示例</a:t>
            </a:r>
            <a:endParaRPr lang="zh-CN" altLang="en-US">
              <a:solidFill>
                <a:srgbClr val="008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long  fact ( int  m 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int  i ;  long  sum = 1 ;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for  ( i = 1 ;  i &lt;= m ;  sum *= i ,  i++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 return  sum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long  bin ( int  n ,  int  k 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  return  ( fact ( n ) / ( fact ( k ) * fact ( n-k ) ) )  ;  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 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int a ,  b;  long  f1 ,  f2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"Please input data a and b:"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f1 = fact ( a ) / ( fact ( b ) * fact ( a-b )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first:   bin(" &lt;&lt; a &lt;&lt; ', ' &lt;&lt; b &lt;&lt; ")= " &lt;&lt; f1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f2 = bin ( a , b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second:  bin(" &lt;&lt; a &lt;&lt; ', ' &lt;&lt; b &lt;&lt; ")= " &lt;&lt; f2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7408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 animBg="1"/>
      <p:bldP spid="694275" grpId="0" animBg="1"/>
      <p:bldP spid="69427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/>
          <p:cNvSpPr>
            <a:spLocks noChangeArrowheads="1"/>
          </p:cNvSpPr>
          <p:nvPr/>
        </p:nvSpPr>
        <p:spPr bwMode="auto">
          <a:xfrm>
            <a:off x="838200" y="3552825"/>
            <a:ext cx="6705600" cy="29718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5106" name="Rectangle 3"/>
          <p:cNvSpPr>
            <a:spLocks noChangeArrowheads="1"/>
          </p:cNvSpPr>
          <p:nvPr/>
        </p:nvSpPr>
        <p:spPr bwMode="auto">
          <a:xfrm>
            <a:off x="838200" y="2867025"/>
            <a:ext cx="67056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5107" name="Rectangle 4"/>
          <p:cNvSpPr>
            <a:spLocks noChangeArrowheads="1"/>
          </p:cNvSpPr>
          <p:nvPr/>
        </p:nvSpPr>
        <p:spPr bwMode="auto">
          <a:xfrm>
            <a:off x="838200" y="1190625"/>
            <a:ext cx="6705600" cy="167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5108" name="Text Box 5"/>
          <p:cNvSpPr txBox="1">
            <a:spLocks noChangeArrowheads="1"/>
          </p:cNvSpPr>
          <p:nvPr/>
        </p:nvSpPr>
        <p:spPr bwMode="auto">
          <a:xfrm>
            <a:off x="990600" y="242888"/>
            <a:ext cx="7239000" cy="6094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3-14  </a:t>
            </a:r>
            <a:r>
              <a:rPr lang="zh-CN" altLang="en-US" i="1">
                <a:solidFill>
                  <a:srgbClr val="008000"/>
                </a:solidFill>
                <a:sym typeface="Symbol" pitchFamily="18" charset="2"/>
              </a:rPr>
              <a:t>函数嵌套调用示例</a:t>
            </a:r>
            <a:endParaRPr lang="zh-CN" altLang="en-US">
              <a:solidFill>
                <a:srgbClr val="008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long  fact ( int  m )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{ int  i ;  long  sum = 1 ; 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   for  ( i = 1 ;  i &lt;= m ;  sum *= i ,  i++ )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   return  sum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long  bin ( int  n ,  int  k 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  return  ( fact ( n ) / ( fact ( k ) * fact ( n-k ) ) )  ;  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 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int a ,  b;  long  f1 ,  f2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"Please input data a and b:"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f1 = </a:t>
            </a:r>
            <a:r>
              <a:rPr lang="en-US" altLang="zh-CN">
                <a:solidFill>
                  <a:srgbClr val="0000FF"/>
                </a:solidFill>
              </a:rPr>
              <a:t>fact ( a )</a:t>
            </a:r>
            <a:r>
              <a:rPr lang="en-US" altLang="zh-CN" b="0"/>
              <a:t> / ( </a:t>
            </a:r>
            <a:r>
              <a:rPr lang="en-US" altLang="zh-CN">
                <a:solidFill>
                  <a:srgbClr val="0000FF"/>
                </a:solidFill>
              </a:rPr>
              <a:t>fact ( b )</a:t>
            </a:r>
            <a:r>
              <a:rPr lang="en-US" altLang="zh-CN" b="0"/>
              <a:t> * </a:t>
            </a:r>
            <a:r>
              <a:rPr lang="en-US" altLang="zh-CN">
                <a:solidFill>
                  <a:srgbClr val="0000FF"/>
                </a:solidFill>
              </a:rPr>
              <a:t>fact ( a-b )</a:t>
            </a:r>
            <a:r>
              <a:rPr lang="en-US" altLang="zh-CN" b="0"/>
              <a:t>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first:   bin(" &lt;&lt; a &lt;&lt; ', ' &lt;&lt; b &lt;&lt; ")= " &lt;&lt; f1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f2 = bin ( a , b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second:  bin(" &lt;&lt; a &lt;&lt; ', ' &lt;&lt; b &lt;&lt; ")= " &lt;&lt; f2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95302" name="Line 6"/>
          <p:cNvSpPr>
            <a:spLocks noChangeShapeType="1"/>
          </p:cNvSpPr>
          <p:nvPr/>
        </p:nvSpPr>
        <p:spPr bwMode="auto">
          <a:xfrm flipV="1">
            <a:off x="1981200" y="1484313"/>
            <a:ext cx="0" cy="32766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03" name="Line 7"/>
          <p:cNvSpPr>
            <a:spLocks noChangeShapeType="1"/>
          </p:cNvSpPr>
          <p:nvPr/>
        </p:nvSpPr>
        <p:spPr bwMode="auto">
          <a:xfrm flipH="1" flipV="1">
            <a:off x="2195513" y="1484313"/>
            <a:ext cx="852487" cy="32766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5304" name="Line 8"/>
          <p:cNvSpPr>
            <a:spLocks noChangeShapeType="1"/>
          </p:cNvSpPr>
          <p:nvPr/>
        </p:nvSpPr>
        <p:spPr bwMode="auto">
          <a:xfrm flipH="1" flipV="1">
            <a:off x="2339975" y="1484313"/>
            <a:ext cx="1774825" cy="33528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2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2" grpId="0" animBg="1"/>
      <p:bldP spid="695303" grpId="0" animBg="1"/>
      <p:bldP spid="69530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ChangeArrowheads="1"/>
          </p:cNvSpPr>
          <p:nvPr/>
        </p:nvSpPr>
        <p:spPr bwMode="auto">
          <a:xfrm>
            <a:off x="838200" y="3552825"/>
            <a:ext cx="6705600" cy="29718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6130" name="Rectangle 3"/>
          <p:cNvSpPr>
            <a:spLocks noChangeArrowheads="1"/>
          </p:cNvSpPr>
          <p:nvPr/>
        </p:nvSpPr>
        <p:spPr bwMode="auto">
          <a:xfrm>
            <a:off x="838200" y="2867025"/>
            <a:ext cx="6705600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6131" name="Rectangle 4"/>
          <p:cNvSpPr>
            <a:spLocks noChangeArrowheads="1"/>
          </p:cNvSpPr>
          <p:nvPr/>
        </p:nvSpPr>
        <p:spPr bwMode="auto">
          <a:xfrm>
            <a:off x="838200" y="1190625"/>
            <a:ext cx="6705600" cy="167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990600" y="242888"/>
            <a:ext cx="7239000" cy="6094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3-14  </a:t>
            </a:r>
            <a:r>
              <a:rPr lang="zh-CN" altLang="en-US" i="1">
                <a:solidFill>
                  <a:srgbClr val="008000"/>
                </a:solidFill>
                <a:sym typeface="Symbol" pitchFamily="18" charset="2"/>
              </a:rPr>
              <a:t>函数嵌套调用示例</a:t>
            </a:r>
            <a:endParaRPr lang="zh-CN" altLang="en-US">
              <a:solidFill>
                <a:srgbClr val="008000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long  fact ( int  m )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{ int  i ;  long  sum = 1 ; 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   for  ( i = 1 ;  i &lt;= m ;  sum *= i ,  i++ )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   return  sum ;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2"/>
                </a:solidFill>
              </a:rPr>
              <a:t>long  bin ( int  n ,  int  k )</a:t>
            </a:r>
          </a:p>
          <a:p>
            <a:pPr>
              <a:lnSpc>
                <a:spcPct val="115000"/>
              </a:lnSpc>
            </a:pPr>
            <a:r>
              <a:rPr lang="en-US" altLang="zh-CN">
                <a:solidFill>
                  <a:schemeClr val="accent2"/>
                </a:solidFill>
              </a:rPr>
              <a:t>{   return  </a:t>
            </a:r>
            <a:r>
              <a:rPr lang="en-US" altLang="zh-CN">
                <a:solidFill>
                  <a:srgbClr val="0000FF"/>
                </a:solidFill>
              </a:rPr>
              <a:t>( fact ( n )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/ </a:t>
            </a:r>
            <a:r>
              <a:rPr lang="en-US" altLang="zh-CN">
                <a:solidFill>
                  <a:srgbClr val="0000FF"/>
                </a:solidFill>
              </a:rPr>
              <a:t>( fact ( k )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* </a:t>
            </a:r>
            <a:r>
              <a:rPr lang="en-US" altLang="zh-CN">
                <a:solidFill>
                  <a:srgbClr val="0000FF"/>
                </a:solidFill>
              </a:rPr>
              <a:t>fact ( n-k )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) )  ;  }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 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int a ,  b;  long  f1 ,  f2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"Please input data a and b:"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cin &gt;&gt; a &gt;&gt; b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f1 = fact ( a ) / ( fact ( b ) * fact ( a-b ) )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first:   bin(" &lt;&lt; a &lt;&lt; ', ' &lt;&lt; b &lt;&lt; ")= " &lt;&lt; f1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f2 = </a:t>
            </a:r>
            <a:r>
              <a:rPr lang="en-US" altLang="zh-CN">
                <a:solidFill>
                  <a:schemeClr val="accent2"/>
                </a:solidFill>
              </a:rPr>
              <a:t>bin ( a , b )</a:t>
            </a:r>
            <a:r>
              <a:rPr lang="en-US" altLang="zh-CN" b="0"/>
              <a:t>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 second:  bin(" &lt;&lt; a &lt;&lt; ', ' &lt;&lt; b &lt;&lt; ")= " &lt;&lt; f2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761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3.3.1 </a:t>
            </a:r>
            <a:r>
              <a:rPr lang="zh-CN" altLang="en-US" smtClean="0">
                <a:latin typeface="宋体" charset="-122"/>
              </a:rPr>
              <a:t>嵌套调用</a:t>
            </a:r>
            <a:endParaRPr lang="zh-CN" altLang="en-US" smtClean="0"/>
          </a:p>
        </p:txBody>
      </p:sp>
      <p:sp>
        <p:nvSpPr>
          <p:cNvPr id="911370" name="Line 10"/>
          <p:cNvSpPr>
            <a:spLocks noChangeShapeType="1"/>
          </p:cNvSpPr>
          <p:nvPr/>
        </p:nvSpPr>
        <p:spPr bwMode="auto">
          <a:xfrm flipH="1" flipV="1">
            <a:off x="1752600" y="3068638"/>
            <a:ext cx="228600" cy="23622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71" name="Line 11"/>
          <p:cNvSpPr>
            <a:spLocks noChangeShapeType="1"/>
          </p:cNvSpPr>
          <p:nvPr/>
        </p:nvSpPr>
        <p:spPr bwMode="auto">
          <a:xfrm flipH="1" flipV="1">
            <a:off x="1905000" y="1495425"/>
            <a:ext cx="1874838" cy="171767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72" name="Line 12"/>
          <p:cNvSpPr>
            <a:spLocks noChangeShapeType="1"/>
          </p:cNvSpPr>
          <p:nvPr/>
        </p:nvSpPr>
        <p:spPr bwMode="auto">
          <a:xfrm flipH="1" flipV="1">
            <a:off x="2057400" y="1495425"/>
            <a:ext cx="2586038" cy="171767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73" name="Line 13"/>
          <p:cNvSpPr>
            <a:spLocks noChangeShapeType="1"/>
          </p:cNvSpPr>
          <p:nvPr/>
        </p:nvSpPr>
        <p:spPr bwMode="auto">
          <a:xfrm flipH="1" flipV="1">
            <a:off x="1835150" y="1557338"/>
            <a:ext cx="649288" cy="1655762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0" grpId="0" animBg="1"/>
      <p:bldP spid="911371" grpId="0" animBg="1"/>
      <p:bldP spid="911372" grpId="0" animBg="1"/>
      <p:bldP spid="91137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3.3.2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递归调用 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762000" y="1570038"/>
            <a:ext cx="6530975" cy="9461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  <a:ea typeface="Arial Unicode MS"/>
                <a:cs typeface="Arial Unicode MS"/>
                <a:sym typeface="Symbol" pitchFamily="18" charset="2"/>
              </a:rPr>
              <a:t>递归定义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      一个对象部分地由它自己定义，或者是按它自己定义</a:t>
            </a:r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7115175" cy="946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/>
              <a:t>例 </a:t>
            </a:r>
            <a:r>
              <a:rPr lang="en-US" altLang="zh-CN" sz="2000" i="1"/>
              <a:t>1</a:t>
            </a:r>
            <a:r>
              <a:rPr lang="zh-CN" altLang="en-US" sz="2000"/>
              <a:t>：     自然数定义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	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1</a:t>
            </a:r>
            <a:r>
              <a:rPr lang="zh-CN" altLang="en-US" sz="2000"/>
              <a:t>是自然数	                （</a:t>
            </a:r>
            <a:r>
              <a:rPr lang="en-US" altLang="zh-CN" sz="2000"/>
              <a:t>2</a:t>
            </a:r>
            <a:r>
              <a:rPr lang="zh-CN" altLang="en-US" sz="2000"/>
              <a:t>）自然数的后继是自然数</a:t>
            </a: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762000" y="4191000"/>
            <a:ext cx="7839075" cy="9461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/>
              <a:t>例 </a:t>
            </a:r>
            <a:r>
              <a:rPr lang="en-US" altLang="zh-CN" sz="2000" i="1"/>
              <a:t>2</a:t>
            </a:r>
            <a:r>
              <a:rPr lang="zh-CN" altLang="en-US" sz="2000"/>
              <a:t>：      阶乘定义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	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1 </a:t>
            </a:r>
            <a:r>
              <a:rPr lang="zh-CN" altLang="en-US" sz="2000"/>
              <a:t>的阶乘等于 </a:t>
            </a:r>
            <a:r>
              <a:rPr lang="en-US" altLang="zh-CN" sz="2000"/>
              <a:t>1	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/>
              <a:t>n </a:t>
            </a:r>
            <a:r>
              <a:rPr lang="zh-CN" altLang="en-US" sz="2000"/>
              <a:t>的阶乘等于</a:t>
            </a:r>
            <a:r>
              <a:rPr lang="en-US" altLang="zh-CN" sz="2000"/>
              <a:t>n</a:t>
            </a:r>
            <a:r>
              <a:rPr lang="zh-CN" altLang="en-US" sz="2000"/>
              <a:t>乘以 </a:t>
            </a:r>
            <a:r>
              <a:rPr lang="en-US" altLang="zh-CN" sz="2000"/>
              <a:t>n-1 </a:t>
            </a:r>
            <a:r>
              <a:rPr lang="zh-CN" altLang="en-US" sz="2000"/>
              <a:t>的阶乘</a:t>
            </a:r>
          </a:p>
        </p:txBody>
      </p:sp>
      <p:sp>
        <p:nvSpPr>
          <p:cNvPr id="17715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6" grpId="0" autoUpdateAnimBg="0"/>
      <p:bldP spid="697347" grpId="0" build="p" autoUpdateAnimBg="0" advAuto="2000"/>
      <p:bldP spid="697348" grpId="0" autoUpdateAnimBg="0"/>
      <p:bldP spid="697349" grpId="0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3.3.2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递归调用 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838200" y="2498725"/>
            <a:ext cx="236220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递归函数要求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       </a:t>
            </a:r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3616325" y="2581275"/>
            <a:ext cx="3622675" cy="14636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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递归形式（算法）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 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递归条件（缩小问题规模）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 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递归终止条件（基本情况）</a:t>
            </a:r>
            <a:endParaRPr lang="zh-CN" altLang="en-US" sz="2000">
              <a:latin typeface="宋体" charset="-122"/>
              <a:ea typeface="Arial Unicode MS"/>
              <a:cs typeface="Arial Unicode MS"/>
              <a:sym typeface="Symbol" pitchFamily="18" charset="2"/>
            </a:endParaRPr>
          </a:p>
        </p:txBody>
      </p:sp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838200" y="4343400"/>
            <a:ext cx="6238875" cy="1006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递归结构是更强的循环结构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所有的循环结构都可以写成递归结构，反之不一定行</a:t>
            </a:r>
          </a:p>
        </p:txBody>
      </p:sp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838200" y="1674813"/>
            <a:ext cx="7162800" cy="6715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递归函数 </a:t>
            </a:r>
            <a:r>
              <a:rPr lang="en-US" altLang="zh-CN" sz="2000">
                <a:ea typeface="Arial Unicode MS"/>
                <a:cs typeface="Arial Unicode MS"/>
                <a:sym typeface="Symbol" pitchFamily="18" charset="2"/>
              </a:rPr>
              <a:t>——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  <a:sym typeface="Symbol" pitchFamily="18" charset="2"/>
              </a:rPr>
              <a:t>函数直接或间接调用自己      </a:t>
            </a:r>
          </a:p>
        </p:txBody>
      </p:sp>
      <p:sp>
        <p:nvSpPr>
          <p:cNvPr id="178182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autoUpdateAnimBg="0"/>
      <p:bldP spid="698372" grpId="0" autoUpdateAnimBg="0"/>
      <p:bldP spid="698373" grpId="0" autoUpdateAnimBg="0"/>
      <p:bldP spid="698374" grpId="0" build="p" autoUpdateAnimBg="0" advAuto="100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1066800" y="3124200"/>
            <a:ext cx="3786188" cy="2282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graphicFrame>
        <p:nvGraphicFramePr>
          <p:cNvPr id="699395" name="Object 3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71563"/>
                        <a:ext cx="50482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"/>
                                        <p:tgtEl>
                                          <p:spTgt spid="6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4" grpId="0" autoUpdateAnimBg="0"/>
      <p:bldP spid="699396" grpId="0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71563"/>
                        <a:ext cx="50482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3886200" cy="2282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</a:t>
            </a:r>
            <a:r>
              <a:rPr lang="en-US" altLang="zh-CN" sz="2000" i="1">
                <a:solidFill>
                  <a:srgbClr val="0033CC"/>
                </a:solidFill>
              </a:rPr>
              <a:t>n * Factorial ( n - 1 )</a:t>
            </a:r>
            <a:r>
              <a:rPr lang="en-US" altLang="zh-CN" sz="2000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00420" name="AutoShape 4"/>
          <p:cNvSpPr>
            <a:spLocks/>
          </p:cNvSpPr>
          <p:nvPr/>
        </p:nvSpPr>
        <p:spPr bwMode="auto">
          <a:xfrm>
            <a:off x="5410200" y="3213100"/>
            <a:ext cx="1981200" cy="533400"/>
          </a:xfrm>
          <a:prstGeom prst="borderCallout2">
            <a:avLst>
              <a:gd name="adj1" fmla="val 21431"/>
              <a:gd name="adj2" fmla="val -3847"/>
              <a:gd name="adj3" fmla="val 21431"/>
              <a:gd name="adj4" fmla="val -31250"/>
              <a:gd name="adj5" fmla="val 260713"/>
              <a:gd name="adj6" fmla="val -9406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 sz="2000" i="1"/>
              <a:t>递归形式</a:t>
            </a:r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 animBg="1" autoUpdateAnimBg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71563"/>
                        <a:ext cx="50482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3786188" cy="2282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</a:t>
            </a:r>
            <a:r>
              <a:rPr lang="en-US" altLang="zh-CN" sz="2000" i="1">
                <a:solidFill>
                  <a:srgbClr val="0033CC"/>
                </a:solidFill>
              </a:rPr>
              <a:t>n = = 0</a:t>
            </a:r>
            <a:r>
              <a:rPr lang="en-US" altLang="zh-CN" sz="2000" b="0"/>
              <a:t> ) 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01444" name="AutoShape 4"/>
          <p:cNvSpPr>
            <a:spLocks/>
          </p:cNvSpPr>
          <p:nvPr/>
        </p:nvSpPr>
        <p:spPr bwMode="auto">
          <a:xfrm>
            <a:off x="4800600" y="2590800"/>
            <a:ext cx="2362200" cy="838200"/>
          </a:xfrm>
          <a:prstGeom prst="borderCallout2">
            <a:avLst>
              <a:gd name="adj1" fmla="val 13634"/>
              <a:gd name="adj2" fmla="val -3227"/>
              <a:gd name="adj3" fmla="val 13634"/>
              <a:gd name="adj4" fmla="val -27556"/>
              <a:gd name="adj5" fmla="val 135417"/>
              <a:gd name="adj6" fmla="val -83333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 sz="2000" i="1"/>
              <a:t>递归终止条件</a:t>
            </a:r>
          </a:p>
          <a:p>
            <a:pPr algn="ctr">
              <a:lnSpc>
                <a:spcPct val="110000"/>
              </a:lnSpc>
            </a:pPr>
            <a:r>
              <a:rPr lang="zh-CN" altLang="en-US" sz="2000" i="1"/>
              <a:t>基本情况</a:t>
            </a:r>
          </a:p>
        </p:txBody>
      </p:sp>
      <p:sp>
        <p:nvSpPr>
          <p:cNvPr id="614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nimBg="1" autoUpdateAnimBg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047750" y="1071563"/>
          <a:ext cx="50482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71563"/>
                        <a:ext cx="50482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66800" y="3124200"/>
            <a:ext cx="3800475" cy="2282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</a:t>
            </a:r>
            <a:r>
              <a:rPr lang="en-US" altLang="zh-CN" sz="2000" i="1">
                <a:solidFill>
                  <a:srgbClr val="0033CC"/>
                </a:solidFill>
              </a:rPr>
              <a:t>int  n</a:t>
            </a:r>
            <a:r>
              <a:rPr lang="en-US" altLang="zh-CN" sz="2000" b="0"/>
              <a:t>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n * Factorial ( </a:t>
            </a:r>
            <a:r>
              <a:rPr lang="en-US" altLang="zh-CN" sz="2000" i="1">
                <a:solidFill>
                  <a:srgbClr val="0033CC"/>
                </a:solidFill>
              </a:rPr>
              <a:t>n - 1</a:t>
            </a:r>
            <a:r>
              <a:rPr lang="en-US" altLang="zh-CN" sz="2000" b="0"/>
              <a:t>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02468" name="AutoShape 4"/>
          <p:cNvSpPr>
            <a:spLocks/>
          </p:cNvSpPr>
          <p:nvPr/>
        </p:nvSpPr>
        <p:spPr bwMode="auto">
          <a:xfrm>
            <a:off x="6172200" y="3505200"/>
            <a:ext cx="1828800" cy="533400"/>
          </a:xfrm>
          <a:prstGeom prst="borderCallout2">
            <a:avLst>
              <a:gd name="adj1" fmla="val 21431"/>
              <a:gd name="adj2" fmla="val -4167"/>
              <a:gd name="adj3" fmla="val 21431"/>
              <a:gd name="adj4" fmla="val -35593"/>
              <a:gd name="adj5" fmla="val 212796"/>
              <a:gd name="adj6" fmla="val -10763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 sz="2000" i="1"/>
              <a:t>修改递归条件</a:t>
            </a:r>
          </a:p>
        </p:txBody>
      </p:sp>
      <p:sp>
        <p:nvSpPr>
          <p:cNvPr id="717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3592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void  printmessage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( )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}</a:t>
            </a:r>
            <a:endParaRPr lang="en-US" altLang="zh-CN" sz="2000" b="0"/>
          </a:p>
        </p:txBody>
      </p:sp>
      <p:sp>
        <p:nvSpPr>
          <p:cNvPr id="516104" name="AutoShape 8"/>
          <p:cNvSpPr>
            <a:spLocks/>
          </p:cNvSpPr>
          <p:nvPr/>
        </p:nvSpPr>
        <p:spPr bwMode="auto">
          <a:xfrm>
            <a:off x="5867400" y="3778250"/>
            <a:ext cx="1828800" cy="914400"/>
          </a:xfrm>
          <a:prstGeom prst="borderCallout2">
            <a:avLst>
              <a:gd name="adj1" fmla="val 12500"/>
              <a:gd name="adj2" fmla="val -4167"/>
              <a:gd name="adj3" fmla="val 12500"/>
              <a:gd name="adj4" fmla="val -20051"/>
              <a:gd name="adj5" fmla="val -146704"/>
              <a:gd name="adj6" fmla="val -67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形式参数表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i="1">
                <a:solidFill>
                  <a:schemeClr val="accent2"/>
                </a:solidFill>
              </a:rPr>
              <a:t>无参数</a:t>
            </a:r>
          </a:p>
        </p:txBody>
      </p:sp>
      <p:sp>
        <p:nvSpPr>
          <p:cNvPr id="24581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4" grpId="0" animBg="1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494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87435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3497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703498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703499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3500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01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3502" name="Text Box 14"/>
          <p:cNvSpPr txBox="1">
            <a:spLocks noChangeArrowheads="1"/>
          </p:cNvSpPr>
          <p:nvPr/>
        </p:nvSpPr>
        <p:spPr bwMode="auto">
          <a:xfrm>
            <a:off x="2851150" y="3962400"/>
            <a:ext cx="930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3* F (2)</a:t>
            </a:r>
          </a:p>
        </p:txBody>
      </p:sp>
      <p:sp>
        <p:nvSpPr>
          <p:cNvPr id="703503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</a:t>
            </a:r>
          </a:p>
        </p:txBody>
      </p:sp>
      <p:sp>
        <p:nvSpPr>
          <p:cNvPr id="703504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03505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06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</a:t>
            </a:r>
          </a:p>
        </p:txBody>
      </p:sp>
      <p:sp>
        <p:nvSpPr>
          <p:cNvPr id="703507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3508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703509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703510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703511" name="AutoShape 23"/>
          <p:cNvSpPr>
            <a:spLocks noChangeArrowheads="1"/>
          </p:cNvSpPr>
          <p:nvPr/>
        </p:nvSpPr>
        <p:spPr bwMode="auto">
          <a:xfrm rot="5400000">
            <a:off x="8191500" y="40909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7416800" y="5119688"/>
            <a:ext cx="64452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F (0)</a:t>
            </a:r>
          </a:p>
        </p:txBody>
      </p:sp>
      <p:sp>
        <p:nvSpPr>
          <p:cNvPr id="703513" name="Text Box 25"/>
          <p:cNvSpPr txBox="1">
            <a:spLocks noChangeArrowheads="1"/>
          </p:cNvSpPr>
          <p:nvPr/>
        </p:nvSpPr>
        <p:spPr bwMode="auto">
          <a:xfrm>
            <a:off x="8543925" y="511968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703514" name="AutoShape 26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3515" name="AutoShape 27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16" name="AutoShape 28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17" name="AutoShape 29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18" name="AutoShape 30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19" name="AutoShape 31"/>
          <p:cNvSpPr>
            <a:spLocks noChangeArrowheads="1"/>
          </p:cNvSpPr>
          <p:nvPr/>
        </p:nvSpPr>
        <p:spPr bwMode="auto">
          <a:xfrm flipH="1">
            <a:off x="8162925" y="51958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20" name="AutoShape 32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21" name="AutoShape 33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22" name="AutoShape 34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23" name="Text Box 35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3524" name="Text Box 36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703525" name="Text Box 37"/>
          <p:cNvSpPr txBox="1">
            <a:spLocks noChangeArrowheads="1"/>
          </p:cNvSpPr>
          <p:nvPr/>
        </p:nvSpPr>
        <p:spPr bwMode="auto">
          <a:xfrm>
            <a:off x="79406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703526" name="Text Box 38"/>
          <p:cNvSpPr txBox="1">
            <a:spLocks noChangeArrowheads="1"/>
          </p:cNvSpPr>
          <p:nvPr/>
        </p:nvSpPr>
        <p:spPr bwMode="auto">
          <a:xfrm>
            <a:off x="86201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03527" name="AutoShape 39"/>
          <p:cNvSpPr>
            <a:spLocks noChangeArrowheads="1"/>
          </p:cNvSpPr>
          <p:nvPr/>
        </p:nvSpPr>
        <p:spPr bwMode="auto">
          <a:xfrm flipH="1">
            <a:off x="82518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3528" name="AutoShape 40"/>
          <p:cNvSpPr>
            <a:spLocks noChangeArrowheads="1"/>
          </p:cNvSpPr>
          <p:nvPr/>
        </p:nvSpPr>
        <p:spPr bwMode="auto">
          <a:xfrm rot="-2417566">
            <a:off x="7162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29" name="AutoShape 41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3530" name="AutoShape 42"/>
          <p:cNvSpPr>
            <a:spLocks noChangeArrowheads="1"/>
          </p:cNvSpPr>
          <p:nvPr/>
        </p:nvSpPr>
        <p:spPr bwMode="auto">
          <a:xfrm flipH="1">
            <a:off x="66294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3531" name="Text Box 43"/>
          <p:cNvSpPr txBox="1">
            <a:spLocks noChangeArrowheads="1"/>
          </p:cNvSpPr>
          <p:nvPr/>
        </p:nvSpPr>
        <p:spPr bwMode="auto">
          <a:xfrm>
            <a:off x="6934200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F(0)</a:t>
            </a:r>
          </a:p>
        </p:txBody>
      </p:sp>
      <p:sp>
        <p:nvSpPr>
          <p:cNvPr id="187433" name="Rectangle 4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87434" name="Text Box 47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70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0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70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0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70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3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0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0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9" dur="500"/>
                                        <p:tgtEl>
                                          <p:spTgt spid="70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03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000"/>
                            </p:stCondLst>
                            <p:childTnLst>
                              <p:par>
                                <p:cTn id="174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autoUpdateAnimBg="0"/>
      <p:bldP spid="703492" grpId="0" autoUpdateAnimBg="0"/>
      <p:bldP spid="703493" grpId="0" animBg="1"/>
      <p:bldP spid="703494" grpId="0" autoUpdateAnimBg="0"/>
      <p:bldP spid="703498" grpId="0" autoUpdateAnimBg="0"/>
      <p:bldP spid="703499" grpId="0" autoUpdateAnimBg="0"/>
      <p:bldP spid="703500" grpId="0" animBg="1"/>
      <p:bldP spid="703501" grpId="0" autoUpdateAnimBg="0"/>
      <p:bldP spid="703502" grpId="0" autoUpdateAnimBg="0"/>
      <p:bldP spid="703503" grpId="0" autoUpdateAnimBg="0"/>
      <p:bldP spid="703504" grpId="0" autoUpdateAnimBg="0"/>
      <p:bldP spid="703505" grpId="0" animBg="1"/>
      <p:bldP spid="703506" grpId="0" autoUpdateAnimBg="0"/>
      <p:bldP spid="703507" grpId="0" animBg="1" autoUpdateAnimBg="0"/>
      <p:bldP spid="703508" grpId="0" autoUpdateAnimBg="0"/>
      <p:bldP spid="703509" grpId="0" autoUpdateAnimBg="0"/>
      <p:bldP spid="703510" grpId="0" autoUpdateAnimBg="0"/>
      <p:bldP spid="703511" grpId="0" animBg="1"/>
      <p:bldP spid="703512" grpId="0" autoUpdateAnimBg="0"/>
      <p:bldP spid="703513" grpId="0" autoUpdateAnimBg="0"/>
      <p:bldP spid="703514" grpId="0" animBg="1" autoUpdateAnimBg="0"/>
      <p:bldP spid="703515" grpId="0" animBg="1" autoUpdateAnimBg="0"/>
      <p:bldP spid="703516" grpId="0" animBg="1" autoUpdateAnimBg="0"/>
      <p:bldP spid="703517" grpId="0" animBg="1" autoUpdateAnimBg="0"/>
      <p:bldP spid="703518" grpId="0" animBg="1" autoUpdateAnimBg="0"/>
      <p:bldP spid="703519" grpId="0" animBg="1" autoUpdateAnimBg="0"/>
      <p:bldP spid="703520" grpId="0" animBg="1"/>
      <p:bldP spid="703521" grpId="0" animBg="1"/>
      <p:bldP spid="703522" grpId="0" animBg="1"/>
      <p:bldP spid="703523" grpId="0" autoUpdateAnimBg="0"/>
      <p:bldP spid="703524" grpId="0" autoUpdateAnimBg="0"/>
      <p:bldP spid="703525" grpId="0" autoUpdateAnimBg="0"/>
      <p:bldP spid="703526" grpId="0" autoUpdateAnimBg="0"/>
      <p:bldP spid="703527" grpId="0" animBg="1" autoUpdateAnimBg="0"/>
      <p:bldP spid="703528" grpId="0" animBg="1"/>
      <p:bldP spid="703529" grpId="0" animBg="1"/>
      <p:bldP spid="703530" grpId="0" animBg="1" autoUpdateAnimBg="0"/>
      <p:bldP spid="703531" grpId="0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88418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88419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4517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8421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88422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88462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4521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88423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88424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4524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8426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4526" name="Text Box 14"/>
          <p:cNvSpPr txBox="1">
            <a:spLocks noChangeArrowheads="1"/>
          </p:cNvSpPr>
          <p:nvPr/>
        </p:nvSpPr>
        <p:spPr bwMode="auto">
          <a:xfrm>
            <a:off x="2851150" y="3962400"/>
            <a:ext cx="930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3* F (2)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</a:t>
            </a:r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04529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4530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</a:t>
            </a:r>
          </a:p>
        </p:txBody>
      </p:sp>
      <p:sp>
        <p:nvSpPr>
          <p:cNvPr id="188432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188434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8435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704535" name="AutoShape 23"/>
          <p:cNvSpPr>
            <a:spLocks noChangeArrowheads="1"/>
          </p:cNvSpPr>
          <p:nvPr/>
        </p:nvSpPr>
        <p:spPr bwMode="auto">
          <a:xfrm rot="5400000">
            <a:off x="8191500" y="40909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8437" name="Text Box 24"/>
          <p:cNvSpPr txBox="1">
            <a:spLocks noChangeArrowheads="1"/>
          </p:cNvSpPr>
          <p:nvPr/>
        </p:nvSpPr>
        <p:spPr bwMode="auto">
          <a:xfrm>
            <a:off x="7416800" y="5119688"/>
            <a:ext cx="64452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F (0)</a:t>
            </a:r>
          </a:p>
        </p:txBody>
      </p:sp>
      <p:sp>
        <p:nvSpPr>
          <p:cNvPr id="188438" name="Text Box 25"/>
          <p:cNvSpPr txBox="1">
            <a:spLocks noChangeArrowheads="1"/>
          </p:cNvSpPr>
          <p:nvPr/>
        </p:nvSpPr>
        <p:spPr bwMode="auto">
          <a:xfrm>
            <a:off x="8543925" y="5119688"/>
            <a:ext cx="2952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88439" name="AutoShape 26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4539" name="AutoShape 27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4540" name="AutoShape 28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4541" name="AutoShape 29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4542" name="AutoShape 30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704543" name="AutoShape 31"/>
          <p:cNvSpPr>
            <a:spLocks noChangeArrowheads="1"/>
          </p:cNvSpPr>
          <p:nvPr/>
        </p:nvSpPr>
        <p:spPr bwMode="auto">
          <a:xfrm flipH="1">
            <a:off x="8162925" y="51958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704544" name="AutoShape 32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4545" name="AutoShape 33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4546" name="AutoShape 34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8448" name="Text Box 35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4548" name="Text Box 36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188450" name="Text Box 37"/>
          <p:cNvSpPr txBox="1">
            <a:spLocks noChangeArrowheads="1"/>
          </p:cNvSpPr>
          <p:nvPr/>
        </p:nvSpPr>
        <p:spPr bwMode="auto">
          <a:xfrm>
            <a:off x="79406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8451" name="Text Box 38"/>
          <p:cNvSpPr txBox="1">
            <a:spLocks noChangeArrowheads="1"/>
          </p:cNvSpPr>
          <p:nvPr/>
        </p:nvSpPr>
        <p:spPr bwMode="auto">
          <a:xfrm>
            <a:off x="86201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04551" name="AutoShape 39"/>
          <p:cNvSpPr>
            <a:spLocks noChangeArrowheads="1"/>
          </p:cNvSpPr>
          <p:nvPr/>
        </p:nvSpPr>
        <p:spPr bwMode="auto">
          <a:xfrm flipH="1">
            <a:off x="82518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704552" name="AutoShape 40"/>
          <p:cNvSpPr>
            <a:spLocks noChangeArrowheads="1"/>
          </p:cNvSpPr>
          <p:nvPr/>
        </p:nvSpPr>
        <p:spPr bwMode="auto">
          <a:xfrm rot="-2417566">
            <a:off x="7162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4553" name="AutoShape 41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8455" name="AutoShape 42"/>
          <p:cNvSpPr>
            <a:spLocks noChangeArrowheads="1"/>
          </p:cNvSpPr>
          <p:nvPr/>
        </p:nvSpPr>
        <p:spPr bwMode="auto">
          <a:xfrm flipH="1">
            <a:off x="66294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4555" name="Text Box 43"/>
          <p:cNvSpPr txBox="1">
            <a:spLocks noChangeArrowheads="1"/>
          </p:cNvSpPr>
          <p:nvPr/>
        </p:nvSpPr>
        <p:spPr bwMode="auto">
          <a:xfrm>
            <a:off x="6934200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F(0)</a:t>
            </a:r>
          </a:p>
        </p:txBody>
      </p:sp>
      <p:sp>
        <p:nvSpPr>
          <p:cNvPr id="704556" name="AutoShape 44"/>
          <p:cNvSpPr>
            <a:spLocks noChangeArrowheads="1"/>
          </p:cNvSpPr>
          <p:nvPr/>
        </p:nvSpPr>
        <p:spPr bwMode="auto">
          <a:xfrm rot="2417566" flipH="1">
            <a:off x="7391400" y="46863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704557" name="AutoShape 45"/>
          <p:cNvSpPr>
            <a:spLocks noChangeArrowheads="1"/>
          </p:cNvSpPr>
          <p:nvPr/>
        </p:nvSpPr>
        <p:spPr bwMode="auto">
          <a:xfrm>
            <a:off x="7315200" y="4038600"/>
            <a:ext cx="533400" cy="304800"/>
          </a:xfrm>
          <a:prstGeom prst="flowChartProcess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704558" name="AutoShape 46"/>
          <p:cNvSpPr>
            <a:spLocks noChangeArrowheads="1"/>
          </p:cNvSpPr>
          <p:nvPr/>
        </p:nvSpPr>
        <p:spPr bwMode="auto">
          <a:xfrm flipH="1">
            <a:off x="66421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188460" name="Rectangle 4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88461" name="Text Box 50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56" grpId="0" animBg="1"/>
      <p:bldP spid="704557" grpId="0" animBg="1" autoUpdateAnimBg="0"/>
      <p:bldP spid="704558" grpId="0" animBg="1" autoUpdateAnimBg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89442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89443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5541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9445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89446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89473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5545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89447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89448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5548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9450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5550" name="Text Box 14"/>
          <p:cNvSpPr txBox="1">
            <a:spLocks noChangeArrowheads="1"/>
          </p:cNvSpPr>
          <p:nvPr/>
        </p:nvSpPr>
        <p:spPr bwMode="auto">
          <a:xfrm>
            <a:off x="2851150" y="3962400"/>
            <a:ext cx="930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3* F (2)</a:t>
            </a:r>
          </a:p>
        </p:txBody>
      </p:sp>
      <p:sp>
        <p:nvSpPr>
          <p:cNvPr id="705551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</a:t>
            </a:r>
          </a:p>
        </p:txBody>
      </p:sp>
      <p:sp>
        <p:nvSpPr>
          <p:cNvPr id="705552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05553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5554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</a:t>
            </a:r>
          </a:p>
        </p:txBody>
      </p:sp>
      <p:sp>
        <p:nvSpPr>
          <p:cNvPr id="189456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5556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189458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n</a:t>
            </a:r>
          </a:p>
        </p:txBody>
      </p:sp>
      <p:sp>
        <p:nvSpPr>
          <p:cNvPr id="189459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89460" name="AutoShape 23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5560" name="AutoShape 2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5561" name="AutoShape 2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5562" name="AutoShape 26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5563" name="AutoShape 27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5564" name="AutoShape 28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5565" name="AutoShape 29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5566" name="AutoShape 30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9468" name="Text Box 31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5568" name="Text Box 32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705569" name="AutoShape 33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9471" name="Rectangle 3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89472" name="Text Box 37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0466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0467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0469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0470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0502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6569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90471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90472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6572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0474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6574" name="Text Box 14"/>
          <p:cNvSpPr txBox="1">
            <a:spLocks noChangeArrowheads="1"/>
          </p:cNvSpPr>
          <p:nvPr/>
        </p:nvSpPr>
        <p:spPr bwMode="auto">
          <a:xfrm>
            <a:off x="2851150" y="3962400"/>
            <a:ext cx="930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3* F (2)</a:t>
            </a: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</a:t>
            </a:r>
          </a:p>
        </p:txBody>
      </p:sp>
      <p:sp>
        <p:nvSpPr>
          <p:cNvPr id="706576" name="Text Box 16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06577" name="AutoShape 17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78" name="Text Box 18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</a:t>
            </a:r>
          </a:p>
        </p:txBody>
      </p:sp>
      <p:sp>
        <p:nvSpPr>
          <p:cNvPr id="190480" name="AutoShape 19"/>
          <p:cNvSpPr>
            <a:spLocks noChangeArrowheads="1"/>
          </p:cNvSpPr>
          <p:nvPr/>
        </p:nvSpPr>
        <p:spPr bwMode="auto">
          <a:xfrm flipH="1">
            <a:off x="450215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4873625" y="3962400"/>
            <a:ext cx="8731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2*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190482" name="Text Box 21"/>
          <p:cNvSpPr txBox="1">
            <a:spLocks noChangeArrowheads="1"/>
          </p:cNvSpPr>
          <p:nvPr/>
        </p:nvSpPr>
        <p:spPr bwMode="auto">
          <a:xfrm>
            <a:off x="573087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n</a:t>
            </a:r>
          </a:p>
        </p:txBody>
      </p:sp>
      <p:sp>
        <p:nvSpPr>
          <p:cNvPr id="190483" name="Text Box 22"/>
          <p:cNvSpPr txBox="1">
            <a:spLocks noChangeArrowheads="1"/>
          </p:cNvSpPr>
          <p:nvPr/>
        </p:nvSpPr>
        <p:spPr bwMode="auto">
          <a:xfrm>
            <a:off x="6410325" y="3048000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90484" name="AutoShape 23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6584" name="AutoShape 2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6586" name="AutoShape 26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H="1">
            <a:off x="6042025" y="32004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6588" name="AutoShape 28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90" name="AutoShape 30"/>
          <p:cNvSpPr>
            <a:spLocks noChangeArrowheads="1"/>
          </p:cNvSpPr>
          <p:nvPr/>
        </p:nvSpPr>
        <p:spPr bwMode="auto">
          <a:xfrm rot="-2417566">
            <a:off x="50292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0492" name="Text Box 31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6592" name="Text Box 32"/>
          <p:cNvSpPr txBox="1">
            <a:spLocks noChangeArrowheads="1"/>
          </p:cNvSpPr>
          <p:nvPr/>
        </p:nvSpPr>
        <p:spPr bwMode="auto">
          <a:xfrm>
            <a:off x="6076950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F(1)</a:t>
            </a:r>
          </a:p>
        </p:txBody>
      </p:sp>
      <p:sp>
        <p:nvSpPr>
          <p:cNvPr id="706593" name="AutoShape 33"/>
          <p:cNvSpPr>
            <a:spLocks noChangeArrowheads="1"/>
          </p:cNvSpPr>
          <p:nvPr/>
        </p:nvSpPr>
        <p:spPr bwMode="auto">
          <a:xfrm rot="5400000">
            <a:off x="598170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94" name="AutoShape 34"/>
          <p:cNvSpPr>
            <a:spLocks noChangeArrowheads="1"/>
          </p:cNvSpPr>
          <p:nvPr/>
        </p:nvSpPr>
        <p:spPr bwMode="auto">
          <a:xfrm rot="5400000">
            <a:off x="6010275" y="45481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95" name="Text Box 35"/>
          <p:cNvSpPr txBox="1">
            <a:spLocks noChangeArrowheads="1"/>
          </p:cNvSpPr>
          <p:nvPr/>
        </p:nvSpPr>
        <p:spPr bwMode="auto">
          <a:xfrm>
            <a:off x="5740400" y="5119688"/>
            <a:ext cx="100330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 (1) = 1</a:t>
            </a:r>
          </a:p>
        </p:txBody>
      </p:sp>
      <p:sp>
        <p:nvSpPr>
          <p:cNvPr id="706596" name="AutoShape 36"/>
          <p:cNvSpPr>
            <a:spLocks noChangeArrowheads="1"/>
          </p:cNvSpPr>
          <p:nvPr/>
        </p:nvSpPr>
        <p:spPr bwMode="auto">
          <a:xfrm rot="2417566" flipH="1">
            <a:off x="4962525" y="46482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6597" name="AutoShape 37"/>
          <p:cNvSpPr>
            <a:spLocks noChangeArrowheads="1"/>
          </p:cNvSpPr>
          <p:nvPr/>
        </p:nvSpPr>
        <p:spPr bwMode="auto">
          <a:xfrm flipH="1">
            <a:off x="45085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 useBgFill="1">
        <p:nvSpPr>
          <p:cNvPr id="706598" name="Rectangle 38"/>
          <p:cNvSpPr>
            <a:spLocks noChangeArrowheads="1"/>
          </p:cNvSpPr>
          <p:nvPr/>
        </p:nvSpPr>
        <p:spPr bwMode="auto">
          <a:xfrm>
            <a:off x="5181600" y="4038600"/>
            <a:ext cx="609600" cy="3048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90500" name="Rectangle 4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0501" name="Text Box 42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0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4" grpId="0" animBg="1"/>
      <p:bldP spid="706595" grpId="0" autoUpdateAnimBg="0"/>
      <p:bldP spid="706596" grpId="0" animBg="1"/>
      <p:bldP spid="706597" grpId="0" animBg="1" autoUpdateAnimBg="0"/>
      <p:bldP spid="706598" grpId="0" animBg="1" autoUpdateAnimBg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AutoShape 2"/>
          <p:cNvSpPr>
            <a:spLocks noChangeArrowheads="1"/>
          </p:cNvSpPr>
          <p:nvPr/>
        </p:nvSpPr>
        <p:spPr bwMode="auto">
          <a:xfrm rot="-2417566">
            <a:off x="2971800" y="36576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1490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1491" name="Text Box 4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1492" name="Text Box 5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7590" name="AutoShape 6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1494" name="Text Box 7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1495" name="Group 8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1518" name="AutoShape 9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7594" name="Text Box 10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91496" name="Text Box 11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91497" name="Text Box 12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7597" name="AutoShape 13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1499" name="Text Box 14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7599" name="Text Box 15"/>
          <p:cNvSpPr txBox="1">
            <a:spLocks noChangeArrowheads="1"/>
          </p:cNvSpPr>
          <p:nvPr/>
        </p:nvSpPr>
        <p:spPr bwMode="auto">
          <a:xfrm>
            <a:off x="2851150" y="3962400"/>
            <a:ext cx="930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3* F (2)</a:t>
            </a:r>
          </a:p>
        </p:txBody>
      </p:sp>
      <p:sp>
        <p:nvSpPr>
          <p:cNvPr id="707600" name="Text Box 16"/>
          <p:cNvSpPr txBox="1">
            <a:spLocks noChangeArrowheads="1"/>
          </p:cNvSpPr>
          <p:nvPr/>
        </p:nvSpPr>
        <p:spPr bwMode="auto">
          <a:xfrm>
            <a:off x="3756025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</a:t>
            </a:r>
          </a:p>
        </p:txBody>
      </p:sp>
      <p:sp>
        <p:nvSpPr>
          <p:cNvPr id="707601" name="Text Box 17"/>
          <p:cNvSpPr txBox="1">
            <a:spLocks noChangeArrowheads="1"/>
          </p:cNvSpPr>
          <p:nvPr/>
        </p:nvSpPr>
        <p:spPr bwMode="auto">
          <a:xfrm>
            <a:off x="4435475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707602" name="AutoShape 18"/>
          <p:cNvSpPr>
            <a:spLocks noChangeArrowheads="1"/>
          </p:cNvSpPr>
          <p:nvPr/>
        </p:nvSpPr>
        <p:spPr bwMode="auto">
          <a:xfrm rot="5400000">
            <a:off x="4019550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7603" name="Text Box 19"/>
          <p:cNvSpPr txBox="1">
            <a:spLocks noChangeArrowheads="1"/>
          </p:cNvSpPr>
          <p:nvPr/>
        </p:nvSpPr>
        <p:spPr bwMode="auto">
          <a:xfrm>
            <a:off x="3946525" y="3962400"/>
            <a:ext cx="5873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</a:t>
            </a:r>
          </a:p>
        </p:txBody>
      </p:sp>
      <p:sp>
        <p:nvSpPr>
          <p:cNvPr id="191505" name="AutoShape 20"/>
          <p:cNvSpPr>
            <a:spLocks noChangeArrowheads="1"/>
          </p:cNvSpPr>
          <p:nvPr/>
        </p:nvSpPr>
        <p:spPr bwMode="auto">
          <a:xfrm flipH="1">
            <a:off x="2527300" y="41290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b="0"/>
          </a:p>
        </p:txBody>
      </p:sp>
      <p:sp>
        <p:nvSpPr>
          <p:cNvPr id="707605" name="AutoShape 21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7606" name="AutoShape 22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7607" name="AutoShape 23"/>
          <p:cNvSpPr>
            <a:spLocks noChangeArrowheads="1"/>
          </p:cNvSpPr>
          <p:nvPr/>
        </p:nvSpPr>
        <p:spPr bwMode="auto">
          <a:xfrm flipH="1">
            <a:off x="4054475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7608" name="AutoShape 24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1510" name="Text Box 25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7610" name="AutoShape 26"/>
          <p:cNvSpPr>
            <a:spLocks noChangeArrowheads="1"/>
          </p:cNvSpPr>
          <p:nvPr/>
        </p:nvSpPr>
        <p:spPr bwMode="auto">
          <a:xfrm rot="5400000">
            <a:off x="4006850" y="45481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7611" name="Text Box 27"/>
          <p:cNvSpPr txBox="1">
            <a:spLocks noChangeArrowheads="1"/>
          </p:cNvSpPr>
          <p:nvPr/>
        </p:nvSpPr>
        <p:spPr bwMode="auto">
          <a:xfrm>
            <a:off x="3765550" y="5119688"/>
            <a:ext cx="9461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F(2) = 2</a:t>
            </a:r>
          </a:p>
        </p:txBody>
      </p:sp>
      <p:sp>
        <p:nvSpPr>
          <p:cNvPr id="707612" name="AutoShape 28"/>
          <p:cNvSpPr>
            <a:spLocks noChangeArrowheads="1"/>
          </p:cNvSpPr>
          <p:nvPr/>
        </p:nvSpPr>
        <p:spPr bwMode="auto">
          <a:xfrm rot="2417566" flipH="1">
            <a:off x="3124200" y="46482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7613" name="AutoShape 29"/>
          <p:cNvSpPr>
            <a:spLocks noChangeArrowheads="1"/>
          </p:cNvSpPr>
          <p:nvPr/>
        </p:nvSpPr>
        <p:spPr bwMode="auto">
          <a:xfrm flipH="1">
            <a:off x="2527300" y="4114800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 useBgFill="1">
        <p:nvSpPr>
          <p:cNvPr id="707614" name="Rectangle 30"/>
          <p:cNvSpPr>
            <a:spLocks noChangeArrowheads="1"/>
          </p:cNvSpPr>
          <p:nvPr/>
        </p:nvSpPr>
        <p:spPr bwMode="auto">
          <a:xfrm>
            <a:off x="3200400" y="4038600"/>
            <a:ext cx="533400" cy="3048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91516" name="Rectangle 3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1517" name="Text Box 34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0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10" grpId="0" animBg="1"/>
      <p:bldP spid="707611" grpId="0" autoUpdateAnimBg="0"/>
      <p:bldP spid="707612" grpId="0" animBg="1"/>
      <p:bldP spid="707613" grpId="0" animBg="1" autoUpdateAnimBg="0"/>
      <p:bldP spid="707614" grpId="0" animBg="1" autoUpdateAnimBg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2514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2515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8613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2517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2518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2529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8617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92519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92520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8620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2522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8622" name="AutoShape 1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8623" name="AutoShape 1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8624" name="AutoShape 16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2526" name="Text Box 17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192527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2528" name="Text Box 21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3538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3539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09637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3541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3542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3556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193543" name="Text Box 10"/>
          <p:cNvSpPr txBox="1">
            <a:spLocks noChangeArrowheads="1"/>
          </p:cNvSpPr>
          <p:nvPr/>
        </p:nvSpPr>
        <p:spPr bwMode="auto">
          <a:xfrm>
            <a:off x="18113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n</a:t>
            </a:r>
          </a:p>
        </p:txBody>
      </p:sp>
      <p:sp>
        <p:nvSpPr>
          <p:cNvPr id="193544" name="Text Box 11"/>
          <p:cNvSpPr txBox="1">
            <a:spLocks noChangeArrowheads="1"/>
          </p:cNvSpPr>
          <p:nvPr/>
        </p:nvSpPr>
        <p:spPr bwMode="auto">
          <a:xfrm>
            <a:off x="250348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3</a:t>
            </a:r>
          </a:p>
        </p:txBody>
      </p:sp>
      <p:sp>
        <p:nvSpPr>
          <p:cNvPr id="709644" name="AutoShape 12"/>
          <p:cNvSpPr>
            <a:spLocks noChangeArrowheads="1"/>
          </p:cNvSpPr>
          <p:nvPr/>
        </p:nvSpPr>
        <p:spPr bwMode="auto">
          <a:xfrm rot="5400000">
            <a:off x="207486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3546" name="Text Box 13"/>
          <p:cNvSpPr txBox="1">
            <a:spLocks noChangeArrowheads="1"/>
          </p:cNvSpPr>
          <p:nvPr/>
        </p:nvSpPr>
        <p:spPr bwMode="auto">
          <a:xfrm>
            <a:off x="1973263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5F5F5F"/>
                </a:solidFill>
              </a:rPr>
              <a:t>F (3)</a:t>
            </a:r>
          </a:p>
        </p:txBody>
      </p:sp>
      <p:sp>
        <p:nvSpPr>
          <p:cNvPr id="709646" name="AutoShape 14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9647" name="AutoShape 15"/>
          <p:cNvSpPr>
            <a:spLocks noChangeArrowheads="1"/>
          </p:cNvSpPr>
          <p:nvPr/>
        </p:nvSpPr>
        <p:spPr bwMode="auto">
          <a:xfrm flipH="1">
            <a:off x="2122488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709648" name="AutoShape 16"/>
          <p:cNvSpPr>
            <a:spLocks noChangeArrowheads="1"/>
          </p:cNvSpPr>
          <p:nvPr/>
        </p:nvSpPr>
        <p:spPr bwMode="auto">
          <a:xfrm rot="-2417566">
            <a:off x="990600" y="37338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3550" name="Text Box 17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09650" name="AutoShape 18"/>
          <p:cNvSpPr>
            <a:spLocks noChangeArrowheads="1"/>
          </p:cNvSpPr>
          <p:nvPr/>
        </p:nvSpPr>
        <p:spPr bwMode="auto">
          <a:xfrm rot="5400000">
            <a:off x="2047875" y="454818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09651" name="Text Box 19"/>
          <p:cNvSpPr txBox="1">
            <a:spLocks noChangeArrowheads="1"/>
          </p:cNvSpPr>
          <p:nvPr/>
        </p:nvSpPr>
        <p:spPr bwMode="auto">
          <a:xfrm>
            <a:off x="1806575" y="5119688"/>
            <a:ext cx="946150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F(3) = 6</a:t>
            </a:r>
          </a:p>
        </p:txBody>
      </p:sp>
      <p:sp>
        <p:nvSpPr>
          <p:cNvPr id="709652" name="AutoShape 20"/>
          <p:cNvSpPr>
            <a:spLocks noChangeArrowheads="1"/>
          </p:cNvSpPr>
          <p:nvPr/>
        </p:nvSpPr>
        <p:spPr bwMode="auto">
          <a:xfrm rot="2417566" flipH="1">
            <a:off x="860425" y="4648200"/>
            <a:ext cx="1066800" cy="114300"/>
          </a:xfrm>
          <a:prstGeom prst="rightArrow">
            <a:avLst>
              <a:gd name="adj1" fmla="val 50000"/>
              <a:gd name="adj2" fmla="val 233333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45791" dir="74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3554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3555" name="Text Box 24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9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70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50" grpId="0" animBg="1"/>
      <p:bldP spid="709651" grpId="0" autoUpdateAnimBg="0"/>
      <p:bldP spid="70965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4562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4563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10661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4565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4566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4571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710666" name="AutoShape 10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194568" name="Text Box 11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194569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4570" name="Text Box 15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5586" name="Text Box 3"/>
          <p:cNvSpPr txBox="1">
            <a:spLocks noChangeArrowheads="1"/>
          </p:cNvSpPr>
          <p:nvPr/>
        </p:nvSpPr>
        <p:spPr bwMode="auto">
          <a:xfrm>
            <a:off x="376238" y="3062288"/>
            <a:ext cx="307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k</a:t>
            </a:r>
          </a:p>
        </p:txBody>
      </p:sp>
      <p:sp>
        <p:nvSpPr>
          <p:cNvPr id="195587" name="Text Box 4"/>
          <p:cNvSpPr txBox="1">
            <a:spLocks noChangeArrowheads="1"/>
          </p:cNvSpPr>
          <p:nvPr/>
        </p:nvSpPr>
        <p:spPr bwMode="auto">
          <a:xfrm>
            <a:off x="1074738" y="3076575"/>
            <a:ext cx="2952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711685" name="AutoShape 5"/>
          <p:cNvSpPr>
            <a:spLocks noChangeArrowheads="1"/>
          </p:cNvSpPr>
          <p:nvPr/>
        </p:nvSpPr>
        <p:spPr bwMode="auto">
          <a:xfrm rot="5400000">
            <a:off x="569913" y="3695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5589" name="Text Box 6"/>
          <p:cNvSpPr txBox="1">
            <a:spLocks noChangeArrowheads="1"/>
          </p:cNvSpPr>
          <p:nvPr/>
        </p:nvSpPr>
        <p:spPr bwMode="auto">
          <a:xfrm>
            <a:off x="534988" y="3962400"/>
            <a:ext cx="64452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F (3)</a:t>
            </a:r>
          </a:p>
        </p:txBody>
      </p:sp>
      <p:grpSp>
        <p:nvGrpSpPr>
          <p:cNvPr id="195590" name="Group 7"/>
          <p:cNvGrpSpPr>
            <a:grpSpLocks/>
          </p:cNvGrpSpPr>
          <p:nvPr/>
        </p:nvGrpSpPr>
        <p:grpSpPr bwMode="auto">
          <a:xfrm>
            <a:off x="63500" y="4357688"/>
            <a:ext cx="1477963" cy="1128712"/>
            <a:chOff x="243" y="2745"/>
            <a:chExt cx="931" cy="711"/>
          </a:xfrm>
        </p:grpSpPr>
        <p:sp>
          <p:nvSpPr>
            <p:cNvPr id="195597" name="AutoShape 8"/>
            <p:cNvSpPr>
              <a:spLocks noChangeArrowheads="1"/>
            </p:cNvSpPr>
            <p:nvPr/>
          </p:nvSpPr>
          <p:spPr bwMode="auto">
            <a:xfrm rot="5400000">
              <a:off x="562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711689" name="Text Box 9"/>
            <p:cNvSpPr txBox="1">
              <a:spLocks noChangeArrowheads="1"/>
            </p:cNvSpPr>
            <p:nvPr/>
          </p:nvSpPr>
          <p:spPr bwMode="auto">
            <a:xfrm>
              <a:off x="243" y="3225"/>
              <a:ext cx="931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Output  3! = 6</a:t>
              </a:r>
            </a:p>
          </p:txBody>
        </p:sp>
      </p:grpSp>
      <p:sp>
        <p:nvSpPr>
          <p:cNvPr id="711690" name="AutoShape 10"/>
          <p:cNvSpPr>
            <a:spLocks noChangeArrowheads="1"/>
          </p:cNvSpPr>
          <p:nvPr/>
        </p:nvSpPr>
        <p:spPr bwMode="auto">
          <a:xfrm flipH="1">
            <a:off x="684213" y="3214688"/>
            <a:ext cx="368300" cy="152400"/>
          </a:xfrm>
          <a:prstGeom prst="rightArrow">
            <a:avLst>
              <a:gd name="adj1" fmla="val 50000"/>
              <a:gd name="adj2" fmla="val 60417"/>
            </a:avLst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zh-CN" b="0">
              <a:ea typeface="宋体" pitchFamily="2" charset="-122"/>
            </a:endParaRPr>
          </a:p>
        </p:txBody>
      </p:sp>
      <p:sp>
        <p:nvSpPr>
          <p:cNvPr id="195592" name="Text Box 11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sp>
        <p:nvSpPr>
          <p:cNvPr id="711692" name="AutoShape 12"/>
          <p:cNvSpPr>
            <a:spLocks noChangeArrowheads="1"/>
          </p:cNvSpPr>
          <p:nvPr/>
        </p:nvSpPr>
        <p:spPr bwMode="auto">
          <a:xfrm rot="5400000">
            <a:off x="571500" y="45339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1693" name="Text Box 13"/>
          <p:cNvSpPr txBox="1">
            <a:spLocks noChangeArrowheads="1"/>
          </p:cNvSpPr>
          <p:nvPr/>
        </p:nvSpPr>
        <p:spPr bwMode="auto">
          <a:xfrm>
            <a:off x="838200" y="5119688"/>
            <a:ext cx="1371600" cy="366712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3! = 6</a:t>
            </a:r>
          </a:p>
        </p:txBody>
      </p:sp>
      <p:sp>
        <p:nvSpPr>
          <p:cNvPr id="195595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5596" name="Text Box 17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92" grpId="0" animBg="1"/>
      <p:bldP spid="711693" grpId="0" animBg="1" autoUpdateAnimBg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4370388" cy="1552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 ( n = = 0 )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6610" name="Text Box 3"/>
          <p:cNvSpPr txBox="1">
            <a:spLocks noChangeArrowheads="1"/>
          </p:cNvSpPr>
          <p:nvPr/>
        </p:nvSpPr>
        <p:spPr bwMode="auto">
          <a:xfrm>
            <a:off x="609600" y="2270125"/>
            <a:ext cx="2643188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33CC"/>
                </a:solidFill>
              </a:rPr>
              <a:t>计算  </a:t>
            </a:r>
            <a:r>
              <a:rPr lang="en-US" altLang="zh-CN" sz="2000" i="1">
                <a:solidFill>
                  <a:srgbClr val="0033CC"/>
                </a:solidFill>
              </a:rPr>
              <a:t>Factorial (3) = 3!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" y="3048000"/>
            <a:ext cx="8851900" cy="2438400"/>
            <a:chOff x="40" y="1920"/>
            <a:chExt cx="5576" cy="1536"/>
          </a:xfrm>
        </p:grpSpPr>
        <p:sp>
          <p:nvSpPr>
            <p:cNvPr id="196614" name="Text Box 5"/>
            <p:cNvSpPr txBox="1">
              <a:spLocks noChangeArrowheads="1"/>
            </p:cNvSpPr>
            <p:nvPr/>
          </p:nvSpPr>
          <p:spPr bwMode="auto">
            <a:xfrm>
              <a:off x="237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k</a:t>
              </a:r>
            </a:p>
          </p:txBody>
        </p:sp>
        <p:sp>
          <p:nvSpPr>
            <p:cNvPr id="196615" name="Text Box 6"/>
            <p:cNvSpPr txBox="1">
              <a:spLocks noChangeArrowheads="1"/>
            </p:cNvSpPr>
            <p:nvPr/>
          </p:nvSpPr>
          <p:spPr bwMode="auto">
            <a:xfrm>
              <a:off x="677" y="1938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712711" name="AutoShape 7"/>
            <p:cNvSpPr>
              <a:spLocks noChangeArrowheads="1"/>
            </p:cNvSpPr>
            <p:nvPr/>
          </p:nvSpPr>
          <p:spPr bwMode="auto">
            <a:xfrm rot="5400000">
              <a:off x="359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617" name="Text Box 8"/>
            <p:cNvSpPr txBox="1">
              <a:spLocks noChangeArrowheads="1"/>
            </p:cNvSpPr>
            <p:nvPr/>
          </p:nvSpPr>
          <p:spPr bwMode="auto">
            <a:xfrm>
              <a:off x="337" y="2496"/>
              <a:ext cx="40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F (3)</a:t>
              </a:r>
            </a:p>
          </p:txBody>
        </p:sp>
        <p:sp>
          <p:nvSpPr>
            <p:cNvPr id="712713" name="AutoShape 9"/>
            <p:cNvSpPr>
              <a:spLocks noChangeArrowheads="1"/>
            </p:cNvSpPr>
            <p:nvPr/>
          </p:nvSpPr>
          <p:spPr bwMode="auto">
            <a:xfrm flipH="1">
              <a:off x="431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14" name="AutoShape 10"/>
            <p:cNvSpPr>
              <a:spLocks noChangeArrowheads="1"/>
            </p:cNvSpPr>
            <p:nvPr/>
          </p:nvSpPr>
          <p:spPr bwMode="auto">
            <a:xfrm rot="5400000">
              <a:off x="360" y="285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620" name="Text Box 11"/>
            <p:cNvSpPr txBox="1">
              <a:spLocks noChangeArrowheads="1"/>
            </p:cNvSpPr>
            <p:nvPr/>
          </p:nvSpPr>
          <p:spPr bwMode="auto">
            <a:xfrm>
              <a:off x="237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k</a:t>
              </a:r>
            </a:p>
          </p:txBody>
        </p:sp>
        <p:sp>
          <p:nvSpPr>
            <p:cNvPr id="196621" name="Text Box 12"/>
            <p:cNvSpPr txBox="1">
              <a:spLocks noChangeArrowheads="1"/>
            </p:cNvSpPr>
            <p:nvPr/>
          </p:nvSpPr>
          <p:spPr bwMode="auto">
            <a:xfrm>
              <a:off x="677" y="1938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3</a:t>
              </a:r>
            </a:p>
          </p:txBody>
        </p:sp>
        <p:sp>
          <p:nvSpPr>
            <p:cNvPr id="712717" name="AutoShape 13"/>
            <p:cNvSpPr>
              <a:spLocks noChangeArrowheads="1"/>
            </p:cNvSpPr>
            <p:nvPr/>
          </p:nvSpPr>
          <p:spPr bwMode="auto">
            <a:xfrm rot="5400000">
              <a:off x="359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623" name="Text Box 14"/>
            <p:cNvSpPr txBox="1">
              <a:spLocks noChangeArrowheads="1"/>
            </p:cNvSpPr>
            <p:nvPr/>
          </p:nvSpPr>
          <p:spPr bwMode="auto">
            <a:xfrm>
              <a:off x="337" y="2496"/>
              <a:ext cx="40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F (3)</a:t>
              </a:r>
            </a:p>
          </p:txBody>
        </p:sp>
        <p:sp>
          <p:nvSpPr>
            <p:cNvPr id="196624" name="Text Box 15"/>
            <p:cNvSpPr txBox="1">
              <a:spLocks noChangeArrowheads="1"/>
            </p:cNvSpPr>
            <p:nvPr/>
          </p:nvSpPr>
          <p:spPr bwMode="auto">
            <a:xfrm>
              <a:off x="1141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5F5F5F"/>
                  </a:solidFill>
                </a:rPr>
                <a:t>n</a:t>
              </a:r>
            </a:p>
          </p:txBody>
        </p:sp>
        <p:sp>
          <p:nvSpPr>
            <p:cNvPr id="196625" name="Text Box 16"/>
            <p:cNvSpPr txBox="1">
              <a:spLocks noChangeArrowheads="1"/>
            </p:cNvSpPr>
            <p:nvPr/>
          </p:nvSpPr>
          <p:spPr bwMode="auto">
            <a:xfrm>
              <a:off x="1577" y="1938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5F5F5F"/>
                  </a:solidFill>
                </a:rPr>
                <a:t>3</a:t>
              </a:r>
            </a:p>
          </p:txBody>
        </p:sp>
        <p:sp>
          <p:nvSpPr>
            <p:cNvPr id="712721" name="AutoShape 17"/>
            <p:cNvSpPr>
              <a:spLocks noChangeArrowheads="1"/>
            </p:cNvSpPr>
            <p:nvPr/>
          </p:nvSpPr>
          <p:spPr bwMode="auto">
            <a:xfrm rot="5400000">
              <a:off x="1307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627" name="Text Box 18"/>
            <p:cNvSpPr txBox="1">
              <a:spLocks noChangeArrowheads="1"/>
            </p:cNvSpPr>
            <p:nvPr/>
          </p:nvSpPr>
          <p:spPr bwMode="auto">
            <a:xfrm>
              <a:off x="1243" y="2496"/>
              <a:ext cx="40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5F5F5F"/>
                  </a:solidFill>
                </a:rPr>
                <a:t>F (3)</a:t>
              </a:r>
            </a:p>
          </p:txBody>
        </p:sp>
        <p:sp>
          <p:nvSpPr>
            <p:cNvPr id="712723" name="Text Box 19"/>
            <p:cNvSpPr txBox="1">
              <a:spLocks noChangeArrowheads="1"/>
            </p:cNvSpPr>
            <p:nvPr/>
          </p:nvSpPr>
          <p:spPr bwMode="auto">
            <a:xfrm>
              <a:off x="1796" y="2496"/>
              <a:ext cx="5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3* F (2)</a:t>
              </a:r>
            </a:p>
          </p:txBody>
        </p:sp>
        <p:sp>
          <p:nvSpPr>
            <p:cNvPr id="712724" name="Text Box 20"/>
            <p:cNvSpPr txBox="1">
              <a:spLocks noChangeArrowheads="1"/>
            </p:cNvSpPr>
            <p:nvPr/>
          </p:nvSpPr>
          <p:spPr bwMode="auto">
            <a:xfrm>
              <a:off x="2366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</a:p>
          </p:txBody>
        </p:sp>
        <p:sp>
          <p:nvSpPr>
            <p:cNvPr id="712725" name="Text Box 21"/>
            <p:cNvSpPr txBox="1">
              <a:spLocks noChangeArrowheads="1"/>
            </p:cNvSpPr>
            <p:nvPr/>
          </p:nvSpPr>
          <p:spPr bwMode="auto">
            <a:xfrm>
              <a:off x="2794" y="1938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</a:p>
          </p:txBody>
        </p:sp>
        <p:sp>
          <p:nvSpPr>
            <p:cNvPr id="712726" name="AutoShape 22"/>
            <p:cNvSpPr>
              <a:spLocks noChangeArrowheads="1"/>
            </p:cNvSpPr>
            <p:nvPr/>
          </p:nvSpPr>
          <p:spPr bwMode="auto">
            <a:xfrm rot="5400000">
              <a:off x="2532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27" name="Text Box 23"/>
            <p:cNvSpPr txBox="1">
              <a:spLocks noChangeArrowheads="1"/>
            </p:cNvSpPr>
            <p:nvPr/>
          </p:nvSpPr>
          <p:spPr bwMode="auto">
            <a:xfrm>
              <a:off x="2486" y="2496"/>
              <a:ext cx="37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F(2)</a:t>
              </a:r>
            </a:p>
          </p:txBody>
        </p:sp>
        <p:sp>
          <p:nvSpPr>
            <p:cNvPr id="196633" name="AutoShape 24"/>
            <p:cNvSpPr>
              <a:spLocks noChangeArrowheads="1"/>
            </p:cNvSpPr>
            <p:nvPr/>
          </p:nvSpPr>
          <p:spPr bwMode="auto">
            <a:xfrm flipH="1">
              <a:off x="2836" y="2601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b="0"/>
            </a:p>
          </p:txBody>
        </p:sp>
        <p:sp>
          <p:nvSpPr>
            <p:cNvPr id="712729" name="Text Box 25"/>
            <p:cNvSpPr txBox="1">
              <a:spLocks noChangeArrowheads="1"/>
            </p:cNvSpPr>
            <p:nvPr/>
          </p:nvSpPr>
          <p:spPr bwMode="auto">
            <a:xfrm>
              <a:off x="3070" y="2496"/>
              <a:ext cx="55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2*</a:t>
              </a:r>
              <a:r>
                <a:rPr lang="en-US" altLang="zh-CN"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F(1)</a:t>
              </a:r>
            </a:p>
          </p:txBody>
        </p:sp>
        <p:sp>
          <p:nvSpPr>
            <p:cNvPr id="196635" name="Text Box 26"/>
            <p:cNvSpPr txBox="1">
              <a:spLocks noChangeArrowheads="1"/>
            </p:cNvSpPr>
            <p:nvPr/>
          </p:nvSpPr>
          <p:spPr bwMode="auto">
            <a:xfrm>
              <a:off x="3610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n</a:t>
              </a:r>
            </a:p>
          </p:txBody>
        </p:sp>
        <p:sp>
          <p:nvSpPr>
            <p:cNvPr id="196636" name="Text Box 27"/>
            <p:cNvSpPr txBox="1">
              <a:spLocks noChangeArrowheads="1"/>
            </p:cNvSpPr>
            <p:nvPr/>
          </p:nvSpPr>
          <p:spPr bwMode="auto">
            <a:xfrm>
              <a:off x="4038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712732" name="AutoShape 28"/>
            <p:cNvSpPr>
              <a:spLocks noChangeArrowheads="1"/>
            </p:cNvSpPr>
            <p:nvPr/>
          </p:nvSpPr>
          <p:spPr bwMode="auto">
            <a:xfrm rot="5400000">
              <a:off x="5160" y="2577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638" name="Text Box 29"/>
            <p:cNvSpPr txBox="1">
              <a:spLocks noChangeArrowheads="1"/>
            </p:cNvSpPr>
            <p:nvPr/>
          </p:nvSpPr>
          <p:spPr bwMode="auto">
            <a:xfrm>
              <a:off x="4672" y="3225"/>
              <a:ext cx="40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F (0)</a:t>
              </a:r>
            </a:p>
          </p:txBody>
        </p:sp>
        <p:sp>
          <p:nvSpPr>
            <p:cNvPr id="196639" name="Text Box 30"/>
            <p:cNvSpPr txBox="1">
              <a:spLocks noChangeArrowheads="1"/>
            </p:cNvSpPr>
            <p:nvPr/>
          </p:nvSpPr>
          <p:spPr bwMode="auto">
            <a:xfrm>
              <a:off x="5382" y="3225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712735" name="AutoShape 31"/>
            <p:cNvSpPr>
              <a:spLocks noChangeArrowheads="1"/>
            </p:cNvSpPr>
            <p:nvPr/>
          </p:nvSpPr>
          <p:spPr bwMode="auto">
            <a:xfrm flipH="1">
              <a:off x="431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36" name="AutoShape 32"/>
            <p:cNvSpPr>
              <a:spLocks noChangeArrowheads="1"/>
            </p:cNvSpPr>
            <p:nvPr/>
          </p:nvSpPr>
          <p:spPr bwMode="auto">
            <a:xfrm flipH="1">
              <a:off x="1337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37" name="AutoShape 33"/>
            <p:cNvSpPr>
              <a:spLocks noChangeArrowheads="1"/>
            </p:cNvSpPr>
            <p:nvPr/>
          </p:nvSpPr>
          <p:spPr bwMode="auto">
            <a:xfrm flipH="1">
              <a:off x="2554" y="2025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38" name="AutoShape 34"/>
            <p:cNvSpPr>
              <a:spLocks noChangeArrowheads="1"/>
            </p:cNvSpPr>
            <p:nvPr/>
          </p:nvSpPr>
          <p:spPr bwMode="auto">
            <a:xfrm flipH="1">
              <a:off x="3806" y="2016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39" name="AutoShape 35"/>
            <p:cNvSpPr>
              <a:spLocks noChangeArrowheads="1"/>
            </p:cNvSpPr>
            <p:nvPr/>
          </p:nvSpPr>
          <p:spPr bwMode="auto">
            <a:xfrm flipH="1">
              <a:off x="5142" y="3273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40" name="AutoShape 36"/>
            <p:cNvSpPr>
              <a:spLocks noChangeArrowheads="1"/>
            </p:cNvSpPr>
            <p:nvPr/>
          </p:nvSpPr>
          <p:spPr bwMode="auto">
            <a:xfrm rot="-2417566">
              <a:off x="624" y="2352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41" name="AutoShape 37"/>
            <p:cNvSpPr>
              <a:spLocks noChangeArrowheads="1"/>
            </p:cNvSpPr>
            <p:nvPr/>
          </p:nvSpPr>
          <p:spPr bwMode="auto">
            <a:xfrm rot="-2417566">
              <a:off x="1872" y="2304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42" name="AutoShape 38"/>
            <p:cNvSpPr>
              <a:spLocks noChangeArrowheads="1"/>
            </p:cNvSpPr>
            <p:nvPr/>
          </p:nvSpPr>
          <p:spPr bwMode="auto">
            <a:xfrm rot="-2417566">
              <a:off x="3168" y="2304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43" name="Text Box 39"/>
            <p:cNvSpPr txBox="1">
              <a:spLocks noChangeArrowheads="1"/>
            </p:cNvSpPr>
            <p:nvPr/>
          </p:nvSpPr>
          <p:spPr bwMode="auto">
            <a:xfrm>
              <a:off x="3828" y="2496"/>
              <a:ext cx="37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F(1)</a:t>
              </a:r>
            </a:p>
          </p:txBody>
        </p:sp>
        <p:sp>
          <p:nvSpPr>
            <p:cNvPr id="196649" name="Text Box 40"/>
            <p:cNvSpPr txBox="1">
              <a:spLocks noChangeArrowheads="1"/>
            </p:cNvSpPr>
            <p:nvPr/>
          </p:nvSpPr>
          <p:spPr bwMode="auto">
            <a:xfrm>
              <a:off x="5002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n</a:t>
              </a:r>
            </a:p>
          </p:txBody>
        </p:sp>
        <p:sp>
          <p:nvSpPr>
            <p:cNvPr id="196650" name="Text Box 41"/>
            <p:cNvSpPr txBox="1">
              <a:spLocks noChangeArrowheads="1"/>
            </p:cNvSpPr>
            <p:nvPr/>
          </p:nvSpPr>
          <p:spPr bwMode="auto">
            <a:xfrm>
              <a:off x="54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712746" name="AutoShape 42"/>
            <p:cNvSpPr>
              <a:spLocks noChangeArrowheads="1"/>
            </p:cNvSpPr>
            <p:nvPr/>
          </p:nvSpPr>
          <p:spPr bwMode="auto">
            <a:xfrm flipH="1">
              <a:off x="5198" y="2016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47" name="AutoShape 43"/>
            <p:cNvSpPr>
              <a:spLocks noChangeArrowheads="1"/>
            </p:cNvSpPr>
            <p:nvPr/>
          </p:nvSpPr>
          <p:spPr bwMode="auto">
            <a:xfrm rot="-2417566">
              <a:off x="4512" y="2304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48" name="AutoShape 44"/>
            <p:cNvSpPr>
              <a:spLocks noChangeArrowheads="1"/>
            </p:cNvSpPr>
            <p:nvPr/>
          </p:nvSpPr>
          <p:spPr bwMode="auto">
            <a:xfrm rot="5400000">
              <a:off x="3768" y="232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49" name="Text Box 45"/>
            <p:cNvSpPr txBox="1">
              <a:spLocks noChangeArrowheads="1"/>
            </p:cNvSpPr>
            <p:nvPr/>
          </p:nvSpPr>
          <p:spPr bwMode="auto">
            <a:xfrm>
              <a:off x="4368" y="2496"/>
              <a:ext cx="55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1*</a:t>
              </a:r>
              <a:r>
                <a:rPr lang="en-US" altLang="zh-CN"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rgbClr val="FF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F(0)</a:t>
              </a:r>
            </a:p>
          </p:txBody>
        </p:sp>
        <p:sp>
          <p:nvSpPr>
            <p:cNvPr id="712750" name="AutoShape 46"/>
            <p:cNvSpPr>
              <a:spLocks noChangeArrowheads="1"/>
            </p:cNvSpPr>
            <p:nvPr/>
          </p:nvSpPr>
          <p:spPr bwMode="auto">
            <a:xfrm rot="2417566" flipH="1">
              <a:off x="4656" y="2952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51" name="AutoShape 47"/>
            <p:cNvSpPr>
              <a:spLocks noChangeArrowheads="1"/>
            </p:cNvSpPr>
            <p:nvPr/>
          </p:nvSpPr>
          <p:spPr bwMode="auto">
            <a:xfrm rot="5400000">
              <a:off x="3786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52" name="Text Box 48"/>
            <p:cNvSpPr txBox="1">
              <a:spLocks noChangeArrowheads="1"/>
            </p:cNvSpPr>
            <p:nvPr/>
          </p:nvSpPr>
          <p:spPr bwMode="auto">
            <a:xfrm>
              <a:off x="3616" y="3225"/>
              <a:ext cx="63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 (1) = 1</a:t>
              </a:r>
            </a:p>
          </p:txBody>
        </p:sp>
        <p:sp>
          <p:nvSpPr>
            <p:cNvPr id="712753" name="AutoShape 49"/>
            <p:cNvSpPr>
              <a:spLocks noChangeArrowheads="1"/>
            </p:cNvSpPr>
            <p:nvPr/>
          </p:nvSpPr>
          <p:spPr bwMode="auto">
            <a:xfrm rot="2417566" flipH="1">
              <a:off x="3126" y="2928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54" name="AutoShape 50"/>
            <p:cNvSpPr>
              <a:spLocks noChangeArrowheads="1"/>
            </p:cNvSpPr>
            <p:nvPr/>
          </p:nvSpPr>
          <p:spPr bwMode="auto">
            <a:xfrm flipH="1">
              <a:off x="2840" y="2592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55" name="AutoShape 51"/>
            <p:cNvSpPr>
              <a:spLocks noChangeArrowheads="1"/>
            </p:cNvSpPr>
            <p:nvPr/>
          </p:nvSpPr>
          <p:spPr bwMode="auto">
            <a:xfrm flipH="1">
              <a:off x="4184" y="2592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56" name="AutoShape 52"/>
            <p:cNvSpPr>
              <a:spLocks noChangeArrowheads="1"/>
            </p:cNvSpPr>
            <p:nvPr/>
          </p:nvSpPr>
          <p:spPr bwMode="auto">
            <a:xfrm rot="5400000">
              <a:off x="2524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57" name="Text Box 53"/>
            <p:cNvSpPr txBox="1">
              <a:spLocks noChangeArrowheads="1"/>
            </p:cNvSpPr>
            <p:nvPr/>
          </p:nvSpPr>
          <p:spPr bwMode="auto">
            <a:xfrm>
              <a:off x="2372" y="3225"/>
              <a:ext cx="59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F(2) = 2</a:t>
              </a:r>
            </a:p>
          </p:txBody>
        </p:sp>
        <p:sp>
          <p:nvSpPr>
            <p:cNvPr id="712758" name="AutoShape 54"/>
            <p:cNvSpPr>
              <a:spLocks noChangeArrowheads="1"/>
            </p:cNvSpPr>
            <p:nvPr/>
          </p:nvSpPr>
          <p:spPr bwMode="auto">
            <a:xfrm rot="2417566" flipH="1">
              <a:off x="1968" y="2928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59" name="AutoShape 55"/>
            <p:cNvSpPr>
              <a:spLocks noChangeArrowheads="1"/>
            </p:cNvSpPr>
            <p:nvPr/>
          </p:nvSpPr>
          <p:spPr bwMode="auto">
            <a:xfrm flipH="1">
              <a:off x="1592" y="2592"/>
              <a:ext cx="232" cy="96"/>
            </a:xfrm>
            <a:prstGeom prst="rightArrow">
              <a:avLst>
                <a:gd name="adj1" fmla="val 50000"/>
                <a:gd name="adj2" fmla="val 6041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12760" name="AutoShape 56"/>
            <p:cNvSpPr>
              <a:spLocks noChangeArrowheads="1"/>
            </p:cNvSpPr>
            <p:nvPr/>
          </p:nvSpPr>
          <p:spPr bwMode="auto">
            <a:xfrm rot="5400000">
              <a:off x="1290" y="286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2761" name="Text Box 57"/>
            <p:cNvSpPr txBox="1">
              <a:spLocks noChangeArrowheads="1"/>
            </p:cNvSpPr>
            <p:nvPr/>
          </p:nvSpPr>
          <p:spPr bwMode="auto">
            <a:xfrm>
              <a:off x="1138" y="3225"/>
              <a:ext cx="59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F(3) = 6</a:t>
              </a:r>
            </a:p>
          </p:txBody>
        </p:sp>
        <p:sp>
          <p:nvSpPr>
            <p:cNvPr id="712762" name="AutoShape 58"/>
            <p:cNvSpPr>
              <a:spLocks noChangeArrowheads="1"/>
            </p:cNvSpPr>
            <p:nvPr/>
          </p:nvSpPr>
          <p:spPr bwMode="auto">
            <a:xfrm rot="2417566" flipH="1">
              <a:off x="542" y="2928"/>
              <a:ext cx="672" cy="7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74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6668" name="Group 59"/>
            <p:cNvGrpSpPr>
              <a:grpSpLocks/>
            </p:cNvGrpSpPr>
            <p:nvPr/>
          </p:nvGrpSpPr>
          <p:grpSpPr bwMode="auto">
            <a:xfrm>
              <a:off x="40" y="2745"/>
              <a:ext cx="931" cy="711"/>
              <a:chOff x="243" y="2745"/>
              <a:chExt cx="931" cy="711"/>
            </a:xfrm>
          </p:grpSpPr>
          <p:sp>
            <p:nvSpPr>
              <p:cNvPr id="196669" name="AutoShape 60"/>
              <p:cNvSpPr>
                <a:spLocks noChangeArrowheads="1"/>
              </p:cNvSpPr>
              <p:nvPr/>
            </p:nvSpPr>
            <p:spPr bwMode="auto">
              <a:xfrm rot="5400000">
                <a:off x="562" y="2865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765" name="Text Box 61"/>
              <p:cNvSpPr txBox="1">
                <a:spLocks noChangeArrowheads="1"/>
              </p:cNvSpPr>
              <p:nvPr/>
            </p:nvSpPr>
            <p:spPr bwMode="auto">
              <a:xfrm>
                <a:off x="243" y="3225"/>
                <a:ext cx="931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CN" b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Output  3! = 6</a:t>
                </a:r>
              </a:p>
            </p:txBody>
          </p:sp>
        </p:grpSp>
      </p:grpSp>
      <p:sp>
        <p:nvSpPr>
          <p:cNvPr id="196612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196613" name="Text Box 65"/>
          <p:cNvSpPr txBox="1">
            <a:spLocks noChangeArrowheads="1"/>
          </p:cNvSpPr>
          <p:nvPr/>
        </p:nvSpPr>
        <p:spPr bwMode="auto">
          <a:xfrm>
            <a:off x="6831013" y="593725"/>
            <a:ext cx="179070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25602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2498725" y="1828800"/>
            <a:ext cx="46640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void  printmessage ( )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    }</a:t>
            </a:r>
            <a:endParaRPr lang="en-US" altLang="zh-CN" sz="2000" i="1">
              <a:solidFill>
                <a:srgbClr val="0000FF"/>
              </a:solidFill>
            </a:endParaRPr>
          </a:p>
        </p:txBody>
      </p:sp>
      <p:sp>
        <p:nvSpPr>
          <p:cNvPr id="517128" name="AutoShape 8"/>
          <p:cNvSpPr>
            <a:spLocks/>
          </p:cNvSpPr>
          <p:nvPr/>
        </p:nvSpPr>
        <p:spPr bwMode="auto">
          <a:xfrm>
            <a:off x="5638800" y="393065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15329"/>
              <a:gd name="adj5" fmla="val -96704"/>
              <a:gd name="adj6" fmla="val -532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函数体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i="1">
                <a:solidFill>
                  <a:schemeClr val="accent2"/>
                </a:solidFill>
              </a:rPr>
              <a:t>无 </a:t>
            </a:r>
            <a:r>
              <a:rPr lang="en-US" altLang="zh-CN" i="1">
                <a:solidFill>
                  <a:schemeClr val="accent2"/>
                </a:solidFill>
              </a:rPr>
              <a:t>return </a:t>
            </a:r>
            <a:r>
              <a:rPr lang="zh-CN" altLang="en-US" i="1">
                <a:solidFill>
                  <a:schemeClr val="accent2"/>
                </a:solidFill>
              </a:rPr>
              <a:t>语句</a:t>
            </a:r>
          </a:p>
        </p:txBody>
      </p:sp>
      <p:sp>
        <p:nvSpPr>
          <p:cNvPr id="25605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8" grpId="0" animBg="1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914400" y="511175"/>
            <a:ext cx="5495925" cy="593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  <a:endParaRPr lang="zh-CN" altLang="en-US" sz="2000" b="0"/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 Factorial ( int ) 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 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 &lt;&lt; "Compute Factorial(k) ,  Please input k: "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 &gt;&gt;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 &lt;&lt; k &lt;&lt; "! = " &lt;&lt; Factorial(k) &lt;&lt; endl 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( n == 0 )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n * Factorial ( n - 1 )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3352800" y="3476625"/>
            <a:ext cx="1447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3732" name="AutoShape 4"/>
          <p:cNvSpPr>
            <a:spLocks/>
          </p:cNvSpPr>
          <p:nvPr/>
        </p:nvSpPr>
        <p:spPr bwMode="auto">
          <a:xfrm>
            <a:off x="6629400" y="187642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995"/>
              <a:gd name="adj5" fmla="val 252866"/>
              <a:gd name="adj6" fmla="val -160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非递归调用</a:t>
            </a:r>
          </a:p>
        </p:txBody>
      </p:sp>
      <p:sp>
        <p:nvSpPr>
          <p:cNvPr id="19763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0" grpId="0" autoUpdateAnimBg="0"/>
      <p:bldP spid="713731" grpId="0" animBg="1"/>
      <p:bldP spid="713732" grpId="0" animBg="1" autoUpdateAnimBg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Text Box 2"/>
          <p:cNvSpPr txBox="1">
            <a:spLocks noChangeArrowheads="1"/>
          </p:cNvSpPr>
          <p:nvPr/>
        </p:nvSpPr>
        <p:spPr bwMode="auto">
          <a:xfrm>
            <a:off x="914400" y="511175"/>
            <a:ext cx="5495925" cy="593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  <a:endParaRPr lang="zh-CN" altLang="en-US" sz="2000" b="0"/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 Factorial ( int ) 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 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 &lt;&lt; "Compute Factorial(k) ,  Please input k: "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 &gt;&gt;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 &lt;&lt; k &lt;&lt; "! = " &lt;&lt; Factorial(k) &lt;&lt; endl 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 </a:t>
            </a:r>
            <a:r>
              <a:rPr lang="en-US" altLang="zh-CN" sz="2000" i="1">
                <a:solidFill>
                  <a:schemeClr val="accent2"/>
                </a:solidFill>
              </a:rPr>
              <a:t>Factorial ( int  n )</a:t>
            </a:r>
            <a:endParaRPr lang="en-US" altLang="zh-CN" sz="2000" b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{ if ( n == 0 )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n * </a:t>
            </a:r>
            <a:r>
              <a:rPr lang="en-US" altLang="zh-CN" sz="2000" i="1">
                <a:solidFill>
                  <a:schemeClr val="accent2"/>
                </a:solidFill>
              </a:rPr>
              <a:t>Factorial ( n - 1 )</a:t>
            </a:r>
            <a:r>
              <a:rPr lang="en-US" altLang="zh-CN" sz="2000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14755" name="Oval 3"/>
          <p:cNvSpPr>
            <a:spLocks noChangeArrowheads="1"/>
          </p:cNvSpPr>
          <p:nvPr/>
        </p:nvSpPr>
        <p:spPr bwMode="auto">
          <a:xfrm>
            <a:off x="2700338" y="5635625"/>
            <a:ext cx="2133600" cy="4572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4756" name="AutoShape 4"/>
          <p:cNvSpPr>
            <a:spLocks/>
          </p:cNvSpPr>
          <p:nvPr/>
        </p:nvSpPr>
        <p:spPr bwMode="auto">
          <a:xfrm>
            <a:off x="6372225" y="36449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449"/>
              <a:gd name="adj5" fmla="val 305731"/>
              <a:gd name="adj6" fmla="val -1577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递归调用</a:t>
            </a:r>
          </a:p>
        </p:txBody>
      </p:sp>
      <p:sp>
        <p:nvSpPr>
          <p:cNvPr id="198660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animBg="1"/>
      <p:bldP spid="714756" grpId="0" animBg="1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ext Box 2"/>
          <p:cNvSpPr txBox="1">
            <a:spLocks noChangeArrowheads="1"/>
          </p:cNvSpPr>
          <p:nvPr/>
        </p:nvSpPr>
        <p:spPr bwMode="auto">
          <a:xfrm>
            <a:off x="914400" y="511175"/>
            <a:ext cx="5495925" cy="5934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3-15  </a:t>
            </a:r>
            <a:r>
              <a:rPr lang="zh-CN" altLang="en-US" sz="2000" i="1">
                <a:solidFill>
                  <a:srgbClr val="008000"/>
                </a:solidFill>
              </a:rPr>
              <a:t>求阶乘</a:t>
            </a:r>
            <a:endParaRPr lang="zh-CN" altLang="en-US" sz="2000" b="0"/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 Factorial ( int ) ;</a:t>
            </a:r>
            <a:r>
              <a:rPr lang="en-US" altLang="zh-CN" sz="2000" b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 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 &lt;&lt; "Compute Factorial(k) ,  Please input k: "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 &gt;&gt;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 &lt;&lt; k &lt;&lt; "! = " &lt;&lt; Factorial(k) &lt;&lt; endl 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 Factorial ( int 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if ( n == 0 )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1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else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return   n * </a:t>
            </a:r>
            <a:r>
              <a:rPr lang="en-US" altLang="zh-CN" sz="2000"/>
              <a:t>Factorial ( n - 1 )</a:t>
            </a:r>
            <a:r>
              <a:rPr lang="en-US" altLang="zh-CN" sz="2000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19968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33894" name="Oval 6"/>
          <p:cNvSpPr>
            <a:spLocks noChangeArrowheads="1"/>
          </p:cNvSpPr>
          <p:nvPr/>
        </p:nvSpPr>
        <p:spPr bwMode="auto">
          <a:xfrm>
            <a:off x="2339975" y="1676400"/>
            <a:ext cx="935038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33895" name="AutoShape 7"/>
          <p:cNvSpPr>
            <a:spLocks/>
          </p:cNvSpPr>
          <p:nvPr/>
        </p:nvSpPr>
        <p:spPr bwMode="auto">
          <a:xfrm>
            <a:off x="6084888" y="3500438"/>
            <a:ext cx="1727200" cy="609600"/>
          </a:xfrm>
          <a:prstGeom prst="borderCallout2">
            <a:avLst>
              <a:gd name="adj1" fmla="val 18750"/>
              <a:gd name="adj2" fmla="val -4412"/>
              <a:gd name="adj3" fmla="val 18750"/>
              <a:gd name="adj4" fmla="val -45037"/>
              <a:gd name="adj5" fmla="val -221093"/>
              <a:gd name="adj6" fmla="val -1759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注意传值参数</a:t>
            </a:r>
          </a:p>
        </p:txBody>
      </p:sp>
      <p:sp>
        <p:nvSpPr>
          <p:cNvPr id="933896" name="Oval 8"/>
          <p:cNvSpPr>
            <a:spLocks noChangeArrowheads="1"/>
          </p:cNvSpPr>
          <p:nvPr/>
        </p:nvSpPr>
        <p:spPr bwMode="auto">
          <a:xfrm>
            <a:off x="3781425" y="5708650"/>
            <a:ext cx="862013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33899" name="Line 11"/>
          <p:cNvSpPr>
            <a:spLocks noChangeShapeType="1"/>
          </p:cNvSpPr>
          <p:nvPr/>
        </p:nvSpPr>
        <p:spPr bwMode="auto">
          <a:xfrm flipH="1">
            <a:off x="4140200" y="3616325"/>
            <a:ext cx="1152525" cy="2044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oval" w="lg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 autoUpdateAnimBg="0"/>
      <p:bldP spid="933896" grpId="0" animBg="1"/>
      <p:bldP spid="93389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533400" y="727075"/>
            <a:ext cx="716280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一般递归函数的形式</a:t>
            </a:r>
            <a:endParaRPr lang="zh-CN" altLang="en-US" sz="2000">
              <a:solidFill>
                <a:srgbClr val="008000"/>
              </a:solidFill>
              <a:ea typeface="隶书" pitchFamily="49" charset="-122"/>
              <a:sym typeface="Symbol" pitchFamily="18" charset="2"/>
            </a:endParaRPr>
          </a:p>
        </p:txBody>
      </p:sp>
      <p:sp>
        <p:nvSpPr>
          <p:cNvPr id="715779" name="Text Box 3"/>
          <p:cNvSpPr txBox="1">
            <a:spLocks noChangeArrowheads="1"/>
          </p:cNvSpPr>
          <p:nvPr/>
        </p:nvSpPr>
        <p:spPr bwMode="auto">
          <a:xfrm>
            <a:off x="1358900" y="1484313"/>
            <a:ext cx="4660900" cy="2076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F ( x</a:t>
            </a:r>
            <a:r>
              <a:rPr lang="en-US" altLang="zh-CN" sz="2000" baseline="-25000"/>
              <a:t>1 </a:t>
            </a:r>
            <a:r>
              <a:rPr lang="en-US" altLang="zh-CN" sz="2000"/>
              <a:t>,  x</a:t>
            </a:r>
            <a:r>
              <a:rPr lang="en-US" altLang="zh-CN" sz="2000" baseline="-25000"/>
              <a:t>2 </a:t>
            </a:r>
            <a:r>
              <a:rPr lang="en-US" altLang="zh-CN" sz="2000"/>
              <a:t>,  … ,  x</a:t>
            </a:r>
            <a:r>
              <a:rPr lang="en-US" altLang="zh-CN" sz="2000" baseline="-25000"/>
              <a:t>n </a:t>
            </a:r>
            <a:r>
              <a:rPr lang="en-US" altLang="zh-CN" sz="2000"/>
              <a:t>)  </a:t>
            </a:r>
            <a:r>
              <a:rPr lang="en-US" altLang="zh-CN" sz="2000">
                <a:sym typeface="Symbol" pitchFamily="18" charset="2"/>
              </a:rPr>
              <a:t>  if   ( P</a:t>
            </a:r>
            <a:r>
              <a:rPr lang="en-US" altLang="zh-CN" sz="2000" baseline="-25000">
                <a:sym typeface="Symbol" pitchFamily="18" charset="2"/>
              </a:rPr>
              <a:t>1  </a:t>
            </a:r>
            <a:r>
              <a:rPr lang="en-US" altLang="zh-CN" sz="2000">
                <a:sym typeface="Symbol" pitchFamily="18" charset="2"/>
              </a:rPr>
              <a:t>)   E</a:t>
            </a:r>
            <a:r>
              <a:rPr lang="en-US" altLang="zh-CN" sz="2000" baseline="-25000">
                <a:sym typeface="Symbol" pitchFamily="18" charset="2"/>
              </a:rPr>
              <a:t>1</a:t>
            </a:r>
            <a:endParaRPr lang="en-US" altLang="zh-CN" sz="200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		           else   if  ( P</a:t>
            </a:r>
            <a:r>
              <a:rPr lang="en-US" altLang="zh-CN" sz="2000" baseline="-25000">
                <a:sym typeface="Symbol" pitchFamily="18" charset="2"/>
              </a:rPr>
              <a:t>2 </a:t>
            </a:r>
            <a:r>
              <a:rPr lang="en-US" altLang="zh-CN" sz="2000">
                <a:sym typeface="Symbol" pitchFamily="18" charset="2"/>
              </a:rPr>
              <a:t> )   E</a:t>
            </a:r>
            <a:r>
              <a:rPr lang="en-US" altLang="zh-CN" sz="2000" baseline="-25000">
                <a:sym typeface="Symbol" pitchFamily="18" charset="2"/>
              </a:rPr>
              <a:t>2</a:t>
            </a:r>
            <a:endParaRPr lang="en-US" altLang="zh-CN" sz="200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		           ……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		           else   if  ( P</a:t>
            </a:r>
            <a:r>
              <a:rPr lang="en-US" altLang="zh-CN" sz="2000" baseline="-25000">
                <a:sym typeface="Symbol" pitchFamily="18" charset="2"/>
              </a:rPr>
              <a:t>m</a:t>
            </a:r>
            <a:r>
              <a:rPr lang="en-US" altLang="zh-CN" sz="2000">
                <a:sym typeface="Symbol" pitchFamily="18" charset="2"/>
              </a:rPr>
              <a:t> )   E</a:t>
            </a:r>
            <a:r>
              <a:rPr lang="en-US" altLang="zh-CN" sz="2000" baseline="-25000">
                <a:sym typeface="Symbol" pitchFamily="18" charset="2"/>
              </a:rPr>
              <a:t>m</a:t>
            </a:r>
            <a:endParaRPr lang="en-US" altLang="zh-CN" sz="200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		           else   E</a:t>
            </a:r>
            <a:r>
              <a:rPr lang="en-US" altLang="zh-CN" sz="2000" baseline="-25000">
                <a:sym typeface="Symbol" pitchFamily="18" charset="2"/>
              </a:rPr>
              <a:t>m+1</a:t>
            </a:r>
            <a:endParaRPr lang="en-US" altLang="zh-CN" sz="2000" baseline="-25000"/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1358900" y="4186238"/>
            <a:ext cx="4737100" cy="15541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i="1">
                <a:ea typeface="宋体" pitchFamily="2" charset="-122"/>
              </a:rPr>
              <a:t>P</a:t>
            </a:r>
            <a:r>
              <a:rPr lang="en-US" altLang="zh-CN" sz="2000" i="1" baseline="-25000">
                <a:ea typeface="宋体" pitchFamily="2" charset="-122"/>
              </a:rPr>
              <a:t>i</a:t>
            </a:r>
            <a:r>
              <a:rPr lang="en-US" altLang="zh-CN" sz="2000" i="1">
                <a:ea typeface="宋体" pitchFamily="2" charset="-122"/>
              </a:rPr>
              <a:t> </a:t>
            </a:r>
            <a:r>
              <a:rPr lang="zh-CN" altLang="en-US" sz="2000" i="1">
                <a:ea typeface="宋体" pitchFamily="2" charset="-122"/>
              </a:rPr>
              <a:t>（</a:t>
            </a:r>
            <a:r>
              <a:rPr lang="en-US" altLang="zh-CN" sz="2000" i="1">
                <a:ea typeface="宋体" pitchFamily="2" charset="-122"/>
              </a:rPr>
              <a:t>i = 1, 2, …… , m</a:t>
            </a:r>
            <a:r>
              <a:rPr lang="zh-CN" altLang="en-US" sz="2000" i="1">
                <a:ea typeface="宋体" pitchFamily="2" charset="-122"/>
              </a:rPr>
              <a:t>）是测试表达式</a:t>
            </a:r>
            <a:endParaRPr lang="zh-CN" altLang="zh-CN" sz="2000" i="1">
              <a:ea typeface="宋体" pitchFamily="2" charset="-122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2000" i="1">
                <a:ea typeface="宋体" pitchFamily="2" charset="-122"/>
              </a:rPr>
              <a:t>E</a:t>
            </a:r>
            <a:r>
              <a:rPr lang="en-US" altLang="zh-CN" sz="2000" i="1" baseline="-25000">
                <a:ea typeface="宋体" pitchFamily="2" charset="-122"/>
              </a:rPr>
              <a:t>i</a:t>
            </a:r>
            <a:r>
              <a:rPr lang="zh-CN" altLang="en-US" sz="2000" i="1">
                <a:ea typeface="宋体" pitchFamily="2" charset="-122"/>
              </a:rPr>
              <a:t>（ </a:t>
            </a:r>
            <a:r>
              <a:rPr lang="en-US" altLang="zh-CN" sz="2000" i="1">
                <a:ea typeface="宋体" pitchFamily="2" charset="-122"/>
              </a:rPr>
              <a:t>i = 1, 2, …… , m +1</a:t>
            </a:r>
            <a:r>
              <a:rPr lang="zh-CN" altLang="en-US" sz="2000" i="1">
                <a:ea typeface="宋体" pitchFamily="2" charset="-122"/>
              </a:rPr>
              <a:t>）是表达式</a:t>
            </a:r>
            <a:endParaRPr lang="zh-CN" altLang="zh-CN" sz="2000" i="1">
              <a:ea typeface="宋体" pitchFamily="2" charset="-122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F() </a:t>
            </a:r>
            <a:r>
              <a:rPr lang="zh-CN" altLang="en-US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可以出现在  </a:t>
            </a: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</a:t>
            </a:r>
            <a:r>
              <a:rPr lang="en-US" altLang="zh-CN" sz="2000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   </a:t>
            </a:r>
            <a:r>
              <a:rPr lang="zh-CN" altLang="en-US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和 </a:t>
            </a: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000" i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  </a:t>
            </a:r>
            <a:r>
              <a:rPr lang="zh-CN" altLang="en-US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中</a:t>
            </a:r>
          </a:p>
        </p:txBody>
      </p:sp>
      <p:sp>
        <p:nvSpPr>
          <p:cNvPr id="20070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1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5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7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71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2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71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7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"/>
                                        <p:tgtEl>
                                          <p:spTgt spid="71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8" grpId="0" build="p" autoUpdateAnimBg="0" advAuto="1000"/>
      <p:bldP spid="715779" grpId="0" build="p" autoUpdateAnimBg="0" advAuto="1000"/>
      <p:bldP spid="715780" grpId="0" build="p" autoUpdateAnimBg="0" advAuto="100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685800" y="574675"/>
            <a:ext cx="236220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3-16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27876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000"/>
              <a:t>递归定义斐波那契数列 </a:t>
            </a:r>
          </a:p>
        </p:txBody>
      </p:sp>
      <p:graphicFrame>
        <p:nvGraphicFramePr>
          <p:cNvPr id="716804" name="Object 4"/>
          <p:cNvGraphicFramePr>
            <a:graphicFrameLocks noChangeAspect="1"/>
          </p:cNvGraphicFramePr>
          <p:nvPr/>
        </p:nvGraphicFramePr>
        <p:xfrm>
          <a:off x="2814638" y="1833563"/>
          <a:ext cx="357028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2234880" imgH="711000" progId="Equation.3">
                  <p:embed/>
                </p:oleObj>
              </mc:Choice>
              <mc:Fallback>
                <p:oleObj name="Equation" r:id="rId3" imgW="22348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833563"/>
                        <a:ext cx="3570287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898525" y="3670300"/>
            <a:ext cx="4956175" cy="1739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int  Fibonacci ( int  n )</a:t>
            </a:r>
          </a:p>
          <a:p>
            <a:r>
              <a:rPr lang="en-US" altLang="zh-CN"/>
              <a:t>  { if ( n &lt;= 2 )  </a:t>
            </a:r>
          </a:p>
          <a:p>
            <a:r>
              <a:rPr lang="en-US" altLang="zh-CN"/>
              <a:t>          return 1 ;</a:t>
            </a:r>
          </a:p>
          <a:p>
            <a:r>
              <a:rPr lang="en-US" altLang="zh-CN"/>
              <a:t>     else </a:t>
            </a:r>
          </a:p>
          <a:p>
            <a:r>
              <a:rPr lang="en-US" altLang="zh-CN"/>
              <a:t>         return Fibonacci ( n-1 ) + Fibonacci ( n-2 ) ;</a:t>
            </a:r>
          </a:p>
          <a:p>
            <a:r>
              <a:rPr lang="en-US" altLang="zh-CN"/>
              <a:t>  }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2" grpId="0" build="p" autoUpdateAnimBg="0" advAuto="1000"/>
      <p:bldP spid="716803" grpId="0" autoUpdateAnimBg="0"/>
      <p:bldP spid="716805" grpId="0" autoUpdateAnimBg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202780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02781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(3)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202778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02779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(2)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52400" y="5410200"/>
            <a:ext cx="3429000" cy="304800"/>
            <a:chOff x="96" y="3408"/>
            <a:chExt cx="2160" cy="192"/>
          </a:xfrm>
        </p:grpSpPr>
        <p:sp>
          <p:nvSpPr>
            <p:cNvPr id="202776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  <p:sp>
          <p:nvSpPr>
            <p:cNvPr id="202777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(1)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202774" name="Line 14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5" name="Line 15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7840" name="Line 1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202772" name="Line 18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3" name="Line 19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838200" y="4495800"/>
            <a:ext cx="2057400" cy="914400"/>
            <a:chOff x="528" y="2832"/>
            <a:chExt cx="1296" cy="576"/>
          </a:xfrm>
        </p:grpSpPr>
        <p:sp>
          <p:nvSpPr>
            <p:cNvPr id="202770" name="Line 21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1" name="Line 22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7162800" y="2819400"/>
            <a:ext cx="1828800" cy="2133600"/>
            <a:chOff x="4512" y="1776"/>
            <a:chExt cx="1152" cy="1344"/>
          </a:xfrm>
        </p:grpSpPr>
        <p:sp>
          <p:nvSpPr>
            <p:cNvPr id="717848" name="Rectangle 24"/>
            <p:cNvSpPr>
              <a:spLocks noChangeArrowheads="1"/>
            </p:cNvSpPr>
            <p:nvPr/>
          </p:nvSpPr>
          <p:spPr bwMode="auto">
            <a:xfrm>
              <a:off x="5088" y="1920"/>
              <a:ext cx="480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 useBgFill="1">
          <p:nvSpPr>
            <p:cNvPr id="202769" name="Rectangle 25"/>
            <p:cNvSpPr>
              <a:spLocks noChangeArrowheads="1"/>
            </p:cNvSpPr>
            <p:nvPr/>
          </p:nvSpPr>
          <p:spPr bwMode="auto">
            <a:xfrm>
              <a:off x="4512" y="1776"/>
              <a:ext cx="115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0033CC"/>
                  </a:solidFill>
                </a:rPr>
                <a:t>n</a:t>
              </a:r>
              <a:r>
                <a:rPr lang="en-US" altLang="zh-CN" b="0"/>
                <a:t> </a:t>
              </a:r>
              <a:r>
                <a:rPr lang="en-US" altLang="zh-CN" b="0" i="1"/>
                <a:t>stack</a:t>
              </a:r>
            </a:p>
          </p:txBody>
        </p:sp>
      </p:grpSp>
      <p:sp>
        <p:nvSpPr>
          <p:cNvPr id="717850" name="Text Box 26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717851" name="Text Box 27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717852" name="Text Box 28"/>
          <p:cNvSpPr txBox="1">
            <a:spLocks noChangeArrowheads="1"/>
          </p:cNvSpPr>
          <p:nvPr/>
        </p:nvSpPr>
        <p:spPr bwMode="auto">
          <a:xfrm>
            <a:off x="8312150" y="3971925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717853" name="Text Box 29"/>
          <p:cNvSpPr txBox="1">
            <a:spLocks noChangeArrowheads="1"/>
          </p:cNvSpPr>
          <p:nvPr/>
        </p:nvSpPr>
        <p:spPr bwMode="auto">
          <a:xfrm>
            <a:off x="8312150" y="3662363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202767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7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nimBg="1" autoUpdateAnimBg="0"/>
      <p:bldP spid="717840" grpId="0" animBg="1"/>
      <p:bldP spid="717850" grpId="0" autoUpdateAnimBg="0"/>
      <p:bldP spid="717851" grpId="0" autoUpdateAnimBg="0"/>
      <p:bldP spid="717852" grpId="0" autoUpdateAnimBg="0"/>
      <p:bldP spid="717853" grpId="0" autoUpdateAnimBg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3778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grpSp>
        <p:nvGrpSpPr>
          <p:cNvPr id="203779" name="Group 4"/>
          <p:cNvGrpSpPr>
            <a:grpSpLocks/>
          </p:cNvGrpSpPr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203806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03807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(3)</a:t>
              </a:r>
            </a:p>
          </p:txBody>
        </p:sp>
      </p:grpSp>
      <p:grpSp>
        <p:nvGrpSpPr>
          <p:cNvPr id="203780" name="Group 7"/>
          <p:cNvGrpSpPr>
            <a:grpSpLocks/>
          </p:cNvGrpSpPr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203804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03805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(2)</a:t>
              </a:r>
            </a:p>
          </p:txBody>
        </p:sp>
      </p:grpSp>
      <p:grpSp>
        <p:nvGrpSpPr>
          <p:cNvPr id="203781" name="Group 10"/>
          <p:cNvGrpSpPr>
            <a:grpSpLocks/>
          </p:cNvGrpSpPr>
          <p:nvPr/>
        </p:nvGrpSpPr>
        <p:grpSpPr bwMode="auto">
          <a:xfrm>
            <a:off x="152400" y="5410200"/>
            <a:ext cx="3429000" cy="304800"/>
            <a:chOff x="96" y="3408"/>
            <a:chExt cx="2160" cy="192"/>
          </a:xfrm>
        </p:grpSpPr>
        <p:sp>
          <p:nvSpPr>
            <p:cNvPr id="203802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  <p:sp>
          <p:nvSpPr>
            <p:cNvPr id="203803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(1)</a:t>
              </a:r>
            </a:p>
          </p:txBody>
        </p:sp>
      </p:grpSp>
      <p:grpSp>
        <p:nvGrpSpPr>
          <p:cNvPr id="203782" name="Group 13"/>
          <p:cNvGrpSpPr>
            <a:grpSpLocks/>
          </p:cNvGrpSpPr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203800" name="Line 14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01" name="Line 15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3783" name="Line 1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3784" name="Group 17"/>
          <p:cNvGrpSpPr>
            <a:grpSpLocks/>
          </p:cNvGrpSpPr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203798" name="Line 18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9" name="Line 19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3785" name="Group 20"/>
          <p:cNvGrpSpPr>
            <a:grpSpLocks/>
          </p:cNvGrpSpPr>
          <p:nvPr/>
        </p:nvGrpSpPr>
        <p:grpSpPr bwMode="auto">
          <a:xfrm>
            <a:off x="838200" y="4495800"/>
            <a:ext cx="2057400" cy="914400"/>
            <a:chOff x="528" y="2832"/>
            <a:chExt cx="1296" cy="576"/>
          </a:xfrm>
        </p:grpSpPr>
        <p:sp>
          <p:nvSpPr>
            <p:cNvPr id="203796" name="Line 21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797" name="Line 22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8871" name="Rectangle 23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3787" name="Rectangle 24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3788" name="Text Box 25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3789" name="Text Box 26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3790" name="Text Box 27"/>
          <p:cNvSpPr txBox="1">
            <a:spLocks noChangeArrowheads="1"/>
          </p:cNvSpPr>
          <p:nvPr/>
        </p:nvSpPr>
        <p:spPr bwMode="auto">
          <a:xfrm>
            <a:off x="8312150" y="3971925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03791" name="Text Box 28"/>
          <p:cNvSpPr txBox="1">
            <a:spLocks noChangeArrowheads="1"/>
          </p:cNvSpPr>
          <p:nvPr/>
        </p:nvSpPr>
        <p:spPr bwMode="auto">
          <a:xfrm>
            <a:off x="8312150" y="3662363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718877" name="Text Box 29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18878" name="Line 30"/>
          <p:cNvSpPr>
            <a:spLocks noChangeShapeType="1"/>
          </p:cNvSpPr>
          <p:nvPr/>
        </p:nvSpPr>
        <p:spPr bwMode="auto">
          <a:xfrm flipV="1">
            <a:off x="838200" y="4495800"/>
            <a:ext cx="457200" cy="914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8879" name="Text Box 31"/>
          <p:cNvSpPr txBox="1">
            <a:spLocks noChangeArrowheads="1"/>
          </p:cNvSpPr>
          <p:nvPr/>
        </p:nvSpPr>
        <p:spPr bwMode="auto">
          <a:xfrm>
            <a:off x="8305800" y="36020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03795" name="Rectangle 3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1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77" grpId="0" autoUpdateAnimBg="0"/>
      <p:bldP spid="718878" grpId="0" animBg="1"/>
      <p:bldP spid="718879" grpId="0" animBg="1" autoUpdateAnimBg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4802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grpSp>
        <p:nvGrpSpPr>
          <p:cNvPr id="204803" name="Group 4"/>
          <p:cNvGrpSpPr>
            <a:grpSpLocks/>
          </p:cNvGrpSpPr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204825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04826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(3)</a:t>
              </a:r>
            </a:p>
          </p:txBody>
        </p:sp>
      </p:grpSp>
      <p:grpSp>
        <p:nvGrpSpPr>
          <p:cNvPr id="204804" name="Group 7"/>
          <p:cNvGrpSpPr>
            <a:grpSpLocks/>
          </p:cNvGrpSpPr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204823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04824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(2)</a:t>
              </a:r>
            </a:p>
          </p:txBody>
        </p:sp>
      </p:grpSp>
      <p:sp>
        <p:nvSpPr>
          <p:cNvPr id="204805" name="Rectangle 10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(1)</a:t>
            </a:r>
          </a:p>
        </p:txBody>
      </p:sp>
      <p:grpSp>
        <p:nvGrpSpPr>
          <p:cNvPr id="204806" name="Group 11"/>
          <p:cNvGrpSpPr>
            <a:grpSpLocks/>
          </p:cNvGrpSpPr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204821" name="Line 12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2" name="Line 13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4807" name="Line 1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4808" name="Group 15"/>
          <p:cNvGrpSpPr>
            <a:grpSpLocks/>
          </p:cNvGrpSpPr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204819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0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4809" name="Line 18"/>
          <p:cNvSpPr>
            <a:spLocks noChangeShapeType="1"/>
          </p:cNvSpPr>
          <p:nvPr/>
        </p:nvSpPr>
        <p:spPr bwMode="auto">
          <a:xfrm flipH="1" flipV="1">
            <a:off x="1371600" y="44958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9891" name="Rectangle 19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4811" name="Rectangle 20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4812" name="Text Box 21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4813" name="Text Box 22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4814" name="Text Box 23"/>
          <p:cNvSpPr txBox="1">
            <a:spLocks noChangeArrowheads="1"/>
          </p:cNvSpPr>
          <p:nvPr/>
        </p:nvSpPr>
        <p:spPr bwMode="auto">
          <a:xfrm>
            <a:off x="8312150" y="3971925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04815" name="Text Box 24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19897" name="Text Box 25"/>
          <p:cNvSpPr txBox="1">
            <a:spLocks noChangeArrowheads="1"/>
          </p:cNvSpPr>
          <p:nvPr/>
        </p:nvSpPr>
        <p:spPr bwMode="auto">
          <a:xfrm>
            <a:off x="8312150" y="3602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719898" name="Rectangle 26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(1)</a:t>
            </a:r>
          </a:p>
        </p:txBody>
      </p:sp>
      <p:sp>
        <p:nvSpPr>
          <p:cNvPr id="204818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97" grpId="0" autoUpdateAnimBg="0"/>
      <p:bldP spid="719898" grpId="0" animBg="1" autoUpdateAnimBg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5826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grpSp>
        <p:nvGrpSpPr>
          <p:cNvPr id="205827" name="Group 4"/>
          <p:cNvGrpSpPr>
            <a:grpSpLocks/>
          </p:cNvGrpSpPr>
          <p:nvPr/>
        </p:nvGrpSpPr>
        <p:grpSpPr bwMode="auto">
          <a:xfrm>
            <a:off x="1600200" y="3352800"/>
            <a:ext cx="5334000" cy="304800"/>
            <a:chOff x="1008" y="2112"/>
            <a:chExt cx="3360" cy="192"/>
          </a:xfrm>
        </p:grpSpPr>
        <p:sp>
          <p:nvSpPr>
            <p:cNvPr id="205852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05853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(3)</a:t>
              </a:r>
            </a:p>
          </p:txBody>
        </p:sp>
      </p:grpSp>
      <p:grpSp>
        <p:nvGrpSpPr>
          <p:cNvPr id="205828" name="Group 7"/>
          <p:cNvGrpSpPr>
            <a:grpSpLocks/>
          </p:cNvGrpSpPr>
          <p:nvPr/>
        </p:nvGrpSpPr>
        <p:grpSpPr bwMode="auto">
          <a:xfrm>
            <a:off x="609600" y="4191000"/>
            <a:ext cx="3429000" cy="304800"/>
            <a:chOff x="384" y="2640"/>
            <a:chExt cx="2160" cy="192"/>
          </a:xfrm>
        </p:grpSpPr>
        <p:sp>
          <p:nvSpPr>
            <p:cNvPr id="205850" name="Rectangle 8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05851" name="Rectangle 9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(2)</a:t>
              </a:r>
            </a:p>
          </p:txBody>
        </p:sp>
      </p:grpSp>
      <p:sp>
        <p:nvSpPr>
          <p:cNvPr id="205829" name="Rectangle 10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(1)</a:t>
            </a:r>
          </a:p>
        </p:txBody>
      </p:sp>
      <p:grpSp>
        <p:nvGrpSpPr>
          <p:cNvPr id="205830" name="Group 11"/>
          <p:cNvGrpSpPr>
            <a:grpSpLocks/>
          </p:cNvGrpSpPr>
          <p:nvPr/>
        </p:nvGrpSpPr>
        <p:grpSpPr bwMode="auto">
          <a:xfrm>
            <a:off x="2286000" y="2971800"/>
            <a:ext cx="3962400" cy="381000"/>
            <a:chOff x="1440" y="1872"/>
            <a:chExt cx="2496" cy="240"/>
          </a:xfrm>
        </p:grpSpPr>
        <p:sp>
          <p:nvSpPr>
            <p:cNvPr id="205848" name="Line 12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49" name="Line 13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831" name="Line 1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5832" name="Group 15"/>
          <p:cNvGrpSpPr>
            <a:grpSpLocks/>
          </p:cNvGrpSpPr>
          <p:nvPr/>
        </p:nvGrpSpPr>
        <p:grpSpPr bwMode="auto">
          <a:xfrm>
            <a:off x="1295400" y="3657600"/>
            <a:ext cx="2057400" cy="533400"/>
            <a:chOff x="816" y="2304"/>
            <a:chExt cx="1296" cy="336"/>
          </a:xfrm>
        </p:grpSpPr>
        <p:sp>
          <p:nvSpPr>
            <p:cNvPr id="205846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47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833" name="Line 18"/>
          <p:cNvSpPr>
            <a:spLocks noChangeShapeType="1"/>
          </p:cNvSpPr>
          <p:nvPr/>
        </p:nvSpPr>
        <p:spPr bwMode="auto">
          <a:xfrm flipH="1" flipV="1">
            <a:off x="1371600" y="44958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0915" name="Rectangle 19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5835" name="Rectangle 20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5836" name="Text Box 21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5837" name="Text Box 22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5838" name="Text Box 23"/>
          <p:cNvSpPr txBox="1">
            <a:spLocks noChangeArrowheads="1"/>
          </p:cNvSpPr>
          <p:nvPr/>
        </p:nvSpPr>
        <p:spPr bwMode="auto">
          <a:xfrm>
            <a:off x="8312150" y="3971925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05839" name="Text Box 24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5840" name="Text Box 25"/>
          <p:cNvSpPr txBox="1">
            <a:spLocks noChangeArrowheads="1"/>
          </p:cNvSpPr>
          <p:nvPr/>
        </p:nvSpPr>
        <p:spPr bwMode="auto">
          <a:xfrm>
            <a:off x="8312150" y="3602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05841" name="Rectangle 26"/>
          <p:cNvSpPr>
            <a:spLocks noChangeArrowheads="1"/>
          </p:cNvSpPr>
          <p:nvPr/>
        </p:nvSpPr>
        <p:spPr bwMode="auto">
          <a:xfrm>
            <a:off x="2133600" y="54102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(1)</a:t>
            </a:r>
          </a:p>
        </p:txBody>
      </p:sp>
      <p:sp>
        <p:nvSpPr>
          <p:cNvPr id="720923" name="Text Box 27"/>
          <p:cNvSpPr txBox="1">
            <a:spLocks noChangeArrowheads="1"/>
          </p:cNvSpPr>
          <p:nvPr/>
        </p:nvSpPr>
        <p:spPr bwMode="auto">
          <a:xfrm>
            <a:off x="2368550" y="4876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20924" name="Line 28"/>
          <p:cNvSpPr>
            <a:spLocks noChangeShapeType="1"/>
          </p:cNvSpPr>
          <p:nvPr/>
        </p:nvSpPr>
        <p:spPr bwMode="auto">
          <a:xfrm flipH="1" flipV="1">
            <a:off x="1371600" y="4495800"/>
            <a:ext cx="1524000" cy="914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0925" name="Text Box 29"/>
          <p:cNvSpPr txBox="1">
            <a:spLocks noChangeArrowheads="1"/>
          </p:cNvSpPr>
          <p:nvPr/>
        </p:nvSpPr>
        <p:spPr bwMode="auto">
          <a:xfrm>
            <a:off x="8305800" y="36020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05845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23" grpId="0" autoUpdateAnimBg="0"/>
      <p:bldP spid="720924" grpId="0" animBg="1"/>
      <p:bldP spid="720925" grpId="0" animBg="1" autoUpdateAnimBg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6850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06851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(4)</a:t>
            </a:r>
          </a:p>
        </p:txBody>
      </p:sp>
      <p:sp>
        <p:nvSpPr>
          <p:cNvPr id="206852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06853" name="Rectangle 6"/>
          <p:cNvSpPr>
            <a:spLocks noChangeArrowheads="1"/>
          </p:cNvSpPr>
          <p:nvPr/>
        </p:nvSpPr>
        <p:spPr bwMode="auto">
          <a:xfrm>
            <a:off x="6096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sp>
        <p:nvSpPr>
          <p:cNvPr id="206854" name="Rectangle 7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(2)</a:t>
            </a:r>
          </a:p>
        </p:txBody>
      </p:sp>
      <p:sp>
        <p:nvSpPr>
          <p:cNvPr id="206855" name="Line 8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56" name="Line 9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57" name="Line 10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58" name="Line 11"/>
          <p:cNvSpPr>
            <a:spLocks noChangeShapeType="1"/>
          </p:cNvSpPr>
          <p:nvPr/>
        </p:nvSpPr>
        <p:spPr bwMode="auto">
          <a:xfrm flipV="1">
            <a:off x="12954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59" name="Line 12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1933" name="Rectangle 13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6861" name="Rectangle 14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6862" name="Text Box 15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6863" name="Text Box 16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6864" name="Text Box 17"/>
          <p:cNvSpPr txBox="1">
            <a:spLocks noChangeArrowheads="1"/>
          </p:cNvSpPr>
          <p:nvPr/>
        </p:nvSpPr>
        <p:spPr bwMode="auto">
          <a:xfrm>
            <a:off x="8312150" y="3971925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721938" name="Text Box 18"/>
          <p:cNvSpPr txBox="1">
            <a:spLocks noChangeArrowheads="1"/>
          </p:cNvSpPr>
          <p:nvPr/>
        </p:nvSpPr>
        <p:spPr bwMode="auto">
          <a:xfrm>
            <a:off x="82296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721939" name="Text Box 19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21940" name="Line 20"/>
          <p:cNvSpPr>
            <a:spLocks noChangeShapeType="1"/>
          </p:cNvSpPr>
          <p:nvPr/>
        </p:nvSpPr>
        <p:spPr bwMode="auto">
          <a:xfrm flipV="1">
            <a:off x="12954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68" name="Text Box 21"/>
          <p:cNvSpPr txBox="1">
            <a:spLocks noChangeArrowheads="1"/>
          </p:cNvSpPr>
          <p:nvPr/>
        </p:nvSpPr>
        <p:spPr bwMode="auto">
          <a:xfrm>
            <a:off x="692150" y="4897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6869" name="Text Box 22"/>
          <p:cNvSpPr txBox="1">
            <a:spLocks noChangeArrowheads="1"/>
          </p:cNvSpPr>
          <p:nvPr/>
        </p:nvSpPr>
        <p:spPr bwMode="auto">
          <a:xfrm>
            <a:off x="2368550" y="4876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6870" name="Text Box 23"/>
          <p:cNvSpPr txBox="1">
            <a:spLocks noChangeArrowheads="1"/>
          </p:cNvSpPr>
          <p:nvPr/>
        </p:nvSpPr>
        <p:spPr bwMode="auto">
          <a:xfrm>
            <a:off x="1530350" y="4876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206871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2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8" grpId="0" animBg="1" autoUpdateAnimBg="0"/>
      <p:bldP spid="721939" grpId="0" autoUpdateAnimBg="0"/>
      <p:bldP spid="7219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 </a:t>
            </a:r>
          </a:p>
        </p:txBody>
      </p:sp>
      <p:sp>
        <p:nvSpPr>
          <p:cNvPr id="26626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518151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/>
              <a:t>double max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/>
                <a:cs typeface="Arial Unicode MS"/>
              </a:rPr>
              <a:t>	 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>
                <a:ea typeface="Arial Unicode MS"/>
                <a:cs typeface="Arial Unicode MS"/>
              </a:rPr>
              <a:t>	 return y ;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}</a:t>
            </a:r>
            <a:r>
              <a:rPr lang="en-US" altLang="zh-CN" sz="200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26628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utoUpdateAnimBg="0"/>
      <p:bldP spid="518151" grpId="0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7874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07875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(4)</a:t>
            </a:r>
          </a:p>
        </p:txBody>
      </p:sp>
      <p:sp>
        <p:nvSpPr>
          <p:cNvPr id="207876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07877" name="Rectangle 6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(2)</a:t>
            </a:r>
          </a:p>
        </p:txBody>
      </p:sp>
      <p:sp>
        <p:nvSpPr>
          <p:cNvPr id="207878" name="Line 7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79" name="Line 8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80" name="Line 9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81" name="Line 10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2955" name="Rectangle 11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7883" name="Rectangle 12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7884" name="Text Box 13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7885" name="Text Box 14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7886" name="Text Box 15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22960" name="Text Box 16"/>
          <p:cNvSpPr txBox="1">
            <a:spLocks noChangeArrowheads="1"/>
          </p:cNvSpPr>
          <p:nvPr/>
        </p:nvSpPr>
        <p:spPr bwMode="auto">
          <a:xfrm>
            <a:off x="8312150" y="3983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722961" name="Rectangle 17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(2)</a:t>
            </a:r>
          </a:p>
        </p:txBody>
      </p:sp>
      <p:sp>
        <p:nvSpPr>
          <p:cNvPr id="207889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2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0" grpId="0" autoUpdateAnimBg="0"/>
      <p:bldP spid="722961" grpId="0" animBg="1" autoUpdateAnimBg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8898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08899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(4)</a:t>
            </a:r>
          </a:p>
        </p:txBody>
      </p:sp>
      <p:sp>
        <p:nvSpPr>
          <p:cNvPr id="208900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08901" name="Rectangle 6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(2)</a:t>
            </a:r>
          </a:p>
        </p:txBody>
      </p:sp>
      <p:sp>
        <p:nvSpPr>
          <p:cNvPr id="208902" name="Line 7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8903" name="Line 8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8904" name="Line 9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8905" name="Line 10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3979" name="Rectangle 11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8907" name="Rectangle 12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8908" name="Text Box 13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8909" name="Text Box 14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8910" name="Text Box 15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8911" name="Text Box 16"/>
          <p:cNvSpPr txBox="1">
            <a:spLocks noChangeArrowheads="1"/>
          </p:cNvSpPr>
          <p:nvPr/>
        </p:nvSpPr>
        <p:spPr bwMode="auto">
          <a:xfrm>
            <a:off x="8312150" y="39830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208912" name="Rectangle 17"/>
          <p:cNvSpPr>
            <a:spLocks noChangeArrowheads="1"/>
          </p:cNvSpPr>
          <p:nvPr/>
        </p:nvSpPr>
        <p:spPr bwMode="auto">
          <a:xfrm>
            <a:off x="25908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(2)</a:t>
            </a:r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82296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723987" name="Line 19"/>
          <p:cNvSpPr>
            <a:spLocks noChangeShapeType="1"/>
          </p:cNvSpPr>
          <p:nvPr/>
        </p:nvSpPr>
        <p:spPr bwMode="auto">
          <a:xfrm flipH="1" flipV="1">
            <a:off x="23622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2978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8916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6" grpId="0" animBg="1" autoUpdateAnimBg="0"/>
      <p:bldP spid="723987" grpId="0" animBg="1"/>
      <p:bldP spid="723988" grpId="0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09922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09923" name="Rectangle 4"/>
          <p:cNvSpPr>
            <a:spLocks noChangeArrowheads="1"/>
          </p:cNvSpPr>
          <p:nvPr/>
        </p:nvSpPr>
        <p:spPr bwMode="auto">
          <a:xfrm>
            <a:off x="16002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(4)</a:t>
            </a:r>
          </a:p>
        </p:txBody>
      </p:sp>
      <p:sp>
        <p:nvSpPr>
          <p:cNvPr id="209924" name="Rectangle 5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09925" name="Line 6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26" name="Line 7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27" name="Line 8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09929" name="Rectangle 10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09930" name="Text Box 11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9931" name="Text Box 12"/>
          <p:cNvSpPr txBox="1">
            <a:spLocks noChangeArrowheads="1"/>
          </p:cNvSpPr>
          <p:nvPr/>
        </p:nvSpPr>
        <p:spPr bwMode="auto">
          <a:xfrm>
            <a:off x="8312150" y="428148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209932" name="Text Box 13"/>
          <p:cNvSpPr txBox="1">
            <a:spLocks noChangeArrowheads="1"/>
          </p:cNvSpPr>
          <p:nvPr/>
        </p:nvSpPr>
        <p:spPr bwMode="auto">
          <a:xfrm>
            <a:off x="1454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8229600" y="42116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09934" name="Text Box 15"/>
          <p:cNvSpPr txBox="1">
            <a:spLocks noChangeArrowheads="1"/>
          </p:cNvSpPr>
          <p:nvPr/>
        </p:nvSpPr>
        <p:spPr bwMode="auto">
          <a:xfrm>
            <a:off x="2978150" y="37544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25008" name="Line 16"/>
          <p:cNvSpPr>
            <a:spLocks noChangeShapeType="1"/>
          </p:cNvSpPr>
          <p:nvPr/>
        </p:nvSpPr>
        <p:spPr bwMode="auto">
          <a:xfrm flipV="1">
            <a:off x="2286000" y="2971800"/>
            <a:ext cx="19812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9" name="Text Box 17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9937" name="Text Box 18"/>
          <p:cNvSpPr txBox="1">
            <a:spLocks noChangeArrowheads="1"/>
          </p:cNvSpPr>
          <p:nvPr/>
        </p:nvSpPr>
        <p:spPr bwMode="auto">
          <a:xfrm>
            <a:off x="2209800" y="3733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209938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6" grpId="0" animBg="1" autoUpdateAnimBg="0"/>
      <p:bldP spid="725008" grpId="0" animBg="1"/>
      <p:bldP spid="725009" grpId="0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0946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0947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10948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49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10951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0952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0953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26027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95800" y="4191000"/>
            <a:ext cx="3429000" cy="304800"/>
            <a:chOff x="2832" y="2640"/>
            <a:chExt cx="2160" cy="192"/>
          </a:xfrm>
        </p:grpSpPr>
        <p:sp>
          <p:nvSpPr>
            <p:cNvPr id="210962" name="Rectangle 13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(1)</a:t>
              </a:r>
            </a:p>
          </p:txBody>
        </p:sp>
        <p:sp>
          <p:nvSpPr>
            <p:cNvPr id="210963" name="Rectangle 14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181600" y="3657600"/>
            <a:ext cx="2057400" cy="533400"/>
            <a:chOff x="3264" y="2304"/>
            <a:chExt cx="1296" cy="336"/>
          </a:xfrm>
        </p:grpSpPr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6034" name="Text Box 18"/>
          <p:cNvSpPr txBox="1">
            <a:spLocks noChangeArrowheads="1"/>
          </p:cNvSpPr>
          <p:nvPr/>
        </p:nvSpPr>
        <p:spPr bwMode="auto">
          <a:xfrm>
            <a:off x="8312150" y="42878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726035" name="Text Box 19"/>
          <p:cNvSpPr txBox="1">
            <a:spLocks noChangeArrowheads="1"/>
          </p:cNvSpPr>
          <p:nvPr/>
        </p:nvSpPr>
        <p:spPr bwMode="auto">
          <a:xfrm>
            <a:off x="8312150" y="3987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210959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7" grpId="0" animBg="1" autoUpdateAnimBg="0"/>
      <p:bldP spid="726034" grpId="0" autoUpdateAnimBg="0"/>
      <p:bldP spid="726035" grpId="0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1970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1971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11972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73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47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 useBgFill="1">
        <p:nvSpPr>
          <p:cNvPr id="211975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1976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1977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1978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grpSp>
        <p:nvGrpSpPr>
          <p:cNvPr id="211979" name="Group 12"/>
          <p:cNvGrpSpPr>
            <a:grpSpLocks/>
          </p:cNvGrpSpPr>
          <p:nvPr/>
        </p:nvGrpSpPr>
        <p:grpSpPr bwMode="auto">
          <a:xfrm>
            <a:off x="4495800" y="4191000"/>
            <a:ext cx="3429000" cy="304800"/>
            <a:chOff x="2832" y="2640"/>
            <a:chExt cx="2160" cy="192"/>
          </a:xfrm>
        </p:grpSpPr>
        <p:sp>
          <p:nvSpPr>
            <p:cNvPr id="211989" name="Rectangle 13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 i="1"/>
                <a:t>Fibonacci (1)</a:t>
              </a:r>
            </a:p>
          </p:txBody>
        </p:sp>
        <p:sp>
          <p:nvSpPr>
            <p:cNvPr id="211990" name="Rectangle 14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</p:grpSp>
      <p:grpSp>
        <p:nvGrpSpPr>
          <p:cNvPr id="211980" name="Group 15"/>
          <p:cNvGrpSpPr>
            <a:grpSpLocks/>
          </p:cNvGrpSpPr>
          <p:nvPr/>
        </p:nvGrpSpPr>
        <p:grpSpPr bwMode="auto">
          <a:xfrm>
            <a:off x="5181600" y="3657600"/>
            <a:ext cx="2057400" cy="533400"/>
            <a:chOff x="3264" y="2304"/>
            <a:chExt cx="1296" cy="336"/>
          </a:xfrm>
        </p:grpSpPr>
        <p:sp>
          <p:nvSpPr>
            <p:cNvPr id="211987" name="Line 16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8" name="Line 17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981" name="Text Box 18"/>
          <p:cNvSpPr txBox="1">
            <a:spLocks noChangeArrowheads="1"/>
          </p:cNvSpPr>
          <p:nvPr/>
        </p:nvSpPr>
        <p:spPr bwMode="auto">
          <a:xfrm>
            <a:off x="8312150" y="42878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11982" name="Text Box 19"/>
          <p:cNvSpPr txBox="1">
            <a:spLocks noChangeArrowheads="1"/>
          </p:cNvSpPr>
          <p:nvPr/>
        </p:nvSpPr>
        <p:spPr bwMode="auto">
          <a:xfrm>
            <a:off x="8312150" y="3987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83058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727061" name="Line 21"/>
          <p:cNvSpPr>
            <a:spLocks noChangeShapeType="1"/>
          </p:cNvSpPr>
          <p:nvPr/>
        </p:nvSpPr>
        <p:spPr bwMode="auto">
          <a:xfrm flipV="1">
            <a:off x="51816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1986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0" grpId="0" animBg="1" autoUpdateAnimBg="0"/>
      <p:bldP spid="727061" grpId="0" animBg="1"/>
      <p:bldP spid="727062" grpId="0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2994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2995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12996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997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998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12999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3000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3001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3002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sp>
        <p:nvSpPr>
          <p:cNvPr id="213003" name="Rectangle 12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(1)</a:t>
            </a:r>
          </a:p>
        </p:txBody>
      </p:sp>
      <p:sp>
        <p:nvSpPr>
          <p:cNvPr id="213004" name="Line 13"/>
          <p:cNvSpPr>
            <a:spLocks noChangeShapeType="1"/>
          </p:cNvSpPr>
          <p:nvPr/>
        </p:nvSpPr>
        <p:spPr bwMode="auto">
          <a:xfrm flipH="1" flipV="1">
            <a:off x="62484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3005" name="Text Box 14"/>
          <p:cNvSpPr txBox="1">
            <a:spLocks noChangeArrowheads="1"/>
          </p:cNvSpPr>
          <p:nvPr/>
        </p:nvSpPr>
        <p:spPr bwMode="auto">
          <a:xfrm>
            <a:off x="8312150" y="42878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13006" name="Text Box 15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28080" name="Rectangle 16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(1)</a:t>
            </a:r>
          </a:p>
        </p:txBody>
      </p: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8312150" y="39624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13009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0" grpId="0" animBg="1" autoUpdateAnimBg="0"/>
      <p:bldP spid="728081" grpId="0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4018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4019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14020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1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2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14023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4024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4025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4026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sp>
        <p:nvSpPr>
          <p:cNvPr id="214027" name="Rectangle 12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(1)</a:t>
            </a:r>
          </a:p>
        </p:txBody>
      </p:sp>
      <p:sp>
        <p:nvSpPr>
          <p:cNvPr id="214028" name="Line 13"/>
          <p:cNvSpPr>
            <a:spLocks noChangeShapeType="1"/>
          </p:cNvSpPr>
          <p:nvPr/>
        </p:nvSpPr>
        <p:spPr bwMode="auto">
          <a:xfrm flipH="1" flipV="1">
            <a:off x="62484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9" name="Text Box 14"/>
          <p:cNvSpPr txBox="1">
            <a:spLocks noChangeArrowheads="1"/>
          </p:cNvSpPr>
          <p:nvPr/>
        </p:nvSpPr>
        <p:spPr bwMode="auto">
          <a:xfrm>
            <a:off x="8312150" y="42878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214030" name="Text Box 15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4031" name="Rectangle 16"/>
          <p:cNvSpPr>
            <a:spLocks noChangeArrowheads="1"/>
          </p:cNvSpPr>
          <p:nvPr/>
        </p:nvSpPr>
        <p:spPr bwMode="auto">
          <a:xfrm>
            <a:off x="6477000" y="4191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(1)</a:t>
            </a:r>
          </a:p>
        </p:txBody>
      </p:sp>
      <p:sp>
        <p:nvSpPr>
          <p:cNvPr id="214032" name="Text Box 17"/>
          <p:cNvSpPr txBox="1">
            <a:spLocks noChangeArrowheads="1"/>
          </p:cNvSpPr>
          <p:nvPr/>
        </p:nvSpPr>
        <p:spPr bwMode="auto">
          <a:xfrm>
            <a:off x="8312150" y="39624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729106" name="Text Box 18"/>
          <p:cNvSpPr txBox="1">
            <a:spLocks noChangeArrowheads="1"/>
          </p:cNvSpPr>
          <p:nvPr/>
        </p:nvSpPr>
        <p:spPr bwMode="auto">
          <a:xfrm>
            <a:off x="8305800" y="39068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729107" name="Line 19"/>
          <p:cNvSpPr>
            <a:spLocks noChangeShapeType="1"/>
          </p:cNvSpPr>
          <p:nvPr/>
        </p:nvSpPr>
        <p:spPr bwMode="auto">
          <a:xfrm flipH="1" flipV="1">
            <a:off x="6248400" y="3657600"/>
            <a:ext cx="990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9108" name="Text Box 20"/>
          <p:cNvSpPr txBox="1">
            <a:spLocks noChangeArrowheads="1"/>
          </p:cNvSpPr>
          <p:nvPr/>
        </p:nvSpPr>
        <p:spPr bwMode="auto">
          <a:xfrm>
            <a:off x="678180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4036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9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06" grpId="0" animBg="1" autoUpdateAnimBg="0"/>
      <p:bldP spid="729107" grpId="0" animBg="1"/>
      <p:bldP spid="729108" grpId="0" autoUpdateAnimBg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5042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5043" name="Rectangle 4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Fibonacci (3)</a:t>
            </a:r>
          </a:p>
        </p:txBody>
      </p:sp>
      <p:sp>
        <p:nvSpPr>
          <p:cNvPr id="215044" name="Line 5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45" name="Line 6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46" name="Rectangle 7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15047" name="Rectangle 8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5048" name="Text Box 9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5049" name="Text Box 10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5050" name="Rectangle 11"/>
          <p:cNvSpPr>
            <a:spLocks noChangeArrowheads="1"/>
          </p:cNvSpPr>
          <p:nvPr/>
        </p:nvSpPr>
        <p:spPr bwMode="auto">
          <a:xfrm>
            <a:off x="5486400" y="33528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(3)</a:t>
            </a:r>
          </a:p>
        </p:txBody>
      </p:sp>
      <p:sp>
        <p:nvSpPr>
          <p:cNvPr id="215051" name="Text Box 12"/>
          <p:cNvSpPr txBox="1">
            <a:spLocks noChangeArrowheads="1"/>
          </p:cNvSpPr>
          <p:nvPr/>
        </p:nvSpPr>
        <p:spPr bwMode="auto">
          <a:xfrm>
            <a:off x="8312150" y="42878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730125" name="Text Box 13"/>
          <p:cNvSpPr txBox="1">
            <a:spLocks noChangeArrowheads="1"/>
          </p:cNvSpPr>
          <p:nvPr/>
        </p:nvSpPr>
        <p:spPr bwMode="auto">
          <a:xfrm>
            <a:off x="8305800" y="42116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15053" name="Text Box 14"/>
          <p:cNvSpPr txBox="1">
            <a:spLocks noChangeArrowheads="1"/>
          </p:cNvSpPr>
          <p:nvPr/>
        </p:nvSpPr>
        <p:spPr bwMode="auto">
          <a:xfrm>
            <a:off x="534035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5054" name="Text Box 15"/>
          <p:cNvSpPr txBox="1">
            <a:spLocks noChangeArrowheads="1"/>
          </p:cNvSpPr>
          <p:nvPr/>
        </p:nvSpPr>
        <p:spPr bwMode="auto">
          <a:xfrm>
            <a:off x="6781800" y="37338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30128" name="Line 16"/>
          <p:cNvSpPr>
            <a:spLocks noChangeShapeType="1"/>
          </p:cNvSpPr>
          <p:nvPr/>
        </p:nvSpPr>
        <p:spPr bwMode="auto">
          <a:xfrm flipH="1" flipV="1">
            <a:off x="4267200" y="2971800"/>
            <a:ext cx="19812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0129" name="Text Box 17"/>
          <p:cNvSpPr txBox="1">
            <a:spLocks noChangeArrowheads="1"/>
          </p:cNvSpPr>
          <p:nvPr/>
        </p:nvSpPr>
        <p:spPr bwMode="auto">
          <a:xfrm>
            <a:off x="525780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15057" name="Text Box 18"/>
          <p:cNvSpPr txBox="1">
            <a:spLocks noChangeArrowheads="1"/>
          </p:cNvSpPr>
          <p:nvPr/>
        </p:nvSpPr>
        <p:spPr bwMode="auto">
          <a:xfrm>
            <a:off x="6096000" y="3733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215058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25" grpId="0" animBg="1" autoUpdateAnimBg="0"/>
      <p:bldP spid="730128" grpId="0" animBg="1"/>
      <p:bldP spid="730129" grpId="0" autoUpdateAnimBg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6066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6067" name="Line 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68" name="Rectangle 5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16069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6070" name="Text Box 7"/>
          <p:cNvSpPr txBox="1">
            <a:spLocks noChangeArrowheads="1"/>
          </p:cNvSpPr>
          <p:nvPr/>
        </p:nvSpPr>
        <p:spPr bwMode="auto">
          <a:xfrm>
            <a:off x="8312150" y="45926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16071" name="Text Box 8"/>
          <p:cNvSpPr txBox="1">
            <a:spLocks noChangeArrowheads="1"/>
          </p:cNvSpPr>
          <p:nvPr/>
        </p:nvSpPr>
        <p:spPr bwMode="auto">
          <a:xfrm>
            <a:off x="290195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8305800" y="4516438"/>
            <a:ext cx="381000" cy="284162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16073" name="Text Box 10"/>
          <p:cNvSpPr txBox="1">
            <a:spLocks noChangeArrowheads="1"/>
          </p:cNvSpPr>
          <p:nvPr/>
        </p:nvSpPr>
        <p:spPr bwMode="auto">
          <a:xfrm>
            <a:off x="5257800" y="2916238"/>
            <a:ext cx="2984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4273550" y="22860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31148" name="Line 12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6" name="Text Box 13"/>
          <p:cNvSpPr txBox="1">
            <a:spLocks noChangeArrowheads="1"/>
          </p:cNvSpPr>
          <p:nvPr/>
        </p:nvSpPr>
        <p:spPr bwMode="auto">
          <a:xfrm>
            <a:off x="4105275" y="2971800"/>
            <a:ext cx="314325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216077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5" grpId="0" animBg="1" autoUpdateAnimBg="0"/>
      <p:bldP spid="731147" grpId="0" autoUpdateAnimBg="0"/>
      <p:bldP spid="73114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sp>
        <p:nvSpPr>
          <p:cNvPr id="217090" name="Rectangle 3"/>
          <p:cNvSpPr>
            <a:spLocks noChangeArrowheads="1"/>
          </p:cNvSpPr>
          <p:nvPr/>
        </p:nvSpPr>
        <p:spPr bwMode="auto">
          <a:xfrm>
            <a:off x="3505200" y="2667000"/>
            <a:ext cx="14478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/>
              <a:t>Fibonacci (5)</a:t>
            </a:r>
          </a:p>
        </p:txBody>
      </p:sp>
      <p:sp>
        <p:nvSpPr>
          <p:cNvPr id="217091" name="Line 4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2" name="Rectangle 5"/>
          <p:cNvSpPr>
            <a:spLocks noChangeArrowheads="1"/>
          </p:cNvSpPr>
          <p:nvPr/>
        </p:nvSpPr>
        <p:spPr bwMode="auto">
          <a:xfrm>
            <a:off x="8077200" y="3048000"/>
            <a:ext cx="762000" cy="1905000"/>
          </a:xfrm>
          <a:prstGeom prst="rect">
            <a:avLst/>
          </a:prstGeom>
          <a:solidFill>
            <a:srgbClr val="FFE7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17093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3048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CC"/>
                </a:solidFill>
              </a:rPr>
              <a:t>n</a:t>
            </a:r>
            <a:r>
              <a:rPr lang="en-US" altLang="zh-CN" b="0"/>
              <a:t> </a:t>
            </a:r>
            <a:r>
              <a:rPr lang="en-US" altLang="zh-CN" b="0" i="1"/>
              <a:t>stack</a:t>
            </a:r>
          </a:p>
        </p:txBody>
      </p:sp>
      <p:sp>
        <p:nvSpPr>
          <p:cNvPr id="217094" name="Text Box 7"/>
          <p:cNvSpPr txBox="1">
            <a:spLocks noChangeArrowheads="1"/>
          </p:cNvSpPr>
          <p:nvPr/>
        </p:nvSpPr>
        <p:spPr bwMode="auto">
          <a:xfrm>
            <a:off x="4273550" y="2286000"/>
            <a:ext cx="2984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17095" name="Line 8"/>
          <p:cNvSpPr>
            <a:spLocks noChangeShapeType="1"/>
          </p:cNvSpPr>
          <p:nvPr/>
        </p:nvSpPr>
        <p:spPr bwMode="auto">
          <a:xfrm flipV="1">
            <a:off x="4267200" y="20574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stealth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6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6" descr="face2"/>
          <p:cNvPicPr>
            <a:picLocks noChangeAspect="1" noChangeArrowheads="1"/>
          </p:cNvPicPr>
          <p:nvPr/>
        </p:nvPicPr>
        <p:blipFill>
          <a:blip r:embed="rId3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65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906588" y="260350"/>
            <a:ext cx="5561012" cy="83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函数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87450" y="1341438"/>
            <a:ext cx="6705600" cy="468312"/>
            <a:chOff x="768" y="1104"/>
            <a:chExt cx="4224" cy="295"/>
          </a:xfrm>
        </p:grpSpPr>
        <p:sp>
          <p:nvSpPr>
            <p:cNvPr id="1058" name="Rectangle 18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4" action="ppaction://hlinksldjump"/>
                </a:rPr>
                <a:t>3.1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4" action="ppaction://hlinksldjump"/>
                </a:rPr>
                <a:t>函数的定义与调用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5" name="Object 28"/>
            <p:cNvGraphicFramePr>
              <a:graphicFrameLocks noChangeAspect="1"/>
            </p:cNvGraphicFramePr>
            <p:nvPr/>
          </p:nvGraphicFramePr>
          <p:xfrm>
            <a:off x="1344" y="1137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BMP 图象" r:id="rId5" imgW="1276190" imgH="1286055" progId="PBrush">
                    <p:embed/>
                  </p:oleObj>
                </mc:Choice>
                <mc:Fallback>
                  <p:oleObj name="BMP 图象" r:id="rId5" imgW="1276190" imgH="1286055" progId="PBrush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37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87450" y="1836738"/>
            <a:ext cx="6705600" cy="468312"/>
            <a:chOff x="768" y="1433"/>
            <a:chExt cx="4224" cy="295"/>
          </a:xfrm>
        </p:grpSpPr>
        <p:sp>
          <p:nvSpPr>
            <p:cNvPr id="1057" name="Rectangle 19">
              <a:hlinkClick r:id="rId7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14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8" action="ppaction://hlinksldjump"/>
                </a:rPr>
                <a:t>3.2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8" action="ppaction://hlinksldjump"/>
                </a:rPr>
                <a:t>函数参数的传递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4" name="Object 29"/>
            <p:cNvGraphicFramePr>
              <a:graphicFrameLocks noChangeAspect="1"/>
            </p:cNvGraphicFramePr>
            <p:nvPr/>
          </p:nvGraphicFramePr>
          <p:xfrm>
            <a:off x="1344" y="146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BMP 图象" r:id="rId9" imgW="1276190" imgH="1286055" progId="PBrush">
                    <p:embed/>
                  </p:oleObj>
                </mc:Choice>
                <mc:Fallback>
                  <p:oleObj name="BMP 图象" r:id="rId9" imgW="1276190" imgH="1286055" progId="PBrush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66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187450" y="2332038"/>
            <a:ext cx="6705600" cy="468312"/>
            <a:chOff x="768" y="1765"/>
            <a:chExt cx="4224" cy="295"/>
          </a:xfrm>
        </p:grpSpPr>
        <p:sp>
          <p:nvSpPr>
            <p:cNvPr id="1056" name="Rectangle 20">
              <a:hlinkClick r:id="rId10" action="ppaction://hlinkpres?slideindex=1&amp;slidetitle=3.3  函数调用机制 "/>
            </p:cNvPr>
            <p:cNvSpPr>
              <a:spLocks noChangeArrowheads="1"/>
            </p:cNvSpPr>
            <p:nvPr/>
          </p:nvSpPr>
          <p:spPr bwMode="auto">
            <a:xfrm>
              <a:off x="768" y="1765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1" action="ppaction://hlinksldjump"/>
                </a:rPr>
                <a:t>3.3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1" action="ppaction://hlinksldjump"/>
                </a:rPr>
                <a:t>函数调用机制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3" name="Object 30"/>
            <p:cNvGraphicFramePr>
              <a:graphicFrameLocks noChangeAspect="1"/>
            </p:cNvGraphicFramePr>
            <p:nvPr/>
          </p:nvGraphicFramePr>
          <p:xfrm>
            <a:off x="1344" y="1799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BMP 图象" r:id="rId12" imgW="1276190" imgH="1286055" progId="PBrush">
                    <p:embed/>
                  </p:oleObj>
                </mc:Choice>
                <mc:Fallback>
                  <p:oleObj name="BMP 图象" r:id="rId12" imgW="1276190" imgH="1286055" progId="PBrush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799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187450" y="2828925"/>
            <a:ext cx="6705600" cy="468313"/>
            <a:chOff x="768" y="2098"/>
            <a:chExt cx="4224" cy="295"/>
          </a:xfrm>
        </p:grpSpPr>
        <p:sp>
          <p:nvSpPr>
            <p:cNvPr id="1055" name="Rectangle 21">
              <a:hlinkClick r:id="rId13" action="ppaction://hlinkpres?slideindex=1&amp;slidetitle=3.4  函数指针 "/>
            </p:cNvPr>
            <p:cNvSpPr>
              <a:spLocks noChangeArrowheads="1"/>
            </p:cNvSpPr>
            <p:nvPr/>
          </p:nvSpPr>
          <p:spPr bwMode="auto">
            <a:xfrm>
              <a:off x="768" y="209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4" action="ppaction://hlinksldjump"/>
                </a:rPr>
                <a:t>3.4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4" action="ppaction://hlinksldjump"/>
                </a:rPr>
                <a:t>函数指针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2" name="Object 31"/>
            <p:cNvGraphicFramePr>
              <a:graphicFrameLocks noChangeAspect="1"/>
            </p:cNvGraphicFramePr>
            <p:nvPr/>
          </p:nvGraphicFramePr>
          <p:xfrm>
            <a:off x="1344" y="2131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BMP 图象" r:id="rId15" imgW="1276190" imgH="1286055" progId="PBrush">
                    <p:embed/>
                  </p:oleObj>
                </mc:Choice>
                <mc:Fallback>
                  <p:oleObj name="BMP 图象" r:id="rId15" imgW="1276190" imgH="1286055" progId="PBrush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131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187450" y="3324225"/>
            <a:ext cx="6705600" cy="468313"/>
            <a:chOff x="768" y="2430"/>
            <a:chExt cx="4224" cy="295"/>
          </a:xfrm>
        </p:grpSpPr>
        <p:sp>
          <p:nvSpPr>
            <p:cNvPr id="1054" name="Rectangle 22">
              <a:hlinkClick r:id="rId16" action="ppaction://hlinkpres?slideindex=1&amp;slidetitle=3.5 内联函数和重载函数 "/>
            </p:cNvPr>
            <p:cNvSpPr>
              <a:spLocks noChangeArrowheads="1"/>
            </p:cNvSpPr>
            <p:nvPr/>
          </p:nvSpPr>
          <p:spPr bwMode="auto">
            <a:xfrm>
              <a:off x="768" y="2430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7" action="ppaction://hlinksldjump"/>
                </a:rPr>
                <a:t>3.5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17" action="ppaction://hlinksldjump"/>
                </a:rPr>
                <a:t>内联函数和重载函数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1" name="Object 32"/>
            <p:cNvGraphicFramePr>
              <a:graphicFrameLocks noChangeAspect="1"/>
            </p:cNvGraphicFramePr>
            <p:nvPr/>
          </p:nvGraphicFramePr>
          <p:xfrm>
            <a:off x="1344" y="2464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BMP 图象" r:id="rId18" imgW="1276190" imgH="1286055" progId="PBrush">
                    <p:embed/>
                  </p:oleObj>
                </mc:Choice>
                <mc:Fallback>
                  <p:oleObj name="BMP 图象" r:id="rId18" imgW="1276190" imgH="1286055" progId="PBrush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64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187450" y="3821113"/>
            <a:ext cx="6705600" cy="468312"/>
            <a:chOff x="768" y="2763"/>
            <a:chExt cx="4224" cy="295"/>
          </a:xfrm>
        </p:grpSpPr>
        <p:sp>
          <p:nvSpPr>
            <p:cNvPr id="1053" name="Rectangle 23">
              <a:hlinkClick r:id="rId19" action="ppaction://hlinkpres?slideindex=1&amp;slidetitle=3.6 变量存储特性与标识符作用域"/>
            </p:cNvPr>
            <p:cNvSpPr>
              <a:spLocks noChangeArrowheads="1"/>
            </p:cNvSpPr>
            <p:nvPr/>
          </p:nvSpPr>
          <p:spPr bwMode="auto">
            <a:xfrm>
              <a:off x="768" y="276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0" action="ppaction://hlinksldjump"/>
                </a:rPr>
                <a:t>3.6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0" action="ppaction://hlinksldjump"/>
                </a:rPr>
                <a:t>变量存储特性与标识符作用域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30" name="Object 33"/>
            <p:cNvGraphicFramePr>
              <a:graphicFrameLocks noChangeAspect="1"/>
            </p:cNvGraphicFramePr>
            <p:nvPr/>
          </p:nvGraphicFramePr>
          <p:xfrm>
            <a:off x="1344" y="279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BMP 图象" r:id="rId21" imgW="1276190" imgH="1286055" progId="PBrush">
                    <p:embed/>
                  </p:oleObj>
                </mc:Choice>
                <mc:Fallback>
                  <p:oleObj name="BMP 图象" r:id="rId21" imgW="1276190" imgH="1286055" progId="PBrush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96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187450" y="4316413"/>
            <a:ext cx="6705600" cy="468312"/>
            <a:chOff x="768" y="3078"/>
            <a:chExt cx="4224" cy="295"/>
          </a:xfrm>
        </p:grpSpPr>
        <p:sp>
          <p:nvSpPr>
            <p:cNvPr id="1052" name="Rectangle 24">
              <a:hlinkClick r:id="rId22" action="ppaction://hlinkpres?slideindex=1&amp;slidetitle=3.7 多文件程序结构 "/>
            </p:cNvPr>
            <p:cNvSpPr>
              <a:spLocks noChangeArrowheads="1"/>
            </p:cNvSpPr>
            <p:nvPr/>
          </p:nvSpPr>
          <p:spPr bwMode="auto">
            <a:xfrm>
              <a:off x="768" y="307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3" action="ppaction://hlinksldjump"/>
                </a:rPr>
                <a:t>3.7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3" action="ppaction://hlinksldjump"/>
                </a:rPr>
                <a:t>多文件结构程序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29" name="Object 34"/>
            <p:cNvGraphicFramePr>
              <a:graphicFrameLocks noChangeAspect="1"/>
            </p:cNvGraphicFramePr>
            <p:nvPr/>
          </p:nvGraphicFramePr>
          <p:xfrm>
            <a:off x="1344" y="3111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BMP 图象" r:id="rId24" imgW="1276190" imgH="1286055" progId="PBrush">
                    <p:embed/>
                  </p:oleObj>
                </mc:Choice>
                <mc:Fallback>
                  <p:oleObj name="BMP 图象" r:id="rId24" imgW="1276190" imgH="1286055" progId="PBrush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11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187450" y="4813300"/>
            <a:ext cx="6705600" cy="468313"/>
            <a:chOff x="768" y="3407"/>
            <a:chExt cx="4224" cy="295"/>
          </a:xfrm>
        </p:grpSpPr>
        <p:sp>
          <p:nvSpPr>
            <p:cNvPr id="1051" name="Rectangle 25">
              <a:hlinkClick r:id="rId25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768" y="340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</a:rPr>
                <a:t>	    </a:t>
              </a:r>
              <a:r>
                <a:rPr lang="en-US" altLang="zh-CN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6" action="ppaction://hlinksldjump"/>
                </a:rPr>
                <a:t>3.8  </a:t>
              </a:r>
              <a:r>
                <a:rPr lang="zh-CN" altLang="en-US" sz="2000">
                  <a:solidFill>
                    <a:srgbClr val="FFFFFF"/>
                  </a:solidFill>
                  <a:latin typeface="楷体_GB2312" pitchFamily="49" charset="-122"/>
                  <a:ea typeface="Arial Unicode MS"/>
                  <a:cs typeface="Arial Unicode MS"/>
                  <a:hlinkClick r:id="rId26" action="ppaction://hlinksldjump"/>
                </a:rPr>
                <a:t>命名空间</a:t>
              </a:r>
              <a:endParaRPr lang="zh-CN" altLang="en-US" sz="2000">
                <a:solidFill>
                  <a:srgbClr val="FFFFFF"/>
                </a:solidFill>
                <a:latin typeface="楷体_GB2312" pitchFamily="49" charset="-122"/>
                <a:ea typeface="Arial Unicode MS"/>
                <a:cs typeface="Arial Unicode MS"/>
              </a:endParaRPr>
            </a:p>
          </p:txBody>
        </p:sp>
        <p:graphicFrame>
          <p:nvGraphicFramePr>
            <p:cNvPr id="1028" name="Object 35"/>
            <p:cNvGraphicFramePr>
              <a:graphicFrameLocks noChangeAspect="1"/>
            </p:cNvGraphicFramePr>
            <p:nvPr/>
          </p:nvGraphicFramePr>
          <p:xfrm>
            <a:off x="1344" y="344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BMP 图象" r:id="rId27" imgW="1276190" imgH="1286055" progId="PBrush">
                    <p:embed/>
                  </p:oleObj>
                </mc:Choice>
                <mc:Fallback>
                  <p:oleObj name="BMP 图象" r:id="rId27" imgW="1276190" imgH="1286055" progId="PBrush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40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1187450" y="5308600"/>
            <a:ext cx="6705600" cy="468313"/>
            <a:chOff x="768" y="3737"/>
            <a:chExt cx="4224" cy="295"/>
          </a:xfrm>
        </p:grpSpPr>
        <p:sp>
          <p:nvSpPr>
            <p:cNvPr id="1050" name="Rectangle 26">
              <a:hlinkClick r:id="rId28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73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ea typeface="Arial Unicode MS"/>
                  <a:cs typeface="Arial Unicode MS"/>
                </a:rPr>
                <a:t>	        </a:t>
              </a:r>
              <a:r>
                <a:rPr lang="en-US" altLang="zh-CN" sz="2000">
                  <a:solidFill>
                    <a:srgbClr val="FFFFFF"/>
                  </a:solidFill>
                  <a:latin typeface="仿宋_GB2312" pitchFamily="49" charset="-122"/>
                  <a:ea typeface="仿宋_GB2312" pitchFamily="49" charset="-122"/>
                  <a:hlinkClick r:id="rId26" action="ppaction://hlinksldjump"/>
                </a:rPr>
                <a:t>3.9</a:t>
              </a:r>
              <a:r>
                <a:rPr lang="en-US" altLang="zh-CN" sz="2000">
                  <a:solidFill>
                    <a:srgbClr val="FFFFFF"/>
                  </a:solidFill>
                  <a:latin typeface="宋体" charset="-122"/>
                  <a:hlinkClick r:id="rId26" action="ppaction://hlinksldjump"/>
                </a:rPr>
                <a:t>  </a:t>
              </a:r>
              <a:r>
                <a:rPr lang="zh-CN" altLang="en-US" sz="2000">
                  <a:solidFill>
                    <a:srgbClr val="FFFFFF"/>
                  </a:solidFill>
                  <a:latin typeface="宋体" charset="-122"/>
                  <a:hlinkClick r:id="rId29" action="ppaction://hlinksldjump"/>
                </a:rPr>
                <a:t>终止程序执行</a:t>
              </a:r>
              <a:endParaRPr lang="zh-CN" altLang="en-US" sz="2000">
                <a:solidFill>
                  <a:srgbClr val="FFFFFF"/>
                </a:solidFill>
                <a:latin typeface="宋体" charset="-122"/>
              </a:endParaRPr>
            </a:p>
          </p:txBody>
        </p:sp>
        <p:graphicFrame>
          <p:nvGraphicFramePr>
            <p:cNvPr id="1027" name="Object 36"/>
            <p:cNvGraphicFramePr>
              <a:graphicFrameLocks noChangeAspect="1"/>
            </p:cNvGraphicFramePr>
            <p:nvPr/>
          </p:nvGraphicFramePr>
          <p:xfrm>
            <a:off x="1344" y="377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BMP 图象" r:id="rId30" imgW="1276190" imgH="1286055" progId="PBrush">
                    <p:embed/>
                  </p:oleObj>
                </mc:Choice>
                <mc:Fallback>
                  <p:oleObj name="BMP 图象" r:id="rId30" imgW="1276190" imgH="1286055" progId="PBrush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770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47" name="Picture 48" descr="129">
            <a:hlinkClick r:id="rId31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1187450" y="5805488"/>
            <a:ext cx="6705600" cy="468312"/>
            <a:chOff x="768" y="3737"/>
            <a:chExt cx="4224" cy="295"/>
          </a:xfrm>
        </p:grpSpPr>
        <p:sp>
          <p:nvSpPr>
            <p:cNvPr id="1049" name="Rectangle 50">
              <a:hlinkClick r:id="rId28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73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>
                  <a:solidFill>
                    <a:srgbClr val="FFFFFF"/>
                  </a:solidFill>
                  <a:ea typeface="Arial Unicode MS"/>
                  <a:cs typeface="Arial Unicode MS"/>
                </a:rPr>
                <a:t>	        </a:t>
              </a:r>
              <a:r>
                <a:rPr lang="zh-CN" altLang="en-US" sz="2000">
                  <a:solidFill>
                    <a:srgbClr val="FFFFFF"/>
                  </a:solidFill>
                  <a:ea typeface="Arial Unicode MS"/>
                  <a:cs typeface="Arial Unicode MS"/>
                  <a:hlinkClick r:id="rId33" action="ppaction://hlinksldjump"/>
                </a:rPr>
                <a:t>小结</a:t>
              </a:r>
              <a:endParaRPr lang="zh-CN" altLang="en-US" sz="2000">
                <a:solidFill>
                  <a:srgbClr val="FFFFFF"/>
                </a:solidFill>
                <a:ea typeface="Arial Unicode MS"/>
                <a:cs typeface="Arial Unicode MS"/>
              </a:endParaRPr>
            </a:p>
          </p:txBody>
        </p:sp>
        <p:graphicFrame>
          <p:nvGraphicFramePr>
            <p:cNvPr id="1026" name="Object 51"/>
            <p:cNvGraphicFramePr>
              <a:graphicFrameLocks noChangeAspect="1"/>
            </p:cNvGraphicFramePr>
            <p:nvPr/>
          </p:nvGraphicFramePr>
          <p:xfrm>
            <a:off x="1344" y="377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BMP 图象" r:id="rId34" imgW="1276190" imgH="1286055" progId="PBrush">
                    <p:embed/>
                  </p:oleObj>
                </mc:Choice>
                <mc:Fallback>
                  <p:oleObj name="BMP 图象" r:id="rId34" imgW="1276190" imgH="1286055" progId="PBrush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770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27650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7651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</a:rPr>
              <a:t>double</a:t>
            </a:r>
            <a:r>
              <a:rPr lang="en-US" altLang="zh-CN" sz="2000" b="0"/>
              <a:t> max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y ;</a:t>
            </a:r>
          </a:p>
          <a:p>
            <a:pPr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19176" name="AutoShape 8"/>
          <p:cNvSpPr>
            <a:spLocks/>
          </p:cNvSpPr>
          <p:nvPr/>
        </p:nvSpPr>
        <p:spPr bwMode="auto">
          <a:xfrm>
            <a:off x="4191000" y="3194050"/>
            <a:ext cx="2133600" cy="508000"/>
          </a:xfrm>
          <a:prstGeom prst="borderCallout2">
            <a:avLst>
              <a:gd name="adj1" fmla="val 22500"/>
              <a:gd name="adj2" fmla="val -3569"/>
              <a:gd name="adj3" fmla="val 22500"/>
              <a:gd name="adj4" fmla="val -32440"/>
              <a:gd name="adj5" fmla="val -194065"/>
              <a:gd name="adj6" fmla="val -901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函数返回值类型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765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6" grpId="0" animBg="1" autoUpdateAnimBg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2057400"/>
            <a:ext cx="7772400" cy="3657600"/>
            <a:chOff x="96" y="1296"/>
            <a:chExt cx="4896" cy="2304"/>
          </a:xfrm>
        </p:grpSpPr>
        <p:sp>
          <p:nvSpPr>
            <p:cNvPr id="218116" name="Rectangle 4"/>
            <p:cNvSpPr>
              <a:spLocks noChangeArrowheads="1"/>
            </p:cNvSpPr>
            <p:nvPr/>
          </p:nvSpPr>
          <p:spPr bwMode="auto">
            <a:xfrm>
              <a:off x="2208" y="168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(5)</a:t>
              </a:r>
            </a:p>
          </p:txBody>
        </p:sp>
        <p:sp>
          <p:nvSpPr>
            <p:cNvPr id="218117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18118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18119" name="Rectangle 7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(3)</a:t>
              </a:r>
            </a:p>
          </p:txBody>
        </p:sp>
        <p:sp>
          <p:nvSpPr>
            <p:cNvPr id="218120" name="Rectangle 8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  <p:sp>
          <p:nvSpPr>
            <p:cNvPr id="218121" name="Rectangle 9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(1)</a:t>
              </a:r>
            </a:p>
          </p:txBody>
        </p:sp>
        <p:sp>
          <p:nvSpPr>
            <p:cNvPr id="218122" name="Rectangle 10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  <p:sp>
          <p:nvSpPr>
            <p:cNvPr id="218123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(2)</a:t>
              </a:r>
            </a:p>
          </p:txBody>
        </p:sp>
        <p:sp>
          <p:nvSpPr>
            <p:cNvPr id="218124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(1)</a:t>
              </a:r>
            </a:p>
          </p:txBody>
        </p:sp>
        <p:sp>
          <p:nvSpPr>
            <p:cNvPr id="218125" name="Line 13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26" name="Line 14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27" name="Line 15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28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29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30" name="Line 18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31" name="Line 19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32" name="Line 20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33" name="Line 21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2692" y="1440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18135" name="Text Box 23"/>
            <p:cNvSpPr txBox="1">
              <a:spLocks noChangeArrowheads="1"/>
            </p:cNvSpPr>
            <p:nvPr/>
          </p:nvSpPr>
          <p:spPr bwMode="auto">
            <a:xfrm>
              <a:off x="1828" y="1837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18136" name="Text Box 24"/>
            <p:cNvSpPr txBox="1">
              <a:spLocks noChangeArrowheads="1"/>
            </p:cNvSpPr>
            <p:nvPr/>
          </p:nvSpPr>
          <p:spPr bwMode="auto">
            <a:xfrm>
              <a:off x="3312" y="1837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18137" name="Text Box 25"/>
            <p:cNvSpPr txBox="1">
              <a:spLocks noChangeArrowheads="1"/>
            </p:cNvSpPr>
            <p:nvPr/>
          </p:nvSpPr>
          <p:spPr bwMode="auto">
            <a:xfrm>
              <a:off x="91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18138" name="Text Box 26"/>
            <p:cNvSpPr txBox="1">
              <a:spLocks noChangeArrowheads="1"/>
            </p:cNvSpPr>
            <p:nvPr/>
          </p:nvSpPr>
          <p:spPr bwMode="auto">
            <a:xfrm>
              <a:off x="187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8139" name="Text Box 27"/>
            <p:cNvSpPr txBox="1">
              <a:spLocks noChangeArrowheads="1"/>
            </p:cNvSpPr>
            <p:nvPr/>
          </p:nvSpPr>
          <p:spPr bwMode="auto">
            <a:xfrm>
              <a:off x="436" y="308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8140" name="Text Box 28"/>
            <p:cNvSpPr txBox="1">
              <a:spLocks noChangeArrowheads="1"/>
            </p:cNvSpPr>
            <p:nvPr/>
          </p:nvSpPr>
          <p:spPr bwMode="auto">
            <a:xfrm>
              <a:off x="1492" y="307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8141" name="Text Box 29"/>
            <p:cNvSpPr txBox="1">
              <a:spLocks noChangeArrowheads="1"/>
            </p:cNvSpPr>
            <p:nvPr/>
          </p:nvSpPr>
          <p:spPr bwMode="auto">
            <a:xfrm>
              <a:off x="3364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8142" name="Text Box 30"/>
            <p:cNvSpPr txBox="1">
              <a:spLocks noChangeArrowheads="1"/>
            </p:cNvSpPr>
            <p:nvPr/>
          </p:nvSpPr>
          <p:spPr bwMode="auto">
            <a:xfrm>
              <a:off x="4272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218115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/>
              <a:t>int  Fibonacci ( int  n )</a:t>
            </a:r>
          </a:p>
          <a:p>
            <a:r>
              <a:rPr lang="en-US" altLang="zh-CN" b="0"/>
              <a:t>  { if ( n &lt;= 2 )           return 1 ;</a:t>
            </a:r>
          </a:p>
          <a:p>
            <a:r>
              <a:rPr lang="en-US" altLang="zh-CN" b="0"/>
              <a:t>     else          return Fibonacci ( n-1 ) + Fibonacci ( n-2 ) ;</a:t>
            </a:r>
          </a:p>
          <a:p>
            <a:r>
              <a:rPr lang="en-US" altLang="zh-CN" b="0"/>
              <a:t>  }</a:t>
            </a:r>
          </a:p>
        </p:txBody>
      </p:sp>
      <p:grpSp>
        <p:nvGrpSpPr>
          <p:cNvPr id="219138" name="Group 3"/>
          <p:cNvGrpSpPr>
            <a:grpSpLocks/>
          </p:cNvGrpSpPr>
          <p:nvPr/>
        </p:nvGrpSpPr>
        <p:grpSpPr bwMode="auto">
          <a:xfrm>
            <a:off x="152400" y="2057400"/>
            <a:ext cx="7772400" cy="3657600"/>
            <a:chOff x="96" y="1296"/>
            <a:chExt cx="4896" cy="2304"/>
          </a:xfrm>
        </p:grpSpPr>
        <p:sp>
          <p:nvSpPr>
            <p:cNvPr id="219141" name="Rectangle 4"/>
            <p:cNvSpPr>
              <a:spLocks noChangeArrowheads="1"/>
            </p:cNvSpPr>
            <p:nvPr/>
          </p:nvSpPr>
          <p:spPr bwMode="auto">
            <a:xfrm>
              <a:off x="2208" y="1680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(5)</a:t>
              </a:r>
            </a:p>
          </p:txBody>
        </p:sp>
        <p:sp>
          <p:nvSpPr>
            <p:cNvPr id="219142" name="Rectangle 5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Fibonacci (4)</a:t>
              </a:r>
            </a:p>
          </p:txBody>
        </p:sp>
        <p:sp>
          <p:nvSpPr>
            <p:cNvPr id="219143" name="Rectangle 6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66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(3)</a:t>
              </a:r>
            </a:p>
          </p:txBody>
        </p:sp>
        <p:sp>
          <p:nvSpPr>
            <p:cNvPr id="219144" name="Rectangle 7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66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(3)</a:t>
              </a:r>
            </a:p>
          </p:txBody>
        </p:sp>
        <p:sp>
          <p:nvSpPr>
            <p:cNvPr id="219145" name="Rectangle 8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(2)</a:t>
              </a:r>
            </a:p>
          </p:txBody>
        </p:sp>
        <p:sp>
          <p:nvSpPr>
            <p:cNvPr id="219146" name="Rectangle 9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(1)</a:t>
              </a:r>
            </a:p>
          </p:txBody>
        </p:sp>
        <p:sp>
          <p:nvSpPr>
            <p:cNvPr id="219147" name="Rectangle 10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(2)</a:t>
              </a:r>
            </a:p>
          </p:txBody>
        </p:sp>
        <p:sp>
          <p:nvSpPr>
            <p:cNvPr id="219148" name="Rectangle 11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(2)</a:t>
              </a:r>
            </a:p>
          </p:txBody>
        </p:sp>
        <p:sp>
          <p:nvSpPr>
            <p:cNvPr id="219149" name="Rectangle 12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Fibonacci (1)</a:t>
              </a:r>
            </a:p>
          </p:txBody>
        </p:sp>
        <p:sp>
          <p:nvSpPr>
            <p:cNvPr id="219150" name="Line 13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1" name="Line 14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2" name="Line 15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3" name="Line 16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4" name="Line 17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5" name="Line 18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6" name="Line 19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7" name="Line 20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8" name="Line 21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159" name="Text Box 22"/>
            <p:cNvSpPr txBox="1">
              <a:spLocks noChangeArrowheads="1"/>
            </p:cNvSpPr>
            <p:nvPr/>
          </p:nvSpPr>
          <p:spPr bwMode="auto">
            <a:xfrm>
              <a:off x="2692" y="1440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19160" name="Text Box 23"/>
            <p:cNvSpPr txBox="1">
              <a:spLocks noChangeArrowheads="1"/>
            </p:cNvSpPr>
            <p:nvPr/>
          </p:nvSpPr>
          <p:spPr bwMode="auto">
            <a:xfrm>
              <a:off x="1828" y="1837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19161" name="Text Box 24"/>
            <p:cNvSpPr txBox="1">
              <a:spLocks noChangeArrowheads="1"/>
            </p:cNvSpPr>
            <p:nvPr/>
          </p:nvSpPr>
          <p:spPr bwMode="auto">
            <a:xfrm>
              <a:off x="3312" y="1837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19162" name="Text Box 25"/>
            <p:cNvSpPr txBox="1">
              <a:spLocks noChangeArrowheads="1"/>
            </p:cNvSpPr>
            <p:nvPr/>
          </p:nvSpPr>
          <p:spPr bwMode="auto">
            <a:xfrm>
              <a:off x="91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19163" name="Text Box 26"/>
            <p:cNvSpPr txBox="1">
              <a:spLocks noChangeArrowheads="1"/>
            </p:cNvSpPr>
            <p:nvPr/>
          </p:nvSpPr>
          <p:spPr bwMode="auto">
            <a:xfrm>
              <a:off x="1876" y="236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9164" name="Text Box 27"/>
            <p:cNvSpPr txBox="1">
              <a:spLocks noChangeArrowheads="1"/>
            </p:cNvSpPr>
            <p:nvPr/>
          </p:nvSpPr>
          <p:spPr bwMode="auto">
            <a:xfrm>
              <a:off x="436" y="3085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9165" name="Text Box 28"/>
            <p:cNvSpPr txBox="1">
              <a:spLocks noChangeArrowheads="1"/>
            </p:cNvSpPr>
            <p:nvPr/>
          </p:nvSpPr>
          <p:spPr bwMode="auto">
            <a:xfrm>
              <a:off x="1492" y="307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9166" name="Text Box 29"/>
            <p:cNvSpPr txBox="1">
              <a:spLocks noChangeArrowheads="1"/>
            </p:cNvSpPr>
            <p:nvPr/>
          </p:nvSpPr>
          <p:spPr bwMode="auto">
            <a:xfrm>
              <a:off x="3364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19167" name="Text Box 30"/>
            <p:cNvSpPr txBox="1">
              <a:spLocks noChangeArrowheads="1"/>
            </p:cNvSpPr>
            <p:nvPr/>
          </p:nvSpPr>
          <p:spPr bwMode="auto">
            <a:xfrm>
              <a:off x="4272" y="2352"/>
              <a:ext cx="18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219139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30848" name="AutoShape 32"/>
          <p:cNvSpPr>
            <a:spLocks noChangeArrowheads="1"/>
          </p:cNvSpPr>
          <p:nvPr/>
        </p:nvSpPr>
        <p:spPr bwMode="auto">
          <a:xfrm>
            <a:off x="5651500" y="1052513"/>
            <a:ext cx="2952750" cy="1368425"/>
          </a:xfrm>
          <a:prstGeom prst="irregularSeal2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3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4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61" name="Group 66"/>
          <p:cNvGrpSpPr>
            <a:grpSpLocks/>
          </p:cNvGrpSpPr>
          <p:nvPr/>
        </p:nvGrpSpPr>
        <p:grpSpPr bwMode="auto">
          <a:xfrm>
            <a:off x="152400" y="2057400"/>
            <a:ext cx="7772400" cy="3657600"/>
            <a:chOff x="96" y="1296"/>
            <a:chExt cx="4896" cy="2304"/>
          </a:xfrm>
        </p:grpSpPr>
        <p:sp>
          <p:nvSpPr>
            <p:cNvPr id="220187" name="Rectangle 67"/>
            <p:cNvSpPr>
              <a:spLocks noChangeArrowheads="1"/>
            </p:cNvSpPr>
            <p:nvPr/>
          </p:nvSpPr>
          <p:spPr bwMode="auto">
            <a:xfrm>
              <a:off x="2208" y="1680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C0C0C0"/>
                  </a:solidFill>
                </a:rPr>
                <a:t>Fibonacci (5)</a:t>
              </a:r>
            </a:p>
          </p:txBody>
        </p:sp>
        <p:sp>
          <p:nvSpPr>
            <p:cNvPr id="220188" name="Rectangle 68"/>
            <p:cNvSpPr>
              <a:spLocks noChangeArrowheads="1"/>
            </p:cNvSpPr>
            <p:nvPr/>
          </p:nvSpPr>
          <p:spPr bwMode="auto">
            <a:xfrm>
              <a:off x="1008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C0C0C0"/>
                  </a:solidFill>
                </a:rPr>
                <a:t>Fibonacci (4)</a:t>
              </a:r>
            </a:p>
          </p:txBody>
        </p:sp>
        <p:sp>
          <p:nvSpPr>
            <p:cNvPr id="220189" name="Rectangle 69"/>
            <p:cNvSpPr>
              <a:spLocks noChangeArrowheads="1"/>
            </p:cNvSpPr>
            <p:nvPr/>
          </p:nvSpPr>
          <p:spPr bwMode="auto">
            <a:xfrm>
              <a:off x="3456" y="2112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(3)</a:t>
              </a:r>
            </a:p>
          </p:txBody>
        </p:sp>
        <p:sp>
          <p:nvSpPr>
            <p:cNvPr id="220190" name="Rectangle 70"/>
            <p:cNvSpPr>
              <a:spLocks noChangeArrowheads="1"/>
            </p:cNvSpPr>
            <p:nvPr/>
          </p:nvSpPr>
          <p:spPr bwMode="auto">
            <a:xfrm>
              <a:off x="384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(3)</a:t>
              </a:r>
            </a:p>
          </p:txBody>
        </p:sp>
        <p:sp>
          <p:nvSpPr>
            <p:cNvPr id="220191" name="Rectangle 71"/>
            <p:cNvSpPr>
              <a:spLocks noChangeArrowheads="1"/>
            </p:cNvSpPr>
            <p:nvPr/>
          </p:nvSpPr>
          <p:spPr bwMode="auto">
            <a:xfrm>
              <a:off x="16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(2)</a:t>
              </a:r>
            </a:p>
          </p:txBody>
        </p:sp>
        <p:sp>
          <p:nvSpPr>
            <p:cNvPr id="220192" name="Rectangle 72"/>
            <p:cNvSpPr>
              <a:spLocks noChangeArrowheads="1"/>
            </p:cNvSpPr>
            <p:nvPr/>
          </p:nvSpPr>
          <p:spPr bwMode="auto">
            <a:xfrm>
              <a:off x="4080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(1)</a:t>
              </a:r>
            </a:p>
          </p:txBody>
        </p:sp>
        <p:sp>
          <p:nvSpPr>
            <p:cNvPr id="220193" name="Rectangle 73"/>
            <p:cNvSpPr>
              <a:spLocks noChangeArrowheads="1"/>
            </p:cNvSpPr>
            <p:nvPr/>
          </p:nvSpPr>
          <p:spPr bwMode="auto">
            <a:xfrm>
              <a:off x="2832" y="2640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(2)</a:t>
              </a:r>
            </a:p>
          </p:txBody>
        </p:sp>
        <p:sp>
          <p:nvSpPr>
            <p:cNvPr id="220194" name="Rectangle 74"/>
            <p:cNvSpPr>
              <a:spLocks noChangeArrowheads="1"/>
            </p:cNvSpPr>
            <p:nvPr/>
          </p:nvSpPr>
          <p:spPr bwMode="auto">
            <a:xfrm>
              <a:off x="96" y="3408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(2)</a:t>
              </a:r>
            </a:p>
          </p:txBody>
        </p:sp>
        <p:sp>
          <p:nvSpPr>
            <p:cNvPr id="220195" name="Rectangle 75"/>
            <p:cNvSpPr>
              <a:spLocks noChangeArrowheads="1"/>
            </p:cNvSpPr>
            <p:nvPr/>
          </p:nvSpPr>
          <p:spPr bwMode="auto">
            <a:xfrm>
              <a:off x="1344" y="3408"/>
              <a:ext cx="912" cy="192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C0C0C0"/>
                  </a:solidFill>
                </a:rPr>
                <a:t>Fibonacci (1)</a:t>
              </a:r>
            </a:p>
          </p:txBody>
        </p:sp>
        <p:sp>
          <p:nvSpPr>
            <p:cNvPr id="220196" name="Line 76"/>
            <p:cNvSpPr>
              <a:spLocks noChangeShapeType="1"/>
            </p:cNvSpPr>
            <p:nvPr/>
          </p:nvSpPr>
          <p:spPr bwMode="auto">
            <a:xfrm flipV="1">
              <a:off x="1440" y="1872"/>
              <a:ext cx="1248" cy="24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7" name="Line 77"/>
            <p:cNvSpPr>
              <a:spLocks noChangeShapeType="1"/>
            </p:cNvSpPr>
            <p:nvPr/>
          </p:nvSpPr>
          <p:spPr bwMode="auto">
            <a:xfrm flipH="1" flipV="1">
              <a:off x="2688" y="1872"/>
              <a:ext cx="1248" cy="24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8" name="Line 78"/>
            <p:cNvSpPr>
              <a:spLocks noChangeShapeType="1"/>
            </p:cNvSpPr>
            <p:nvPr/>
          </p:nvSpPr>
          <p:spPr bwMode="auto">
            <a:xfrm flipV="1">
              <a:off x="2688" y="1296"/>
              <a:ext cx="0" cy="384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9" name="Line 79"/>
            <p:cNvSpPr>
              <a:spLocks noChangeShapeType="1"/>
            </p:cNvSpPr>
            <p:nvPr/>
          </p:nvSpPr>
          <p:spPr bwMode="auto">
            <a:xfrm flipV="1">
              <a:off x="816" y="2304"/>
              <a:ext cx="624" cy="33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0" name="Line 80"/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24" cy="33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1" name="Line 81"/>
            <p:cNvSpPr>
              <a:spLocks noChangeShapeType="1"/>
            </p:cNvSpPr>
            <p:nvPr/>
          </p:nvSpPr>
          <p:spPr bwMode="auto">
            <a:xfrm flipV="1">
              <a:off x="3264" y="2304"/>
              <a:ext cx="624" cy="33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2" name="Line 82"/>
            <p:cNvSpPr>
              <a:spLocks noChangeShapeType="1"/>
            </p:cNvSpPr>
            <p:nvPr/>
          </p:nvSpPr>
          <p:spPr bwMode="auto">
            <a:xfrm flipH="1" flipV="1">
              <a:off x="3936" y="2304"/>
              <a:ext cx="624" cy="33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3" name="Line 83"/>
            <p:cNvSpPr>
              <a:spLocks noChangeShapeType="1"/>
            </p:cNvSpPr>
            <p:nvPr/>
          </p:nvSpPr>
          <p:spPr bwMode="auto">
            <a:xfrm flipV="1">
              <a:off x="528" y="2832"/>
              <a:ext cx="288" cy="57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4" name="Line 84"/>
            <p:cNvSpPr>
              <a:spLocks noChangeShapeType="1"/>
            </p:cNvSpPr>
            <p:nvPr/>
          </p:nvSpPr>
          <p:spPr bwMode="auto">
            <a:xfrm flipH="1" flipV="1">
              <a:off x="864" y="2832"/>
              <a:ext cx="960" cy="576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none" w="sm" len="sm"/>
              <a:tailEnd type="stealth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5" name="Text Box 85"/>
            <p:cNvSpPr txBox="1">
              <a:spLocks noChangeArrowheads="1"/>
            </p:cNvSpPr>
            <p:nvPr/>
          </p:nvSpPr>
          <p:spPr bwMode="auto">
            <a:xfrm>
              <a:off x="2692" y="1440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5</a:t>
              </a:r>
            </a:p>
          </p:txBody>
        </p:sp>
        <p:sp>
          <p:nvSpPr>
            <p:cNvPr id="220206" name="Text Box 86"/>
            <p:cNvSpPr txBox="1">
              <a:spLocks noChangeArrowheads="1"/>
            </p:cNvSpPr>
            <p:nvPr/>
          </p:nvSpPr>
          <p:spPr bwMode="auto">
            <a:xfrm>
              <a:off x="1828" y="1837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3</a:t>
              </a:r>
            </a:p>
          </p:txBody>
        </p:sp>
        <p:sp>
          <p:nvSpPr>
            <p:cNvPr id="220207" name="Text Box 87"/>
            <p:cNvSpPr txBox="1">
              <a:spLocks noChangeArrowheads="1"/>
            </p:cNvSpPr>
            <p:nvPr/>
          </p:nvSpPr>
          <p:spPr bwMode="auto">
            <a:xfrm>
              <a:off x="3312" y="1837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2</a:t>
              </a:r>
            </a:p>
          </p:txBody>
        </p:sp>
        <p:sp>
          <p:nvSpPr>
            <p:cNvPr id="220208" name="Text Box 88"/>
            <p:cNvSpPr txBox="1">
              <a:spLocks noChangeArrowheads="1"/>
            </p:cNvSpPr>
            <p:nvPr/>
          </p:nvSpPr>
          <p:spPr bwMode="auto">
            <a:xfrm>
              <a:off x="916" y="2365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2</a:t>
              </a:r>
            </a:p>
          </p:txBody>
        </p:sp>
        <p:sp>
          <p:nvSpPr>
            <p:cNvPr id="220209" name="Text Box 89"/>
            <p:cNvSpPr txBox="1">
              <a:spLocks noChangeArrowheads="1"/>
            </p:cNvSpPr>
            <p:nvPr/>
          </p:nvSpPr>
          <p:spPr bwMode="auto">
            <a:xfrm>
              <a:off x="1876" y="2365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1</a:t>
              </a:r>
            </a:p>
          </p:txBody>
        </p:sp>
        <p:sp>
          <p:nvSpPr>
            <p:cNvPr id="220210" name="Text Box 90"/>
            <p:cNvSpPr txBox="1">
              <a:spLocks noChangeArrowheads="1"/>
            </p:cNvSpPr>
            <p:nvPr/>
          </p:nvSpPr>
          <p:spPr bwMode="auto">
            <a:xfrm>
              <a:off x="436" y="3085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1</a:t>
              </a:r>
            </a:p>
          </p:txBody>
        </p:sp>
        <p:sp>
          <p:nvSpPr>
            <p:cNvPr id="220211" name="Text Box 91"/>
            <p:cNvSpPr txBox="1">
              <a:spLocks noChangeArrowheads="1"/>
            </p:cNvSpPr>
            <p:nvPr/>
          </p:nvSpPr>
          <p:spPr bwMode="auto">
            <a:xfrm>
              <a:off x="1492" y="3072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1</a:t>
              </a:r>
            </a:p>
          </p:txBody>
        </p:sp>
        <p:sp>
          <p:nvSpPr>
            <p:cNvPr id="220212" name="Text Box 92"/>
            <p:cNvSpPr txBox="1">
              <a:spLocks noChangeArrowheads="1"/>
            </p:cNvSpPr>
            <p:nvPr/>
          </p:nvSpPr>
          <p:spPr bwMode="auto">
            <a:xfrm>
              <a:off x="3364" y="2352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1</a:t>
              </a:r>
            </a:p>
          </p:txBody>
        </p:sp>
        <p:sp>
          <p:nvSpPr>
            <p:cNvPr id="220213" name="Text Box 93"/>
            <p:cNvSpPr txBox="1">
              <a:spLocks noChangeArrowheads="1"/>
            </p:cNvSpPr>
            <p:nvPr/>
          </p:nvSpPr>
          <p:spPr bwMode="auto">
            <a:xfrm>
              <a:off x="4272" y="2352"/>
              <a:ext cx="196" cy="187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C0C0C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rgbClr val="C0C0C0"/>
                  </a:solidFill>
                </a:rPr>
                <a:t>1</a:t>
              </a:r>
            </a:p>
          </p:txBody>
        </p:sp>
      </p:grpSp>
      <p:sp>
        <p:nvSpPr>
          <p:cNvPr id="220162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783138" y="1916113"/>
            <a:ext cx="3605212" cy="4138612"/>
            <a:chOff x="2469" y="1231"/>
            <a:chExt cx="2271" cy="2607"/>
          </a:xfrm>
        </p:grpSpPr>
        <p:grpSp>
          <p:nvGrpSpPr>
            <p:cNvPr id="220166" name="Group 33"/>
            <p:cNvGrpSpPr>
              <a:grpSpLocks/>
            </p:cNvGrpSpPr>
            <p:nvPr/>
          </p:nvGrpSpPr>
          <p:grpSpPr bwMode="auto">
            <a:xfrm>
              <a:off x="2469" y="1231"/>
              <a:ext cx="2271" cy="2607"/>
              <a:chOff x="428" y="1141"/>
              <a:chExt cx="2271" cy="2607"/>
            </a:xfrm>
          </p:grpSpPr>
          <p:sp>
            <p:nvSpPr>
              <p:cNvPr id="220170" name="Rectangle 4"/>
              <p:cNvSpPr>
                <a:spLocks noChangeArrowheads="1"/>
              </p:cNvSpPr>
              <p:nvPr/>
            </p:nvSpPr>
            <p:spPr bwMode="auto">
              <a:xfrm>
                <a:off x="428" y="1525"/>
                <a:ext cx="912" cy="1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Fibonacci (5)</a:t>
                </a:r>
              </a:p>
            </p:txBody>
          </p:sp>
          <p:sp>
            <p:nvSpPr>
              <p:cNvPr id="220171" name="Rectangle 5"/>
              <p:cNvSpPr>
                <a:spLocks noChangeArrowheads="1"/>
              </p:cNvSpPr>
              <p:nvPr/>
            </p:nvSpPr>
            <p:spPr bwMode="auto">
              <a:xfrm>
                <a:off x="1786" y="1979"/>
                <a:ext cx="912" cy="1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Fibonacci (4)</a:t>
                </a:r>
              </a:p>
            </p:txBody>
          </p:sp>
          <p:sp>
            <p:nvSpPr>
              <p:cNvPr id="220172" name="Rectangle 7"/>
              <p:cNvSpPr>
                <a:spLocks noChangeArrowheads="1"/>
              </p:cNvSpPr>
              <p:nvPr/>
            </p:nvSpPr>
            <p:spPr bwMode="auto">
              <a:xfrm>
                <a:off x="428" y="2540"/>
                <a:ext cx="912" cy="192"/>
              </a:xfrm>
              <a:prstGeom prst="rect">
                <a:avLst/>
              </a:prstGeom>
              <a:solidFill>
                <a:srgbClr val="6699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Fibonacci (3)</a:t>
                </a:r>
              </a:p>
            </p:txBody>
          </p:sp>
          <p:sp>
            <p:nvSpPr>
              <p:cNvPr id="220173" name="Rectangle 8"/>
              <p:cNvSpPr>
                <a:spLocks noChangeArrowheads="1"/>
              </p:cNvSpPr>
              <p:nvPr/>
            </p:nvSpPr>
            <p:spPr bwMode="auto">
              <a:xfrm>
                <a:off x="1787" y="3193"/>
                <a:ext cx="91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Fibonacci (2)</a:t>
                </a:r>
              </a:p>
            </p:txBody>
          </p:sp>
          <p:sp>
            <p:nvSpPr>
              <p:cNvPr id="220174" name="Rectangle 12"/>
              <p:cNvSpPr>
                <a:spLocks noChangeArrowheads="1"/>
              </p:cNvSpPr>
              <p:nvPr/>
            </p:nvSpPr>
            <p:spPr bwMode="auto">
              <a:xfrm>
                <a:off x="428" y="3556"/>
                <a:ext cx="912" cy="192"/>
              </a:xfrm>
              <a:prstGeom prst="rect">
                <a:avLst/>
              </a:prstGeom>
              <a:solidFill>
                <a:srgbClr val="FF99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Fibonacci (1)</a:t>
                </a:r>
              </a:p>
            </p:txBody>
          </p:sp>
          <p:sp>
            <p:nvSpPr>
              <p:cNvPr id="220175" name="Line 13"/>
              <p:cNvSpPr>
                <a:spLocks noChangeShapeType="1"/>
              </p:cNvSpPr>
              <p:nvPr/>
            </p:nvSpPr>
            <p:spPr bwMode="auto">
              <a:xfrm flipV="1">
                <a:off x="793" y="1706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6" name="Line 14"/>
              <p:cNvSpPr>
                <a:spLocks noChangeShapeType="1"/>
              </p:cNvSpPr>
              <p:nvPr/>
            </p:nvSpPr>
            <p:spPr bwMode="auto">
              <a:xfrm flipH="1" flipV="1">
                <a:off x="930" y="1706"/>
                <a:ext cx="1088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7" name="Line 15"/>
              <p:cNvSpPr>
                <a:spLocks noChangeShapeType="1"/>
              </p:cNvSpPr>
              <p:nvPr/>
            </p:nvSpPr>
            <p:spPr bwMode="auto">
              <a:xfrm flipV="1">
                <a:off x="793" y="1141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8" name="Line 16"/>
              <p:cNvSpPr>
                <a:spLocks noChangeShapeType="1"/>
              </p:cNvSpPr>
              <p:nvPr/>
            </p:nvSpPr>
            <p:spPr bwMode="auto">
              <a:xfrm flipV="1">
                <a:off x="884" y="2160"/>
                <a:ext cx="1316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9" name="Line 17"/>
              <p:cNvSpPr>
                <a:spLocks noChangeShapeType="1"/>
              </p:cNvSpPr>
              <p:nvPr/>
            </p:nvSpPr>
            <p:spPr bwMode="auto">
              <a:xfrm flipH="1" flipV="1">
                <a:off x="2245" y="2160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0" name="Line 20"/>
              <p:cNvSpPr>
                <a:spLocks noChangeShapeType="1"/>
              </p:cNvSpPr>
              <p:nvPr/>
            </p:nvSpPr>
            <p:spPr bwMode="auto">
              <a:xfrm flipV="1">
                <a:off x="793" y="2704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1" name="Line 21"/>
              <p:cNvSpPr>
                <a:spLocks noChangeShapeType="1"/>
              </p:cNvSpPr>
              <p:nvPr/>
            </p:nvSpPr>
            <p:spPr bwMode="auto">
              <a:xfrm flipH="1" flipV="1">
                <a:off x="884" y="2750"/>
                <a:ext cx="1225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2" name="Text Box 22"/>
              <p:cNvSpPr txBox="1">
                <a:spLocks noChangeArrowheads="1"/>
              </p:cNvSpPr>
              <p:nvPr/>
            </p:nvSpPr>
            <p:spPr bwMode="auto">
              <a:xfrm>
                <a:off x="839" y="1346"/>
                <a:ext cx="188" cy="1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220183" name="Text Box 23"/>
              <p:cNvSpPr txBox="1">
                <a:spLocks noChangeArrowheads="1"/>
              </p:cNvSpPr>
              <p:nvPr/>
            </p:nvSpPr>
            <p:spPr bwMode="auto">
              <a:xfrm>
                <a:off x="2148" y="1797"/>
                <a:ext cx="188" cy="1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20184" name="Text Box 25"/>
              <p:cNvSpPr txBox="1">
                <a:spLocks noChangeArrowheads="1"/>
              </p:cNvSpPr>
              <p:nvPr/>
            </p:nvSpPr>
            <p:spPr bwMode="auto">
              <a:xfrm>
                <a:off x="793" y="2344"/>
                <a:ext cx="188" cy="1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20185" name="Text Box 27"/>
              <p:cNvSpPr txBox="1">
                <a:spLocks noChangeArrowheads="1"/>
              </p:cNvSpPr>
              <p:nvPr/>
            </p:nvSpPr>
            <p:spPr bwMode="auto">
              <a:xfrm>
                <a:off x="787" y="3387"/>
                <a:ext cx="188" cy="1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20186" name="Text Box 28"/>
              <p:cNvSpPr txBox="1">
                <a:spLocks noChangeArrowheads="1"/>
              </p:cNvSpPr>
              <p:nvPr/>
            </p:nvSpPr>
            <p:spPr bwMode="auto">
              <a:xfrm>
                <a:off x="2018" y="3024"/>
                <a:ext cx="188" cy="17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sp>
          <p:nvSpPr>
            <p:cNvPr id="220167" name="Text Box 34"/>
            <p:cNvSpPr txBox="1">
              <a:spLocks noChangeArrowheads="1"/>
            </p:cNvSpPr>
            <p:nvPr/>
          </p:nvSpPr>
          <p:spPr bwMode="auto">
            <a:xfrm>
              <a:off x="2880" y="1890"/>
              <a:ext cx="19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220168" name="Text Box 35"/>
            <p:cNvSpPr txBox="1">
              <a:spLocks noChangeArrowheads="1"/>
            </p:cNvSpPr>
            <p:nvPr/>
          </p:nvSpPr>
          <p:spPr bwMode="auto">
            <a:xfrm>
              <a:off x="2880" y="3022"/>
              <a:ext cx="19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220169" name="Text Box 36"/>
            <p:cNvSpPr txBox="1">
              <a:spLocks noChangeArrowheads="1"/>
            </p:cNvSpPr>
            <p:nvPr/>
          </p:nvSpPr>
          <p:spPr bwMode="auto">
            <a:xfrm>
              <a:off x="3997" y="2389"/>
              <a:ext cx="198" cy="1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+</a:t>
              </a:r>
            </a:p>
          </p:txBody>
        </p:sp>
      </p:grpSp>
      <p:sp>
        <p:nvSpPr>
          <p:cNvPr id="220164" name="Text Box 94"/>
          <p:cNvSpPr txBox="1">
            <a:spLocks noChangeArrowheads="1"/>
          </p:cNvSpPr>
          <p:nvPr/>
        </p:nvSpPr>
        <p:spPr bwMode="auto">
          <a:xfrm>
            <a:off x="533400" y="457200"/>
            <a:ext cx="5424488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0C0C0"/>
                </a:solidFill>
              </a:rPr>
              <a:t>int  Fibonacci ( int  n )</a:t>
            </a:r>
          </a:p>
          <a:p>
            <a:r>
              <a:rPr lang="en-US" altLang="zh-CN" b="0">
                <a:solidFill>
                  <a:srgbClr val="C0C0C0"/>
                </a:solidFill>
              </a:rPr>
              <a:t>  { if ( n &lt;= 2 )           return 1 ;</a:t>
            </a:r>
          </a:p>
          <a:p>
            <a:r>
              <a:rPr lang="en-US" altLang="zh-CN" b="0">
                <a:solidFill>
                  <a:srgbClr val="C0C0C0"/>
                </a:solidFill>
              </a:rPr>
              <a:t>     else          return Fibonacci ( n-1 ) + Fibonacci ( n-2 ) ;</a:t>
            </a:r>
          </a:p>
          <a:p>
            <a:r>
              <a:rPr lang="en-US" altLang="zh-CN" b="0">
                <a:solidFill>
                  <a:srgbClr val="C0C0C0"/>
                </a:solidFill>
              </a:rPr>
              <a:t>  }</a:t>
            </a:r>
          </a:p>
        </p:txBody>
      </p:sp>
      <p:sp>
        <p:nvSpPr>
          <p:cNvPr id="93184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3587750" cy="3743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int  Fibonacci ( int  n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{ int i , f0=1, f1=1;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 i = 2; i &lt;= n/2 ; i ++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{ f0 = f0 + f1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f1 = f1 + f0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if ( n%2 &amp;&amp; n&gt;2)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f1=f0+f1 ;</a:t>
            </a:r>
            <a:endParaRPr lang="en-US" altLang="zh-CN" sz="2000" i="1">
              <a:solidFill>
                <a:srgbClr val="0033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  return f1;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3-17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1828800" y="914400"/>
            <a:ext cx="3754438" cy="544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输入一串字符，然后反序输出</a:t>
            </a:r>
            <a:r>
              <a:rPr lang="zh-CN" altLang="en-US" b="0">
                <a:solidFill>
                  <a:srgbClr val="008000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void  </a:t>
            </a:r>
            <a:r>
              <a:rPr lang="en-US" altLang="zh-CN"/>
              <a:t>reverse ()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 </a:t>
            </a:r>
            <a:r>
              <a:rPr lang="en-US" altLang="zh-CN" i="1">
                <a:solidFill>
                  <a:schemeClr val="accent2"/>
                </a:solidFill>
              </a:rPr>
              <a:t>char  ch ;</a:t>
            </a:r>
            <a:r>
              <a:rPr lang="en-US" altLang="zh-CN" i="1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局部量</a:t>
            </a:r>
          </a:p>
          <a:p>
            <a:pPr>
              <a:lnSpc>
                <a:spcPct val="130000"/>
              </a:lnSpc>
            </a:pPr>
            <a:r>
              <a:rPr lang="zh-CN" altLang="en-US" b="0"/>
              <a:t>     </a:t>
            </a:r>
            <a:r>
              <a:rPr lang="en-US" altLang="zh-CN" b="0"/>
              <a:t>cin &gt;&gt; ch;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if ( ch != '.'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     </a:t>
            </a:r>
            <a:r>
              <a:rPr lang="en-US" altLang="zh-CN"/>
              <a:t>reverse()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cout &lt;&lt; ch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main ()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{ cout &lt;&lt; " Input a string : " &lt;&lt; endl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</a:t>
            </a:r>
            <a:r>
              <a:rPr lang="en-US" altLang="zh-CN"/>
              <a:t>reverse()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cout &lt;&lt; endl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}</a:t>
            </a:r>
          </a:p>
        </p:txBody>
      </p:sp>
      <p:sp>
        <p:nvSpPr>
          <p:cNvPr id="734212" name="AutoShape 4"/>
          <p:cNvSpPr>
            <a:spLocks/>
          </p:cNvSpPr>
          <p:nvPr/>
        </p:nvSpPr>
        <p:spPr bwMode="auto">
          <a:xfrm>
            <a:off x="5943600" y="1125538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8394"/>
              <a:gd name="adj5" fmla="val 209116"/>
              <a:gd name="adj6" fmla="val -1464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输入数据进栈</a:t>
            </a:r>
          </a:p>
        </p:txBody>
      </p:sp>
      <p:sp>
        <p:nvSpPr>
          <p:cNvPr id="734213" name="Oval 5"/>
          <p:cNvSpPr>
            <a:spLocks noChangeArrowheads="1"/>
          </p:cNvSpPr>
          <p:nvPr/>
        </p:nvSpPr>
        <p:spPr bwMode="auto">
          <a:xfrm>
            <a:off x="1905000" y="2349500"/>
            <a:ext cx="1600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118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 autoUpdateAnimBg="0"/>
      <p:bldP spid="734211" grpId="0" autoUpdateAnimBg="0"/>
      <p:bldP spid="734212" grpId="0" animBg="1" autoUpdateAnimBg="0"/>
      <p:bldP spid="734213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Text Box 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3-17</a:t>
            </a:r>
          </a:p>
        </p:txBody>
      </p:sp>
      <p:sp>
        <p:nvSpPr>
          <p:cNvPr id="222210" name="Text Box 3"/>
          <p:cNvSpPr txBox="1">
            <a:spLocks noChangeArrowheads="1"/>
          </p:cNvSpPr>
          <p:nvPr/>
        </p:nvSpPr>
        <p:spPr bwMode="auto">
          <a:xfrm>
            <a:off x="1828800" y="914400"/>
            <a:ext cx="3754438" cy="544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输入一串字符，然后反序输出</a:t>
            </a:r>
            <a:r>
              <a:rPr lang="zh-CN" altLang="en-US" b="0"/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void  </a:t>
            </a:r>
            <a:r>
              <a:rPr lang="en-US" altLang="zh-CN"/>
              <a:t>reverse ()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{  </a:t>
            </a:r>
            <a:r>
              <a:rPr lang="en-US" altLang="zh-CN" i="1">
                <a:solidFill>
                  <a:schemeClr val="accent2"/>
                </a:solidFill>
              </a:rPr>
              <a:t>char  ch ;</a:t>
            </a:r>
            <a:r>
              <a:rPr lang="en-US" altLang="zh-CN" i="1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局部量</a:t>
            </a:r>
          </a:p>
          <a:p>
            <a:pPr>
              <a:lnSpc>
                <a:spcPct val="130000"/>
              </a:lnSpc>
            </a:pPr>
            <a:r>
              <a:rPr lang="zh-CN" altLang="en-US" b="0"/>
              <a:t>     </a:t>
            </a:r>
            <a:r>
              <a:rPr lang="en-US" altLang="zh-CN" b="0"/>
              <a:t>cin &gt;&gt; ch;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if ( ch != '.' 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     </a:t>
            </a:r>
            <a:r>
              <a:rPr lang="en-US" altLang="zh-CN"/>
              <a:t>reverse()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cout &lt;&lt; ch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int main ()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{ cout &lt;&lt; " Input a string : " &lt;&lt; endl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</a:t>
            </a:r>
            <a:r>
              <a:rPr lang="en-US" altLang="zh-CN"/>
              <a:t>reverse()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   cout &lt;&lt; endl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  }</a:t>
            </a:r>
          </a:p>
        </p:txBody>
      </p:sp>
      <p:sp>
        <p:nvSpPr>
          <p:cNvPr id="735236" name="AutoShape 4"/>
          <p:cNvSpPr>
            <a:spLocks/>
          </p:cNvSpPr>
          <p:nvPr/>
        </p:nvSpPr>
        <p:spPr bwMode="auto">
          <a:xfrm>
            <a:off x="5410200" y="26035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21944"/>
              <a:gd name="adj5" fmla="val 213282"/>
              <a:gd name="adj6" fmla="val -819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弹出堆栈数据输出</a:t>
            </a:r>
          </a:p>
        </p:txBody>
      </p:sp>
      <p:sp>
        <p:nvSpPr>
          <p:cNvPr id="735237" name="Oval 5"/>
          <p:cNvSpPr>
            <a:spLocks noChangeArrowheads="1"/>
          </p:cNvSpPr>
          <p:nvPr/>
        </p:nvSpPr>
        <p:spPr bwMode="auto">
          <a:xfrm>
            <a:off x="1905000" y="3835400"/>
            <a:ext cx="1600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221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 animBg="1" autoUpdateAnimBg="0"/>
      <p:bldP spid="73523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Text Box 2"/>
          <p:cNvSpPr txBox="1">
            <a:spLocks noChangeArrowheads="1"/>
          </p:cNvSpPr>
          <p:nvPr/>
        </p:nvSpPr>
        <p:spPr bwMode="auto">
          <a:xfrm>
            <a:off x="1471613" y="862013"/>
            <a:ext cx="5614987" cy="55689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反序输出正整数数字串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void  reverse ( int n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{  cout &lt;&lt; n % 10 ;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输出最右一位数字</a:t>
            </a:r>
          </a:p>
          <a:p>
            <a:pPr>
              <a:lnSpc>
                <a:spcPct val="120000"/>
              </a:lnSpc>
            </a:pPr>
            <a:r>
              <a:rPr lang="zh-CN" altLang="en-US" sz="2000" b="0"/>
              <a:t>      </a:t>
            </a:r>
            <a:r>
              <a:rPr lang="en-US" altLang="zh-CN" sz="2000" b="0"/>
              <a:t>if  ( n/10 != 0 )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       </a:t>
            </a:r>
            <a:r>
              <a:rPr lang="en-US" altLang="zh-CN" sz="2000"/>
              <a:t>reverse ( n/10 )</a:t>
            </a:r>
            <a:r>
              <a:rPr lang="en-US" altLang="zh-CN" sz="2000" b="0"/>
              <a:t>;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求商，递归</a:t>
            </a:r>
          </a:p>
          <a:p>
            <a:pPr>
              <a:lnSpc>
                <a:spcPct val="120000"/>
              </a:lnSpc>
            </a:pPr>
            <a:r>
              <a:rPr lang="zh-CN" altLang="en-US" sz="2000" b="0"/>
              <a:t>  </a:t>
            </a:r>
            <a:r>
              <a:rPr lang="en-US" altLang="zh-CN" sz="2000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 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{ int 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cout &lt;&lt; "Input a integer number( &gt; 0 ) : "&lt;&lt; endl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cin &gt;&gt; k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reverse ( k )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   cout &lt;&lt; endl 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736259" name="Text Box 3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3-18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223235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36263" name="Oval 7"/>
          <p:cNvSpPr>
            <a:spLocks noChangeArrowheads="1"/>
          </p:cNvSpPr>
          <p:nvPr/>
        </p:nvSpPr>
        <p:spPr bwMode="auto">
          <a:xfrm>
            <a:off x="4356100" y="3357563"/>
            <a:ext cx="3960813" cy="20891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可以直接取消递归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用循环代替吗？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>
                <a:ea typeface="宋体" pitchFamily="2" charset="-122"/>
              </a:rPr>
              <a:t>请试一试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73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8" grpId="0" autoUpdateAnimBg="0"/>
      <p:bldP spid="736259" grpId="0" autoUpdateAnimBg="0"/>
      <p:bldP spid="73626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Text Box 2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257"/>
            <a:chExt cx="4992" cy="1575"/>
          </a:xfrm>
        </p:grpSpPr>
        <p:grpSp>
          <p:nvGrpSpPr>
            <p:cNvPr id="224261" name="Group 4"/>
            <p:cNvGrpSpPr>
              <a:grpSpLocks/>
            </p:cNvGrpSpPr>
            <p:nvPr/>
          </p:nvGrpSpPr>
          <p:grpSpPr bwMode="auto">
            <a:xfrm>
              <a:off x="384" y="1257"/>
              <a:ext cx="1392" cy="1134"/>
              <a:chOff x="384" y="1824"/>
              <a:chExt cx="1392" cy="1134"/>
            </a:xfrm>
          </p:grpSpPr>
          <p:sp>
            <p:nvSpPr>
              <p:cNvPr id="224277" name="Line 5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4278" name="Line 6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4262" name="Group 7"/>
            <p:cNvGrpSpPr>
              <a:grpSpLocks/>
            </p:cNvGrpSpPr>
            <p:nvPr/>
          </p:nvGrpSpPr>
          <p:grpSpPr bwMode="auto">
            <a:xfrm>
              <a:off x="502" y="1439"/>
              <a:ext cx="1134" cy="941"/>
              <a:chOff x="502" y="2006"/>
              <a:chExt cx="1134" cy="941"/>
            </a:xfrm>
          </p:grpSpPr>
          <p:sp>
            <p:nvSpPr>
              <p:cNvPr id="737288" name="Rectangle 8"/>
              <p:cNvSpPr>
                <a:spLocks noChangeArrowheads="1"/>
              </p:cNvSpPr>
              <p:nvPr/>
            </p:nvSpPr>
            <p:spPr bwMode="auto">
              <a:xfrm>
                <a:off x="502" y="2766"/>
                <a:ext cx="1134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289" name="Rectangle 9"/>
              <p:cNvSpPr>
                <a:spLocks noChangeArrowheads="1"/>
              </p:cNvSpPr>
              <p:nvPr/>
            </p:nvSpPr>
            <p:spPr bwMode="auto">
              <a:xfrm>
                <a:off x="629" y="2577"/>
                <a:ext cx="907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290" name="Rectangle 10"/>
              <p:cNvSpPr>
                <a:spLocks noChangeArrowheads="1"/>
              </p:cNvSpPr>
              <p:nvPr/>
            </p:nvSpPr>
            <p:spPr bwMode="auto">
              <a:xfrm>
                <a:off x="738" y="2389"/>
                <a:ext cx="680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291" name="Rectangle 11"/>
              <p:cNvSpPr>
                <a:spLocks noChangeArrowheads="1"/>
              </p:cNvSpPr>
              <p:nvPr/>
            </p:nvSpPr>
            <p:spPr bwMode="auto">
              <a:xfrm>
                <a:off x="843" y="2198"/>
                <a:ext cx="453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7292" name="Rectangle 12"/>
              <p:cNvSpPr>
                <a:spLocks noChangeArrowheads="1"/>
              </p:cNvSpPr>
              <p:nvPr/>
            </p:nvSpPr>
            <p:spPr bwMode="auto">
              <a:xfrm>
                <a:off x="958" y="2006"/>
                <a:ext cx="227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24263" name="Group 13"/>
            <p:cNvGrpSpPr>
              <a:grpSpLocks/>
            </p:cNvGrpSpPr>
            <p:nvPr/>
          </p:nvGrpSpPr>
          <p:grpSpPr bwMode="auto">
            <a:xfrm>
              <a:off x="2208" y="1257"/>
              <a:ext cx="1392" cy="1134"/>
              <a:chOff x="2208" y="1824"/>
              <a:chExt cx="1392" cy="1134"/>
            </a:xfrm>
          </p:grpSpPr>
          <p:sp>
            <p:nvSpPr>
              <p:cNvPr id="224270" name="Line 14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4271" name="Line 15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4264" name="Group 16"/>
            <p:cNvGrpSpPr>
              <a:grpSpLocks/>
            </p:cNvGrpSpPr>
            <p:nvPr/>
          </p:nvGrpSpPr>
          <p:grpSpPr bwMode="auto">
            <a:xfrm>
              <a:off x="3984" y="1257"/>
              <a:ext cx="1392" cy="1134"/>
              <a:chOff x="3984" y="1824"/>
              <a:chExt cx="1392" cy="1134"/>
            </a:xfrm>
          </p:grpSpPr>
          <p:sp>
            <p:nvSpPr>
              <p:cNvPr id="224268" name="Line 17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4269" name="Line 18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24265" name="Text Box 19"/>
            <p:cNvSpPr txBox="1">
              <a:spLocks noChangeArrowheads="1"/>
            </p:cNvSpPr>
            <p:nvPr/>
          </p:nvSpPr>
          <p:spPr bwMode="auto">
            <a:xfrm>
              <a:off x="960" y="2601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4266" name="Text Box 20"/>
            <p:cNvSpPr txBox="1">
              <a:spLocks noChangeArrowheads="1"/>
            </p:cNvSpPr>
            <p:nvPr/>
          </p:nvSpPr>
          <p:spPr bwMode="auto">
            <a:xfrm>
              <a:off x="2762" y="2601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4267" name="Text Box 21"/>
            <p:cNvSpPr txBox="1">
              <a:spLocks noChangeArrowheads="1"/>
            </p:cNvSpPr>
            <p:nvPr/>
          </p:nvSpPr>
          <p:spPr bwMode="auto">
            <a:xfrm>
              <a:off x="4582" y="2601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sp>
        <p:nvSpPr>
          <p:cNvPr id="737302" name="Text Box 2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224260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2" grpId="0" autoUpdateAnimBg="0"/>
      <p:bldP spid="737302" grpId="0" autoUpdateAnimBg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81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93"/>
            <a:chExt cx="4992" cy="1575"/>
          </a:xfrm>
        </p:grpSpPr>
        <p:grpSp>
          <p:nvGrpSpPr>
            <p:cNvPr id="225285" name="Group 3"/>
            <p:cNvGrpSpPr>
              <a:grpSpLocks/>
            </p:cNvGrpSpPr>
            <p:nvPr/>
          </p:nvGrpSpPr>
          <p:grpSpPr bwMode="auto">
            <a:xfrm>
              <a:off x="384" y="1593"/>
              <a:ext cx="1392" cy="1134"/>
              <a:chOff x="384" y="1824"/>
              <a:chExt cx="1392" cy="1134"/>
            </a:xfrm>
          </p:grpSpPr>
          <p:sp>
            <p:nvSpPr>
              <p:cNvPr id="225301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5302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5286" name="Group 6"/>
            <p:cNvGrpSpPr>
              <a:grpSpLocks/>
            </p:cNvGrpSpPr>
            <p:nvPr/>
          </p:nvGrpSpPr>
          <p:grpSpPr bwMode="auto">
            <a:xfrm>
              <a:off x="502" y="1775"/>
              <a:ext cx="1134" cy="941"/>
              <a:chOff x="502" y="1814"/>
              <a:chExt cx="1134" cy="941"/>
            </a:xfrm>
          </p:grpSpPr>
          <p:sp>
            <p:nvSpPr>
              <p:cNvPr id="738311" name="Rectangle 7"/>
              <p:cNvSpPr>
                <a:spLocks noChangeArrowheads="1"/>
              </p:cNvSpPr>
              <p:nvPr/>
            </p:nvSpPr>
            <p:spPr bwMode="auto">
              <a:xfrm>
                <a:off x="502" y="2574"/>
                <a:ext cx="1134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312" name="Rectangle 8"/>
              <p:cNvSpPr>
                <a:spLocks noChangeArrowheads="1"/>
              </p:cNvSpPr>
              <p:nvPr/>
            </p:nvSpPr>
            <p:spPr bwMode="auto">
              <a:xfrm>
                <a:off x="629" y="2385"/>
                <a:ext cx="90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313" name="Rectangle 9"/>
              <p:cNvSpPr>
                <a:spLocks noChangeArrowheads="1"/>
              </p:cNvSpPr>
              <p:nvPr/>
            </p:nvSpPr>
            <p:spPr bwMode="auto">
              <a:xfrm>
                <a:off x="738" y="2197"/>
                <a:ext cx="680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314" name="Rectangle 10"/>
              <p:cNvSpPr>
                <a:spLocks noChangeArrowheads="1"/>
              </p:cNvSpPr>
              <p:nvPr/>
            </p:nvSpPr>
            <p:spPr bwMode="auto">
              <a:xfrm>
                <a:off x="843" y="2006"/>
                <a:ext cx="453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8315" name="Rectangle 11"/>
              <p:cNvSpPr>
                <a:spLocks noChangeArrowheads="1"/>
              </p:cNvSpPr>
              <p:nvPr/>
            </p:nvSpPr>
            <p:spPr bwMode="auto">
              <a:xfrm>
                <a:off x="958" y="1814"/>
                <a:ext cx="22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20921404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25287" name="Group 12"/>
            <p:cNvGrpSpPr>
              <a:grpSpLocks/>
            </p:cNvGrpSpPr>
            <p:nvPr/>
          </p:nvGrpSpPr>
          <p:grpSpPr bwMode="auto">
            <a:xfrm>
              <a:off x="2208" y="1593"/>
              <a:ext cx="1392" cy="1134"/>
              <a:chOff x="2208" y="1824"/>
              <a:chExt cx="1392" cy="1134"/>
            </a:xfrm>
          </p:grpSpPr>
          <p:sp>
            <p:nvSpPr>
              <p:cNvPr id="225294" name="Line 13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5295" name="Line 14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5288" name="Group 15"/>
            <p:cNvGrpSpPr>
              <a:grpSpLocks/>
            </p:cNvGrpSpPr>
            <p:nvPr/>
          </p:nvGrpSpPr>
          <p:grpSpPr bwMode="auto">
            <a:xfrm>
              <a:off x="3984" y="1593"/>
              <a:ext cx="1392" cy="1134"/>
              <a:chOff x="3984" y="1824"/>
              <a:chExt cx="1392" cy="1134"/>
            </a:xfrm>
          </p:grpSpPr>
          <p:sp>
            <p:nvSpPr>
              <p:cNvPr id="225292" name="Line 16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5293" name="Line 17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25289" name="Text Box 18"/>
            <p:cNvSpPr txBox="1">
              <a:spLocks noChangeArrowheads="1"/>
            </p:cNvSpPr>
            <p:nvPr/>
          </p:nvSpPr>
          <p:spPr bwMode="auto">
            <a:xfrm>
              <a:off x="960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5290" name="Text Box 19"/>
            <p:cNvSpPr txBox="1">
              <a:spLocks noChangeArrowheads="1"/>
            </p:cNvSpPr>
            <p:nvPr/>
          </p:nvSpPr>
          <p:spPr bwMode="auto">
            <a:xfrm>
              <a:off x="2762" y="2937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5291" name="Text Box 20"/>
            <p:cNvSpPr txBox="1">
              <a:spLocks noChangeArrowheads="1"/>
            </p:cNvSpPr>
            <p:nvPr/>
          </p:nvSpPr>
          <p:spPr bwMode="auto">
            <a:xfrm>
              <a:off x="4582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sp>
        <p:nvSpPr>
          <p:cNvPr id="225282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738326" name="Text Box 2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225284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05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26314" name="Group 3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26325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6326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739334" name="Rectangle 6"/>
            <p:cNvSpPr>
              <a:spLocks noChangeArrowheads="1"/>
            </p:cNvSpPr>
            <p:nvPr/>
          </p:nvSpPr>
          <p:spPr bwMode="auto">
            <a:xfrm>
              <a:off x="502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6316" name="Group 7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26323" name="Line 8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6324" name="Line 9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6317" name="Group 10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26321" name="Line 11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6322" name="Line 12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26318" name="Text Box 13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6319" name="Text Box 14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6320" name="Text Box 15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226306" name="Group 16"/>
          <p:cNvGrpSpPr>
            <a:grpSpLocks/>
          </p:cNvGrpSpPr>
          <p:nvPr/>
        </p:nvGrpSpPr>
        <p:grpSpPr bwMode="auto">
          <a:xfrm>
            <a:off x="990600" y="1320800"/>
            <a:ext cx="1439863" cy="1193800"/>
            <a:chOff x="2453" y="2032"/>
            <a:chExt cx="907" cy="752"/>
          </a:xfrm>
        </p:grpSpPr>
        <p:sp>
          <p:nvSpPr>
            <p:cNvPr id="739345" name="Rectangle 17"/>
            <p:cNvSpPr>
              <a:spLocks noChangeArrowheads="1"/>
            </p:cNvSpPr>
            <p:nvPr/>
          </p:nvSpPr>
          <p:spPr bwMode="auto">
            <a:xfrm>
              <a:off x="2453" y="2603"/>
              <a:ext cx="90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346" name="Rectangle 18"/>
            <p:cNvSpPr>
              <a:spLocks noChangeArrowheads="1"/>
            </p:cNvSpPr>
            <p:nvPr/>
          </p:nvSpPr>
          <p:spPr bwMode="auto">
            <a:xfrm>
              <a:off x="2562" y="2415"/>
              <a:ext cx="680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347" name="Rectangle 19"/>
            <p:cNvSpPr>
              <a:spLocks noChangeArrowheads="1"/>
            </p:cNvSpPr>
            <p:nvPr/>
          </p:nvSpPr>
          <p:spPr bwMode="auto">
            <a:xfrm>
              <a:off x="2667" y="2224"/>
              <a:ext cx="453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9348" name="Rectangle 20"/>
            <p:cNvSpPr>
              <a:spLocks noChangeArrowheads="1"/>
            </p:cNvSpPr>
            <p:nvPr/>
          </p:nvSpPr>
          <p:spPr bwMode="auto">
            <a:xfrm>
              <a:off x="2782" y="2032"/>
              <a:ext cx="22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6307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739350" name="Text Box 2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226309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29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27338" name="Group 3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27349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7350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502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7340" name="Group 7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27347" name="Line 8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7348" name="Line 9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7341" name="Group 10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27345" name="Line 11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7346" name="Line 12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27342" name="Text Box 13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7343" name="Text Box 14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7344" name="Text Box 15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227330" name="Group 16"/>
          <p:cNvGrpSpPr>
            <a:grpSpLocks/>
          </p:cNvGrpSpPr>
          <p:nvPr/>
        </p:nvGrpSpPr>
        <p:grpSpPr bwMode="auto">
          <a:xfrm>
            <a:off x="3894138" y="1320800"/>
            <a:ext cx="1439862" cy="1193800"/>
            <a:chOff x="2453" y="2032"/>
            <a:chExt cx="907" cy="752"/>
          </a:xfrm>
        </p:grpSpPr>
        <p:sp>
          <p:nvSpPr>
            <p:cNvPr id="740369" name="Rectangle 17"/>
            <p:cNvSpPr>
              <a:spLocks noChangeArrowheads="1"/>
            </p:cNvSpPr>
            <p:nvPr/>
          </p:nvSpPr>
          <p:spPr bwMode="auto">
            <a:xfrm>
              <a:off x="2453" y="2603"/>
              <a:ext cx="90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370" name="Rectangle 18"/>
            <p:cNvSpPr>
              <a:spLocks noChangeArrowheads="1"/>
            </p:cNvSpPr>
            <p:nvPr/>
          </p:nvSpPr>
          <p:spPr bwMode="auto">
            <a:xfrm>
              <a:off x="2562" y="2415"/>
              <a:ext cx="680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371" name="Rectangle 19"/>
            <p:cNvSpPr>
              <a:spLocks noChangeArrowheads="1"/>
            </p:cNvSpPr>
            <p:nvPr/>
          </p:nvSpPr>
          <p:spPr bwMode="auto">
            <a:xfrm>
              <a:off x="2667" y="2224"/>
              <a:ext cx="453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0372" name="Rectangle 20"/>
            <p:cNvSpPr>
              <a:spLocks noChangeArrowheads="1"/>
            </p:cNvSpPr>
            <p:nvPr/>
          </p:nvSpPr>
          <p:spPr bwMode="auto">
            <a:xfrm>
              <a:off x="2782" y="2032"/>
              <a:ext cx="22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7331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  <a:endParaRPr lang="en-US" altLang="zh-CN" sz="200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  <a:sym typeface="Symbol" pitchFamily="18" charset="2"/>
            </a:endParaRPr>
          </a:p>
        </p:txBody>
      </p:sp>
      <p:sp>
        <p:nvSpPr>
          <p:cNvPr id="227333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</a:t>
            </a:r>
            <a:r>
              <a:rPr lang="en-US" altLang="zh-CN" sz="2000" i="1">
                <a:solidFill>
                  <a:srgbClr val="0000FF"/>
                </a:solidFill>
              </a:rPr>
              <a:t>max</a:t>
            </a:r>
            <a:r>
              <a:rPr lang="en-US" altLang="zh-CN" sz="2000" b="0"/>
              <a:t>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y ;</a:t>
            </a:r>
          </a:p>
          <a:p>
            <a:pPr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0200" name="AutoShape 8"/>
          <p:cNvSpPr>
            <a:spLocks/>
          </p:cNvSpPr>
          <p:nvPr/>
        </p:nvSpPr>
        <p:spPr bwMode="auto">
          <a:xfrm>
            <a:off x="4572000" y="3194050"/>
            <a:ext cx="1219200" cy="508000"/>
          </a:xfrm>
          <a:prstGeom prst="borderCallout2">
            <a:avLst>
              <a:gd name="adj1" fmla="val 22500"/>
              <a:gd name="adj2" fmla="val -6250"/>
              <a:gd name="adj3" fmla="val 22500"/>
              <a:gd name="adj4" fmla="val -56773"/>
              <a:gd name="adj5" fmla="val -194065"/>
              <a:gd name="adj6" fmla="val -1578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函数名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867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0" grpId="0" animBg="1" autoUpdateAnimBg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53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28357" name="Group 3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28373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8374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502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28359" name="Group 7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28371" name="Line 8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8372" name="Line 9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28360" name="Group 10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28369" name="Line 11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28370" name="Line 12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28361" name="Text Box 13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8362" name="Text Box 14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8363" name="Text Box 15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grpSp>
          <p:nvGrpSpPr>
            <p:cNvPr id="228364" name="Group 16"/>
            <p:cNvGrpSpPr>
              <a:grpSpLocks/>
            </p:cNvGrpSpPr>
            <p:nvPr/>
          </p:nvGrpSpPr>
          <p:grpSpPr bwMode="auto">
            <a:xfrm>
              <a:off x="2453" y="1920"/>
              <a:ext cx="907" cy="752"/>
              <a:chOff x="2453" y="2032"/>
              <a:chExt cx="907" cy="752"/>
            </a:xfrm>
          </p:grpSpPr>
          <p:sp>
            <p:nvSpPr>
              <p:cNvPr id="741393" name="Rectangle 17"/>
              <p:cNvSpPr>
                <a:spLocks noChangeArrowheads="1"/>
              </p:cNvSpPr>
              <p:nvPr/>
            </p:nvSpPr>
            <p:spPr bwMode="auto">
              <a:xfrm>
                <a:off x="2453" y="2603"/>
                <a:ext cx="90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1394" name="Rectangle 18"/>
              <p:cNvSpPr>
                <a:spLocks noChangeArrowheads="1"/>
              </p:cNvSpPr>
              <p:nvPr/>
            </p:nvSpPr>
            <p:spPr bwMode="auto">
              <a:xfrm>
                <a:off x="2562" y="2415"/>
                <a:ext cx="680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1395" name="Rectangle 19"/>
              <p:cNvSpPr>
                <a:spLocks noChangeArrowheads="1"/>
              </p:cNvSpPr>
              <p:nvPr/>
            </p:nvSpPr>
            <p:spPr bwMode="auto">
              <a:xfrm>
                <a:off x="2667" y="2224"/>
                <a:ext cx="453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1396" name="Rectangle 20"/>
              <p:cNvSpPr>
                <a:spLocks noChangeArrowheads="1"/>
              </p:cNvSpPr>
              <p:nvPr/>
            </p:nvSpPr>
            <p:spPr bwMode="auto">
              <a:xfrm>
                <a:off x="2782" y="2032"/>
                <a:ext cx="22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28354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  <p:sp>
        <p:nvSpPr>
          <p:cNvPr id="228356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796925" y="2227263"/>
            <a:ext cx="1800225" cy="28733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4758" dir="209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29378" name="Group 3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sp>
          <p:nvSpPr>
            <p:cNvPr id="229382" name="Line 4"/>
            <p:cNvSpPr>
              <a:spLocks noChangeShapeType="1"/>
            </p:cNvSpPr>
            <p:nvPr/>
          </p:nvSpPr>
          <p:spPr bwMode="auto">
            <a:xfrm>
              <a:off x="384" y="2679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3" name="Line 5"/>
            <p:cNvSpPr>
              <a:spLocks noChangeShapeType="1"/>
            </p:cNvSpPr>
            <p:nvPr/>
          </p:nvSpPr>
          <p:spPr bwMode="auto">
            <a:xfrm>
              <a:off x="1078" y="1545"/>
              <a:ext cx="0" cy="1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4" name="Line 6"/>
            <p:cNvSpPr>
              <a:spLocks noChangeShapeType="1"/>
            </p:cNvSpPr>
            <p:nvPr/>
          </p:nvSpPr>
          <p:spPr bwMode="auto">
            <a:xfrm>
              <a:off x="2208" y="2679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5" name="Line 7"/>
            <p:cNvSpPr>
              <a:spLocks noChangeShapeType="1"/>
            </p:cNvSpPr>
            <p:nvPr/>
          </p:nvSpPr>
          <p:spPr bwMode="auto">
            <a:xfrm>
              <a:off x="2902" y="1545"/>
              <a:ext cx="0" cy="1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6" name="Line 8"/>
            <p:cNvSpPr>
              <a:spLocks noChangeShapeType="1"/>
            </p:cNvSpPr>
            <p:nvPr/>
          </p:nvSpPr>
          <p:spPr bwMode="auto">
            <a:xfrm>
              <a:off x="3984" y="2679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7" name="Line 9"/>
            <p:cNvSpPr>
              <a:spLocks noChangeShapeType="1"/>
            </p:cNvSpPr>
            <p:nvPr/>
          </p:nvSpPr>
          <p:spPr bwMode="auto">
            <a:xfrm>
              <a:off x="4678" y="1545"/>
              <a:ext cx="0" cy="1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9388" name="Text Box 10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29389" name="Text Box 11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29390" name="Text Box 12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2413" name="Rectangle 13"/>
            <p:cNvSpPr>
              <a:spLocks noChangeArrowheads="1"/>
            </p:cNvSpPr>
            <p:nvPr/>
          </p:nvSpPr>
          <p:spPr bwMode="auto">
            <a:xfrm>
              <a:off x="2453" y="2491"/>
              <a:ext cx="90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2414" name="Rectangle 14"/>
            <p:cNvSpPr>
              <a:spLocks noChangeArrowheads="1"/>
            </p:cNvSpPr>
            <p:nvPr/>
          </p:nvSpPr>
          <p:spPr bwMode="auto">
            <a:xfrm>
              <a:off x="2562" y="2303"/>
              <a:ext cx="680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2415" name="Rectangle 15"/>
            <p:cNvSpPr>
              <a:spLocks noChangeArrowheads="1"/>
            </p:cNvSpPr>
            <p:nvPr/>
          </p:nvSpPr>
          <p:spPr bwMode="auto">
            <a:xfrm>
              <a:off x="2667" y="2112"/>
              <a:ext cx="453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2416" name="Rectangle 16"/>
            <p:cNvSpPr>
              <a:spLocks noChangeArrowheads="1"/>
            </p:cNvSpPr>
            <p:nvPr/>
          </p:nvSpPr>
          <p:spPr bwMode="auto">
            <a:xfrm>
              <a:off x="2782" y="1920"/>
              <a:ext cx="22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9379" name="Text Box 17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29380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2421" name="Text Box 21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6505575" y="2227263"/>
            <a:ext cx="1800225" cy="28733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4758" dir="209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30402" name="Group 3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30406" name="Group 4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30421" name="Line 5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0422" name="Line 6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0407" name="Group 7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30419" name="Line 8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0420" name="Line 9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0408" name="Group 10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30417" name="Line 11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0418" name="Line 12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0409" name="Text Box 13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0410" name="Text Box 14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0411" name="Text Box 15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grpSp>
          <p:nvGrpSpPr>
            <p:cNvPr id="230412" name="Group 16"/>
            <p:cNvGrpSpPr>
              <a:grpSpLocks/>
            </p:cNvGrpSpPr>
            <p:nvPr/>
          </p:nvGrpSpPr>
          <p:grpSpPr bwMode="auto">
            <a:xfrm>
              <a:off x="2453" y="1920"/>
              <a:ext cx="907" cy="752"/>
              <a:chOff x="2453" y="2032"/>
              <a:chExt cx="907" cy="752"/>
            </a:xfrm>
          </p:grpSpPr>
          <p:sp>
            <p:nvSpPr>
              <p:cNvPr id="743441" name="Rectangle 17"/>
              <p:cNvSpPr>
                <a:spLocks noChangeArrowheads="1"/>
              </p:cNvSpPr>
              <p:nvPr/>
            </p:nvSpPr>
            <p:spPr bwMode="auto">
              <a:xfrm>
                <a:off x="2453" y="2603"/>
                <a:ext cx="90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3442" name="Rectangle 18"/>
              <p:cNvSpPr>
                <a:spLocks noChangeArrowheads="1"/>
              </p:cNvSpPr>
              <p:nvPr/>
            </p:nvSpPr>
            <p:spPr bwMode="auto">
              <a:xfrm>
                <a:off x="2562" y="2415"/>
                <a:ext cx="680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3443" name="Rectangle 19"/>
              <p:cNvSpPr>
                <a:spLocks noChangeArrowheads="1"/>
              </p:cNvSpPr>
              <p:nvPr/>
            </p:nvSpPr>
            <p:spPr bwMode="auto">
              <a:xfrm>
                <a:off x="2667" y="2224"/>
                <a:ext cx="453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3444" name="Rectangle 20"/>
              <p:cNvSpPr>
                <a:spLocks noChangeArrowheads="1"/>
              </p:cNvSpPr>
              <p:nvPr/>
            </p:nvSpPr>
            <p:spPr bwMode="auto">
              <a:xfrm>
                <a:off x="2782" y="2032"/>
                <a:ext cx="22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30403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0404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25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31429" name="Group 3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31445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1446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1430" name="Group 6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31443" name="Line 7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1444" name="Line 8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1431" name="Group 9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31441" name="Line 10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1442" name="Line 11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1432" name="Text Box 12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1433" name="Text Box 13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1434" name="Text Box 14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grpSp>
          <p:nvGrpSpPr>
            <p:cNvPr id="231435" name="Group 15"/>
            <p:cNvGrpSpPr>
              <a:grpSpLocks/>
            </p:cNvGrpSpPr>
            <p:nvPr/>
          </p:nvGrpSpPr>
          <p:grpSpPr bwMode="auto">
            <a:xfrm>
              <a:off x="2453" y="1921"/>
              <a:ext cx="907" cy="752"/>
              <a:chOff x="2453" y="2032"/>
              <a:chExt cx="907" cy="752"/>
            </a:xfrm>
          </p:grpSpPr>
          <p:sp>
            <p:nvSpPr>
              <p:cNvPr id="744464" name="Rectangle 16"/>
              <p:cNvSpPr>
                <a:spLocks noChangeArrowheads="1"/>
              </p:cNvSpPr>
              <p:nvPr/>
            </p:nvSpPr>
            <p:spPr bwMode="auto">
              <a:xfrm>
                <a:off x="2453" y="2603"/>
                <a:ext cx="90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4465" name="Rectangle 17"/>
              <p:cNvSpPr>
                <a:spLocks noChangeArrowheads="1"/>
              </p:cNvSpPr>
              <p:nvPr/>
            </p:nvSpPr>
            <p:spPr bwMode="auto">
              <a:xfrm>
                <a:off x="2562" y="2415"/>
                <a:ext cx="680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4466" name="Rectangle 18"/>
              <p:cNvSpPr>
                <a:spLocks noChangeArrowheads="1"/>
              </p:cNvSpPr>
              <p:nvPr/>
            </p:nvSpPr>
            <p:spPr bwMode="auto">
              <a:xfrm>
                <a:off x="2667" y="2224"/>
                <a:ext cx="453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4467" name="Rectangle 19"/>
              <p:cNvSpPr>
                <a:spLocks noChangeArrowheads="1"/>
              </p:cNvSpPr>
              <p:nvPr/>
            </p:nvSpPr>
            <p:spPr bwMode="auto">
              <a:xfrm>
                <a:off x="2782" y="2032"/>
                <a:ext cx="22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44468" name="Rectangle 20"/>
            <p:cNvSpPr>
              <a:spLocks noChangeArrowheads="1"/>
            </p:cNvSpPr>
            <p:nvPr/>
          </p:nvSpPr>
          <p:spPr bwMode="auto">
            <a:xfrm>
              <a:off x="4128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1426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1427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449" name="Group 2"/>
          <p:cNvGrpSpPr>
            <a:grpSpLocks/>
          </p:cNvGrpSpPr>
          <p:nvPr/>
        </p:nvGrpSpPr>
        <p:grpSpPr bwMode="auto">
          <a:xfrm>
            <a:off x="3894138" y="1320800"/>
            <a:ext cx="1439862" cy="1193800"/>
            <a:chOff x="2453" y="2032"/>
            <a:chExt cx="907" cy="752"/>
          </a:xfrm>
        </p:grpSpPr>
        <p:sp>
          <p:nvSpPr>
            <p:cNvPr id="745475" name="Rectangle 3"/>
            <p:cNvSpPr>
              <a:spLocks noChangeArrowheads="1"/>
            </p:cNvSpPr>
            <p:nvPr/>
          </p:nvSpPr>
          <p:spPr bwMode="auto">
            <a:xfrm>
              <a:off x="2453" y="2603"/>
              <a:ext cx="90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5476" name="Rectangle 4"/>
            <p:cNvSpPr>
              <a:spLocks noChangeArrowheads="1"/>
            </p:cNvSpPr>
            <p:nvPr/>
          </p:nvSpPr>
          <p:spPr bwMode="auto">
            <a:xfrm>
              <a:off x="2562" y="2415"/>
              <a:ext cx="680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5477" name="Rectangle 5"/>
            <p:cNvSpPr>
              <a:spLocks noChangeArrowheads="1"/>
            </p:cNvSpPr>
            <p:nvPr/>
          </p:nvSpPr>
          <p:spPr bwMode="auto">
            <a:xfrm>
              <a:off x="2667" y="2224"/>
              <a:ext cx="453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5478" name="Rectangle 6"/>
            <p:cNvSpPr>
              <a:spLocks noChangeArrowheads="1"/>
            </p:cNvSpPr>
            <p:nvPr/>
          </p:nvSpPr>
          <p:spPr bwMode="auto">
            <a:xfrm>
              <a:off x="2782" y="2032"/>
              <a:ext cx="22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32450" name="Group 7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32454" name="Group 8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32465" name="Line 9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2466" name="Line 10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2455" name="Group 11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32463" name="Line 12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2464" name="Line 13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2456" name="Group 14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32461" name="Line 15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2462" name="Line 16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2457" name="Text Box 17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2458" name="Text Box 18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2459" name="Text Box 19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5492" name="Rectangle 20"/>
            <p:cNvSpPr>
              <a:spLocks noChangeArrowheads="1"/>
            </p:cNvSpPr>
            <p:nvPr/>
          </p:nvSpPr>
          <p:spPr bwMode="auto">
            <a:xfrm>
              <a:off x="4128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2451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2452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5497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473" name="Group 2"/>
          <p:cNvGrpSpPr>
            <a:grpSpLocks/>
          </p:cNvGrpSpPr>
          <p:nvPr/>
        </p:nvGrpSpPr>
        <p:grpSpPr bwMode="auto">
          <a:xfrm>
            <a:off x="6713538" y="1320800"/>
            <a:ext cx="1439862" cy="1193800"/>
            <a:chOff x="2453" y="2032"/>
            <a:chExt cx="907" cy="752"/>
          </a:xfrm>
        </p:grpSpPr>
        <p:sp>
          <p:nvSpPr>
            <p:cNvPr id="746499" name="Rectangle 3"/>
            <p:cNvSpPr>
              <a:spLocks noChangeArrowheads="1"/>
            </p:cNvSpPr>
            <p:nvPr/>
          </p:nvSpPr>
          <p:spPr bwMode="auto">
            <a:xfrm>
              <a:off x="2453" y="2603"/>
              <a:ext cx="90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6500" name="Rectangle 4"/>
            <p:cNvSpPr>
              <a:spLocks noChangeArrowheads="1"/>
            </p:cNvSpPr>
            <p:nvPr/>
          </p:nvSpPr>
          <p:spPr bwMode="auto">
            <a:xfrm>
              <a:off x="2562" y="2415"/>
              <a:ext cx="680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6501" name="Rectangle 5"/>
            <p:cNvSpPr>
              <a:spLocks noChangeArrowheads="1"/>
            </p:cNvSpPr>
            <p:nvPr/>
          </p:nvSpPr>
          <p:spPr bwMode="auto">
            <a:xfrm>
              <a:off x="2667" y="2224"/>
              <a:ext cx="453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6502" name="Rectangle 6"/>
            <p:cNvSpPr>
              <a:spLocks noChangeArrowheads="1"/>
            </p:cNvSpPr>
            <p:nvPr/>
          </p:nvSpPr>
          <p:spPr bwMode="auto">
            <a:xfrm>
              <a:off x="2782" y="2032"/>
              <a:ext cx="227" cy="181"/>
            </a:xfrm>
            <a:prstGeom prst="rect">
              <a:avLst/>
            </a:prstGeom>
            <a:solidFill>
              <a:srgbClr val="FFCC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678596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33474" name="Group 7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45"/>
            <a:chExt cx="4992" cy="1575"/>
          </a:xfrm>
        </p:grpSpPr>
        <p:grpSp>
          <p:nvGrpSpPr>
            <p:cNvPr id="233478" name="Group 8"/>
            <p:cNvGrpSpPr>
              <a:grpSpLocks/>
            </p:cNvGrpSpPr>
            <p:nvPr/>
          </p:nvGrpSpPr>
          <p:grpSpPr bwMode="auto">
            <a:xfrm>
              <a:off x="384" y="1545"/>
              <a:ext cx="1392" cy="1134"/>
              <a:chOff x="384" y="1824"/>
              <a:chExt cx="1392" cy="1134"/>
            </a:xfrm>
          </p:grpSpPr>
          <p:sp>
            <p:nvSpPr>
              <p:cNvPr id="233489" name="Line 9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3490" name="Line 10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3479" name="Group 11"/>
            <p:cNvGrpSpPr>
              <a:grpSpLocks/>
            </p:cNvGrpSpPr>
            <p:nvPr/>
          </p:nvGrpSpPr>
          <p:grpSpPr bwMode="auto">
            <a:xfrm>
              <a:off x="2208" y="1545"/>
              <a:ext cx="1392" cy="1134"/>
              <a:chOff x="2208" y="1824"/>
              <a:chExt cx="1392" cy="1134"/>
            </a:xfrm>
          </p:grpSpPr>
          <p:sp>
            <p:nvSpPr>
              <p:cNvPr id="233487" name="Line 12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3488" name="Line 13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3480" name="Group 14"/>
            <p:cNvGrpSpPr>
              <a:grpSpLocks/>
            </p:cNvGrpSpPr>
            <p:nvPr/>
          </p:nvGrpSpPr>
          <p:grpSpPr bwMode="auto">
            <a:xfrm>
              <a:off x="3984" y="1545"/>
              <a:ext cx="1392" cy="1134"/>
              <a:chOff x="3984" y="1824"/>
              <a:chExt cx="1392" cy="1134"/>
            </a:xfrm>
          </p:grpSpPr>
          <p:sp>
            <p:nvSpPr>
              <p:cNvPr id="233485" name="Line 15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3486" name="Line 16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3481" name="Text Box 17"/>
            <p:cNvSpPr txBox="1">
              <a:spLocks noChangeArrowheads="1"/>
            </p:cNvSpPr>
            <p:nvPr/>
          </p:nvSpPr>
          <p:spPr bwMode="auto">
            <a:xfrm>
              <a:off x="960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3482" name="Text Box 18"/>
            <p:cNvSpPr txBox="1">
              <a:spLocks noChangeArrowheads="1"/>
            </p:cNvSpPr>
            <p:nvPr/>
          </p:nvSpPr>
          <p:spPr bwMode="auto">
            <a:xfrm>
              <a:off x="2762" y="2889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3483" name="Text Box 19"/>
            <p:cNvSpPr txBox="1">
              <a:spLocks noChangeArrowheads="1"/>
            </p:cNvSpPr>
            <p:nvPr/>
          </p:nvSpPr>
          <p:spPr bwMode="auto">
            <a:xfrm>
              <a:off x="4582" y="2889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6516" name="Rectangle 20"/>
            <p:cNvSpPr>
              <a:spLocks noChangeArrowheads="1"/>
            </p:cNvSpPr>
            <p:nvPr/>
          </p:nvSpPr>
          <p:spPr bwMode="auto">
            <a:xfrm>
              <a:off x="4128" y="2487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33475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3476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6521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497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93"/>
            <a:chExt cx="4992" cy="1575"/>
          </a:xfrm>
        </p:grpSpPr>
        <p:grpSp>
          <p:nvGrpSpPr>
            <p:cNvPr id="234501" name="Group 3"/>
            <p:cNvGrpSpPr>
              <a:grpSpLocks/>
            </p:cNvGrpSpPr>
            <p:nvPr/>
          </p:nvGrpSpPr>
          <p:grpSpPr bwMode="auto">
            <a:xfrm>
              <a:off x="384" y="1593"/>
              <a:ext cx="1392" cy="1134"/>
              <a:chOff x="384" y="1824"/>
              <a:chExt cx="1392" cy="1134"/>
            </a:xfrm>
          </p:grpSpPr>
          <p:sp>
            <p:nvSpPr>
              <p:cNvPr id="234517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4518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4502" name="Group 6"/>
            <p:cNvGrpSpPr>
              <a:grpSpLocks/>
            </p:cNvGrpSpPr>
            <p:nvPr/>
          </p:nvGrpSpPr>
          <p:grpSpPr bwMode="auto">
            <a:xfrm>
              <a:off x="2208" y="1593"/>
              <a:ext cx="1392" cy="1134"/>
              <a:chOff x="2208" y="1824"/>
              <a:chExt cx="1392" cy="1134"/>
            </a:xfrm>
          </p:grpSpPr>
          <p:sp>
            <p:nvSpPr>
              <p:cNvPr id="234515" name="Line 7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4516" name="Line 8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4503" name="Group 9"/>
            <p:cNvGrpSpPr>
              <a:grpSpLocks/>
            </p:cNvGrpSpPr>
            <p:nvPr/>
          </p:nvGrpSpPr>
          <p:grpSpPr bwMode="auto">
            <a:xfrm>
              <a:off x="3984" y="1593"/>
              <a:ext cx="1392" cy="1134"/>
              <a:chOff x="3984" y="1824"/>
              <a:chExt cx="1392" cy="1134"/>
            </a:xfrm>
          </p:grpSpPr>
          <p:sp>
            <p:nvSpPr>
              <p:cNvPr id="234513" name="Line 10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4514" name="Line 11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4504" name="Text Box 12"/>
            <p:cNvSpPr txBox="1">
              <a:spLocks noChangeArrowheads="1"/>
            </p:cNvSpPr>
            <p:nvPr/>
          </p:nvSpPr>
          <p:spPr bwMode="auto">
            <a:xfrm>
              <a:off x="960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4505" name="Text Box 13"/>
            <p:cNvSpPr txBox="1">
              <a:spLocks noChangeArrowheads="1"/>
            </p:cNvSpPr>
            <p:nvPr/>
          </p:nvSpPr>
          <p:spPr bwMode="auto">
            <a:xfrm>
              <a:off x="2762" y="2937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4506" name="Text Box 14"/>
            <p:cNvSpPr txBox="1">
              <a:spLocks noChangeArrowheads="1"/>
            </p:cNvSpPr>
            <p:nvPr/>
          </p:nvSpPr>
          <p:spPr bwMode="auto">
            <a:xfrm>
              <a:off x="4582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7535" name="Rectangle 15"/>
            <p:cNvSpPr>
              <a:spLocks noChangeArrowheads="1"/>
            </p:cNvSpPr>
            <p:nvPr/>
          </p:nvSpPr>
          <p:spPr bwMode="auto">
            <a:xfrm>
              <a:off x="4128" y="2535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4508" name="Group 16"/>
            <p:cNvGrpSpPr>
              <a:grpSpLocks/>
            </p:cNvGrpSpPr>
            <p:nvPr/>
          </p:nvGrpSpPr>
          <p:grpSpPr bwMode="auto">
            <a:xfrm>
              <a:off x="4229" y="1774"/>
              <a:ext cx="907" cy="752"/>
              <a:chOff x="2453" y="2032"/>
              <a:chExt cx="907" cy="752"/>
            </a:xfrm>
          </p:grpSpPr>
          <p:sp>
            <p:nvSpPr>
              <p:cNvPr id="747537" name="Rectangle 17"/>
              <p:cNvSpPr>
                <a:spLocks noChangeArrowheads="1"/>
              </p:cNvSpPr>
              <p:nvPr/>
            </p:nvSpPr>
            <p:spPr bwMode="auto">
              <a:xfrm>
                <a:off x="2453" y="2603"/>
                <a:ext cx="90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7538" name="Rectangle 18"/>
              <p:cNvSpPr>
                <a:spLocks noChangeArrowheads="1"/>
              </p:cNvSpPr>
              <p:nvPr/>
            </p:nvSpPr>
            <p:spPr bwMode="auto">
              <a:xfrm>
                <a:off x="2562" y="2415"/>
                <a:ext cx="680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7539" name="Rectangle 19"/>
              <p:cNvSpPr>
                <a:spLocks noChangeArrowheads="1"/>
              </p:cNvSpPr>
              <p:nvPr/>
            </p:nvSpPr>
            <p:spPr bwMode="auto">
              <a:xfrm>
                <a:off x="2667" y="2224"/>
                <a:ext cx="453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7540" name="Rectangle 20"/>
              <p:cNvSpPr>
                <a:spLocks noChangeArrowheads="1"/>
              </p:cNvSpPr>
              <p:nvPr/>
            </p:nvSpPr>
            <p:spPr bwMode="auto">
              <a:xfrm>
                <a:off x="2782" y="2032"/>
                <a:ext cx="227" cy="181"/>
              </a:xfrm>
              <a:prstGeom prst="rect">
                <a:avLst/>
              </a:prstGeom>
              <a:solidFill>
                <a:srgbClr val="FFCC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34498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4499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7545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1" name="Group 2"/>
          <p:cNvGrpSpPr>
            <a:grpSpLocks/>
          </p:cNvGrpSpPr>
          <p:nvPr/>
        </p:nvGrpSpPr>
        <p:grpSpPr bwMode="auto">
          <a:xfrm>
            <a:off x="609600" y="2528888"/>
            <a:ext cx="7924800" cy="2500312"/>
            <a:chOff x="384" y="1593"/>
            <a:chExt cx="4992" cy="1575"/>
          </a:xfrm>
        </p:grpSpPr>
        <p:grpSp>
          <p:nvGrpSpPr>
            <p:cNvPr id="235525" name="Group 3"/>
            <p:cNvGrpSpPr>
              <a:grpSpLocks/>
            </p:cNvGrpSpPr>
            <p:nvPr/>
          </p:nvGrpSpPr>
          <p:grpSpPr bwMode="auto">
            <a:xfrm>
              <a:off x="384" y="1593"/>
              <a:ext cx="1392" cy="1134"/>
              <a:chOff x="384" y="1824"/>
              <a:chExt cx="1392" cy="1134"/>
            </a:xfrm>
          </p:grpSpPr>
          <p:sp>
            <p:nvSpPr>
              <p:cNvPr id="235541" name="Line 4"/>
              <p:cNvSpPr>
                <a:spLocks noChangeShapeType="1"/>
              </p:cNvSpPr>
              <p:nvPr/>
            </p:nvSpPr>
            <p:spPr bwMode="auto">
              <a:xfrm>
                <a:off x="3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5542" name="Line 5"/>
              <p:cNvSpPr>
                <a:spLocks noChangeShapeType="1"/>
              </p:cNvSpPr>
              <p:nvPr/>
            </p:nvSpPr>
            <p:spPr bwMode="auto">
              <a:xfrm>
                <a:off x="10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5526" name="Group 6"/>
            <p:cNvGrpSpPr>
              <a:grpSpLocks/>
            </p:cNvGrpSpPr>
            <p:nvPr/>
          </p:nvGrpSpPr>
          <p:grpSpPr bwMode="auto">
            <a:xfrm>
              <a:off x="2208" y="1593"/>
              <a:ext cx="1392" cy="1134"/>
              <a:chOff x="2208" y="1824"/>
              <a:chExt cx="1392" cy="1134"/>
            </a:xfrm>
          </p:grpSpPr>
          <p:sp>
            <p:nvSpPr>
              <p:cNvPr id="235539" name="Line 7"/>
              <p:cNvSpPr>
                <a:spLocks noChangeShapeType="1"/>
              </p:cNvSpPr>
              <p:nvPr/>
            </p:nvSpPr>
            <p:spPr bwMode="auto">
              <a:xfrm>
                <a:off x="2208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5540" name="Line 8"/>
              <p:cNvSpPr>
                <a:spLocks noChangeShapeType="1"/>
              </p:cNvSpPr>
              <p:nvPr/>
            </p:nvSpPr>
            <p:spPr bwMode="auto">
              <a:xfrm>
                <a:off x="2902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5527" name="Group 9"/>
            <p:cNvGrpSpPr>
              <a:grpSpLocks/>
            </p:cNvGrpSpPr>
            <p:nvPr/>
          </p:nvGrpSpPr>
          <p:grpSpPr bwMode="auto">
            <a:xfrm>
              <a:off x="3984" y="1593"/>
              <a:ext cx="1392" cy="1134"/>
              <a:chOff x="3984" y="1824"/>
              <a:chExt cx="1392" cy="1134"/>
            </a:xfrm>
          </p:grpSpPr>
          <p:sp>
            <p:nvSpPr>
              <p:cNvPr id="235537" name="Line 10"/>
              <p:cNvSpPr>
                <a:spLocks noChangeShapeType="1"/>
              </p:cNvSpPr>
              <p:nvPr/>
            </p:nvSpPr>
            <p:spPr bwMode="auto">
              <a:xfrm>
                <a:off x="3984" y="2958"/>
                <a:ext cx="13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35538" name="Line 11"/>
              <p:cNvSpPr>
                <a:spLocks noChangeShapeType="1"/>
              </p:cNvSpPr>
              <p:nvPr/>
            </p:nvSpPr>
            <p:spPr bwMode="auto">
              <a:xfrm>
                <a:off x="4678" y="1824"/>
                <a:ext cx="0" cy="113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5528" name="Text Box 12"/>
            <p:cNvSpPr txBox="1">
              <a:spLocks noChangeArrowheads="1"/>
            </p:cNvSpPr>
            <p:nvPr/>
          </p:nvSpPr>
          <p:spPr bwMode="auto">
            <a:xfrm>
              <a:off x="960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5529" name="Text Box 13"/>
            <p:cNvSpPr txBox="1">
              <a:spLocks noChangeArrowheads="1"/>
            </p:cNvSpPr>
            <p:nvPr/>
          </p:nvSpPr>
          <p:spPr bwMode="auto">
            <a:xfrm>
              <a:off x="2762" y="2937"/>
              <a:ext cx="210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5530" name="Text Box 14"/>
            <p:cNvSpPr txBox="1">
              <a:spLocks noChangeArrowheads="1"/>
            </p:cNvSpPr>
            <p:nvPr/>
          </p:nvSpPr>
          <p:spPr bwMode="auto">
            <a:xfrm>
              <a:off x="4582" y="2937"/>
              <a:ext cx="21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748559" name="Rectangle 15"/>
            <p:cNvSpPr>
              <a:spLocks noChangeArrowheads="1"/>
            </p:cNvSpPr>
            <p:nvPr/>
          </p:nvSpPr>
          <p:spPr bwMode="auto">
            <a:xfrm>
              <a:off x="4128" y="2535"/>
              <a:ext cx="1134" cy="18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64758" dir="20921404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532" name="Group 16"/>
            <p:cNvGrpSpPr>
              <a:grpSpLocks/>
            </p:cNvGrpSpPr>
            <p:nvPr/>
          </p:nvGrpSpPr>
          <p:grpSpPr bwMode="auto">
            <a:xfrm>
              <a:off x="4229" y="1774"/>
              <a:ext cx="907" cy="752"/>
              <a:chOff x="2453" y="2032"/>
              <a:chExt cx="907" cy="752"/>
            </a:xfrm>
          </p:grpSpPr>
          <p:sp>
            <p:nvSpPr>
              <p:cNvPr id="748561" name="Rectangle 17"/>
              <p:cNvSpPr>
                <a:spLocks noChangeArrowheads="1"/>
              </p:cNvSpPr>
              <p:nvPr/>
            </p:nvSpPr>
            <p:spPr bwMode="auto">
              <a:xfrm>
                <a:off x="2453" y="2603"/>
                <a:ext cx="907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8562" name="Rectangle 18"/>
              <p:cNvSpPr>
                <a:spLocks noChangeArrowheads="1"/>
              </p:cNvSpPr>
              <p:nvPr/>
            </p:nvSpPr>
            <p:spPr bwMode="auto">
              <a:xfrm>
                <a:off x="2562" y="2415"/>
                <a:ext cx="680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8563" name="Rectangle 19"/>
              <p:cNvSpPr>
                <a:spLocks noChangeArrowheads="1"/>
              </p:cNvSpPr>
              <p:nvPr/>
            </p:nvSpPr>
            <p:spPr bwMode="auto">
              <a:xfrm>
                <a:off x="2667" y="2224"/>
                <a:ext cx="453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8564" name="Rectangle 20"/>
              <p:cNvSpPr>
                <a:spLocks noChangeArrowheads="1"/>
              </p:cNvSpPr>
              <p:nvPr/>
            </p:nvSpPr>
            <p:spPr bwMode="auto">
              <a:xfrm>
                <a:off x="2782" y="2032"/>
                <a:ext cx="227" cy="18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64758" dir="678596" algn="ctr" rotWithShape="0">
                  <a:schemeClr val="bg2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35522" name="Text Box 21"/>
          <p:cNvSpPr txBox="1">
            <a:spLocks noChangeArrowheads="1"/>
          </p:cNvSpPr>
          <p:nvPr/>
        </p:nvSpPr>
        <p:spPr bwMode="auto">
          <a:xfrm>
            <a:off x="914400" y="1066800"/>
            <a:ext cx="1273175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 </a:t>
            </a:r>
            <a:r>
              <a:rPr lang="zh-CN" altLang="en-US" sz="2000" i="1">
                <a:solidFill>
                  <a:srgbClr val="008000"/>
                </a:solidFill>
              </a:rPr>
              <a:t>汉诺塔 </a:t>
            </a:r>
          </a:p>
        </p:txBody>
      </p:sp>
      <p:sp>
        <p:nvSpPr>
          <p:cNvPr id="235523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8569" name="Text Box 25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Text Box 2"/>
          <p:cNvSpPr txBox="1">
            <a:spLocks noChangeArrowheads="1"/>
          </p:cNvSpPr>
          <p:nvPr/>
        </p:nvSpPr>
        <p:spPr bwMode="auto">
          <a:xfrm>
            <a:off x="1865313" y="1063625"/>
            <a:ext cx="5514975" cy="5029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400" b="0">
                <a:solidFill>
                  <a:srgbClr val="008000"/>
                </a:solidFill>
              </a:rPr>
              <a:t> </a:t>
            </a:r>
          </a:p>
          <a:p>
            <a:pPr eaLnBrk="0" hangingPunct="0"/>
            <a:r>
              <a:rPr lang="en-US" altLang="zh-CN" sz="2000" b="0"/>
              <a:t>#include&lt;iostream&gt;</a:t>
            </a:r>
          </a:p>
          <a:p>
            <a:pPr eaLnBrk="0" hangingPunct="0"/>
            <a:r>
              <a:rPr lang="en-US" altLang="zh-CN" sz="2000" b="0"/>
              <a:t>using namespace std ;</a:t>
            </a:r>
          </a:p>
          <a:p>
            <a:pPr eaLnBrk="0" hangingPunct="0"/>
            <a:r>
              <a:rPr lang="en-US" altLang="zh-CN" sz="2000" b="0"/>
              <a:t>void hanoi ( int n, char a,  char b,  char c )</a:t>
            </a:r>
          </a:p>
          <a:p>
            <a:pPr eaLnBrk="0" hangingPunct="0"/>
            <a:r>
              <a:rPr lang="en-US" altLang="zh-CN" sz="2000" b="0"/>
              <a:t>  {  if  ( n &gt;= 1 )</a:t>
            </a:r>
          </a:p>
          <a:p>
            <a:pPr eaLnBrk="0" hangingPunct="0"/>
            <a:r>
              <a:rPr lang="en-US" altLang="zh-CN" sz="2000" b="0"/>
              <a:t>         {  </a:t>
            </a:r>
            <a:r>
              <a:rPr lang="en-US" altLang="zh-CN" sz="2000"/>
              <a:t>hanoi ( n-1,  a,  c,  b ) ;</a:t>
            </a:r>
          </a:p>
          <a:p>
            <a:pPr eaLnBrk="0" hangingPunct="0"/>
            <a:r>
              <a:rPr lang="en-US" altLang="zh-CN" sz="2000" b="0"/>
              <a:t>             cout &lt;&lt; a &lt;&lt; " --&gt; " &lt;&lt; c &lt;&lt; endl ;</a:t>
            </a:r>
          </a:p>
          <a:p>
            <a:pPr eaLnBrk="0" hangingPunct="0"/>
            <a:r>
              <a:rPr lang="en-US" altLang="zh-CN" sz="2000" b="0"/>
              <a:t>             </a:t>
            </a:r>
            <a:r>
              <a:rPr lang="en-US" altLang="zh-CN" sz="2000"/>
              <a:t>hanoi ( n-1,  b,  a,  c ) ;</a:t>
            </a:r>
          </a:p>
          <a:p>
            <a:pPr eaLnBrk="0" hangingPunct="0"/>
            <a:r>
              <a:rPr lang="en-US" altLang="zh-CN" sz="2000" b="0"/>
              <a:t>          }</a:t>
            </a:r>
          </a:p>
          <a:p>
            <a:pPr eaLnBrk="0" hangingPunct="0"/>
            <a:r>
              <a:rPr lang="en-US" altLang="zh-CN" sz="2000" b="0"/>
              <a:t>  }</a:t>
            </a:r>
          </a:p>
          <a:p>
            <a:pPr eaLnBrk="0" hangingPunct="0"/>
            <a:r>
              <a:rPr lang="en-US" altLang="zh-CN" sz="2000" b="0"/>
              <a:t>int main ()</a:t>
            </a:r>
          </a:p>
          <a:p>
            <a:pPr eaLnBrk="0" hangingPunct="0"/>
            <a:r>
              <a:rPr lang="en-US" altLang="zh-CN" sz="2000" b="0"/>
              <a:t>  {  int  m ;</a:t>
            </a:r>
          </a:p>
          <a:p>
            <a:pPr eaLnBrk="0" hangingPunct="0"/>
            <a:r>
              <a:rPr lang="en-US" altLang="zh-CN" sz="2000" b="0"/>
              <a:t>      cout &lt;&lt; " Input the number of diskes: " &lt;&lt; endl ;</a:t>
            </a:r>
          </a:p>
          <a:p>
            <a:pPr eaLnBrk="0" hangingPunct="0"/>
            <a:r>
              <a:rPr lang="en-US" altLang="zh-CN" sz="2000" b="0"/>
              <a:t>      cin &gt;&gt; m ;</a:t>
            </a:r>
          </a:p>
          <a:p>
            <a:pPr eaLnBrk="0" hangingPunct="0"/>
            <a:r>
              <a:rPr lang="en-US" altLang="zh-CN" sz="2000" b="0"/>
              <a:t>      hanoi ( m,  'A' ,  'B' , 'C' ) ;</a:t>
            </a:r>
          </a:p>
          <a:p>
            <a:pPr eaLnBrk="0" hangingPunct="0"/>
            <a:r>
              <a:rPr lang="en-US" altLang="zh-CN" sz="2000" b="0"/>
              <a:t>  }</a:t>
            </a:r>
          </a:p>
        </p:txBody>
      </p:sp>
      <p:sp>
        <p:nvSpPr>
          <p:cNvPr id="236546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49574" name="Text Box 6"/>
          <p:cNvSpPr txBox="1">
            <a:spLocks noChangeArrowheads="1"/>
          </p:cNvSpPr>
          <p:nvPr/>
        </p:nvSpPr>
        <p:spPr bwMode="auto">
          <a:xfrm>
            <a:off x="609600" y="547688"/>
            <a:ext cx="2362200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4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4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4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49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49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49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749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49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495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7495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7495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7495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7495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7495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0" grpId="0" build="p" autoUpdateAnimBg="0" advAuto="100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37575" name="Rectangle 3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7576" name="Rectangle 4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477000" y="3094038"/>
            <a:ext cx="2133600" cy="2849562"/>
            <a:chOff x="4080" y="1949"/>
            <a:chExt cx="1344" cy="1795"/>
          </a:xfrm>
        </p:grpSpPr>
        <p:sp>
          <p:nvSpPr>
            <p:cNvPr id="237573" name="Rectangle 7"/>
            <p:cNvSpPr>
              <a:spLocks noChangeArrowheads="1"/>
            </p:cNvSpPr>
            <p:nvPr/>
          </p:nvSpPr>
          <p:spPr bwMode="auto">
            <a:xfrm>
              <a:off x="4560" y="2160"/>
              <a:ext cx="864" cy="158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7574" name="Text Box 8"/>
            <p:cNvSpPr txBox="1">
              <a:spLocks noChangeArrowheads="1"/>
            </p:cNvSpPr>
            <p:nvPr/>
          </p:nvSpPr>
          <p:spPr bwMode="auto">
            <a:xfrm>
              <a:off x="4080" y="1949"/>
              <a:ext cx="5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66CC"/>
                  </a:solidFill>
                </a:rPr>
                <a:t>Output</a:t>
              </a:r>
            </a:p>
          </p:txBody>
        </p:sp>
      </p:grpSp>
      <p:sp>
        <p:nvSpPr>
          <p:cNvPr id="750601" name="Text Box 9"/>
          <p:cNvSpPr txBox="1">
            <a:spLocks noChangeArrowheads="1"/>
          </p:cNvSpPr>
          <p:nvPr/>
        </p:nvSpPr>
        <p:spPr bwMode="auto">
          <a:xfrm>
            <a:off x="544513" y="347663"/>
            <a:ext cx="5170487" cy="2044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b="0"/>
              <a:t> </a:t>
            </a:r>
          </a:p>
          <a:p>
            <a:pPr eaLnBrk="0" hangingPunct="0"/>
            <a:r>
              <a:rPr lang="en-US" altLang="zh-CN" b="0"/>
              <a:t>int main ()</a:t>
            </a:r>
          </a:p>
          <a:p>
            <a:pPr eaLnBrk="0" hangingPunct="0"/>
            <a:r>
              <a:rPr lang="en-US" altLang="zh-CN" b="0"/>
              <a:t>  {  int  m ;</a:t>
            </a:r>
          </a:p>
          <a:p>
            <a:pPr eaLnBrk="0" hangingPunct="0"/>
            <a:r>
              <a:rPr lang="en-US" altLang="zh-CN" b="0"/>
              <a:t>      cout &lt;&lt; " Input the number of diskes: " &lt;&lt; endl ;</a:t>
            </a:r>
          </a:p>
          <a:p>
            <a:pPr eaLnBrk="0" hangingPunct="0"/>
            <a:r>
              <a:rPr lang="en-US" altLang="zh-CN" b="0"/>
              <a:t>      cin &gt;&gt; m ;</a:t>
            </a:r>
          </a:p>
          <a:p>
            <a:pPr eaLnBrk="0" hangingPunct="0"/>
            <a:r>
              <a:rPr lang="en-US" altLang="zh-CN" b="0"/>
              <a:t>      hanoi ( m,  'A' ,  'B' , 'C' ) ;</a:t>
            </a:r>
          </a:p>
          <a:p>
            <a:pPr eaLnBrk="0" hangingPunct="0"/>
            <a:r>
              <a:rPr lang="en-US" altLang="zh-CN" b="0"/>
              <a:t>  }</a:t>
            </a:r>
          </a:p>
        </p:txBody>
      </p:sp>
      <p:sp>
        <p:nvSpPr>
          <p:cNvPr id="23757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</a:t>
            </a:r>
            <a:r>
              <a:rPr lang="en-US" altLang="zh-CN" sz="2000" i="1">
                <a:solidFill>
                  <a:srgbClr val="0000FF"/>
                </a:solidFill>
              </a:rPr>
              <a:t>double x , double y</a:t>
            </a:r>
            <a:r>
              <a:rPr lang="en-US" altLang="zh-CN" sz="2000" b="0"/>
              <a:t>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return y ;</a:t>
            </a:r>
          </a:p>
          <a:p>
            <a:pPr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1224" name="AutoShape 8"/>
          <p:cNvSpPr>
            <a:spLocks/>
          </p:cNvSpPr>
          <p:nvPr/>
        </p:nvSpPr>
        <p:spPr bwMode="auto">
          <a:xfrm>
            <a:off x="5410200" y="3219450"/>
            <a:ext cx="1828800" cy="508000"/>
          </a:xfrm>
          <a:prstGeom prst="borderCallout2">
            <a:avLst>
              <a:gd name="adj1" fmla="val 22500"/>
              <a:gd name="adj2" fmla="val -4167"/>
              <a:gd name="adj3" fmla="val 22500"/>
              <a:gd name="adj4" fmla="val -25870"/>
              <a:gd name="adj5" fmla="val -181565"/>
              <a:gd name="adj6" fmla="val -7673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形式参数表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29701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4" grpId="0" animBg="1" autoUpdateAnimBg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238594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38603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8604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1622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751624" name="Rectangle 8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grpSp>
        <p:nvGrpSpPr>
          <p:cNvPr id="238597" name="Group 9"/>
          <p:cNvGrpSpPr>
            <a:grpSpLocks/>
          </p:cNvGrpSpPr>
          <p:nvPr/>
        </p:nvGrpSpPr>
        <p:grpSpPr bwMode="auto">
          <a:xfrm>
            <a:off x="6477000" y="3094038"/>
            <a:ext cx="2133600" cy="2849562"/>
            <a:chOff x="4080" y="1949"/>
            <a:chExt cx="1344" cy="1795"/>
          </a:xfrm>
        </p:grpSpPr>
        <p:sp>
          <p:nvSpPr>
            <p:cNvPr id="238601" name="Rectangle 10"/>
            <p:cNvSpPr>
              <a:spLocks noChangeArrowheads="1"/>
            </p:cNvSpPr>
            <p:nvPr/>
          </p:nvSpPr>
          <p:spPr bwMode="auto">
            <a:xfrm>
              <a:off x="4560" y="2160"/>
              <a:ext cx="864" cy="158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8602" name="Text Box 11"/>
            <p:cNvSpPr txBox="1">
              <a:spLocks noChangeArrowheads="1"/>
            </p:cNvSpPr>
            <p:nvPr/>
          </p:nvSpPr>
          <p:spPr bwMode="auto">
            <a:xfrm>
              <a:off x="4080" y="1949"/>
              <a:ext cx="5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66CC"/>
                  </a:solidFill>
                </a:rPr>
                <a:t>Output</a:t>
              </a:r>
            </a:p>
          </p:txBody>
        </p:sp>
      </p:grpSp>
      <p:sp>
        <p:nvSpPr>
          <p:cNvPr id="751628" name="Text Box 12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38599" name="Text Box 13"/>
          <p:cNvSpPr txBox="1">
            <a:spLocks noChangeArrowheads="1"/>
          </p:cNvSpPr>
          <p:nvPr/>
        </p:nvSpPr>
        <p:spPr bwMode="auto">
          <a:xfrm>
            <a:off x="544513" y="347663"/>
            <a:ext cx="5170487" cy="20447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b="0"/>
              <a:t> </a:t>
            </a:r>
          </a:p>
          <a:p>
            <a:pPr eaLnBrk="0" hangingPunct="0"/>
            <a:r>
              <a:rPr lang="en-US" altLang="zh-CN" b="0"/>
              <a:t>int main ()</a:t>
            </a:r>
          </a:p>
          <a:p>
            <a:pPr eaLnBrk="0" hangingPunct="0"/>
            <a:r>
              <a:rPr lang="en-US" altLang="zh-CN" b="0"/>
              <a:t>  {  int  m ;</a:t>
            </a:r>
          </a:p>
          <a:p>
            <a:pPr eaLnBrk="0" hangingPunct="0"/>
            <a:r>
              <a:rPr lang="en-US" altLang="zh-CN" b="0"/>
              <a:t>      cout &lt;&lt; " Input the number of diskes: " &lt;&lt; endl ;</a:t>
            </a:r>
          </a:p>
          <a:p>
            <a:pPr eaLnBrk="0" hangingPunct="0"/>
            <a:r>
              <a:rPr lang="en-US" altLang="zh-CN" b="0"/>
              <a:t>      cin &gt;&gt; m ;</a:t>
            </a:r>
          </a:p>
          <a:p>
            <a:pPr eaLnBrk="0" hangingPunct="0"/>
            <a:r>
              <a:rPr lang="en-US" altLang="zh-CN" b="0"/>
              <a:t>      </a:t>
            </a:r>
            <a:r>
              <a:rPr lang="en-US" altLang="zh-CN">
                <a:solidFill>
                  <a:srgbClr val="FFFFFF"/>
                </a:solidFill>
              </a:rPr>
              <a:t>hanoi ( m,  'A' ,  'B' , 'C' ) ;</a:t>
            </a:r>
          </a:p>
          <a:p>
            <a:pPr eaLnBrk="0" hangingPunct="0"/>
            <a:r>
              <a:rPr lang="en-US" altLang="zh-CN" b="0"/>
              <a:t>  }</a:t>
            </a:r>
          </a:p>
        </p:txBody>
      </p:sp>
      <p:sp>
        <p:nvSpPr>
          <p:cNvPr id="23860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3" grpId="0" animBg="1" autoUpdateAnimBg="0"/>
      <p:bldP spid="751624" grpId="0" animBg="1" autoUpdateAnimBg="0"/>
      <p:bldP spid="751628" grpId="0" autoUpdateAnimBg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7" name="Group 2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39627" name="Rectangle 3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39628" name="Rectangle 4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2645" name="Rectangle 5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39618" name="Rectangle 6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39619" name="Rectangle 7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grpSp>
        <p:nvGrpSpPr>
          <p:cNvPr id="239620" name="Group 8"/>
          <p:cNvGrpSpPr>
            <a:grpSpLocks/>
          </p:cNvGrpSpPr>
          <p:nvPr/>
        </p:nvGrpSpPr>
        <p:grpSpPr bwMode="auto">
          <a:xfrm>
            <a:off x="6477000" y="3094038"/>
            <a:ext cx="2133600" cy="2849562"/>
            <a:chOff x="4080" y="1949"/>
            <a:chExt cx="1344" cy="1795"/>
          </a:xfrm>
        </p:grpSpPr>
        <p:sp>
          <p:nvSpPr>
            <p:cNvPr id="239625" name="Rectangle 9"/>
            <p:cNvSpPr>
              <a:spLocks noChangeArrowheads="1"/>
            </p:cNvSpPr>
            <p:nvPr/>
          </p:nvSpPr>
          <p:spPr bwMode="auto">
            <a:xfrm>
              <a:off x="4560" y="2160"/>
              <a:ext cx="864" cy="158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39626" name="Text Box 10"/>
            <p:cNvSpPr txBox="1">
              <a:spLocks noChangeArrowheads="1"/>
            </p:cNvSpPr>
            <p:nvPr/>
          </p:nvSpPr>
          <p:spPr bwMode="auto">
            <a:xfrm>
              <a:off x="4080" y="1949"/>
              <a:ext cx="5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66CC"/>
                  </a:solidFill>
                </a:rPr>
                <a:t>Output</a:t>
              </a:r>
            </a:p>
          </p:txBody>
        </p:sp>
      </p:grpSp>
      <p:sp>
        <p:nvSpPr>
          <p:cNvPr id="239621" name="Text Box 11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752652" name="Text Box 12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endParaRPr lang="en-US" altLang="zh-CN" sz="2000" b="0"/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sp>
        <p:nvSpPr>
          <p:cNvPr id="239623" name="Rectangle 13"/>
          <p:cNvSpPr>
            <a:spLocks noChangeArrowheads="1"/>
          </p:cNvSpPr>
          <p:nvPr/>
        </p:nvSpPr>
        <p:spPr bwMode="auto">
          <a:xfrm>
            <a:off x="544513" y="365125"/>
            <a:ext cx="11461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</a:p>
        </p:txBody>
      </p:sp>
      <p:sp>
        <p:nvSpPr>
          <p:cNvPr id="239624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52" grpId="0" autoUpdateAnimBg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2"/>
          <p:cNvSpPr>
            <a:spLocks noChangeArrowheads="1"/>
          </p:cNvSpPr>
          <p:nvPr/>
        </p:nvSpPr>
        <p:spPr bwMode="auto">
          <a:xfrm>
            <a:off x="609600" y="1219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0642" name="Text Box 3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</a:t>
            </a:r>
            <a:r>
              <a:rPr lang="en-US" altLang="zh-CN">
                <a:solidFill>
                  <a:srgbClr val="FFFFFF"/>
                </a:solidFill>
              </a:rPr>
              <a:t>{ hanoi ( n-1, a, c, b) ;</a:t>
            </a:r>
            <a:r>
              <a:rPr lang="en-US" altLang="zh-CN" b="0"/>
              <a:t>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40643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0663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0664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3671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0644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0645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53674" name="Line 10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3676" name="Rectangle 12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53677" name="Line 13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3679" name="Rectangle 15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grpSp>
        <p:nvGrpSpPr>
          <p:cNvPr id="240650" name="Group 16"/>
          <p:cNvGrpSpPr>
            <a:grpSpLocks/>
          </p:cNvGrpSpPr>
          <p:nvPr/>
        </p:nvGrpSpPr>
        <p:grpSpPr bwMode="auto">
          <a:xfrm>
            <a:off x="6477000" y="3094038"/>
            <a:ext cx="2133600" cy="2849562"/>
            <a:chOff x="4080" y="1949"/>
            <a:chExt cx="1344" cy="1795"/>
          </a:xfrm>
        </p:grpSpPr>
        <p:sp>
          <p:nvSpPr>
            <p:cNvPr id="240661" name="Rectangle 17"/>
            <p:cNvSpPr>
              <a:spLocks noChangeArrowheads="1"/>
            </p:cNvSpPr>
            <p:nvPr/>
          </p:nvSpPr>
          <p:spPr bwMode="auto">
            <a:xfrm>
              <a:off x="4560" y="2160"/>
              <a:ext cx="864" cy="158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40662" name="Text Box 18"/>
            <p:cNvSpPr txBox="1">
              <a:spLocks noChangeArrowheads="1"/>
            </p:cNvSpPr>
            <p:nvPr/>
          </p:nvSpPr>
          <p:spPr bwMode="auto">
            <a:xfrm>
              <a:off x="4080" y="1949"/>
              <a:ext cx="5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66CC"/>
                  </a:solidFill>
                </a:rPr>
                <a:t>Output</a:t>
              </a:r>
            </a:p>
          </p:txBody>
        </p:sp>
      </p:grpSp>
      <p:sp>
        <p:nvSpPr>
          <p:cNvPr id="240651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53685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0654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53688" name="Line 24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3689" name="Rectangle 25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C, B )</a:t>
            </a:r>
          </a:p>
        </p:txBody>
      </p:sp>
      <p:sp>
        <p:nvSpPr>
          <p:cNvPr id="753690" name="Text Box 26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53691" name="Rectangle 27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53692" name="Rectangle 28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753693" name="Rectangle 29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A, B, C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5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5367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5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7536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5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75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4" grpId="0" animBg="1"/>
      <p:bldP spid="753676" grpId="0" autoUpdateAnimBg="0"/>
      <p:bldP spid="753677" grpId="0" animBg="1"/>
      <p:bldP spid="753679" grpId="0" autoUpdateAnimBg="0"/>
      <p:bldP spid="753684" grpId="0" autoUpdateAnimBg="0"/>
      <p:bldP spid="753685" grpId="0" autoUpdateAnimBg="0"/>
      <p:bldP spid="753688" grpId="0" animBg="1"/>
      <p:bldP spid="753689" grpId="0" animBg="1" autoUpdateAnimBg="0"/>
      <p:bldP spid="753690" grpId="0" autoUpdateAnimBg="0"/>
      <p:bldP spid="753691" grpId="0" animBg="1" autoUpdateAnimBg="0"/>
      <p:bldP spid="753692" grpId="0" animBg="1" autoUpdateAnimBg="0"/>
      <p:bldP spid="753693" grpId="0" animBg="1" autoUpdateAnimBg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2"/>
          <p:cNvSpPr>
            <a:spLocks noChangeArrowheads="1"/>
          </p:cNvSpPr>
          <p:nvPr/>
        </p:nvSpPr>
        <p:spPr bwMode="auto">
          <a:xfrm>
            <a:off x="5334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1666" name="Text Box 3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41667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1689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1690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897031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1668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1669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1670" name="Line 10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1" name="Rectangle 11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241672" name="Rectangle 12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1673" name="Line 13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4" name="Rectangle 14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A, B, C )</a:t>
            </a:r>
          </a:p>
        </p:txBody>
      </p:sp>
      <p:sp>
        <p:nvSpPr>
          <p:cNvPr id="241675" name="Rectangle 15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grpSp>
        <p:nvGrpSpPr>
          <p:cNvPr id="241676" name="Group 16"/>
          <p:cNvGrpSpPr>
            <a:grpSpLocks/>
          </p:cNvGrpSpPr>
          <p:nvPr/>
        </p:nvGrpSpPr>
        <p:grpSpPr bwMode="auto">
          <a:xfrm>
            <a:off x="6477000" y="3094038"/>
            <a:ext cx="2133600" cy="2849562"/>
            <a:chOff x="4080" y="1949"/>
            <a:chExt cx="1344" cy="1795"/>
          </a:xfrm>
        </p:grpSpPr>
        <p:sp>
          <p:nvSpPr>
            <p:cNvPr id="241687" name="Rectangle 17"/>
            <p:cNvSpPr>
              <a:spLocks noChangeArrowheads="1"/>
            </p:cNvSpPr>
            <p:nvPr/>
          </p:nvSpPr>
          <p:spPr bwMode="auto">
            <a:xfrm>
              <a:off x="4560" y="2160"/>
              <a:ext cx="864" cy="158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41688" name="Text Box 18"/>
            <p:cNvSpPr txBox="1">
              <a:spLocks noChangeArrowheads="1"/>
            </p:cNvSpPr>
            <p:nvPr/>
          </p:nvSpPr>
          <p:spPr bwMode="auto">
            <a:xfrm>
              <a:off x="4080" y="1949"/>
              <a:ext cx="51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66CC"/>
                  </a:solidFill>
                </a:rPr>
                <a:t>Output</a:t>
              </a:r>
            </a:p>
          </p:txBody>
        </p:sp>
      </p:grpSp>
      <p:sp>
        <p:nvSpPr>
          <p:cNvPr id="241677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1678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1679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1680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41681" name="Line 23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2" name="Rectangle 24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C, B )</a:t>
            </a:r>
          </a:p>
        </p:txBody>
      </p:sp>
      <p:sp>
        <p:nvSpPr>
          <p:cNvPr id="241683" name="Text Box 25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1684" name="Rectangle 26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897051" name="Rectangle 27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897052" name="Rectangle 28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51" grpId="0" animBg="1"/>
      <p:bldP spid="897052" grpId="0" animBg="1" autoUpdateAnimBg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ChangeArrowheads="1"/>
          </p:cNvSpPr>
          <p:nvPr/>
        </p:nvSpPr>
        <p:spPr bwMode="auto">
          <a:xfrm>
            <a:off x="609600" y="1524000"/>
            <a:ext cx="34290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2690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2691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42692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2709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2710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4696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2693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2694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2695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6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242697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2698" name="Line 14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9" name="Rectangle 15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42700" name="Rectangle 16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2701" name="Text Box 17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754706" name="Text Box 18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2703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2704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2705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54710" name="Line 22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4711" name="Text Box 23"/>
          <p:cNvSpPr txBox="1">
            <a:spLocks noChangeArrowheads="1"/>
          </p:cNvSpPr>
          <p:nvPr/>
        </p:nvSpPr>
        <p:spPr bwMode="auto">
          <a:xfrm>
            <a:off x="2590800" y="5110163"/>
            <a:ext cx="5905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42708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547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06" grpId="0" autoUpdateAnimBg="0"/>
      <p:bldP spid="754710" grpId="0" animBg="1"/>
      <p:bldP spid="754711" grpId="0" autoUpdateAnimBg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3714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3715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b="0"/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43716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3735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3736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898056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3717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3718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3719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0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243721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3722" name="Line 14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3" name="Rectangle 15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43724" name="Rectangle 16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3725" name="Text Box 17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3726" name="Text Box 18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3727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3728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3729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3730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898073" name="Line 25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98074" name="Rectangle 26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 , A, C )</a:t>
            </a:r>
          </a:p>
        </p:txBody>
      </p:sp>
      <p:sp>
        <p:nvSpPr>
          <p:cNvPr id="898075" name="Text Box 27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898076" name="Rectangle 28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9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9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89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73" grpId="0" animBg="1"/>
      <p:bldP spid="898074" grpId="0" animBg="1" autoUpdateAnimBg="0"/>
      <p:bldP spid="898075" grpId="0" autoUpdateAnimBg="0"/>
      <p:bldP spid="898076" grpId="0" animBg="1" autoUpdateAnimBg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4738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4739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b="0"/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244740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4761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4762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899080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4741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4742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4743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4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244745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4746" name="Line 14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7" name="Rectangle 15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44748" name="Rectangle 16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4749" name="Text Box 17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4750" name="Text Box 18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4751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4752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4753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4754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44755" name="Line 23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56" name="Rectangle 24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 , A, C )</a:t>
            </a:r>
          </a:p>
        </p:txBody>
      </p:sp>
      <p:sp>
        <p:nvSpPr>
          <p:cNvPr id="244757" name="Text Box 25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44758" name="Rectangle 26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  <p:sp>
        <p:nvSpPr>
          <p:cNvPr id="899099" name="Rectangle 27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899100" name="Rectangle 28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99" grpId="0" animBg="1"/>
      <p:bldP spid="899100" grpId="0" animBg="1" autoUpdateAnimBg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25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45763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5781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5782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5764" name="Rectangle 7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5765" name="Rectangle 8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5766" name="Line 9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7" name="Rectangle 10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A, C, B )</a:t>
            </a:r>
          </a:p>
        </p:txBody>
      </p:sp>
      <p:sp>
        <p:nvSpPr>
          <p:cNvPr id="245768" name="Rectangle 11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5769" name="Line 1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70" name="Rectangle 1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45771" name="Rectangle 1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5772" name="Text Box 15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5773" name="Text Box 16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5729" name="Rectangle 17"/>
          <p:cNvSpPr>
            <a:spLocks noChangeArrowheads="1"/>
          </p:cNvSpPr>
          <p:nvPr/>
        </p:nvSpPr>
        <p:spPr bwMode="auto">
          <a:xfrm>
            <a:off x="4648200" y="4114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5775" name="Text Box 18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5776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5777" name="Text Box 20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 useBgFill="1">
        <p:nvSpPr>
          <p:cNvPr id="755733" name="Rectangle 21"/>
          <p:cNvSpPr>
            <a:spLocks noChangeArrowheads="1"/>
          </p:cNvSpPr>
          <p:nvPr/>
        </p:nvSpPr>
        <p:spPr bwMode="auto">
          <a:xfrm>
            <a:off x="609600" y="46450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45779" name="Text Box 22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45780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9" grpId="0" animBg="1"/>
      <p:bldP spid="755733" grpId="0" animBg="1" autoUpdateAnimBg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46786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6803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6804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6742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6787" name="Rectangle 7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6788" name="Rectangle 8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6789" name="Line 9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790" name="Rectangle 10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46791" name="Rectangle 11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6792" name="Line 1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793" name="Text Box 15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6794" name="Text Box 16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6753" name="Line 17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6755" name="Text Box 19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6797" name="Text Box 20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6798" name="Text Box 21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56760" name="Text Box 24"/>
          <p:cNvSpPr txBox="1">
            <a:spLocks noChangeArrowheads="1"/>
          </p:cNvSpPr>
          <p:nvPr/>
        </p:nvSpPr>
        <p:spPr bwMode="auto">
          <a:xfrm>
            <a:off x="2590800" y="4267200"/>
            <a:ext cx="5905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46800" name="Rectangle 25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6801" name="Text Box 26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r>
              <a:rPr lang="zh-CN" altLang="en-US" sz="2000" b="0"/>
              <a:t> </a:t>
            </a: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sp>
        <p:nvSpPr>
          <p:cNvPr id="246802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5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53" grpId="0" animBg="1"/>
      <p:bldP spid="756755" grpId="0" animBg="1" autoUpdateAnimBg="0"/>
      <p:bldP spid="756760" grpId="0" autoUpdateAnimBg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7810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7811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47812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7828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7829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7768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7813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7814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7815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16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47817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7818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7819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7820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7821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7822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57779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81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57782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47826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57785" name="Rectangle 25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C, A, B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577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9" grpId="0" animBg="1"/>
      <p:bldP spid="757781" grpId="0" autoUpdateAnimBg="0"/>
      <p:bldP spid="757782" grpId="0" autoUpdateAnimBg="0"/>
      <p:bldP spid="75778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	 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	 return y ;</a:t>
            </a:r>
          </a:p>
          <a:p>
            <a:pPr>
              <a:lnSpc>
                <a:spcPct val="140000"/>
              </a:lnSpc>
            </a:pPr>
            <a:r>
              <a:rPr lang="en-US" altLang="zh-CN" sz="2000" i="1">
                <a:solidFill>
                  <a:srgbClr val="0000FF"/>
                </a:solidFill>
              </a:rPr>
              <a:t>}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2248" name="AutoShape 8"/>
          <p:cNvSpPr>
            <a:spLocks/>
          </p:cNvSpPr>
          <p:nvPr/>
        </p:nvSpPr>
        <p:spPr bwMode="auto">
          <a:xfrm>
            <a:off x="6172200" y="3956050"/>
            <a:ext cx="1371600" cy="508000"/>
          </a:xfrm>
          <a:prstGeom prst="borderCallout2">
            <a:avLst>
              <a:gd name="adj1" fmla="val 22500"/>
              <a:gd name="adj2" fmla="val -5556"/>
              <a:gd name="adj3" fmla="val 22500"/>
              <a:gd name="adj4" fmla="val -50463"/>
              <a:gd name="adj5" fmla="val -194065"/>
              <a:gd name="adj6" fmla="val -140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函数体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8" grpId="0" animBg="1" autoUpdateAnimBg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ChangeArrowheads="1"/>
          </p:cNvSpPr>
          <p:nvPr/>
        </p:nvSpPr>
        <p:spPr bwMode="auto">
          <a:xfrm>
            <a:off x="609600" y="1255713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8834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8835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>
                <a:solidFill>
                  <a:schemeClr val="hlink"/>
                </a:solidFill>
              </a:rPr>
              <a:t>     </a:t>
            </a:r>
            <a:r>
              <a:rPr lang="en-US" altLang="zh-CN">
                <a:solidFill>
                  <a:srgbClr val="FFFFFF"/>
                </a:solidFill>
              </a:rPr>
              <a:t>{ </a:t>
            </a:r>
            <a:r>
              <a:rPr lang="en-US" altLang="zh-CN">
                <a:solidFill>
                  <a:schemeClr val="hlink"/>
                </a:solidFill>
              </a:rPr>
              <a:t>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48836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8856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8857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0104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8837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8838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8839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0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48841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8842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8843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8844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8845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8846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8847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8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C, A, B )</a:t>
            </a:r>
          </a:p>
        </p:txBody>
      </p:sp>
      <p:sp>
        <p:nvSpPr>
          <p:cNvPr id="248849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8850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48851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00120" name="Line 24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0121" name="Rectangle 25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C, B , A)</a:t>
            </a:r>
          </a:p>
        </p:txBody>
      </p:sp>
      <p:sp>
        <p:nvSpPr>
          <p:cNvPr id="900122" name="Text Box 26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900123" name="Rectangle 27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C   B  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0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0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0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20" grpId="0" animBg="1"/>
      <p:bldP spid="900121" grpId="0" animBg="1" autoUpdateAnimBg="0"/>
      <p:bldP spid="900122" grpId="0" autoUpdateAnimBg="0"/>
      <p:bldP spid="900123" grpId="0" animBg="1" autoUpdateAnimBg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9858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9859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>
                <a:solidFill>
                  <a:schemeClr val="hlink"/>
                </a:solidFill>
              </a:rPr>
              <a:t>     </a:t>
            </a:r>
            <a:r>
              <a:rPr lang="en-US" altLang="zh-CN" b="0"/>
              <a:t>{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 b="0"/>
              <a:t>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249860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49882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9883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1128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49861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49862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9863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64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49865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9866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49867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9868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9869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49870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9871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72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C, A, B )</a:t>
            </a:r>
          </a:p>
        </p:txBody>
      </p:sp>
      <p:sp>
        <p:nvSpPr>
          <p:cNvPr id="249873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49874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49875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49876" name="Line 24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77" name="Rectangle 25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C, B , A)</a:t>
            </a:r>
          </a:p>
        </p:txBody>
      </p:sp>
      <p:sp>
        <p:nvSpPr>
          <p:cNvPr id="249878" name="Text Box 26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49879" name="Rectangle 27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C   B   A</a:t>
            </a:r>
          </a:p>
        </p:txBody>
      </p:sp>
      <p:sp>
        <p:nvSpPr>
          <p:cNvPr id="901148" name="Rectangle 28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01149" name="Rectangle 29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8" grpId="0" animBg="1"/>
      <p:bldP spid="901149" grpId="0" animBg="1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2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0882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0883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>
                <a:solidFill>
                  <a:srgbClr val="FFFFFF"/>
                </a:solidFill>
              </a:rPr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50884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0903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0904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8792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0885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0886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0887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0888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0889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0890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0891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0892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0893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0894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0895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0896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C, A, B )</a:t>
            </a:r>
          </a:p>
        </p:txBody>
      </p:sp>
      <p:sp>
        <p:nvSpPr>
          <p:cNvPr id="250897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0898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758807" name="Text Box 23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8808" name="Line 24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8809" name="Text Box 25"/>
          <p:cNvSpPr txBox="1">
            <a:spLocks noChangeArrowheads="1"/>
          </p:cNvSpPr>
          <p:nvPr/>
        </p:nvSpPr>
        <p:spPr bwMode="auto">
          <a:xfrm>
            <a:off x="2590800" y="5110163"/>
            <a:ext cx="5905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50902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588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07" grpId="0" autoUpdateAnimBg="0"/>
      <p:bldP spid="758808" grpId="0" animBg="1"/>
      <p:bldP spid="758809" grpId="0" autoUpdateAnimBg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1906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1907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b="0"/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51908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1929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1930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2152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1909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1910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1911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12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1913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1914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1915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1916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1917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1918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1919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20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C, A, B )</a:t>
            </a:r>
          </a:p>
        </p:txBody>
      </p:sp>
      <p:sp>
        <p:nvSpPr>
          <p:cNvPr id="251921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1922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1923" name="Text Box 23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1924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02171" name="Line 27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2172" name="Rectangle 28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 , B )</a:t>
            </a:r>
          </a:p>
        </p:txBody>
      </p:sp>
      <p:sp>
        <p:nvSpPr>
          <p:cNvPr id="902173" name="Text Box 29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902174" name="Rectangle 30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0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71" grpId="0" animBg="1"/>
      <p:bldP spid="902172" grpId="0" animBg="1" autoUpdateAnimBg="0"/>
      <p:bldP spid="902173" grpId="0" autoUpdateAnimBg="0"/>
      <p:bldP spid="902174" grpId="0" animBg="1" autoUpdateAnimBg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2930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2931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b="0"/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52932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2956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2957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3176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2933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2934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2935" name="Line 11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2936" name="Rectangle 12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2937" name="Rectangle 13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2938" name="Text Box 14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2939" name="Text Box 15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2940" name="Text Box 16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2941" name="Text Box 17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2942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2943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2944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C, A, B )</a:t>
            </a:r>
          </a:p>
        </p:txBody>
      </p:sp>
      <p:sp>
        <p:nvSpPr>
          <p:cNvPr id="252945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2946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2947" name="Text Box 23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2948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52949" name="Line 25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2950" name="Rectangle 26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 , B )</a:t>
            </a:r>
          </a:p>
        </p:txBody>
      </p:sp>
      <p:sp>
        <p:nvSpPr>
          <p:cNvPr id="252951" name="Text Box 27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2952" name="Rectangle 28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</a:p>
        </p:txBody>
      </p:sp>
      <p:sp>
        <p:nvSpPr>
          <p:cNvPr id="903197" name="Rectangle 29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03198" name="Rectangle 30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903199" name="Line 31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97" grpId="0" animBg="1"/>
      <p:bldP spid="903198" grpId="0" animBg="1" autoUpdateAnimBg="0"/>
      <p:bldP spid="903199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28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253956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3976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3977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59815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3957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3958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3959" name="Line 10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3960" name="Rectangle 11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3961" name="Rectangle 12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3962" name="Text Box 13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3963" name="Text Box 14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3964" name="Text Box 15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3965" name="Text Box 16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3966" name="Text Box 17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3967" name="Line 18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3968" name="Rectangle 19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C, A, B )</a:t>
            </a:r>
          </a:p>
        </p:txBody>
      </p:sp>
      <p:sp>
        <p:nvSpPr>
          <p:cNvPr id="253969" name="Rectangle 20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C   A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3970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3971" name="Text Box 22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59831" name="Line 23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648200" y="4114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759833" name="Rectangle 25"/>
          <p:cNvSpPr>
            <a:spLocks noChangeArrowheads="1"/>
          </p:cNvSpPr>
          <p:nvPr/>
        </p:nvSpPr>
        <p:spPr bwMode="auto">
          <a:xfrm>
            <a:off x="609600" y="46450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53975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9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31" grpId="0" animBg="1"/>
      <p:bldP spid="759832" grpId="0" animBg="1"/>
      <p:bldP spid="759833" grpId="0" animBg="1" autoUpdateAnimBg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3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54979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4995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4996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0838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4980" name="Rectangle 7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4981" name="Rectangle 8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4982" name="Line 9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4983" name="Rectangle 10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4984" name="Rectangle 11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4985" name="Text Box 12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4986" name="Text Box 13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4987" name="Text Box 14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4988" name="Text Box 15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4989" name="Text Box 16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4990" name="Text Box 17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0850" name="Rectangle 18"/>
          <p:cNvSpPr>
            <a:spLocks noChangeArrowheads="1"/>
          </p:cNvSpPr>
          <p:nvPr/>
        </p:nvSpPr>
        <p:spPr bwMode="auto">
          <a:xfrm>
            <a:off x="4648200" y="4495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760851" name="Rectangle 19"/>
          <p:cNvSpPr>
            <a:spLocks noChangeArrowheads="1"/>
          </p:cNvSpPr>
          <p:nvPr/>
        </p:nvSpPr>
        <p:spPr bwMode="auto">
          <a:xfrm>
            <a:off x="609600" y="38068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54993" name="Text Box 20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>
                <a:solidFill>
                  <a:srgbClr val="FFFFFF"/>
                </a:solidFill>
              </a:rPr>
              <a:t>        </a:t>
            </a:r>
            <a:r>
              <a:rPr lang="en-US" altLang="zh-CN" b="0"/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54994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50" grpId="0" animBg="1"/>
      <p:bldP spid="760851" grpId="0" animBg="1" autoUpdateAnimBg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2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6002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56003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6022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6023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1863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6004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( 3, A, B, C )</a:t>
            </a:r>
          </a:p>
        </p:txBody>
      </p:sp>
      <p:sp>
        <p:nvSpPr>
          <p:cNvPr id="256005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6006" name="Line 10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07" name="Rectangle 11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A, C, B )</a:t>
            </a:r>
          </a:p>
        </p:txBody>
      </p:sp>
      <p:sp>
        <p:nvSpPr>
          <p:cNvPr id="256008" name="Rectangle 12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A   C   B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6009" name="Text Box 13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6010" name="Text Box 14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6011" name="Text Box 15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6012" name="Text Box 16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6013" name="Text Box 17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6014" name="Text Box 18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1875" name="Line 19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16" name="Rectangle 20"/>
          <p:cNvSpPr>
            <a:spLocks noChangeArrowheads="1"/>
          </p:cNvSpPr>
          <p:nvPr/>
        </p:nvSpPr>
        <p:spPr bwMode="auto">
          <a:xfrm>
            <a:off x="4648200" y="4495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56017" name="Rectangle 21"/>
          <p:cNvSpPr>
            <a:spLocks noChangeArrowheads="1"/>
          </p:cNvSpPr>
          <p:nvPr/>
        </p:nvSpPr>
        <p:spPr bwMode="auto">
          <a:xfrm>
            <a:off x="609600" y="38068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761878" name="Text Box 22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1879" name="Text Box 23"/>
          <p:cNvSpPr txBox="1">
            <a:spLocks noChangeArrowheads="1"/>
          </p:cNvSpPr>
          <p:nvPr/>
        </p:nvSpPr>
        <p:spPr bwMode="auto">
          <a:xfrm>
            <a:off x="2590800" y="3373438"/>
            <a:ext cx="5905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56020" name="Text Box 2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>
                <a:solidFill>
                  <a:srgbClr val="FFFFFF"/>
                </a:solidFill>
              </a:rPr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</a:t>
            </a:r>
            <a:r>
              <a:rPr lang="en-US" altLang="zh-CN" b="0">
                <a:solidFill>
                  <a:srgbClr val="FFFFFF"/>
                </a:solidFill>
              </a:rPr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sp>
        <p:nvSpPr>
          <p:cNvPr id="256021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75" grpId="0" animBg="1"/>
      <p:bldP spid="761878" grpId="0" animBg="1" autoUpdateAnimBg="0"/>
      <p:bldP spid="761879" grpId="0" autoUpdateAnimBg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7026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7027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57028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7042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7043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2888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7029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57030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7031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7032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7033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7034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7035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2896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62899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7040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7041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6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6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6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96" grpId="0" animBg="1"/>
      <p:bldP spid="762897" grpId="0" animBg="1" autoUpdateAnimBg="0"/>
      <p:bldP spid="762898" grpId="0" animBg="1" autoUpdateAnimBg="0"/>
      <p:bldP spid="762899" grpId="0" autoUpdateAnimBg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2"/>
          <p:cNvSpPr>
            <a:spLocks noChangeArrowheads="1"/>
          </p:cNvSpPr>
          <p:nvPr/>
        </p:nvSpPr>
        <p:spPr bwMode="auto">
          <a:xfrm>
            <a:off x="609600" y="12954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8050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8051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    {</a:t>
            </a:r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hanoi ( n-1, a, c, b) ;</a:t>
            </a:r>
            <a:r>
              <a:rPr lang="en-US" altLang="zh-CN" b="0"/>
              <a:t>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58052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8074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8075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3912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8053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58054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8055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8056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8057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8058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8059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8060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1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58062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63923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25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8065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763927" name="Text Box 23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8067" name="Text Box 24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8068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63931" name="Line 27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3932" name="Rectangle 28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B, A, C )</a:t>
            </a:r>
          </a:p>
        </p:txBody>
      </p: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763934" name="Rectangle 30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  <p:sp>
        <p:nvSpPr>
          <p:cNvPr id="763935" name="Rectangle 31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B, C, A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3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6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6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639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3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6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6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76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23" grpId="0" animBg="1"/>
      <p:bldP spid="763925" grpId="0" autoUpdateAnimBg="0"/>
      <p:bldP spid="763927" grpId="0" autoUpdateAnimBg="0"/>
      <p:bldP spid="763931" grpId="0" animBg="1"/>
      <p:bldP spid="763932" grpId="0" animBg="1" autoUpdateAnimBg="0"/>
      <p:bldP spid="763933" grpId="0" autoUpdateAnimBg="0"/>
      <p:bldP spid="763934" grpId="0" animBg="1" autoUpdateAnimBg="0"/>
      <p:bldP spid="76393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31746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31747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return y ;</a:t>
            </a:r>
          </a:p>
          <a:p>
            <a:pPr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3272" name="AutoShape 8"/>
          <p:cNvSpPr>
            <a:spLocks/>
          </p:cNvSpPr>
          <p:nvPr/>
        </p:nvSpPr>
        <p:spPr bwMode="auto">
          <a:xfrm>
            <a:off x="5791200" y="4083050"/>
            <a:ext cx="1447800" cy="508000"/>
          </a:xfrm>
          <a:prstGeom prst="borderCallout2">
            <a:avLst>
              <a:gd name="adj1" fmla="val 22500"/>
              <a:gd name="adj2" fmla="val -5264"/>
              <a:gd name="adj3" fmla="val 22500"/>
              <a:gd name="adj4" fmla="val -35528"/>
              <a:gd name="adj5" fmla="val -121565"/>
              <a:gd name="adj6" fmla="val -12587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返回值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3886200" y="2330450"/>
            <a:ext cx="5029200" cy="354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18900000" scaled="1"/>
          </a:gradFill>
          <a:ln w="38100">
            <a:noFill/>
            <a:miter lim="800000"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zh-CN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return </a:t>
            </a: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语句形式：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return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i="1"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或	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return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en-US" i="1">
                <a:ea typeface="Arial Unicode MS" pitchFamily="34" charset="-122"/>
                <a:cs typeface="Arial Unicode MS" pitchFamily="34" charset="-122"/>
              </a:rPr>
              <a:t>表达式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）</a:t>
            </a:r>
            <a:endParaRPr lang="zh-CN" altLang="en-US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zh-CN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作用：</a:t>
            </a:r>
          </a:p>
          <a:p>
            <a:pPr>
              <a:lnSpc>
                <a:spcPct val="140000"/>
              </a:lnSpc>
              <a:buFontTx/>
              <a:buChar char="•"/>
              <a:defRPr/>
            </a:pP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返回函数值</a:t>
            </a:r>
          </a:p>
          <a:p>
            <a:pPr>
              <a:lnSpc>
                <a:spcPct val="140000"/>
              </a:lnSpc>
              <a:buFontTx/>
              <a:buChar char="•"/>
              <a:defRPr/>
            </a:pP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zh-CN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不再执行后续语句，程序控制返回调用点</a:t>
            </a:r>
            <a:endParaRPr lang="zh-CN" altLang="en-US">
              <a:latin typeface="宋体" pitchFamily="2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一个函数体内可以有多个</a:t>
            </a:r>
            <a:r>
              <a:rPr lang="en-US" altLang="zh-CN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return </a:t>
            </a:r>
            <a:r>
              <a:rPr lang="zh-CN" altLang="en-US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语句</a:t>
            </a:r>
          </a:p>
          <a:p>
            <a:pPr>
              <a:lnSpc>
                <a:spcPct val="140000"/>
              </a:lnSpc>
              <a:buFontTx/>
              <a:buChar char="•"/>
              <a:defRPr/>
            </a:pPr>
            <a:r>
              <a:rPr lang="zh-CN" altLang="en-US" i="1">
                <a:solidFill>
                  <a:srgbClr val="FF0000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i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表达式</a:t>
            </a:r>
            <a:r>
              <a:rPr lang="zh-CN" altLang="en-US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返回值的类型与函数类型不相同时，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自动强制转换成函数的类型</a:t>
            </a:r>
            <a:r>
              <a:rPr lang="en-US" altLang="en-US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ebdings" pitchFamily="18" charset="2"/>
              </a:rPr>
              <a:t>	</a:t>
            </a:r>
            <a:endParaRPr lang="zh-CN" altLang="en-US">
              <a:solidFill>
                <a:srgbClr val="CCECFF"/>
              </a:solidFill>
              <a:effectDag name="">
                <a:cont type="tree" name="">
                  <a:effect ref="fillLine"/>
                  <a:outerShdw dist="38100" dir="13500000" algn="br">
                    <a:srgbClr val="DDF3FF"/>
                  </a:outerShdw>
                </a:cont>
                <a:cont type="tree" name="">
                  <a:effect ref="fillLine"/>
                  <a:outerShdw dist="38100" dir="2700000" algn="tl">
                    <a:srgbClr val="7A8D99"/>
                  </a:outerShdw>
                </a:cont>
                <a:effect ref="fillLine"/>
              </a:effectDag>
              <a:latin typeface="宋体" pitchFamily="2" charset="-122"/>
              <a:ea typeface="Arial Unicode MS" pitchFamily="34" charset="-122"/>
              <a:cs typeface="Arial Unicode MS" pitchFamily="34" charset="-122"/>
              <a:sym typeface="Webdings" pitchFamily="18" charset="2"/>
            </a:endParaRP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32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2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3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23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23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23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23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23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23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523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2" grpId="0" animBg="1" autoUpdateAnimBg="0"/>
      <p:bldP spid="523273" grpId="0" build="p" animBg="1" autoUpdateAnimBg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9074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9075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59076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59100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9101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4200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59077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59078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9079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59080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9081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9082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59083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9084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9085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59086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9087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9088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B, C, A )</a:t>
            </a:r>
          </a:p>
        </p:txBody>
      </p:sp>
      <p:sp>
        <p:nvSpPr>
          <p:cNvPr id="259089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59090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59091" name="Text Box 23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9092" name="Text Box 24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59093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59094" name="Line 26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9095" name="Rectangle 27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B, A, C )</a:t>
            </a:r>
          </a:p>
        </p:txBody>
      </p:sp>
      <p:sp>
        <p:nvSpPr>
          <p:cNvPr id="259096" name="Text Box 28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59097" name="Rectangle 29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  <p:sp>
        <p:nvSpPr>
          <p:cNvPr id="904222" name="Rectangle 30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04223" name="Rectangle 31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22" grpId="0" animBg="1"/>
      <p:bldP spid="904223" grpId="0" animBg="1" autoUpdateAnimBg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2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0098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0099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0100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0121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0122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4936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0101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0102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0103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0104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0105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0106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0107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0108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9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60110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0111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12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B, C, A )</a:t>
            </a:r>
          </a:p>
        </p:txBody>
      </p:sp>
      <p:sp>
        <p:nvSpPr>
          <p:cNvPr id="260113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0114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0115" name="Text Box 23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0116" name="Text Box 24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4953" name="Text Box 25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4954" name="Line 26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4955" name="Text Box 27"/>
          <p:cNvSpPr txBox="1">
            <a:spLocks noChangeArrowheads="1"/>
          </p:cNvSpPr>
          <p:nvPr/>
        </p:nvSpPr>
        <p:spPr bwMode="auto">
          <a:xfrm>
            <a:off x="2590800" y="5110163"/>
            <a:ext cx="5905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60120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4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4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495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53" grpId="0" autoUpdateAnimBg="0"/>
      <p:bldP spid="764954" grpId="0" animBg="1"/>
      <p:bldP spid="764955" grpId="0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1122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1123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1124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1147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1148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5224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1125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1126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1127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1128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1129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1130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1131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1132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33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61134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1135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36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B, C, A )</a:t>
            </a:r>
          </a:p>
        </p:txBody>
      </p:sp>
      <p:sp>
        <p:nvSpPr>
          <p:cNvPr id="261137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1138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1139" name="Text Box 23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1140" name="Text Box 24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1141" name="Text Box 25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1142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05245" name="Line 29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5246" name="Rectangle 30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C , B , A)</a:t>
            </a:r>
          </a:p>
        </p:txBody>
      </p:sp>
      <p:sp>
        <p:nvSpPr>
          <p:cNvPr id="905247" name="Text Box 31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905248" name="Rectangle 32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C   B  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45" grpId="0" animBg="1"/>
      <p:bldP spid="905246" grpId="0" animBg="1" autoUpdateAnimBg="0"/>
      <p:bldP spid="905247" grpId="0" autoUpdateAnimBg="0"/>
      <p:bldP spid="905248" grpId="0" animBg="1" autoUpdateAnimBg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2146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2147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       </a:t>
            </a:r>
            <a:r>
              <a:rPr lang="en-US" altLang="zh-CN" b="0"/>
              <a:t>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62148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2174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2175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6248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2149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2150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2151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2152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2153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2154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2155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2156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2157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62158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2159" name="Line 19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2160" name="Rectangle 20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B, C, A )</a:t>
            </a:r>
          </a:p>
        </p:txBody>
      </p:sp>
      <p:sp>
        <p:nvSpPr>
          <p:cNvPr id="262161" name="Rectangle 21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2162" name="Text Box 22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2163" name="Text Box 23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2164" name="Text Box 24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2165" name="Text Box 25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2166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62167" name="Line 27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2168" name="Rectangle 28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C , B , A)</a:t>
            </a:r>
          </a:p>
        </p:txBody>
      </p:sp>
      <p:sp>
        <p:nvSpPr>
          <p:cNvPr id="262169" name="Text Box 29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2170" name="Rectangle 30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C   B   A</a:t>
            </a:r>
          </a:p>
        </p:txBody>
      </p:sp>
      <p:sp>
        <p:nvSpPr>
          <p:cNvPr id="906271" name="Rectangle 31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06272" name="Rectangle 32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906273" name="Line 33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6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6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6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6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71" grpId="0" animBg="1"/>
      <p:bldP spid="906272" grpId="0" animBg="1" autoUpdateAnimBg="0"/>
      <p:bldP spid="906273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29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63172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3193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3194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5959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3173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3174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3175" name="Text Box 10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3176" name="Text Box 11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3177" name="Text Box 12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3178" name="Text Box 13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3179" name="Text Box 14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3180" name="Line 15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81" name="Rectangle 16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( 2, B, A, C )</a:t>
            </a:r>
          </a:p>
        </p:txBody>
      </p:sp>
      <p:sp>
        <p:nvSpPr>
          <p:cNvPr id="263182" name="Rectangle 17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3183" name="Line 18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84" name="Rectangle 19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B, C, A )</a:t>
            </a:r>
          </a:p>
        </p:txBody>
      </p:sp>
      <p:sp>
        <p:nvSpPr>
          <p:cNvPr id="263185" name="Rectangle 20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3186" name="Text Box 21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3187" name="Text Box 22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3188" name="Text Box 23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3189" name="Text Box 24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5977" name="Rectangle 25"/>
          <p:cNvSpPr>
            <a:spLocks noChangeArrowheads="1"/>
          </p:cNvSpPr>
          <p:nvPr/>
        </p:nvSpPr>
        <p:spPr bwMode="auto">
          <a:xfrm>
            <a:off x="4648200" y="4114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765978" name="Rectangle 26"/>
          <p:cNvSpPr>
            <a:spLocks noChangeArrowheads="1"/>
          </p:cNvSpPr>
          <p:nvPr/>
        </p:nvSpPr>
        <p:spPr bwMode="auto">
          <a:xfrm>
            <a:off x="609600" y="46450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63192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77" grpId="0" animBg="1"/>
      <p:bldP spid="765978" grpId="0" animBg="1" autoUpdateAnimBg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64194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4220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4221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6982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4195" name="Rectangle 7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4196" name="Rectangle 8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4197" name="Text Box 9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4198" name="Text Box 10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4199" name="Text Box 11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4200" name="Text Box 12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4201" name="Text Box 13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4202" name="Line 14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3" name="Rectangle 15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4204" name="Rectangle 16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4205" name="Line 17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6" name="Rectangle 18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B, C, A )</a:t>
            </a:r>
          </a:p>
        </p:txBody>
      </p:sp>
      <p:sp>
        <p:nvSpPr>
          <p:cNvPr id="264207" name="Rectangle 19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B   C   A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4208" name="Text Box 20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4209" name="Text Box 21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4210" name="Text Box 22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4211" name="Text Box 23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7000" name="Line 24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13" name="Rectangle 25"/>
          <p:cNvSpPr>
            <a:spLocks noChangeArrowheads="1"/>
          </p:cNvSpPr>
          <p:nvPr/>
        </p:nvSpPr>
        <p:spPr bwMode="auto">
          <a:xfrm>
            <a:off x="4648200" y="4114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264214" name="Rectangle 26"/>
          <p:cNvSpPr>
            <a:spLocks noChangeArrowheads="1"/>
          </p:cNvSpPr>
          <p:nvPr/>
        </p:nvSpPr>
        <p:spPr bwMode="auto">
          <a:xfrm>
            <a:off x="609600" y="46450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767003" name="Text Box 27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7004" name="Text Box 28"/>
          <p:cNvSpPr txBox="1">
            <a:spLocks noChangeArrowheads="1"/>
          </p:cNvSpPr>
          <p:nvPr/>
        </p:nvSpPr>
        <p:spPr bwMode="auto">
          <a:xfrm>
            <a:off x="2590800" y="4267200"/>
            <a:ext cx="590550" cy="284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64217" name="Rectangle 29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4218" name="Text Box 30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sp>
        <p:nvSpPr>
          <p:cNvPr id="264219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00" grpId="0" animBg="1"/>
      <p:bldP spid="767003" grpId="0" animBg="1" autoUpdateAnimBg="0"/>
      <p:bldP spid="767004" grpId="0" autoUpdateAnimBg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2"/>
          <p:cNvSpPr>
            <a:spLocks noChangeArrowheads="1"/>
          </p:cNvSpPr>
          <p:nvPr/>
        </p:nvSpPr>
        <p:spPr bwMode="auto">
          <a:xfrm>
            <a:off x="609600" y="1828800"/>
            <a:ext cx="34290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5218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5219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</a:t>
            </a:r>
            <a:r>
              <a:rPr lang="en-US" altLang="zh-CN"/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5220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5240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5241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8008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5221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5222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5223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5224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5225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5226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5227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5228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5229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5230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5231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5232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5233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8022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8024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768025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5237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5238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768029" name="Rectangle 29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A, B, C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6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6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680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2" grpId="0" animBg="1"/>
      <p:bldP spid="768024" grpId="0" autoUpdateAnimBg="0"/>
      <p:bldP spid="768025" grpId="0" autoUpdateAnimBg="0"/>
      <p:bldP spid="768029" grpId="0" animBg="1" autoUpdateAnimBg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2"/>
          <p:cNvSpPr>
            <a:spLocks noChangeArrowheads="1"/>
          </p:cNvSpPr>
          <p:nvPr/>
        </p:nvSpPr>
        <p:spPr bwMode="auto">
          <a:xfrm>
            <a:off x="609600" y="12954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6242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6243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</a:t>
            </a:r>
            <a:r>
              <a:rPr lang="en-US" altLang="zh-CN">
                <a:solidFill>
                  <a:srgbClr val="FFFFFF"/>
                </a:solidFill>
              </a:rPr>
              <a:t>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6244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6268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6269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7272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6245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6246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6247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6248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49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50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6251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52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253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6254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6255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6256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57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58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6259" name="Rectangle 2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A, B, C )</a:t>
            </a:r>
          </a:p>
        </p:txBody>
      </p:sp>
      <p:sp>
        <p:nvSpPr>
          <p:cNvPr id="266260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6261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6262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63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07292" name="Line 28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7293" name="Rectangle 29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 , B)</a:t>
            </a:r>
          </a:p>
        </p:txBody>
      </p:sp>
      <p:sp>
        <p:nvSpPr>
          <p:cNvPr id="907294" name="Text Box 30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907295" name="Rectangle 31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7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0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92" grpId="0" animBg="1"/>
      <p:bldP spid="907293" grpId="0" animBg="1" autoUpdateAnimBg="0"/>
      <p:bldP spid="907294" grpId="0" autoUpdateAnimBg="0"/>
      <p:bldP spid="907295" grpId="0" animBg="1" autoUpdateAnimBg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7266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7267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67268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7294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7295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8296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7269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7270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7271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7272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73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74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7275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76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277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7278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7279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7280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81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82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283" name="Rectangle 2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( 1, A, B, C )</a:t>
            </a:r>
          </a:p>
        </p:txBody>
      </p:sp>
      <p:sp>
        <p:nvSpPr>
          <p:cNvPr id="267284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7285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7286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7287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67288" name="Line 28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7289" name="Rectangle 29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A, C, B )</a:t>
            </a:r>
          </a:p>
        </p:txBody>
      </p:sp>
      <p:sp>
        <p:nvSpPr>
          <p:cNvPr id="267290" name="Text Box 30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H(n-1,a,c,b)</a:t>
            </a:r>
          </a:p>
        </p:txBody>
      </p:sp>
      <p:sp>
        <p:nvSpPr>
          <p:cNvPr id="267291" name="Rectangle 31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A   C   B</a:t>
            </a:r>
          </a:p>
        </p:txBody>
      </p:sp>
      <p:sp>
        <p:nvSpPr>
          <p:cNvPr id="908320" name="Rectangle 32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08321" name="Rectangle 33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320" grpId="0" animBg="1"/>
      <p:bldP spid="908321" grpId="0" animBg="1" autoUpdateAnimBg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2"/>
          <p:cNvSpPr>
            <a:spLocks noChangeArrowheads="1"/>
          </p:cNvSpPr>
          <p:nvPr/>
        </p:nvSpPr>
        <p:spPr bwMode="auto">
          <a:xfrm>
            <a:off x="609600" y="15240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8290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8291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>
                <a:solidFill>
                  <a:srgbClr val="FFFFFF"/>
                </a:solidFill>
              </a:rPr>
              <a:t>        </a:t>
            </a:r>
            <a:r>
              <a:rPr lang="en-US" altLang="zh-CN">
                <a:solidFill>
                  <a:srgbClr val="FFFFFF"/>
                </a:solidFill>
              </a:rPr>
              <a:t>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8292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8315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8316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69032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8293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8294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8295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8296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8297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8298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8299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8300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01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8302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8303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8304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8305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8306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07" name="Rectangle 2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68308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8309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8310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9051" name="Line 27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9052" name="Text Box 28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69053" name="Text Box 29"/>
          <p:cNvSpPr txBox="1">
            <a:spLocks noChangeArrowheads="1"/>
          </p:cNvSpPr>
          <p:nvPr/>
        </p:nvSpPr>
        <p:spPr bwMode="auto">
          <a:xfrm>
            <a:off x="2590800" y="5110163"/>
            <a:ext cx="590550" cy="2841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/>
              <a:t>cout</a:t>
            </a:r>
          </a:p>
        </p:txBody>
      </p:sp>
      <p:sp>
        <p:nvSpPr>
          <p:cNvPr id="268314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905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51" grpId="0" animBg="1"/>
      <p:bldP spid="769052" grpId="0" autoUpdateAnimBg="0"/>
      <p:bldP spid="76905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32770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1600200" y="1720850"/>
            <a:ext cx="46640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000" b="0"/>
              <a:t>double max ( double x , double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return x ;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else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	 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return y ;</a:t>
            </a:r>
          </a:p>
          <a:p>
            <a:pPr>
              <a:lnSpc>
                <a:spcPct val="140000"/>
              </a:lnSpc>
            </a:pPr>
            <a:r>
              <a:rPr lang="en-US" altLang="zh-CN" sz="2000" b="0"/>
              <a:t>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4038600" y="2338388"/>
            <a:ext cx="4724400" cy="3597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2700000" scaled="1"/>
          </a:gradFill>
          <a:ln w="38100">
            <a:noFill/>
            <a:miter lim="800000"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Type</a:t>
            </a:r>
            <a:r>
              <a:rPr lang="en-US" altLang="zh-CN" sz="2000" b="0">
                <a:ea typeface="宋体" pitchFamily="2" charset="-122"/>
              </a:rPr>
              <a:t>  </a:t>
            </a:r>
            <a:r>
              <a:rPr lang="en-US" altLang="zh-CN" sz="2000" b="0" i="1">
                <a:ea typeface="宋体" pitchFamily="2" charset="-122"/>
              </a:rPr>
              <a:t>FunctionName ()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	{ </a:t>
            </a:r>
            <a:r>
              <a:rPr lang="en-US" altLang="zh-CN" sz="2000" b="0" i="1">
                <a:ea typeface="宋体" pitchFamily="2" charset="-122"/>
              </a:rPr>
              <a:t>// statements</a:t>
            </a:r>
            <a:r>
              <a:rPr lang="en-US" altLang="zh-CN" sz="2000" b="0">
                <a:ea typeface="宋体" pitchFamily="2" charset="-122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	  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return</a:t>
            </a:r>
            <a:r>
              <a:rPr lang="en-US" altLang="zh-CN" sz="2000" b="0">
                <a:ea typeface="宋体" pitchFamily="2" charset="-122"/>
              </a:rPr>
              <a:t> </a:t>
            </a:r>
            <a:r>
              <a:rPr lang="en-US" altLang="zh-CN" sz="2000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expression</a:t>
            </a:r>
            <a:r>
              <a:rPr lang="en-US" altLang="zh-CN" sz="2000" b="0">
                <a:ea typeface="宋体" pitchFamily="2" charset="-122"/>
              </a:rPr>
              <a:t> ;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	}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void</a:t>
            </a:r>
            <a:r>
              <a:rPr lang="en-US" altLang="zh-CN" sz="2000" b="0">
                <a:ea typeface="宋体" pitchFamily="2" charset="-122"/>
              </a:rPr>
              <a:t>  </a:t>
            </a:r>
            <a:r>
              <a:rPr lang="en-US" altLang="zh-CN" sz="2000" b="0" i="1">
                <a:ea typeface="宋体" pitchFamily="2" charset="-122"/>
              </a:rPr>
              <a:t>FunctionName ()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	{ </a:t>
            </a:r>
            <a:r>
              <a:rPr lang="en-US" altLang="zh-CN" sz="2000" b="0" i="1">
                <a:ea typeface="宋体" pitchFamily="2" charset="-122"/>
              </a:rPr>
              <a:t>// statements</a:t>
            </a:r>
            <a:r>
              <a:rPr lang="en-US" altLang="zh-CN" sz="2000" b="0">
                <a:ea typeface="宋体" pitchFamily="2" charset="-122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0">
                <a:ea typeface="宋体" pitchFamily="2" charset="-122"/>
              </a:rPr>
              <a:t>	  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return</a:t>
            </a:r>
            <a:r>
              <a:rPr lang="en-US" altLang="zh-CN" sz="2000" b="0">
                <a:ea typeface="宋体" pitchFamily="2" charset="-122"/>
              </a:rPr>
              <a:t> ;   	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可省略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000" b="0">
                <a:ea typeface="宋体" pitchFamily="2" charset="-122"/>
              </a:rPr>
              <a:t>	</a:t>
            </a: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3277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6" grpId="0" animBg="1" autoUpdateAnimBg="0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2"/>
          <p:cNvSpPr>
            <a:spLocks noChangeArrowheads="1"/>
          </p:cNvSpPr>
          <p:nvPr/>
        </p:nvSpPr>
        <p:spPr bwMode="auto">
          <a:xfrm>
            <a:off x="609600" y="18288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9314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9315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</a:t>
            </a:r>
            <a:r>
              <a:rPr lang="en-US" altLang="zh-CN">
                <a:solidFill>
                  <a:srgbClr val="FFFFFF"/>
                </a:solidFill>
              </a:rPr>
              <a:t>hanoi (n-1, b, a, c) ;</a:t>
            </a:r>
            <a:r>
              <a:rPr lang="en-US" altLang="zh-CN" b="0"/>
              <a:t>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}</a:t>
            </a:r>
          </a:p>
        </p:txBody>
      </p:sp>
      <p:grpSp>
        <p:nvGrpSpPr>
          <p:cNvPr id="269316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69341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69342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09320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69317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69318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9319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69320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21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22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69323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24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25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69326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9327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9328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29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30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9331" name="Rectangle 2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69332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69333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69334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35" name="Text Box 28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9336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909343" name="Line 31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9344" name="Rectangle 32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 , A , C)</a:t>
            </a:r>
          </a:p>
        </p:txBody>
      </p:sp>
      <p:sp>
        <p:nvSpPr>
          <p:cNvPr id="909345" name="Text Box 33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909346" name="Rectangle 34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0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0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43" grpId="0" animBg="1"/>
      <p:bldP spid="909344" grpId="0" animBg="1" autoUpdateAnimBg="0"/>
      <p:bldP spid="909345" grpId="0" autoUpdateAnimBg="0"/>
      <p:bldP spid="909346" grpId="0" animBg="1" autoUpdateAnimBg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0338" name="Rectangle 3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70339" name="Text Box 4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>
                <a:solidFill>
                  <a:srgbClr val="FFFFFF"/>
                </a:solidFill>
              </a:rPr>
              <a:t> }</a:t>
            </a:r>
          </a:p>
        </p:txBody>
      </p:sp>
      <p:grpSp>
        <p:nvGrpSpPr>
          <p:cNvPr id="270340" name="Group 5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70368" name="Rectangle 6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70369" name="Rectangle 7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910344" name="Rectangle 8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70341" name="Rectangle 9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70342" name="Rectangle 10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0343" name="Text Box 11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70344" name="Text Box 12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45" name="Text Box 13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46" name="Text Box 14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70347" name="Text Box 15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48" name="Line 16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9" name="Rectangle 17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70350" name="Rectangle 18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0351" name="Text Box 19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70352" name="Text Box 20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53" name="Text Box 21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54" name="Line 22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5" name="Rectangle 2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70356" name="Rectangle 24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0357" name="Text Box 25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70358" name="Text Box 26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59" name="Text Box 27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0360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70361" name="Line 29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2" name="Rectangle 30"/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/>
              <a:t>H ( 0, B , A , C)</a:t>
            </a:r>
          </a:p>
        </p:txBody>
      </p:sp>
      <p:sp>
        <p:nvSpPr>
          <p:cNvPr id="270363" name="Text Box 31"/>
          <p:cNvSpPr txBox="1">
            <a:spLocks noChangeArrowheads="1"/>
          </p:cNvSpPr>
          <p:nvPr/>
        </p:nvSpPr>
        <p:spPr bwMode="auto">
          <a:xfrm>
            <a:off x="533400" y="54546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70364" name="Rectangle 32"/>
          <p:cNvSpPr>
            <a:spLocks noChangeArrowheads="1"/>
          </p:cNvSpPr>
          <p:nvPr/>
        </p:nvSpPr>
        <p:spPr bwMode="auto">
          <a:xfrm>
            <a:off x="4724400" y="3886200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0   B   A   C</a:t>
            </a:r>
          </a:p>
        </p:txBody>
      </p:sp>
      <p:sp>
        <p:nvSpPr>
          <p:cNvPr id="910369" name="Rectangle 33"/>
          <p:cNvSpPr>
            <a:spLocks noChangeArrowheads="1"/>
          </p:cNvSpPr>
          <p:nvPr/>
        </p:nvSpPr>
        <p:spPr bwMode="auto">
          <a:xfrm>
            <a:off x="4648200" y="38100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910370" name="Rectangle 34"/>
          <p:cNvSpPr>
            <a:spLocks noChangeArrowheads="1"/>
          </p:cNvSpPr>
          <p:nvPr/>
        </p:nvSpPr>
        <p:spPr bwMode="auto">
          <a:xfrm>
            <a:off x="609600" y="5486400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910371" name="Line 35"/>
          <p:cNvSpPr>
            <a:spLocks noChangeShapeType="1"/>
          </p:cNvSpPr>
          <p:nvPr/>
        </p:nvSpPr>
        <p:spPr bwMode="auto">
          <a:xfrm flipV="1">
            <a:off x="2514600" y="49530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0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69" grpId="0" animBg="1"/>
      <p:bldP spid="910370" grpId="0" animBg="1" autoUpdateAnimBg="0"/>
      <p:bldP spid="910371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Rectangle 32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71388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71389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70055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71365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71366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1367" name="Text Box 10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71368" name="Text Box 11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69" name="Text Box 12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70" name="Text Box 13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71371" name="Text Box 14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72" name="Line 15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3" name="Rectangle 16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71374" name="Rectangle 17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1375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71376" name="Text Box 19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77" name="Text Box 20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78" name="Line 21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9" name="Rectangle 23"/>
          <p:cNvSpPr>
            <a:spLocks noChangeArrowheads="1"/>
          </p:cNvSpPr>
          <p:nvPr/>
        </p:nvSpPr>
        <p:spPr bwMode="auto">
          <a:xfrm>
            <a:off x="4724400" y="42370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1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1380" name="Text Box 25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1381" name="Text Box 26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70075" name="Line 27"/>
          <p:cNvSpPr>
            <a:spLocks noChangeShapeType="1"/>
          </p:cNvSpPr>
          <p:nvPr/>
        </p:nvSpPr>
        <p:spPr bwMode="auto">
          <a:xfrm flipV="1">
            <a:off x="2514600" y="41148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0076" name="Rectangle 28"/>
          <p:cNvSpPr>
            <a:spLocks noChangeArrowheads="1"/>
          </p:cNvSpPr>
          <p:nvPr/>
        </p:nvSpPr>
        <p:spPr bwMode="auto">
          <a:xfrm>
            <a:off x="4648200" y="41148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71384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71385" name="Rectangle 33"/>
          <p:cNvSpPr>
            <a:spLocks noChangeArrowheads="1"/>
          </p:cNvSpPr>
          <p:nvPr/>
        </p:nvSpPr>
        <p:spPr bwMode="auto">
          <a:xfrm>
            <a:off x="1752600" y="46482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( 1, A, B, C )</a:t>
            </a:r>
          </a:p>
        </p:txBody>
      </p:sp>
      <p:sp>
        <p:nvSpPr>
          <p:cNvPr id="271386" name="Text Box 34"/>
          <p:cNvSpPr txBox="1">
            <a:spLocks noChangeArrowheads="1"/>
          </p:cNvSpPr>
          <p:nvPr/>
        </p:nvSpPr>
        <p:spPr bwMode="auto">
          <a:xfrm>
            <a:off x="533400" y="461645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 useBgFill="1">
        <p:nvSpPr>
          <p:cNvPr id="770077" name="Rectangle 29"/>
          <p:cNvSpPr>
            <a:spLocks noChangeArrowheads="1"/>
          </p:cNvSpPr>
          <p:nvPr/>
        </p:nvSpPr>
        <p:spPr bwMode="auto">
          <a:xfrm>
            <a:off x="609600" y="46450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75" grpId="0" animBg="1"/>
      <p:bldP spid="770076" grpId="0" animBg="1"/>
      <p:bldP spid="770077" grpId="0" animBg="1" autoUpdateAnimBg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72386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72408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72409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71079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72387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72388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2389" name="Text Box 10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72390" name="Text Box 11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391" name="Text Box 12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392" name="Text Box 13"/>
          <p:cNvSpPr txBox="1">
            <a:spLocks noChangeArrowheads="1"/>
          </p:cNvSpPr>
          <p:nvPr/>
        </p:nvSpPr>
        <p:spPr bwMode="auto">
          <a:xfrm>
            <a:off x="533400" y="2971800"/>
            <a:ext cx="11493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H(n,A,B,C)</a:t>
            </a:r>
          </a:p>
        </p:txBody>
      </p:sp>
      <p:sp>
        <p:nvSpPr>
          <p:cNvPr id="272393" name="Text Box 14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394" name="Line 15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2395" name="Rectangle 16"/>
          <p:cNvSpPr>
            <a:spLocks noChangeArrowheads="1"/>
          </p:cNvSpPr>
          <p:nvPr/>
        </p:nvSpPr>
        <p:spPr bwMode="auto">
          <a:xfrm>
            <a:off x="1752600" y="38100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( 2, B, A, C )</a:t>
            </a:r>
          </a:p>
        </p:txBody>
      </p:sp>
      <p:sp>
        <p:nvSpPr>
          <p:cNvPr id="272396" name="Rectangle 17"/>
          <p:cNvSpPr>
            <a:spLocks noChangeArrowheads="1"/>
          </p:cNvSpPr>
          <p:nvPr/>
        </p:nvSpPr>
        <p:spPr bwMode="auto">
          <a:xfrm>
            <a:off x="4724400" y="4541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2   B   A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2397" name="Text Box 18"/>
          <p:cNvSpPr txBox="1">
            <a:spLocks noChangeArrowheads="1"/>
          </p:cNvSpPr>
          <p:nvPr/>
        </p:nvSpPr>
        <p:spPr bwMode="auto">
          <a:xfrm>
            <a:off x="533400" y="3810000"/>
            <a:ext cx="120808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H(n-1,b,a,c)</a:t>
            </a:r>
          </a:p>
        </p:txBody>
      </p:sp>
      <p:sp>
        <p:nvSpPr>
          <p:cNvPr id="272398" name="Text Box 19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399" name="Text Box 20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400" name="Text Box 21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2401" name="Text Box 22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71095" name="Line 23"/>
          <p:cNvSpPr>
            <a:spLocks noChangeShapeType="1"/>
          </p:cNvSpPr>
          <p:nvPr/>
        </p:nvSpPr>
        <p:spPr bwMode="auto">
          <a:xfrm flipV="1">
            <a:off x="2514600" y="32766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1096" name="Rectangle 24"/>
          <p:cNvSpPr>
            <a:spLocks noChangeArrowheads="1"/>
          </p:cNvSpPr>
          <p:nvPr/>
        </p:nvSpPr>
        <p:spPr bwMode="auto">
          <a:xfrm>
            <a:off x="4648200" y="44196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771097" name="Rectangle 25"/>
          <p:cNvSpPr>
            <a:spLocks noChangeArrowheads="1"/>
          </p:cNvSpPr>
          <p:nvPr/>
        </p:nvSpPr>
        <p:spPr bwMode="auto">
          <a:xfrm>
            <a:off x="609600" y="380682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72405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72406" name="Rectangle 28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2407" name="Text Box 29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1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95" grpId="0" animBg="1"/>
      <p:bldP spid="771096" grpId="0" animBg="1"/>
      <p:bldP spid="771097" grpId="0" animBg="1" autoUpdateAnimBg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73410" name="Group 4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73429" name="Rectangle 5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73430" name="Rectangle 6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72103" name="Rectangle 7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73411" name="Rectangle 8"/>
          <p:cNvSpPr>
            <a:spLocks noChangeArrowheads="1"/>
          </p:cNvSpPr>
          <p:nvPr/>
        </p:nvSpPr>
        <p:spPr bwMode="auto">
          <a:xfrm>
            <a:off x="1752600" y="2971800"/>
            <a:ext cx="1600200" cy="3048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0" i="1"/>
              <a:t>H ( 3, A, B, C )</a:t>
            </a:r>
          </a:p>
        </p:txBody>
      </p:sp>
      <p:sp>
        <p:nvSpPr>
          <p:cNvPr id="273412" name="Rectangle 9"/>
          <p:cNvSpPr>
            <a:spLocks noChangeArrowheads="1"/>
          </p:cNvSpPr>
          <p:nvPr/>
        </p:nvSpPr>
        <p:spPr bwMode="auto">
          <a:xfrm>
            <a:off x="4724400" y="4922838"/>
            <a:ext cx="1219200" cy="3048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66CC"/>
                </a:solidFill>
              </a:rPr>
              <a:t>3   A   B   C</a:t>
            </a:r>
            <a:endParaRPr lang="en-US" altLang="zh-CN" b="0" i="1">
              <a:solidFill>
                <a:srgbClr val="0066CC"/>
              </a:solidFill>
            </a:endParaRPr>
          </a:p>
        </p:txBody>
      </p:sp>
      <p:sp>
        <p:nvSpPr>
          <p:cNvPr id="273413" name="Text Box 10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73414" name="Text Box 11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15" name="Text Box 12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16" name="Text Box 13"/>
          <p:cNvSpPr txBox="1">
            <a:spLocks noChangeArrowheads="1"/>
          </p:cNvSpPr>
          <p:nvPr/>
        </p:nvSpPr>
        <p:spPr bwMode="auto">
          <a:xfrm>
            <a:off x="533400" y="2971800"/>
            <a:ext cx="113823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33CC"/>
                </a:solidFill>
              </a:rPr>
              <a:t>H(3,A,B,C)</a:t>
            </a:r>
          </a:p>
        </p:txBody>
      </p:sp>
      <p:sp>
        <p:nvSpPr>
          <p:cNvPr id="273417" name="Text Box 14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18" name="Text Box 15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19" name="Text Box 16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20" name="Text Box 17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3421" name="Text Box 18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4648200" y="4800600"/>
            <a:ext cx="1371600" cy="381000"/>
          </a:xfrm>
          <a:prstGeom prst="rect">
            <a:avLst/>
          </a:prstGeom>
          <a:solidFill>
            <a:srgbClr val="FFE7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 useBgFill="1">
        <p:nvSpPr>
          <p:cNvPr id="772117" name="Rectangle 21"/>
          <p:cNvSpPr>
            <a:spLocks noChangeArrowheads="1"/>
          </p:cNvSpPr>
          <p:nvPr/>
        </p:nvSpPr>
        <p:spPr bwMode="auto">
          <a:xfrm>
            <a:off x="609600" y="2924175"/>
            <a:ext cx="2819400" cy="381000"/>
          </a:xfrm>
          <a:prstGeom prst="rect">
            <a:avLst/>
          </a:prstGeom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 b="0"/>
          </a:p>
        </p:txBody>
      </p:sp>
      <p:sp>
        <p:nvSpPr>
          <p:cNvPr id="273424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  <a:endParaRPr lang="zh-CN" altLang="en-US" smtClean="0"/>
          </a:p>
        </p:txBody>
      </p:sp>
      <p:sp>
        <p:nvSpPr>
          <p:cNvPr id="273425" name="Rectangle 25"/>
          <p:cNvSpPr>
            <a:spLocks noChangeArrowheads="1"/>
          </p:cNvSpPr>
          <p:nvPr/>
        </p:nvSpPr>
        <p:spPr bwMode="auto">
          <a:xfrm>
            <a:off x="609600" y="2362200"/>
            <a:ext cx="33528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3426" name="Text Box 26"/>
          <p:cNvSpPr txBox="1">
            <a:spLocks noChangeArrowheads="1"/>
          </p:cNvSpPr>
          <p:nvPr/>
        </p:nvSpPr>
        <p:spPr bwMode="auto">
          <a:xfrm>
            <a:off x="544513" y="347663"/>
            <a:ext cx="4408487" cy="2319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  <a:endParaRPr lang="zh-CN" altLang="en-US" sz="2000" b="0">
              <a:solidFill>
                <a:srgbClr val="008000"/>
              </a:solidFill>
            </a:endParaRPr>
          </a:p>
          <a:p>
            <a:pPr eaLnBrk="0" hangingPunct="0"/>
            <a:r>
              <a:rPr lang="en-US" altLang="zh-CN" b="0"/>
              <a:t>void hanoi ( int n, char a,  char b,  char c )</a:t>
            </a:r>
          </a:p>
          <a:p>
            <a:pPr eaLnBrk="0" hangingPunct="0"/>
            <a:r>
              <a:rPr lang="en-US" altLang="zh-CN" b="0"/>
              <a:t> {  if  ( n &gt;= 1 )</a:t>
            </a:r>
          </a:p>
          <a:p>
            <a:pPr eaLnBrk="0" hangingPunct="0"/>
            <a:r>
              <a:rPr lang="en-US" altLang="zh-CN" b="0"/>
              <a:t>     { hanoi ( n-1, a, c, b) ; </a:t>
            </a:r>
          </a:p>
          <a:p>
            <a:pPr eaLnBrk="0" hangingPunct="0"/>
            <a:r>
              <a:rPr lang="en-US" altLang="zh-CN" b="0"/>
              <a:t>        cout&lt;&lt;a&lt;&lt;" --&gt; "&lt;&lt;c&lt;&lt;endl;</a:t>
            </a:r>
          </a:p>
          <a:p>
            <a:pPr eaLnBrk="0" hangingPunct="0"/>
            <a:r>
              <a:rPr lang="en-US" altLang="zh-CN" b="0"/>
              <a:t>        hanoi (n-1, b, a, c) ; </a:t>
            </a:r>
          </a:p>
          <a:p>
            <a:pPr eaLnBrk="0" hangingPunct="0"/>
            <a:r>
              <a:rPr lang="en-US" altLang="zh-CN" b="0"/>
              <a:t>     }</a:t>
            </a:r>
          </a:p>
          <a:p>
            <a:pPr eaLnBrk="0" hangingPunct="0"/>
            <a:r>
              <a:rPr lang="en-US" altLang="zh-CN" b="0"/>
              <a:t> </a:t>
            </a:r>
            <a:r>
              <a:rPr lang="en-US" altLang="zh-C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772115" name="Line 19"/>
          <p:cNvSpPr>
            <a:spLocks noChangeShapeType="1"/>
          </p:cNvSpPr>
          <p:nvPr/>
        </p:nvSpPr>
        <p:spPr bwMode="auto">
          <a:xfrm flipV="1">
            <a:off x="2514600" y="27432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2118" name="Text Box 22"/>
          <p:cNvSpPr txBox="1">
            <a:spLocks noChangeArrowheads="1"/>
          </p:cNvSpPr>
          <p:nvPr/>
        </p:nvSpPr>
        <p:spPr bwMode="auto">
          <a:xfrm>
            <a:off x="1644650" y="2757488"/>
            <a:ext cx="6413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33CC"/>
                </a:solidFill>
              </a:rPr>
              <a:t>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16" grpId="0" animBg="1"/>
      <p:bldP spid="772117" grpId="0" animBg="1" autoUpdateAnimBg="0"/>
      <p:bldP spid="772115" grpId="0" animBg="1"/>
      <p:bldP spid="772118" grpId="0" autoUpdateAnimBg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Line 24"/>
          <p:cNvSpPr>
            <a:spLocks noChangeShapeType="1"/>
          </p:cNvSpPr>
          <p:nvPr/>
        </p:nvSpPr>
        <p:spPr bwMode="auto">
          <a:xfrm flipV="1">
            <a:off x="2514600" y="27432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34" name="Text Box 25"/>
          <p:cNvSpPr txBox="1">
            <a:spLocks noChangeArrowheads="1"/>
          </p:cNvSpPr>
          <p:nvPr/>
        </p:nvSpPr>
        <p:spPr bwMode="auto">
          <a:xfrm>
            <a:off x="1644650" y="2757488"/>
            <a:ext cx="6413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33CC"/>
                </a:solidFill>
              </a:rPr>
              <a:t>Over</a:t>
            </a:r>
          </a:p>
        </p:txBody>
      </p:sp>
      <p:sp>
        <p:nvSpPr>
          <p:cNvPr id="274435" name="Rectangle 2"/>
          <p:cNvSpPr>
            <a:spLocks noChangeArrowheads="1"/>
          </p:cNvSpPr>
          <p:nvPr/>
        </p:nvSpPr>
        <p:spPr bwMode="auto">
          <a:xfrm>
            <a:off x="7239000" y="3429000"/>
            <a:ext cx="1371600" cy="25146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74436" name="Group 3"/>
          <p:cNvGrpSpPr>
            <a:grpSpLocks/>
          </p:cNvGrpSpPr>
          <p:nvPr/>
        </p:nvGrpSpPr>
        <p:grpSpPr bwMode="auto">
          <a:xfrm>
            <a:off x="3886200" y="3094038"/>
            <a:ext cx="2286000" cy="2514600"/>
            <a:chOff x="2880" y="1680"/>
            <a:chExt cx="1440" cy="1584"/>
          </a:xfrm>
        </p:grpSpPr>
        <p:sp>
          <p:nvSpPr>
            <p:cNvPr id="274450" name="Rectangle 4"/>
            <p:cNvSpPr>
              <a:spLocks noChangeArrowheads="1"/>
            </p:cNvSpPr>
            <p:nvPr/>
          </p:nvSpPr>
          <p:spPr bwMode="auto">
            <a:xfrm>
              <a:off x="3331" y="1824"/>
              <a:ext cx="941" cy="1200"/>
            </a:xfrm>
            <a:prstGeom prst="rect">
              <a:avLst/>
            </a:prstGeom>
            <a:solidFill>
              <a:srgbClr val="FFE7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74451" name="Rectangle 5"/>
            <p:cNvSpPr>
              <a:spLocks noChangeArrowheads="1"/>
            </p:cNvSpPr>
            <p:nvPr/>
          </p:nvSpPr>
          <p:spPr bwMode="auto">
            <a:xfrm>
              <a:off x="2880" y="1680"/>
              <a:ext cx="1440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b="0" i="1"/>
                <a:t>Stack</a:t>
              </a:r>
            </a:p>
          </p:txBody>
        </p:sp>
        <p:sp useBgFill="1">
          <p:nvSpPr>
            <p:cNvPr id="773126" name="Rectangle 6"/>
            <p:cNvSpPr>
              <a:spLocks noChangeArrowheads="1"/>
            </p:cNvSpPr>
            <p:nvPr/>
          </p:nvSpPr>
          <p:spPr bwMode="auto">
            <a:xfrm>
              <a:off x="3360" y="3072"/>
              <a:ext cx="912" cy="192"/>
            </a:xfrm>
            <a:prstGeom prst="rect">
              <a:avLst/>
            </a:prstGeom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   a   b   c</a:t>
              </a:r>
              <a:endParaRPr lang="en-US" altLang="zh-CN" sz="2000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274437" name="Text Box 7"/>
          <p:cNvSpPr txBox="1">
            <a:spLocks noChangeArrowheads="1"/>
          </p:cNvSpPr>
          <p:nvPr/>
        </p:nvSpPr>
        <p:spPr bwMode="auto">
          <a:xfrm>
            <a:off x="6477000" y="309403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66CC"/>
                </a:solidFill>
              </a:rPr>
              <a:t>Output</a:t>
            </a:r>
          </a:p>
        </p:txBody>
      </p:sp>
      <p:sp>
        <p:nvSpPr>
          <p:cNvPr id="274438" name="Text Box 8"/>
          <p:cNvSpPr txBox="1">
            <a:spLocks noChangeArrowheads="1"/>
          </p:cNvSpPr>
          <p:nvPr/>
        </p:nvSpPr>
        <p:spPr bwMode="auto">
          <a:xfrm>
            <a:off x="7315200" y="35528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39" name="Text Box 9"/>
          <p:cNvSpPr txBox="1">
            <a:spLocks noChangeArrowheads="1"/>
          </p:cNvSpPr>
          <p:nvPr/>
        </p:nvSpPr>
        <p:spPr bwMode="auto">
          <a:xfrm>
            <a:off x="7315200" y="38862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40" name="Text Box 10"/>
          <p:cNvSpPr txBox="1">
            <a:spLocks noChangeArrowheads="1"/>
          </p:cNvSpPr>
          <p:nvPr/>
        </p:nvSpPr>
        <p:spPr bwMode="auto">
          <a:xfrm>
            <a:off x="7315200" y="42386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C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41" name="Text Box 11"/>
          <p:cNvSpPr txBox="1">
            <a:spLocks noChangeArrowheads="1"/>
          </p:cNvSpPr>
          <p:nvPr/>
        </p:nvSpPr>
        <p:spPr bwMode="auto">
          <a:xfrm>
            <a:off x="7315200" y="45720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42" name="Text Box 12"/>
          <p:cNvSpPr txBox="1">
            <a:spLocks noChangeArrowheads="1"/>
          </p:cNvSpPr>
          <p:nvPr/>
        </p:nvSpPr>
        <p:spPr bwMode="auto">
          <a:xfrm>
            <a:off x="7315200" y="49244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43" name="Text Box 13"/>
          <p:cNvSpPr txBox="1">
            <a:spLocks noChangeArrowheads="1"/>
          </p:cNvSpPr>
          <p:nvPr/>
        </p:nvSpPr>
        <p:spPr bwMode="auto">
          <a:xfrm>
            <a:off x="7315200" y="5257800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B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4444" name="Text Box 14"/>
          <p:cNvSpPr txBox="1">
            <a:spLocks noChangeArrowheads="1"/>
          </p:cNvSpPr>
          <p:nvPr/>
        </p:nvSpPr>
        <p:spPr bwMode="auto">
          <a:xfrm>
            <a:off x="7315200" y="5610225"/>
            <a:ext cx="1143000" cy="257175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</a:rPr>
              <a:t>A </a:t>
            </a:r>
            <a:r>
              <a:rPr lang="en-US" altLang="zh-CN">
                <a:solidFill>
                  <a:srgbClr val="FFFFFF"/>
                </a:solidFill>
                <a:sym typeface="Wingdings" pitchFamily="2" charset="2"/>
              </a:rPr>
              <a:t> 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73138" name="Rectangle 18"/>
          <p:cNvSpPr>
            <a:spLocks noChangeArrowheads="1"/>
          </p:cNvSpPr>
          <p:nvPr/>
        </p:nvSpPr>
        <p:spPr bwMode="auto">
          <a:xfrm>
            <a:off x="685800" y="2057400"/>
            <a:ext cx="3505200" cy="3048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3139" name="Text Box 19"/>
          <p:cNvSpPr txBox="1">
            <a:spLocks noChangeArrowheads="1"/>
          </p:cNvSpPr>
          <p:nvPr/>
        </p:nvSpPr>
        <p:spPr bwMode="auto">
          <a:xfrm>
            <a:off x="544513" y="361950"/>
            <a:ext cx="5170487" cy="20145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endParaRPr lang="en-US" altLang="zh-CN" b="0"/>
          </a:p>
          <a:p>
            <a:pPr eaLnBrk="0" hangingPunct="0"/>
            <a:r>
              <a:rPr lang="en-US" altLang="zh-CN" b="0"/>
              <a:t>int main ()</a:t>
            </a:r>
          </a:p>
          <a:p>
            <a:pPr eaLnBrk="0" hangingPunct="0"/>
            <a:r>
              <a:rPr lang="en-US" altLang="zh-CN" b="0"/>
              <a:t>  {  int  m ;</a:t>
            </a:r>
          </a:p>
          <a:p>
            <a:pPr eaLnBrk="0" hangingPunct="0"/>
            <a:r>
              <a:rPr lang="en-US" altLang="zh-CN" b="0"/>
              <a:t>      cout &lt;&lt; " Input the number of diskes: " &lt;&lt; endl ;</a:t>
            </a:r>
          </a:p>
          <a:p>
            <a:pPr eaLnBrk="0" hangingPunct="0"/>
            <a:r>
              <a:rPr lang="en-US" altLang="zh-CN" b="0"/>
              <a:t>      cin &gt;&gt; m ;</a:t>
            </a:r>
          </a:p>
          <a:p>
            <a:pPr eaLnBrk="0" hangingPunct="0"/>
            <a:r>
              <a:rPr lang="en-US" altLang="zh-CN" b="0"/>
              <a:t>      hanoi ( m,  'A' ,  'B' , 'C' ) ;</a:t>
            </a:r>
          </a:p>
          <a:p>
            <a:pPr eaLnBrk="0" hangingPunct="0"/>
            <a:r>
              <a:rPr lang="en-US" altLang="zh-CN" b="0">
                <a:solidFill>
                  <a:srgbClr val="FFFFFF"/>
                </a:solidFill>
              </a:rPr>
              <a:t>  }		</a:t>
            </a:r>
          </a:p>
        </p:txBody>
      </p:sp>
      <p:sp>
        <p:nvSpPr>
          <p:cNvPr id="274447" name="Rectangle 20"/>
          <p:cNvSpPr>
            <a:spLocks noChangeArrowheads="1"/>
          </p:cNvSpPr>
          <p:nvPr/>
        </p:nvSpPr>
        <p:spPr bwMode="auto">
          <a:xfrm>
            <a:off x="533400" y="365125"/>
            <a:ext cx="11461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汉诺塔</a:t>
            </a:r>
          </a:p>
        </p:txBody>
      </p:sp>
      <p:sp useBgFill="1">
        <p:nvSpPr>
          <p:cNvPr id="773141" name="Rectangle 21"/>
          <p:cNvSpPr>
            <a:spLocks noChangeArrowheads="1"/>
          </p:cNvSpPr>
          <p:nvPr/>
        </p:nvSpPr>
        <p:spPr bwMode="auto">
          <a:xfrm>
            <a:off x="1219200" y="2667000"/>
            <a:ext cx="5029200" cy="2971800"/>
          </a:xfrm>
          <a:prstGeom prst="rect">
            <a:avLst/>
          </a:prstGeom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4449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3.3.2 </a:t>
            </a:r>
            <a:r>
              <a:rPr lang="zh-CN" altLang="en-US" smtClean="0">
                <a:latin typeface="宋体" charset="-122"/>
              </a:rPr>
              <a:t>递归调用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38" grpId="0" animBg="1"/>
      <p:bldP spid="773139" grpId="0" autoUpdateAnimBg="0"/>
      <p:bldP spid="773141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3.4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函数指针 </a:t>
            </a:r>
          </a:p>
        </p:txBody>
      </p:sp>
      <p:sp>
        <p:nvSpPr>
          <p:cNvPr id="774147" name="Text Box 3"/>
          <p:cNvSpPr txBox="1">
            <a:spLocks noChangeArrowheads="1"/>
          </p:cNvSpPr>
          <p:nvPr/>
        </p:nvSpPr>
        <p:spPr bwMode="auto">
          <a:xfrm>
            <a:off x="1028700" y="1889125"/>
            <a:ext cx="6972300" cy="3140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函数、应用程序是编译器处理的对象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每一个函数模块都有一个首地址，称为函数的入口地址，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    （函数指针） 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函数调用：找到函数入口地址；传递参数 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  <a:ea typeface="Arial Unicode MS"/>
                <a:cs typeface="Arial Unicode MS"/>
                <a:sym typeface="Symbol" pitchFamily="18" charset="2"/>
              </a:rPr>
              <a:t> 不带括号的函数名就是函数入口地址</a:t>
            </a: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7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 animBg="1" autoUpdateAnimBg="0"/>
      <p:bldP spid="774147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3.4.1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函数的地址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02075" y="1035050"/>
            <a:ext cx="4251325" cy="4633913"/>
            <a:chOff x="2458" y="816"/>
            <a:chExt cx="2678" cy="2919"/>
          </a:xfrm>
        </p:grpSpPr>
        <p:grpSp>
          <p:nvGrpSpPr>
            <p:cNvPr id="277512" name="Group 4"/>
            <p:cNvGrpSpPr>
              <a:grpSpLocks/>
            </p:cNvGrpSpPr>
            <p:nvPr/>
          </p:nvGrpSpPr>
          <p:grpSpPr bwMode="auto">
            <a:xfrm>
              <a:off x="3600" y="855"/>
              <a:ext cx="1536" cy="2880"/>
              <a:chOff x="3552" y="864"/>
              <a:chExt cx="1536" cy="2880"/>
            </a:xfrm>
          </p:grpSpPr>
          <p:sp>
            <p:nvSpPr>
              <p:cNvPr id="277519" name="AutoShape 5"/>
              <p:cNvSpPr>
                <a:spLocks noChangeArrowheads="1"/>
              </p:cNvSpPr>
              <p:nvPr/>
            </p:nvSpPr>
            <p:spPr bwMode="auto">
              <a:xfrm>
                <a:off x="3552" y="864"/>
                <a:ext cx="1536" cy="2880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520" name="Line 6"/>
              <p:cNvSpPr>
                <a:spLocks noChangeShapeType="1"/>
              </p:cNvSpPr>
              <p:nvPr/>
            </p:nvSpPr>
            <p:spPr bwMode="auto">
              <a:xfrm>
                <a:off x="3552" y="1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1" name="Line 7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2" name="Line 8"/>
              <p:cNvSpPr>
                <a:spLocks noChangeShapeType="1"/>
              </p:cNvSpPr>
              <p:nvPr/>
            </p:nvSpPr>
            <p:spPr bwMode="auto">
              <a:xfrm>
                <a:off x="3744" y="91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3" name="Line 9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4" name="Line 10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5" name="Line 11"/>
              <p:cNvSpPr>
                <a:spLocks noChangeShapeType="1"/>
              </p:cNvSpPr>
              <p:nvPr/>
            </p:nvSpPr>
            <p:spPr bwMode="auto">
              <a:xfrm>
                <a:off x="4320" y="1008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6" name="Line 12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7" name="Line 13"/>
              <p:cNvSpPr>
                <a:spLocks noChangeShapeType="1"/>
              </p:cNvSpPr>
              <p:nvPr/>
            </p:nvSpPr>
            <p:spPr bwMode="auto">
              <a:xfrm>
                <a:off x="4704" y="115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8" name="Line 14"/>
              <p:cNvSpPr>
                <a:spLocks noChangeShapeType="1"/>
              </p:cNvSpPr>
              <p:nvPr/>
            </p:nvSpPr>
            <p:spPr bwMode="auto">
              <a:xfrm>
                <a:off x="4896" y="110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29" name="Line 15"/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0" name="Line 16"/>
              <p:cNvSpPr>
                <a:spLocks noChangeShapeType="1"/>
              </p:cNvSpPr>
              <p:nvPr/>
            </p:nvSpPr>
            <p:spPr bwMode="auto">
              <a:xfrm>
                <a:off x="3552" y="163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1" name="Line 17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2" name="Line 18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3" name="Line 19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4" name="Line 20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5" name="Line 21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6" name="Line 22"/>
              <p:cNvSpPr>
                <a:spLocks noChangeShapeType="1"/>
              </p:cNvSpPr>
              <p:nvPr/>
            </p:nvSpPr>
            <p:spPr bwMode="auto">
              <a:xfrm>
                <a:off x="3552" y="249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7" name="Line 23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8" name="Line 24"/>
              <p:cNvSpPr>
                <a:spLocks noChangeShapeType="1"/>
              </p:cNvSpPr>
              <p:nvPr/>
            </p:nvSpPr>
            <p:spPr bwMode="auto">
              <a:xfrm>
                <a:off x="3552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39" name="Line 25"/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40" name="Line 26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41" name="Line 27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42" name="Line 28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7513" name="Text Box 29"/>
            <p:cNvSpPr txBox="1">
              <a:spLocks noChangeArrowheads="1"/>
            </p:cNvSpPr>
            <p:nvPr/>
          </p:nvSpPr>
          <p:spPr bwMode="auto">
            <a:xfrm>
              <a:off x="2458" y="2745"/>
              <a:ext cx="11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int a</a:t>
              </a:r>
              <a:r>
                <a:rPr lang="en-US" altLang="zh-CN" sz="1600" b="0"/>
                <a:t>   0x0065FDF4</a:t>
              </a:r>
            </a:p>
          </p:txBody>
        </p:sp>
        <p:sp>
          <p:nvSpPr>
            <p:cNvPr id="277514" name="Text Box 30"/>
            <p:cNvSpPr txBox="1">
              <a:spLocks noChangeArrowheads="1"/>
            </p:cNvSpPr>
            <p:nvPr/>
          </p:nvSpPr>
          <p:spPr bwMode="auto">
            <a:xfrm>
              <a:off x="2844" y="1302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solidFill>
                    <a:schemeClr val="accent2"/>
                  </a:solidFill>
                </a:rPr>
                <a:t>0x00401014</a:t>
              </a:r>
            </a:p>
          </p:txBody>
        </p:sp>
        <p:sp>
          <p:nvSpPr>
            <p:cNvPr id="277515" name="Rectangle 31"/>
            <p:cNvSpPr>
              <a:spLocks noChangeArrowheads="1"/>
            </p:cNvSpPr>
            <p:nvPr/>
          </p:nvSpPr>
          <p:spPr bwMode="auto">
            <a:xfrm>
              <a:off x="3600" y="2775"/>
              <a:ext cx="1536" cy="5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77516" name="Text Box 32"/>
            <p:cNvSpPr txBox="1">
              <a:spLocks noChangeArrowheads="1"/>
            </p:cNvSpPr>
            <p:nvPr/>
          </p:nvSpPr>
          <p:spPr bwMode="auto">
            <a:xfrm>
              <a:off x="2486" y="816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i="1">
                  <a:solidFill>
                    <a:srgbClr val="008000"/>
                  </a:solidFill>
                </a:rPr>
                <a:t>内存分配</a:t>
              </a:r>
            </a:p>
          </p:txBody>
        </p:sp>
        <p:sp>
          <p:nvSpPr>
            <p:cNvPr id="277517" name="Rectangle 33"/>
            <p:cNvSpPr>
              <a:spLocks noChangeArrowheads="1"/>
            </p:cNvSpPr>
            <p:nvPr/>
          </p:nvSpPr>
          <p:spPr bwMode="auto">
            <a:xfrm>
              <a:off x="3626" y="1959"/>
              <a:ext cx="1496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0">
                  <a:solidFill>
                    <a:schemeClr val="hlink"/>
                  </a:solidFill>
                </a:rPr>
                <a:t>……</a:t>
              </a:r>
            </a:p>
          </p:txBody>
        </p:sp>
        <p:sp>
          <p:nvSpPr>
            <p:cNvPr id="277518" name="Rectangle 34"/>
            <p:cNvSpPr>
              <a:spLocks noChangeArrowheads="1"/>
            </p:cNvSpPr>
            <p:nvPr/>
          </p:nvSpPr>
          <p:spPr bwMode="auto">
            <a:xfrm>
              <a:off x="3600" y="1335"/>
              <a:ext cx="1536" cy="1152"/>
            </a:xfrm>
            <a:prstGeom prst="rect">
              <a:avLst/>
            </a:prstGeom>
            <a:solidFill>
              <a:srgbClr val="FF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 b="0">
                <a:solidFill>
                  <a:schemeClr val="hlink"/>
                </a:solidFill>
              </a:endParaRPr>
            </a:p>
          </p:txBody>
        </p:sp>
      </p:grpSp>
      <p:sp>
        <p:nvSpPr>
          <p:cNvPr id="775203" name="AutoShape 35"/>
          <p:cNvSpPr>
            <a:spLocks/>
          </p:cNvSpPr>
          <p:nvPr/>
        </p:nvSpPr>
        <p:spPr bwMode="auto">
          <a:xfrm>
            <a:off x="1219200" y="3473450"/>
            <a:ext cx="1752600" cy="609600"/>
          </a:xfrm>
          <a:prstGeom prst="borderCallout2">
            <a:avLst>
              <a:gd name="adj1" fmla="val 18750"/>
              <a:gd name="adj2" fmla="val 104347"/>
              <a:gd name="adj3" fmla="val 18750"/>
              <a:gd name="adj4" fmla="val 127537"/>
              <a:gd name="adj5" fmla="val 102866"/>
              <a:gd name="adj6" fmla="val 201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数据对象地址</a:t>
            </a:r>
          </a:p>
        </p:txBody>
      </p:sp>
      <p:sp>
        <p:nvSpPr>
          <p:cNvPr id="775204" name="Oval 36"/>
          <p:cNvSpPr>
            <a:spLocks noChangeArrowheads="1"/>
          </p:cNvSpPr>
          <p:nvPr/>
        </p:nvSpPr>
        <p:spPr bwMode="auto">
          <a:xfrm>
            <a:off x="4419600" y="4083050"/>
            <a:ext cx="1295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75205" name="Oval 37"/>
          <p:cNvSpPr>
            <a:spLocks noChangeArrowheads="1"/>
          </p:cNvSpPr>
          <p:nvPr/>
        </p:nvSpPr>
        <p:spPr bwMode="auto">
          <a:xfrm>
            <a:off x="4495800" y="1720850"/>
            <a:ext cx="12192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75206" name="AutoShape 38"/>
          <p:cNvSpPr>
            <a:spLocks/>
          </p:cNvSpPr>
          <p:nvPr/>
        </p:nvSpPr>
        <p:spPr bwMode="auto">
          <a:xfrm>
            <a:off x="1219200" y="2482850"/>
            <a:ext cx="1752600" cy="609600"/>
          </a:xfrm>
          <a:prstGeom prst="borderCallout2">
            <a:avLst>
              <a:gd name="adj1" fmla="val 18750"/>
              <a:gd name="adj2" fmla="val 104347"/>
              <a:gd name="adj3" fmla="val 18750"/>
              <a:gd name="adj4" fmla="val 128079"/>
              <a:gd name="adj5" fmla="val -42968"/>
              <a:gd name="adj6" fmla="val 203986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代码对象地址</a:t>
            </a:r>
          </a:p>
        </p:txBody>
      </p:sp>
      <p:sp>
        <p:nvSpPr>
          <p:cNvPr id="27751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7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7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7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03" grpId="0" animBg="1" autoUpdateAnimBg="0"/>
      <p:bldP spid="775204" grpId="0" animBg="1"/>
      <p:bldP spid="775205" grpId="0" animBg="1"/>
      <p:bldP spid="775206" grpId="0" animBg="1" autoUpdateAnimBg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60833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3-20  </a:t>
            </a:r>
            <a:r>
              <a:rPr lang="zh-CN" altLang="en-US" i="1" dirty="0">
                <a:solidFill>
                  <a:srgbClr val="008000"/>
                </a:solidFill>
              </a:rPr>
              <a:t>函数和数据的测试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void simple()	</a:t>
            </a:r>
            <a:r>
              <a:rPr lang="en-US" altLang="zh-CN" dirty="0">
                <a:solidFill>
                  <a:schemeClr val="hlink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定义一个简单函数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 &lt;&lt; "It is a simple program.\n" ; }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 &lt;&lt; "Call function ...\n" 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simple()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名方式调用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/>
              <a:t>( &amp; simple )()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地址方式调用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/>
              <a:t>( * &amp; simple )()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间址调用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"Address of function :\n" 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simple &lt;&lt; </a:t>
            </a:r>
            <a:r>
              <a:rPr lang="en-US" altLang="zh-CN" dirty="0" err="1"/>
              <a:t>endl</a:t>
            </a:r>
            <a:r>
              <a:rPr lang="en-US" altLang="zh-CN" dirty="0"/>
              <a:t> ;	</a:t>
            </a:r>
            <a:r>
              <a:rPr lang="en-US" altLang="zh-CN" dirty="0">
                <a:solidFill>
                  <a:schemeClr val="hlink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函数名是地址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&amp; simple &lt;&lt; </a:t>
            </a:r>
            <a:r>
              <a:rPr lang="en-US" altLang="zh-CN" dirty="0" err="1"/>
              <a:t>endl</a:t>
            </a:r>
            <a:r>
              <a:rPr lang="en-US" altLang="zh-CN" dirty="0"/>
              <a:t> ;	</a:t>
            </a:r>
            <a:r>
              <a:rPr lang="en-US" altLang="zh-CN" i="1" dirty="0" smtClean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取函数地址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*&amp;simple &lt;&lt; </a:t>
            </a:r>
            <a:r>
              <a:rPr lang="en-US" altLang="zh-CN" dirty="0" err="1"/>
              <a:t>endl</a:t>
            </a:r>
            <a:r>
              <a:rPr lang="en-US" altLang="zh-CN" dirty="0"/>
              <a:t> ; 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函数地址所指对象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a = 100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声明一个整数对象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"Value of a :\n" ;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"Address of a :\n" ;    </a:t>
            </a:r>
            <a:r>
              <a:rPr lang="en-US" altLang="zh-CN" dirty="0" err="1"/>
              <a:t>cout</a:t>
            </a:r>
            <a:r>
              <a:rPr lang="en-US" altLang="zh-CN" dirty="0"/>
              <a:t> &lt;&lt; &amp;a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278530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7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 （ </a:t>
            </a:r>
            <a:r>
              <a:rPr lang="zh-CN" altLang="en-US" sz="2000" i="1"/>
              <a:t>实际参数表</a:t>
            </a:r>
            <a:r>
              <a:rPr lang="zh-CN" altLang="en-US" sz="2000"/>
              <a:t> ）</a:t>
            </a:r>
          </a:p>
        </p:txBody>
      </p:sp>
      <p:sp>
        <p:nvSpPr>
          <p:cNvPr id="525319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33796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utoUpdateAnimBg="0"/>
      <p:bldP spid="525315" grpId="0" autoUpdateAnimBg="0"/>
      <p:bldP spid="525319" grpId="0" autoUpdateAnimBg="0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例</a:t>
            </a:r>
            <a:r>
              <a:rPr lang="en-US" altLang="zh-CN" i="1" dirty="0">
                <a:solidFill>
                  <a:srgbClr val="008000"/>
                </a:solidFill>
              </a:rPr>
              <a:t>3-20  </a:t>
            </a:r>
            <a:r>
              <a:rPr lang="zh-CN" altLang="en-US" i="1" dirty="0">
                <a:solidFill>
                  <a:srgbClr val="008000"/>
                </a:solidFill>
              </a:rPr>
              <a:t>函数和数据的测试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i="1" dirty="0"/>
              <a:t>void simple()</a:t>
            </a:r>
            <a:r>
              <a:rPr lang="en-US" altLang="zh-CN" b="0" dirty="0"/>
              <a:t>	</a:t>
            </a:r>
            <a:r>
              <a:rPr lang="en-US" altLang="zh-CN" b="0" dirty="0">
                <a:solidFill>
                  <a:schemeClr val="hlink"/>
                </a:solidFill>
              </a:rPr>
              <a:t>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定义一个简单函数</a:t>
            </a:r>
          </a:p>
          <a:p>
            <a:pPr>
              <a:lnSpc>
                <a:spcPct val="120000"/>
              </a:lnSpc>
            </a:pPr>
            <a:r>
              <a:rPr lang="en-US" altLang="zh-CN" i="1" dirty="0"/>
              <a:t>{ </a:t>
            </a:r>
            <a:r>
              <a:rPr lang="en-US" altLang="zh-CN" i="1" dirty="0" err="1"/>
              <a:t>cout</a:t>
            </a:r>
            <a:r>
              <a:rPr lang="en-US" altLang="zh-CN" i="1" dirty="0"/>
              <a:t> &lt;&lt; "It is a simple program.\n" ; }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"Call function ...\n"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simple()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名方式调用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/>
              <a:t>( &amp; simple )()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地址方式调用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/>
              <a:t>( * &amp; simple )()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间址调用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"Address of function :\n"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simple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函数名是地址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&amp; simple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取函数地址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*&amp;simple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     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函数地址所指对象</a:t>
            </a:r>
          </a:p>
          <a:p>
            <a:pPr>
              <a:lnSpc>
                <a:spcPct val="120000"/>
              </a:lnSpc>
            </a:pPr>
            <a:r>
              <a:rPr lang="zh-CN" altLang="en-US" b="0" dirty="0"/>
              <a:t>   </a:t>
            </a:r>
            <a:r>
              <a:rPr lang="en-US" altLang="zh-CN" b="0" dirty="0" err="1"/>
              <a:t>int</a:t>
            </a:r>
            <a:r>
              <a:rPr lang="en-US" altLang="zh-CN" b="0" dirty="0"/>
              <a:t> a = 100 ;		</a:t>
            </a:r>
            <a:r>
              <a:rPr lang="en-US" altLang="zh-CN" i="1" dirty="0">
                <a:solidFill>
                  <a:srgbClr val="008000"/>
                </a:solidFill>
              </a:rPr>
              <a:t>// </a:t>
            </a:r>
            <a:r>
              <a:rPr lang="zh-CN" altLang="en-US" i="1" dirty="0">
                <a:solidFill>
                  <a:srgbClr val="008000"/>
                </a:solidFill>
              </a:rPr>
              <a:t>声明一个整数对象</a:t>
            </a:r>
          </a:p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chemeClr val="hlink"/>
                </a:solidFill>
              </a:rPr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"Value of a :\n" ;    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"Address of a :\n" ;  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&amp;a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</p:txBody>
      </p:sp>
      <p:sp>
        <p:nvSpPr>
          <p:cNvPr id="777219" name="AutoShape 3"/>
          <p:cNvSpPr>
            <a:spLocks/>
          </p:cNvSpPr>
          <p:nvPr/>
        </p:nvSpPr>
        <p:spPr bwMode="auto">
          <a:xfrm>
            <a:off x="3810000" y="731838"/>
            <a:ext cx="2667000" cy="609600"/>
          </a:xfrm>
          <a:prstGeom prst="borderCallout2">
            <a:avLst>
              <a:gd name="adj1" fmla="val 18750"/>
              <a:gd name="adj2" fmla="val -2856"/>
              <a:gd name="adj3" fmla="val 18750"/>
              <a:gd name="adj4" fmla="val -16069"/>
              <a:gd name="adj5" fmla="val 138282"/>
              <a:gd name="adj6" fmla="val -58333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一个无参数的简单函数</a:t>
            </a:r>
          </a:p>
        </p:txBody>
      </p:sp>
      <p:sp>
        <p:nvSpPr>
          <p:cNvPr id="279555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animBg="1" autoUpdateAnimBg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3-20  </a:t>
            </a:r>
            <a:r>
              <a:rPr lang="zh-CN" altLang="en-US" i="1">
                <a:solidFill>
                  <a:srgbClr val="008000"/>
                </a:solidFill>
              </a:rPr>
              <a:t>函数和数据的测试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i="1"/>
              <a:t>void simple()</a:t>
            </a:r>
            <a:r>
              <a:rPr lang="en-US" altLang="zh-CN" b="0"/>
              <a:t>	</a:t>
            </a:r>
            <a:r>
              <a:rPr lang="en-US" altLang="zh-CN" b="0">
                <a:solidFill>
                  <a:schemeClr val="hlink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定义一个简单函数</a:t>
            </a:r>
          </a:p>
          <a:p>
            <a:pPr>
              <a:lnSpc>
                <a:spcPct val="120000"/>
              </a:lnSpc>
            </a:pPr>
            <a:r>
              <a:rPr lang="en-US" altLang="zh-CN" i="1"/>
              <a:t>{ cout &lt;&lt; "It is a simple program.\n" ; 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cout &lt;&lt; "Call function ...\n"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simple()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名方式调用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( &amp; simple )()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地址方式调用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( * &amp; simple )()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间址调用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cout &lt;&lt; "Address of function :\n"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simple &lt;&lt; endl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函数名是地址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cout &lt;&lt; &amp; simple &lt;&lt; endl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取函数地址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cout &lt;&lt; *&amp;simple &lt;&lt; endl ; 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函数地址所指对象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</a:t>
            </a:r>
            <a:r>
              <a:rPr lang="en-US" altLang="zh-CN" b="0"/>
              <a:t>int a = 100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声明一个整数对象</a:t>
            </a:r>
          </a:p>
          <a:p>
            <a:pPr>
              <a:lnSpc>
                <a:spcPct val="120000"/>
              </a:lnSpc>
            </a:pPr>
            <a:r>
              <a:rPr lang="zh-CN" altLang="en-US" b="0">
                <a:solidFill>
                  <a:schemeClr val="hlink"/>
                </a:solidFill>
              </a:rPr>
              <a:t>   </a:t>
            </a:r>
            <a:r>
              <a:rPr lang="en-US" altLang="zh-CN" b="0"/>
              <a:t>cout &lt;&lt; "Value of a :\n" ;        cout &lt;&lt; a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cout &lt;&lt; "Address of a :\n" ;    cout &lt;&lt; &amp;a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28057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  <p:pic>
        <p:nvPicPr>
          <p:cNvPr id="7782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1957388"/>
            <a:ext cx="39655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72" name="Text Box 8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3-20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函数和数据的测试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void simple()</a:t>
            </a: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定义一个简单函数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{ cout &lt;&lt; "It is a simple program.\n" ;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"Call function ...\n"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simple()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名方式调用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&amp; simple )() ;</a:t>
            </a:r>
            <a:r>
              <a:rPr lang="en-US" altLang="zh-CN" b="0">
                <a:ea typeface="宋体" pitchFamily="2" charset="-122"/>
              </a:rPr>
              <a:t>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地址方式调用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* &amp; simple )() ;	</a:t>
            </a: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间址调用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"Address of function :\n"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函数名是地址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&amp;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取函数地址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*&amp;simple &lt;&lt; endl ;     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函数地址所指对象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int a = 100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声明一个整数对象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"Value of a :\n" ;        cout &lt;&lt; 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"Address of a :\n" ;    cout &lt;&lt; &amp;a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28160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  <p:pic>
        <p:nvPicPr>
          <p:cNvPr id="28160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1957388"/>
            <a:ext cx="39655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9269" name="Oval 5"/>
          <p:cNvSpPr>
            <a:spLocks noChangeArrowheads="1"/>
          </p:cNvSpPr>
          <p:nvPr/>
        </p:nvSpPr>
        <p:spPr bwMode="auto">
          <a:xfrm>
            <a:off x="4643438" y="2446338"/>
            <a:ext cx="360045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79268" name="AutoShape 4"/>
          <p:cNvSpPr>
            <a:spLocks/>
          </p:cNvSpPr>
          <p:nvPr/>
        </p:nvSpPr>
        <p:spPr bwMode="auto">
          <a:xfrm>
            <a:off x="3429000" y="3883025"/>
            <a:ext cx="2286000" cy="914400"/>
          </a:xfrm>
          <a:prstGeom prst="borderCallout2">
            <a:avLst>
              <a:gd name="adj1" fmla="val 12500"/>
              <a:gd name="adj2" fmla="val -3333"/>
              <a:gd name="adj3" fmla="val 12500"/>
              <a:gd name="adj4" fmla="val -14931"/>
              <a:gd name="adj5" fmla="val -64759"/>
              <a:gd name="adj6" fmla="val -51944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它们都是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正确的调用方式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9" grpId="0" animBg="1"/>
      <p:bldP spid="779268" grpId="0" animBg="1" autoUpdateAnimBg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3-20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函数和数据的测试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void simple()</a:t>
            </a: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定义一个简单函数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{ cout &lt;&lt; "It is a simple program.\n" ;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"Call function ...\n"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simple()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名方式调用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&amp; simple )() ;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地址方式调用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* &amp; simple )() ;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间址调用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"Address of function :\n"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</a:t>
            </a:r>
            <a:r>
              <a:rPr lang="en-US" altLang="zh-CN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simple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 ;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函数名是地址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</a:t>
            </a:r>
            <a:r>
              <a:rPr lang="en-US" altLang="zh-CN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&lt;</a:t>
            </a:r>
            <a:r>
              <a:rPr lang="en-US" altLang="zh-CN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 simple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 ;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取函数地址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*&amp;simple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&lt;&lt; endl ;     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函数地址所指对象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int a = 100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声明一个整数对象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"Value of a :\n" ;        cout &lt;&lt; 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"Address of a :\n" ;    cout &lt;&lt; &amp;a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pic>
        <p:nvPicPr>
          <p:cNvPr id="28262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1957388"/>
            <a:ext cx="39655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0292" name="Oval 4"/>
          <p:cNvSpPr>
            <a:spLocks noChangeArrowheads="1"/>
          </p:cNvSpPr>
          <p:nvPr/>
        </p:nvSpPr>
        <p:spPr bwMode="auto">
          <a:xfrm>
            <a:off x="4716463" y="3378200"/>
            <a:ext cx="1828800" cy="914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80293" name="AutoShape 5"/>
          <p:cNvSpPr>
            <a:spLocks/>
          </p:cNvSpPr>
          <p:nvPr/>
        </p:nvSpPr>
        <p:spPr bwMode="auto">
          <a:xfrm>
            <a:off x="3690938" y="2205038"/>
            <a:ext cx="1905000" cy="9144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22167"/>
              <a:gd name="adj5" fmla="val 224653"/>
              <a:gd name="adj6" fmla="val -80583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它们都是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/>
              <a:t>函数的地址</a:t>
            </a:r>
          </a:p>
        </p:txBody>
      </p:sp>
      <p:sp>
        <p:nvSpPr>
          <p:cNvPr id="2826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 animBg="1"/>
      <p:bldP spid="780293" grpId="0" animBg="1" autoUpdateAnimBg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3-20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函数和数据的测试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void simple()</a:t>
            </a: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定义一个简单函数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{ cout &lt;&lt; "It is a simple program.\n" ;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"Call function ...\n"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simple()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名方式调用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&amp; simple )()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地址方式调用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* &amp; simple )()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间址调用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"Address of function :\n"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函数名是地址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&amp;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取函数地址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*&amp;simple &lt;&lt; endl ;     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函数地址所指对象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int a = 100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声明一个整数对象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"Value of a :\n" ;        cout &lt;&lt;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"Address of a :\n" ;    cout &lt;&lt; &amp;a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pic>
        <p:nvPicPr>
          <p:cNvPr id="28365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1957388"/>
            <a:ext cx="39655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1315" name="AutoShape 3"/>
          <p:cNvSpPr>
            <a:spLocks/>
          </p:cNvSpPr>
          <p:nvPr/>
        </p:nvSpPr>
        <p:spPr bwMode="auto">
          <a:xfrm>
            <a:off x="609600" y="3289300"/>
            <a:ext cx="2286000" cy="1219200"/>
          </a:xfrm>
          <a:prstGeom prst="borderCallout2">
            <a:avLst>
              <a:gd name="adj1" fmla="val 9375"/>
              <a:gd name="adj2" fmla="val 103333"/>
              <a:gd name="adj3" fmla="val 9375"/>
              <a:gd name="adj4" fmla="val 116667"/>
              <a:gd name="adj5" fmla="val 168097"/>
              <a:gd name="adj6" fmla="val 159167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数据对象的值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等价于</a:t>
            </a:r>
            <a:r>
              <a:rPr lang="zh-CN" altLang="en-US" i="1">
                <a:solidFill>
                  <a:schemeClr val="accent2"/>
                </a:solidFill>
              </a:rPr>
              <a:t>    *</a:t>
            </a:r>
            <a:r>
              <a:rPr lang="en-US" altLang="zh-CN" i="1">
                <a:solidFill>
                  <a:schemeClr val="accent2"/>
                </a:solidFill>
              </a:rPr>
              <a:t>&amp;a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由类型 </a:t>
            </a:r>
            <a:r>
              <a:rPr lang="en-US" altLang="zh-CN"/>
              <a:t>int </a:t>
            </a:r>
            <a:r>
              <a:rPr lang="zh-CN" altLang="en-US"/>
              <a:t>解释内存</a:t>
            </a:r>
          </a:p>
        </p:txBody>
      </p:sp>
      <p:sp>
        <p:nvSpPr>
          <p:cNvPr id="781317" name="Oval 5"/>
          <p:cNvSpPr>
            <a:spLocks noChangeArrowheads="1"/>
          </p:cNvSpPr>
          <p:nvPr/>
        </p:nvSpPr>
        <p:spPr bwMode="auto">
          <a:xfrm>
            <a:off x="4932363" y="4416425"/>
            <a:ext cx="685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8365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animBg="1" autoUpdateAnimBg="0"/>
      <p:bldP spid="781317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58547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3-20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函数和数据的测试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void simple()</a:t>
            </a: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定义一个简单函数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>
                <a:ea typeface="宋体" pitchFamily="2" charset="-122"/>
              </a:rPr>
              <a:t>{ cout &lt;&lt; "It is a simple program.\n" ;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cout &lt;&lt; "Call function ...\n"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simple()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名方式调用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&amp; simple )()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地址方式调用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( * &amp; simple )()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间址调用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"Address of function :\n"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函数名是地址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&amp; simple &lt;&lt; endl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取函数地址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*&amp;simple &lt;&lt; endl ;     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函数地址所指对象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int a = 100 ;		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声明一个整数对象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en-US" altLang="zh-CN" b="0">
                <a:ea typeface="宋体" pitchFamily="2" charset="-122"/>
              </a:rPr>
              <a:t>cout &lt;&lt; "Value of a :\n" ;        cout &lt;&lt; a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"Address of a :\n" ;    cout &lt;&lt;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 b="0">
                <a:ea typeface="宋体" pitchFamily="2" charset="-122"/>
              </a:rPr>
              <a:t> &lt;&lt; endl;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pic>
        <p:nvPicPr>
          <p:cNvPr id="2846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9038" y="1957388"/>
            <a:ext cx="39655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2339" name="AutoShape 3"/>
          <p:cNvSpPr>
            <a:spLocks/>
          </p:cNvSpPr>
          <p:nvPr/>
        </p:nvSpPr>
        <p:spPr bwMode="auto">
          <a:xfrm>
            <a:off x="1295400" y="3683000"/>
            <a:ext cx="2286000" cy="609600"/>
          </a:xfrm>
          <a:prstGeom prst="borderCallout2">
            <a:avLst>
              <a:gd name="adj1" fmla="val 18750"/>
              <a:gd name="adj2" fmla="val 103333"/>
              <a:gd name="adj3" fmla="val 18750"/>
              <a:gd name="adj4" fmla="val 110694"/>
              <a:gd name="adj5" fmla="val 321616"/>
              <a:gd name="adj6" fmla="val 134167"/>
            </a:avLst>
          </a:prstGeom>
          <a:solidFill>
            <a:srgbClr val="F5F6FD"/>
          </a:solidFill>
          <a:ln w="19050" cap="sq">
            <a:solidFill>
              <a:srgbClr val="FF00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数据对象的地址</a:t>
            </a:r>
          </a:p>
        </p:txBody>
      </p:sp>
      <p:sp>
        <p:nvSpPr>
          <p:cNvPr id="782341" name="Oval 5"/>
          <p:cNvSpPr>
            <a:spLocks noChangeArrowheads="1"/>
          </p:cNvSpPr>
          <p:nvPr/>
        </p:nvSpPr>
        <p:spPr bwMode="auto">
          <a:xfrm>
            <a:off x="4859338" y="4919663"/>
            <a:ext cx="1600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8467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animBg="1" autoUpdateAnimBg="0"/>
      <p:bldP spid="78234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3.4.1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函数的地址 </a:t>
            </a:r>
          </a:p>
        </p:txBody>
      </p:sp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3200400" y="1204913"/>
            <a:ext cx="2674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C++</a:t>
            </a:r>
            <a:r>
              <a:rPr lang="zh-CN" altLang="en-US" sz="2000" i="1">
                <a:solidFill>
                  <a:srgbClr val="008000"/>
                </a:solidFill>
              </a:rPr>
              <a:t>的函数与数据对象</a:t>
            </a:r>
          </a:p>
        </p:txBody>
      </p:sp>
      <p:graphicFrame>
        <p:nvGraphicFramePr>
          <p:cNvPr id="7833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39547"/>
              </p:ext>
            </p:extLst>
          </p:nvPr>
        </p:nvGraphicFramePr>
        <p:xfrm>
          <a:off x="914400" y="1889125"/>
          <a:ext cx="7391400" cy="3807841"/>
        </p:xfrm>
        <a:graphic>
          <a:graphicData uri="http://schemas.openxmlformats.org/drawingml/2006/table">
            <a:tbl>
              <a:tblPr/>
              <a:tblGrid>
                <a:gridCol w="914400"/>
                <a:gridCol w="4038600"/>
                <a:gridCol w="24384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函数 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FunctionObj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数据 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DataObj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地址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FunctionObj       &amp;FunctionObj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*FunctionObj     *&amp;FunctionObj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&amp;DataObj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FunctionObj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()       &amp;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FunctionObj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*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FunctionObj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()     *&amp;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FunctionObj()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DataObj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*&amp;DataObj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访问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调用函数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地址表达式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( </a:t>
                      </a: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参数表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执行代码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读：右值表达式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写：左值表达式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由 </a:t>
                      </a: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类型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解释数据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</a:tr>
            </a:tbl>
          </a:graphicData>
        </a:graphic>
      </p:graphicFrame>
      <p:sp>
        <p:nvSpPr>
          <p:cNvPr id="285721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3.4.1 </a:t>
            </a:r>
            <a:r>
              <a:rPr lang="zh-CN" altLang="en-US" smtClean="0">
                <a:latin typeface="楷体_GB2312" pitchFamily="49" charset="-122"/>
              </a:rPr>
              <a:t>函数的地址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autoUpdateAnimBg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1676400" y="1873250"/>
            <a:ext cx="67056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>
                <a:ea typeface="Arial Unicode MS"/>
                <a:cs typeface="Arial Unicode MS"/>
              </a:rPr>
              <a:t> </a:t>
            </a:r>
            <a:r>
              <a:rPr lang="zh-CN" altLang="en-US" sz="2400">
                <a:ea typeface="Arial Unicode MS"/>
                <a:cs typeface="Arial Unicode MS"/>
              </a:rPr>
              <a:t>指向函数的指针变量简称为函数指针</a:t>
            </a:r>
          </a:p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Arial Unicode MS"/>
                <a:cs typeface="Arial Unicode MS"/>
              </a:rPr>
              <a:t> 函数的类型是函数的接口</a:t>
            </a:r>
          </a:p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>
                <a:ea typeface="Arial Unicode MS"/>
                <a:cs typeface="Arial Unicode MS"/>
              </a:rPr>
              <a:t> 可以通过指针变量的间址方式调用函数</a:t>
            </a:r>
          </a:p>
        </p:txBody>
      </p:sp>
      <p:sp>
        <p:nvSpPr>
          <p:cNvPr id="28672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8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6" grpId="0" autoUpdateAnimBg="0"/>
      <p:bldP spid="784387" grpId="0" autoUpdateAnimBg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785413" name="Rectangle 5"/>
          <p:cNvSpPr>
            <a:spLocks noChangeArrowheads="1"/>
          </p:cNvSpPr>
          <p:nvPr/>
        </p:nvSpPr>
        <p:spPr bwMode="auto">
          <a:xfrm>
            <a:off x="914400" y="362585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/>
                <a:cs typeface="Arial Unicode MS"/>
              </a:rPr>
              <a:t>定义函数类型：</a:t>
            </a:r>
            <a:r>
              <a:rPr lang="zh-CN" altLang="en-US">
                <a:ea typeface="Arial Unicode MS"/>
                <a:cs typeface="Arial Unicode MS"/>
              </a:rPr>
              <a:t>    </a:t>
            </a:r>
            <a:r>
              <a:rPr lang="en-US" altLang="zh-CN" sz="2000">
                <a:ea typeface="Arial Unicode MS"/>
                <a:cs typeface="Arial Unicode MS"/>
              </a:rPr>
              <a:t>typedef  </a:t>
            </a:r>
            <a:r>
              <a:rPr lang="zh-CN" altLang="en-US" sz="2000" i="1">
                <a:ea typeface="Arial Unicode MS"/>
                <a:cs typeface="Arial Unicode MS"/>
              </a:rPr>
              <a:t>类型</a:t>
            </a:r>
            <a:r>
              <a:rPr lang="zh-CN" altLang="en-US" sz="2000"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函数类型</a:t>
            </a:r>
            <a:r>
              <a:rPr lang="zh-CN" altLang="en-US" sz="2000">
                <a:ea typeface="Arial Unicode MS"/>
                <a:cs typeface="Arial Unicode MS"/>
              </a:rPr>
              <a:t> 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 ；</a:t>
            </a:r>
            <a:endParaRPr lang="zh-CN" altLang="en-US">
              <a:ea typeface="Arial Unicode MS"/>
              <a:cs typeface="Arial Unicode MS"/>
            </a:endParaRPr>
          </a:p>
        </p:txBody>
      </p:sp>
      <p:sp>
        <p:nvSpPr>
          <p:cNvPr id="28774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autoUpdateAnimBg="0"/>
      <p:bldP spid="785412" grpId="0" autoUpdateAnimBg="0"/>
      <p:bldP spid="785413" grpId="0" autoUpdateAnimBg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88770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288771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288772" name="Rectangle 5"/>
          <p:cNvSpPr>
            <a:spLocks noChangeArrowheads="1"/>
          </p:cNvSpPr>
          <p:nvPr/>
        </p:nvSpPr>
        <p:spPr bwMode="auto">
          <a:xfrm>
            <a:off x="914400" y="362585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/>
                <a:cs typeface="Arial Unicode MS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    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typedef </a:t>
            </a:r>
            <a:r>
              <a:rPr lang="en-US" altLang="zh-CN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 i="1">
                <a:ea typeface="Arial Unicode MS"/>
                <a:cs typeface="Arial Unicode MS"/>
              </a:rPr>
              <a:t>类型</a:t>
            </a:r>
            <a:r>
              <a:rPr lang="zh-CN" altLang="en-US" sz="2000"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函数类型</a:t>
            </a:r>
            <a:r>
              <a:rPr lang="zh-CN" altLang="en-US" sz="2000">
                <a:ea typeface="Arial Unicode MS"/>
                <a:cs typeface="Arial Unicode MS"/>
              </a:rPr>
              <a:t> 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 ；</a:t>
            </a:r>
            <a:endParaRPr lang="zh-CN" altLang="en-US">
              <a:ea typeface="Arial Unicode MS"/>
              <a:cs typeface="Arial Unicode MS"/>
            </a:endParaRPr>
          </a:p>
        </p:txBody>
      </p:sp>
      <p:sp>
        <p:nvSpPr>
          <p:cNvPr id="786438" name="AutoShape 6"/>
          <p:cNvSpPr>
            <a:spLocks/>
          </p:cNvSpPr>
          <p:nvPr/>
        </p:nvSpPr>
        <p:spPr bwMode="auto">
          <a:xfrm>
            <a:off x="4876800" y="48450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6315"/>
              <a:gd name="adj5" fmla="val -126301"/>
              <a:gd name="adj6" fmla="val -94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关键字</a:t>
            </a:r>
          </a:p>
        </p:txBody>
      </p:sp>
      <p:sp>
        <p:nvSpPr>
          <p:cNvPr id="288774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函数名</a:t>
            </a:r>
            <a:r>
              <a:rPr lang="zh-CN" altLang="en-US" sz="2000">
                <a:ea typeface="宋体" pitchFamily="2" charset="-122"/>
              </a:rPr>
              <a:t> （ </a:t>
            </a:r>
            <a:r>
              <a:rPr lang="zh-CN" altLang="en-US" sz="2000" i="1">
                <a:ea typeface="宋体" pitchFamily="2" charset="-122"/>
              </a:rPr>
              <a:t>实际参数表</a:t>
            </a:r>
            <a:r>
              <a:rPr lang="zh-CN" altLang="en-US" sz="2000">
                <a:ea typeface="宋体" pitchFamily="2" charset="-122"/>
              </a:rPr>
              <a:t> ）</a:t>
            </a:r>
          </a:p>
        </p:txBody>
      </p:sp>
      <p:sp>
        <p:nvSpPr>
          <p:cNvPr id="34819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762000" y="2298700"/>
            <a:ext cx="4572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函数名</a:t>
            </a:r>
            <a:r>
              <a:rPr lang="zh-CN" altLang="en-US" sz="2000">
                <a:ea typeface="宋体" pitchFamily="2" charset="-122"/>
              </a:rPr>
              <a:t>	        函数的入口地址</a:t>
            </a:r>
          </a:p>
        </p:txBody>
      </p:sp>
      <p:sp>
        <p:nvSpPr>
          <p:cNvPr id="34821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4" grpId="0" autoUpdateAnimBg="0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89794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289795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289796" name="Rectangle 5"/>
          <p:cNvSpPr>
            <a:spLocks noChangeArrowheads="1"/>
          </p:cNvSpPr>
          <p:nvPr/>
        </p:nvSpPr>
        <p:spPr bwMode="auto">
          <a:xfrm>
            <a:off x="914400" y="362585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/>
                <a:cs typeface="Arial Unicode MS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    </a:t>
            </a:r>
            <a:r>
              <a:rPr lang="en-US" altLang="zh-CN" sz="2000">
                <a:ea typeface="Arial Unicode MS"/>
                <a:cs typeface="Arial Unicode MS"/>
              </a:rPr>
              <a:t>typedef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Arial Unicode MS"/>
                <a:cs typeface="Arial Unicode MS"/>
              </a:rPr>
              <a:t>类型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函数类型</a:t>
            </a:r>
            <a:r>
              <a:rPr lang="zh-CN" altLang="en-US" sz="2000">
                <a:ea typeface="Arial Unicode MS"/>
                <a:cs typeface="Arial Unicode MS"/>
              </a:rPr>
              <a:t> 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；</a:t>
            </a:r>
            <a:endParaRPr lang="zh-CN" altLang="en-US">
              <a:ea typeface="Arial Unicode MS"/>
              <a:cs typeface="Arial Unicode MS"/>
            </a:endParaRPr>
          </a:p>
        </p:txBody>
      </p:sp>
      <p:sp>
        <p:nvSpPr>
          <p:cNvPr id="787462" name="AutoShape 6"/>
          <p:cNvSpPr>
            <a:spLocks/>
          </p:cNvSpPr>
          <p:nvPr/>
        </p:nvSpPr>
        <p:spPr bwMode="auto">
          <a:xfrm>
            <a:off x="5562600" y="484505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0000"/>
              <a:gd name="adj5" fmla="val -126301"/>
              <a:gd name="adj6" fmla="val -7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函数返回值类型</a:t>
            </a:r>
          </a:p>
        </p:txBody>
      </p:sp>
      <p:sp>
        <p:nvSpPr>
          <p:cNvPr id="289798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2" grpId="0" animBg="1" autoUpdateAnimBg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0818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290819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290820" name="Rectangle 5"/>
          <p:cNvSpPr>
            <a:spLocks noChangeArrowheads="1"/>
          </p:cNvSpPr>
          <p:nvPr/>
        </p:nvSpPr>
        <p:spPr bwMode="auto">
          <a:xfrm>
            <a:off x="914400" y="362585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/>
                <a:cs typeface="Arial Unicode MS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    </a:t>
            </a:r>
            <a:r>
              <a:rPr lang="en-US" altLang="zh-CN" sz="2000">
                <a:ea typeface="Arial Unicode MS"/>
                <a:cs typeface="Arial Unicode MS"/>
              </a:rPr>
              <a:t>typedef  </a:t>
            </a:r>
            <a:r>
              <a:rPr lang="zh-CN" altLang="en-US" sz="2000" i="1">
                <a:ea typeface="Arial Unicode MS"/>
                <a:cs typeface="Arial Unicode MS"/>
              </a:rPr>
              <a:t>类型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solidFill>
                  <a:srgbClr val="0000FF"/>
                </a:solidFill>
                <a:ea typeface="Arial Unicode MS"/>
                <a:cs typeface="Arial Unicode MS"/>
              </a:rPr>
              <a:t>函数类型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 ；</a:t>
            </a:r>
            <a:endParaRPr lang="zh-CN" altLang="en-US">
              <a:ea typeface="Arial Unicode MS"/>
              <a:cs typeface="Arial Unicode MS"/>
            </a:endParaRPr>
          </a:p>
        </p:txBody>
      </p:sp>
      <p:sp>
        <p:nvSpPr>
          <p:cNvPr id="788486" name="AutoShape 6"/>
          <p:cNvSpPr>
            <a:spLocks/>
          </p:cNvSpPr>
          <p:nvPr/>
        </p:nvSpPr>
        <p:spPr bwMode="auto">
          <a:xfrm>
            <a:off x="1524000" y="4692650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15444"/>
              <a:gd name="adj5" fmla="val -111718"/>
              <a:gd name="adj6" fmla="val 1543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用户定义标识符</a:t>
            </a:r>
          </a:p>
        </p:txBody>
      </p:sp>
      <p:sp>
        <p:nvSpPr>
          <p:cNvPr id="290822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6" grpId="0" animBg="1" autoUpdateAnimBg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1842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291843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291844" name="Rectangle 5"/>
          <p:cNvSpPr>
            <a:spLocks noChangeArrowheads="1"/>
          </p:cNvSpPr>
          <p:nvPr/>
        </p:nvSpPr>
        <p:spPr bwMode="auto">
          <a:xfrm>
            <a:off x="914400" y="362585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ea typeface="Arial Unicode MS"/>
                <a:cs typeface="Arial Unicode MS"/>
              </a:rPr>
              <a:t>定义函数类型：</a:t>
            </a: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    </a:t>
            </a:r>
            <a:r>
              <a:rPr lang="en-US" altLang="zh-CN" sz="2000">
                <a:ea typeface="Arial Unicode MS"/>
                <a:cs typeface="Arial Unicode MS"/>
              </a:rPr>
              <a:t>typedef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 </a:t>
            </a:r>
            <a:r>
              <a:rPr lang="en-US" altLang="zh-CN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 i="1">
                <a:ea typeface="Arial Unicode MS"/>
                <a:cs typeface="Arial Unicode MS"/>
              </a:rPr>
              <a:t>类型</a:t>
            </a:r>
            <a:r>
              <a:rPr lang="zh-CN" altLang="en-US" sz="2000"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函数类型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 i="1">
                <a:solidFill>
                  <a:srgbClr val="0000FF"/>
                </a:solidFill>
                <a:ea typeface="Arial Unicode MS"/>
                <a:cs typeface="Arial Unicode MS"/>
              </a:rPr>
              <a:t>（ 形式参数表 ）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；</a:t>
            </a:r>
            <a:endParaRPr lang="zh-CN" altLang="en-US">
              <a:ea typeface="Arial Unicode MS"/>
              <a:cs typeface="Arial Unicode MS"/>
            </a:endParaRPr>
          </a:p>
        </p:txBody>
      </p:sp>
      <p:sp>
        <p:nvSpPr>
          <p:cNvPr id="789510" name="AutoShape 6"/>
          <p:cNvSpPr>
            <a:spLocks/>
          </p:cNvSpPr>
          <p:nvPr/>
        </p:nvSpPr>
        <p:spPr bwMode="auto">
          <a:xfrm>
            <a:off x="3924300" y="4781550"/>
            <a:ext cx="1295400" cy="609600"/>
          </a:xfrm>
          <a:prstGeom prst="borderCallout2">
            <a:avLst>
              <a:gd name="adj1" fmla="val 18750"/>
              <a:gd name="adj2" fmla="val 105884"/>
              <a:gd name="adj3" fmla="val 18750"/>
              <a:gd name="adj4" fmla="val 142032"/>
              <a:gd name="adj5" fmla="val -113801"/>
              <a:gd name="adj6" fmla="val 1975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参数表</a:t>
            </a:r>
          </a:p>
        </p:txBody>
      </p:sp>
      <p:sp>
        <p:nvSpPr>
          <p:cNvPr id="29184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0" grpId="0" animBg="1" autoUpdateAnimBg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2866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1. </a:t>
            </a:r>
            <a:r>
              <a:rPr lang="zh-CN" altLang="en-US" sz="2000" i="1">
                <a:solidFill>
                  <a:srgbClr val="008000"/>
                </a:solidFill>
              </a:rPr>
              <a:t>函数的类型</a:t>
            </a:r>
          </a:p>
        </p:txBody>
      </p:sp>
      <p:sp>
        <p:nvSpPr>
          <p:cNvPr id="292867" name="Rectangle 4"/>
          <p:cNvSpPr>
            <a:spLocks noChangeArrowheads="1"/>
          </p:cNvSpPr>
          <p:nvPr/>
        </p:nvSpPr>
        <p:spPr bwMode="auto">
          <a:xfrm>
            <a:off x="914400" y="1608138"/>
            <a:ext cx="47244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Arial Unicode MS"/>
                <a:cs typeface="Arial Unicode MS"/>
              </a:rPr>
              <a:t>以下是类型相同的函数：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max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min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ea typeface="Arial Unicode MS"/>
                <a:cs typeface="Arial Unicode MS"/>
              </a:rPr>
              <a:t>average</a:t>
            </a:r>
            <a:r>
              <a:rPr lang="en-US" altLang="zh-CN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/>
                <a:cs typeface="Arial Unicode MS"/>
              </a:rPr>
              <a:t>( double, double ) ;</a:t>
            </a:r>
          </a:p>
        </p:txBody>
      </p:sp>
      <p:sp>
        <p:nvSpPr>
          <p:cNvPr id="790533" name="Rectangle 5"/>
          <p:cNvSpPr>
            <a:spLocks noChangeArrowheads="1"/>
          </p:cNvSpPr>
          <p:nvPr/>
        </p:nvSpPr>
        <p:spPr bwMode="auto">
          <a:xfrm>
            <a:off x="914400" y="3436938"/>
            <a:ext cx="609600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它们的类型为：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 )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或定义为：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ea typeface="Arial Unicode MS" pitchFamily="34" charset="-122"/>
                <a:cs typeface="Arial Unicode MS" pitchFamily="34" charset="-122"/>
              </a:rPr>
              <a:t>typedef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functionType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( double, double) ;</a:t>
            </a:r>
          </a:p>
        </p:txBody>
      </p:sp>
      <p:sp>
        <p:nvSpPr>
          <p:cNvPr id="790534" name="AutoShape 6"/>
          <p:cNvSpPr>
            <a:spLocks/>
          </p:cNvSpPr>
          <p:nvPr/>
        </p:nvSpPr>
        <p:spPr bwMode="auto">
          <a:xfrm>
            <a:off x="6045200" y="3498850"/>
            <a:ext cx="1574800" cy="609600"/>
          </a:xfrm>
          <a:prstGeom prst="borderCallout2">
            <a:avLst>
              <a:gd name="adj1" fmla="val 18750"/>
              <a:gd name="adj2" fmla="val -4838"/>
              <a:gd name="adj3" fmla="val 18750"/>
              <a:gd name="adj4" fmla="val -47380"/>
              <a:gd name="adj5" fmla="val 209116"/>
              <a:gd name="adj6" fmla="val -113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函数类型名</a:t>
            </a:r>
          </a:p>
        </p:txBody>
      </p:sp>
      <p:sp>
        <p:nvSpPr>
          <p:cNvPr id="29287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5076825" y="1412875"/>
            <a:ext cx="3311525" cy="3324225"/>
          </a:xfrm>
          <a:prstGeom prst="rect">
            <a:avLst/>
          </a:prstGeom>
          <a:solidFill>
            <a:srgbClr val="FFFFFF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//integer 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是 </a:t>
            </a:r>
            <a:r>
              <a:rPr lang="en-US" altLang="zh-CN" sz="2000" i="1" dirty="0" err="1">
                <a:solidFill>
                  <a:srgbClr val="008000"/>
                </a:solidFill>
                <a:ea typeface="宋体" pitchFamily="2" charset="-122"/>
              </a:rPr>
              <a:t>int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的同义词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integer;</a:t>
            </a:r>
          </a:p>
          <a:p>
            <a:pPr>
              <a:lnSpc>
                <a:spcPct val="300000"/>
              </a:lnSpc>
              <a:defRPr/>
            </a:pP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//real 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是 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double 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的同义词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  double </a:t>
            </a:r>
            <a:r>
              <a:rPr lang="en-US" altLang="zh-CN" sz="2000" dirty="0">
                <a:ea typeface="宋体" pitchFamily="2" charset="-122"/>
              </a:rPr>
              <a:t>real;</a:t>
            </a:r>
          </a:p>
          <a:p>
            <a:pPr>
              <a:lnSpc>
                <a:spcPct val="200000"/>
              </a:lnSpc>
              <a:defRPr/>
            </a:pP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90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3" grpId="0" autoUpdateAnimBg="0"/>
      <p:bldP spid="790534" grpId="0" animBg="1" autoUpdateAnimBg="0"/>
      <p:bldP spid="8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3890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791556" name="Rectangle 4"/>
          <p:cNvSpPr>
            <a:spLocks noChangeArrowheads="1"/>
          </p:cNvSpPr>
          <p:nvPr/>
        </p:nvSpPr>
        <p:spPr bwMode="auto">
          <a:xfrm>
            <a:off x="1447800" y="1568450"/>
            <a:ext cx="6096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若有函数类型为：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  ( double, double ) ;</a:t>
            </a: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或：</a:t>
            </a:r>
            <a:r>
              <a:rPr lang="zh-CN" altLang="en-US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typedef double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functionType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( double, double ) ;</a:t>
            </a:r>
          </a:p>
        </p:txBody>
      </p:sp>
      <p:sp>
        <p:nvSpPr>
          <p:cNvPr id="791557" name="Oval 5"/>
          <p:cNvSpPr>
            <a:spLocks noChangeArrowheads="1"/>
          </p:cNvSpPr>
          <p:nvPr/>
        </p:nvSpPr>
        <p:spPr bwMode="auto">
          <a:xfrm>
            <a:off x="3429000" y="36258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1558" name="Oval 6"/>
          <p:cNvSpPr>
            <a:spLocks noChangeArrowheads="1"/>
          </p:cNvSpPr>
          <p:nvPr/>
        </p:nvSpPr>
        <p:spPr bwMode="auto">
          <a:xfrm>
            <a:off x="4038600" y="40830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1559" name="Oval 7"/>
          <p:cNvSpPr>
            <a:spLocks noChangeArrowheads="1"/>
          </p:cNvSpPr>
          <p:nvPr/>
        </p:nvSpPr>
        <p:spPr bwMode="auto">
          <a:xfrm>
            <a:off x="4724400" y="40830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1560" name="AutoShape 8"/>
          <p:cNvSpPr>
            <a:spLocks/>
          </p:cNvSpPr>
          <p:nvPr/>
        </p:nvSpPr>
        <p:spPr bwMode="auto">
          <a:xfrm>
            <a:off x="6400800" y="17970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9935"/>
              <a:gd name="adj5" fmla="val 290366"/>
              <a:gd name="adj6" fmla="val -109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函数指针</a:t>
            </a:r>
          </a:p>
        </p:txBody>
      </p:sp>
      <p:sp>
        <p:nvSpPr>
          <p:cNvPr id="791561" name="Rectangle 9"/>
          <p:cNvSpPr>
            <a:spLocks noChangeArrowheads="1"/>
          </p:cNvSpPr>
          <p:nvPr/>
        </p:nvSpPr>
        <p:spPr bwMode="auto">
          <a:xfrm>
            <a:off x="1447800" y="3100388"/>
            <a:ext cx="5356225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定义指向这类函数的指针变量：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double  ( * </a:t>
            </a:r>
            <a:r>
              <a:rPr lang="en-US" altLang="zh-CN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fp</a:t>
            </a:r>
            <a:r>
              <a:rPr lang="en-US" altLang="zh-CN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) ( double, double ) ;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或：</a:t>
            </a:r>
            <a:r>
              <a:rPr lang="zh-CN" altLang="en-US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functionType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 * </a:t>
            </a:r>
            <a:r>
              <a:rPr lang="en-US" altLang="zh-CN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fp1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,  *</a:t>
            </a:r>
            <a:r>
              <a:rPr lang="en-US" altLang="zh-CN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 fp2</a:t>
            </a:r>
            <a:r>
              <a:rPr lang="en-US" altLang="zh-CN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 ;</a:t>
            </a:r>
          </a:p>
        </p:txBody>
      </p:sp>
      <p:sp>
        <p:nvSpPr>
          <p:cNvPr id="29389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9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6" grpId="0" autoUpdateAnimBg="0"/>
      <p:bldP spid="791557" grpId="0" animBg="1"/>
      <p:bldP spid="791558" grpId="0" animBg="1"/>
      <p:bldP spid="791559" grpId="0" animBg="1"/>
      <p:bldP spid="791560" grpId="0" animBg="1" autoUpdateAnimBg="0"/>
      <p:bldP spid="791561" grpId="0" autoUpdateAnimBg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4914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792580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	</a:t>
            </a:r>
            <a:r>
              <a:rPr lang="en-US" altLang="zh-CN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/>
              <a:t>	fp1 = fp2 ;</a:t>
            </a:r>
          </a:p>
        </p:txBody>
      </p:sp>
      <p:sp>
        <p:nvSpPr>
          <p:cNvPr id="29491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 autoUpdateAnimBg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5938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295939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i="1">
                <a:solidFill>
                  <a:srgbClr val="0000FF"/>
                </a:solidFill>
              </a:rPr>
              <a:t>double</a:t>
            </a:r>
            <a:r>
              <a:rPr lang="en-US" altLang="zh-CN" i="1"/>
              <a:t> </a:t>
            </a:r>
            <a:r>
              <a:rPr lang="en-US" altLang="zh-CN"/>
              <a:t>max</a:t>
            </a:r>
            <a:r>
              <a:rPr lang="en-US" altLang="zh-CN" i="1">
                <a:solidFill>
                  <a:srgbClr val="0000FF"/>
                </a:solidFill>
              </a:rPr>
              <a:t>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double </a:t>
            </a:r>
            <a:r>
              <a:rPr lang="en-US" altLang="zh-CN"/>
              <a:t>min</a:t>
            </a:r>
            <a:r>
              <a:rPr lang="en-US" altLang="zh-CN" i="1">
                <a:solidFill>
                  <a:srgbClr val="0000FF"/>
                </a:solidFill>
              </a:rPr>
              <a:t>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double </a:t>
            </a:r>
            <a:r>
              <a:rPr lang="en-US" altLang="zh-CN"/>
              <a:t>average</a:t>
            </a:r>
            <a:r>
              <a:rPr lang="en-US" altLang="zh-CN" i="1">
                <a:solidFill>
                  <a:srgbClr val="0000FF"/>
                </a:solidFill>
              </a:rPr>
              <a:t>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</a:p>
        </p:txBody>
      </p:sp>
      <p:sp>
        <p:nvSpPr>
          <p:cNvPr id="793605" name="AutoShape 5"/>
          <p:cNvSpPr>
            <a:spLocks/>
          </p:cNvSpPr>
          <p:nvPr/>
        </p:nvSpPr>
        <p:spPr bwMode="auto">
          <a:xfrm>
            <a:off x="6781800" y="11874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6208"/>
              <a:gd name="adj5" fmla="val 192449"/>
              <a:gd name="adj6" fmla="val -934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</a:p>
        </p:txBody>
      </p:sp>
      <p:sp>
        <p:nvSpPr>
          <p:cNvPr id="29594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5" grpId="0" animBg="1" autoUpdateAnimBg="0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6962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i="1">
                <a:ea typeface="宋体" pitchFamily="2" charset="-122"/>
              </a:rPr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b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b="0">
                <a:ea typeface="宋体" pitchFamily="2" charset="-122"/>
              </a:rPr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typedef double 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functionType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	fp1 = fp2 ;</a:t>
            </a:r>
          </a:p>
        </p:txBody>
      </p:sp>
      <p:sp>
        <p:nvSpPr>
          <p:cNvPr id="794629" name="AutoShape 5"/>
          <p:cNvSpPr>
            <a:spLocks/>
          </p:cNvSpPr>
          <p:nvPr/>
        </p:nvSpPr>
        <p:spPr bwMode="auto">
          <a:xfrm>
            <a:off x="6781800" y="187325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8032"/>
              <a:gd name="adj5" fmla="val 246616"/>
              <a:gd name="adj6" fmla="val -10340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定义函数类型</a:t>
            </a:r>
          </a:p>
        </p:txBody>
      </p:sp>
      <p:sp>
        <p:nvSpPr>
          <p:cNvPr id="29696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9" grpId="0" animBg="1" autoUpdateAnimBg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7986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297987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functionType  * </a:t>
            </a:r>
            <a:r>
              <a:rPr lang="en-US" altLang="zh-CN" i="1">
                <a:solidFill>
                  <a:schemeClr val="accent2"/>
                </a:solidFill>
              </a:rPr>
              <a:t>fp1</a:t>
            </a:r>
            <a:r>
              <a:rPr lang="en-US" altLang="zh-CN" i="1">
                <a:solidFill>
                  <a:srgbClr val="0000FF"/>
                </a:solidFill>
              </a:rPr>
              <a:t> ,  *</a:t>
            </a:r>
            <a:r>
              <a:rPr lang="en-US" altLang="zh-CN" i="1">
                <a:solidFill>
                  <a:schemeClr val="accent2"/>
                </a:solidFill>
              </a:rPr>
              <a:t> fp2</a:t>
            </a:r>
            <a:r>
              <a:rPr lang="en-US" altLang="zh-CN" i="1">
                <a:solidFill>
                  <a:srgbClr val="0000FF"/>
                </a:solidFill>
              </a:rPr>
              <a:t>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</a:p>
        </p:txBody>
      </p:sp>
      <p:sp>
        <p:nvSpPr>
          <p:cNvPr id="795653" name="AutoShape 5"/>
          <p:cNvSpPr>
            <a:spLocks/>
          </p:cNvSpPr>
          <p:nvPr/>
        </p:nvSpPr>
        <p:spPr bwMode="auto">
          <a:xfrm>
            <a:off x="6705600" y="233045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6500"/>
              <a:gd name="adj5" fmla="val 240366"/>
              <a:gd name="adj6" fmla="val -98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声明函数指针</a:t>
            </a:r>
          </a:p>
        </p:txBody>
      </p:sp>
      <p:sp>
        <p:nvSpPr>
          <p:cNvPr id="29798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3" grpId="0" animBg="1" autoUpdateAnimBg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299010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299011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</a:p>
        </p:txBody>
      </p:sp>
      <p:sp>
        <p:nvSpPr>
          <p:cNvPr id="796677" name="AutoShape 5"/>
          <p:cNvSpPr>
            <a:spLocks/>
          </p:cNvSpPr>
          <p:nvPr/>
        </p:nvSpPr>
        <p:spPr bwMode="auto">
          <a:xfrm>
            <a:off x="5943600" y="34734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9894"/>
              <a:gd name="adj5" fmla="val 204949"/>
              <a:gd name="adj6" fmla="val -1119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获取函数地址</a:t>
            </a:r>
          </a:p>
        </p:txBody>
      </p:sp>
      <p:sp>
        <p:nvSpPr>
          <p:cNvPr id="29901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defRPr/>
            </a:pPr>
            <a:r>
              <a:rPr lang="zh-CN" altLang="en-US" sz="2000" i="1">
                <a:ea typeface="宋体" pitchFamily="2" charset="-122"/>
              </a:rPr>
              <a:t>函数名</a:t>
            </a:r>
            <a:r>
              <a:rPr lang="zh-CN" altLang="en-US" sz="2000">
                <a:ea typeface="宋体" pitchFamily="2" charset="-122"/>
              </a:rPr>
              <a:t> （ </a:t>
            </a: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实际参数表</a:t>
            </a:r>
            <a:r>
              <a:rPr lang="zh-CN" altLang="en-US" sz="2000">
                <a:ea typeface="宋体" pitchFamily="2" charset="-122"/>
              </a:rPr>
              <a:t> ）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35844" name="Text Box 8"/>
          <p:cNvSpPr txBox="1">
            <a:spLocks noChangeArrowheads="1"/>
          </p:cNvSpPr>
          <p:nvPr/>
        </p:nvSpPr>
        <p:spPr bwMode="auto">
          <a:xfrm>
            <a:off x="762000" y="2298700"/>
            <a:ext cx="4572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	        函数的入口地址</a:t>
            </a: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762000" y="3321050"/>
            <a:ext cx="678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实际参数表</a:t>
            </a:r>
            <a:r>
              <a:rPr lang="zh-CN" altLang="en-US" sz="2000">
                <a:ea typeface="宋体" pitchFamily="2" charset="-122"/>
              </a:rPr>
              <a:t>    与形式参数必须在个数、类型、位置一一对应</a:t>
            </a:r>
          </a:p>
        </p:txBody>
      </p:sp>
      <p:sp>
        <p:nvSpPr>
          <p:cNvPr id="3584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9" grpId="0" autoUpdateAnimBg="0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300034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300035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fp1 = fp2 ;</a:t>
            </a:r>
          </a:p>
        </p:txBody>
      </p:sp>
      <p:sp>
        <p:nvSpPr>
          <p:cNvPr id="797701" name="AutoShape 5"/>
          <p:cNvSpPr>
            <a:spLocks/>
          </p:cNvSpPr>
          <p:nvPr/>
        </p:nvSpPr>
        <p:spPr bwMode="auto">
          <a:xfrm>
            <a:off x="5562600" y="42354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9259"/>
              <a:gd name="adj5" fmla="val 242449"/>
              <a:gd name="adj6" fmla="val -10906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改变指针指向</a:t>
            </a:r>
          </a:p>
        </p:txBody>
      </p:sp>
      <p:sp>
        <p:nvSpPr>
          <p:cNvPr id="30003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animBg="1" autoUpdateAnimBg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301058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184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．函数指针 </a:t>
            </a:r>
          </a:p>
        </p:txBody>
      </p:sp>
      <p:sp>
        <p:nvSpPr>
          <p:cNvPr id="301059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average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fp1 ,  * fp2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fp2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average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fp1 = fp2 ;</a:t>
            </a:r>
          </a:p>
        </p:txBody>
      </p:sp>
      <p:sp>
        <p:nvSpPr>
          <p:cNvPr id="30106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  <p:sp>
        <p:nvSpPr>
          <p:cNvPr id="922631" name="Text Box 7"/>
          <p:cNvSpPr txBox="1">
            <a:spLocks noChangeArrowheads="1"/>
          </p:cNvSpPr>
          <p:nvPr/>
        </p:nvSpPr>
        <p:spPr bwMode="auto">
          <a:xfrm>
            <a:off x="1258888" y="2089150"/>
            <a:ext cx="6913562" cy="1616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typedef double  functionType  ( double, double ) ; 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functionType  max, min, average ;</a:t>
            </a:r>
          </a:p>
          <a:p>
            <a:pPr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</p:txBody>
      </p:sp>
      <p:sp>
        <p:nvSpPr>
          <p:cNvPr id="922632" name="AutoShape 8"/>
          <p:cNvSpPr>
            <a:spLocks/>
          </p:cNvSpPr>
          <p:nvPr/>
        </p:nvSpPr>
        <p:spPr bwMode="auto">
          <a:xfrm>
            <a:off x="6011863" y="720725"/>
            <a:ext cx="2160587" cy="609600"/>
          </a:xfrm>
          <a:prstGeom prst="borderCallout2">
            <a:avLst>
              <a:gd name="adj1" fmla="val 18750"/>
              <a:gd name="adj2" fmla="val -3528"/>
              <a:gd name="adj3" fmla="val 18750"/>
              <a:gd name="adj4" fmla="val -17634"/>
              <a:gd name="adj5" fmla="val 360417"/>
              <a:gd name="adj6" fmla="val -6289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说明了</a:t>
            </a:r>
            <a:r>
              <a:rPr lang="en-US" altLang="zh-CN"/>
              <a:t>3</a:t>
            </a:r>
            <a:r>
              <a:rPr lang="zh-CN" altLang="en-US"/>
              <a:t>个函数原型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  <p:bldP spid="922632" grpId="0" animBg="1" autoUpdateAnimBg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．用函数指针调用函数 </a:t>
            </a:r>
          </a:p>
        </p:txBody>
      </p:sp>
      <p:sp>
        <p:nvSpPr>
          <p:cNvPr id="798724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x = fp ( 3.14, 0.516 )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cout &lt;&lt; fp ( 0.75, x ) &lt;&lt; endl ;	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302084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autoUpdateAnimBg="0"/>
      <p:bldP spid="798724" grpId="0" autoUpdateAnimBg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303106" name="Text Box 3"/>
          <p:cNvSpPr txBox="1">
            <a:spLocks noChangeArrowheads="1"/>
          </p:cNvSpPr>
          <p:nvPr/>
        </p:nvSpPr>
        <p:spPr bwMode="auto">
          <a:xfrm>
            <a:off x="974725" y="1035050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．用函数指针调用函数 </a:t>
            </a:r>
          </a:p>
        </p:txBody>
      </p:sp>
      <p:sp>
        <p:nvSpPr>
          <p:cNvPr id="303107" name="Rectangle 4"/>
          <p:cNvSpPr>
            <a:spLocks noChangeArrowheads="1"/>
          </p:cNvSpPr>
          <p:nvPr/>
        </p:nvSpPr>
        <p:spPr bwMode="auto">
          <a:xfrm>
            <a:off x="1295400" y="1619250"/>
            <a:ext cx="6096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i="1"/>
              <a:t>例如：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</a:rPr>
              <a:t>	</a:t>
            </a:r>
            <a:r>
              <a:rPr lang="en-US" altLang="zh-CN" b="0"/>
              <a:t>double max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min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typedef double  functionType  ( double, double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functionType  * fp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</a:t>
            </a:r>
            <a:r>
              <a:rPr lang="en-US" altLang="zh-CN" i="1">
                <a:solidFill>
                  <a:srgbClr val="0000FF"/>
                </a:solidFill>
              </a:rPr>
              <a:t>fp = max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double x = fp ( 3.14, 0.516 )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fp = min 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/>
              <a:t>	cout &lt;&lt; fp ( 0.75, x ) &lt;&lt; endl ;	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799749" name="AutoShape 5"/>
          <p:cNvSpPr>
            <a:spLocks/>
          </p:cNvSpPr>
          <p:nvPr/>
        </p:nvSpPr>
        <p:spPr bwMode="auto">
          <a:xfrm>
            <a:off x="5791200" y="22542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39042"/>
              <a:gd name="adj5" fmla="val 275782"/>
              <a:gd name="adj6" fmla="val -15036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指向函数</a:t>
            </a:r>
            <a:r>
              <a:rPr lang="en-US" altLang="zh-CN"/>
              <a:t>max</a:t>
            </a:r>
          </a:p>
        </p:txBody>
      </p:sp>
      <p:sp>
        <p:nvSpPr>
          <p:cNvPr id="30310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9" grpId="0" animBg="1" autoUpdateAnimBg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pf = sum ;      result = pf ( a ,  b ) 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pf = product ;     result = pf ( a ,  b 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}</a:t>
            </a:r>
          </a:p>
        </p:txBody>
      </p:sp>
      <p:sp>
        <p:nvSpPr>
          <p:cNvPr id="304130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304131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0" grpId="0" autoUpdateAnimBg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{</a:t>
            </a: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i="1">
                <a:solidFill>
                  <a:srgbClr val="0000FF"/>
                </a:solidFill>
              </a:rPr>
              <a:t>int  ( * </a:t>
            </a:r>
            <a:r>
              <a:rPr lang="en-US" altLang="zh-CN" i="1">
                <a:solidFill>
                  <a:schemeClr val="accent2"/>
                </a:solidFill>
              </a:rPr>
              <a:t>pf</a:t>
            </a:r>
            <a:r>
              <a:rPr lang="en-US" altLang="zh-CN" i="1">
                <a:solidFill>
                  <a:srgbClr val="0000FF"/>
                </a:solidFill>
              </a:rPr>
              <a:t>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>
                <a:solidFill>
                  <a:schemeClr val="hlink"/>
                </a:solidFill>
              </a:rPr>
              <a:t>    </a:t>
            </a:r>
            <a:r>
              <a:rPr lang="en-US" altLang="zh-CN" b="0"/>
              <a:t>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pf = sum ;      result = pf ( a ,  b ) 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pf = product ;     result = pf ( a ,  b )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305154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801796" name="AutoShape 4"/>
          <p:cNvSpPr>
            <a:spLocks/>
          </p:cNvSpPr>
          <p:nvPr/>
        </p:nvSpPr>
        <p:spPr bwMode="auto">
          <a:xfrm>
            <a:off x="5486400" y="1666875"/>
            <a:ext cx="1371600" cy="609600"/>
          </a:xfrm>
          <a:prstGeom prst="borderCallout2">
            <a:avLst>
              <a:gd name="adj1" fmla="val 18750"/>
              <a:gd name="adj2" fmla="val -5556"/>
              <a:gd name="adj3" fmla="val 18750"/>
              <a:gd name="adj4" fmla="val -46296"/>
              <a:gd name="adj5" fmla="val 254949"/>
              <a:gd name="adj6" fmla="val -1773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函数指针</a:t>
            </a:r>
          </a:p>
        </p:txBody>
      </p:sp>
      <p:sp>
        <p:nvSpPr>
          <p:cNvPr id="30515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6" grpId="0" animBg="1" autoUpdateAnimBg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sum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product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306178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3357563"/>
            <a:ext cx="3581400" cy="1981200"/>
            <a:chOff x="3168" y="2208"/>
            <a:chExt cx="2256" cy="1248"/>
          </a:xfrm>
        </p:grpSpPr>
        <p:sp>
          <p:nvSpPr>
            <p:cNvPr id="306181" name="AutoShape 5"/>
            <p:cNvSpPr>
              <a:spLocks/>
            </p:cNvSpPr>
            <p:nvPr/>
          </p:nvSpPr>
          <p:spPr bwMode="auto">
            <a:xfrm>
              <a:off x="4416" y="2208"/>
              <a:ext cx="1008" cy="384"/>
            </a:xfrm>
            <a:prstGeom prst="borderCallout2">
              <a:avLst>
                <a:gd name="adj1" fmla="val 18750"/>
                <a:gd name="adj2" fmla="val -4764"/>
                <a:gd name="adj3" fmla="val 18750"/>
                <a:gd name="adj4" fmla="val -37102"/>
                <a:gd name="adj5" fmla="val 211199"/>
                <a:gd name="adj6" fmla="val -14087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调用不同函数</a:t>
              </a:r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 flipH="1">
              <a:off x="3168" y="2304"/>
              <a:ext cx="864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618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sum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product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307202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803844" name="AutoShape 4"/>
          <p:cNvSpPr>
            <a:spLocks noChangeArrowheads="1"/>
          </p:cNvSpPr>
          <p:nvPr/>
        </p:nvSpPr>
        <p:spPr bwMode="auto">
          <a:xfrm>
            <a:off x="5410200" y="2717800"/>
            <a:ext cx="2286000" cy="1143000"/>
          </a:xfrm>
          <a:prstGeom prst="cloudCallout">
            <a:avLst>
              <a:gd name="adj1" fmla="val -56528"/>
              <a:gd name="adj2" fmla="val 114444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*pf ) ( a, b )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等价吗？</a:t>
            </a:r>
          </a:p>
        </p:txBody>
      </p:sp>
      <p:sp>
        <p:nvSpPr>
          <p:cNvPr id="307204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 animBg="1" autoUpdateAnimBg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sum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product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308226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804868" name="AutoShape 4"/>
          <p:cNvSpPr>
            <a:spLocks noChangeArrowheads="1"/>
          </p:cNvSpPr>
          <p:nvPr/>
        </p:nvSpPr>
        <p:spPr bwMode="auto">
          <a:xfrm>
            <a:off x="5410200" y="2790825"/>
            <a:ext cx="2286000" cy="1143000"/>
          </a:xfrm>
          <a:prstGeom prst="cloudCallout">
            <a:avLst>
              <a:gd name="adj1" fmla="val -56528"/>
              <a:gd name="adj2" fmla="val 114444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&amp;pf ) ( a, b )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i="1">
                <a:ea typeface="宋体" pitchFamily="2" charset="-122"/>
              </a:rPr>
              <a:t>等价吗？</a:t>
            </a:r>
          </a:p>
        </p:txBody>
      </p:sp>
      <p:sp>
        <p:nvSpPr>
          <p:cNvPr id="30822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8" grpId="0" animBg="1" autoUpdateAnimBg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sum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product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309250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805892" name="AutoShape 4"/>
          <p:cNvSpPr>
            <a:spLocks noChangeArrowheads="1"/>
          </p:cNvSpPr>
          <p:nvPr/>
        </p:nvSpPr>
        <p:spPr bwMode="auto">
          <a:xfrm>
            <a:off x="4572000" y="2330450"/>
            <a:ext cx="4343400" cy="1409700"/>
          </a:xfrm>
          <a:prstGeom prst="cloudCallout">
            <a:avLst>
              <a:gd name="adj1" fmla="val -41153"/>
              <a:gd name="adj2" fmla="val 102250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8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 &amp;pf ) ( a, b )  </a:t>
            </a:r>
            <a:r>
              <a:rPr lang="zh-CN" altLang="en-US" i="1">
                <a:ea typeface="宋体" pitchFamily="2" charset="-122"/>
              </a:rPr>
              <a:t>与</a:t>
            </a:r>
          </a:p>
          <a:p>
            <a:pPr algn="ctr">
              <a:lnSpc>
                <a:spcPct val="180000"/>
              </a:lnSpc>
              <a:defRPr/>
            </a:pPr>
            <a:r>
              <a:rPr lang="zh-CN" altLang="en-US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(&amp;sum) (a, b)</a:t>
            </a:r>
            <a:r>
              <a:rPr lang="en-US" altLang="zh-CN" b="0" i="1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zh-CN" altLang="en-US" i="1">
                <a:ea typeface="宋体" pitchFamily="2" charset="-122"/>
              </a:rPr>
              <a:t>有何区别 </a:t>
            </a:r>
            <a:r>
              <a:rPr lang="en-US" altLang="zh-CN" i="1">
                <a:ea typeface="宋体" pitchFamily="2" charset="-122"/>
              </a:rPr>
              <a:t>?</a:t>
            </a:r>
          </a:p>
        </p:txBody>
      </p:sp>
      <p:sp>
        <p:nvSpPr>
          <p:cNvPr id="30925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2"/>
          <p:cNvSpPr txBox="1">
            <a:spLocks noChangeArrowheads="1"/>
          </p:cNvSpPr>
          <p:nvPr/>
        </p:nvSpPr>
        <p:spPr bwMode="auto">
          <a:xfrm>
            <a:off x="762000" y="11874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调用形式 </a:t>
            </a:r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2590800" y="133985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 （ </a:t>
            </a:r>
            <a:r>
              <a:rPr lang="zh-CN" altLang="en-US" sz="2000" i="1"/>
              <a:t>实际参数表</a:t>
            </a:r>
            <a:r>
              <a:rPr lang="zh-CN" altLang="en-US" sz="2000"/>
              <a:t> ）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62000" y="2298700"/>
            <a:ext cx="4572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000" i="1"/>
              <a:t>函数名</a:t>
            </a:r>
            <a:r>
              <a:rPr lang="zh-CN" altLang="en-US" sz="2000"/>
              <a:t>	        函数的入口地址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762000" y="3321050"/>
            <a:ext cx="678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i="1"/>
              <a:t>实际参数表</a:t>
            </a:r>
            <a:r>
              <a:rPr lang="zh-CN" altLang="en-US" sz="2000"/>
              <a:t>    与形式参数必须在个数、类型、位置一一对应</a:t>
            </a:r>
          </a:p>
        </p:txBody>
      </p:sp>
      <p:sp>
        <p:nvSpPr>
          <p:cNvPr id="3687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b="1" smtClean="0"/>
          </a:p>
        </p:txBody>
      </p:sp>
      <p:sp>
        <p:nvSpPr>
          <p:cNvPr id="936968" name="Rectangle 8"/>
          <p:cNvSpPr>
            <a:spLocks noChangeArrowheads="1"/>
          </p:cNvSpPr>
          <p:nvPr/>
        </p:nvSpPr>
        <p:spPr bwMode="auto">
          <a:xfrm>
            <a:off x="900113" y="4292600"/>
            <a:ext cx="52212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用表达式或语句形式调用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若函数返回值类型为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void</a:t>
            </a:r>
            <a:r>
              <a:rPr lang="zh-CN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，则只能用语句调用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8" grpId="0" autoUpdateAnimBg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ChangeArrowheads="1"/>
          </p:cNvSpPr>
          <p:nvPr/>
        </p:nvSpPr>
        <p:spPr bwMode="auto">
          <a:xfrm>
            <a:off x="1905000" y="1052513"/>
            <a:ext cx="60960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3-21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用函数指针调用函数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sum ( int  x ,  int  y )  {  return  x +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 product ( int  x ,  int  y )  {  return  x * y ;  }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{  int  ( * pf )  ( int ,   int )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int  a ,  b ,  result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"a = " ; 	cin &gt;&gt; a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"b = " ;	cin &gt;&gt; b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sum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+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= product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     result =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pf ( a ,  b )</a:t>
            </a:r>
            <a:r>
              <a:rPr lang="en-US" altLang="zh-CN" b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b="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    cout &lt;&lt; a &lt;&lt; " * " &lt;&lt; b &lt;&lt; " = " &lt;&lt; result &lt;&lt; endl 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310274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3.4.2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函数指针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5257800" y="2389188"/>
            <a:ext cx="3403600" cy="1851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pf</a:t>
            </a:r>
            <a:r>
              <a:rPr lang="en-US" altLang="zh-CN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是指针变量，存放函数的地址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sum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是函数的直接地址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pf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的值等于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sum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en-US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&amp;sum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）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&amp;pf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不等于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sum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&amp;sum </a:t>
            </a:r>
            <a:r>
              <a:rPr lang="zh-CN" altLang="en-US"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31027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0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 animBg="1" autoUpdateAnimBg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Text Box 2"/>
          <p:cNvSpPr txBox="1">
            <a:spLocks noChangeArrowheads="1"/>
          </p:cNvSpPr>
          <p:nvPr/>
        </p:nvSpPr>
        <p:spPr bwMode="auto">
          <a:xfrm>
            <a:off x="762000" y="303213"/>
            <a:ext cx="7680325" cy="6094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r>
              <a:rPr lang="zh-CN" altLang="en-US" b="0"/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circlePerimeter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ballVolume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double callFun( funType * , double 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31129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0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0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0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0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0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0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07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0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0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07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07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07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079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079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079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079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8079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8079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8" grpId="0" build="p" autoUpdateAnimBg="0" advAuto="100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r>
              <a:rPr lang="zh-CN" altLang="en-US" b="0"/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circlePerimeter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ballVolume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double callFun( funType * , double 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08963" name="Oval 3"/>
          <p:cNvSpPr>
            <a:spLocks noChangeArrowheads="1"/>
          </p:cNvSpPr>
          <p:nvPr/>
        </p:nvSpPr>
        <p:spPr bwMode="auto">
          <a:xfrm>
            <a:off x="2209800" y="1531938"/>
            <a:ext cx="838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08964" name="AutoShape 4"/>
          <p:cNvSpPr>
            <a:spLocks/>
          </p:cNvSpPr>
          <p:nvPr/>
        </p:nvSpPr>
        <p:spPr bwMode="auto">
          <a:xfrm>
            <a:off x="5334000" y="693738"/>
            <a:ext cx="1371600" cy="609600"/>
          </a:xfrm>
          <a:prstGeom prst="borderCallout2">
            <a:avLst>
              <a:gd name="adj1" fmla="val 18750"/>
              <a:gd name="adj2" fmla="val -5556"/>
              <a:gd name="adj3" fmla="val 18750"/>
              <a:gd name="adj4" fmla="val -45023"/>
              <a:gd name="adj5" fmla="val 138282"/>
              <a:gd name="adj6" fmla="val -1717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函数类型</a:t>
            </a:r>
          </a:p>
        </p:txBody>
      </p:sp>
      <p:sp>
        <p:nvSpPr>
          <p:cNvPr id="312324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3" grpId="0" animBg="1"/>
      <p:bldP spid="808964" grpId="0" animBg="1" autoUpdateAnimBg="0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endParaRPr lang="zh-CN" altLang="en-US" b="0"/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circlePerimeter ;</a:t>
            </a:r>
            <a:r>
              <a:rPr lang="en-US" altLang="zh-CN" b="0"/>
              <a:t>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circleArea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ballArea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ballVolume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double callFun( funType * , double 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09987" name="AutoShape 3"/>
          <p:cNvSpPr>
            <a:spLocks/>
          </p:cNvSpPr>
          <p:nvPr/>
        </p:nvSpPr>
        <p:spPr bwMode="auto">
          <a:xfrm>
            <a:off x="5334000" y="493713"/>
            <a:ext cx="1371600" cy="609600"/>
          </a:xfrm>
          <a:prstGeom prst="borderCallout2">
            <a:avLst>
              <a:gd name="adj1" fmla="val 18750"/>
              <a:gd name="adj2" fmla="val -5556"/>
              <a:gd name="adj3" fmla="val 18750"/>
              <a:gd name="adj4" fmla="val -33333"/>
              <a:gd name="adj5" fmla="val 223699"/>
              <a:gd name="adj6" fmla="val -12268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4184650" y="1944688"/>
            <a:ext cx="3359150" cy="1412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63500" dir="19387806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circlePerimeter</a:t>
            </a: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 ( double 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circleArea</a:t>
            </a: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 ( double 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ballArea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( double 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ballVolume</a:t>
            </a: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 ( double );</a:t>
            </a:r>
          </a:p>
        </p:txBody>
      </p:sp>
      <p:sp>
        <p:nvSpPr>
          <p:cNvPr id="31334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animBg="1" autoUpdateAnimBg="0"/>
      <p:bldP spid="809988" grpId="0" animBg="1" autoUpdateAnimBg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endParaRPr lang="zh-CN" altLang="en-US" b="0"/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circlePerimeter ;</a:t>
            </a:r>
            <a:r>
              <a:rPr lang="en-US" altLang="zh-CN" b="0"/>
              <a:t>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circleArea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ballArea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chemeClr val="accent2"/>
                </a:solidFill>
              </a:rPr>
              <a:t>funType</a:t>
            </a:r>
            <a:r>
              <a:rPr lang="en-US" altLang="zh-CN" i="1">
                <a:solidFill>
                  <a:srgbClr val="0000FF"/>
                </a:solidFill>
              </a:rPr>
              <a:t> ballVolume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double callFun( funType * , double 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3143250" y="2357438"/>
            <a:ext cx="5786438" cy="425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dist="63500" dir="19387806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 dirty="0" err="1">
                <a:solidFill>
                  <a:schemeClr val="accent2"/>
                </a:solidFill>
                <a:ea typeface="宋体" pitchFamily="2" charset="-122"/>
              </a:rPr>
              <a:t>funType</a:t>
            </a:r>
            <a:r>
              <a:rPr lang="en-US" altLang="zh-CN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circlePerimeter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circleArea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ballArea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ea typeface="宋体" pitchFamily="2" charset="-122"/>
              </a:rPr>
              <a:t>ballVolume</a:t>
            </a:r>
            <a:r>
              <a:rPr lang="en-US" altLang="zh-CN" i="1" dirty="0">
                <a:solidFill>
                  <a:srgbClr val="0000FF"/>
                </a:solidFill>
                <a:ea typeface="宋体" pitchFamily="2" charset="-122"/>
              </a:rPr>
              <a:t>;</a:t>
            </a:r>
            <a:endParaRPr lang="en-US" altLang="zh-CN" i="1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1437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 autoUpdateAnimBg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endParaRPr lang="zh-CN" altLang="en-US" b="0"/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circlePerimeter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ballVolume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00FF"/>
                </a:solidFill>
              </a:rPr>
              <a:t>double callFun( funType * , double ) ;	</a:t>
            </a:r>
            <a:r>
              <a:rPr lang="en-US" altLang="zh-CN" b="0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11011" name="AutoShape 3"/>
          <p:cNvSpPr>
            <a:spLocks/>
          </p:cNvSpPr>
          <p:nvPr/>
        </p:nvSpPr>
        <p:spPr bwMode="auto">
          <a:xfrm>
            <a:off x="4343400" y="1450975"/>
            <a:ext cx="1371600" cy="609600"/>
          </a:xfrm>
          <a:prstGeom prst="borderCallout2">
            <a:avLst>
              <a:gd name="adj1" fmla="val 6250"/>
              <a:gd name="adj2" fmla="val -5556"/>
              <a:gd name="adj3" fmla="val 6250"/>
              <a:gd name="adj4" fmla="val -35995"/>
              <a:gd name="adj5" fmla="val 277866"/>
              <a:gd name="adj6" fmla="val -133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</a:p>
        </p:txBody>
      </p:sp>
      <p:sp>
        <p:nvSpPr>
          <p:cNvPr id="315395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1" grpId="0" animBg="1" autoUpdateAnimBg="0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endParaRPr lang="zh-CN" altLang="en-US" b="0"/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</a:t>
            </a:r>
            <a:r>
              <a:rPr lang="en-US" altLang="zh-CN" i="1">
                <a:solidFill>
                  <a:srgbClr val="0000FF"/>
                </a:solidFill>
              </a:rPr>
              <a:t>funType</a:t>
            </a:r>
            <a:r>
              <a:rPr lang="en-US" altLang="zh-CN" b="0"/>
              <a:t>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circlePerimeter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circleArea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ballArea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ballVolume ;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00FF"/>
                </a:solidFill>
              </a:rPr>
              <a:t>double callFun( funType * , double ) ;	</a:t>
            </a:r>
            <a:r>
              <a:rPr lang="en-US" altLang="zh-CN" b="0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12035" name="Oval 3"/>
          <p:cNvSpPr>
            <a:spLocks noChangeArrowheads="1"/>
          </p:cNvSpPr>
          <p:nvPr/>
        </p:nvSpPr>
        <p:spPr bwMode="auto">
          <a:xfrm>
            <a:off x="2362200" y="3111500"/>
            <a:ext cx="10668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2036" name="AutoShape 4"/>
          <p:cNvSpPr>
            <a:spLocks/>
          </p:cNvSpPr>
          <p:nvPr/>
        </p:nvSpPr>
        <p:spPr bwMode="auto">
          <a:xfrm>
            <a:off x="4953000" y="1816100"/>
            <a:ext cx="2667000" cy="990600"/>
          </a:xfrm>
          <a:prstGeom prst="borderCallout2">
            <a:avLst>
              <a:gd name="adj1" fmla="val 11537"/>
              <a:gd name="adj2" fmla="val -2856"/>
              <a:gd name="adj3" fmla="val 11537"/>
              <a:gd name="adj4" fmla="val -17144"/>
              <a:gd name="adj5" fmla="val 137662"/>
              <a:gd name="adj6" fmla="val -6309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函数指针参数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accent2"/>
                </a:solidFill>
              </a:rPr>
              <a:t>double  (*) ( double )</a:t>
            </a:r>
          </a:p>
        </p:txBody>
      </p:sp>
      <p:sp>
        <p:nvSpPr>
          <p:cNvPr id="316420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animBg="1"/>
      <p:bldP spid="812036" grpId="0" animBg="1" autoUpdateAnimBg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Text Box 2"/>
          <p:cNvSpPr txBox="1">
            <a:spLocks noChangeArrowheads="1"/>
          </p:cNvSpPr>
          <p:nvPr/>
        </p:nvSpPr>
        <p:spPr bwMode="auto">
          <a:xfrm>
            <a:off x="762000" y="295275"/>
            <a:ext cx="7680325" cy="6094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3-22  </a:t>
            </a:r>
            <a:r>
              <a:rPr lang="zh-CN" altLang="en-US" i="1">
                <a:solidFill>
                  <a:srgbClr val="008000"/>
                </a:solidFill>
              </a:rPr>
              <a:t>使用函数指针参数调用函数</a:t>
            </a:r>
            <a:endParaRPr lang="zh-CN" altLang="en-US" b="0"/>
          </a:p>
          <a:p>
            <a:pPr>
              <a:lnSpc>
                <a:spcPct val="115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#include &lt;cmath&gt;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typedef double funType( double );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定义函数类型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</a:t>
            </a:r>
            <a:r>
              <a:rPr lang="en-US" altLang="zh-CN" i="1">
                <a:solidFill>
                  <a:srgbClr val="0000FF"/>
                </a:solidFill>
              </a:rPr>
              <a:t>circlePerimeter</a:t>
            </a:r>
            <a:r>
              <a:rPr lang="en-US" altLang="zh-CN" b="0"/>
              <a:t>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用函数类型名定义函数原型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</a:t>
            </a:r>
            <a:r>
              <a:rPr lang="en-US" altLang="zh-CN" i="1">
                <a:solidFill>
                  <a:srgbClr val="0000FF"/>
                </a:solidFill>
              </a:rPr>
              <a:t>circleArea</a:t>
            </a:r>
            <a:r>
              <a:rPr lang="en-US" altLang="zh-CN" b="0"/>
              <a:t>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</a:t>
            </a:r>
            <a:r>
              <a:rPr lang="en-US" altLang="zh-CN" i="1">
                <a:solidFill>
                  <a:srgbClr val="0000FF"/>
                </a:solidFill>
              </a:rPr>
              <a:t>ballArea</a:t>
            </a:r>
            <a:r>
              <a:rPr lang="en-US" altLang="zh-CN" b="0"/>
              <a:t>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funType </a:t>
            </a:r>
            <a:r>
              <a:rPr lang="en-US" altLang="zh-CN" i="1">
                <a:solidFill>
                  <a:srgbClr val="0000FF"/>
                </a:solidFill>
              </a:rPr>
              <a:t>ballVolume</a:t>
            </a:r>
            <a:r>
              <a:rPr lang="en-US" altLang="zh-CN" b="0"/>
              <a:t>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double callFun( funType * , double )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第一个参数是函数指针参数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perimeter of circle is : "&lt;&lt; callFun(</a:t>
            </a:r>
            <a:r>
              <a:rPr lang="en-US" altLang="zh-CN" i="1">
                <a:solidFill>
                  <a:srgbClr val="0000FF"/>
                </a:solidFill>
              </a:rPr>
              <a:t>circlePerimeter</a:t>
            </a:r>
            <a:r>
              <a:rPr lang="en-US" altLang="zh-CN" b="0"/>
              <a:t>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circle is : "&lt;&lt; callFun(</a:t>
            </a:r>
            <a:r>
              <a:rPr lang="en-US" altLang="zh-CN" i="1">
                <a:solidFill>
                  <a:srgbClr val="0000FF"/>
                </a:solidFill>
              </a:rPr>
              <a:t>circleArea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area of the ball is : "&lt;&lt; callFun(</a:t>
            </a:r>
            <a:r>
              <a:rPr lang="en-US" altLang="zh-CN" i="1">
                <a:solidFill>
                  <a:srgbClr val="0000FF"/>
                </a:solidFill>
              </a:rPr>
              <a:t>ballArea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  cout &lt;&lt; "the volume of the ball is : "&lt;&lt; callFun(</a:t>
            </a:r>
            <a:r>
              <a:rPr lang="en-US" altLang="zh-CN" i="1">
                <a:solidFill>
                  <a:srgbClr val="0000FF"/>
                </a:solidFill>
              </a:rPr>
              <a:t>ballVolume</a:t>
            </a:r>
            <a:r>
              <a:rPr lang="en-US" altLang="zh-CN" b="0"/>
              <a:t>, r) &lt;&lt; endl ;</a:t>
            </a:r>
          </a:p>
          <a:p>
            <a:pPr>
              <a:lnSpc>
                <a:spcPct val="115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813059" name="AutoShape 3"/>
          <p:cNvSpPr>
            <a:spLocks/>
          </p:cNvSpPr>
          <p:nvPr/>
        </p:nvSpPr>
        <p:spPr bwMode="auto">
          <a:xfrm>
            <a:off x="6324600" y="2171700"/>
            <a:ext cx="2438400" cy="609600"/>
          </a:xfrm>
          <a:prstGeom prst="borderCallout2">
            <a:avLst>
              <a:gd name="adj1" fmla="val 18750"/>
              <a:gd name="adj2" fmla="val -3125"/>
              <a:gd name="adj3" fmla="val 18750"/>
              <a:gd name="adj4" fmla="val -8398"/>
              <a:gd name="adj5" fmla="val 363282"/>
              <a:gd name="adj6" fmla="val -242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实际参数是函数地址</a:t>
            </a:r>
            <a:endParaRPr lang="zh-CN" altLang="en-US" i="1">
              <a:solidFill>
                <a:schemeClr val="accent2"/>
              </a:solidFill>
            </a:endParaRPr>
          </a:p>
        </p:txBody>
      </p:sp>
      <p:sp>
        <p:nvSpPr>
          <p:cNvPr id="813060" name="Oval 4"/>
          <p:cNvSpPr>
            <a:spLocks noChangeArrowheads="1"/>
          </p:cNvSpPr>
          <p:nvPr/>
        </p:nvSpPr>
        <p:spPr bwMode="auto">
          <a:xfrm flipV="1">
            <a:off x="5334000" y="4492625"/>
            <a:ext cx="1524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3061" name="Oval 5"/>
          <p:cNvSpPr>
            <a:spLocks noChangeArrowheads="1"/>
          </p:cNvSpPr>
          <p:nvPr/>
        </p:nvSpPr>
        <p:spPr bwMode="auto">
          <a:xfrm flipV="1">
            <a:off x="4876800" y="4779963"/>
            <a:ext cx="1066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3062" name="Oval 6"/>
          <p:cNvSpPr>
            <a:spLocks noChangeArrowheads="1"/>
          </p:cNvSpPr>
          <p:nvPr/>
        </p:nvSpPr>
        <p:spPr bwMode="auto">
          <a:xfrm flipV="1">
            <a:off x="4953000" y="5429250"/>
            <a:ext cx="9906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3063" name="Oval 7"/>
          <p:cNvSpPr>
            <a:spLocks noChangeArrowheads="1"/>
          </p:cNvSpPr>
          <p:nvPr/>
        </p:nvSpPr>
        <p:spPr bwMode="auto">
          <a:xfrm flipV="1">
            <a:off x="5334000" y="5716588"/>
            <a:ext cx="11430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1744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88913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8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 animBg="1" autoUpdateAnimBg="0"/>
      <p:bldP spid="813060" grpId="0" animBg="1"/>
      <p:bldP spid="813061" grpId="0" animBg="1"/>
      <p:bldP spid="813062" grpId="0" animBg="1"/>
      <p:bldP spid="81306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5184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circlePerimeter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qf( r )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814083" name="AutoShape 3"/>
          <p:cNvSpPr>
            <a:spLocks noChangeArrowheads="1"/>
          </p:cNvSpPr>
          <p:nvPr/>
        </p:nvSpPr>
        <p:spPr bwMode="auto">
          <a:xfrm rot="3118249">
            <a:off x="4953793" y="1294607"/>
            <a:ext cx="100013" cy="3352800"/>
          </a:xfrm>
          <a:prstGeom prst="downArrow">
            <a:avLst>
              <a:gd name="adj1" fmla="val 50000"/>
              <a:gd name="adj2" fmla="val 29240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4084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4085" name="AutoShape 5"/>
          <p:cNvSpPr>
            <a:spLocks/>
          </p:cNvSpPr>
          <p:nvPr/>
        </p:nvSpPr>
        <p:spPr bwMode="auto">
          <a:xfrm>
            <a:off x="6324600" y="286385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0491"/>
              <a:gd name="adj5" fmla="val 179949"/>
              <a:gd name="adj6" fmla="val -31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circlePerimeter( r )</a:t>
            </a:r>
          </a:p>
        </p:txBody>
      </p:sp>
      <p:sp>
        <p:nvSpPr>
          <p:cNvPr id="31846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animBg="1"/>
      <p:bldP spid="814084" grpId="0" animBg="1"/>
      <p:bldP spid="814085" grpId="0" animBg="1" autoUpdateAnimBg="0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5184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circlePerimeter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</a:t>
            </a:r>
            <a:r>
              <a:rPr lang="en-US" altLang="zh-CN" i="1">
                <a:solidFill>
                  <a:srgbClr val="CC00CC"/>
                </a:solidFill>
              </a:rPr>
              <a:t>qf( r )</a:t>
            </a:r>
            <a:r>
              <a:rPr lang="en-US" altLang="zh-CN" b="0"/>
              <a:t>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CC00CC"/>
                </a:solidFill>
              </a:rPr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319490" name="AutoShape 3"/>
          <p:cNvSpPr>
            <a:spLocks noChangeArrowheads="1"/>
          </p:cNvSpPr>
          <p:nvPr/>
        </p:nvSpPr>
        <p:spPr bwMode="auto">
          <a:xfrm rot="3118249">
            <a:off x="4953793" y="1294607"/>
            <a:ext cx="100013" cy="3352800"/>
          </a:xfrm>
          <a:prstGeom prst="downArrow">
            <a:avLst>
              <a:gd name="adj1" fmla="val 50000"/>
              <a:gd name="adj2" fmla="val 29240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19491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19492" name="AutoShape 5"/>
          <p:cNvSpPr>
            <a:spLocks/>
          </p:cNvSpPr>
          <p:nvPr/>
        </p:nvSpPr>
        <p:spPr bwMode="auto">
          <a:xfrm>
            <a:off x="6324600" y="286385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0491"/>
              <a:gd name="adj5" fmla="val 179949"/>
              <a:gd name="adj6" fmla="val -31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circlePerimeter( r )</a:t>
            </a:r>
          </a:p>
        </p:txBody>
      </p:sp>
      <p:sp>
        <p:nvSpPr>
          <p:cNvPr id="31949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6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906588" y="457200"/>
            <a:ext cx="5561012" cy="83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函数</a:t>
            </a:r>
          </a:p>
        </p:txBody>
      </p:sp>
      <p:sp>
        <p:nvSpPr>
          <p:cNvPr id="544774" name="Rectangle 6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85800" y="1828800"/>
            <a:ext cx="59436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 b="1" smtClean="0">
                <a:latin typeface="宋体" charset="-122"/>
                <a:ea typeface="Arial Unicode MS"/>
                <a:cs typeface="Arial Unicode MS"/>
              </a:rPr>
              <a:t>函数（</a:t>
            </a:r>
            <a:r>
              <a:rPr lang="en-US" altLang="zh-CN" sz="2000" b="1" smtClean="0">
                <a:latin typeface="宋体" charset="-122"/>
                <a:ea typeface="Arial Unicode MS"/>
                <a:cs typeface="Arial Unicode MS"/>
              </a:rPr>
              <a:t>Function</a:t>
            </a:r>
            <a:r>
              <a:rPr lang="zh-CN" altLang="en-US" sz="2000" b="1" smtClean="0">
                <a:latin typeface="宋体" charset="-122"/>
                <a:ea typeface="Arial Unicode MS"/>
                <a:cs typeface="Arial Unicode MS"/>
              </a:rPr>
              <a:t>）是功能抽象的模块</a:t>
            </a:r>
            <a:endParaRPr lang="zh-CN" altLang="en-US" sz="2000" b="1" smtClean="0">
              <a:latin typeface="宋体" charset="-122"/>
              <a:ea typeface="Arial Unicode MS"/>
              <a:cs typeface="Arial Unicode MS"/>
              <a:hlinkClick r:id="rId3" action="ppaction://hlinksldjump"/>
            </a:endParaRP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4191000" y="4114800"/>
            <a:ext cx="1828800" cy="533400"/>
          </a:xfrm>
          <a:prstGeom prst="rect">
            <a:avLst/>
          </a:prstGeom>
          <a:solidFill>
            <a:srgbClr val="FFCC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i="1">
                <a:ea typeface="Arial Unicode MS" pitchFamily="34" charset="-122"/>
                <a:cs typeface="Arial Unicode MS" pitchFamily="34" charset="-122"/>
              </a:rPr>
              <a:t>函数</a:t>
            </a:r>
          </a:p>
        </p:txBody>
      </p:sp>
      <p:sp>
        <p:nvSpPr>
          <p:cNvPr id="544776" name="AutoShape 8"/>
          <p:cNvSpPr>
            <a:spLocks noChangeArrowheads="1"/>
          </p:cNvSpPr>
          <p:nvPr/>
        </p:nvSpPr>
        <p:spPr bwMode="auto">
          <a:xfrm>
            <a:off x="4114800" y="2819400"/>
            <a:ext cx="1905000" cy="457200"/>
          </a:xfrm>
          <a:prstGeom prst="flowChartInputOutput">
            <a:avLst/>
          </a:prstGeom>
          <a:gradFill rotWithShape="0">
            <a:gsLst>
              <a:gs pos="0">
                <a:srgbClr val="FFFFFF"/>
              </a:gs>
              <a:gs pos="50000">
                <a:srgbClr val="CCFFCC"/>
              </a:gs>
              <a:gs pos="100000">
                <a:srgbClr val="FFFFFF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000">
                <a:ea typeface="Arial Unicode MS"/>
                <a:cs typeface="Arial Unicode MS"/>
              </a:rPr>
              <a:t>参数</a:t>
            </a:r>
          </a:p>
        </p:txBody>
      </p:sp>
      <p:sp>
        <p:nvSpPr>
          <p:cNvPr id="544777" name="AutoShape 9"/>
          <p:cNvSpPr>
            <a:spLocks noChangeArrowheads="1"/>
          </p:cNvSpPr>
          <p:nvPr/>
        </p:nvSpPr>
        <p:spPr bwMode="auto">
          <a:xfrm>
            <a:off x="4038600" y="5486400"/>
            <a:ext cx="2057400" cy="457200"/>
          </a:xfrm>
          <a:prstGeom prst="flowChartInputOutput">
            <a:avLst/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000">
                <a:ea typeface="Arial Unicode MS"/>
                <a:cs typeface="Arial Unicode MS"/>
              </a:rPr>
              <a:t>返回值</a:t>
            </a:r>
          </a:p>
        </p:txBody>
      </p:sp>
      <p:sp>
        <p:nvSpPr>
          <p:cNvPr id="544778" name="AutoShape 10"/>
          <p:cNvSpPr>
            <a:spLocks noChangeArrowheads="1"/>
          </p:cNvSpPr>
          <p:nvPr/>
        </p:nvSpPr>
        <p:spPr bwMode="auto">
          <a:xfrm flipH="1">
            <a:off x="1524000" y="4114800"/>
            <a:ext cx="1752600" cy="533400"/>
          </a:xfrm>
          <a:prstGeom prst="flowChartOnlineStorage">
            <a:avLst/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27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2000">
                <a:ea typeface="Arial Unicode MS"/>
                <a:cs typeface="Arial Unicode MS"/>
              </a:rPr>
              <a:t>输入流</a:t>
            </a:r>
          </a:p>
        </p:txBody>
      </p:sp>
      <p:sp>
        <p:nvSpPr>
          <p:cNvPr id="544779" name="AutoShape 11"/>
          <p:cNvSpPr>
            <a:spLocks noChangeArrowheads="1"/>
          </p:cNvSpPr>
          <p:nvPr/>
        </p:nvSpPr>
        <p:spPr bwMode="auto">
          <a:xfrm>
            <a:off x="6934200" y="4038600"/>
            <a:ext cx="1600200" cy="6858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50000">
                <a:srgbClr val="FFCC99"/>
              </a:gs>
              <a:gs pos="100000">
                <a:srgbClr val="FFFFFF"/>
              </a:gs>
            </a:gsLst>
            <a:lin ang="27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2000">
                <a:ea typeface="Arial Unicode MS"/>
                <a:cs typeface="Arial Unicode MS"/>
              </a:rPr>
              <a:t>输出流</a:t>
            </a:r>
          </a:p>
        </p:txBody>
      </p:sp>
      <p:sp>
        <p:nvSpPr>
          <p:cNvPr id="544780" name="AutoShape 12"/>
          <p:cNvSpPr>
            <a:spLocks noChangeArrowheads="1"/>
          </p:cNvSpPr>
          <p:nvPr/>
        </p:nvSpPr>
        <p:spPr bwMode="auto">
          <a:xfrm>
            <a:off x="4953000" y="33528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44781" name="AutoShape 13"/>
          <p:cNvSpPr>
            <a:spLocks noChangeArrowheads="1"/>
          </p:cNvSpPr>
          <p:nvPr/>
        </p:nvSpPr>
        <p:spPr bwMode="auto">
          <a:xfrm>
            <a:off x="4953000" y="47244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44782" name="AutoShape 14"/>
          <p:cNvSpPr>
            <a:spLocks noChangeArrowheads="1"/>
          </p:cNvSpPr>
          <p:nvPr/>
        </p:nvSpPr>
        <p:spPr bwMode="auto">
          <a:xfrm rot="-5400000">
            <a:off x="3657600" y="40386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44783" name="AutoShape 15"/>
          <p:cNvSpPr>
            <a:spLocks noChangeArrowheads="1"/>
          </p:cNvSpPr>
          <p:nvPr/>
        </p:nvSpPr>
        <p:spPr bwMode="auto">
          <a:xfrm rot="-5400000">
            <a:off x="6324600" y="40386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4" grpId="0" build="p" autoUpdateAnimBg="0" advAuto="1000"/>
      <p:bldP spid="544775" grpId="0" animBg="1" autoUpdateAnimBg="0"/>
      <p:bldP spid="544776" grpId="0" animBg="1" autoUpdateAnimBg="0"/>
      <p:bldP spid="544777" grpId="0" animBg="1" autoUpdateAnimBg="0"/>
      <p:bldP spid="544778" grpId="0" animBg="1" autoUpdateAnimBg="0"/>
      <p:bldP spid="544779" grpId="0" animBg="1" autoUpdateAnimBg="0"/>
      <p:bldP spid="544780" grpId="0" animBg="1"/>
      <p:bldP spid="544781" grpId="0" animBg="1"/>
      <p:bldP spid="544782" grpId="0" animBg="1"/>
      <p:bldP spid="54478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1219200" y="1419225"/>
            <a:ext cx="44958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#include&lt;iostream&gt;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using namespace std ;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void  printmessage ()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ea typeface="Arial Unicode MS"/>
                <a:cs typeface="Arial Unicode MS"/>
              </a:rPr>
              <a:t>    }</a:t>
            </a:r>
          </a:p>
          <a:p>
            <a:pPr algn="just">
              <a:lnSpc>
                <a:spcPct val="17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70000"/>
              </a:lnSpc>
            </a:pPr>
            <a:r>
              <a:rPr lang="en-US" altLang="zh-CN" sz="2000"/>
              <a:t>{  printmessage() ;  }</a:t>
            </a:r>
            <a:r>
              <a:rPr lang="en-US" altLang="zh-CN" sz="200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37892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0" grpId="0" autoUpdateAnimBg="0"/>
      <p:bldP spid="528391" grpId="0" autoUpdateAnimBg="0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circleArea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qf( r )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816131" name="AutoShape 3"/>
          <p:cNvSpPr>
            <a:spLocks noChangeArrowheads="1"/>
          </p:cNvSpPr>
          <p:nvPr/>
        </p:nvSpPr>
        <p:spPr bwMode="auto">
          <a:xfrm rot="3031000">
            <a:off x="4681538" y="1738312"/>
            <a:ext cx="107950" cy="2752725"/>
          </a:xfrm>
          <a:prstGeom prst="downArrow">
            <a:avLst>
              <a:gd name="adj1" fmla="val 50000"/>
              <a:gd name="adj2" fmla="val 222417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6132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6133" name="AutoShape 5"/>
          <p:cNvSpPr>
            <a:spLocks/>
          </p:cNvSpPr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circleArea( r )</a:t>
            </a:r>
          </a:p>
        </p:txBody>
      </p:sp>
      <p:sp>
        <p:nvSpPr>
          <p:cNvPr id="32051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animBg="1"/>
      <p:bldP spid="816132" grpId="0" animBg="1"/>
      <p:bldP spid="816133" grpId="0" animBg="1" autoUpdateAnimBg="0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circleArea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</a:t>
            </a:r>
            <a:r>
              <a:rPr lang="en-US" altLang="zh-CN" i="1">
                <a:solidFill>
                  <a:srgbClr val="CC00CC"/>
                </a:solidFill>
              </a:rPr>
              <a:t>qf( r )</a:t>
            </a:r>
            <a:r>
              <a:rPr lang="en-US" altLang="zh-CN" b="0"/>
              <a:t>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CC00CC"/>
                </a:solidFill>
              </a:rPr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321538" name="AutoShape 3"/>
          <p:cNvSpPr>
            <a:spLocks noChangeArrowheads="1"/>
          </p:cNvSpPr>
          <p:nvPr/>
        </p:nvSpPr>
        <p:spPr bwMode="auto">
          <a:xfrm rot="3031000">
            <a:off x="4681538" y="1738312"/>
            <a:ext cx="107950" cy="2752725"/>
          </a:xfrm>
          <a:prstGeom prst="downArrow">
            <a:avLst>
              <a:gd name="adj1" fmla="val 50000"/>
              <a:gd name="adj2" fmla="val 222417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1539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1540" name="AutoShape 5"/>
          <p:cNvSpPr>
            <a:spLocks/>
          </p:cNvSpPr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circleArea( r )</a:t>
            </a:r>
          </a:p>
        </p:txBody>
      </p:sp>
      <p:sp>
        <p:nvSpPr>
          <p:cNvPr id="32154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1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ballArea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qf( r )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818179" name="AutoShape 3"/>
          <p:cNvSpPr>
            <a:spLocks noChangeArrowheads="1"/>
          </p:cNvSpPr>
          <p:nvPr/>
        </p:nvSpPr>
        <p:spPr bwMode="auto">
          <a:xfrm rot="3422789">
            <a:off x="4549776" y="2439987"/>
            <a:ext cx="82550" cy="2073275"/>
          </a:xfrm>
          <a:prstGeom prst="downArrow">
            <a:avLst>
              <a:gd name="adj1" fmla="val 50000"/>
              <a:gd name="adj2" fmla="val 219062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8180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8181" name="AutoShape 5"/>
          <p:cNvSpPr>
            <a:spLocks/>
          </p:cNvSpPr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ballArea( r )</a:t>
            </a:r>
          </a:p>
        </p:txBody>
      </p:sp>
      <p:sp>
        <p:nvSpPr>
          <p:cNvPr id="32256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animBg="1"/>
      <p:bldP spid="818180" grpId="0" animBg="1"/>
      <p:bldP spid="818181" grpId="0" animBg="1" autoUpdateAnimBg="0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ballArea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</a:t>
            </a:r>
            <a:r>
              <a:rPr lang="en-US" altLang="zh-CN" i="1">
                <a:solidFill>
                  <a:srgbClr val="CC00CC"/>
                </a:solidFill>
              </a:rPr>
              <a:t>qf( r )</a:t>
            </a:r>
            <a:r>
              <a:rPr lang="en-US" altLang="zh-CN" b="0"/>
              <a:t>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CC00CC"/>
                </a:solidFill>
              </a:rPr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323586" name="AutoShape 3"/>
          <p:cNvSpPr>
            <a:spLocks noChangeArrowheads="1"/>
          </p:cNvSpPr>
          <p:nvPr/>
        </p:nvSpPr>
        <p:spPr bwMode="auto">
          <a:xfrm rot="3422789">
            <a:off x="4549776" y="2439987"/>
            <a:ext cx="82550" cy="2073275"/>
          </a:xfrm>
          <a:prstGeom prst="downArrow">
            <a:avLst>
              <a:gd name="adj1" fmla="val 50000"/>
              <a:gd name="adj2" fmla="val 219062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3587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3588" name="AutoShape 5"/>
          <p:cNvSpPr>
            <a:spLocks/>
          </p:cNvSpPr>
          <p:nvPr/>
        </p:nvSpPr>
        <p:spPr bwMode="auto">
          <a:xfrm>
            <a:off x="6629400" y="28638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6407"/>
              <a:gd name="adj5" fmla="val 179949"/>
              <a:gd name="adj6" fmla="val -53125"/>
            </a:avLst>
          </a:prstGeom>
          <a:solidFill>
            <a:srgbClr val="F5F6FD"/>
          </a:solidFill>
          <a:ln w="1270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b="0"/>
              <a:t>ballArea( r )</a:t>
            </a:r>
          </a:p>
        </p:txBody>
      </p:sp>
      <p:sp>
        <p:nvSpPr>
          <p:cNvPr id="32358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09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ballVolume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qf( r )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820227" name="AutoShape 3"/>
          <p:cNvSpPr>
            <a:spLocks noChangeArrowheads="1"/>
          </p:cNvSpPr>
          <p:nvPr/>
        </p:nvSpPr>
        <p:spPr bwMode="auto">
          <a:xfrm rot="14785660" flipV="1">
            <a:off x="4728369" y="2489994"/>
            <a:ext cx="93663" cy="2359025"/>
          </a:xfrm>
          <a:prstGeom prst="downArrow">
            <a:avLst>
              <a:gd name="adj1" fmla="val 50000"/>
              <a:gd name="adj2" fmla="val 21968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0228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0229" name="AutoShape 5"/>
          <p:cNvSpPr>
            <a:spLocks/>
          </p:cNvSpPr>
          <p:nvPr/>
        </p:nvSpPr>
        <p:spPr bwMode="auto">
          <a:xfrm>
            <a:off x="6934200" y="33972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0574"/>
              <a:gd name="adj5" fmla="val 92449"/>
              <a:gd name="adj6" fmla="val -697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ballVolume( r )</a:t>
            </a:r>
          </a:p>
        </p:txBody>
      </p:sp>
      <p:sp>
        <p:nvSpPr>
          <p:cNvPr id="32461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2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animBg="1"/>
      <p:bldP spid="820228" grpId="0" animBg="1"/>
      <p:bldP spid="820229" grpId="0" animBg="1" autoUpdateAnimBg="0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</a:t>
            </a:r>
            <a:r>
              <a:rPr lang="en-US" altLang="zh-CN" i="1">
                <a:solidFill>
                  <a:schemeClr val="accent2"/>
                </a:solidFill>
              </a:rPr>
              <a:t>ballVolume</a:t>
            </a:r>
            <a:r>
              <a:rPr lang="en-US" altLang="zh-CN" b="0"/>
              <a:t>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</a:t>
            </a:r>
            <a:r>
              <a:rPr lang="en-US" altLang="zh-CN" i="1">
                <a:solidFill>
                  <a:srgbClr val="0000FF"/>
                </a:solidFill>
              </a:rPr>
              <a:t>callFun</a:t>
            </a:r>
            <a:r>
              <a:rPr lang="en-US" altLang="zh-CN" b="0"/>
              <a:t>(funType * </a:t>
            </a:r>
            <a:r>
              <a:rPr lang="en-US" altLang="zh-CN" i="1">
                <a:solidFill>
                  <a:schemeClr val="accent2"/>
                </a:solidFill>
              </a:rPr>
              <a:t>qf</a:t>
            </a:r>
            <a:r>
              <a:rPr lang="en-US" altLang="zh-CN" b="0"/>
              <a:t>, double r)  { return </a:t>
            </a:r>
            <a:r>
              <a:rPr lang="en-US" altLang="zh-CN" i="1">
                <a:solidFill>
                  <a:srgbClr val="CC00CC"/>
                </a:solidFill>
              </a:rPr>
              <a:t>qf( r )</a:t>
            </a:r>
            <a:r>
              <a:rPr lang="en-US" altLang="zh-CN" b="0"/>
              <a:t>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CC00CC"/>
                </a:solidFill>
              </a:rPr>
              <a:t>double ballVolume( double radius)  { return 4.0 / 3 * pi * pow( radius, 3 ) ; }</a:t>
            </a:r>
          </a:p>
        </p:txBody>
      </p:sp>
      <p:sp>
        <p:nvSpPr>
          <p:cNvPr id="325634" name="AutoShape 3"/>
          <p:cNvSpPr>
            <a:spLocks noChangeArrowheads="1"/>
          </p:cNvSpPr>
          <p:nvPr/>
        </p:nvSpPr>
        <p:spPr bwMode="auto">
          <a:xfrm rot="14785660" flipV="1">
            <a:off x="4728369" y="2489994"/>
            <a:ext cx="93663" cy="2359025"/>
          </a:xfrm>
          <a:prstGeom prst="downArrow">
            <a:avLst>
              <a:gd name="adj1" fmla="val 50000"/>
              <a:gd name="adj2" fmla="val 219681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5635" name="Oval 4"/>
          <p:cNvSpPr>
            <a:spLocks noChangeArrowheads="1"/>
          </p:cNvSpPr>
          <p:nvPr/>
        </p:nvSpPr>
        <p:spPr bwMode="auto">
          <a:xfrm flipV="1">
            <a:off x="5410200" y="4006850"/>
            <a:ext cx="685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25636" name="AutoShape 5"/>
          <p:cNvSpPr>
            <a:spLocks/>
          </p:cNvSpPr>
          <p:nvPr/>
        </p:nvSpPr>
        <p:spPr bwMode="auto">
          <a:xfrm>
            <a:off x="6934200" y="339725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0574"/>
              <a:gd name="adj5" fmla="val 92449"/>
              <a:gd name="adj6" fmla="val -69792"/>
            </a:avLst>
          </a:prstGeom>
          <a:solidFill>
            <a:srgbClr val="F5F6FD"/>
          </a:solidFill>
          <a:ln w="1270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b="0"/>
              <a:t>ballVolume( r )</a:t>
            </a:r>
          </a:p>
        </p:txBody>
      </p:sp>
      <p:sp>
        <p:nvSpPr>
          <p:cNvPr id="32563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Text Box 2"/>
          <p:cNvSpPr txBox="1">
            <a:spLocks noChangeArrowheads="1"/>
          </p:cNvSpPr>
          <p:nvPr/>
        </p:nvSpPr>
        <p:spPr bwMode="auto">
          <a:xfrm>
            <a:off x="863600" y="565150"/>
            <a:ext cx="7289800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double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: " ;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perimeter of circle is : "&lt;&lt; callFun(circlePerimeter,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circle is : "&lt;&lt; callFun(circleArea,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"enter the radius of a ball : " ;      cin &gt;&gt; r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area of the ball is : "&lt;&lt; callFun(ballArea,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"the volume of the ball is : "&lt;&lt; callFun(ballVolume, r)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const double pi = 3.14159 ;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callFun(funType * qf, double r)  { return qf( r )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circlePerimeter( double radius)  { return 2 * pi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circleArea( double radius )  { return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ballArea( double radius )  { return 4 * pi * radius * radius ; }</a:t>
            </a:r>
          </a:p>
          <a:p>
            <a:pPr>
              <a:lnSpc>
                <a:spcPct val="130000"/>
              </a:lnSpc>
            </a:pPr>
            <a:r>
              <a:rPr lang="en-US" altLang="zh-CN" b="0"/>
              <a:t>double ballVolume( double radius)  { return 4.0 / 3 * pi * pow( radius, 3 ) ; }</a:t>
            </a:r>
          </a:p>
        </p:txBody>
      </p:sp>
      <p:sp>
        <p:nvSpPr>
          <p:cNvPr id="32665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楷体_GB2312" pitchFamily="49" charset="-122"/>
              </a:rPr>
              <a:t>3.4.2 </a:t>
            </a:r>
            <a:r>
              <a:rPr lang="zh-CN" altLang="en-US" smtClean="0">
                <a:latin typeface="楷体_GB2312" pitchFamily="49" charset="-122"/>
              </a:rPr>
              <a:t>函数指针</a:t>
            </a:r>
          </a:p>
        </p:txBody>
      </p:sp>
      <p:pic>
        <p:nvPicPr>
          <p:cNvPr id="8222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6925" y="3314700"/>
            <a:ext cx="55562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6096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3.5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内联函数和重载函数 </a:t>
            </a:r>
          </a:p>
        </p:txBody>
      </p:sp>
      <p:sp>
        <p:nvSpPr>
          <p:cNvPr id="823299" name="Text Box 3"/>
          <p:cNvSpPr txBox="1">
            <a:spLocks noChangeArrowheads="1"/>
          </p:cNvSpPr>
          <p:nvPr/>
        </p:nvSpPr>
        <p:spPr bwMode="auto">
          <a:xfrm>
            <a:off x="1522413" y="2346325"/>
            <a:ext cx="6062662" cy="1616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内联函数是</a:t>
            </a:r>
            <a:r>
              <a:rPr lang="en-US" altLang="zh-CN" sz="2000">
                <a:ea typeface="Arial Unicode MS"/>
                <a:cs typeface="Arial Unicode MS"/>
              </a:rPr>
              <a:t>C++</a:t>
            </a:r>
            <a:r>
              <a:rPr lang="zh-CN" altLang="en-US" sz="2000">
                <a:ea typeface="Arial Unicode MS"/>
                <a:cs typeface="Arial Unicode MS"/>
              </a:rPr>
              <a:t>为降低小程序调用开销的一种机制 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函数重载是以同一个名字命名多个函数实现版本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8" grpId="0" animBg="1" autoUpdateAnimBg="0"/>
      <p:bldP spid="823299" grpId="0" build="p" autoUpdateAnimBg="0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</a:p>
        </p:txBody>
      </p:sp>
      <p:sp>
        <p:nvSpPr>
          <p:cNvPr id="824323" name="Text Box 3"/>
          <p:cNvSpPr txBox="1">
            <a:spLocks noChangeArrowheads="1"/>
          </p:cNvSpPr>
          <p:nvPr/>
        </p:nvSpPr>
        <p:spPr bwMode="auto">
          <a:xfrm>
            <a:off x="908050" y="1035050"/>
            <a:ext cx="6632575" cy="8858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内联函数作用</a:t>
            </a:r>
            <a:endParaRPr lang="zh-CN" altLang="en-US" sz="1600" i="1">
              <a:solidFill>
                <a:srgbClr val="008000"/>
              </a:solidFill>
              <a:latin typeface="宋体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latin typeface="宋体" charset="-122"/>
                <a:sym typeface="Symbol" pitchFamily="18" charset="2"/>
              </a:rPr>
              <a:t>        </a:t>
            </a:r>
            <a:r>
              <a:rPr lang="zh-CN" altLang="en-US" sz="2000">
                <a:latin typeface="Arial Unicode MS"/>
                <a:ea typeface="Arial Unicode MS"/>
                <a:cs typeface="Arial Unicode MS"/>
                <a:sym typeface="Symbol" pitchFamily="18" charset="2"/>
              </a:rPr>
              <a:t>减少频繁调用小子程序的运行的时间开销</a:t>
            </a:r>
            <a:endParaRPr lang="zh-CN" altLang="en-US">
              <a:latin typeface="Arial Unicode MS"/>
              <a:ea typeface="Arial Unicode MS"/>
              <a:cs typeface="Arial Unicode MS"/>
              <a:sym typeface="Symbol" pitchFamily="18" charset="2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908050" y="2025650"/>
            <a:ext cx="7550150" cy="1006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  <a:latin typeface="宋体" charset="-122"/>
                <a:sym typeface="Symbol" pitchFamily="18" charset="2"/>
              </a:rPr>
              <a:t>内联函数机制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-122"/>
              </a:rPr>
              <a:t>        </a:t>
            </a:r>
            <a:r>
              <a:rPr lang="zh-CN" altLang="en-US" sz="2000">
                <a:latin typeface="Arial Unicode MS"/>
                <a:ea typeface="Arial Unicode MS"/>
                <a:cs typeface="Arial Unicode MS"/>
              </a:rPr>
              <a:t>编译器在编译时，将内联函数的调用以相应代码代替</a:t>
            </a:r>
            <a:endParaRPr lang="zh-CN" altLang="en-US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908050" y="3244850"/>
            <a:ext cx="5032375" cy="8858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内联函数声明</a:t>
            </a:r>
            <a:endParaRPr lang="zh-CN" altLang="en-US" sz="1600" i="1">
              <a:solidFill>
                <a:srgbClr val="008000"/>
              </a:solidFill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  <a:sym typeface="Symbol" pitchFamily="18" charset="2"/>
              </a:rPr>
              <a:t>			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inline</a:t>
            </a:r>
            <a:r>
              <a:rPr lang="en-US" altLang="zh-CN" sz="2000"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函数原型</a:t>
            </a:r>
            <a:endParaRPr lang="zh-CN" altLang="en-US" i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824326" name="Text Box 6"/>
          <p:cNvSpPr txBox="1">
            <a:spLocks noChangeArrowheads="1"/>
          </p:cNvSpPr>
          <p:nvPr/>
        </p:nvSpPr>
        <p:spPr bwMode="auto">
          <a:xfrm>
            <a:off x="908050" y="4303713"/>
            <a:ext cx="5578475" cy="13731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i="1">
                <a:solidFill>
                  <a:srgbClr val="0000FF"/>
                </a:solidFill>
              </a:rPr>
              <a:t>注：</a:t>
            </a:r>
            <a:r>
              <a:rPr lang="zh-CN" altLang="en-US" sz="2000"/>
              <a:t>内联函数仅在函数原型作一次声明。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sym typeface="Symbol" pitchFamily="18" charset="2"/>
              </a:rPr>
              <a:t>        适用于只有</a:t>
            </a:r>
            <a:r>
              <a:rPr lang="en-US" altLang="zh-CN" sz="2000">
                <a:sym typeface="Symbol" pitchFamily="18" charset="2"/>
              </a:rPr>
              <a:t>1 ~ 5</a:t>
            </a:r>
            <a:r>
              <a:rPr lang="zh-CN" altLang="en-US" sz="2000">
                <a:sym typeface="Symbol" pitchFamily="18" charset="2"/>
              </a:rPr>
              <a:t>行的小函数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sym typeface="Symbol" pitchFamily="18" charset="2"/>
              </a:rPr>
              <a:t>        不能含有复杂结构控制语句 ，不能递归调用</a:t>
            </a:r>
            <a:endParaRPr lang="zh-CN" altLang="en-US" sz="2000"/>
          </a:p>
        </p:txBody>
      </p:sp>
      <p:sp>
        <p:nvSpPr>
          <p:cNvPr id="329734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3.5.1 </a:t>
            </a:r>
            <a:r>
              <a:rPr lang="zh-CN" altLang="en-US" smtClean="0"/>
              <a:t>内联函数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2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2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2" grpId="0" autoUpdateAnimBg="0"/>
      <p:bldP spid="824323" grpId="0" autoUpdateAnimBg="0"/>
      <p:bldP spid="824324" grpId="0" autoUpdateAnimBg="0"/>
      <p:bldP spid="824325" grpId="0" build="p" autoUpdateAnimBg="0"/>
      <p:bldP spid="82432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38914" name="Text Box 6"/>
          <p:cNvSpPr txBox="1">
            <a:spLocks noChangeArrowheads="1"/>
          </p:cNvSpPr>
          <p:nvPr/>
        </p:nvSpPr>
        <p:spPr bwMode="auto">
          <a:xfrm>
            <a:off x="1219200" y="1419225"/>
            <a:ext cx="44958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#include&lt;iostream&gt;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using namespace std ;</a:t>
            </a:r>
          </a:p>
          <a:p>
            <a:pPr>
              <a:lnSpc>
                <a:spcPct val="170000"/>
              </a:lnSpc>
            </a:pP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void</a:t>
            </a:r>
            <a:r>
              <a:rPr lang="en-US" altLang="zh-CN" sz="2000" b="0">
                <a:ea typeface="Arial Unicode MS"/>
                <a:cs typeface="Arial Unicode MS"/>
              </a:rPr>
              <a:t>  printmessage ()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{  cout &lt;&lt; "How do you do!" &lt;&lt; endl ;</a:t>
            </a:r>
          </a:p>
          <a:p>
            <a:pPr>
              <a:lnSpc>
                <a:spcPct val="170000"/>
              </a:lnSpc>
            </a:pPr>
            <a:r>
              <a:rPr lang="en-US" altLang="zh-CN" sz="2000" b="0">
                <a:ea typeface="Arial Unicode MS"/>
                <a:cs typeface="Arial Unicode MS"/>
              </a:rPr>
              <a:t>    }</a:t>
            </a:r>
          </a:p>
          <a:p>
            <a:pPr algn="just">
              <a:lnSpc>
                <a:spcPct val="17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70000"/>
              </a:lnSpc>
            </a:pPr>
            <a:r>
              <a:rPr lang="en-US" altLang="zh-CN" sz="2000" b="0"/>
              <a:t>{  </a:t>
            </a:r>
            <a:r>
              <a:rPr lang="en-US" altLang="zh-CN" sz="2000" i="1">
                <a:solidFill>
                  <a:srgbClr val="0000FF"/>
                </a:solidFill>
              </a:rPr>
              <a:t>printmessage() ;</a:t>
            </a:r>
            <a:r>
              <a:rPr lang="en-US" altLang="zh-CN" sz="2000" b="0"/>
              <a:t>  }</a:t>
            </a:r>
            <a:r>
              <a:rPr lang="en-US" altLang="zh-CN" sz="2000" b="0"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9415" name="AutoShape 7"/>
          <p:cNvSpPr>
            <a:spLocks/>
          </p:cNvSpPr>
          <p:nvPr/>
        </p:nvSpPr>
        <p:spPr bwMode="auto">
          <a:xfrm>
            <a:off x="5029200" y="3251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7500"/>
              <a:gd name="adj5" fmla="val 221616"/>
              <a:gd name="adj6" fmla="val -103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函数调用语句</a:t>
            </a:r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3-1</a:t>
            </a:r>
          </a:p>
        </p:txBody>
      </p:sp>
      <p:sp>
        <p:nvSpPr>
          <p:cNvPr id="3891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smtClean="0"/>
          </a:p>
        </p:txBody>
      </p:sp>
      <p:sp>
        <p:nvSpPr>
          <p:cNvPr id="529420" name="Oval 12"/>
          <p:cNvSpPr>
            <a:spLocks noChangeArrowheads="1"/>
          </p:cNvSpPr>
          <p:nvPr/>
        </p:nvSpPr>
        <p:spPr bwMode="auto">
          <a:xfrm>
            <a:off x="1114425" y="2709863"/>
            <a:ext cx="865188" cy="2873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29421" name="Oval 13"/>
          <p:cNvSpPr>
            <a:spLocks noChangeArrowheads="1"/>
          </p:cNvSpPr>
          <p:nvPr/>
        </p:nvSpPr>
        <p:spPr bwMode="auto">
          <a:xfrm>
            <a:off x="1476375" y="4654550"/>
            <a:ext cx="1800225" cy="5032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5" grpId="0" animBg="1" autoUpdateAnimBg="0"/>
      <p:bldP spid="529420" grpId="0" animBg="1"/>
      <p:bldP spid="529421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990600" y="1339850"/>
            <a:ext cx="687388" cy="457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例：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1600200" y="1958975"/>
            <a:ext cx="2438400" cy="3743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inline</a:t>
            </a:r>
            <a:r>
              <a:rPr lang="en-US" altLang="zh-CN" sz="2000"/>
              <a:t>  int  smallf ( )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……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a = smallf();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 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 smallf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5257800" y="1933575"/>
            <a:ext cx="2354263" cy="3378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inline</a:t>
            </a:r>
            <a:r>
              <a:rPr lang="en-US" altLang="zh-CN" sz="2000"/>
              <a:t>  int  smallf ( 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……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a = smallf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 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33075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3.5.1 </a:t>
            </a:r>
            <a:r>
              <a:rPr lang="zh-CN" altLang="en-US" smtClean="0"/>
              <a:t>内联函数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7" grpId="0" build="p" autoUpdateAnimBg="0" advAuto="1000"/>
      <p:bldP spid="825348" grpId="0" autoUpdateAnimBg="0"/>
      <p:bldP spid="825349" grpId="0" autoUpdateAnimBg="0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</a:p>
        </p:txBody>
      </p:sp>
      <p:sp>
        <p:nvSpPr>
          <p:cNvPr id="826371" name="Text Box 3"/>
          <p:cNvSpPr txBox="1">
            <a:spLocks noChangeArrowheads="1"/>
          </p:cNvSpPr>
          <p:nvPr/>
        </p:nvSpPr>
        <p:spPr bwMode="auto">
          <a:xfrm>
            <a:off x="685800" y="1003300"/>
            <a:ext cx="1454150" cy="4889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>
                <a:solidFill>
                  <a:srgbClr val="0000FF"/>
                </a:solidFill>
                <a:sym typeface="Symbol" pitchFamily="18" charset="2"/>
              </a:rPr>
              <a:t>错误说明：</a:t>
            </a:r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1143000" y="1958975"/>
            <a:ext cx="2438400" cy="3743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inline  int  smallf ( )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……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a = smallf();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 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inline </a:t>
            </a:r>
            <a:r>
              <a:rPr lang="en-US" altLang="zh-CN" sz="2000"/>
              <a:t> int  smallf ( )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826373" name="AutoShape 5"/>
          <p:cNvSpPr>
            <a:spLocks noChangeArrowheads="1"/>
          </p:cNvSpPr>
          <p:nvPr/>
        </p:nvSpPr>
        <p:spPr bwMode="auto">
          <a:xfrm>
            <a:off x="3581400" y="2178050"/>
            <a:ext cx="3048000" cy="990600"/>
          </a:xfrm>
          <a:prstGeom prst="cloudCallout">
            <a:avLst>
              <a:gd name="adj1" fmla="val -103750"/>
              <a:gd name="adj2" fmla="val 14888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2700000" scaled="1"/>
          </a:gradFill>
          <a:ln w="6350">
            <a:solidFill>
              <a:schemeClr val="tx1"/>
            </a:solidFill>
            <a:round/>
            <a:headEnd/>
            <a:tailEnd/>
          </a:ln>
          <a:effectLst>
            <a:outerShdw dist="74053" dir="1857825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zh-CN" altLang="en-US" i="1">
                <a:ea typeface="宋体" pitchFamily="2" charset="-122"/>
              </a:rPr>
              <a:t>重复说明，语法错误</a:t>
            </a:r>
          </a:p>
        </p:txBody>
      </p:sp>
      <p:sp>
        <p:nvSpPr>
          <p:cNvPr id="33178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3.5.1 </a:t>
            </a:r>
            <a:r>
              <a:rPr lang="zh-CN" altLang="en-US" smtClean="0"/>
              <a:t>内联函数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1" grpId="0" build="p" autoUpdateAnimBg="0" advAuto="1000"/>
      <p:bldP spid="826372" grpId="0" autoUpdateAnimBg="0"/>
      <p:bldP spid="826373" grpId="0" animBg="1" autoUpdateAnimBg="0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</a:p>
        </p:txBody>
      </p:sp>
      <p:sp>
        <p:nvSpPr>
          <p:cNvPr id="332802" name="Text Box 3"/>
          <p:cNvSpPr txBox="1">
            <a:spLocks noChangeArrowheads="1"/>
          </p:cNvSpPr>
          <p:nvPr/>
        </p:nvSpPr>
        <p:spPr bwMode="auto">
          <a:xfrm>
            <a:off x="685800" y="1003300"/>
            <a:ext cx="1454150" cy="4889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>
                <a:solidFill>
                  <a:srgbClr val="0000FF"/>
                </a:solidFill>
                <a:sym typeface="Symbol" pitchFamily="18" charset="2"/>
              </a:rPr>
              <a:t>错误说明：</a:t>
            </a:r>
          </a:p>
        </p:txBody>
      </p:sp>
      <p:sp>
        <p:nvSpPr>
          <p:cNvPr id="332803" name="Text Box 4"/>
          <p:cNvSpPr txBox="1">
            <a:spLocks noChangeArrowheads="1"/>
          </p:cNvSpPr>
          <p:nvPr/>
        </p:nvSpPr>
        <p:spPr bwMode="auto">
          <a:xfrm>
            <a:off x="1143000" y="1958975"/>
            <a:ext cx="2438400" cy="3743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inline  int  smallf ( ) 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……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a = smallf();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 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CC3300"/>
                </a:solidFill>
              </a:rPr>
              <a:t>inline </a:t>
            </a:r>
            <a:r>
              <a:rPr lang="en-US" altLang="zh-CN" sz="2000"/>
              <a:t> int  smallf ( ) 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…...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4876800" y="1958975"/>
            <a:ext cx="2354263" cy="3743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8000"/>
                </a:solidFill>
                <a:ea typeface="宋体" pitchFamily="2" charset="-122"/>
              </a:rPr>
              <a:t>int  smallf (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int main (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{ ……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a = smallf();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…...  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inline</a:t>
            </a:r>
            <a:r>
              <a:rPr lang="en-US" altLang="zh-CN" sz="200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000">
                <a:ea typeface="宋体" pitchFamily="2" charset="-122"/>
              </a:rPr>
              <a:t> int  smallf ( )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…...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}</a:t>
            </a:r>
          </a:p>
        </p:txBody>
      </p:sp>
      <p:sp>
        <p:nvSpPr>
          <p:cNvPr id="827398" name="AutoShape 6"/>
          <p:cNvSpPr>
            <a:spLocks noChangeArrowheads="1"/>
          </p:cNvSpPr>
          <p:nvPr/>
        </p:nvSpPr>
        <p:spPr bwMode="auto">
          <a:xfrm>
            <a:off x="6400800" y="1644650"/>
            <a:ext cx="2590800" cy="990600"/>
          </a:xfrm>
          <a:prstGeom prst="cloudCallout">
            <a:avLst>
              <a:gd name="adj1" fmla="val -63236"/>
              <a:gd name="adj2" fmla="val 214264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2700000" scaled="1"/>
          </a:gradFill>
          <a:ln w="6350">
            <a:solidFill>
              <a:schemeClr val="tx1"/>
            </a:solidFill>
            <a:round/>
            <a:headEnd/>
            <a:tailEnd/>
          </a:ln>
          <a:effectLst>
            <a:outerShdw dist="74053" dir="1857825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zh-CN" altLang="en-US" i="1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作普通函数处理</a:t>
            </a:r>
          </a:p>
        </p:txBody>
      </p:sp>
      <p:sp>
        <p:nvSpPr>
          <p:cNvPr id="33280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3.5.1 </a:t>
            </a:r>
            <a:r>
              <a:rPr lang="zh-CN" altLang="en-US" smtClean="0"/>
              <a:t>内联函数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7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 autoUpdateAnimBg="0"/>
      <p:bldP spid="827398" grpId="0" animBg="1" autoUpdateAnimBg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内联函数 </a:t>
            </a:r>
          </a:p>
        </p:txBody>
      </p:sp>
      <p:sp>
        <p:nvSpPr>
          <p:cNvPr id="828419" name="Text Box 3"/>
          <p:cNvSpPr txBox="1">
            <a:spLocks noChangeArrowheads="1"/>
          </p:cNvSpPr>
          <p:nvPr/>
        </p:nvSpPr>
        <p:spPr bwMode="auto">
          <a:xfrm>
            <a:off x="990600" y="927100"/>
            <a:ext cx="6934200" cy="5080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3-23  </a:t>
            </a:r>
            <a:r>
              <a:rPr lang="zh-CN" altLang="en-US" sz="2000" i="1">
                <a:solidFill>
                  <a:srgbClr val="008000"/>
                </a:solidFill>
              </a:rPr>
              <a:t>内联函数示例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</a:rPr>
              <a:t>inline</a:t>
            </a:r>
            <a:r>
              <a:rPr lang="en-US" altLang="zh-CN" b="0"/>
              <a:t> double volume ( double ,   double  ) </a:t>
            </a:r>
            <a:r>
              <a:rPr lang="zh-CN" altLang="en-US" b="0"/>
              <a:t>；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函数原型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double  vol,  r, 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vol = </a:t>
            </a:r>
            <a:r>
              <a:rPr lang="en-US" altLang="zh-CN" i="1">
                <a:solidFill>
                  <a:srgbClr val="0000FF"/>
                </a:solidFill>
              </a:rPr>
              <a:t>volume ( r,  h )</a:t>
            </a:r>
            <a:r>
              <a:rPr lang="en-US" altLang="zh-CN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double volume ( double radius,  double  height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return   3.14 * radius * radius * height;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828420" name="AutoShape 4"/>
          <p:cNvSpPr>
            <a:spLocks/>
          </p:cNvSpPr>
          <p:nvPr/>
        </p:nvSpPr>
        <p:spPr bwMode="auto">
          <a:xfrm>
            <a:off x="5334000" y="2438400"/>
            <a:ext cx="2590800" cy="990600"/>
          </a:xfrm>
          <a:prstGeom prst="borderCallout2">
            <a:avLst>
              <a:gd name="adj1" fmla="val 11537"/>
              <a:gd name="adj2" fmla="val -2940"/>
              <a:gd name="adj3" fmla="val 11537"/>
              <a:gd name="adj4" fmla="val -23838"/>
              <a:gd name="adj5" fmla="val 117148"/>
              <a:gd name="adj6" fmla="val -86519"/>
            </a:avLst>
          </a:prstGeom>
          <a:solidFill>
            <a:srgbClr val="F5F6FD"/>
          </a:solidFill>
          <a:ln w="1270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40000"/>
              </a:lnSpc>
              <a:defRPr/>
            </a:pPr>
            <a:r>
              <a:rPr lang="zh-CN" altLang="en-US">
                <a:ea typeface="宋体" pitchFamily="2" charset="-122"/>
              </a:rPr>
              <a:t>编译器变换为：</a:t>
            </a:r>
          </a:p>
          <a:p>
            <a:pPr algn="ctr">
              <a:lnSpc>
                <a:spcPct val="140000"/>
              </a:lnSpc>
              <a:defRPr/>
            </a:pP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vol = 3.14 * r * r * h ;</a:t>
            </a:r>
          </a:p>
        </p:txBody>
      </p:sp>
      <p:sp>
        <p:nvSpPr>
          <p:cNvPr id="33382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3.5.1 </a:t>
            </a:r>
            <a:r>
              <a:rPr lang="zh-CN" altLang="en-US" smtClean="0"/>
              <a:t>内联函数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/>
      <p:bldP spid="828420" grpId="0" animBg="1" autoUpdateAnimBg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</a:p>
        </p:txBody>
      </p:sp>
      <p:sp>
        <p:nvSpPr>
          <p:cNvPr id="829443" name="Rectangle 3"/>
          <p:cNvSpPr>
            <a:spLocks noChangeArrowheads="1"/>
          </p:cNvSpPr>
          <p:nvPr/>
        </p:nvSpPr>
        <p:spPr bwMode="auto">
          <a:xfrm>
            <a:off x="1143000" y="1919288"/>
            <a:ext cx="7391400" cy="27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>
                <a:ea typeface="Arial Unicode MS"/>
                <a:cs typeface="Arial Unicode MS"/>
              </a:rPr>
              <a:t> </a:t>
            </a:r>
            <a:r>
              <a:rPr lang="zh-CN" altLang="en-US" sz="2400">
                <a:ea typeface="Arial Unicode MS"/>
                <a:cs typeface="Arial Unicode MS"/>
              </a:rPr>
              <a:t>多个同名函数有不同的参数集</a:t>
            </a:r>
          </a:p>
          <a:p>
            <a:pPr>
              <a:lnSpc>
                <a:spcPct val="2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>
                <a:ea typeface="Arial Unicode MS"/>
                <a:cs typeface="Arial Unicode MS"/>
              </a:rPr>
              <a:t> 编译器根据不同参数的类型和个数产生调用匹配</a:t>
            </a:r>
          </a:p>
          <a:p>
            <a:pPr>
              <a:lnSpc>
                <a:spcPct val="2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>
                <a:ea typeface="Arial Unicode MS"/>
                <a:cs typeface="Arial Unicode MS"/>
              </a:rPr>
              <a:t> 函数重载用于处理不同数据类型的类似任务 </a:t>
            </a:r>
          </a:p>
        </p:txBody>
      </p:sp>
      <p:sp>
        <p:nvSpPr>
          <p:cNvPr id="334851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3.5.2 </a:t>
            </a:r>
            <a:r>
              <a:rPr lang="zh-CN" altLang="en-US" smtClean="0"/>
              <a:t>函数重载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2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2" grpId="0" autoUpdateAnimBg="0"/>
      <p:bldP spid="829443" grpId="0" autoUpdateAnimBg="0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</a:p>
        </p:txBody>
      </p:sp>
      <p:sp>
        <p:nvSpPr>
          <p:cNvPr id="830467" name="Text Box 3"/>
          <p:cNvSpPr txBox="1">
            <a:spLocks noChangeArrowheads="1"/>
          </p:cNvSpPr>
          <p:nvPr/>
        </p:nvSpPr>
        <p:spPr bwMode="auto">
          <a:xfrm>
            <a:off x="4114800" y="1047750"/>
            <a:ext cx="3573463" cy="5045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#include&lt;iostream&gt;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using namespace std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abs ( int  a ) ;</a:t>
            </a: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  abs ( double  f )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int main ()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  {  cout &lt;&lt; </a:t>
            </a:r>
            <a:r>
              <a:rPr lang="en-US" altLang="zh-CN" i="1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abs ( -5 )</a:t>
            </a:r>
            <a:r>
              <a:rPr lang="en-US" altLang="zh-CN">
                <a:ea typeface="宋体" pitchFamily="2" charset="-122"/>
              </a:rPr>
              <a:t>  &lt;&lt; endl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      cout &lt;&lt; </a:t>
            </a:r>
            <a:r>
              <a:rPr lang="en-US" altLang="zh-CN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abs ( -7.8 )</a:t>
            </a:r>
            <a:r>
              <a:rPr lang="en-US" altLang="zh-CN">
                <a:ea typeface="宋体" pitchFamily="2" charset="-122"/>
              </a:rPr>
              <a:t> &lt;&lt; endl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int  abs ( int  a 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  {  return  a &lt;  0  ?  -a  :  a ;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double  abs ( double  f 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ea typeface="宋体" pitchFamily="2" charset="-122"/>
              </a:rPr>
              <a:t>  {  return  f &lt; 0  ?  -f  :  f ;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 }</a:t>
            </a: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830468" name="Text Box 4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重载示例：</a:t>
            </a:r>
          </a:p>
        </p:txBody>
      </p:sp>
      <p:sp>
        <p:nvSpPr>
          <p:cNvPr id="830469" name="Text Box 5"/>
          <p:cNvSpPr txBox="1">
            <a:spLocks noChangeArrowheads="1"/>
          </p:cNvSpPr>
          <p:nvPr/>
        </p:nvSpPr>
        <p:spPr bwMode="auto">
          <a:xfrm>
            <a:off x="1524000" y="2484438"/>
            <a:ext cx="1704975" cy="1006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Arial Unicode MS"/>
                <a:cs typeface="Arial Unicode MS"/>
              </a:rPr>
              <a:t>参数个数相同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Arial Unicode MS"/>
                <a:cs typeface="Arial Unicode MS"/>
              </a:rPr>
              <a:t>参数类型不同</a:t>
            </a:r>
          </a:p>
        </p:txBody>
      </p:sp>
      <p:sp>
        <p:nvSpPr>
          <p:cNvPr id="33587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3.5.2 </a:t>
            </a:r>
            <a:r>
              <a:rPr lang="zh-CN" altLang="en-US" smtClean="0"/>
              <a:t>函数重载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/>
      <p:bldP spid="830468" grpId="0" build="p" autoUpdateAnimBg="0" advAuto="0"/>
      <p:bldP spid="830469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</a:p>
        </p:txBody>
      </p:sp>
      <p:sp>
        <p:nvSpPr>
          <p:cNvPr id="336898" name="Text Box 3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重载示例：</a:t>
            </a:r>
          </a:p>
        </p:txBody>
      </p:sp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1524000" y="2713038"/>
            <a:ext cx="1704975" cy="549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Arial Unicode MS"/>
                <a:cs typeface="Arial Unicode MS"/>
              </a:rPr>
              <a:t>参数个数不同</a:t>
            </a:r>
          </a:p>
        </p:txBody>
      </p:sp>
      <p:sp>
        <p:nvSpPr>
          <p:cNvPr id="831493" name="Text Box 5"/>
          <p:cNvSpPr txBox="1">
            <a:spLocks noChangeArrowheads="1"/>
          </p:cNvSpPr>
          <p:nvPr/>
        </p:nvSpPr>
        <p:spPr bwMode="auto">
          <a:xfrm>
            <a:off x="4114800" y="668338"/>
            <a:ext cx="3725863" cy="55689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max ( int a ,  int b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max ( int a ,  int b,  int c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{ cout &lt;&lt; </a:t>
            </a:r>
            <a:r>
              <a:rPr lang="en-US" altLang="zh-CN" sz="2000" i="1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 ( 5, 3 )</a:t>
            </a:r>
            <a:r>
              <a:rPr lang="en-US" altLang="zh-CN" sz="2000">
                <a:ea typeface="宋体" pitchFamily="2" charset="-122"/>
              </a:rPr>
              <a:t>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cout &lt;&lt; </a:t>
            </a:r>
            <a:r>
              <a:rPr lang="en-US" altLang="zh-CN" sz="2000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 (4, 8, 2 )</a:t>
            </a:r>
            <a:r>
              <a:rPr lang="en-US" altLang="zh-CN" sz="2000">
                <a:ea typeface="宋体" pitchFamily="2" charset="-122"/>
              </a:rPr>
              <a:t>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int  max ( int a ,  int  b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{ return a &gt; b ? a : b ;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int  max ( int a ,  int  b,  int  c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{ int  t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t =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i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 ( a ,  b )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  return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000" i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 ( t ,  c )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}</a:t>
            </a:r>
          </a:p>
        </p:txBody>
      </p:sp>
      <p:sp>
        <p:nvSpPr>
          <p:cNvPr id="33690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3.5.2 </a:t>
            </a:r>
            <a:r>
              <a:rPr lang="zh-CN" altLang="en-US" smtClean="0"/>
              <a:t>函数重载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3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2" grpId="0"/>
      <p:bldP spid="831493" grpId="0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</a:p>
        </p:txBody>
      </p:sp>
      <p:sp>
        <p:nvSpPr>
          <p:cNvPr id="337922" name="Text Box 3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重载示例：</a:t>
            </a:r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1331913" y="2085975"/>
            <a:ext cx="3565525" cy="1920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void  ferror ( int x ,  int y = 0 ) 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void  ferror ( int x ) ;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sym typeface="Symbol" pitchFamily="18" charset="2"/>
              </a:rPr>
              <a:t>有调用：	</a:t>
            </a:r>
            <a:endParaRPr lang="zh-CN" altLang="en-US" sz="200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FF0000"/>
                </a:solidFill>
                <a:sym typeface="Symbol" pitchFamily="18" charset="2"/>
              </a:rPr>
              <a:t>ferror ( 3 )</a:t>
            </a:r>
            <a:r>
              <a:rPr lang="en-US" altLang="zh-CN" sz="2000" i="1">
                <a:sym typeface="Symbol" pitchFamily="18" charset="2"/>
              </a:rPr>
              <a:t> ;	</a:t>
            </a:r>
          </a:p>
        </p:txBody>
      </p:sp>
      <p:sp>
        <p:nvSpPr>
          <p:cNvPr id="832517" name="AutoShape 5"/>
          <p:cNvSpPr>
            <a:spLocks noChangeArrowheads="1"/>
          </p:cNvSpPr>
          <p:nvPr/>
        </p:nvSpPr>
        <p:spPr bwMode="auto">
          <a:xfrm>
            <a:off x="5956300" y="2593975"/>
            <a:ext cx="1568450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错误！</a:t>
            </a:r>
          </a:p>
        </p:txBody>
      </p:sp>
      <p:sp>
        <p:nvSpPr>
          <p:cNvPr id="832518" name="Text Box 6"/>
          <p:cNvSpPr txBox="1">
            <a:spLocks noChangeArrowheads="1"/>
          </p:cNvSpPr>
          <p:nvPr/>
        </p:nvSpPr>
        <p:spPr bwMode="auto">
          <a:xfrm>
            <a:off x="4913313" y="3625850"/>
            <a:ext cx="3152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编译器无法唯一确定调用函数</a:t>
            </a:r>
          </a:p>
        </p:txBody>
      </p:sp>
      <p:sp>
        <p:nvSpPr>
          <p:cNvPr id="832519" name="Oval 7"/>
          <p:cNvSpPr>
            <a:spLocks noChangeArrowheads="1"/>
          </p:cNvSpPr>
          <p:nvPr/>
        </p:nvSpPr>
        <p:spPr bwMode="auto">
          <a:xfrm>
            <a:off x="3429000" y="2254250"/>
            <a:ext cx="1214438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2520" name="AutoShape 8"/>
          <p:cNvSpPr>
            <a:spLocks/>
          </p:cNvSpPr>
          <p:nvPr/>
        </p:nvSpPr>
        <p:spPr bwMode="auto">
          <a:xfrm>
            <a:off x="5715000" y="806450"/>
            <a:ext cx="1295400" cy="457200"/>
          </a:xfrm>
          <a:prstGeom prst="borderCallout2">
            <a:avLst>
              <a:gd name="adj1" fmla="val 25000"/>
              <a:gd name="adj2" fmla="val -5884"/>
              <a:gd name="adj3" fmla="val 25000"/>
              <a:gd name="adj4" fmla="val -37866"/>
              <a:gd name="adj5" fmla="val 303819"/>
              <a:gd name="adj6" fmla="val -1338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/>
              <a:t>默认参数</a:t>
            </a:r>
          </a:p>
        </p:txBody>
      </p:sp>
      <p:sp>
        <p:nvSpPr>
          <p:cNvPr id="33792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3.5.2 </a:t>
            </a:r>
            <a:r>
              <a:rPr lang="zh-CN" altLang="en-US" smtClean="0"/>
              <a:t>函数重载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3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3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3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6" grpId="0" build="p" autoUpdateAnimBg="0" advAuto="0"/>
      <p:bldP spid="832517" grpId="0" animBg="1" autoUpdateAnimBg="0"/>
      <p:bldP spid="832518" grpId="0" autoUpdateAnimBg="0"/>
      <p:bldP spid="832519" grpId="0" animBg="1"/>
      <p:bldP spid="832520" grpId="0" animBg="1" autoUpdateAnimBg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Rectangle 2"/>
          <p:cNvSpPr>
            <a:spLocks noChangeArrowheads="1"/>
          </p:cNvSpPr>
          <p:nvPr/>
        </p:nvSpPr>
        <p:spPr bwMode="auto">
          <a:xfrm>
            <a:off x="533400" y="5778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3.5.2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函数重载</a:t>
            </a:r>
          </a:p>
        </p:txBody>
      </p:sp>
      <p:sp>
        <p:nvSpPr>
          <p:cNvPr id="338946" name="Text Box 3"/>
          <p:cNvSpPr txBox="1">
            <a:spLocks noChangeArrowheads="1"/>
          </p:cNvSpPr>
          <p:nvPr/>
        </p:nvSpPr>
        <p:spPr bwMode="auto">
          <a:xfrm>
            <a:off x="717550" y="1385888"/>
            <a:ext cx="1450975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i="1">
                <a:solidFill>
                  <a:srgbClr val="008000"/>
                </a:solidFill>
                <a:sym typeface="Symbol" pitchFamily="18" charset="2"/>
              </a:rPr>
              <a:t>重载示例：</a:t>
            </a:r>
          </a:p>
        </p:txBody>
      </p:sp>
      <p:sp>
        <p:nvSpPr>
          <p:cNvPr id="338947" name="Text Box 4"/>
          <p:cNvSpPr txBox="1">
            <a:spLocks noChangeArrowheads="1"/>
          </p:cNvSpPr>
          <p:nvPr/>
        </p:nvSpPr>
        <p:spPr bwMode="auto">
          <a:xfrm>
            <a:off x="1331913" y="2085975"/>
            <a:ext cx="3565525" cy="1920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void  ferror ( int x ,  int y = 0 ) ;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ym typeface="Symbol" pitchFamily="18" charset="2"/>
              </a:rPr>
              <a:t>void  ferror ( int x ) ;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sym typeface="Symbol" pitchFamily="18" charset="2"/>
              </a:rPr>
              <a:t>有调用：	</a:t>
            </a:r>
            <a:endParaRPr lang="zh-CN" altLang="en-US" sz="200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FF0000"/>
                </a:solidFill>
                <a:sym typeface="Symbol" pitchFamily="18" charset="2"/>
              </a:rPr>
              <a:t>ferror ( 3 )</a:t>
            </a:r>
            <a:r>
              <a:rPr lang="en-US" altLang="zh-CN" sz="2000" i="1">
                <a:sym typeface="Symbol" pitchFamily="18" charset="2"/>
              </a:rPr>
              <a:t> ;	</a:t>
            </a: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4913313" y="3625850"/>
            <a:ext cx="3152775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编译器无法唯一确定调用函数</a:t>
            </a: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1355725" y="4159250"/>
            <a:ext cx="31448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int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average( </a:t>
            </a:r>
            <a:r>
              <a:rPr lang="en-US" altLang="zh-CN" sz="2000" i="1"/>
              <a:t>int, int</a:t>
            </a:r>
            <a:r>
              <a:rPr lang="en-US" altLang="zh-CN" sz="2000"/>
              <a:t> ) ;</a:t>
            </a:r>
          </a:p>
          <a:p>
            <a:pPr>
              <a:lnSpc>
                <a:spcPct val="190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double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average( </a:t>
            </a:r>
            <a:r>
              <a:rPr lang="en-US" altLang="zh-CN" sz="2000" i="1"/>
              <a:t>int, int</a:t>
            </a:r>
            <a:r>
              <a:rPr lang="en-US" altLang="zh-CN" sz="2000"/>
              <a:t> )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en-US" altLang="zh-CN" sz="2000"/>
              <a:t>; </a:t>
            </a:r>
          </a:p>
        </p:txBody>
      </p:sp>
      <p:sp>
        <p:nvSpPr>
          <p:cNvPr id="833543" name="Oval 7"/>
          <p:cNvSpPr>
            <a:spLocks noChangeArrowheads="1"/>
          </p:cNvSpPr>
          <p:nvPr/>
        </p:nvSpPr>
        <p:spPr bwMode="auto">
          <a:xfrm rot="-1986313">
            <a:off x="1258888" y="4406900"/>
            <a:ext cx="887412" cy="102235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3544" name="AutoShape 8"/>
          <p:cNvSpPr>
            <a:spLocks/>
          </p:cNvSpPr>
          <p:nvPr/>
        </p:nvSpPr>
        <p:spPr bwMode="auto">
          <a:xfrm>
            <a:off x="3962400" y="3168650"/>
            <a:ext cx="2057400" cy="533400"/>
          </a:xfrm>
          <a:prstGeom prst="borderCallout2">
            <a:avLst>
              <a:gd name="adj1" fmla="val 21431"/>
              <a:gd name="adj2" fmla="val -3704"/>
              <a:gd name="adj3" fmla="val 21431"/>
              <a:gd name="adj4" fmla="val -23843"/>
              <a:gd name="adj5" fmla="val 260417"/>
              <a:gd name="adj6" fmla="val -84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/>
              <a:t>仅返回类型不同</a:t>
            </a:r>
          </a:p>
        </p:txBody>
      </p:sp>
      <p:sp>
        <p:nvSpPr>
          <p:cNvPr id="833545" name="Text Box 9"/>
          <p:cNvSpPr txBox="1">
            <a:spLocks noChangeArrowheads="1"/>
          </p:cNvSpPr>
          <p:nvPr/>
        </p:nvSpPr>
        <p:spPr bwMode="auto">
          <a:xfrm>
            <a:off x="4876800" y="4935538"/>
            <a:ext cx="13239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函数重定义</a:t>
            </a:r>
          </a:p>
        </p:txBody>
      </p:sp>
      <p:sp>
        <p:nvSpPr>
          <p:cNvPr id="833546" name="AutoShape 10"/>
          <p:cNvSpPr>
            <a:spLocks noChangeArrowheads="1"/>
          </p:cNvSpPr>
          <p:nvPr/>
        </p:nvSpPr>
        <p:spPr bwMode="auto">
          <a:xfrm>
            <a:off x="5956300" y="4117975"/>
            <a:ext cx="1495425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错误！</a:t>
            </a:r>
          </a:p>
        </p:txBody>
      </p:sp>
      <p:sp>
        <p:nvSpPr>
          <p:cNvPr id="33895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3.5.2 </a:t>
            </a:r>
            <a:r>
              <a:rPr lang="zh-CN" altLang="en-US" smtClean="0"/>
              <a:t>函数重载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3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2" grpId="0" autoUpdateAnimBg="0"/>
      <p:bldP spid="833543" grpId="0" animBg="1"/>
      <p:bldP spid="833544" grpId="0" animBg="1" autoUpdateAnimBg="0"/>
      <p:bldP spid="833545" grpId="0" autoUpdateAnimBg="0"/>
      <p:bldP spid="833546" grpId="0" animBg="1" autoUpdateAnimBg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1676400" y="1527175"/>
            <a:ext cx="46640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double max ( double x , double y )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ea typeface="Arial Unicode MS"/>
                <a:cs typeface="Arial Unicode MS"/>
              </a:rPr>
              <a:t>     return x ;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ea typeface="Arial Unicode MS"/>
                <a:cs typeface="Arial Unicode MS"/>
              </a:rPr>
              <a:t>  else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ea typeface="Arial Unicode MS"/>
                <a:cs typeface="Arial Unicode MS"/>
              </a:rPr>
              <a:t>     return y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}</a:t>
            </a:r>
            <a:r>
              <a:rPr lang="en-US" altLang="zh-CN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Arial Unicode MS"/>
                <a:cs typeface="Arial Unicode MS"/>
              </a:rPr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  { double a, b;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     cin &gt;&gt; a &gt;&gt; b ;</a:t>
            </a:r>
          </a:p>
          <a:p>
            <a:pPr algn="just">
              <a:lnSpc>
                <a:spcPct val="120000"/>
              </a:lnSpc>
            </a:pPr>
            <a:r>
              <a:rPr lang="en-US" altLang="zh-CN"/>
              <a:t>     double m = max( a, b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cout &lt;&lt; max( m, 3.5 ) &lt;&lt; endl ;</a:t>
            </a:r>
            <a:r>
              <a:rPr lang="en-US" altLang="zh-CN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Arial Unicode MS"/>
                <a:cs typeface="Arial Unicode MS"/>
              </a:rPr>
              <a:t>  }</a:t>
            </a:r>
          </a:p>
        </p:txBody>
      </p:sp>
      <p:sp>
        <p:nvSpPr>
          <p:cNvPr id="3994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8" grpId="0" autoUpdateAnimBg="0"/>
      <p:bldP spid="530439" grpId="0" autoUpdateAnimBg="0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685800"/>
            <a:ext cx="5867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3.6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变量存储特性与标识符作用域</a:t>
            </a:r>
          </a:p>
        </p:txBody>
      </p:sp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1295400" y="2133600"/>
            <a:ext cx="7239000" cy="25590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标识符存储特性确定内存的生存时间和连接特性</a:t>
            </a:r>
          </a:p>
          <a:p>
            <a:pPr>
              <a:lnSpc>
                <a:spcPct val="2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标识符作用域是在程序正文中能够被引用的那部分区域</a:t>
            </a:r>
          </a:p>
          <a:p>
            <a:pPr>
              <a:lnSpc>
                <a:spcPct val="2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标识符的连接特性决定能否被工程中的其他文件引用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3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2" grpId="0" animBg="1" autoUpdateAnimBg="0"/>
      <p:bldP spid="834563" grpId="0" build="p" autoUpdateAnimBg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5562600" y="1371600"/>
            <a:ext cx="1958975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  <a:latin typeface="宋体" charset="-122"/>
                <a:ea typeface="Arial Unicode MS"/>
                <a:cs typeface="Arial Unicode MS"/>
              </a:rPr>
              <a:t>程序的内存区域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53000" y="2438400"/>
            <a:ext cx="3352800" cy="838200"/>
            <a:chOff x="2448" y="1632"/>
            <a:chExt cx="2112" cy="528"/>
          </a:xfrm>
        </p:grpSpPr>
        <p:sp>
          <p:nvSpPr>
            <p:cNvPr id="342034" name="Rectangle 4"/>
            <p:cNvSpPr>
              <a:spLocks noChangeArrowheads="1"/>
            </p:cNvSpPr>
            <p:nvPr/>
          </p:nvSpPr>
          <p:spPr bwMode="auto">
            <a:xfrm>
              <a:off x="2448" y="1632"/>
              <a:ext cx="2112" cy="528"/>
            </a:xfrm>
            <a:prstGeom prst="rect">
              <a:avLst/>
            </a:prstGeom>
            <a:solidFill>
              <a:srgbClr val="FFCC00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2035" name="Text Box 5"/>
            <p:cNvSpPr txBox="1">
              <a:spLocks noChangeArrowheads="1"/>
            </p:cNvSpPr>
            <p:nvPr/>
          </p:nvSpPr>
          <p:spPr bwMode="auto">
            <a:xfrm>
              <a:off x="2956" y="1728"/>
              <a:ext cx="126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ea typeface="Arial Unicode MS"/>
                  <a:cs typeface="Arial Unicode MS"/>
                </a:rPr>
                <a:t>代码区 </a:t>
              </a:r>
              <a:r>
                <a:rPr lang="en-US" altLang="zh-CN">
                  <a:ea typeface="Arial Unicode MS"/>
                  <a:cs typeface="Arial Unicode MS"/>
                </a:rPr>
                <a:t>(code area)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53000" y="3276600"/>
            <a:ext cx="3352800" cy="838200"/>
            <a:chOff x="2448" y="2160"/>
            <a:chExt cx="2112" cy="528"/>
          </a:xfrm>
        </p:grpSpPr>
        <p:sp>
          <p:nvSpPr>
            <p:cNvPr id="342032" name="Rectangle 7"/>
            <p:cNvSpPr>
              <a:spLocks noChangeArrowheads="1"/>
            </p:cNvSpPr>
            <p:nvPr/>
          </p:nvSpPr>
          <p:spPr bwMode="auto">
            <a:xfrm>
              <a:off x="2448" y="2160"/>
              <a:ext cx="2112" cy="528"/>
            </a:xfrm>
            <a:prstGeom prst="rect">
              <a:avLst/>
            </a:prstGeom>
            <a:solidFill>
              <a:srgbClr val="99FF99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2033" name="Text Box 8"/>
            <p:cNvSpPr txBox="1">
              <a:spLocks noChangeArrowheads="1"/>
            </p:cNvSpPr>
            <p:nvPr/>
          </p:nvSpPr>
          <p:spPr bwMode="auto">
            <a:xfrm>
              <a:off x="2786" y="2265"/>
              <a:ext cx="154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ea typeface="Arial Unicode MS"/>
                  <a:cs typeface="Arial Unicode MS"/>
                </a:rPr>
                <a:t>全局数据区 </a:t>
              </a:r>
              <a:r>
                <a:rPr lang="en-US" altLang="zh-CN">
                  <a:ea typeface="Arial Unicode MS"/>
                  <a:cs typeface="Arial Unicode MS"/>
                </a:rPr>
                <a:t>(data area)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53000" y="4114800"/>
            <a:ext cx="3352800" cy="838200"/>
            <a:chOff x="2448" y="2688"/>
            <a:chExt cx="2112" cy="528"/>
          </a:xfrm>
        </p:grpSpPr>
        <p:sp>
          <p:nvSpPr>
            <p:cNvPr id="342030" name="Rectangle 10"/>
            <p:cNvSpPr>
              <a:spLocks noChangeArrowheads="1"/>
            </p:cNvSpPr>
            <p:nvPr/>
          </p:nvSpPr>
          <p:spPr bwMode="auto">
            <a:xfrm>
              <a:off x="2448" y="2688"/>
              <a:ext cx="2112" cy="528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2031" name="Text Box 11"/>
            <p:cNvSpPr txBox="1">
              <a:spLocks noChangeArrowheads="1"/>
            </p:cNvSpPr>
            <p:nvPr/>
          </p:nvSpPr>
          <p:spPr bwMode="auto">
            <a:xfrm>
              <a:off x="2929" y="2793"/>
              <a:ext cx="113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ea typeface="Arial Unicode MS"/>
                  <a:cs typeface="Arial Unicode MS"/>
                </a:rPr>
                <a:t>堆区 </a:t>
              </a:r>
              <a:r>
                <a:rPr lang="en-US" altLang="zh-CN">
                  <a:ea typeface="Arial Unicode MS"/>
                  <a:cs typeface="Arial Unicode MS"/>
                </a:rPr>
                <a:t>(heap area)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953000" y="4953000"/>
            <a:ext cx="3352800" cy="838200"/>
            <a:chOff x="2448" y="3216"/>
            <a:chExt cx="2112" cy="528"/>
          </a:xfrm>
        </p:grpSpPr>
        <p:sp>
          <p:nvSpPr>
            <p:cNvPr id="342028" name="Rectangle 13"/>
            <p:cNvSpPr>
              <a:spLocks noChangeArrowheads="1"/>
            </p:cNvSpPr>
            <p:nvPr/>
          </p:nvSpPr>
          <p:spPr bwMode="auto">
            <a:xfrm>
              <a:off x="2448" y="3216"/>
              <a:ext cx="2112" cy="528"/>
            </a:xfrm>
            <a:prstGeom prst="rect">
              <a:avLst/>
            </a:prstGeom>
            <a:solidFill>
              <a:srgbClr val="66FFFF">
                <a:alpha val="50195"/>
              </a:srgbClr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2029" name="Text Box 14"/>
            <p:cNvSpPr txBox="1">
              <a:spLocks noChangeArrowheads="1"/>
            </p:cNvSpPr>
            <p:nvPr/>
          </p:nvSpPr>
          <p:spPr bwMode="auto">
            <a:xfrm>
              <a:off x="2929" y="3321"/>
              <a:ext cx="116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ea typeface="Arial Unicode MS"/>
                  <a:cs typeface="Arial Unicode MS"/>
                </a:rPr>
                <a:t>栈区 </a:t>
              </a:r>
              <a:r>
                <a:rPr lang="en-US" altLang="zh-CN">
                  <a:ea typeface="Arial Unicode MS"/>
                  <a:cs typeface="Arial Unicode MS"/>
                </a:rPr>
                <a:t>(stack area)</a:t>
              </a:r>
            </a:p>
          </p:txBody>
        </p:sp>
      </p:grpSp>
      <p:sp>
        <p:nvSpPr>
          <p:cNvPr id="835599" name="Text Box 15"/>
          <p:cNvSpPr txBox="1">
            <a:spLocks noChangeArrowheads="1"/>
          </p:cNvSpPr>
          <p:nvPr/>
        </p:nvSpPr>
        <p:spPr bwMode="auto">
          <a:xfrm>
            <a:off x="2867025" y="2546350"/>
            <a:ext cx="1704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存放程序代码</a:t>
            </a:r>
          </a:p>
        </p:txBody>
      </p:sp>
      <p:sp>
        <p:nvSpPr>
          <p:cNvPr id="835600" name="Text Box 16"/>
          <p:cNvSpPr txBox="1">
            <a:spLocks noChangeArrowheads="1"/>
          </p:cNvSpPr>
          <p:nvPr/>
        </p:nvSpPr>
        <p:spPr bwMode="auto">
          <a:xfrm>
            <a:off x="835025" y="3384550"/>
            <a:ext cx="3736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存放程序的全局数据和静态数据</a:t>
            </a:r>
          </a:p>
        </p:txBody>
      </p:sp>
      <p:sp>
        <p:nvSpPr>
          <p:cNvPr id="835601" name="Text Box 17"/>
          <p:cNvSpPr txBox="1">
            <a:spLocks noChangeArrowheads="1"/>
          </p:cNvSpPr>
          <p:nvPr/>
        </p:nvSpPr>
        <p:spPr bwMode="auto">
          <a:xfrm>
            <a:off x="2105025" y="4252913"/>
            <a:ext cx="24669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存放程序的动态数据</a:t>
            </a:r>
          </a:p>
        </p:txBody>
      </p:sp>
      <p:sp>
        <p:nvSpPr>
          <p:cNvPr id="835602" name="Text Box 18"/>
          <p:cNvSpPr txBox="1">
            <a:spLocks noChangeArrowheads="1"/>
          </p:cNvSpPr>
          <p:nvPr/>
        </p:nvSpPr>
        <p:spPr bwMode="auto">
          <a:xfrm>
            <a:off x="2041525" y="5105400"/>
            <a:ext cx="2530475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存放程序的局部数据 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3.6.1  </a:t>
            </a:r>
            <a:r>
              <a:rPr lang="zh-CN" altLang="en-US" sz="2400">
                <a:solidFill>
                  <a:srgbClr val="CC3300"/>
                </a:solidFill>
              </a:rPr>
              <a:t>存储特性</a:t>
            </a:r>
          </a:p>
        </p:txBody>
      </p:sp>
      <p:sp>
        <p:nvSpPr>
          <p:cNvPr id="342027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5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6" grpId="0" autoUpdateAnimBg="0"/>
      <p:bldP spid="835599" grpId="0" autoUpdateAnimBg="0"/>
      <p:bldP spid="835600" grpId="0" autoUpdateAnimBg="0"/>
      <p:bldP spid="835601" grpId="0" autoUpdateAnimBg="0"/>
      <p:bldP spid="835602" grpId="0" autoUpdateAnimBg="0"/>
      <p:bldP spid="835603" grpId="0" autoUpdateAnimBg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041" name="Group 2"/>
          <p:cNvGrpSpPr>
            <a:grpSpLocks/>
          </p:cNvGrpSpPr>
          <p:nvPr/>
        </p:nvGrpSpPr>
        <p:grpSpPr bwMode="auto">
          <a:xfrm>
            <a:off x="4953000" y="1111250"/>
            <a:ext cx="3352800" cy="4419600"/>
            <a:chOff x="3120" y="864"/>
            <a:chExt cx="2112" cy="2784"/>
          </a:xfrm>
        </p:grpSpPr>
        <p:sp>
          <p:nvSpPr>
            <p:cNvPr id="343052" name="Text Box 3"/>
            <p:cNvSpPr txBox="1">
              <a:spLocks noChangeArrowheads="1"/>
            </p:cNvSpPr>
            <p:nvPr/>
          </p:nvSpPr>
          <p:spPr bwMode="auto">
            <a:xfrm>
              <a:off x="3504" y="864"/>
              <a:ext cx="123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2000" i="1">
                  <a:solidFill>
                    <a:srgbClr val="008000"/>
                  </a:solidFill>
                  <a:latin typeface="宋体" charset="-122"/>
                  <a:ea typeface="Arial Unicode MS"/>
                  <a:cs typeface="Arial Unicode MS"/>
                </a:rPr>
                <a:t>程序的内存区域</a:t>
              </a:r>
            </a:p>
          </p:txBody>
        </p:sp>
        <p:grpSp>
          <p:nvGrpSpPr>
            <p:cNvPr id="343053" name="Group 4"/>
            <p:cNvGrpSpPr>
              <a:grpSpLocks/>
            </p:cNvGrpSpPr>
            <p:nvPr/>
          </p:nvGrpSpPr>
          <p:grpSpPr bwMode="auto">
            <a:xfrm>
              <a:off x="3120" y="1536"/>
              <a:ext cx="2112" cy="528"/>
              <a:chOff x="2448" y="1632"/>
              <a:chExt cx="2112" cy="528"/>
            </a:xfrm>
          </p:grpSpPr>
          <p:sp>
            <p:nvSpPr>
              <p:cNvPr id="343063" name="Rectangle 5"/>
              <p:cNvSpPr>
                <a:spLocks noChangeArrowheads="1"/>
              </p:cNvSpPr>
              <p:nvPr/>
            </p:nvSpPr>
            <p:spPr bwMode="auto">
              <a:xfrm>
                <a:off x="2448" y="1632"/>
                <a:ext cx="2112" cy="528"/>
              </a:xfrm>
              <a:prstGeom prst="rect">
                <a:avLst/>
              </a:prstGeom>
              <a:solidFill>
                <a:srgbClr val="FFCC00">
                  <a:alpha val="50195"/>
                </a:srgbClr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00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064" name="Text Box 6"/>
              <p:cNvSpPr txBox="1">
                <a:spLocks noChangeArrowheads="1"/>
              </p:cNvSpPr>
              <p:nvPr/>
            </p:nvSpPr>
            <p:spPr bwMode="auto">
              <a:xfrm>
                <a:off x="2976" y="1728"/>
                <a:ext cx="1226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 b="0">
                    <a:ea typeface="Arial Unicode MS"/>
                    <a:cs typeface="Arial Unicode MS"/>
                  </a:rPr>
                  <a:t>代码区 </a:t>
                </a:r>
                <a:r>
                  <a:rPr lang="en-US" altLang="zh-CN" b="0">
                    <a:ea typeface="Arial Unicode MS"/>
                    <a:cs typeface="Arial Unicode MS"/>
                  </a:rPr>
                  <a:t>(code area)</a:t>
                </a:r>
              </a:p>
            </p:txBody>
          </p:sp>
        </p:grpSp>
        <p:grpSp>
          <p:nvGrpSpPr>
            <p:cNvPr id="343054" name="Group 7"/>
            <p:cNvGrpSpPr>
              <a:grpSpLocks/>
            </p:cNvGrpSpPr>
            <p:nvPr/>
          </p:nvGrpSpPr>
          <p:grpSpPr bwMode="auto">
            <a:xfrm>
              <a:off x="3120" y="2064"/>
              <a:ext cx="2112" cy="528"/>
              <a:chOff x="2448" y="2160"/>
              <a:chExt cx="2112" cy="528"/>
            </a:xfrm>
          </p:grpSpPr>
          <p:sp>
            <p:nvSpPr>
              <p:cNvPr id="343061" name="Rectangle 8"/>
              <p:cNvSpPr>
                <a:spLocks noChangeArrowheads="1"/>
              </p:cNvSpPr>
              <p:nvPr/>
            </p:nvSpPr>
            <p:spPr bwMode="auto">
              <a:xfrm>
                <a:off x="2448" y="2160"/>
                <a:ext cx="2112" cy="528"/>
              </a:xfrm>
              <a:prstGeom prst="rect">
                <a:avLst/>
              </a:prstGeom>
              <a:solidFill>
                <a:srgbClr val="99FF99">
                  <a:alpha val="50195"/>
                </a:srgbClr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99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062" name="Text Box 9"/>
              <p:cNvSpPr txBox="1">
                <a:spLocks noChangeArrowheads="1"/>
              </p:cNvSpPr>
              <p:nvPr/>
            </p:nvSpPr>
            <p:spPr bwMode="auto">
              <a:xfrm>
                <a:off x="2818" y="2265"/>
                <a:ext cx="1482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 b="0">
                    <a:ea typeface="Arial Unicode MS"/>
                    <a:cs typeface="Arial Unicode MS"/>
                  </a:rPr>
                  <a:t>全局数据区 </a:t>
                </a:r>
                <a:r>
                  <a:rPr lang="en-US" altLang="zh-CN" b="0">
                    <a:ea typeface="Arial Unicode MS"/>
                    <a:cs typeface="Arial Unicode MS"/>
                  </a:rPr>
                  <a:t>(data area)</a:t>
                </a:r>
              </a:p>
            </p:txBody>
          </p:sp>
        </p:grpSp>
        <p:grpSp>
          <p:nvGrpSpPr>
            <p:cNvPr id="343055" name="Group 10"/>
            <p:cNvGrpSpPr>
              <a:grpSpLocks/>
            </p:cNvGrpSpPr>
            <p:nvPr/>
          </p:nvGrpSpPr>
          <p:grpSpPr bwMode="auto">
            <a:xfrm>
              <a:off x="3120" y="2592"/>
              <a:ext cx="2112" cy="528"/>
              <a:chOff x="2448" y="2688"/>
              <a:chExt cx="2112" cy="528"/>
            </a:xfrm>
          </p:grpSpPr>
          <p:sp>
            <p:nvSpPr>
              <p:cNvPr id="343059" name="Rectangle 11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112" cy="528"/>
              </a:xfrm>
              <a:prstGeom prst="rect">
                <a:avLst/>
              </a:prstGeom>
              <a:solidFill>
                <a:srgbClr val="FFCCFF">
                  <a:alpha val="50195"/>
                </a:srgbClr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CFF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060" name="Text Box 12"/>
              <p:cNvSpPr txBox="1">
                <a:spLocks noChangeArrowheads="1"/>
              </p:cNvSpPr>
              <p:nvPr/>
            </p:nvSpPr>
            <p:spPr bwMode="auto">
              <a:xfrm>
                <a:off x="2957" y="2793"/>
                <a:ext cx="1082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 b="0">
                    <a:ea typeface="Arial Unicode MS"/>
                    <a:cs typeface="Arial Unicode MS"/>
                  </a:rPr>
                  <a:t>堆区 </a:t>
                </a:r>
                <a:r>
                  <a:rPr lang="en-US" altLang="zh-CN" b="0">
                    <a:ea typeface="Arial Unicode MS"/>
                    <a:cs typeface="Arial Unicode MS"/>
                  </a:rPr>
                  <a:t>(heap area)</a:t>
                </a:r>
              </a:p>
            </p:txBody>
          </p:sp>
        </p:grpSp>
        <p:grpSp>
          <p:nvGrpSpPr>
            <p:cNvPr id="343056" name="Group 13"/>
            <p:cNvGrpSpPr>
              <a:grpSpLocks/>
            </p:cNvGrpSpPr>
            <p:nvPr/>
          </p:nvGrpSpPr>
          <p:grpSpPr bwMode="auto">
            <a:xfrm>
              <a:off x="3120" y="3120"/>
              <a:ext cx="2112" cy="528"/>
              <a:chOff x="2448" y="3216"/>
              <a:chExt cx="2112" cy="528"/>
            </a:xfrm>
          </p:grpSpPr>
          <p:sp>
            <p:nvSpPr>
              <p:cNvPr id="343057" name="Rectangle 14"/>
              <p:cNvSpPr>
                <a:spLocks noChangeArrowheads="1"/>
              </p:cNvSpPr>
              <p:nvPr/>
            </p:nvSpPr>
            <p:spPr bwMode="auto">
              <a:xfrm>
                <a:off x="2448" y="3216"/>
                <a:ext cx="2112" cy="528"/>
              </a:xfrm>
              <a:prstGeom prst="rect">
                <a:avLst/>
              </a:prstGeom>
              <a:solidFill>
                <a:srgbClr val="66FFFF">
                  <a:alpha val="50195"/>
                </a:srgbClr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66FFFF"/>
                </a:extrusionClr>
              </a:sp3d>
            </p:spPr>
            <p:txBody>
              <a:bodyPr lIns="90000" tIns="46800" rIns="90000" bIns="46800" anchor="ctr">
                <a:spAutoFit/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623" name="Text Box 15"/>
              <p:cNvSpPr txBox="1">
                <a:spLocks noChangeArrowheads="1"/>
              </p:cNvSpPr>
              <p:nvPr/>
            </p:nvSpPr>
            <p:spPr bwMode="auto">
              <a:xfrm>
                <a:off x="2841" y="3321"/>
                <a:ext cx="1338" cy="2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lang="zh-CN" altLang="en-US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栈区 </a:t>
                </a:r>
                <a:r>
                  <a:rPr lang="en-US" altLang="zh-CN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(stack area)</a:t>
                </a:r>
              </a:p>
            </p:txBody>
          </p:sp>
        </p:grpSp>
      </p:grpSp>
      <p:sp>
        <p:nvSpPr>
          <p:cNvPr id="343042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3.6.1  </a:t>
            </a:r>
            <a:r>
              <a:rPr lang="zh-CN" altLang="en-US" sz="2400">
                <a:solidFill>
                  <a:srgbClr val="CC3300"/>
                </a:solidFill>
              </a:rPr>
              <a:t>存储特性</a:t>
            </a:r>
          </a:p>
        </p:txBody>
      </p:sp>
      <p:sp>
        <p:nvSpPr>
          <p:cNvPr id="836625" name="Rectangle 17"/>
          <p:cNvSpPr>
            <a:spLocks noChangeArrowheads="1"/>
          </p:cNvSpPr>
          <p:nvPr/>
        </p:nvSpPr>
        <p:spPr bwMode="auto">
          <a:xfrm>
            <a:off x="533400" y="103505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．自动存储类 </a:t>
            </a:r>
          </a:p>
        </p:txBody>
      </p:sp>
      <p:sp>
        <p:nvSpPr>
          <p:cNvPr id="836626" name="Text Box 18"/>
          <p:cNvSpPr txBox="1">
            <a:spLocks noChangeArrowheads="1"/>
          </p:cNvSpPr>
          <p:nvPr/>
        </p:nvSpPr>
        <p:spPr bwMode="auto">
          <a:xfrm>
            <a:off x="533400" y="1571625"/>
            <a:ext cx="43656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Arial Unicode MS"/>
                <a:cs typeface="Arial Unicode MS"/>
              </a:rPr>
              <a:t> </a:t>
            </a:r>
            <a:r>
              <a:rPr lang="zh-CN" altLang="en-US">
                <a:ea typeface="Arial Unicode MS"/>
                <a:cs typeface="Arial Unicode MS"/>
              </a:rPr>
              <a:t>自动存储变量存放在栈区</a:t>
            </a:r>
          </a:p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ea typeface="Arial Unicode MS"/>
                <a:cs typeface="Arial Unicode MS"/>
              </a:rPr>
              <a:t> 进入声明的块时生成，在结束块时删除 </a:t>
            </a:r>
          </a:p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ea typeface="Arial Unicode MS"/>
                <a:cs typeface="Arial Unicode MS"/>
              </a:rPr>
              <a:t> 函数的参数和局部变量都是自动存储类 </a:t>
            </a:r>
          </a:p>
          <a:p>
            <a:pPr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ea typeface="Arial Unicode MS"/>
                <a:cs typeface="Arial Unicode MS"/>
              </a:rPr>
              <a:t> 自动存储是变量的默认状态 </a:t>
            </a:r>
          </a:p>
        </p:txBody>
      </p:sp>
      <p:sp>
        <p:nvSpPr>
          <p:cNvPr id="836627" name="Rectangle 19"/>
          <p:cNvSpPr>
            <a:spLocks noChangeArrowheads="1"/>
          </p:cNvSpPr>
          <p:nvPr/>
        </p:nvSpPr>
        <p:spPr bwMode="auto">
          <a:xfrm>
            <a:off x="838200" y="4083050"/>
            <a:ext cx="37338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int  max ( int 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/>
              <a:t> ,  int  </a:t>
            </a:r>
            <a:r>
              <a:rPr lang="en-US" altLang="zh-CN" i="1">
                <a:solidFill>
                  <a:srgbClr val="0000FF"/>
                </a:solidFill>
              </a:rPr>
              <a:t>b</a:t>
            </a:r>
            <a:r>
              <a:rPr lang="en-US" altLang="zh-CN"/>
              <a:t>,  int  </a:t>
            </a:r>
            <a:r>
              <a:rPr lang="en-US" altLang="zh-CN" i="1">
                <a:solidFill>
                  <a:srgbClr val="0000FF"/>
                </a:solidFill>
              </a:rPr>
              <a:t>c</a:t>
            </a:r>
            <a:r>
              <a:rPr lang="en-US" altLang="zh-CN"/>
              <a:t>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{ int  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/>
              <a:t> 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t = max ( a ,  b ) 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return  max ( t ,  c ) 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}</a:t>
            </a:r>
          </a:p>
        </p:txBody>
      </p:sp>
      <p:sp>
        <p:nvSpPr>
          <p:cNvPr id="836628" name="Oval 20"/>
          <p:cNvSpPr>
            <a:spLocks noChangeArrowheads="1"/>
          </p:cNvSpPr>
          <p:nvPr/>
        </p:nvSpPr>
        <p:spPr bwMode="auto">
          <a:xfrm>
            <a:off x="2179638" y="4083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6629" name="Oval 21"/>
          <p:cNvSpPr>
            <a:spLocks noChangeArrowheads="1"/>
          </p:cNvSpPr>
          <p:nvPr/>
        </p:nvSpPr>
        <p:spPr bwMode="auto">
          <a:xfrm>
            <a:off x="2898775" y="4083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6630" name="Oval 22"/>
          <p:cNvSpPr>
            <a:spLocks noChangeArrowheads="1"/>
          </p:cNvSpPr>
          <p:nvPr/>
        </p:nvSpPr>
        <p:spPr bwMode="auto">
          <a:xfrm>
            <a:off x="3546475" y="4083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6631" name="Oval 23"/>
          <p:cNvSpPr>
            <a:spLocks noChangeArrowheads="1"/>
          </p:cNvSpPr>
          <p:nvPr/>
        </p:nvSpPr>
        <p:spPr bwMode="auto">
          <a:xfrm>
            <a:off x="1371600" y="446405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6632" name="AutoShape 24"/>
          <p:cNvSpPr>
            <a:spLocks/>
          </p:cNvSpPr>
          <p:nvPr/>
        </p:nvSpPr>
        <p:spPr bwMode="auto">
          <a:xfrm>
            <a:off x="3898900" y="15684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8389"/>
              <a:gd name="adj5" fmla="val 375782"/>
              <a:gd name="adj6" fmla="val -6340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自动存储变量</a:t>
            </a:r>
          </a:p>
        </p:txBody>
      </p:sp>
      <p:sp>
        <p:nvSpPr>
          <p:cNvPr id="343051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25" grpId="0" autoUpdateAnimBg="0"/>
      <p:bldP spid="836626" grpId="0" autoUpdateAnimBg="0"/>
      <p:bldP spid="836627" grpId="0" autoUpdateAnimBg="0"/>
      <p:bldP spid="836628" grpId="0" animBg="1"/>
      <p:bldP spid="836629" grpId="0" animBg="1"/>
      <p:bldP spid="836630" grpId="0" animBg="1"/>
      <p:bldP spid="836631" grpId="0" animBg="1"/>
      <p:bldP spid="836632" grpId="0" animBg="1" autoUpdateAnimBg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3.6.1  </a:t>
            </a:r>
            <a:r>
              <a:rPr lang="zh-CN" altLang="en-US" sz="2400">
                <a:solidFill>
                  <a:srgbClr val="CC3300"/>
                </a:solidFill>
              </a:rPr>
              <a:t>存储特性</a:t>
            </a:r>
          </a:p>
        </p:txBody>
      </p:sp>
      <p:sp>
        <p:nvSpPr>
          <p:cNvPr id="837635" name="Rectangle 3"/>
          <p:cNvSpPr>
            <a:spLocks noChangeArrowheads="1"/>
          </p:cNvSpPr>
          <p:nvPr/>
        </p:nvSpPr>
        <p:spPr bwMode="auto">
          <a:xfrm>
            <a:off x="682625" y="1247775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．静态存储类 </a:t>
            </a:r>
          </a:p>
        </p:txBody>
      </p:sp>
      <p:sp>
        <p:nvSpPr>
          <p:cNvPr id="837636" name="Text Box 4"/>
          <p:cNvSpPr txBox="1">
            <a:spLocks noChangeArrowheads="1"/>
          </p:cNvSpPr>
          <p:nvPr/>
        </p:nvSpPr>
        <p:spPr bwMode="auto">
          <a:xfrm>
            <a:off x="746125" y="1857375"/>
            <a:ext cx="781208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关键字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extern</a:t>
            </a:r>
            <a:r>
              <a:rPr lang="zh-CN" altLang="en-US" sz="2000">
                <a:ea typeface="Arial Unicode MS"/>
                <a:cs typeface="Arial Unicode MS"/>
              </a:rPr>
              <a:t>和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static</a:t>
            </a:r>
            <a:r>
              <a:rPr lang="zh-CN" altLang="en-US" sz="2000">
                <a:ea typeface="Arial Unicode MS"/>
                <a:cs typeface="Arial Unicode MS"/>
              </a:rPr>
              <a:t>声明静态存储类变量和函数标识符 </a:t>
            </a:r>
          </a:p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extern</a:t>
            </a:r>
            <a:r>
              <a:rPr lang="zh-CN" altLang="en-US" sz="2000">
                <a:ea typeface="Arial Unicode MS"/>
                <a:cs typeface="Arial Unicode MS"/>
              </a:rPr>
              <a:t>声明全局量（全局量默认为</a:t>
            </a:r>
            <a:r>
              <a:rPr lang="en-US" altLang="zh-CN" sz="2000">
                <a:ea typeface="Arial Unicode MS"/>
                <a:cs typeface="Arial Unicode MS"/>
              </a:rPr>
              <a:t>extern</a:t>
            </a:r>
            <a:r>
              <a:rPr lang="zh-CN" altLang="en-US" sz="2000">
                <a:ea typeface="Arial Unicode MS"/>
                <a:cs typeface="Arial Unicode MS"/>
              </a:rPr>
              <a:t>），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static</a:t>
            </a:r>
            <a:r>
              <a:rPr lang="zh-CN" altLang="en-US" sz="2000">
                <a:ea typeface="Arial Unicode MS"/>
                <a:cs typeface="Arial Unicode MS"/>
              </a:rPr>
              <a:t>声明局部量</a:t>
            </a:r>
          </a:p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extern</a:t>
            </a:r>
            <a:r>
              <a:rPr lang="zh-CN" altLang="en-US" sz="2000">
                <a:ea typeface="Arial Unicode MS"/>
                <a:cs typeface="Arial Unicode MS"/>
              </a:rPr>
              <a:t>和</a:t>
            </a:r>
            <a:r>
              <a:rPr lang="en-US" altLang="zh-CN" sz="2000">
                <a:ea typeface="Arial Unicode MS"/>
                <a:cs typeface="Arial Unicode MS"/>
              </a:rPr>
              <a:t>static</a:t>
            </a:r>
            <a:r>
              <a:rPr lang="zh-CN" altLang="en-US" sz="2000">
                <a:ea typeface="Arial Unicode MS"/>
                <a:cs typeface="Arial Unicode MS"/>
              </a:rPr>
              <a:t>说明变量时，程序开始执行时分配和初始化存储空间 </a:t>
            </a:r>
          </a:p>
          <a:p>
            <a:pPr>
              <a:lnSpc>
                <a:spcPct val="2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</a:t>
            </a:r>
            <a:r>
              <a:rPr lang="en-US" altLang="zh-CN" sz="2000">
                <a:ea typeface="Arial Unicode MS"/>
                <a:cs typeface="Arial Unicode MS"/>
              </a:rPr>
              <a:t>extern</a:t>
            </a:r>
            <a:r>
              <a:rPr lang="zh-CN" altLang="en-US" sz="2000">
                <a:ea typeface="Arial Unicode MS"/>
                <a:cs typeface="Arial Unicode MS"/>
              </a:rPr>
              <a:t>和</a:t>
            </a:r>
            <a:r>
              <a:rPr lang="en-US" altLang="zh-CN" sz="2000">
                <a:ea typeface="Arial Unicode MS"/>
                <a:cs typeface="Arial Unicode MS"/>
              </a:rPr>
              <a:t>static</a:t>
            </a:r>
            <a:r>
              <a:rPr lang="zh-CN" altLang="en-US" sz="2000">
                <a:ea typeface="Arial Unicode MS"/>
                <a:cs typeface="Arial Unicode MS"/>
              </a:rPr>
              <a:t>说明函数，表示从程序执行开始就存在这个函数名 </a:t>
            </a:r>
          </a:p>
        </p:txBody>
      </p:sp>
      <p:sp>
        <p:nvSpPr>
          <p:cNvPr id="34406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autoUpdateAnimBg="0"/>
      <p:bldP spid="837636" grpId="0" autoUpdateAnimBg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Text Box 2"/>
          <p:cNvSpPr txBox="1">
            <a:spLocks noChangeArrowheads="1"/>
          </p:cNvSpPr>
          <p:nvPr/>
        </p:nvSpPr>
        <p:spPr bwMode="auto">
          <a:xfrm>
            <a:off x="762000" y="568325"/>
            <a:ext cx="44196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r>
              <a:rPr lang="zh-CN" altLang="en-US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{ int a = 0 ;</a:t>
            </a:r>
            <a:r>
              <a:rPr lang="en-US" altLang="zh-CN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</a:t>
            </a:r>
            <a:r>
              <a:rPr lang="en-US" altLang="zh-CN"/>
              <a:t>static int b = 1 ;</a:t>
            </a:r>
            <a:r>
              <a:rPr lang="en-US" altLang="zh-CN">
                <a:solidFill>
                  <a:schemeClr val="hlink"/>
                </a:solidFill>
              </a:rPr>
              <a:t>   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</a:t>
            </a:r>
            <a:r>
              <a:rPr lang="en-US" altLang="zh-CN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} </a:t>
            </a:r>
          </a:p>
        </p:txBody>
      </p:sp>
      <p:sp>
        <p:nvSpPr>
          <p:cNvPr id="345090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15888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3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8" grpId="0" autoUpdateAnimBg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Rectangle 2"/>
          <p:cNvSpPr>
            <a:spLocks noChangeArrowheads="1"/>
          </p:cNvSpPr>
          <p:nvPr/>
        </p:nvSpPr>
        <p:spPr bwMode="auto">
          <a:xfrm>
            <a:off x="762000" y="232727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6114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876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{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</a:t>
            </a:r>
            <a:r>
              <a:rPr lang="en-US" altLang="zh-CN" b="0"/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46115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Rectangle 2"/>
          <p:cNvSpPr>
            <a:spLocks noChangeArrowheads="1"/>
          </p:cNvSpPr>
          <p:nvPr/>
        </p:nvSpPr>
        <p:spPr bwMode="auto">
          <a:xfrm>
            <a:off x="762000" y="3284538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7138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196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4713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Rectangle 2"/>
          <p:cNvSpPr>
            <a:spLocks noChangeArrowheads="1"/>
          </p:cNvSpPr>
          <p:nvPr/>
        </p:nvSpPr>
        <p:spPr bwMode="auto">
          <a:xfrm>
            <a:off x="762000" y="36242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8162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8165" name="Rectangle 5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348166" name="Text Box 6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sp>
        <p:nvSpPr>
          <p:cNvPr id="348164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2"/>
          <p:cNvSpPr>
            <a:spLocks noChangeArrowheads="1"/>
          </p:cNvSpPr>
          <p:nvPr/>
        </p:nvSpPr>
        <p:spPr bwMode="auto">
          <a:xfrm>
            <a:off x="762000" y="39846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9186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grpSp>
        <p:nvGrpSpPr>
          <p:cNvPr id="349187" name="Group 4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49192" name="Rectangle 5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349193" name="Text Box 6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49190" name="Rectangle 8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49191" name="Text Box 9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49189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209" name="Group 2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0217" name="Rectangle 3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350218" name="Text Box 4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5797550" y="1654175"/>
            <a:ext cx="298450" cy="339725"/>
          </a:xfrm>
          <a:prstGeom prst="rect">
            <a:avLst/>
          </a:prstGeom>
          <a:solidFill>
            <a:srgbClr val="8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i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0211" name="Rectangle 6"/>
          <p:cNvSpPr>
            <a:spLocks noChangeArrowheads="1"/>
          </p:cNvSpPr>
          <p:nvPr/>
        </p:nvSpPr>
        <p:spPr bwMode="auto">
          <a:xfrm>
            <a:off x="762000" y="42719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0212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grpSp>
        <p:nvGrpSpPr>
          <p:cNvPr id="350213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0215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50216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5021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40963" name="Text Box 7"/>
          <p:cNvSpPr txBox="1">
            <a:spLocks noChangeArrowheads="1"/>
          </p:cNvSpPr>
          <p:nvPr/>
        </p:nvSpPr>
        <p:spPr bwMode="auto">
          <a:xfrm>
            <a:off x="1676400" y="1527175"/>
            <a:ext cx="46640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</a:rPr>
              <a:t>double</a:t>
            </a:r>
            <a:r>
              <a:rPr lang="en-US" altLang="zh-CN" b="0"/>
              <a:t> max ( double x , double y )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   return x ;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else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   return y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}</a:t>
            </a:r>
            <a:r>
              <a:rPr lang="en-US" altLang="zh-CN" b="0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{ double a, b;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   cin &gt;&gt; a &gt;&gt; b 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   double m = </a:t>
            </a:r>
            <a:r>
              <a:rPr lang="en-US" altLang="zh-CN" i="1">
                <a:solidFill>
                  <a:srgbClr val="0000FF"/>
                </a:solidFill>
              </a:rPr>
              <a:t>max( a, b )</a:t>
            </a:r>
            <a:r>
              <a:rPr lang="en-US" altLang="zh-CN" b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cout &lt;&lt; </a:t>
            </a:r>
            <a:r>
              <a:rPr lang="en-US" altLang="zh-CN" i="1">
                <a:solidFill>
                  <a:srgbClr val="0000FF"/>
                </a:solidFill>
              </a:rPr>
              <a:t>max( m, 3.5 )</a:t>
            </a:r>
            <a:r>
              <a:rPr lang="en-US" altLang="zh-CN" b="0"/>
              <a:t> &lt;&lt; endl ;</a:t>
            </a:r>
            <a:r>
              <a:rPr lang="en-US" altLang="zh-CN" b="0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}</a:t>
            </a:r>
          </a:p>
        </p:txBody>
      </p:sp>
      <p:sp>
        <p:nvSpPr>
          <p:cNvPr id="531464" name="AutoShape 8"/>
          <p:cNvSpPr>
            <a:spLocks/>
          </p:cNvSpPr>
          <p:nvPr/>
        </p:nvSpPr>
        <p:spPr bwMode="auto">
          <a:xfrm>
            <a:off x="6019800" y="3438525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7333"/>
              <a:gd name="adj5" fmla="val 298699"/>
              <a:gd name="adj6" fmla="val -102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函数调用表达式</a:t>
            </a:r>
          </a:p>
        </p:txBody>
      </p:sp>
      <p:sp>
        <p:nvSpPr>
          <p:cNvPr id="531465" name="Oval 9"/>
          <p:cNvSpPr>
            <a:spLocks noChangeArrowheads="1"/>
          </p:cNvSpPr>
          <p:nvPr/>
        </p:nvSpPr>
        <p:spPr bwMode="auto">
          <a:xfrm>
            <a:off x="3124200" y="5267325"/>
            <a:ext cx="1066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31466" name="Oval 10"/>
          <p:cNvSpPr>
            <a:spLocks noChangeArrowheads="1"/>
          </p:cNvSpPr>
          <p:nvPr/>
        </p:nvSpPr>
        <p:spPr bwMode="auto">
          <a:xfrm>
            <a:off x="2743200" y="5572125"/>
            <a:ext cx="1600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096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smtClean="0"/>
          </a:p>
        </p:txBody>
      </p:sp>
      <p:sp>
        <p:nvSpPr>
          <p:cNvPr id="531470" name="Oval 14"/>
          <p:cNvSpPr>
            <a:spLocks noChangeArrowheads="1"/>
          </p:cNvSpPr>
          <p:nvPr/>
        </p:nvSpPr>
        <p:spPr bwMode="auto">
          <a:xfrm>
            <a:off x="1547813" y="2260600"/>
            <a:ext cx="1066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4" grpId="0" animBg="1" autoUpdateAnimBg="0"/>
      <p:bldP spid="531465" grpId="0" animBg="1"/>
      <p:bldP spid="531466" grpId="0" animBg="1"/>
      <p:bldP spid="531470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233" name="Group 2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1241" name="Rectangle 3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51242" name="Text Box 4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844805" name="Text Box 5"/>
          <p:cNvSpPr txBox="1">
            <a:spLocks noChangeArrowheads="1"/>
          </p:cNvSpPr>
          <p:nvPr/>
        </p:nvSpPr>
        <p:spPr bwMode="auto">
          <a:xfrm>
            <a:off x="7702550" y="1654175"/>
            <a:ext cx="298450" cy="33972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i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1235" name="Rectangle 6"/>
          <p:cNvSpPr>
            <a:spLocks noChangeArrowheads="1"/>
          </p:cNvSpPr>
          <p:nvPr/>
        </p:nvSpPr>
        <p:spPr bwMode="auto">
          <a:xfrm>
            <a:off x="762000" y="45815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1236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4196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grpSp>
        <p:nvGrpSpPr>
          <p:cNvPr id="351237" name="Group 8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1239" name="Rectangle 9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1240" name="Text Box 10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sp>
        <p:nvSpPr>
          <p:cNvPr id="351238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5" grpId="0" animBg="1" autoUpdateAnimBg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Rectangle 2"/>
          <p:cNvSpPr>
            <a:spLocks noChangeArrowheads="1"/>
          </p:cNvSpPr>
          <p:nvPr/>
        </p:nvSpPr>
        <p:spPr bwMode="auto">
          <a:xfrm>
            <a:off x="762000" y="49196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2258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grpSp>
        <p:nvGrpSpPr>
          <p:cNvPr id="352259" name="Group 4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2265" name="Rectangle 5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2266" name="Text Box 6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2260" name="Group 7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2263" name="Rectangle 8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2264" name="Text Box 9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845834" name="Rectangle 10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sp>
        <p:nvSpPr>
          <p:cNvPr id="352262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4" grpId="0" animBg="1" autoUpdateAnimBg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3282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3283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3284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3289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3290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3285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3287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3288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5328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4306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4307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4308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4313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4314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4309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4311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4312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5431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Rectangle 2"/>
          <p:cNvSpPr>
            <a:spLocks noChangeArrowheads="1"/>
          </p:cNvSpPr>
          <p:nvPr/>
        </p:nvSpPr>
        <p:spPr bwMode="auto">
          <a:xfrm>
            <a:off x="762000" y="5640388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5330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5331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5332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5337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5338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5333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5335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5336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5533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Rectangle 2"/>
          <p:cNvSpPr>
            <a:spLocks noChangeArrowheads="1"/>
          </p:cNvSpPr>
          <p:nvPr/>
        </p:nvSpPr>
        <p:spPr bwMode="auto">
          <a:xfrm>
            <a:off x="762000" y="232727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6354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{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6355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6356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6361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6362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6357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6359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6360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56358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ChangeArrowheads="1"/>
          </p:cNvSpPr>
          <p:nvPr/>
        </p:nvSpPr>
        <p:spPr bwMode="auto">
          <a:xfrm>
            <a:off x="762000" y="232727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7378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{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7379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7380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7386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1</a:t>
              </a:r>
            </a:p>
          </p:txBody>
        </p:sp>
        <p:sp>
          <p:nvSpPr>
            <p:cNvPr id="357387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57381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7384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7385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 useBgFill="1">
        <p:nvSpPr>
          <p:cNvPr id="850955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7383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55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Rectangle 2"/>
          <p:cNvSpPr>
            <a:spLocks noChangeArrowheads="1"/>
          </p:cNvSpPr>
          <p:nvPr/>
        </p:nvSpPr>
        <p:spPr bwMode="auto">
          <a:xfrm>
            <a:off x="762000" y="26162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8402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8403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8404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8410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8411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358405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8408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8409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 useBgFill="1">
        <p:nvSpPr>
          <p:cNvPr id="358406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8407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2"/>
          <p:cNvSpPr>
            <a:spLocks noChangeArrowheads="1"/>
          </p:cNvSpPr>
          <p:nvPr/>
        </p:nvSpPr>
        <p:spPr bwMode="auto">
          <a:xfrm>
            <a:off x="762000" y="32639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9426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59427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59428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59434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59435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359429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59432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59433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 useBgFill="1">
        <p:nvSpPr>
          <p:cNvPr id="359430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9431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Rectangle 2"/>
          <p:cNvSpPr>
            <a:spLocks noChangeArrowheads="1"/>
          </p:cNvSpPr>
          <p:nvPr/>
        </p:nvSpPr>
        <p:spPr bwMode="auto">
          <a:xfrm>
            <a:off x="762000" y="36242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0450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0451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0457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360458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0453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0455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60456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045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函数调用</a:t>
            </a:r>
          </a:p>
        </p:txBody>
      </p:sp>
      <p:sp>
        <p:nvSpPr>
          <p:cNvPr id="41986" name="Text Box 6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</a:t>
            </a:r>
          </a:p>
        </p:txBody>
      </p:sp>
      <p:sp>
        <p:nvSpPr>
          <p:cNvPr id="41987" name="Text Box 7"/>
          <p:cNvSpPr txBox="1">
            <a:spLocks noChangeArrowheads="1"/>
          </p:cNvSpPr>
          <p:nvPr/>
        </p:nvSpPr>
        <p:spPr bwMode="auto">
          <a:xfrm>
            <a:off x="1676400" y="1527175"/>
            <a:ext cx="46640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double max ( double x , double y )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</a:t>
            </a:r>
            <a:r>
              <a:rPr lang="en-US" altLang="zh-CN" b="0">
                <a:ea typeface="Arial Unicode MS"/>
                <a:cs typeface="Arial Unicode MS"/>
              </a:rPr>
              <a:t>{  if ( x &gt; y )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   return x ;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else</a:t>
            </a:r>
          </a:p>
          <a:p>
            <a:pPr algn="just"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   return y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}</a:t>
            </a:r>
            <a:r>
              <a:rPr lang="en-US" altLang="zh-CN" b="0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int main()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{ double a, b;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   cin &gt;&gt; a &gt;&gt; b ;</a:t>
            </a:r>
          </a:p>
          <a:p>
            <a:pPr algn="just">
              <a:lnSpc>
                <a:spcPct val="120000"/>
              </a:lnSpc>
            </a:pPr>
            <a:r>
              <a:rPr lang="en-US" altLang="zh-CN" b="0"/>
              <a:t>     double m = </a:t>
            </a:r>
            <a:r>
              <a:rPr lang="en-US" altLang="zh-CN" i="1">
                <a:solidFill>
                  <a:srgbClr val="0000FF"/>
                </a:solidFill>
              </a:rPr>
              <a:t>max( a, b )</a:t>
            </a:r>
            <a:r>
              <a:rPr lang="en-US" altLang="zh-CN" b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cout &lt;&lt; </a:t>
            </a:r>
            <a:r>
              <a:rPr lang="en-US" altLang="zh-CN" i="1">
                <a:solidFill>
                  <a:srgbClr val="0000FF"/>
                </a:solidFill>
              </a:rPr>
              <a:t>max( m, a+3.5 )</a:t>
            </a:r>
            <a:r>
              <a:rPr lang="en-US" altLang="zh-CN" b="0"/>
              <a:t> &lt;&lt; endl ;</a:t>
            </a:r>
            <a:r>
              <a:rPr lang="en-US" altLang="zh-CN" b="0">
                <a:ea typeface="Arial Unicode MS"/>
                <a:cs typeface="Arial Unicode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>
                <a:ea typeface="Arial Unicode MS"/>
                <a:cs typeface="Arial Unicode MS"/>
              </a:rPr>
              <a:t>  }</a:t>
            </a:r>
          </a:p>
        </p:txBody>
      </p:sp>
      <p:sp>
        <p:nvSpPr>
          <p:cNvPr id="532488" name="Rectangle 8"/>
          <p:cNvSpPr>
            <a:spLocks noChangeArrowheads="1"/>
          </p:cNvSpPr>
          <p:nvPr/>
        </p:nvSpPr>
        <p:spPr bwMode="auto">
          <a:xfrm>
            <a:off x="1981200" y="5229225"/>
            <a:ext cx="4283075" cy="723900"/>
          </a:xfrm>
          <a:prstGeom prst="rect">
            <a:avLst/>
          </a:prstGeom>
          <a:solidFill>
            <a:srgbClr val="FFE1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 b="0">
                <a:ea typeface="宋体" pitchFamily="2" charset="-122"/>
              </a:rPr>
              <a:t>cout &lt;&lt;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max(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max( a, b )</a:t>
            </a:r>
            <a:r>
              <a:rPr lang="en-US" altLang="zh-CN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,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a+3.5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 )</a:t>
            </a:r>
            <a:r>
              <a:rPr lang="en-US" altLang="zh-CN" b="0">
                <a:ea typeface="宋体" pitchFamily="2" charset="-122"/>
              </a:rPr>
              <a:t> &lt;&lt; endl ;</a:t>
            </a:r>
          </a:p>
          <a:p>
            <a:pPr>
              <a:lnSpc>
                <a:spcPct val="50000"/>
              </a:lnSpc>
              <a:defRPr/>
            </a:pPr>
            <a:endParaRPr lang="en-US" altLang="zh-CN" b="0">
              <a:ea typeface="宋体" pitchFamily="2" charset="-122"/>
            </a:endParaRPr>
          </a:p>
        </p:txBody>
      </p:sp>
      <p:sp>
        <p:nvSpPr>
          <p:cNvPr id="532489" name="AutoShape 9"/>
          <p:cNvSpPr>
            <a:spLocks/>
          </p:cNvSpPr>
          <p:nvPr/>
        </p:nvSpPr>
        <p:spPr bwMode="auto">
          <a:xfrm>
            <a:off x="6019800" y="316865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9421"/>
              <a:gd name="adj5" fmla="val 298699"/>
              <a:gd name="adj6" fmla="val -7053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实际参数是表达式</a:t>
            </a:r>
          </a:p>
        </p:txBody>
      </p:sp>
      <p:sp>
        <p:nvSpPr>
          <p:cNvPr id="4199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3.1.2  </a:t>
            </a:r>
            <a:r>
              <a:rPr lang="zh-CN" altLang="en-US" sz="900" b="1" smtClean="0">
                <a:latin typeface="楷体_GB2312" pitchFamily="49" charset="-122"/>
              </a:rPr>
              <a:t>函数调用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8" grpId="0" animBg="1" autoUpdateAnimBg="0"/>
      <p:bldP spid="532489" grpId="0" animBg="1" autoUpdateAnimBg="0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473" name="Group 2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1482" name="Rectangle 3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361483" name="Text Box 4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5797550" y="1654175"/>
            <a:ext cx="298450" cy="339725"/>
          </a:xfrm>
          <a:prstGeom prst="rect">
            <a:avLst/>
          </a:prstGeom>
          <a:solidFill>
            <a:srgbClr val="8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i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61475" name="Rectangle 6"/>
          <p:cNvSpPr>
            <a:spLocks noChangeArrowheads="1"/>
          </p:cNvSpPr>
          <p:nvPr/>
        </p:nvSpPr>
        <p:spPr bwMode="auto">
          <a:xfrm>
            <a:off x="762000" y="42719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1476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FFFFFF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1477" name="Rectangle 8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1478" name="Group 9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1480" name="Rectangle 10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61481" name="Text Box 11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1479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5" grpId="0" animBg="1" autoUpdateAnimBg="0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Rectangle 2"/>
          <p:cNvSpPr>
            <a:spLocks noChangeArrowheads="1"/>
          </p:cNvSpPr>
          <p:nvPr/>
        </p:nvSpPr>
        <p:spPr bwMode="auto">
          <a:xfrm>
            <a:off x="762000" y="46323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2498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 b="0"/>
              <a:t>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2499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2500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2506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2507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2501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2504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362505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856075" name="Text Box 11"/>
          <p:cNvSpPr txBox="1">
            <a:spLocks noChangeArrowheads="1"/>
          </p:cNvSpPr>
          <p:nvPr/>
        </p:nvSpPr>
        <p:spPr bwMode="auto">
          <a:xfrm>
            <a:off x="7702550" y="1654175"/>
            <a:ext cx="298450" cy="33972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i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362503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5" grpId="0" animBg="1" autoUpdateAnimBg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2"/>
          <p:cNvSpPr>
            <a:spLocks noChangeArrowheads="1"/>
          </p:cNvSpPr>
          <p:nvPr/>
        </p:nvSpPr>
        <p:spPr bwMode="auto">
          <a:xfrm>
            <a:off x="762000" y="49196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3522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3523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3524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3529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3530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3525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3527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3528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35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Rectangle 2"/>
          <p:cNvSpPr>
            <a:spLocks noChangeArrowheads="1"/>
          </p:cNvSpPr>
          <p:nvPr/>
        </p:nvSpPr>
        <p:spPr bwMode="auto">
          <a:xfrm>
            <a:off x="762000" y="49196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4546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4547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4548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4553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4554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4549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4551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4552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45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5570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5571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/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5572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5577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5578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5573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5575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5576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557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Rectangle 2"/>
          <p:cNvSpPr>
            <a:spLocks noChangeArrowheads="1"/>
          </p:cNvSpPr>
          <p:nvPr/>
        </p:nvSpPr>
        <p:spPr bwMode="auto">
          <a:xfrm>
            <a:off x="762000" y="5280025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6594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6595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6596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6601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6602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6597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6599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6600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6598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Rectangle 2"/>
          <p:cNvSpPr>
            <a:spLocks noChangeArrowheads="1"/>
          </p:cNvSpPr>
          <p:nvPr/>
        </p:nvSpPr>
        <p:spPr bwMode="auto">
          <a:xfrm>
            <a:off x="762000" y="5640388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7618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6482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  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7619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7620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7625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7626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7621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7623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7624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7622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Rectangle 2"/>
          <p:cNvSpPr>
            <a:spLocks noChangeArrowheads="1"/>
          </p:cNvSpPr>
          <p:nvPr/>
        </p:nvSpPr>
        <p:spPr bwMode="auto">
          <a:xfrm>
            <a:off x="762000" y="26162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8642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b="0"/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8643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ea typeface="Arial Unicode MS"/>
                <a:cs typeface="Arial Unicode MS"/>
              </a:rPr>
              <a:t>4</a:t>
            </a:r>
            <a:endParaRPr lang="en-US" altLang="zh-CN"/>
          </a:p>
        </p:txBody>
      </p:sp>
      <p:grpSp>
        <p:nvGrpSpPr>
          <p:cNvPr id="368644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8649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68650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8645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8647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8648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>
        <p:nvSpPr>
          <p:cNvPr id="36864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Rectangle 2"/>
          <p:cNvSpPr>
            <a:spLocks noChangeArrowheads="1"/>
          </p:cNvSpPr>
          <p:nvPr/>
        </p:nvSpPr>
        <p:spPr bwMode="auto">
          <a:xfrm>
            <a:off x="762000" y="2616200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9666" name="Text Box 3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b="0"/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rgbClr val="FFFFFF"/>
                </a:solidFill>
              </a:rPr>
              <a:t>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69667" name="Rectangle 4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  <a:ea typeface="Arial Unicode MS"/>
                <a:cs typeface="Arial Unicode MS"/>
              </a:rPr>
              <a:t>4</a:t>
            </a: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69668" name="Group 5"/>
          <p:cNvGrpSpPr>
            <a:grpSpLocks/>
          </p:cNvGrpSpPr>
          <p:nvPr/>
        </p:nvGrpSpPr>
        <p:grpSpPr bwMode="auto">
          <a:xfrm>
            <a:off x="5048250" y="1568450"/>
            <a:ext cx="1428750" cy="457200"/>
            <a:chOff x="3180" y="1152"/>
            <a:chExt cx="900" cy="288"/>
          </a:xfrm>
        </p:grpSpPr>
        <p:sp>
          <p:nvSpPr>
            <p:cNvPr id="369674" name="Rectangle 6"/>
            <p:cNvSpPr>
              <a:spLocks noChangeArrowheads="1"/>
            </p:cNvSpPr>
            <p:nvPr/>
          </p:nvSpPr>
          <p:spPr bwMode="auto">
            <a:xfrm>
              <a:off x="3408" y="1152"/>
              <a:ext cx="672" cy="288"/>
            </a:xfrm>
            <a:prstGeom prst="rect">
              <a:avLst/>
            </a:prstGeom>
            <a:solidFill>
              <a:srgbClr val="8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/>
                <a:t>1</a:t>
              </a:r>
            </a:p>
          </p:txBody>
        </p:sp>
        <p:sp>
          <p:nvSpPr>
            <p:cNvPr id="369675" name="Text Box 7"/>
            <p:cNvSpPr txBox="1">
              <a:spLocks noChangeArrowheads="1"/>
            </p:cNvSpPr>
            <p:nvPr/>
          </p:nvSpPr>
          <p:spPr bwMode="auto">
            <a:xfrm>
              <a:off x="3180" y="118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a</a:t>
              </a:r>
            </a:p>
          </p:txBody>
        </p:sp>
      </p:grpSp>
      <p:grpSp>
        <p:nvGrpSpPr>
          <p:cNvPr id="369669" name="Group 8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69672" name="Rectangle 9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69673" name="Text Box 10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 useBgFill="1">
        <p:nvSpPr>
          <p:cNvPr id="863243" name="Rectangle 11"/>
          <p:cNvSpPr>
            <a:spLocks noChangeArrowheads="1"/>
          </p:cNvSpPr>
          <p:nvPr/>
        </p:nvSpPr>
        <p:spPr bwMode="auto">
          <a:xfrm>
            <a:off x="5029200" y="1339850"/>
            <a:ext cx="1676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69671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43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689" name="Group 2"/>
          <p:cNvGrpSpPr>
            <a:grpSpLocks/>
          </p:cNvGrpSpPr>
          <p:nvPr/>
        </p:nvGrpSpPr>
        <p:grpSpPr bwMode="auto">
          <a:xfrm>
            <a:off x="6946900" y="1568450"/>
            <a:ext cx="1435100" cy="457200"/>
            <a:chOff x="4376" y="1152"/>
            <a:chExt cx="904" cy="288"/>
          </a:xfrm>
        </p:grpSpPr>
        <p:sp>
          <p:nvSpPr>
            <p:cNvPr id="370695" name="Rectangle 3"/>
            <p:cNvSpPr>
              <a:spLocks noChangeArrowheads="1"/>
            </p:cNvSpPr>
            <p:nvPr/>
          </p:nvSpPr>
          <p:spPr bwMode="auto">
            <a:xfrm>
              <a:off x="4608" y="1152"/>
              <a:ext cx="672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370696" name="Text Box 4"/>
            <p:cNvSpPr txBox="1">
              <a:spLocks noChangeArrowheads="1"/>
            </p:cNvSpPr>
            <p:nvPr/>
          </p:nvSpPr>
          <p:spPr bwMode="auto">
            <a:xfrm>
              <a:off x="4376" y="11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0"/>
                <a:t>b</a:t>
              </a:r>
            </a:p>
          </p:txBody>
        </p:sp>
      </p:grpSp>
      <p:sp useBgFill="1">
        <p:nvSpPr>
          <p:cNvPr id="864261" name="Rectangle 5"/>
          <p:cNvSpPr>
            <a:spLocks noChangeArrowheads="1"/>
          </p:cNvSpPr>
          <p:nvPr/>
        </p:nvSpPr>
        <p:spPr bwMode="auto">
          <a:xfrm>
            <a:off x="6934200" y="1339850"/>
            <a:ext cx="16764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70691" name="Rectangle 6"/>
          <p:cNvSpPr>
            <a:spLocks noChangeArrowheads="1"/>
          </p:cNvSpPr>
          <p:nvPr/>
        </p:nvSpPr>
        <p:spPr bwMode="auto">
          <a:xfrm>
            <a:off x="762000" y="2976563"/>
            <a:ext cx="3657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70692" name="Text Box 7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70693" name="Rectangle 8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  <a:ea typeface="Arial Unicode MS"/>
                <a:cs typeface="Arial Unicode MS"/>
              </a:rPr>
              <a:t>4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069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1219200" y="1416050"/>
            <a:ext cx="6858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函数原型的作用是告诉编译器有关函数的信息：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函数的名字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函数返回的数据类型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函数要接受的参数个数、参数类型和参数的顺序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编译器根据函数原型检查函数调用的正确性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函数原型的形式：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</a:t>
            </a:r>
            <a:r>
              <a:rPr lang="zh-CN" altLang="en-US" sz="2000" i="1">
                <a:ea typeface="Arial Unicode MS"/>
                <a:cs typeface="Arial Unicode MS"/>
              </a:rPr>
              <a:t>类型  函数名</a:t>
            </a:r>
            <a:r>
              <a:rPr lang="zh-CN" altLang="en-US" sz="2000">
                <a:ea typeface="Arial Unicode MS"/>
                <a:cs typeface="Arial Unicode MS"/>
              </a:rPr>
              <a:t> 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</a:t>
            </a:r>
            <a:r>
              <a:rPr lang="en-US" altLang="zh-CN" sz="2000">
                <a:ea typeface="Arial Unicode MS"/>
                <a:cs typeface="Arial Unicode MS"/>
              </a:rPr>
              <a:t>;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9" grpId="0" autoUpdateAnimBg="0"/>
      <p:bldP spid="533510" grpId="0" autoUpdateAnimBg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Text Box 2"/>
          <p:cNvSpPr txBox="1">
            <a:spLocks noChangeArrowheads="1"/>
          </p:cNvSpPr>
          <p:nvPr/>
        </p:nvSpPr>
        <p:spPr bwMode="auto">
          <a:xfrm>
            <a:off x="762000" y="568325"/>
            <a:ext cx="457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71714" name="Rectangle 3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  <a:ea typeface="Arial Unicode MS"/>
                <a:cs typeface="Arial Unicode MS"/>
              </a:rPr>
              <a:t>4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65284" name="Oval 4"/>
          <p:cNvSpPr>
            <a:spLocks noChangeArrowheads="1"/>
          </p:cNvSpPr>
          <p:nvPr/>
        </p:nvSpPr>
        <p:spPr bwMode="auto">
          <a:xfrm>
            <a:off x="914400" y="3624263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4343400" y="1568450"/>
            <a:ext cx="2895600" cy="609600"/>
          </a:xfrm>
          <a:prstGeom prst="borderCallout2">
            <a:avLst>
              <a:gd name="adj1" fmla="val 18750"/>
              <a:gd name="adj2" fmla="val -2630"/>
              <a:gd name="adj3" fmla="val 18750"/>
              <a:gd name="adj4" fmla="val -23741"/>
              <a:gd name="adj5" fmla="val 286199"/>
              <a:gd name="adj6" fmla="val -910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C++</a:t>
            </a:r>
            <a:r>
              <a:rPr lang="zh-CN" altLang="en-US"/>
              <a:t>不对自动变量初始化</a:t>
            </a:r>
          </a:p>
        </p:txBody>
      </p:sp>
      <p:sp>
        <p:nvSpPr>
          <p:cNvPr id="37171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4" grpId="0" animBg="1"/>
      <p:bldP spid="865285" grpId="0" animBg="1" autoUpdateAnimBg="0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Text Box 2"/>
          <p:cNvSpPr txBox="1">
            <a:spLocks noChangeArrowheads="1"/>
          </p:cNvSpPr>
          <p:nvPr/>
        </p:nvSpPr>
        <p:spPr bwMode="auto">
          <a:xfrm>
            <a:off x="762000" y="568325"/>
            <a:ext cx="44958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3-24  </a:t>
            </a:r>
            <a:r>
              <a:rPr lang="zh-CN" altLang="en-US" sz="2000" i="1">
                <a:solidFill>
                  <a:srgbClr val="008000"/>
                </a:solidFill>
              </a:rPr>
              <a:t>静态变量与自动变量的测试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func()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int func()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{ int a = 0 ;</a:t>
            </a:r>
            <a:r>
              <a:rPr lang="en-US" altLang="zh-CN" b="0">
                <a:solidFill>
                  <a:schemeClr val="hlink"/>
                </a:solidFill>
              </a:rPr>
              <a:t>             </a:t>
            </a:r>
            <a:r>
              <a:rPr lang="en-US" altLang="zh-CN">
                <a:solidFill>
                  <a:srgbClr val="008000"/>
                </a:solidFill>
              </a:rPr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自动变量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static int b = 1 ;</a:t>
            </a:r>
            <a:r>
              <a:rPr lang="en-US" altLang="zh-CN" b="0">
                <a:solidFill>
                  <a:schemeClr val="hlink"/>
                </a:solidFill>
              </a:rPr>
              <a:t>    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  <a:endParaRPr lang="zh-CN" altLang="en-US" b="0" i="1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/>
              <a:t>  </a:t>
            </a:r>
            <a:r>
              <a:rPr lang="en-US" altLang="zh-CN" b="0"/>
              <a:t>a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b ++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"auto a = " &lt;&lt; a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  cout &lt;&lt; "static b = " &lt;&lt; b &lt;&lt; endl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>
                <a:solidFill>
                  <a:srgbClr val="FFFFFF"/>
                </a:solidFill>
              </a:rPr>
              <a:t>  </a:t>
            </a:r>
            <a:r>
              <a:rPr lang="en-US" altLang="zh-CN" b="0"/>
              <a:t>return a + b 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372738" name="Rectangle 3"/>
          <p:cNvSpPr>
            <a:spLocks noChangeArrowheads="1"/>
          </p:cNvSpPr>
          <p:nvPr/>
        </p:nvSpPr>
        <p:spPr bwMode="auto">
          <a:xfrm>
            <a:off x="5334000" y="3168650"/>
            <a:ext cx="2514600" cy="2397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2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auto a = 1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</a:rPr>
              <a:t>static b = 3</a:t>
            </a:r>
          </a:p>
          <a:p>
            <a:pPr algn="just" eaLnBrk="0" hangingPunct="0">
              <a:lnSpc>
                <a:spcPct val="140000"/>
              </a:lnSpc>
            </a:pPr>
            <a:r>
              <a:rPr lang="en-US" altLang="zh-CN">
                <a:solidFill>
                  <a:srgbClr val="FFFFFF"/>
                </a:solidFill>
                <a:ea typeface="Arial Unicode MS"/>
                <a:cs typeface="Arial Unicode MS"/>
              </a:rPr>
              <a:t>4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66308" name="Oval 4"/>
          <p:cNvSpPr>
            <a:spLocks noChangeArrowheads="1"/>
          </p:cNvSpPr>
          <p:nvPr/>
        </p:nvSpPr>
        <p:spPr bwMode="auto">
          <a:xfrm>
            <a:off x="914400" y="3933825"/>
            <a:ext cx="12192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4343400" y="2171700"/>
            <a:ext cx="3048000" cy="609600"/>
          </a:xfrm>
          <a:prstGeom prst="borderCallout2">
            <a:avLst>
              <a:gd name="adj1" fmla="val 18750"/>
              <a:gd name="adj2" fmla="val -2500"/>
              <a:gd name="adj3" fmla="val 18750"/>
              <a:gd name="adj4" fmla="val -19843"/>
              <a:gd name="adj5" fmla="val 284116"/>
              <a:gd name="adj6" fmla="val -75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静态变量默认初始化值为 </a:t>
            </a:r>
            <a:r>
              <a:rPr lang="en-US" altLang="zh-CN"/>
              <a:t>0</a:t>
            </a:r>
          </a:p>
        </p:txBody>
      </p:sp>
      <p:sp>
        <p:nvSpPr>
          <p:cNvPr id="37274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8" grpId="0" animBg="1"/>
      <p:bldP spid="866309" grpId="0" animBg="1" autoUpdateAnimBg="0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if( password(123456) )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</a:t>
            </a:r>
            <a:r>
              <a:rPr lang="en-US" altLang="zh-CN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37376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37478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5444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if( n&lt;3 )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k==key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  <p:sp>
        <p:nvSpPr>
          <p:cNvPr id="866308" name="Oval 4"/>
          <p:cNvSpPr>
            <a:spLocks noChangeArrowheads="1"/>
          </p:cNvSpPr>
          <p:nvPr/>
        </p:nvSpPr>
        <p:spPr bwMode="auto">
          <a:xfrm>
            <a:off x="1403350" y="1916113"/>
            <a:ext cx="1512888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4427538" y="3035300"/>
            <a:ext cx="3168650" cy="609600"/>
          </a:xfrm>
          <a:prstGeom prst="borderCallout2">
            <a:avLst>
              <a:gd name="adj1" fmla="val 18750"/>
              <a:gd name="adj2" fmla="val -2403"/>
              <a:gd name="adj3" fmla="val 18750"/>
              <a:gd name="adj4" fmla="val -23546"/>
              <a:gd name="adj5" fmla="val -142449"/>
              <a:gd name="adj6" fmla="val -469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静态变量，用于记录输入次数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 animBg="1"/>
      <p:bldP spid="866308" grpId="0" animBg="1"/>
      <p:bldP spid="866309" grpId="0" animBg="1" autoUpdateAnimBg="0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37581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6468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if( n&lt;3 )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k==key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1403350" y="1916113"/>
            <a:ext cx="1512888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4643438" y="2349500"/>
            <a:ext cx="2665412" cy="609600"/>
          </a:xfrm>
          <a:prstGeom prst="borderCallout2">
            <a:avLst>
              <a:gd name="adj1" fmla="val 18750"/>
              <a:gd name="adj2" fmla="val -2861"/>
              <a:gd name="adj3" fmla="val 18750"/>
              <a:gd name="adj4" fmla="val -37583"/>
              <a:gd name="adj5" fmla="val 153384"/>
              <a:gd name="adj6" fmla="val -759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函数被调用一次自增</a:t>
            </a:r>
            <a:r>
              <a:rPr lang="en-US" altLang="zh-CN"/>
              <a:t>1</a:t>
            </a:r>
          </a:p>
        </p:txBody>
      </p:sp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187450" y="3213100"/>
            <a:ext cx="1368425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 animBg="1" autoUpdateAnimBg="0"/>
      <p:bldP spid="2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45261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6468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if( n&lt;3 )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k==key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5580063" y="3149600"/>
            <a:ext cx="2232025" cy="989013"/>
          </a:xfrm>
          <a:prstGeom prst="borderCallout2">
            <a:avLst>
              <a:gd name="adj1" fmla="val 11556"/>
              <a:gd name="adj2" fmla="val -3412"/>
              <a:gd name="adj3" fmla="val 11556"/>
              <a:gd name="adj4" fmla="val -31792"/>
              <a:gd name="adj5" fmla="val -107222"/>
              <a:gd name="adj6" fmla="val -86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/>
              <a:t>递归函数的参数</a:t>
            </a:r>
          </a:p>
          <a:p>
            <a:pPr algn="ctr" eaLnBrk="0" hangingPunct="0">
              <a:lnSpc>
                <a:spcPct val="150000"/>
              </a:lnSpc>
            </a:pPr>
            <a:r>
              <a:rPr lang="zh-CN" altLang="en-US"/>
              <a:t>为常引用参数</a:t>
            </a:r>
          </a:p>
        </p:txBody>
      </p:sp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484438" y="1557338"/>
            <a:ext cx="1871662" cy="431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060700" y="4149725"/>
            <a:ext cx="647700" cy="5048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52616" name="Line 6"/>
          <p:cNvSpPr>
            <a:spLocks noChangeShapeType="1"/>
          </p:cNvSpPr>
          <p:nvPr/>
        </p:nvSpPr>
        <p:spPr bwMode="auto">
          <a:xfrm flipH="1">
            <a:off x="3708400" y="3284538"/>
            <a:ext cx="1150938" cy="936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oval" w="lg" len="lg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 animBg="1" autoUpdateAnimBg="0"/>
      <p:bldP spid="2" grpId="0" animBg="1"/>
      <p:bldP spid="3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44851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6468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if( </a:t>
            </a:r>
            <a:r>
              <a:rPr lang="en-US" altLang="zh-CN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n&lt;3</a:t>
            </a:r>
            <a:r>
              <a:rPr lang="en-US" altLang="zh-CN"/>
              <a:t>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{  if( </a:t>
            </a:r>
            <a:r>
              <a:rPr lang="en-US" altLang="zh-CN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k==key</a:t>
            </a:r>
            <a:r>
              <a:rPr lang="en-US" altLang="zh-CN"/>
              <a:t>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5076825" y="3149600"/>
            <a:ext cx="2447925" cy="989013"/>
          </a:xfrm>
          <a:prstGeom prst="borderCallout2">
            <a:avLst>
              <a:gd name="adj1" fmla="val 11556"/>
              <a:gd name="adj2" fmla="val -3111"/>
              <a:gd name="adj3" fmla="val 11556"/>
              <a:gd name="adj4" fmla="val -47083"/>
              <a:gd name="adj5" fmla="val 100963"/>
              <a:gd name="adj6" fmla="val -6809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/>
              <a:t>递归条件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altLang="zh-CN"/>
              <a:t>n&lt;3 &amp;&amp; k!=key</a:t>
            </a:r>
          </a:p>
        </p:txBody>
      </p:sp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195513" y="4200525"/>
            <a:ext cx="1584325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 animBg="1" autoUpdateAnimBg="0"/>
      <p:bldP spid="2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44953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6468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if( n&lt;3 )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k==key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  <p:sp>
        <p:nvSpPr>
          <p:cNvPr id="866309" name="AutoShape 5"/>
          <p:cNvSpPr>
            <a:spLocks/>
          </p:cNvSpPr>
          <p:nvPr/>
        </p:nvSpPr>
        <p:spPr bwMode="auto">
          <a:xfrm>
            <a:off x="5724525" y="3357563"/>
            <a:ext cx="2232025" cy="989012"/>
          </a:xfrm>
          <a:prstGeom prst="borderCallout2">
            <a:avLst>
              <a:gd name="adj1" fmla="val 11556"/>
              <a:gd name="adj2" fmla="val -3412"/>
              <a:gd name="adj3" fmla="val 11556"/>
              <a:gd name="adj4" fmla="val -22403"/>
              <a:gd name="adj5" fmla="val 117333"/>
              <a:gd name="adj6" fmla="val -593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/>
              <a:t>结束函数的</a:t>
            </a:r>
          </a:p>
          <a:p>
            <a:pPr algn="ctr" eaLnBrk="0" hangingPunct="0">
              <a:lnSpc>
                <a:spcPct val="150000"/>
              </a:lnSpc>
            </a:pPr>
            <a:r>
              <a:rPr lang="zh-CN" altLang="en-US"/>
              <a:t>两种情况</a:t>
            </a:r>
          </a:p>
        </p:txBody>
      </p:sp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619250" y="3789363"/>
            <a:ext cx="2305050" cy="431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692275" y="5156200"/>
            <a:ext cx="2447925" cy="5048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9" grpId="0" animBg="1" autoUpdateAnimBg="0"/>
      <p:bldP spid="2" grpId="0" animBg="1"/>
      <p:bldP spid="3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626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3-25  </a:t>
            </a:r>
            <a:r>
              <a:rPr lang="zh-CN" altLang="en-US" sz="2000" i="1">
                <a:solidFill>
                  <a:srgbClr val="008000"/>
                </a:solidFill>
              </a:rPr>
              <a:t>用静态变量测试密码输入次数</a:t>
            </a:r>
            <a:endParaRPr lang="zh-CN" altLang="en-US" b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password( const int &amp; key );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if( password(123456) )		</a:t>
            </a:r>
            <a:r>
              <a:rPr lang="en-US" altLang="zh-CN" b="0" i="1">
                <a:solidFill>
                  <a:srgbClr val="008000"/>
                </a:solidFill>
              </a:rPr>
              <a:t>//</a:t>
            </a:r>
            <a:r>
              <a:rPr lang="zh-CN" altLang="en-US" b="0" i="1">
                <a:solidFill>
                  <a:srgbClr val="008000"/>
                </a:solidFill>
              </a:rPr>
              <a:t>调用函数，测试用户输入密码</a:t>
            </a:r>
          </a:p>
          <a:p>
            <a:pPr>
              <a:lnSpc>
                <a:spcPct val="120000"/>
              </a:lnSpc>
            </a:pPr>
            <a:r>
              <a:rPr lang="zh-CN" altLang="en-US" b="0"/>
              <a:t>       </a:t>
            </a:r>
            <a:r>
              <a:rPr lang="en-US" altLang="zh-CN" b="0"/>
              <a:t>cout &lt;&lt; "Welcome!"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else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   cout &lt;&lt; "Sorry,you are wrong!" &lt;&lt; endl;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45056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3.6.1 </a:t>
            </a:r>
            <a:r>
              <a:rPr lang="zh-CN" altLang="en-US" smtClean="0"/>
              <a:t>存储特性</a:t>
            </a:r>
          </a:p>
        </p:txBody>
      </p:sp>
      <p:sp>
        <p:nvSpPr>
          <p:cNvPr id="446468" name="Text Box 2"/>
          <p:cNvSpPr txBox="1">
            <a:spLocks noChangeArrowheads="1"/>
          </p:cNvSpPr>
          <p:nvPr/>
        </p:nvSpPr>
        <p:spPr bwMode="auto">
          <a:xfrm>
            <a:off x="1116013" y="1484313"/>
            <a:ext cx="7626350" cy="47148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/>
              <a:t>int password( const int &amp; key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{  static int n = 0;    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静态变量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int k;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cout&lt;&lt; "Please input your password: ";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cin &gt;&gt; k;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输入密码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n ++;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记录输入次数，即函数调用次数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if( n&lt;3 )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输入次数合法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k==key )  return 1;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密码正确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    else  password(key);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递归，重新输入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else				</a:t>
            </a:r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zh-CN" altLang="en-US" i="1">
                <a:solidFill>
                  <a:srgbClr val="008000"/>
                </a:solidFill>
              </a:rPr>
              <a:t>连续输入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次错误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{  if( k!=key )	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867331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．函数原型作用域 </a:t>
            </a:r>
          </a:p>
        </p:txBody>
      </p:sp>
      <p:sp>
        <p:nvSpPr>
          <p:cNvPr id="867332" name="Rectangle 4"/>
          <p:cNvSpPr>
            <a:spLocks noChangeArrowheads="1"/>
          </p:cNvSpPr>
          <p:nvPr/>
        </p:nvSpPr>
        <p:spPr bwMode="auto">
          <a:xfrm>
            <a:off x="990600" y="2744788"/>
            <a:ext cx="5562600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zh-CN" altLang="en-US" i="1"/>
              <a:t>例如，以下函数原型编译器认为是相同的：</a:t>
            </a:r>
          </a:p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zh-CN" altLang="en-US"/>
              <a:t>	</a:t>
            </a:r>
            <a:r>
              <a:rPr lang="en-US" altLang="zh-CN"/>
              <a:t>double funPrototype ( double , double ) ;</a:t>
            </a:r>
          </a:p>
          <a:p>
            <a:pPr algn="just">
              <a:lnSpc>
                <a:spcPct val="180000"/>
              </a:lnSpc>
              <a:spcBef>
                <a:spcPct val="50000"/>
              </a:spcBef>
            </a:pPr>
            <a:r>
              <a:rPr lang="en-US" altLang="zh-CN"/>
              <a:t>	double funPrototype ( double a , double b ) ;</a:t>
            </a: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en-US" altLang="zh-CN"/>
              <a:t>	double funPrototype ( double x , double y ) ; </a:t>
            </a:r>
          </a:p>
        </p:txBody>
      </p:sp>
      <p:sp>
        <p:nvSpPr>
          <p:cNvPr id="867333" name="Rectangle 5"/>
          <p:cNvSpPr>
            <a:spLocks noChangeArrowheads="1"/>
          </p:cNvSpPr>
          <p:nvPr/>
        </p:nvSpPr>
        <p:spPr bwMode="auto">
          <a:xfrm>
            <a:off x="1371600" y="1949450"/>
            <a:ext cx="609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函数原型形式参数表中的标识符具有函数原型作用域 </a:t>
            </a:r>
          </a:p>
        </p:txBody>
      </p:sp>
      <p:sp>
        <p:nvSpPr>
          <p:cNvPr id="37786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6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0" grpId="0" autoUpdateAnimBg="0"/>
      <p:bldP spid="867331" grpId="0" autoUpdateAnimBg="0"/>
      <p:bldP spid="867332" grpId="0" autoUpdateAnimBg="0"/>
      <p:bldP spid="86733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44034" name="Text Box 6"/>
          <p:cNvSpPr txBox="1">
            <a:spLocks noChangeArrowheads="1"/>
          </p:cNvSpPr>
          <p:nvPr/>
        </p:nvSpPr>
        <p:spPr bwMode="auto">
          <a:xfrm>
            <a:off x="1219200" y="1416050"/>
            <a:ext cx="6858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函数原型的作用是告诉编译器有关函数的信息：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函数的名字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函数返回的数据类型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函数要接受的参数个数、参数类型和参数的顺序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编译器根据函数原型检查函数调用的正确性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函数原型的形式：</a:t>
            </a:r>
          </a:p>
          <a:p>
            <a:pPr algn="just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	</a:t>
            </a:r>
            <a:r>
              <a:rPr lang="zh-CN" altLang="en-US" sz="2000" i="1">
                <a:ea typeface="Arial Unicode MS"/>
                <a:cs typeface="Arial Unicode MS"/>
              </a:rPr>
              <a:t>类型  函数名</a:t>
            </a:r>
            <a:r>
              <a:rPr lang="zh-CN" altLang="en-US" sz="2000">
                <a:ea typeface="Arial Unicode MS"/>
                <a:cs typeface="Arial Unicode MS"/>
              </a:rPr>
              <a:t> （ </a:t>
            </a:r>
            <a:r>
              <a:rPr lang="zh-CN" altLang="en-US" sz="2000" i="1">
                <a:ea typeface="Arial Unicode MS"/>
                <a:cs typeface="Arial Unicode MS"/>
              </a:rPr>
              <a:t>形式参数表</a:t>
            </a:r>
            <a:r>
              <a:rPr lang="zh-CN" altLang="en-US" sz="2000">
                <a:ea typeface="Arial Unicode MS"/>
                <a:cs typeface="Arial Unicode MS"/>
              </a:rPr>
              <a:t> ）</a:t>
            </a:r>
            <a:r>
              <a:rPr lang="en-US" altLang="zh-CN" sz="2000" i="1">
                <a:solidFill>
                  <a:srgbClr val="0000FF"/>
                </a:solidFill>
                <a:ea typeface="Arial Unicode MS"/>
                <a:cs typeface="Arial Unicode MS"/>
              </a:rPr>
              <a:t>;</a:t>
            </a: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5486400" y="4921250"/>
            <a:ext cx="381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34536" name="AutoShape 8"/>
          <p:cNvSpPr>
            <a:spLocks/>
          </p:cNvSpPr>
          <p:nvPr/>
        </p:nvSpPr>
        <p:spPr bwMode="auto">
          <a:xfrm>
            <a:off x="6932613" y="3097213"/>
            <a:ext cx="1600200" cy="838200"/>
          </a:xfrm>
          <a:prstGeom prst="borderCallout2">
            <a:avLst>
              <a:gd name="adj1" fmla="val 13634"/>
              <a:gd name="adj2" fmla="val -4764"/>
              <a:gd name="adj3" fmla="val 13634"/>
              <a:gd name="adj4" fmla="val -20833"/>
              <a:gd name="adj5" fmla="val 203597"/>
              <a:gd name="adj6" fmla="val -7262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函数原型是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声明语句</a:t>
            </a:r>
          </a:p>
        </p:txBody>
      </p:sp>
      <p:sp>
        <p:nvSpPr>
          <p:cNvPr id="4403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  <p:bldP spid="534536" grpId="0" animBg="1" autoUpdateAnimBg="0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．块作用域 </a:t>
            </a:r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1295400" y="1797050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在语句块中声明的标识符具有块作用域 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838200" y="2276475"/>
            <a:ext cx="5054600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3-25  </a:t>
            </a:r>
            <a:r>
              <a:rPr lang="zh-CN" altLang="en-US" i="1">
                <a:solidFill>
                  <a:srgbClr val="008000"/>
                </a:solidFill>
              </a:rPr>
              <a:t>不同作用域的同名变量</a:t>
            </a:r>
          </a:p>
          <a:p>
            <a:pPr>
              <a:lnSpc>
                <a:spcPct val="13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/>
              <a:t>{ int a = 1;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外层的</a:t>
            </a:r>
            <a:r>
              <a:rPr lang="en-US" altLang="zh-CN" i="1">
                <a:solidFill>
                  <a:srgbClr val="008000"/>
                </a:solidFill>
              </a:rPr>
              <a:t>a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{ int a = 1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内层的</a:t>
            </a:r>
            <a:r>
              <a:rPr lang="en-US" altLang="zh-CN" i="1">
                <a:solidFill>
                  <a:srgbClr val="008000"/>
                </a:solidFill>
              </a:rPr>
              <a:t>a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  a ++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    cout &lt;&lt; "inside a = " &lt;&lt; a &lt;&lt; endl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}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内层的</a:t>
            </a:r>
            <a:r>
              <a:rPr lang="en-US" altLang="zh-CN" i="1">
                <a:solidFill>
                  <a:srgbClr val="008000"/>
                </a:solidFill>
              </a:rPr>
              <a:t>a</a:t>
            </a:r>
            <a:r>
              <a:rPr lang="zh-CN" altLang="en-US" i="1">
                <a:solidFill>
                  <a:srgbClr val="008000"/>
                </a:solidFill>
              </a:rPr>
              <a:t>作用域结束</a:t>
            </a:r>
          </a:p>
          <a:p>
            <a:pPr>
              <a:lnSpc>
                <a:spcPct val="130000"/>
              </a:lnSpc>
            </a:pPr>
            <a:r>
              <a:rPr lang="en-US" altLang="zh-CN"/>
              <a:t>cout &lt;&lt; "outside a = " &lt;&lt;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/>
              <a:t>a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/>
              <a:t>&lt;&lt; endl ;</a:t>
            </a:r>
          </a:p>
          <a:p>
            <a:pPr>
              <a:lnSpc>
                <a:spcPct val="130000"/>
              </a:lnSpc>
            </a:pPr>
            <a:r>
              <a:rPr lang="en-US" altLang="zh-CN"/>
              <a:t>}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外层的</a:t>
            </a:r>
            <a:r>
              <a:rPr lang="en-US" altLang="zh-CN" i="1">
                <a:solidFill>
                  <a:srgbClr val="008000"/>
                </a:solidFill>
              </a:rPr>
              <a:t>a</a:t>
            </a:r>
            <a:r>
              <a:rPr lang="zh-CN" altLang="en-US" i="1">
                <a:solidFill>
                  <a:srgbClr val="008000"/>
                </a:solidFill>
              </a:rPr>
              <a:t>作用域结束</a:t>
            </a:r>
          </a:p>
        </p:txBody>
      </p:sp>
      <p:sp>
        <p:nvSpPr>
          <p:cNvPr id="37888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autoUpdateAnimBg="0"/>
      <p:bldP spid="868356" grpId="0" autoUpdateAnimBg="0"/>
      <p:bldP spid="868357" grpId="0" autoUpdateAnimBg="0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2"/>
          <p:cNvSpPr>
            <a:spLocks noChangeArrowheads="1"/>
          </p:cNvSpPr>
          <p:nvPr/>
        </p:nvSpPr>
        <p:spPr bwMode="auto">
          <a:xfrm>
            <a:off x="838200" y="3789363"/>
            <a:ext cx="510540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79906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379907" name="Text Box 4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．块作用域 </a:t>
            </a:r>
          </a:p>
        </p:txBody>
      </p:sp>
      <p:sp>
        <p:nvSpPr>
          <p:cNvPr id="379908" name="Rectangle 5"/>
          <p:cNvSpPr>
            <a:spLocks noChangeArrowheads="1"/>
          </p:cNvSpPr>
          <p:nvPr/>
        </p:nvSpPr>
        <p:spPr bwMode="auto">
          <a:xfrm>
            <a:off x="1295400" y="1797050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Arial Unicode MS"/>
                <a:cs typeface="Arial Unicode MS"/>
              </a:rPr>
              <a:t>在语句块中声明的标识符具有块作用域 </a:t>
            </a:r>
          </a:p>
        </p:txBody>
      </p:sp>
      <p:sp>
        <p:nvSpPr>
          <p:cNvPr id="869382" name="Text Box 6"/>
          <p:cNvSpPr txBox="1">
            <a:spLocks noChangeArrowheads="1"/>
          </p:cNvSpPr>
          <p:nvPr/>
        </p:nvSpPr>
        <p:spPr bwMode="auto">
          <a:xfrm>
            <a:off x="838200" y="2276475"/>
            <a:ext cx="5054600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3-25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不同作用域的同名变量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#include&lt;iostream&gt;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using namespace std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int main()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{ int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 1;		</a:t>
            </a:r>
            <a:r>
              <a:rPr lang="en-US" altLang="zh-CN" i="1">
                <a:ea typeface="宋体" pitchFamily="2" charset="-122"/>
              </a:rPr>
              <a:t>// </a:t>
            </a:r>
            <a:r>
              <a:rPr lang="zh-CN" altLang="en-US" i="1">
                <a:ea typeface="宋体" pitchFamily="2" charset="-122"/>
              </a:rPr>
              <a:t>外层的</a:t>
            </a:r>
            <a:r>
              <a:rPr lang="en-US" altLang="zh-CN" i="1">
                <a:ea typeface="宋体" pitchFamily="2" charset="-122"/>
              </a:rPr>
              <a:t>a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 { int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 1 ;	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00FF"/>
                </a:solidFill>
                <a:ea typeface="宋体" pitchFamily="2" charset="-122"/>
              </a:rPr>
              <a:t>内层的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++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     cout &lt;&lt; "inside a = " &lt;&lt;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&lt;&lt; endl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 }			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00FF"/>
                </a:solidFill>
                <a:ea typeface="宋体" pitchFamily="2" charset="-122"/>
              </a:rPr>
              <a:t>内层的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zh-CN" altLang="en-US" i="1">
                <a:solidFill>
                  <a:srgbClr val="0000FF"/>
                </a:solidFill>
                <a:ea typeface="宋体" pitchFamily="2" charset="-122"/>
              </a:rPr>
              <a:t>作用域结束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cout &lt;&lt; "outside a = " &lt;&lt;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&lt;&lt; endl 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ea typeface="宋体" pitchFamily="2" charset="-122"/>
              </a:rPr>
              <a:t>}			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// </a:t>
            </a:r>
            <a:r>
              <a:rPr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外层的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</a:t>
            </a:r>
            <a:r>
              <a:rPr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作用域结束</a:t>
            </a:r>
          </a:p>
        </p:txBody>
      </p:sp>
      <p:sp>
        <p:nvSpPr>
          <p:cNvPr id="869383" name="Rectangle 7"/>
          <p:cNvSpPr>
            <a:spLocks noChangeArrowheads="1"/>
          </p:cNvSpPr>
          <p:nvPr/>
        </p:nvSpPr>
        <p:spPr bwMode="auto">
          <a:xfrm>
            <a:off x="5867400" y="2711450"/>
            <a:ext cx="29718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</a:rPr>
              <a:t>inside a = 2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</a:rPr>
              <a:t>outside a = 1 </a:t>
            </a:r>
          </a:p>
        </p:txBody>
      </p:sp>
      <p:sp>
        <p:nvSpPr>
          <p:cNvPr id="379911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  <p:sp>
        <p:nvSpPr>
          <p:cNvPr id="869386" name="AutoShape 10"/>
          <p:cNvSpPr>
            <a:spLocks/>
          </p:cNvSpPr>
          <p:nvPr/>
        </p:nvSpPr>
        <p:spPr bwMode="auto">
          <a:xfrm>
            <a:off x="2832100" y="2349500"/>
            <a:ext cx="2819400" cy="609600"/>
          </a:xfrm>
          <a:prstGeom prst="borderCallout2">
            <a:avLst>
              <a:gd name="adj1" fmla="val 18750"/>
              <a:gd name="adj2" fmla="val -2704"/>
              <a:gd name="adj3" fmla="val 18750"/>
              <a:gd name="adj4" fmla="val -11542"/>
              <a:gd name="adj5" fmla="val 233593"/>
              <a:gd name="adj6" fmla="val -401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>
                <a:ea typeface="宋体" pitchFamily="2" charset="-122"/>
              </a:rPr>
              <a:t>内层的 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a </a:t>
            </a:r>
            <a:r>
              <a:rPr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覆盖</a:t>
            </a:r>
            <a:r>
              <a:rPr lang="zh-CN" altLang="en-US">
                <a:ea typeface="宋体" pitchFamily="2" charset="-122"/>
              </a:rPr>
              <a:t>了外层的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69387" name="Oval 11"/>
          <p:cNvSpPr>
            <a:spLocks noChangeArrowheads="1"/>
          </p:cNvSpPr>
          <p:nvPr/>
        </p:nvSpPr>
        <p:spPr bwMode="auto">
          <a:xfrm>
            <a:off x="5791200" y="2787650"/>
            <a:ext cx="1524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69388" name="Oval 12"/>
          <p:cNvSpPr>
            <a:spLocks noChangeArrowheads="1"/>
          </p:cNvSpPr>
          <p:nvPr/>
        </p:nvSpPr>
        <p:spPr bwMode="auto">
          <a:xfrm>
            <a:off x="990600" y="3789363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3" grpId="0" animBg="1" autoUpdateAnimBg="0"/>
      <p:bldP spid="869386" grpId="0" animBg="1" autoUpdateAnimBg="0"/>
      <p:bldP spid="869387" grpId="0" animBg="1"/>
      <p:bldP spid="869388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870403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．函数作用域 </a:t>
            </a:r>
          </a:p>
        </p:txBody>
      </p:sp>
      <p:sp>
        <p:nvSpPr>
          <p:cNvPr id="870404" name="Rectangle 4"/>
          <p:cNvSpPr>
            <a:spLocks noChangeArrowheads="1"/>
          </p:cNvSpPr>
          <p:nvPr/>
        </p:nvSpPr>
        <p:spPr bwMode="auto">
          <a:xfrm>
            <a:off x="990600" y="2008188"/>
            <a:ext cx="739775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语句标号（后面带冒号的标识符）是惟一具有函数作用域的</a:t>
            </a:r>
          </a:p>
          <a:p>
            <a:pPr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    标识符</a:t>
            </a:r>
          </a:p>
          <a:p>
            <a:pPr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语句标号用于</a:t>
            </a:r>
            <a:r>
              <a:rPr lang="en-US" altLang="zh-CN" sz="2000">
                <a:ea typeface="Arial Unicode MS"/>
                <a:cs typeface="Arial Unicode MS"/>
              </a:rPr>
              <a:t>switch</a:t>
            </a:r>
            <a:r>
              <a:rPr lang="zh-CN" altLang="en-US" sz="2000">
                <a:ea typeface="Arial Unicode MS"/>
                <a:cs typeface="Arial Unicode MS"/>
              </a:rPr>
              <a:t>结构中的</a:t>
            </a:r>
            <a:r>
              <a:rPr lang="en-US" altLang="zh-CN" sz="2000">
                <a:ea typeface="Arial Unicode MS"/>
                <a:cs typeface="Arial Unicode MS"/>
              </a:rPr>
              <a:t>case</a:t>
            </a:r>
            <a:r>
              <a:rPr lang="zh-CN" altLang="en-US" sz="2000">
                <a:ea typeface="Arial Unicode MS"/>
                <a:cs typeface="Arial Unicode MS"/>
              </a:rPr>
              <a:t>标号，</a:t>
            </a:r>
            <a:r>
              <a:rPr lang="en-US" altLang="zh-CN" sz="2000">
                <a:ea typeface="Arial Unicode MS"/>
                <a:cs typeface="Arial Unicode MS"/>
              </a:rPr>
              <a:t>goto</a:t>
            </a:r>
            <a:r>
              <a:rPr lang="zh-CN" altLang="en-US" sz="2000">
                <a:ea typeface="Arial Unicode MS"/>
                <a:cs typeface="Arial Unicode MS"/>
              </a:rPr>
              <a:t>语句转向入口的</a:t>
            </a:r>
          </a:p>
          <a:p>
            <a:pPr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    语句标号</a:t>
            </a:r>
          </a:p>
          <a:p>
            <a:pPr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标号可以在函数体中任何地方使用，但不能在函数体外引用 </a:t>
            </a:r>
          </a:p>
        </p:txBody>
      </p:sp>
      <p:sp>
        <p:nvSpPr>
          <p:cNvPr id="38093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7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7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870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 autoUpdateAnimBg="0"/>
      <p:bldP spid="870404" grpId="0" build="p" autoUpdateAnimBg="0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871427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4</a:t>
            </a:r>
            <a:r>
              <a:rPr lang="zh-CN" altLang="en-US" sz="2000" i="1">
                <a:solidFill>
                  <a:srgbClr val="008000"/>
                </a:solidFill>
              </a:rPr>
              <a:t>．文件作用域 </a:t>
            </a:r>
          </a:p>
        </p:txBody>
      </p:sp>
      <p:sp>
        <p:nvSpPr>
          <p:cNvPr id="871428" name="Rectangle 4"/>
          <p:cNvSpPr>
            <a:spLocks noChangeArrowheads="1"/>
          </p:cNvSpPr>
          <p:nvPr/>
        </p:nvSpPr>
        <p:spPr bwMode="auto">
          <a:xfrm>
            <a:off x="990600" y="2008188"/>
            <a:ext cx="7086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</a:t>
            </a:r>
            <a:r>
              <a:rPr lang="zh-CN" altLang="en-US" sz="2000">
                <a:ea typeface="Arial Unicode MS"/>
                <a:cs typeface="Arial Unicode MS"/>
              </a:rPr>
              <a:t>任何在函数之外声明的标识符具有文件作用域</a:t>
            </a:r>
          </a:p>
          <a:p>
            <a:pPr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这种标识符从声明处起至文件尾的任何函数都可见 </a:t>
            </a:r>
          </a:p>
        </p:txBody>
      </p:sp>
      <p:sp>
        <p:nvSpPr>
          <p:cNvPr id="38195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autoUpdateAnimBg="0"/>
      <p:bldP spid="871428" grpId="0" autoUpdateAnimBg="0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/>
        </p:nvSpPr>
        <p:spPr bwMode="auto">
          <a:xfrm>
            <a:off x="381000" y="115888"/>
            <a:ext cx="7239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3-26  </a:t>
            </a:r>
            <a:r>
              <a:rPr lang="zh-CN" altLang="en-US" i="1">
                <a:solidFill>
                  <a:srgbClr val="008000"/>
                </a:solidFill>
              </a:rPr>
              <a:t>使用文件作用域变量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#include &lt;iostream&gt;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using namespace std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int a = 1, b = 1 ;</a:t>
            </a:r>
            <a:endParaRPr lang="en-US" altLang="zh-CN" i="1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void f1( int x )</a:t>
            </a:r>
            <a:endParaRPr lang="en-US" altLang="zh-CN" i="1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{ a = x * x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 b = a * x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}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int c ; </a:t>
            </a:r>
            <a:endParaRPr lang="en-US" altLang="zh-CN" i="1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void f2( int x, int y )</a:t>
            </a:r>
            <a:endParaRPr lang="en-US" altLang="zh-CN" i="1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{ a = x &gt; y ? x : y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 b = x &lt; y ? x : y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 c = x + y ; 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}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int main()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{ f1( 4 ) ;	</a:t>
            </a:r>
            <a:endParaRPr lang="en-US" altLang="zh-CN" i="1">
              <a:solidFill>
                <a:srgbClr val="0000FF"/>
              </a:solidFill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cout &lt;&lt; "call function f1 :\n"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cout &lt;&lt; "a = " &lt;&lt; a &lt;&lt; " , b = " &lt;&lt; b &lt;&lt; endl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f2 (10, 23 ) ;                             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cout &lt;&lt; "call function f2 :\n"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  cout &lt;&lt; "a = " &lt;&lt; a &lt;&lt; " , b = " &lt;&lt; b &lt;&lt; " , c = " &lt;&lt; c &lt;&lt; endl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/>
              <a:t>}</a:t>
            </a:r>
          </a:p>
        </p:txBody>
      </p:sp>
      <p:sp>
        <p:nvSpPr>
          <p:cNvPr id="38297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92088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0" grpId="0" autoUpdateAnimBg="0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4498" name="Group 2"/>
          <p:cNvGraphicFramePr>
            <a:graphicFrameLocks noGrp="1"/>
          </p:cNvGraphicFramePr>
          <p:nvPr/>
        </p:nvGraphicFramePr>
        <p:xfrm>
          <a:off x="381000" y="1052513"/>
          <a:ext cx="6858000" cy="5540376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143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11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74507" name="Rectangle 11"/>
          <p:cNvSpPr>
            <a:spLocks noChangeArrowheads="1"/>
          </p:cNvSpPr>
          <p:nvPr/>
        </p:nvSpPr>
        <p:spPr bwMode="auto">
          <a:xfrm>
            <a:off x="381000" y="115888"/>
            <a:ext cx="7239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3-26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使用文件作用域变量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#include &lt;iostream&gt;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using namespace std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int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= 1,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= 1 ;</a:t>
            </a:r>
            <a:r>
              <a:rPr lang="en-US" altLang="zh-CN">
                <a:ea typeface="宋体" pitchFamily="2" charset="-122"/>
              </a:rPr>
              <a:t>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void f1( int x )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= x * x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en-US" altLang="zh-CN">
                <a:ea typeface="宋体" pitchFamily="2" charset="-122"/>
              </a:rPr>
              <a:t>* x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int c ;                      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void f2( int x, int y )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= x &gt; y ? x : y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   b</a:t>
            </a:r>
            <a:r>
              <a:rPr lang="en-US" altLang="zh-CN">
                <a:ea typeface="宋体" pitchFamily="2" charset="-122"/>
              </a:rPr>
              <a:t> = x &lt; y ? x : y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>
                <a:ea typeface="宋体" pitchFamily="2" charset="-122"/>
              </a:rPr>
              <a:t> = x + y ; 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int main()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f1( 4 ) ;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"call function f1 :\n"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"a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&lt;&lt; " , b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&lt;&lt; endl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f2 (10, 23 ) ;                             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"call function f2 :\n"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"a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&lt;&lt; " , b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&lt;&lt; " , c = " &lt;&lt; </a:t>
            </a:r>
            <a:r>
              <a:rPr lang="en-US" altLang="zh-CN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  <a:r>
              <a:rPr lang="en-US" altLang="zh-CN">
                <a:ea typeface="宋体" pitchFamily="2" charset="-122"/>
              </a:rPr>
              <a:t> &lt;&lt; endl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</p:txBody>
      </p:sp>
      <p:sp>
        <p:nvSpPr>
          <p:cNvPr id="874508" name="Rectangle 12"/>
          <p:cNvSpPr>
            <a:spLocks noChangeArrowheads="1"/>
          </p:cNvSpPr>
          <p:nvPr/>
        </p:nvSpPr>
        <p:spPr bwMode="auto">
          <a:xfrm>
            <a:off x="2787650" y="1019175"/>
            <a:ext cx="276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r>
              <a:rPr lang="zh-CN" altLang="en-US" i="1">
                <a:solidFill>
                  <a:srgbClr val="008000"/>
                </a:solidFill>
              </a:rPr>
              <a:t>的作用域从这里开始</a:t>
            </a:r>
          </a:p>
        </p:txBody>
      </p:sp>
      <p:sp>
        <p:nvSpPr>
          <p:cNvPr id="874509" name="Rectangle 13"/>
          <p:cNvSpPr>
            <a:spLocks noChangeArrowheads="1"/>
          </p:cNvSpPr>
          <p:nvPr/>
        </p:nvSpPr>
        <p:spPr bwMode="auto">
          <a:xfrm>
            <a:off x="2787650" y="1323975"/>
            <a:ext cx="221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f1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a,b</a:t>
            </a:r>
          </a:p>
        </p:txBody>
      </p:sp>
      <p:sp>
        <p:nvSpPr>
          <p:cNvPr id="874510" name="Rectangle 14"/>
          <p:cNvSpPr>
            <a:spLocks noChangeArrowheads="1"/>
          </p:cNvSpPr>
          <p:nvPr/>
        </p:nvSpPr>
        <p:spPr bwMode="auto">
          <a:xfrm>
            <a:off x="2787650" y="2774950"/>
            <a:ext cx="227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f2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874511" name="Rectangle 15"/>
          <p:cNvSpPr>
            <a:spLocks noChangeArrowheads="1"/>
          </p:cNvSpPr>
          <p:nvPr/>
        </p:nvSpPr>
        <p:spPr bwMode="auto">
          <a:xfrm>
            <a:off x="2787650" y="422116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main 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</a:p>
        </p:txBody>
      </p:sp>
      <p:sp>
        <p:nvSpPr>
          <p:cNvPr id="38400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192088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8" grpId="0" autoUpdateAnimBg="0"/>
      <p:bldP spid="874509" grpId="0" autoUpdateAnimBg="0"/>
      <p:bldP spid="874510" grpId="0" autoUpdateAnimBg="0"/>
      <p:bldP spid="874511" grpId="0" autoUpdateAnimBg="0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86" name="Group 2"/>
          <p:cNvGraphicFramePr>
            <a:graphicFrameLocks noGrp="1"/>
          </p:cNvGraphicFramePr>
          <p:nvPr/>
        </p:nvGraphicFramePr>
        <p:xfrm>
          <a:off x="381000" y="1052513"/>
          <a:ext cx="6858000" cy="5540376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143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11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8002" name="Group 18"/>
          <p:cNvGraphicFramePr>
            <a:graphicFrameLocks noGrp="1"/>
          </p:cNvGraphicFramePr>
          <p:nvPr>
            <p:ph idx="4294967295"/>
          </p:nvPr>
        </p:nvGraphicFramePr>
        <p:xfrm>
          <a:off x="395288" y="2492375"/>
          <a:ext cx="6851650" cy="4105275"/>
        </p:xfrm>
        <a:graphic>
          <a:graphicData uri="http://schemas.openxmlformats.org/drawingml/2006/table">
            <a:tbl>
              <a:tblPr/>
              <a:tblGrid>
                <a:gridCol w="6851650"/>
              </a:tblGrid>
              <a:tr h="410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37995" name="Rectangle 11"/>
          <p:cNvSpPr>
            <a:spLocks noChangeArrowheads="1"/>
          </p:cNvSpPr>
          <p:nvPr/>
        </p:nvSpPr>
        <p:spPr bwMode="auto">
          <a:xfrm>
            <a:off x="381000" y="115888"/>
            <a:ext cx="7239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3-26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使用文件作用域变量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#include &lt;iostream&gt;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using namespace std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int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= 1,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= 1 ;</a:t>
            </a:r>
            <a:r>
              <a:rPr lang="en-US" altLang="zh-CN">
                <a:ea typeface="宋体" pitchFamily="2" charset="-122"/>
              </a:rPr>
              <a:t>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void f1( int x )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= x * x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=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en-US" altLang="zh-CN">
                <a:ea typeface="宋体" pitchFamily="2" charset="-122"/>
              </a:rPr>
              <a:t>* x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int c ;                      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void f2( int x, int y )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= x &gt; y ? x : y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   b</a:t>
            </a:r>
            <a:r>
              <a:rPr lang="en-US" altLang="zh-CN">
                <a:ea typeface="宋体" pitchFamily="2" charset="-122"/>
              </a:rPr>
              <a:t> = x &lt; y ? x : y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>
                <a:ea typeface="宋体" pitchFamily="2" charset="-122"/>
              </a:rPr>
              <a:t> = x + y ; 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int main()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{ f1( 4 ) ;		</a:t>
            </a:r>
            <a:endParaRPr lang="en-US" altLang="zh-CN" i="1">
              <a:solidFill>
                <a:srgbClr val="0000FF"/>
              </a:solidFill>
              <a:ea typeface="宋体" pitchFamily="2" charset="-122"/>
            </a:endParaRP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"call function f1 :\n"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"a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&lt;&lt; " , b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&lt;&lt; endl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f2 (10, 23 ) ;                             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"call function f2 :\n"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  cout &lt;&lt; "a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&lt;&lt; " , b = " &lt;&lt; 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&lt;&lt; " , c = " &lt;&lt; </a:t>
            </a:r>
            <a:r>
              <a:rPr lang="en-US" altLang="zh-CN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  <a:r>
              <a:rPr lang="en-US" altLang="zh-CN">
                <a:ea typeface="宋体" pitchFamily="2" charset="-122"/>
              </a:rPr>
              <a:t> &lt;&lt; endl ;</a:t>
            </a:r>
          </a:p>
          <a:p>
            <a:pPr algn="just" eaLnBrk="0" hangingPunct="0">
              <a:lnSpc>
                <a:spcPct val="105000"/>
              </a:lnSpc>
              <a:defRPr/>
            </a:pPr>
            <a:r>
              <a:rPr lang="en-US" altLang="zh-CN">
                <a:ea typeface="宋体" pitchFamily="2" charset="-122"/>
              </a:rPr>
              <a:t>}</a:t>
            </a:r>
          </a:p>
        </p:txBody>
      </p:sp>
      <p:sp>
        <p:nvSpPr>
          <p:cNvPr id="385031" name="Rectangle 12"/>
          <p:cNvSpPr>
            <a:spLocks noChangeArrowheads="1"/>
          </p:cNvSpPr>
          <p:nvPr/>
        </p:nvSpPr>
        <p:spPr bwMode="auto">
          <a:xfrm>
            <a:off x="2787650" y="1019175"/>
            <a:ext cx="276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r>
              <a:rPr lang="zh-CN" altLang="en-US" i="1">
                <a:solidFill>
                  <a:srgbClr val="008000"/>
                </a:solidFill>
              </a:rPr>
              <a:t>的作用域从这里开始</a:t>
            </a:r>
          </a:p>
        </p:txBody>
      </p:sp>
      <p:sp>
        <p:nvSpPr>
          <p:cNvPr id="385032" name="Rectangle 13"/>
          <p:cNvSpPr>
            <a:spLocks noChangeArrowheads="1"/>
          </p:cNvSpPr>
          <p:nvPr/>
        </p:nvSpPr>
        <p:spPr bwMode="auto">
          <a:xfrm>
            <a:off x="2787650" y="1323975"/>
            <a:ext cx="221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f1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a,b</a:t>
            </a:r>
          </a:p>
        </p:txBody>
      </p:sp>
      <p:sp>
        <p:nvSpPr>
          <p:cNvPr id="385033" name="Rectangle 14"/>
          <p:cNvSpPr>
            <a:spLocks noChangeArrowheads="1"/>
          </p:cNvSpPr>
          <p:nvPr/>
        </p:nvSpPr>
        <p:spPr bwMode="auto">
          <a:xfrm>
            <a:off x="2787650" y="2774950"/>
            <a:ext cx="227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f2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385034" name="Rectangle 15"/>
          <p:cNvSpPr>
            <a:spLocks noChangeArrowheads="1"/>
          </p:cNvSpPr>
          <p:nvPr/>
        </p:nvSpPr>
        <p:spPr bwMode="auto">
          <a:xfrm>
            <a:off x="2787650" y="422116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main </a:t>
            </a:r>
            <a:r>
              <a:rPr lang="zh-CN" altLang="en-US" i="1">
                <a:solidFill>
                  <a:srgbClr val="008000"/>
                </a:solidFill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</a:rPr>
              <a:t>a, b</a:t>
            </a:r>
          </a:p>
        </p:txBody>
      </p:sp>
      <p:sp>
        <p:nvSpPr>
          <p:cNvPr id="385035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0480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  <p:sp>
        <p:nvSpPr>
          <p:cNvPr id="938001" name="Rectangle 17"/>
          <p:cNvSpPr>
            <a:spLocks noChangeArrowheads="1"/>
          </p:cNvSpPr>
          <p:nvPr/>
        </p:nvSpPr>
        <p:spPr bwMode="auto">
          <a:xfrm>
            <a:off x="2787650" y="2420938"/>
            <a:ext cx="429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  <a:r>
              <a:rPr lang="en-US" altLang="zh-CN" i="1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的作用域从这里开始，默认初始值为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38009" name="Rectangle 25"/>
          <p:cNvSpPr>
            <a:spLocks noChangeArrowheads="1"/>
          </p:cNvSpPr>
          <p:nvPr/>
        </p:nvSpPr>
        <p:spPr bwMode="auto">
          <a:xfrm>
            <a:off x="2787650" y="2774950"/>
            <a:ext cx="262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f2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a, b, </a:t>
            </a: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</a:p>
        </p:txBody>
      </p:sp>
      <p:sp>
        <p:nvSpPr>
          <p:cNvPr id="938010" name="Rectangle 26"/>
          <p:cNvSpPr>
            <a:spLocks noChangeArrowheads="1"/>
          </p:cNvSpPr>
          <p:nvPr/>
        </p:nvSpPr>
        <p:spPr bwMode="auto">
          <a:xfrm>
            <a:off x="2787650" y="4214813"/>
            <a:ext cx="300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main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函数可以访问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a, b, </a:t>
            </a:r>
            <a:r>
              <a:rPr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</a:t>
            </a:r>
          </a:p>
        </p:txBody>
      </p:sp>
      <p:pic>
        <p:nvPicPr>
          <p:cNvPr id="938011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6050" y="3733800"/>
            <a:ext cx="3667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3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1" grpId="0" autoUpdateAnimBg="0"/>
      <p:bldP spid="938009" grpId="0" autoUpdateAnimBg="0"/>
      <p:bldP spid="938010" grpId="0" autoUpdateAnimBg="0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876547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990600" y="1949450"/>
            <a:ext cx="6705600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具有文件作用域的变量称为全局变量；具有函数作用域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或块作用域的变量称为局部变量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全局变量声明时默认初始值为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当局部量与全局量同名，在块内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屏蔽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全局量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为了在块内访问全局量，可以用域运算符 </a:t>
            </a:r>
            <a:r>
              <a:rPr lang="en-US" altLang="zh-CN" sz="2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" :: "</a:t>
            </a:r>
          </a:p>
        </p:txBody>
      </p:sp>
      <p:sp>
        <p:nvSpPr>
          <p:cNvPr id="38605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autoUpdateAnimBg="0"/>
      <p:bldP spid="876548" grpId="0" autoUpdateAnimBg="0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387074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auto">
          <a:xfrm>
            <a:off x="876300" y="1797050"/>
            <a:ext cx="6000750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在函数体内访问全局变量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#include&lt;iostream&gt;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using namespace std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x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main()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{ int x = 256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"global variable x = " &lt;&lt; ::x &lt;&lt;endl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"local variable x = " &lt;&lt; x &lt;&lt; endl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38707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2" grpId="0" autoUpdateAnimBg="0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388098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876300" y="1797050"/>
            <a:ext cx="5783263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在函数体内访问全局变量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000" b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0">
                <a:ea typeface="宋体" pitchFamily="2" charset="-122"/>
              </a:rPr>
              <a:t>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main()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x = 256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 cout &lt;&lt; "global variable x = " &lt;&lt; 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::x</a:t>
            </a:r>
            <a:r>
              <a:rPr lang="en-US" altLang="zh-CN" sz="2000" b="0">
                <a:ea typeface="宋体" pitchFamily="2" charset="-122"/>
              </a:rPr>
              <a:t> &lt;&lt;endl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 cout &lt;&lt; "local variable x = " &lt;&lt; x &lt;&lt; endl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878597" name="Oval 5"/>
          <p:cNvSpPr>
            <a:spLocks noChangeArrowheads="1"/>
          </p:cNvSpPr>
          <p:nvPr/>
        </p:nvSpPr>
        <p:spPr bwMode="auto">
          <a:xfrm>
            <a:off x="4572000" y="4843463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78598" name="AutoShape 6"/>
          <p:cNvSpPr>
            <a:spLocks/>
          </p:cNvSpPr>
          <p:nvPr/>
        </p:nvSpPr>
        <p:spPr bwMode="auto">
          <a:xfrm>
            <a:off x="6508750" y="332263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254949"/>
              <a:gd name="adj6" fmla="val -10394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访问全局量</a:t>
            </a:r>
          </a:p>
        </p:txBody>
      </p:sp>
      <p:sp>
        <p:nvSpPr>
          <p:cNvPr id="878599" name="Oval 7"/>
          <p:cNvSpPr>
            <a:spLocks noChangeArrowheads="1"/>
          </p:cNvSpPr>
          <p:nvPr/>
        </p:nvSpPr>
        <p:spPr bwMode="auto">
          <a:xfrm>
            <a:off x="1143000" y="3403600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88103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7" grpId="0" animBg="1"/>
      <p:bldP spid="878598" grpId="0" animBg="1" autoUpdateAnimBg="0"/>
      <p:bldP spid="8785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1066800" y="1341438"/>
            <a:ext cx="68580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#include &lt;iostream&gt;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double max( double, double ) ;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函数原型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{ double a, b, c, m1, m2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cout &lt;&lt; "input a, b, c :\n"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cin &gt;&gt; a &gt;&gt; b &gt;&gt; c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m1 = max( a, b )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m2 = max( m1, c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cout &lt;&lt; "Maximum = " &lt;&lt; m2 &lt;&lt; endl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{  if ( x &gt; y )    return x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 else	 return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} </a:t>
            </a:r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1066800" y="9731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008000"/>
                </a:solidFill>
              </a:rPr>
              <a:t>使用函数原型</a:t>
            </a:r>
          </a:p>
        </p:txBody>
      </p:sp>
      <p:sp>
        <p:nvSpPr>
          <p:cNvPr id="4506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8" grpId="0" autoUpdateAnimBg="0"/>
      <p:bldP spid="535559" grpId="0" autoUpdateAnimBg="0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389122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auto">
          <a:xfrm>
            <a:off x="876300" y="1797050"/>
            <a:ext cx="585628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在函数体内访问全局变量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x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main()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</a:t>
            </a:r>
            <a:r>
              <a:rPr lang="en-US" altLang="zh-CN" sz="2000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000" b="0">
                <a:ea typeface="宋体" pitchFamily="2" charset="-122"/>
              </a:rPr>
              <a:t> = 256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 cout &lt;&lt; "global variable x = " &lt;&lt; ::x &lt;&lt;endl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 cout &lt;&lt; "local variable x = " &lt;&lt; </a:t>
            </a:r>
            <a:r>
              <a:rPr lang="en-US" altLang="zh-CN" sz="2000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000" b="0">
                <a:ea typeface="宋体" pitchFamily="2" charset="-122"/>
              </a:rPr>
              <a:t> &lt;&lt; endl ;</a:t>
            </a:r>
          </a:p>
          <a:p>
            <a:pPr algn="just" eaLnBrk="0" hangingPunct="0"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879621" name="Oval 5"/>
          <p:cNvSpPr>
            <a:spLocks noChangeArrowheads="1"/>
          </p:cNvSpPr>
          <p:nvPr/>
        </p:nvSpPr>
        <p:spPr bwMode="auto">
          <a:xfrm>
            <a:off x="4330700" y="5348288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79622" name="AutoShape 6"/>
          <p:cNvSpPr>
            <a:spLocks/>
          </p:cNvSpPr>
          <p:nvPr/>
        </p:nvSpPr>
        <p:spPr bwMode="auto">
          <a:xfrm>
            <a:off x="6292850" y="3789363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254949"/>
              <a:gd name="adj6" fmla="val -10394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访问局部量</a:t>
            </a:r>
          </a:p>
        </p:txBody>
      </p:sp>
      <p:sp>
        <p:nvSpPr>
          <p:cNvPr id="879623" name="Oval 7"/>
          <p:cNvSpPr>
            <a:spLocks noChangeArrowheads="1"/>
          </p:cNvSpPr>
          <p:nvPr/>
        </p:nvSpPr>
        <p:spPr bwMode="auto">
          <a:xfrm>
            <a:off x="1387475" y="4365625"/>
            <a:ext cx="304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89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7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1" grpId="0" animBg="1"/>
      <p:bldP spid="879622" grpId="0" animBg="1" autoUpdateAnimBg="0"/>
      <p:bldP spid="879623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3.6.2  </a:t>
            </a:r>
            <a:r>
              <a:rPr lang="zh-CN" altLang="en-US" sz="2400">
                <a:solidFill>
                  <a:srgbClr val="CC3300"/>
                </a:solidFill>
              </a:rPr>
              <a:t>标识符作用域 </a:t>
            </a:r>
          </a:p>
        </p:txBody>
      </p:sp>
      <p:sp>
        <p:nvSpPr>
          <p:cNvPr id="390146" name="Text Box 3"/>
          <p:cNvSpPr txBox="1">
            <a:spLocks noChangeArrowheads="1"/>
          </p:cNvSpPr>
          <p:nvPr/>
        </p:nvSpPr>
        <p:spPr bwMode="auto">
          <a:xfrm>
            <a:off x="974725" y="1171575"/>
            <a:ext cx="314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5</a:t>
            </a:r>
            <a:r>
              <a:rPr lang="zh-CN" altLang="en-US" sz="2000" i="1">
                <a:solidFill>
                  <a:srgbClr val="008000"/>
                </a:solidFill>
              </a:rPr>
              <a:t>．全局变量和局部变量 </a:t>
            </a:r>
          </a:p>
        </p:txBody>
      </p:sp>
      <p:sp>
        <p:nvSpPr>
          <p:cNvPr id="390147" name="Rectangle 4"/>
          <p:cNvSpPr>
            <a:spLocks noChangeArrowheads="1"/>
          </p:cNvSpPr>
          <p:nvPr/>
        </p:nvSpPr>
        <p:spPr bwMode="auto">
          <a:xfrm>
            <a:off x="876300" y="1797050"/>
            <a:ext cx="5711825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在函数体内访问全局变量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#include&lt;iostream&gt;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using namespace std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x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int main()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{ int x = 256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"global variable x = " &lt;&lt; ::x &lt;&lt;endl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   cout &lt;&lt; "local variable x = " &lt;&lt; x &lt;&lt; endl ;</a:t>
            </a:r>
          </a:p>
          <a:p>
            <a:pPr algn="just" eaLnBrk="0" hangingPunct="0">
              <a:lnSpc>
                <a:spcPct val="16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39014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3.6.2 </a:t>
            </a:r>
            <a:r>
              <a:rPr lang="zh-CN" altLang="en-US" smtClean="0"/>
              <a:t>标识符作用域</a:t>
            </a:r>
          </a:p>
        </p:txBody>
      </p:sp>
      <p:pic>
        <p:nvPicPr>
          <p:cNvPr id="8806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2708275"/>
            <a:ext cx="368935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762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3.7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多文件程序结构 </a:t>
            </a:r>
          </a:p>
        </p:txBody>
      </p:sp>
      <p:sp>
        <p:nvSpPr>
          <p:cNvPr id="881667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7034213" cy="3140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一个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C++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程序称为一个工程（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.dsp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）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一个工程由一个或多个文件组成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一个文件可以包含多个函数定义，但一个函数的定义必须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  完整地存在于一个文件中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一个文件可以被多个应用程序共享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6" grpId="0" animBg="1" autoUpdateAnimBg="0"/>
      <p:bldP spid="881667" grpId="0" autoUpdateAnimBg="0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</a:rPr>
              <a:t>3.7.1  </a:t>
            </a:r>
            <a:r>
              <a:rPr lang="zh-CN" altLang="en-US" sz="2400">
                <a:solidFill>
                  <a:srgbClr val="CC3300"/>
                </a:solidFill>
              </a:rPr>
              <a:t>多文件结构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882691" name="Text Box 3"/>
          <p:cNvSpPr txBox="1">
            <a:spLocks noChangeArrowheads="1"/>
          </p:cNvSpPr>
          <p:nvPr/>
        </p:nvSpPr>
        <p:spPr bwMode="auto">
          <a:xfrm>
            <a:off x="609600" y="1230313"/>
            <a:ext cx="5514975" cy="579437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>
                <a:ea typeface="Arial Unicode MS"/>
                <a:cs typeface="Arial Unicode MS"/>
              </a:rPr>
              <a:t>一个好的软件系统应当分解为各种同构逻辑文件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559050"/>
            <a:ext cx="5638800" cy="3200400"/>
            <a:chOff x="1104" y="1776"/>
            <a:chExt cx="3552" cy="2016"/>
          </a:xfrm>
        </p:grpSpPr>
        <p:sp useBgFill="1">
          <p:nvSpPr>
            <p:cNvPr id="393221" name="Rectangle 5"/>
            <p:cNvSpPr>
              <a:spLocks noChangeArrowheads="1"/>
            </p:cNvSpPr>
            <p:nvPr/>
          </p:nvSpPr>
          <p:spPr bwMode="auto">
            <a:xfrm>
              <a:off x="1104" y="1776"/>
              <a:ext cx="3552" cy="672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 useBgFill="1">
          <p:nvSpPr>
            <p:cNvPr id="393222" name="Rectangle 6"/>
            <p:cNvSpPr>
              <a:spLocks noChangeArrowheads="1"/>
            </p:cNvSpPr>
            <p:nvPr/>
          </p:nvSpPr>
          <p:spPr bwMode="auto">
            <a:xfrm>
              <a:off x="1104" y="2592"/>
              <a:ext cx="3552" cy="1200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2695" name="AutoShape 7"/>
            <p:cNvSpPr>
              <a:spLocks noChangeArrowheads="1"/>
            </p:cNvSpPr>
            <p:nvPr/>
          </p:nvSpPr>
          <p:spPr bwMode="auto">
            <a:xfrm>
              <a:off x="1393" y="1920"/>
              <a:ext cx="576" cy="436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头文件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882696" name="AutoShape 8"/>
            <p:cNvSpPr>
              <a:spLocks noChangeArrowheads="1"/>
            </p:cNvSpPr>
            <p:nvPr/>
          </p:nvSpPr>
          <p:spPr bwMode="auto">
            <a:xfrm>
              <a:off x="2594" y="1924"/>
              <a:ext cx="576" cy="436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头文件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882697" name="AutoShape 9"/>
            <p:cNvSpPr>
              <a:spLocks noChangeArrowheads="1"/>
            </p:cNvSpPr>
            <p:nvPr/>
          </p:nvSpPr>
          <p:spPr bwMode="auto">
            <a:xfrm>
              <a:off x="3746" y="1924"/>
              <a:ext cx="576" cy="436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头文件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882698" name="AutoShape 10"/>
            <p:cNvSpPr>
              <a:spLocks noChangeArrowheads="1"/>
            </p:cNvSpPr>
            <p:nvPr/>
          </p:nvSpPr>
          <p:spPr bwMode="auto">
            <a:xfrm>
              <a:off x="1370" y="2692"/>
              <a:ext cx="694" cy="408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实现文件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A.cpp</a:t>
              </a:r>
            </a:p>
          </p:txBody>
        </p:sp>
        <p:sp>
          <p:nvSpPr>
            <p:cNvPr id="882699" name="AutoShape 11"/>
            <p:cNvSpPr>
              <a:spLocks noChangeArrowheads="1"/>
            </p:cNvSpPr>
            <p:nvPr/>
          </p:nvSpPr>
          <p:spPr bwMode="auto">
            <a:xfrm>
              <a:off x="2544" y="2692"/>
              <a:ext cx="694" cy="408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实现文件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B .cpp</a:t>
              </a:r>
            </a:p>
          </p:txBody>
        </p:sp>
        <p:sp>
          <p:nvSpPr>
            <p:cNvPr id="882700" name="AutoShape 12"/>
            <p:cNvSpPr>
              <a:spLocks noChangeArrowheads="1"/>
            </p:cNvSpPr>
            <p:nvPr/>
          </p:nvSpPr>
          <p:spPr bwMode="auto">
            <a:xfrm>
              <a:off x="3696" y="2692"/>
              <a:ext cx="694" cy="408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实现文件</a:t>
              </a:r>
            </a:p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C .cpp</a:t>
              </a:r>
            </a:p>
          </p:txBody>
        </p:sp>
        <p:sp>
          <p:nvSpPr>
            <p:cNvPr id="882701" name="AutoShape 13"/>
            <p:cNvSpPr>
              <a:spLocks noChangeArrowheads="1"/>
            </p:cNvSpPr>
            <p:nvPr/>
          </p:nvSpPr>
          <p:spPr bwMode="auto">
            <a:xfrm>
              <a:off x="1381" y="3438"/>
              <a:ext cx="2998" cy="235"/>
            </a:xfrm>
            <a:prstGeom prst="flowChartProcess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1320" dir="18519588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		</a:t>
              </a:r>
              <a:r>
                <a:rPr lang="zh-CN" altLang="en-US">
                  <a:ea typeface="宋体" pitchFamily="2" charset="-122"/>
                </a:rPr>
                <a:t>主   文   件 </a:t>
              </a:r>
              <a:r>
                <a:rPr lang="en-US" altLang="zh-CN">
                  <a:ea typeface="宋体" pitchFamily="2" charset="-122"/>
                </a:rPr>
                <a:t>M.cpp		</a:t>
              </a:r>
            </a:p>
          </p:txBody>
        </p:sp>
        <p:sp>
          <p:nvSpPr>
            <p:cNvPr id="393230" name="Line 14"/>
            <p:cNvSpPr>
              <a:spLocks noChangeShapeType="1"/>
            </p:cNvSpPr>
            <p:nvPr/>
          </p:nvSpPr>
          <p:spPr bwMode="auto">
            <a:xfrm>
              <a:off x="1680" y="3097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1" name="Line 15"/>
            <p:cNvSpPr>
              <a:spLocks noChangeShapeType="1"/>
            </p:cNvSpPr>
            <p:nvPr/>
          </p:nvSpPr>
          <p:spPr bwMode="auto">
            <a:xfrm>
              <a:off x="2880" y="3097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2" name="Line 16"/>
            <p:cNvSpPr>
              <a:spLocks noChangeShapeType="1"/>
            </p:cNvSpPr>
            <p:nvPr/>
          </p:nvSpPr>
          <p:spPr bwMode="auto">
            <a:xfrm>
              <a:off x="4032" y="3097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3" name="Line 17"/>
            <p:cNvSpPr>
              <a:spLocks noChangeShapeType="1"/>
            </p:cNvSpPr>
            <p:nvPr/>
          </p:nvSpPr>
          <p:spPr bwMode="auto">
            <a:xfrm>
              <a:off x="1680" y="2356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4" name="Line 18"/>
            <p:cNvSpPr>
              <a:spLocks noChangeShapeType="1"/>
            </p:cNvSpPr>
            <p:nvPr/>
          </p:nvSpPr>
          <p:spPr bwMode="auto">
            <a:xfrm>
              <a:off x="2880" y="2356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5" name="Line 19"/>
            <p:cNvSpPr>
              <a:spLocks noChangeShapeType="1"/>
            </p:cNvSpPr>
            <p:nvPr/>
          </p:nvSpPr>
          <p:spPr bwMode="auto">
            <a:xfrm>
              <a:off x="4032" y="2356"/>
              <a:ext cx="0" cy="3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6" name="Line 20"/>
            <p:cNvSpPr>
              <a:spLocks noChangeShapeType="1"/>
            </p:cNvSpPr>
            <p:nvPr/>
          </p:nvSpPr>
          <p:spPr bwMode="auto">
            <a:xfrm>
              <a:off x="2208" y="221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7" name="Line 21"/>
            <p:cNvSpPr>
              <a:spLocks noChangeShapeType="1"/>
            </p:cNvSpPr>
            <p:nvPr/>
          </p:nvSpPr>
          <p:spPr bwMode="auto">
            <a:xfrm>
              <a:off x="3360" y="221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8" name="Line 22"/>
            <p:cNvSpPr>
              <a:spLocks noChangeShapeType="1"/>
            </p:cNvSpPr>
            <p:nvPr/>
          </p:nvSpPr>
          <p:spPr bwMode="auto">
            <a:xfrm>
              <a:off x="3600" y="221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39" name="Line 23"/>
            <p:cNvSpPr>
              <a:spLocks noChangeShapeType="1"/>
            </p:cNvSpPr>
            <p:nvPr/>
          </p:nvSpPr>
          <p:spPr bwMode="auto">
            <a:xfrm>
              <a:off x="1968" y="2212"/>
              <a:ext cx="24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40" name="Line 24"/>
            <p:cNvSpPr>
              <a:spLocks noChangeShapeType="1"/>
            </p:cNvSpPr>
            <p:nvPr/>
          </p:nvSpPr>
          <p:spPr bwMode="auto">
            <a:xfrm>
              <a:off x="3168" y="2212"/>
              <a:ext cx="19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41" name="Line 25"/>
            <p:cNvSpPr>
              <a:spLocks noChangeShapeType="1"/>
            </p:cNvSpPr>
            <p:nvPr/>
          </p:nvSpPr>
          <p:spPr bwMode="auto">
            <a:xfrm>
              <a:off x="3600" y="2212"/>
              <a:ext cx="14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3220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0" grpId="0" autoUpdateAnimBg="0"/>
      <p:bldP spid="882691" grpId="0" build="p" autoUpdateAnimBg="0" advAuto="1000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  <a:endParaRPr lang="zh-CN" altLang="en-US" sz="2400" i="1">
              <a:solidFill>
                <a:srgbClr val="008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2392363"/>
            <a:ext cx="5257800" cy="2833687"/>
            <a:chOff x="912" y="1671"/>
            <a:chExt cx="3312" cy="1785"/>
          </a:xfrm>
        </p:grpSpPr>
        <p:sp useBgFill="1">
          <p:nvSpPr>
            <p:cNvPr id="394244" name="Rectangle 4"/>
            <p:cNvSpPr>
              <a:spLocks noChangeArrowheads="1"/>
            </p:cNvSpPr>
            <p:nvPr/>
          </p:nvSpPr>
          <p:spPr bwMode="auto">
            <a:xfrm>
              <a:off x="912" y="2256"/>
              <a:ext cx="3312" cy="1200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3717" name="AutoShape 5"/>
            <p:cNvSpPr>
              <a:spLocks noChangeArrowheads="1"/>
            </p:cNvSpPr>
            <p:nvPr/>
          </p:nvSpPr>
          <p:spPr bwMode="auto">
            <a:xfrm>
              <a:off x="1920" y="1671"/>
              <a:ext cx="1296" cy="280"/>
            </a:xfrm>
            <a:prstGeom prst="flowChartAlternate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91581" dir="18221404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sz="2000" dirty="0" err="1">
                  <a:ea typeface="宋体" pitchFamily="2" charset="-122"/>
                </a:rPr>
                <a:t>myArea.h</a:t>
              </a:r>
              <a:endParaRPr lang="en-US" altLang="zh-CN" sz="2000" dirty="0">
                <a:ea typeface="宋体" pitchFamily="2" charset="-122"/>
              </a:endParaRPr>
            </a:p>
          </p:txBody>
        </p:sp>
        <p:sp>
          <p:nvSpPr>
            <p:cNvPr id="883718" name="AutoShape 6"/>
            <p:cNvSpPr>
              <a:spLocks noChangeArrowheads="1"/>
            </p:cNvSpPr>
            <p:nvPr/>
          </p:nvSpPr>
          <p:spPr bwMode="auto">
            <a:xfrm>
              <a:off x="1385" y="2434"/>
              <a:ext cx="1037" cy="254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ea typeface="宋体" pitchFamily="2" charset="-122"/>
                </a:rPr>
                <a:t>myCircle.cpp</a:t>
              </a:r>
            </a:p>
          </p:txBody>
        </p:sp>
        <p:sp>
          <p:nvSpPr>
            <p:cNvPr id="883719" name="AutoShape 7"/>
            <p:cNvSpPr>
              <a:spLocks noChangeArrowheads="1"/>
            </p:cNvSpPr>
            <p:nvPr/>
          </p:nvSpPr>
          <p:spPr bwMode="auto">
            <a:xfrm>
              <a:off x="2714" y="2434"/>
              <a:ext cx="931" cy="254"/>
            </a:xfrm>
            <a:prstGeom prst="flowChartProcess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ea typeface="宋体" pitchFamily="2" charset="-122"/>
                </a:rPr>
                <a:t>myRect.cpp</a:t>
              </a:r>
            </a:p>
          </p:txBody>
        </p:sp>
        <p:sp>
          <p:nvSpPr>
            <p:cNvPr id="883720" name="AutoShape 8"/>
            <p:cNvSpPr>
              <a:spLocks noChangeArrowheads="1"/>
            </p:cNvSpPr>
            <p:nvPr/>
          </p:nvSpPr>
          <p:spPr bwMode="auto">
            <a:xfrm>
              <a:off x="1082" y="3106"/>
              <a:ext cx="2998" cy="254"/>
            </a:xfrm>
            <a:prstGeom prst="flowChartProcess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81320" dir="18519588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ea typeface="宋体" pitchFamily="2" charset="-122"/>
                </a:rPr>
                <a:t>		myMain.cpp		</a:t>
              </a:r>
            </a:p>
          </p:txBody>
        </p:sp>
        <p:sp>
          <p:nvSpPr>
            <p:cNvPr id="394249" name="Line 9"/>
            <p:cNvSpPr>
              <a:spLocks noChangeShapeType="1"/>
            </p:cNvSpPr>
            <p:nvPr/>
          </p:nvSpPr>
          <p:spPr bwMode="auto">
            <a:xfrm>
              <a:off x="1920" y="2688"/>
              <a:ext cx="0" cy="4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0" name="Line 10"/>
            <p:cNvSpPr>
              <a:spLocks noChangeShapeType="1"/>
            </p:cNvSpPr>
            <p:nvPr/>
          </p:nvSpPr>
          <p:spPr bwMode="auto">
            <a:xfrm>
              <a:off x="3216" y="2688"/>
              <a:ext cx="0" cy="4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1" name="Line 11"/>
            <p:cNvSpPr>
              <a:spLocks noChangeShapeType="1"/>
            </p:cNvSpPr>
            <p:nvPr/>
          </p:nvSpPr>
          <p:spPr bwMode="auto">
            <a:xfrm>
              <a:off x="1248" y="1876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2" name="Line 12"/>
            <p:cNvSpPr>
              <a:spLocks noChangeShapeType="1"/>
            </p:cNvSpPr>
            <p:nvPr/>
          </p:nvSpPr>
          <p:spPr bwMode="auto">
            <a:xfrm>
              <a:off x="3888" y="1876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3" name="Line 13"/>
            <p:cNvSpPr>
              <a:spLocks noChangeShapeType="1"/>
            </p:cNvSpPr>
            <p:nvPr/>
          </p:nvSpPr>
          <p:spPr bwMode="auto">
            <a:xfrm flipV="1">
              <a:off x="1248" y="1872"/>
              <a:ext cx="67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4" name="Line 14"/>
            <p:cNvSpPr>
              <a:spLocks noChangeShapeType="1"/>
            </p:cNvSpPr>
            <p:nvPr/>
          </p:nvSpPr>
          <p:spPr bwMode="auto">
            <a:xfrm>
              <a:off x="3216" y="1872"/>
              <a:ext cx="672" cy="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5" name="Line 15"/>
            <p:cNvSpPr>
              <a:spLocks noChangeShapeType="1"/>
            </p:cNvSpPr>
            <p:nvPr/>
          </p:nvSpPr>
          <p:spPr bwMode="auto">
            <a:xfrm>
              <a:off x="2208" y="1947"/>
              <a:ext cx="0" cy="49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4256" name="Line 16"/>
            <p:cNvSpPr>
              <a:spLocks noChangeShapeType="1"/>
            </p:cNvSpPr>
            <p:nvPr/>
          </p:nvSpPr>
          <p:spPr bwMode="auto">
            <a:xfrm>
              <a:off x="2976" y="1949"/>
              <a:ext cx="0" cy="49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4243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4" grpId="0" build="p" autoUpdateAnimBg="0" advAuto="1000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2863850"/>
            <a:ext cx="5232400" cy="1522413"/>
            <a:chOff x="404" y="1769"/>
            <a:chExt cx="3296" cy="959"/>
          </a:xfrm>
        </p:grpSpPr>
        <p:sp>
          <p:nvSpPr>
            <p:cNvPr id="884740" name="Text Box 4"/>
            <p:cNvSpPr txBox="1">
              <a:spLocks noChangeArrowheads="1"/>
            </p:cNvSpPr>
            <p:nvPr/>
          </p:nvSpPr>
          <p:spPr bwMode="auto">
            <a:xfrm>
              <a:off x="1440" y="1863"/>
              <a:ext cx="2260" cy="865"/>
            </a:xfrm>
            <a:prstGeom prst="rect">
              <a:avLst/>
            </a:prstGeom>
            <a:solidFill>
              <a:srgbClr val="66FFFF"/>
            </a:solidFill>
            <a:ln w="38100">
              <a:noFill/>
              <a:miter lim="800000"/>
              <a:headEnd/>
              <a:tailEnd type="none" w="med" len="lg"/>
            </a:ln>
            <a:effectLst>
              <a:outerShdw dist="53882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const double pi = 3.14 ;</a:t>
              </a:r>
            </a:p>
            <a:p>
              <a:pPr>
                <a:lnSpc>
                  <a:spcPct val="14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double circle ( double radius )</a:t>
              </a:r>
            </a:p>
            <a:p>
              <a:pPr>
                <a:lnSpc>
                  <a:spcPct val="14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{ return pi * radius * radius ; } </a:t>
              </a:r>
            </a:p>
          </p:txBody>
        </p:sp>
        <p:sp>
          <p:nvSpPr>
            <p:cNvPr id="395275" name="Text Box 5"/>
            <p:cNvSpPr txBox="1">
              <a:spLocks noChangeArrowheads="1"/>
            </p:cNvSpPr>
            <p:nvPr/>
          </p:nvSpPr>
          <p:spPr bwMode="auto">
            <a:xfrm>
              <a:off x="404" y="1769"/>
              <a:ext cx="103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/>
                <a:t>myCircle.cpp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95400" y="4789488"/>
            <a:ext cx="6280150" cy="1214437"/>
            <a:chOff x="404" y="2941"/>
            <a:chExt cx="3956" cy="765"/>
          </a:xfrm>
        </p:grpSpPr>
        <p:sp>
          <p:nvSpPr>
            <p:cNvPr id="884743" name="Text Box 7"/>
            <p:cNvSpPr txBox="1">
              <a:spLocks noChangeArrowheads="1"/>
            </p:cNvSpPr>
            <p:nvPr/>
          </p:nvSpPr>
          <p:spPr bwMode="auto">
            <a:xfrm>
              <a:off x="1440" y="3034"/>
              <a:ext cx="2920" cy="672"/>
            </a:xfrm>
            <a:prstGeom prst="rect">
              <a:avLst/>
            </a:prstGeom>
            <a:solidFill>
              <a:srgbClr val="66FFFF"/>
            </a:solidFill>
            <a:ln w="38100">
              <a:noFill/>
              <a:miter lim="800000"/>
              <a:headEnd/>
              <a:tailEnd type="none" w="med" len="lg"/>
            </a:ln>
            <a:effectLst>
              <a:outerShdw dist="53882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6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double </a:t>
              </a:r>
              <a:r>
                <a:rPr lang="en-US" altLang="zh-CN" sz="2000" dirty="0" err="1">
                  <a:ea typeface="宋体" pitchFamily="2" charset="-122"/>
                </a:rPr>
                <a:t>rect</a:t>
              </a:r>
              <a:r>
                <a:rPr lang="en-US" altLang="zh-CN" sz="2000" dirty="0">
                  <a:ea typeface="宋体" pitchFamily="2" charset="-122"/>
                </a:rPr>
                <a:t> ( double with, double length )</a:t>
              </a:r>
            </a:p>
            <a:p>
              <a:pPr>
                <a:lnSpc>
                  <a:spcPct val="16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{ return with * length ; } </a:t>
              </a:r>
            </a:p>
          </p:txBody>
        </p:sp>
        <p:sp>
          <p:nvSpPr>
            <p:cNvPr id="395273" name="Text Box 8"/>
            <p:cNvSpPr txBox="1">
              <a:spLocks noChangeArrowheads="1"/>
            </p:cNvSpPr>
            <p:nvPr/>
          </p:nvSpPr>
          <p:spPr bwMode="auto">
            <a:xfrm>
              <a:off x="404" y="2941"/>
              <a:ext cx="92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000"/>
                <a:t>myRect.cpp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295400" y="1584325"/>
            <a:ext cx="6569075" cy="822325"/>
            <a:chOff x="404" y="922"/>
            <a:chExt cx="4138" cy="518"/>
          </a:xfrm>
        </p:grpSpPr>
        <p:sp>
          <p:nvSpPr>
            <p:cNvPr id="884746" name="Text Box 10"/>
            <p:cNvSpPr txBox="1">
              <a:spLocks noChangeArrowheads="1"/>
            </p:cNvSpPr>
            <p:nvPr/>
          </p:nvSpPr>
          <p:spPr bwMode="auto">
            <a:xfrm>
              <a:off x="1440" y="922"/>
              <a:ext cx="3102" cy="518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 type="none" w="med" len="lg"/>
            </a:ln>
            <a:effectLst>
              <a:outerShdw dist="63500" dir="1938780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double circle( double radius )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double </a:t>
              </a:r>
              <a:r>
                <a:rPr lang="en-US" altLang="zh-CN" sz="2000" dirty="0" err="1">
                  <a:ea typeface="宋体" pitchFamily="2" charset="-122"/>
                </a:rPr>
                <a:t>rect</a:t>
              </a:r>
              <a:r>
                <a:rPr lang="en-US" altLang="zh-CN" sz="2000" dirty="0">
                  <a:ea typeface="宋体" pitchFamily="2" charset="-122"/>
                </a:rPr>
                <a:t>( double width, double length ) ; </a:t>
              </a:r>
            </a:p>
          </p:txBody>
        </p:sp>
        <p:sp>
          <p:nvSpPr>
            <p:cNvPr id="395271" name="Text Box 11"/>
            <p:cNvSpPr txBox="1">
              <a:spLocks noChangeArrowheads="1"/>
            </p:cNvSpPr>
            <p:nvPr/>
          </p:nvSpPr>
          <p:spPr bwMode="auto">
            <a:xfrm>
              <a:off x="404" y="922"/>
              <a:ext cx="885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2000"/>
                <a:t>myArea.h</a:t>
              </a:r>
            </a:p>
          </p:txBody>
        </p:sp>
      </p:grpSp>
      <p:sp>
        <p:nvSpPr>
          <p:cNvPr id="395269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836613"/>
            <a:ext cx="7866063" cy="5399087"/>
            <a:chOff x="480" y="618"/>
            <a:chExt cx="4955" cy="3401"/>
          </a:xfrm>
        </p:grpSpPr>
        <p:sp>
          <p:nvSpPr>
            <p:cNvPr id="885764" name="Text Box 4"/>
            <p:cNvSpPr txBox="1">
              <a:spLocks noChangeArrowheads="1"/>
            </p:cNvSpPr>
            <p:nvPr/>
          </p:nvSpPr>
          <p:spPr bwMode="auto">
            <a:xfrm>
              <a:off x="619" y="935"/>
              <a:ext cx="4816" cy="30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38100">
              <a:noFill/>
              <a:miter lim="800000"/>
              <a:headEnd/>
              <a:tailEnd type="none" w="med" len="lg"/>
            </a:ln>
            <a:effectLst>
              <a:outerShdw dist="53882" dir="189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#include&lt;</a:t>
              </a:r>
              <a:r>
                <a:rPr lang="en-US" altLang="zh-CN" sz="2000" dirty="0" err="1">
                  <a:ea typeface="宋体" pitchFamily="2" charset="-122"/>
                </a:rPr>
                <a:t>iostream</a:t>
              </a:r>
              <a:r>
                <a:rPr lang="en-US" altLang="zh-CN" sz="2000" dirty="0">
                  <a:ea typeface="宋体" pitchFamily="2" charset="-122"/>
                </a:rPr>
                <a:t>&gt;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using namespace std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#include "</a:t>
              </a:r>
              <a:r>
                <a:rPr lang="en-US" altLang="zh-CN" sz="2000" dirty="0" err="1">
                  <a:ea typeface="宋体" pitchFamily="2" charset="-122"/>
                </a:rPr>
                <a:t>myArea.h</a:t>
              </a:r>
              <a:r>
                <a:rPr lang="en-US" altLang="zh-CN" sz="2000" dirty="0">
                  <a:ea typeface="宋体" pitchFamily="2" charset="-122"/>
                </a:rPr>
                <a:t>"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 err="1">
                  <a:ea typeface="宋体" pitchFamily="2" charset="-122"/>
                </a:rPr>
                <a:t>int</a:t>
              </a:r>
              <a:r>
                <a:rPr lang="en-US" altLang="zh-CN" sz="2000" dirty="0">
                  <a:ea typeface="宋体" pitchFamily="2" charset="-122"/>
                </a:rPr>
                <a:t> main()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{ double width, length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cout</a:t>
              </a:r>
              <a:r>
                <a:rPr lang="en-US" altLang="zh-CN" sz="2000" dirty="0">
                  <a:ea typeface="宋体" pitchFamily="2" charset="-122"/>
                </a:rPr>
                <a:t> &lt;&lt; "Please enter two numbers:\n"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cin</a:t>
              </a:r>
              <a:r>
                <a:rPr lang="en-US" altLang="zh-CN" sz="2000" dirty="0">
                  <a:ea typeface="宋体" pitchFamily="2" charset="-122"/>
                </a:rPr>
                <a:t> &gt;&gt; width &gt;&gt; length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cout</a:t>
              </a:r>
              <a:r>
                <a:rPr lang="en-US" altLang="zh-CN" sz="2000" dirty="0">
                  <a:ea typeface="宋体" pitchFamily="2" charset="-122"/>
                </a:rPr>
                <a:t> &lt;&lt; "Area of </a:t>
              </a:r>
              <a:r>
                <a:rPr lang="en-US" altLang="zh-CN" sz="2000" dirty="0" err="1">
                  <a:ea typeface="宋体" pitchFamily="2" charset="-122"/>
                </a:rPr>
                <a:t>recttangle</a:t>
              </a:r>
              <a:r>
                <a:rPr lang="en-US" altLang="zh-CN" sz="2000" dirty="0">
                  <a:ea typeface="宋体" pitchFamily="2" charset="-122"/>
                </a:rPr>
                <a:t> is: " &lt;&lt; </a:t>
              </a:r>
              <a:r>
                <a:rPr lang="en-US" altLang="zh-CN" sz="2000" dirty="0" err="1">
                  <a:ea typeface="宋体" pitchFamily="2" charset="-122"/>
                </a:rPr>
                <a:t>rect</a:t>
              </a:r>
              <a:r>
                <a:rPr lang="en-US" altLang="zh-CN" sz="2000" dirty="0">
                  <a:ea typeface="宋体" pitchFamily="2" charset="-122"/>
                </a:rPr>
                <a:t>( width, length ) &lt;&lt; </a:t>
              </a:r>
              <a:r>
                <a:rPr lang="en-US" altLang="zh-CN" sz="2000" dirty="0" err="1">
                  <a:ea typeface="宋体" pitchFamily="2" charset="-122"/>
                </a:rPr>
                <a:t>endl</a:t>
              </a:r>
              <a:r>
                <a:rPr lang="en-US" altLang="zh-CN" sz="2000" dirty="0">
                  <a:ea typeface="宋体" pitchFamily="2" charset="-122"/>
                </a:rPr>
                <a:t>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double radius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cout</a:t>
              </a:r>
              <a:r>
                <a:rPr lang="en-US" altLang="zh-CN" sz="2000" dirty="0">
                  <a:ea typeface="宋体" pitchFamily="2" charset="-122"/>
                </a:rPr>
                <a:t> &lt;&lt; "Please enter a radius:\n"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cin</a:t>
              </a:r>
              <a:r>
                <a:rPr lang="en-US" altLang="zh-CN" sz="2000" dirty="0">
                  <a:ea typeface="宋体" pitchFamily="2" charset="-122"/>
                </a:rPr>
                <a:t> &gt;&gt; radius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     </a:t>
              </a:r>
              <a:r>
                <a:rPr lang="en-US" altLang="zh-CN" sz="2000" dirty="0" err="1">
                  <a:ea typeface="宋体" pitchFamily="2" charset="-122"/>
                </a:rPr>
                <a:t>cout</a:t>
              </a:r>
              <a:r>
                <a:rPr lang="en-US" altLang="zh-CN" sz="2000" dirty="0">
                  <a:ea typeface="宋体" pitchFamily="2" charset="-122"/>
                </a:rPr>
                <a:t> &lt;&lt; "Area of circle is: " &lt;&lt; circle( radius ) &lt;&lt; </a:t>
              </a:r>
              <a:r>
                <a:rPr lang="en-US" altLang="zh-CN" sz="2000" dirty="0" err="1">
                  <a:ea typeface="宋体" pitchFamily="2" charset="-122"/>
                </a:rPr>
                <a:t>endl</a:t>
              </a:r>
              <a:r>
                <a:rPr lang="en-US" altLang="zh-CN" sz="2000" dirty="0">
                  <a:ea typeface="宋体" pitchFamily="2" charset="-122"/>
                </a:rPr>
                <a:t>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ea typeface="宋体" pitchFamily="2" charset="-122"/>
                </a:rPr>
                <a:t>}</a:t>
              </a:r>
              <a:r>
                <a:rPr lang="en-US" altLang="zh-CN" sz="2000" dirty="0">
                  <a:ea typeface="隶书" pitchFamily="49" charset="-122"/>
                </a:rPr>
                <a:t> </a:t>
              </a:r>
            </a:p>
          </p:txBody>
        </p:sp>
        <p:sp>
          <p:nvSpPr>
            <p:cNvPr id="396293" name="Text Box 5"/>
            <p:cNvSpPr txBox="1">
              <a:spLocks noChangeArrowheads="1"/>
            </p:cNvSpPr>
            <p:nvPr/>
          </p:nvSpPr>
          <p:spPr bwMode="auto">
            <a:xfrm>
              <a:off x="480" y="618"/>
              <a:ext cx="980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myMain.cpp</a:t>
              </a:r>
            </a:p>
          </p:txBody>
        </p:sp>
      </p:grpSp>
      <p:sp>
        <p:nvSpPr>
          <p:cNvPr id="396291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sp>
        <p:nvSpPr>
          <p:cNvPr id="39731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273175"/>
            <a:ext cx="7667625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6"/>
          <p:cNvSpPr>
            <a:spLocks/>
          </p:cNvSpPr>
          <p:nvPr/>
        </p:nvSpPr>
        <p:spPr bwMode="auto">
          <a:xfrm>
            <a:off x="6357938" y="1928813"/>
            <a:ext cx="1643062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311444"/>
              <a:gd name="adj6" fmla="val -100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添加头文件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sp>
        <p:nvSpPr>
          <p:cNvPr id="39833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079500"/>
            <a:ext cx="64770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6"/>
          <p:cNvSpPr>
            <a:spLocks/>
          </p:cNvSpPr>
          <p:nvPr/>
        </p:nvSpPr>
        <p:spPr bwMode="auto">
          <a:xfrm>
            <a:off x="6429375" y="3357563"/>
            <a:ext cx="1643063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-113231"/>
              <a:gd name="adj6" fmla="val -70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输入代码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46082" name="Text Box 6"/>
          <p:cNvSpPr txBox="1">
            <a:spLocks noChangeArrowheads="1"/>
          </p:cNvSpPr>
          <p:nvPr/>
        </p:nvSpPr>
        <p:spPr bwMode="auto">
          <a:xfrm>
            <a:off x="1066800" y="1341438"/>
            <a:ext cx="68580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double max( double, double ) ;</a:t>
            </a:r>
            <a:r>
              <a:rPr lang="en-US" altLang="zh-CN" b="0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函数原型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{ double a, b, c, m1, m2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cout &lt;&lt; "input a, b, c :\n"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cin &gt;&gt; a &gt;&gt; b &gt;&gt; c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m1 = max( a, b )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/>
              <a:t>   </a:t>
            </a:r>
            <a:r>
              <a:rPr lang="en-US" altLang="zh-CN" b="0"/>
              <a:t>m2 = max( m1, c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cout &lt;&lt; "Maximum = " &lt;&lt; m2 &lt;&lt; endl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{  if ( x &gt; y )    return x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 else	 return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} </a:t>
            </a:r>
          </a:p>
        </p:txBody>
      </p:sp>
      <p:sp>
        <p:nvSpPr>
          <p:cNvPr id="536583" name="Oval 7"/>
          <p:cNvSpPr>
            <a:spLocks noChangeArrowheads="1"/>
          </p:cNvSpPr>
          <p:nvPr/>
        </p:nvSpPr>
        <p:spPr bwMode="auto">
          <a:xfrm>
            <a:off x="2362200" y="2111375"/>
            <a:ext cx="1524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36584" name="AutoShape 8"/>
          <p:cNvSpPr>
            <a:spLocks/>
          </p:cNvSpPr>
          <p:nvPr/>
        </p:nvSpPr>
        <p:spPr bwMode="auto">
          <a:xfrm>
            <a:off x="5334000" y="3338513"/>
            <a:ext cx="2438400" cy="838200"/>
          </a:xfrm>
          <a:prstGeom prst="borderCallout2">
            <a:avLst>
              <a:gd name="adj1" fmla="val 13634"/>
              <a:gd name="adj2" fmla="val -3125"/>
              <a:gd name="adj3" fmla="val 13634"/>
              <a:gd name="adj4" fmla="val -19532"/>
              <a:gd name="adj5" fmla="val -96213"/>
              <a:gd name="adj6" fmla="val -7239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函数原型的参数表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不需要参数名</a:t>
            </a:r>
          </a:p>
        </p:txBody>
      </p:sp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1066800" y="9731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008000"/>
                </a:solidFill>
              </a:rPr>
              <a:t>使用函数原型</a:t>
            </a:r>
          </a:p>
        </p:txBody>
      </p:sp>
      <p:sp>
        <p:nvSpPr>
          <p:cNvPr id="4608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3" grpId="0" animBg="1"/>
      <p:bldP spid="536584" grpId="0" animBg="1" autoUpdateAnimBg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sp>
        <p:nvSpPr>
          <p:cNvPr id="39936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25" y="1274763"/>
            <a:ext cx="7959725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"/>
          <p:cNvSpPr>
            <a:spLocks/>
          </p:cNvSpPr>
          <p:nvPr/>
        </p:nvSpPr>
        <p:spPr bwMode="auto">
          <a:xfrm>
            <a:off x="6500813" y="1071563"/>
            <a:ext cx="1643062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311444"/>
              <a:gd name="adj6" fmla="val -100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添加源文件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sp>
        <p:nvSpPr>
          <p:cNvPr id="40038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079500"/>
            <a:ext cx="64960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6"/>
          <p:cNvSpPr>
            <a:spLocks/>
          </p:cNvSpPr>
          <p:nvPr/>
        </p:nvSpPr>
        <p:spPr bwMode="auto">
          <a:xfrm>
            <a:off x="6429375" y="3357563"/>
            <a:ext cx="1643063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-113231"/>
              <a:gd name="adj6" fmla="val -70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输入代码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Text Box 2"/>
          <p:cNvSpPr txBox="1">
            <a:spLocks noChangeArrowheads="1"/>
          </p:cNvSpPr>
          <p:nvPr/>
        </p:nvSpPr>
        <p:spPr bwMode="auto">
          <a:xfrm>
            <a:off x="714375" y="273050"/>
            <a:ext cx="3933825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3-27  </a:t>
            </a:r>
            <a:r>
              <a:rPr lang="zh-CN" altLang="en-US" sz="2000" i="1">
                <a:solidFill>
                  <a:srgbClr val="008000"/>
                </a:solidFill>
              </a:rPr>
              <a:t>计算圆面积和矩形面积</a:t>
            </a:r>
          </a:p>
        </p:txBody>
      </p:sp>
      <p:sp>
        <p:nvSpPr>
          <p:cNvPr id="40141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3.7.1 </a:t>
            </a:r>
            <a:r>
              <a:rPr lang="zh-CN" altLang="en-US" smtClean="0"/>
              <a:t>多文件结构</a:t>
            </a: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079500"/>
            <a:ext cx="6453187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6"/>
          <p:cNvSpPr>
            <a:spLocks/>
          </p:cNvSpPr>
          <p:nvPr/>
        </p:nvSpPr>
        <p:spPr bwMode="auto">
          <a:xfrm>
            <a:off x="4286250" y="4000500"/>
            <a:ext cx="1785938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8620"/>
              <a:gd name="adj5" fmla="val -181412"/>
              <a:gd name="adj6" fmla="val -820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完整项目文件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3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00" y="1568450"/>
            <a:ext cx="8216900" cy="2895600"/>
            <a:chOff x="248" y="1536"/>
            <a:chExt cx="5176" cy="1824"/>
          </a:xfrm>
        </p:grpSpPr>
        <p:sp useBgFill="1">
          <p:nvSpPr>
            <p:cNvPr id="402438" name="Rectangle 4"/>
            <p:cNvSpPr>
              <a:spLocks noChangeArrowheads="1"/>
            </p:cNvSpPr>
            <p:nvPr/>
          </p:nvSpPr>
          <p:spPr bwMode="auto">
            <a:xfrm>
              <a:off x="960" y="1536"/>
              <a:ext cx="3626" cy="1824"/>
            </a:xfrm>
            <a:prstGeom prst="rect">
              <a:avLst/>
            </a:prstGeom>
            <a:ln w="63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6789" name="AutoShape 5"/>
            <p:cNvSpPr>
              <a:spLocks noChangeArrowheads="1"/>
            </p:cNvSpPr>
            <p:nvPr/>
          </p:nvSpPr>
          <p:spPr bwMode="auto">
            <a:xfrm>
              <a:off x="248" y="2256"/>
              <a:ext cx="586" cy="353"/>
            </a:xfrm>
            <a:prstGeom prst="flowChartPunchedTap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 </a:t>
              </a:r>
              <a:r>
                <a:rPr lang="zh-CN" altLang="en-US">
                  <a:ea typeface="宋体" pitchFamily="2" charset="-122"/>
                </a:rPr>
                <a:t>源程序</a:t>
              </a:r>
            </a:p>
          </p:txBody>
        </p:sp>
        <p:sp>
          <p:nvSpPr>
            <p:cNvPr id="886790" name="AutoShape 6"/>
            <p:cNvSpPr>
              <a:spLocks noChangeArrowheads="1"/>
            </p:cNvSpPr>
            <p:nvPr/>
          </p:nvSpPr>
          <p:spPr bwMode="auto">
            <a:xfrm>
              <a:off x="1082" y="2309"/>
              <a:ext cx="694" cy="235"/>
            </a:xfrm>
            <a:prstGeom prst="flowChartProcess">
              <a:avLst/>
            </a:prstGeom>
            <a:solidFill>
              <a:srgbClr val="CC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预处理器</a:t>
              </a:r>
            </a:p>
          </p:txBody>
        </p:sp>
        <p:sp>
          <p:nvSpPr>
            <p:cNvPr id="886791" name="AutoShape 7"/>
            <p:cNvSpPr>
              <a:spLocks noChangeArrowheads="1"/>
            </p:cNvSpPr>
            <p:nvPr/>
          </p:nvSpPr>
          <p:spPr bwMode="auto">
            <a:xfrm>
              <a:off x="1994" y="2304"/>
              <a:ext cx="694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词法分析</a:t>
              </a:r>
            </a:p>
          </p:txBody>
        </p:sp>
        <p:sp>
          <p:nvSpPr>
            <p:cNvPr id="886792" name="AutoShape 8"/>
            <p:cNvSpPr>
              <a:spLocks noChangeArrowheads="1"/>
            </p:cNvSpPr>
            <p:nvPr/>
          </p:nvSpPr>
          <p:spPr bwMode="auto">
            <a:xfrm>
              <a:off x="2906" y="2304"/>
              <a:ext cx="694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语法分析</a:t>
              </a:r>
            </a:p>
          </p:txBody>
        </p:sp>
        <p:sp>
          <p:nvSpPr>
            <p:cNvPr id="886793" name="AutoShape 9"/>
            <p:cNvSpPr>
              <a:spLocks noChangeArrowheads="1"/>
            </p:cNvSpPr>
            <p:nvPr/>
          </p:nvSpPr>
          <p:spPr bwMode="auto">
            <a:xfrm>
              <a:off x="3818" y="2304"/>
              <a:ext cx="694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代码生成</a:t>
              </a:r>
            </a:p>
          </p:txBody>
        </p:sp>
        <p:sp>
          <p:nvSpPr>
            <p:cNvPr id="886794" name="AutoShape 10"/>
            <p:cNvSpPr>
              <a:spLocks noChangeArrowheads="1"/>
            </p:cNvSpPr>
            <p:nvPr/>
          </p:nvSpPr>
          <p:spPr bwMode="auto">
            <a:xfrm>
              <a:off x="2176" y="2963"/>
              <a:ext cx="1162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   </a:t>
              </a:r>
              <a:r>
                <a:rPr lang="zh-CN" altLang="en-US">
                  <a:ea typeface="宋体" pitchFamily="2" charset="-122"/>
                </a:rPr>
                <a:t>错误处理程序  </a:t>
              </a:r>
            </a:p>
          </p:txBody>
        </p:sp>
        <p:sp>
          <p:nvSpPr>
            <p:cNvPr id="886795" name="AutoShape 11"/>
            <p:cNvSpPr>
              <a:spLocks noChangeArrowheads="1"/>
            </p:cNvSpPr>
            <p:nvPr/>
          </p:nvSpPr>
          <p:spPr bwMode="auto">
            <a:xfrm>
              <a:off x="4731" y="2256"/>
              <a:ext cx="692" cy="353"/>
            </a:xfrm>
            <a:prstGeom prst="flowChartPunchedTape">
              <a:avLst/>
            </a:prstGeom>
            <a:solidFill>
              <a:srgbClr val="66FF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886796" name="AutoShape 12"/>
            <p:cNvSpPr>
              <a:spLocks noChangeArrowheads="1"/>
            </p:cNvSpPr>
            <p:nvPr/>
          </p:nvSpPr>
          <p:spPr bwMode="auto">
            <a:xfrm>
              <a:off x="2908" y="1711"/>
              <a:ext cx="622" cy="353"/>
            </a:xfrm>
            <a:prstGeom prst="flowChartPunchedTap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ea typeface="宋体" pitchFamily="2" charset="-122"/>
                </a:rPr>
                <a:t> </a:t>
              </a:r>
              <a:r>
                <a:rPr lang="zh-CN" altLang="en-US">
                  <a:ea typeface="宋体" pitchFamily="2" charset="-122"/>
                </a:rPr>
                <a:t>符号表 </a:t>
              </a:r>
            </a:p>
          </p:txBody>
        </p:sp>
        <p:sp>
          <p:nvSpPr>
            <p:cNvPr id="886797" name="AutoShape 13"/>
            <p:cNvSpPr>
              <a:spLocks noChangeArrowheads="1"/>
            </p:cNvSpPr>
            <p:nvPr/>
          </p:nvSpPr>
          <p:spPr bwMode="auto">
            <a:xfrm>
              <a:off x="4730" y="2880"/>
              <a:ext cx="694" cy="353"/>
            </a:xfrm>
            <a:prstGeom prst="flowChartPunchedTape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74053" dir="19742175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ea typeface="宋体" pitchFamily="2" charset="-122"/>
                </a:rPr>
                <a:t>错误信息</a:t>
              </a:r>
            </a:p>
          </p:txBody>
        </p:sp>
        <p:grpSp>
          <p:nvGrpSpPr>
            <p:cNvPr id="402448" name="Group 14"/>
            <p:cNvGrpSpPr>
              <a:grpSpLocks/>
            </p:cNvGrpSpPr>
            <p:nvPr/>
          </p:nvGrpSpPr>
          <p:grpSpPr bwMode="auto">
            <a:xfrm>
              <a:off x="842" y="1872"/>
              <a:ext cx="3912" cy="1200"/>
              <a:chOff x="816" y="1584"/>
              <a:chExt cx="3912" cy="1200"/>
            </a:xfrm>
          </p:grpSpPr>
          <p:sp>
            <p:nvSpPr>
              <p:cNvPr id="402449" name="Line 15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0" name="Line 16"/>
              <p:cNvSpPr>
                <a:spLocks noChangeShapeType="1"/>
              </p:cNvSpPr>
              <p:nvPr/>
            </p:nvSpPr>
            <p:spPr bwMode="auto">
              <a:xfrm>
                <a:off x="1768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1" name="Line 17"/>
              <p:cNvSpPr>
                <a:spLocks noChangeShapeType="1"/>
              </p:cNvSpPr>
              <p:nvPr/>
            </p:nvSpPr>
            <p:spPr bwMode="auto">
              <a:xfrm>
                <a:off x="2663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2" name="Line 18"/>
              <p:cNvSpPr>
                <a:spLocks noChangeShapeType="1"/>
              </p:cNvSpPr>
              <p:nvPr/>
            </p:nvSpPr>
            <p:spPr bwMode="auto">
              <a:xfrm>
                <a:off x="3581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3" name="Line 19"/>
              <p:cNvSpPr>
                <a:spLocks noChangeShapeType="1"/>
              </p:cNvSpPr>
              <p:nvPr/>
            </p:nvSpPr>
            <p:spPr bwMode="auto">
              <a:xfrm>
                <a:off x="4488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4" name="Line 20"/>
              <p:cNvSpPr>
                <a:spLocks noChangeShapeType="1"/>
              </p:cNvSpPr>
              <p:nvPr/>
            </p:nvSpPr>
            <p:spPr bwMode="auto">
              <a:xfrm flipV="1">
                <a:off x="3216" y="1727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5" name="Line 21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6" name="Line 22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7" name="Line 23"/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8" name="Line 24"/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59" name="Line 25"/>
              <p:cNvSpPr>
                <a:spLocks noChangeShapeType="1"/>
              </p:cNvSpPr>
              <p:nvPr/>
            </p:nvSpPr>
            <p:spPr bwMode="auto">
              <a:xfrm>
                <a:off x="3120" y="22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60" name="Line 26"/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2461" name="Line 27"/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6666FF"/>
                </a:solidFill>
                <a:round/>
                <a:headEnd/>
                <a:tailEnd type="stealth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86812" name="Text Box 28"/>
          <p:cNvSpPr txBox="1">
            <a:spLocks noChangeArrowheads="1"/>
          </p:cNvSpPr>
          <p:nvPr/>
        </p:nvSpPr>
        <p:spPr bwMode="auto">
          <a:xfrm>
            <a:off x="782638" y="1035050"/>
            <a:ext cx="2417762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C++</a:t>
            </a:r>
            <a:r>
              <a:rPr lang="zh-CN" altLang="en-US" sz="2000" i="1">
                <a:solidFill>
                  <a:srgbClr val="008000"/>
                </a:solidFill>
              </a:rPr>
              <a:t>编译器工作过程</a:t>
            </a:r>
          </a:p>
        </p:txBody>
      </p:sp>
      <p:sp>
        <p:nvSpPr>
          <p:cNvPr id="886813" name="Text Box 29"/>
          <p:cNvSpPr txBox="1">
            <a:spLocks noChangeArrowheads="1"/>
          </p:cNvSpPr>
          <p:nvPr/>
        </p:nvSpPr>
        <p:spPr bwMode="auto">
          <a:xfrm>
            <a:off x="1495425" y="4848225"/>
            <a:ext cx="6784975" cy="10064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Arial Unicode MS"/>
                <a:cs typeface="Arial Unicode MS"/>
              </a:rPr>
              <a:t>预处理器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       </a:t>
            </a:r>
            <a:r>
              <a:rPr lang="zh-CN" altLang="en-US" sz="2000">
                <a:ea typeface="Arial Unicode MS"/>
                <a:cs typeface="Arial Unicode MS"/>
              </a:rPr>
              <a:t>改善程序的组织和管理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ea typeface="Arial Unicode MS"/>
                <a:cs typeface="Arial Unicode MS"/>
              </a:rPr>
              <a:t>预处理指令</a:t>
            </a:r>
            <a:r>
              <a:rPr lang="zh-CN" altLang="en-US" sz="2000">
                <a:solidFill>
                  <a:schemeClr val="hlink"/>
                </a:solidFill>
                <a:ea typeface="Arial Unicode MS"/>
                <a:cs typeface="Arial Unicode MS"/>
              </a:rPr>
              <a:t>    </a:t>
            </a: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所有编译指令以 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  <a:sym typeface="Symbol" pitchFamily="18" charset="2"/>
              </a:rPr>
              <a:t>#</a:t>
            </a:r>
            <a:r>
              <a:rPr lang="en-US" altLang="zh-CN" sz="2000">
                <a:ea typeface="Arial Unicode MS"/>
                <a:cs typeface="Arial Unicode MS"/>
                <a:sym typeface="Symbol" pitchFamily="18" charset="2"/>
              </a:rPr>
              <a:t> </a:t>
            </a: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开头，每条指令单独占一行</a:t>
            </a:r>
          </a:p>
        </p:txBody>
      </p:sp>
      <p:sp>
        <p:nvSpPr>
          <p:cNvPr id="402437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86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886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12" grpId="0" autoUpdateAnimBg="0"/>
      <p:bldP spid="886813" grpId="0" build="p" autoUpdateAnimBg="0"/>
    </p:bld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887811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641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．文件包含 </a:t>
            </a:r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1295400" y="1851025"/>
            <a:ext cx="6705600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ea typeface="Arial Unicode MS"/>
                <a:cs typeface="Arial Unicode MS"/>
              </a:rPr>
              <a:t>include</a:t>
            </a:r>
            <a:r>
              <a:rPr lang="zh-CN" altLang="en-US" sz="2000">
                <a:ea typeface="Arial Unicode MS"/>
                <a:cs typeface="Arial Unicode MS"/>
              </a:rPr>
              <a:t>指令在编译之前把指定文件包含到该命令所在位置 </a:t>
            </a:r>
          </a:p>
        </p:txBody>
      </p:sp>
      <p:sp>
        <p:nvSpPr>
          <p:cNvPr id="887813" name="Text Box 5"/>
          <p:cNvSpPr txBox="1">
            <a:spLocks noChangeArrowheads="1"/>
          </p:cNvSpPr>
          <p:nvPr/>
        </p:nvSpPr>
        <p:spPr bwMode="auto">
          <a:xfrm>
            <a:off x="1295400" y="3336925"/>
            <a:ext cx="6172200" cy="112712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&lt;</a:t>
            </a:r>
            <a:r>
              <a:rPr lang="zh-CN" altLang="en-US" sz="2000" i="1"/>
              <a:t>文件名</a:t>
            </a:r>
            <a:r>
              <a:rPr lang="en-US" altLang="zh-CN" sz="200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170000"/>
              </a:lnSpc>
            </a:pPr>
            <a:r>
              <a:rPr lang="zh-CN" altLang="en-US" sz="2000"/>
              <a:t>或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zh-CN" altLang="en-US" sz="2000" i="1"/>
              <a:t>文件名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zh-CN" sz="2000"/>
              <a:t>  </a:t>
            </a:r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auto">
          <a:xfrm>
            <a:off x="1295400" y="27717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/>
              <a:t>形式为：</a:t>
            </a:r>
          </a:p>
        </p:txBody>
      </p:sp>
      <p:sp>
        <p:nvSpPr>
          <p:cNvPr id="887815" name="Oval 7"/>
          <p:cNvSpPr>
            <a:spLocks noChangeArrowheads="1"/>
          </p:cNvSpPr>
          <p:nvPr/>
        </p:nvSpPr>
        <p:spPr bwMode="auto">
          <a:xfrm>
            <a:off x="3505200" y="3473450"/>
            <a:ext cx="762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87816" name="AutoShape 8"/>
          <p:cNvSpPr>
            <a:spLocks/>
          </p:cNvSpPr>
          <p:nvPr/>
        </p:nvSpPr>
        <p:spPr bwMode="auto">
          <a:xfrm>
            <a:off x="5943600" y="26352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6722"/>
              <a:gd name="adj5" fmla="val 138282"/>
              <a:gd name="adj6" fmla="val -98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系统头文件 </a:t>
            </a:r>
          </a:p>
        </p:txBody>
      </p:sp>
      <p:sp>
        <p:nvSpPr>
          <p:cNvPr id="40346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88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8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8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8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autoUpdateAnimBg="0"/>
      <p:bldP spid="887812" grpId="0" autoUpdateAnimBg="0"/>
      <p:bldP spid="887813" grpId="0" build="p" autoUpdateAnimBg="0"/>
      <p:bldP spid="887814" grpId="0" autoUpdateAnimBg="0"/>
      <p:bldP spid="887815" grpId="0" animBg="1"/>
      <p:bldP spid="887816" grpId="0" animBg="1" autoUpdateAnimBg="0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404482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641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1</a:t>
            </a:r>
            <a:r>
              <a:rPr lang="zh-CN" altLang="en-US" sz="2000" i="1">
                <a:solidFill>
                  <a:srgbClr val="008000"/>
                </a:solidFill>
              </a:rPr>
              <a:t>．文件包含 </a:t>
            </a:r>
          </a:p>
        </p:txBody>
      </p:sp>
      <p:sp>
        <p:nvSpPr>
          <p:cNvPr id="404483" name="Text Box 4"/>
          <p:cNvSpPr txBox="1">
            <a:spLocks noChangeArrowheads="1"/>
          </p:cNvSpPr>
          <p:nvPr/>
        </p:nvSpPr>
        <p:spPr bwMode="auto">
          <a:xfrm>
            <a:off x="1295400" y="1851025"/>
            <a:ext cx="6705600" cy="5492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ea typeface="Arial Unicode MS"/>
                <a:cs typeface="Arial Unicode MS"/>
              </a:rPr>
              <a:t>include</a:t>
            </a:r>
            <a:r>
              <a:rPr lang="zh-CN" altLang="en-US" sz="2000">
                <a:ea typeface="Arial Unicode MS"/>
                <a:cs typeface="Arial Unicode MS"/>
              </a:rPr>
              <a:t>指令在编译之前把指定文件包含到该命令所在位置 </a:t>
            </a:r>
          </a:p>
        </p:txBody>
      </p:sp>
      <p:sp>
        <p:nvSpPr>
          <p:cNvPr id="404484" name="Text Box 5"/>
          <p:cNvSpPr txBox="1">
            <a:spLocks noChangeArrowheads="1"/>
          </p:cNvSpPr>
          <p:nvPr/>
        </p:nvSpPr>
        <p:spPr bwMode="auto">
          <a:xfrm>
            <a:off x="1295400" y="3336925"/>
            <a:ext cx="6172200" cy="112712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&lt;</a:t>
            </a:r>
            <a:r>
              <a:rPr lang="zh-CN" altLang="en-US" sz="2000" i="1"/>
              <a:t>文件名</a:t>
            </a:r>
            <a:r>
              <a:rPr lang="en-US" altLang="zh-CN" sz="200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170000"/>
              </a:lnSpc>
            </a:pPr>
            <a:r>
              <a:rPr lang="zh-CN" altLang="en-US" sz="2000"/>
              <a:t>或	</a:t>
            </a:r>
            <a:r>
              <a:rPr lang="en-US" altLang="zh-CN" sz="2000">
                <a:solidFill>
                  <a:srgbClr val="0000FF"/>
                </a:solidFill>
              </a:rPr>
              <a:t>#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include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zh-CN" altLang="en-US" sz="2000" i="1"/>
              <a:t>文件名 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zh-CN" sz="2000"/>
              <a:t>  </a:t>
            </a:r>
          </a:p>
        </p:txBody>
      </p:sp>
      <p:sp>
        <p:nvSpPr>
          <p:cNvPr id="404485" name="Rectangle 6"/>
          <p:cNvSpPr>
            <a:spLocks noChangeArrowheads="1"/>
          </p:cNvSpPr>
          <p:nvPr/>
        </p:nvSpPr>
        <p:spPr bwMode="auto">
          <a:xfrm>
            <a:off x="1295400" y="27717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/>
              <a:t>形式为：</a:t>
            </a:r>
          </a:p>
        </p:txBody>
      </p:sp>
      <p:sp>
        <p:nvSpPr>
          <p:cNvPr id="888839" name="Oval 7"/>
          <p:cNvSpPr>
            <a:spLocks noChangeArrowheads="1"/>
          </p:cNvSpPr>
          <p:nvPr/>
        </p:nvSpPr>
        <p:spPr bwMode="auto">
          <a:xfrm>
            <a:off x="3581400" y="4006850"/>
            <a:ext cx="762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88840" name="AutoShape 8"/>
          <p:cNvSpPr>
            <a:spLocks/>
          </p:cNvSpPr>
          <p:nvPr/>
        </p:nvSpPr>
        <p:spPr bwMode="auto">
          <a:xfrm>
            <a:off x="5943600" y="316865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6722"/>
              <a:gd name="adj5" fmla="val 138282"/>
              <a:gd name="adj6" fmla="val -989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自定义头文件 </a:t>
            </a:r>
          </a:p>
        </p:txBody>
      </p:sp>
      <p:sp>
        <p:nvSpPr>
          <p:cNvPr id="40448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8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9" grpId="0" animBg="1"/>
      <p:bldP spid="888840" grpId="0" animBg="1" autoUpdateAnimBg="0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889859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641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2</a:t>
            </a:r>
            <a:r>
              <a:rPr lang="zh-CN" altLang="en-US" sz="2000" i="1">
                <a:solidFill>
                  <a:srgbClr val="008000"/>
                </a:solidFill>
              </a:rPr>
              <a:t>．条件编译 </a:t>
            </a: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1219200" y="1716088"/>
            <a:ext cx="25908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i="1">
                <a:solidFill>
                  <a:srgbClr val="008000"/>
                </a:solidFill>
              </a:rPr>
              <a:t>形式</a:t>
            </a:r>
            <a:r>
              <a:rPr lang="en-US" altLang="zh-CN" sz="2000" i="1">
                <a:solidFill>
                  <a:srgbClr val="008000"/>
                </a:solidFill>
              </a:rPr>
              <a:t>1</a:t>
            </a:r>
          </a:p>
          <a:p>
            <a:pPr indent="266700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</a:p>
          <a:p>
            <a:pPr indent="266700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/>
              <a:t>程序段</a:t>
            </a:r>
          </a:p>
          <a:p>
            <a:pPr indent="266700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endif</a:t>
            </a:r>
          </a:p>
        </p:txBody>
      </p:sp>
      <p:sp>
        <p:nvSpPr>
          <p:cNvPr id="889861" name="Rectangle 5"/>
          <p:cNvSpPr>
            <a:spLocks noChangeArrowheads="1"/>
          </p:cNvSpPr>
          <p:nvPr/>
        </p:nvSpPr>
        <p:spPr bwMode="auto">
          <a:xfrm>
            <a:off x="1219200" y="3746500"/>
            <a:ext cx="2667000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i="1">
                <a:solidFill>
                  <a:srgbClr val="008000"/>
                </a:solidFill>
              </a:rPr>
              <a:t>形式</a:t>
            </a:r>
            <a:r>
              <a:rPr lang="en-US" altLang="zh-CN" sz="2000" i="1">
                <a:solidFill>
                  <a:srgbClr val="008000"/>
                </a:solidFill>
              </a:rPr>
              <a:t>2</a:t>
            </a:r>
          </a:p>
          <a:p>
            <a:pPr indent="266700" algn="just" eaLnBrk="0" hangingPunct="0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# 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</a:p>
          <a:p>
            <a:pPr indent="266700" algn="just" eaLnBrk="0" hangingPunct="0">
              <a:lnSpc>
                <a:spcPct val="130000"/>
              </a:lnSpc>
            </a:pPr>
            <a:r>
              <a:rPr lang="zh-CN" altLang="en-US" sz="2000" i="1"/>
              <a:t>程序段</a:t>
            </a:r>
            <a:r>
              <a:rPr lang="en-US" altLang="zh-CN" sz="2000" i="1"/>
              <a:t>1</a:t>
            </a:r>
          </a:p>
          <a:p>
            <a:pPr indent="266700" algn="just" eaLnBrk="0" hangingPunct="0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# else</a:t>
            </a:r>
          </a:p>
          <a:p>
            <a:pPr indent="266700" algn="just" eaLnBrk="0" hangingPunct="0">
              <a:lnSpc>
                <a:spcPct val="130000"/>
              </a:lnSpc>
            </a:pPr>
            <a:r>
              <a:rPr lang="zh-CN" altLang="en-US" sz="2000" i="1"/>
              <a:t>程序段</a:t>
            </a:r>
            <a:r>
              <a:rPr lang="en-US" altLang="zh-CN" sz="2000" i="1"/>
              <a:t>2</a:t>
            </a:r>
          </a:p>
          <a:p>
            <a:pPr indent="266700" algn="just" eaLnBrk="0" hangingPunct="0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# endif</a:t>
            </a:r>
          </a:p>
        </p:txBody>
      </p:sp>
      <p:sp>
        <p:nvSpPr>
          <p:cNvPr id="889862" name="Rectangle 6"/>
          <p:cNvSpPr>
            <a:spLocks noChangeArrowheads="1"/>
          </p:cNvSpPr>
          <p:nvPr/>
        </p:nvSpPr>
        <p:spPr bwMode="auto">
          <a:xfrm>
            <a:off x="5105400" y="1716088"/>
            <a:ext cx="27432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9875"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i="1">
                <a:solidFill>
                  <a:srgbClr val="008000"/>
                </a:solidFill>
              </a:rPr>
              <a:t>形式</a:t>
            </a:r>
            <a:r>
              <a:rPr lang="en-US" altLang="zh-CN" sz="2000" i="1">
                <a:solidFill>
                  <a:srgbClr val="008000"/>
                </a:solidFill>
              </a:rPr>
              <a:t>3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  <a:r>
              <a:rPr lang="en-US" altLang="zh-CN" sz="2000" i="1"/>
              <a:t>1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/>
              <a:t>程序段</a:t>
            </a:r>
            <a:r>
              <a:rPr lang="en-US" altLang="zh-CN" sz="2000" i="1"/>
              <a:t>1</a:t>
            </a:r>
            <a:r>
              <a:rPr lang="en-US" altLang="zh-CN" sz="2000"/>
              <a:t> 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elif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  <a:r>
              <a:rPr lang="en-US" altLang="zh-CN" sz="2000" i="1"/>
              <a:t>2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/>
              <a:t>程序段</a:t>
            </a:r>
            <a:r>
              <a:rPr lang="en-US" altLang="zh-CN" sz="2000" i="1"/>
              <a:t>2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/>
              <a:t>…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elif</a:t>
            </a:r>
            <a:r>
              <a:rPr lang="en-US" altLang="zh-CN" sz="2000"/>
              <a:t>  </a:t>
            </a:r>
            <a:r>
              <a:rPr lang="zh-CN" altLang="en-US" sz="2000" i="1"/>
              <a:t>常量表达式</a:t>
            </a:r>
            <a:r>
              <a:rPr lang="en-US" altLang="zh-CN" sz="2000" i="1"/>
              <a:t>n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/>
              <a:t>程序段</a:t>
            </a:r>
            <a:r>
              <a:rPr lang="en-US" altLang="zh-CN" sz="2000" i="1"/>
              <a:t>n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else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/>
              <a:t>程序段</a:t>
            </a:r>
            <a:r>
              <a:rPr lang="en-US" altLang="zh-CN" sz="2000" i="1"/>
              <a:t>n+1</a:t>
            </a:r>
          </a:p>
          <a:p>
            <a:pPr indent="269875" algn="just" eaLnBrk="0" hangingPunct="0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# endif</a:t>
            </a:r>
          </a:p>
        </p:txBody>
      </p:sp>
      <p:sp>
        <p:nvSpPr>
          <p:cNvPr id="40551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autoUpdateAnimBg="0"/>
      <p:bldP spid="889860" grpId="0" autoUpdateAnimBg="0"/>
      <p:bldP spid="889861" grpId="0" autoUpdateAnimBg="0"/>
      <p:bldP spid="889862" grpId="0" autoUpdateAnimBg="0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2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895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．宏定义指令 </a:t>
            </a:r>
          </a:p>
        </p:txBody>
      </p:sp>
      <p:sp>
        <p:nvSpPr>
          <p:cNvPr id="890884" name="Rectangle 4"/>
          <p:cNvSpPr>
            <a:spLocks noChangeArrowheads="1"/>
          </p:cNvSpPr>
          <p:nvPr/>
        </p:nvSpPr>
        <p:spPr bwMode="auto">
          <a:xfrm>
            <a:off x="1219200" y="1716088"/>
            <a:ext cx="525780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用指定正文替换程序中出现的标识符</a:t>
            </a:r>
            <a:r>
              <a:rPr lang="zh-CN" altLang="en-US" sz="2000" i="1">
                <a:solidFill>
                  <a:srgbClr val="008000"/>
                </a:solidFill>
                <a:ea typeface="Arial Unicode MS"/>
                <a:cs typeface="Arial Unicode MS"/>
              </a:rPr>
              <a:t> 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/>
                <a:cs typeface="Arial Unicode MS"/>
              </a:rPr>
              <a:t>形式		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#define</a:t>
            </a:r>
            <a:r>
              <a:rPr lang="en-US" altLang="zh-CN" sz="2000" i="1"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标识符  文本 </a:t>
            </a:r>
          </a:p>
        </p:txBody>
      </p:sp>
      <p:sp>
        <p:nvSpPr>
          <p:cNvPr id="40653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autoUpdateAnimBg="0"/>
      <p:bldP spid="890884" grpId="0" autoUpdateAnimBg="0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  <p:sp>
        <p:nvSpPr>
          <p:cNvPr id="934919" name="Rectangle 7"/>
          <p:cNvSpPr>
            <a:spLocks noChangeArrowheads="1"/>
          </p:cNvSpPr>
          <p:nvPr/>
        </p:nvSpPr>
        <p:spPr bwMode="auto">
          <a:xfrm>
            <a:off x="889000" y="511175"/>
            <a:ext cx="7191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C</a:t>
            </a:r>
            <a:r>
              <a:rPr lang="zh-CN" altLang="en-US" sz="2000">
                <a:solidFill>
                  <a:srgbClr val="0000FF"/>
                </a:solidFill>
              </a:rPr>
              <a:t>语言的宏替换直接做文本替换，没有类型检查。</a:t>
            </a:r>
            <a:r>
              <a:rPr lang="en-US" altLang="zh-CN" sz="2000">
                <a:solidFill>
                  <a:srgbClr val="0000FF"/>
                </a:solidFill>
              </a:rPr>
              <a:t>C++</a:t>
            </a:r>
            <a:r>
              <a:rPr lang="zh-CN" altLang="en-US" sz="2000">
                <a:solidFill>
                  <a:srgbClr val="0000FF"/>
                </a:solidFill>
              </a:rPr>
              <a:t>也支持。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390650" y="1125538"/>
            <a:ext cx="74295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不</a:t>
            </a:r>
            <a:r>
              <a:rPr lang="zh-CN" altLang="en-US">
                <a:solidFill>
                  <a:srgbClr val="008000"/>
                </a:solidFill>
              </a:rPr>
              <a:t>带参数宏替换。</a:t>
            </a:r>
            <a:r>
              <a:rPr lang="zh-CN" altLang="en-US" sz="2000">
                <a:solidFill>
                  <a:srgbClr val="008000"/>
                </a:solidFill>
              </a:rPr>
              <a:t>在程序正文中，用</a:t>
            </a:r>
            <a:r>
              <a:rPr lang="en-US" altLang="zh-CN" sz="2000">
                <a:solidFill>
                  <a:srgbClr val="008000"/>
                </a:solidFill>
              </a:rPr>
              <a:t>3.1415926</a:t>
            </a:r>
            <a:r>
              <a:rPr lang="zh-CN" altLang="en-US" sz="2000">
                <a:solidFill>
                  <a:srgbClr val="008000"/>
                </a:solidFill>
              </a:rPr>
              <a:t>代替</a:t>
            </a:r>
            <a:r>
              <a:rPr lang="en-US" altLang="zh-CN" sz="2000">
                <a:solidFill>
                  <a:srgbClr val="008000"/>
                </a:solidFill>
              </a:rPr>
              <a:t>PI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#define PI  3.1415926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带参数宏替换。在程序正文中，</a:t>
            </a:r>
            <a:r>
              <a:rPr lang="en-US" altLang="zh-CN" sz="2000">
                <a:solidFill>
                  <a:srgbClr val="008000"/>
                </a:solidFill>
              </a:rPr>
              <a:t>PI*r*r</a:t>
            </a:r>
            <a:r>
              <a:rPr lang="zh-CN" altLang="en-US" sz="2000">
                <a:solidFill>
                  <a:srgbClr val="008000"/>
                </a:solidFill>
              </a:rPr>
              <a:t>代替</a:t>
            </a:r>
            <a:r>
              <a:rPr lang="en-US" altLang="zh-CN" sz="2000">
                <a:solidFill>
                  <a:srgbClr val="008000"/>
                </a:solidFill>
              </a:rPr>
              <a:t>area(x)</a:t>
            </a:r>
            <a:r>
              <a:rPr lang="zh-CN" altLang="en-US" sz="2000">
                <a:solidFill>
                  <a:srgbClr val="008000"/>
                </a:solidFill>
              </a:rPr>
              <a:t>，</a:t>
            </a:r>
            <a:r>
              <a:rPr lang="en-US" altLang="zh-CN" sz="2000">
                <a:solidFill>
                  <a:srgbClr val="008000"/>
                </a:solidFill>
              </a:rPr>
              <a:t>r</a:t>
            </a:r>
            <a:r>
              <a:rPr lang="zh-CN" altLang="en-US" sz="2000">
                <a:solidFill>
                  <a:srgbClr val="008000"/>
                </a:solidFill>
              </a:rPr>
              <a:t>是参数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#define area(</a:t>
            </a:r>
            <a:r>
              <a:rPr lang="en-US" altLang="zh-CN" sz="2000" i="1"/>
              <a:t>r</a:t>
            </a:r>
            <a:r>
              <a:rPr lang="en-US" altLang="zh-CN" sz="2000"/>
              <a:t>)  PI*r*r 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{ double x, s;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x=3.6;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s=area(</a:t>
            </a:r>
            <a:r>
              <a:rPr lang="en-US" altLang="zh-CN" sz="2000" i="1"/>
              <a:t>x</a:t>
            </a:r>
            <a:r>
              <a:rPr lang="en-US" altLang="zh-CN" sz="2000"/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cout&lt;&lt;"s="&lt;&lt;s&lt;&lt;endl;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268538" y="2349500"/>
            <a:ext cx="1584325" cy="1295400"/>
            <a:chOff x="1429" y="1480"/>
            <a:chExt cx="998" cy="816"/>
          </a:xfrm>
        </p:grpSpPr>
        <p:sp>
          <p:nvSpPr>
            <p:cNvPr id="407560" name="Oval 10"/>
            <p:cNvSpPr>
              <a:spLocks noChangeArrowheads="1"/>
            </p:cNvSpPr>
            <p:nvPr/>
          </p:nvSpPr>
          <p:spPr bwMode="auto">
            <a:xfrm>
              <a:off x="1429" y="1480"/>
              <a:ext cx="998" cy="28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07561" name="Oval 11"/>
            <p:cNvSpPr>
              <a:spLocks noChangeArrowheads="1"/>
            </p:cNvSpPr>
            <p:nvPr/>
          </p:nvSpPr>
          <p:spPr bwMode="auto">
            <a:xfrm>
              <a:off x="1927" y="2016"/>
              <a:ext cx="318" cy="28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908175" y="3200400"/>
            <a:ext cx="2232025" cy="2054225"/>
            <a:chOff x="1202" y="2016"/>
            <a:chExt cx="1406" cy="1294"/>
          </a:xfrm>
        </p:grpSpPr>
        <p:sp>
          <p:nvSpPr>
            <p:cNvPr id="407558" name="Oval 13"/>
            <p:cNvSpPr>
              <a:spLocks noChangeArrowheads="1"/>
            </p:cNvSpPr>
            <p:nvPr/>
          </p:nvSpPr>
          <p:spPr bwMode="auto">
            <a:xfrm>
              <a:off x="1202" y="3022"/>
              <a:ext cx="499" cy="28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07559" name="Oval 14"/>
            <p:cNvSpPr>
              <a:spLocks noChangeArrowheads="1"/>
            </p:cNvSpPr>
            <p:nvPr/>
          </p:nvSpPr>
          <p:spPr bwMode="auto">
            <a:xfrm>
              <a:off x="1429" y="2016"/>
              <a:ext cx="1179" cy="28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3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9" grpId="0"/>
      <p:bldP spid="934917" grpId="0" autoUpdateAnimBg="0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  <p:sp>
        <p:nvSpPr>
          <p:cNvPr id="408578" name="Rectangle 3"/>
          <p:cNvSpPr>
            <a:spLocks noChangeArrowheads="1"/>
          </p:cNvSpPr>
          <p:nvPr/>
        </p:nvSpPr>
        <p:spPr bwMode="auto">
          <a:xfrm>
            <a:off x="889000" y="511175"/>
            <a:ext cx="7191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</a:rPr>
              <a:t>C</a:t>
            </a:r>
            <a:r>
              <a:rPr lang="zh-CN" altLang="en-US" sz="2000">
                <a:solidFill>
                  <a:srgbClr val="0000FF"/>
                </a:solidFill>
              </a:rPr>
              <a:t>语言的宏替换直接做文本替换，没有类型检查。</a:t>
            </a:r>
            <a:r>
              <a:rPr lang="en-US" altLang="zh-CN" sz="2000">
                <a:solidFill>
                  <a:srgbClr val="0000FF"/>
                </a:solidFill>
              </a:rPr>
              <a:t>C++</a:t>
            </a:r>
            <a:r>
              <a:rPr lang="zh-CN" altLang="en-US" sz="2000">
                <a:solidFill>
                  <a:srgbClr val="0000FF"/>
                </a:solidFill>
              </a:rPr>
              <a:t>也支持。</a:t>
            </a:r>
          </a:p>
        </p:txBody>
      </p:sp>
      <p:sp>
        <p:nvSpPr>
          <p:cNvPr id="408579" name="Rectangle 4"/>
          <p:cNvSpPr>
            <a:spLocks noChangeArrowheads="1"/>
          </p:cNvSpPr>
          <p:nvPr/>
        </p:nvSpPr>
        <p:spPr bwMode="auto">
          <a:xfrm>
            <a:off x="1390650" y="1125538"/>
            <a:ext cx="74295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using namespace std ;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solidFill>
                  <a:srgbClr val="008000"/>
                </a:solidFill>
              </a:rPr>
              <a:t>//</a:t>
            </a:r>
            <a:r>
              <a:rPr lang="zh-CN" altLang="en-US" sz="2000" b="0">
                <a:solidFill>
                  <a:srgbClr val="008000"/>
                </a:solidFill>
              </a:rPr>
              <a:t>不</a:t>
            </a:r>
            <a:r>
              <a:rPr lang="zh-CN" altLang="en-US" b="0">
                <a:solidFill>
                  <a:srgbClr val="008000"/>
                </a:solidFill>
              </a:rPr>
              <a:t>带参数宏替换。</a:t>
            </a:r>
            <a:r>
              <a:rPr lang="zh-CN" altLang="en-US" sz="2000" b="0">
                <a:solidFill>
                  <a:srgbClr val="008000"/>
                </a:solidFill>
              </a:rPr>
              <a:t>在程序正文中，用</a:t>
            </a:r>
            <a:r>
              <a:rPr lang="en-US" altLang="zh-CN" sz="2000" b="0">
                <a:solidFill>
                  <a:srgbClr val="008000"/>
                </a:solidFill>
              </a:rPr>
              <a:t>3.1415926</a:t>
            </a:r>
            <a:r>
              <a:rPr lang="zh-CN" altLang="en-US" sz="2000" b="0">
                <a:solidFill>
                  <a:srgbClr val="008000"/>
                </a:solidFill>
              </a:rPr>
              <a:t>代替</a:t>
            </a:r>
            <a:r>
              <a:rPr lang="en-US" altLang="zh-CN" sz="2000" b="0">
                <a:solidFill>
                  <a:srgbClr val="008000"/>
                </a:solidFill>
              </a:rPr>
              <a:t>PI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#define PI  3.1415926</a:t>
            </a:r>
          </a:p>
          <a:p>
            <a:pPr>
              <a:lnSpc>
                <a:spcPct val="130000"/>
              </a:lnSpc>
            </a:pPr>
            <a:r>
              <a:rPr lang="en-US" altLang="zh-CN" sz="2000" b="0">
                <a:solidFill>
                  <a:srgbClr val="008000"/>
                </a:solidFill>
              </a:rPr>
              <a:t>//</a:t>
            </a:r>
            <a:r>
              <a:rPr lang="zh-CN" altLang="en-US" sz="2000" b="0">
                <a:solidFill>
                  <a:srgbClr val="008000"/>
                </a:solidFill>
              </a:rPr>
              <a:t>带参数宏替换。在程序正文中，</a:t>
            </a:r>
            <a:r>
              <a:rPr lang="en-US" altLang="zh-CN" sz="2000" b="0">
                <a:solidFill>
                  <a:srgbClr val="008000"/>
                </a:solidFill>
              </a:rPr>
              <a:t>PI*r*r</a:t>
            </a:r>
            <a:r>
              <a:rPr lang="zh-CN" altLang="en-US" sz="2000" b="0">
                <a:solidFill>
                  <a:srgbClr val="008000"/>
                </a:solidFill>
              </a:rPr>
              <a:t>代替</a:t>
            </a:r>
            <a:r>
              <a:rPr lang="en-US" altLang="zh-CN" sz="2000" b="0">
                <a:solidFill>
                  <a:srgbClr val="008000"/>
                </a:solidFill>
              </a:rPr>
              <a:t>area(x)</a:t>
            </a:r>
            <a:r>
              <a:rPr lang="zh-CN" altLang="en-US" sz="2000" b="0">
                <a:solidFill>
                  <a:srgbClr val="008000"/>
                </a:solidFill>
              </a:rPr>
              <a:t>，</a:t>
            </a:r>
            <a:r>
              <a:rPr lang="en-US" altLang="zh-CN" sz="2000" b="0">
                <a:solidFill>
                  <a:srgbClr val="008000"/>
                </a:solidFill>
              </a:rPr>
              <a:t>r</a:t>
            </a:r>
            <a:r>
              <a:rPr lang="zh-CN" altLang="en-US" sz="2000" b="0">
                <a:solidFill>
                  <a:srgbClr val="008000"/>
                </a:solidFill>
              </a:rPr>
              <a:t>是参数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#define area(</a:t>
            </a:r>
            <a:r>
              <a:rPr lang="en-US" altLang="zh-CN" sz="2000" b="0" i="1"/>
              <a:t>r</a:t>
            </a:r>
            <a:r>
              <a:rPr lang="en-US" altLang="zh-CN" sz="2000" b="0"/>
              <a:t>)  PI*r*r   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{ double x, s;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  x=3.6;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  s=area(</a:t>
            </a:r>
            <a:r>
              <a:rPr lang="en-US" altLang="zh-CN" sz="2000" b="0" i="1"/>
              <a:t>x</a:t>
            </a:r>
            <a:r>
              <a:rPr lang="en-US" altLang="zh-CN" sz="2000" b="0"/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  cout&lt;&lt;"s="&lt;&lt;s&lt;&lt;endl;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330325" y="1966913"/>
            <a:ext cx="6194425" cy="885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</a:t>
            </a:r>
            <a:r>
              <a:rPr lang="zh-CN" altLang="en-US" sz="2000" i="1">
                <a:solidFill>
                  <a:srgbClr val="008000"/>
                </a:solidFill>
              </a:rPr>
              <a:t>不带参数的宏替换，在</a:t>
            </a:r>
            <a:r>
              <a:rPr lang="en-US" altLang="zh-CN" sz="2000" i="1">
                <a:solidFill>
                  <a:srgbClr val="008000"/>
                </a:solidFill>
              </a:rPr>
              <a:t>C++</a:t>
            </a:r>
            <a:r>
              <a:rPr lang="zh-CN" altLang="en-US" sz="2000" i="1">
                <a:solidFill>
                  <a:srgbClr val="008000"/>
                </a:solidFill>
              </a:rPr>
              <a:t>中使用常量定义：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const double PI=3.1415926;</a:t>
            </a: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330325" y="2781300"/>
            <a:ext cx="6194425" cy="885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</a:t>
            </a:r>
            <a:r>
              <a:rPr lang="zh-CN" altLang="en-US" sz="2000" i="1">
                <a:solidFill>
                  <a:srgbClr val="008000"/>
                </a:solidFill>
              </a:rPr>
              <a:t>带参数宏替换，</a:t>
            </a:r>
            <a:r>
              <a:rPr lang="en-US" altLang="zh-CN" sz="2000" i="1">
                <a:solidFill>
                  <a:srgbClr val="008000"/>
                </a:solidFill>
              </a:rPr>
              <a:t>C++</a:t>
            </a:r>
            <a:r>
              <a:rPr lang="zh-CN" altLang="en-US" sz="2000" i="1">
                <a:solidFill>
                  <a:srgbClr val="008000"/>
                </a:solidFill>
              </a:rPr>
              <a:t>使用内联函数：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inline double area(double r) {return PI*r*r;}</a:t>
            </a:r>
          </a:p>
        </p:txBody>
      </p:sp>
      <p:pic>
        <p:nvPicPr>
          <p:cNvPr id="94004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4149725"/>
            <a:ext cx="3206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43" grpId="0" animBg="1"/>
      <p:bldP spid="9400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47106" name="Text Box 6"/>
          <p:cNvSpPr txBox="1">
            <a:spLocks noChangeArrowheads="1"/>
          </p:cNvSpPr>
          <p:nvPr/>
        </p:nvSpPr>
        <p:spPr bwMode="auto">
          <a:xfrm>
            <a:off x="1066800" y="1341438"/>
            <a:ext cx="68580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8000"/>
                </a:solidFill>
              </a:rPr>
              <a:t>double max( double, double ) ;</a:t>
            </a:r>
            <a:r>
              <a:rPr lang="en-US" altLang="zh-CN" b="0"/>
              <a:t>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函数原型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{ double a, b, c, m1, m2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cout &lt;&lt; "input a, b, c :\n"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cin &gt;&gt; a &gt;&gt; b &gt;&gt; c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m1 = </a:t>
            </a:r>
            <a:r>
              <a:rPr lang="en-US" altLang="zh-CN" i="1">
                <a:solidFill>
                  <a:srgbClr val="008000"/>
                </a:solidFill>
              </a:rPr>
              <a:t>max( a, b )</a:t>
            </a:r>
            <a:r>
              <a:rPr lang="en-US" altLang="zh-CN" b="0"/>
              <a:t>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/>
              <a:t>   </a:t>
            </a:r>
            <a:r>
              <a:rPr lang="en-US" altLang="zh-CN" b="0"/>
              <a:t>m2 = </a:t>
            </a:r>
            <a:r>
              <a:rPr lang="en-US" altLang="zh-CN" i="1">
                <a:solidFill>
                  <a:srgbClr val="008000"/>
                </a:solidFill>
              </a:rPr>
              <a:t>max( m1, c )</a:t>
            </a:r>
            <a:r>
              <a:rPr lang="en-US" altLang="zh-CN" b="0"/>
              <a:t>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cout &lt;&lt; "Maximum = " &lt;&lt; m2 &lt;&lt; endl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{  if ( x &gt; y )    return x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    else	 return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}</a:t>
            </a:r>
            <a:r>
              <a:rPr lang="en-US" altLang="zh-CN" b="0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1752600" y="375126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37608" name="AutoShape 8"/>
          <p:cNvSpPr>
            <a:spLocks/>
          </p:cNvSpPr>
          <p:nvPr/>
        </p:nvSpPr>
        <p:spPr bwMode="auto">
          <a:xfrm>
            <a:off x="5334000" y="2520950"/>
            <a:ext cx="3200400" cy="838200"/>
          </a:xfrm>
          <a:prstGeom prst="borderCallout2">
            <a:avLst>
              <a:gd name="adj1" fmla="val 13634"/>
              <a:gd name="adj2" fmla="val -2380"/>
              <a:gd name="adj3" fmla="val 13634"/>
              <a:gd name="adj4" fmla="val -17014"/>
              <a:gd name="adj5" fmla="val 150569"/>
              <a:gd name="adj6" fmla="val -64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函数调用出现在定义之前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函数原型声明是必须的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1066800" y="9731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008000"/>
                </a:solidFill>
              </a:rPr>
              <a:t>使用函数原型</a:t>
            </a:r>
          </a:p>
        </p:txBody>
      </p:sp>
      <p:sp>
        <p:nvSpPr>
          <p:cNvPr id="4711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7" grpId="0" animBg="1"/>
      <p:bldP spid="537608" grpId="0" animBg="1" autoUpdateAnimBg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409602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895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．宏定义指令 </a:t>
            </a:r>
          </a:p>
        </p:txBody>
      </p:sp>
      <p:sp>
        <p:nvSpPr>
          <p:cNvPr id="409603" name="Rectangle 4"/>
          <p:cNvSpPr>
            <a:spLocks noChangeArrowheads="1"/>
          </p:cNvSpPr>
          <p:nvPr/>
        </p:nvSpPr>
        <p:spPr bwMode="auto">
          <a:xfrm>
            <a:off x="1219200" y="1716088"/>
            <a:ext cx="525780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用指定正文替换程序中出现的标识符</a:t>
            </a:r>
            <a:r>
              <a:rPr lang="zh-CN" altLang="en-US" sz="2000" i="1">
                <a:solidFill>
                  <a:srgbClr val="008000"/>
                </a:solidFill>
                <a:ea typeface="Arial Unicode MS"/>
                <a:cs typeface="Arial Unicode MS"/>
              </a:rPr>
              <a:t> 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i="1">
                <a:solidFill>
                  <a:srgbClr val="008000"/>
                </a:solidFill>
                <a:ea typeface="Arial Unicode MS"/>
                <a:cs typeface="Arial Unicode MS"/>
              </a:rPr>
              <a:t>形式		</a:t>
            </a:r>
            <a:r>
              <a:rPr lang="en-US" altLang="zh-CN" sz="2000">
                <a:solidFill>
                  <a:srgbClr val="0000FF"/>
                </a:solidFill>
                <a:ea typeface="Arial Unicode MS"/>
                <a:cs typeface="Arial Unicode MS"/>
              </a:rPr>
              <a:t>#define</a:t>
            </a:r>
            <a:r>
              <a:rPr lang="en-US" altLang="zh-CN" sz="2000" i="1">
                <a:ea typeface="Arial Unicode MS"/>
                <a:cs typeface="Arial Unicode MS"/>
              </a:rPr>
              <a:t>  </a:t>
            </a:r>
            <a:r>
              <a:rPr lang="zh-CN" altLang="en-US" sz="2000" i="1">
                <a:ea typeface="Arial Unicode MS"/>
                <a:cs typeface="Arial Unicode MS"/>
              </a:rPr>
              <a:t>标识符  文本 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1143000" y="3244850"/>
            <a:ext cx="678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000">
                <a:ea typeface="Arial Unicode MS"/>
                <a:cs typeface="Arial Unicode MS"/>
              </a:rPr>
              <a:t>#define </a:t>
            </a:r>
            <a:r>
              <a:rPr lang="zh-CN" altLang="en-US" sz="2000">
                <a:ea typeface="Arial Unicode MS"/>
                <a:cs typeface="Arial Unicode MS"/>
              </a:rPr>
              <a:t>的一个有效应用是在条件编译指令中，避免程序中多次用</a:t>
            </a:r>
            <a:r>
              <a:rPr lang="en-US" altLang="zh-CN" sz="2000">
                <a:ea typeface="Arial Unicode MS"/>
                <a:cs typeface="Arial Unicode MS"/>
              </a:rPr>
              <a:t>include</a:t>
            </a:r>
            <a:r>
              <a:rPr lang="zh-CN" altLang="en-US" sz="2000">
                <a:ea typeface="Arial Unicode MS"/>
                <a:cs typeface="Arial Unicode MS"/>
              </a:rPr>
              <a:t>指令包含这个头文件，出现重定义的错误  </a:t>
            </a:r>
          </a:p>
        </p:txBody>
      </p:sp>
      <p:sp>
        <p:nvSpPr>
          <p:cNvPr id="40960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41" grpId="0" autoUpdateAnimBg="0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5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410626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895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．宏定义指令 </a:t>
            </a:r>
          </a:p>
        </p:txBody>
      </p:sp>
      <p:sp>
        <p:nvSpPr>
          <p:cNvPr id="891908" name="Rectangle 4"/>
          <p:cNvSpPr>
            <a:spLocks noChangeArrowheads="1"/>
          </p:cNvSpPr>
          <p:nvPr/>
        </p:nvSpPr>
        <p:spPr bwMode="auto">
          <a:xfrm>
            <a:off x="666750" y="1800225"/>
            <a:ext cx="7810500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8000"/>
                </a:solidFill>
              </a:rPr>
              <a:t>// calculate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#ifndef CALCULATE_H	   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若</a:t>
            </a:r>
            <a:r>
              <a:rPr lang="en-US" altLang="zh-CN" i="1">
                <a:solidFill>
                  <a:srgbClr val="008000"/>
                </a:solidFill>
              </a:rPr>
              <a:t>CALCULATE_H</a:t>
            </a:r>
            <a:r>
              <a:rPr lang="zh-CN" altLang="en-US" i="1">
                <a:solidFill>
                  <a:srgbClr val="008000"/>
                </a:solidFill>
              </a:rPr>
              <a:t>未定义，执行下一宏指令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#define CALCULATE_H     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用后续</a:t>
            </a:r>
            <a:r>
              <a:rPr lang="en-US" altLang="zh-CN" i="1">
                <a:solidFill>
                  <a:srgbClr val="008000"/>
                </a:solidFill>
              </a:rPr>
              <a:t>3</a:t>
            </a:r>
            <a:r>
              <a:rPr lang="zh-CN" altLang="en-US" i="1">
                <a:solidFill>
                  <a:srgbClr val="008000"/>
                </a:solidFill>
              </a:rPr>
              <a:t>行正文代替</a:t>
            </a:r>
            <a:r>
              <a:rPr lang="en-US" altLang="zh-CN" i="1">
                <a:solidFill>
                  <a:srgbClr val="008000"/>
                </a:solidFill>
              </a:rPr>
              <a:t>CALCULATE_H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    double circle(double radius)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	{   const double pi = 3.14159 ;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	    return pi * radius * radius;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	}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/>
              <a:t>#endif</a:t>
            </a:r>
          </a:p>
        </p:txBody>
      </p:sp>
      <p:sp>
        <p:nvSpPr>
          <p:cNvPr id="41062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8" grpId="0" autoUpdateAnimBg="0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49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3.7.2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预处理指令 </a:t>
            </a:r>
          </a:p>
        </p:txBody>
      </p:sp>
      <p:sp>
        <p:nvSpPr>
          <p:cNvPr id="411650" name="Text Box 3"/>
          <p:cNvSpPr txBox="1">
            <a:spLocks noChangeArrowheads="1"/>
          </p:cNvSpPr>
          <p:nvPr/>
        </p:nvSpPr>
        <p:spPr bwMode="auto">
          <a:xfrm>
            <a:off x="782638" y="1171575"/>
            <a:ext cx="18954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i="1">
                <a:solidFill>
                  <a:srgbClr val="008000"/>
                </a:solidFill>
              </a:rPr>
              <a:t>3</a:t>
            </a:r>
            <a:r>
              <a:rPr lang="zh-CN" altLang="en-US" sz="2000" i="1">
                <a:solidFill>
                  <a:srgbClr val="008000"/>
                </a:solidFill>
              </a:rPr>
              <a:t>．宏定义指令 </a:t>
            </a:r>
          </a:p>
        </p:txBody>
      </p:sp>
      <p:sp>
        <p:nvSpPr>
          <p:cNvPr id="892932" name="Rectangle 4"/>
          <p:cNvSpPr>
            <a:spLocks noChangeArrowheads="1"/>
          </p:cNvSpPr>
          <p:nvPr/>
        </p:nvSpPr>
        <p:spPr bwMode="auto">
          <a:xfrm>
            <a:off x="666750" y="1800225"/>
            <a:ext cx="7810500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/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calculate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0">
                <a:ea typeface="宋体" pitchFamily="2" charset="-122"/>
              </a:rPr>
              <a:t>#ifndef </a:t>
            </a:r>
            <a:r>
              <a:rPr lang="en-US" altLang="zh-CN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CALCULATE_H</a:t>
            </a:r>
            <a:r>
              <a:rPr lang="en-US" altLang="zh-CN" b="0">
                <a:ea typeface="宋体" pitchFamily="2" charset="-122"/>
              </a:rPr>
              <a:t>	    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若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CALCULATE_H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未定义，执行下一宏指令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b="0">
                <a:ea typeface="宋体" pitchFamily="2" charset="-122"/>
              </a:rPr>
              <a:t>    </a:t>
            </a:r>
            <a:r>
              <a:rPr lang="en-US" altLang="zh-CN" b="0">
                <a:ea typeface="宋体" pitchFamily="2" charset="-122"/>
              </a:rPr>
              <a:t>#define </a:t>
            </a:r>
            <a:r>
              <a:rPr lang="en-US" altLang="zh-CN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CALCULATE_H</a:t>
            </a:r>
            <a:r>
              <a:rPr lang="en-US" altLang="zh-CN" b="0">
                <a:ea typeface="宋体" pitchFamily="2" charset="-122"/>
              </a:rPr>
              <a:t>      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用后续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行正文代替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CALCULATE_H</a:t>
            </a:r>
          </a:p>
          <a:p>
            <a:pPr indent="2667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0">
                <a:ea typeface="宋体" pitchFamily="2" charset="-122"/>
              </a:rPr>
              <a:t>    </a:t>
            </a:r>
            <a:r>
              <a:rPr lang="en-US" altLang="zh-CN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 circle(double radius)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{   const double pi = 3.14159 ;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    return pi * radius * radius;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}</a:t>
            </a:r>
          </a:p>
          <a:p>
            <a:pPr indent="2667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0">
                <a:ea typeface="宋体" pitchFamily="2" charset="-122"/>
              </a:rPr>
              <a:t>#endif</a:t>
            </a:r>
          </a:p>
        </p:txBody>
      </p:sp>
      <p:sp>
        <p:nvSpPr>
          <p:cNvPr id="41165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3.7.2 </a:t>
            </a:r>
            <a:r>
              <a:rPr lang="zh-CN" altLang="en-US" smtClean="0"/>
              <a:t>预处理指令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命名空间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93955" name="Text Box 3"/>
          <p:cNvSpPr txBox="1">
            <a:spLocks noChangeArrowheads="1"/>
          </p:cNvSpPr>
          <p:nvPr/>
        </p:nvSpPr>
        <p:spPr bwMode="auto">
          <a:xfrm>
            <a:off x="755650" y="2060575"/>
            <a:ext cx="7704138" cy="1920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zh-CN" altLang="en-US" sz="2000"/>
              <a:t>命名空间是类、函数、对象、类型和其他名字的集合。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/>
              <a:t> 命名空间令软件组件之间不会产生命名冲突。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/>
              <a:t> </a:t>
            </a:r>
            <a:r>
              <a:rPr lang="en-US" altLang="zh-CN" sz="2000"/>
              <a:t>std</a:t>
            </a:r>
            <a:r>
              <a:rPr lang="zh-CN" altLang="en-US" sz="2000"/>
              <a:t>是</a:t>
            </a:r>
            <a:r>
              <a:rPr lang="en-US" altLang="zh-CN" sz="2000"/>
              <a:t>C++</a:t>
            </a:r>
            <a:r>
              <a:rPr lang="zh-CN" altLang="en-US" sz="2000"/>
              <a:t>的标准名空间，包含了标准头文件中各种名字的声明。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 build="p" autoUpdateAnimBg="0" advAuto="0"/>
      <p:bldP spid="893955" grpId="0" build="p" autoUpdateAnimBg="0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42083" name="Text Box 3"/>
          <p:cNvSpPr txBox="1">
            <a:spLocks noChangeArrowheads="1"/>
          </p:cNvSpPr>
          <p:nvPr/>
        </p:nvSpPr>
        <p:spPr bwMode="auto">
          <a:xfrm>
            <a:off x="1042988" y="1731963"/>
            <a:ext cx="7345362" cy="306546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C++</a:t>
            </a:r>
            <a:r>
              <a:rPr lang="zh-CN" altLang="en-US" sz="2000"/>
              <a:t>标准头文件没有扩展名。</a:t>
            </a:r>
          </a:p>
          <a:p>
            <a:pPr>
              <a:lnSpc>
                <a:spcPct val="250000"/>
              </a:lnSpc>
            </a:pPr>
            <a:r>
              <a:rPr lang="zh-CN" altLang="en-US"/>
              <a:t>	</a:t>
            </a:r>
            <a:r>
              <a:rPr lang="en-US" altLang="zh-CN"/>
              <a:t>iostream  iomanip  limit  fstream  string  typeinfo  stdexcept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zh-CN" altLang="en-US" sz="2000"/>
              <a:t>使用标准类库的组件时，需要指定名空间。 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/>
              <a:t> </a:t>
            </a:r>
            <a:r>
              <a:rPr lang="en-US" altLang="zh-CN" sz="2000"/>
              <a:t>C++</a:t>
            </a:r>
            <a:r>
              <a:rPr lang="zh-CN" altLang="en-US" sz="2000"/>
              <a:t>标准名空间  </a:t>
            </a:r>
            <a:r>
              <a:rPr lang="en-US" altLang="zh-CN" sz="2000"/>
              <a:t>std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2" grpId="0" build="p" autoUpdateAnimBg="0" advAuto="0"/>
      <p:bldP spid="942083" grpId="0" build="p" autoUpdateAnimBg="0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43107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#include&lt;iostream&gt;	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000"/>
              <a:t>using namespace std;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cin&gt;&gt;a;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cin&gt;&gt;b;		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cout&lt;&lt;"a+b="&lt;&lt;a+b&lt;&lt;'\n'; 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/>
      <p:bldP spid="943108" grpId="0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16770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#include&lt;iostream&gt;		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std;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16771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5222875" y="2349500"/>
            <a:ext cx="160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包含头文件</a:t>
            </a:r>
          </a:p>
        </p:txBody>
      </p:sp>
      <p:sp>
        <p:nvSpPr>
          <p:cNvPr id="944138" name="Oval 10"/>
          <p:cNvSpPr>
            <a:spLocks noChangeArrowheads="1"/>
          </p:cNvSpPr>
          <p:nvPr/>
        </p:nvSpPr>
        <p:spPr bwMode="auto">
          <a:xfrm>
            <a:off x="2411413" y="2420938"/>
            <a:ext cx="1223962" cy="360362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/>
      <p:bldP spid="944138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17794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r>
              <a:rPr lang="en-US" altLang="zh-CN" sz="2000"/>
              <a:t>		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000"/>
              <a:t>using namespace std;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17795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17796" name="Rectangle 5"/>
          <p:cNvSpPr>
            <a:spLocks noChangeArrowheads="1"/>
          </p:cNvSpPr>
          <p:nvPr/>
        </p:nvSpPr>
        <p:spPr bwMode="auto">
          <a:xfrm>
            <a:off x="5222875" y="2349500"/>
            <a:ext cx="1593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包含头文件</a:t>
            </a:r>
          </a:p>
        </p:txBody>
      </p:sp>
      <p:sp>
        <p:nvSpPr>
          <p:cNvPr id="946182" name="Rectangle 6"/>
          <p:cNvSpPr>
            <a:spLocks noChangeArrowheads="1"/>
          </p:cNvSpPr>
          <p:nvPr/>
        </p:nvSpPr>
        <p:spPr bwMode="auto">
          <a:xfrm>
            <a:off x="5183188" y="2744788"/>
            <a:ext cx="24082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使用标准名空间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</a:p>
        </p:txBody>
      </p:sp>
      <p:sp>
        <p:nvSpPr>
          <p:cNvPr id="946183" name="Oval 7"/>
          <p:cNvSpPr>
            <a:spLocks noChangeArrowheads="1"/>
          </p:cNvSpPr>
          <p:nvPr/>
        </p:nvSpPr>
        <p:spPr bwMode="auto">
          <a:xfrm>
            <a:off x="1258888" y="2708275"/>
            <a:ext cx="2665412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2" grpId="0"/>
      <p:bldP spid="946183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18818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r>
              <a:rPr lang="en-US" altLang="zh-CN" sz="2000"/>
              <a:t>		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std;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</a:t>
            </a:r>
            <a:r>
              <a:rPr lang="en-US" altLang="zh-CN" sz="2000" b="0"/>
              <a:t>&gt;&gt;a;</a:t>
            </a:r>
            <a:r>
              <a:rPr lang="en-US" altLang="zh-CN" sz="2000"/>
              <a:t>	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cin</a:t>
            </a:r>
            <a:r>
              <a:rPr lang="en-US" altLang="zh-CN" sz="2000" b="0"/>
              <a:t>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18819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18820" name="Rectangle 5"/>
          <p:cNvSpPr>
            <a:spLocks noChangeArrowheads="1"/>
          </p:cNvSpPr>
          <p:nvPr/>
        </p:nvSpPr>
        <p:spPr bwMode="auto">
          <a:xfrm>
            <a:off x="5222875" y="2349500"/>
            <a:ext cx="1593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包含头文件</a:t>
            </a:r>
          </a:p>
        </p:txBody>
      </p:sp>
      <p:sp>
        <p:nvSpPr>
          <p:cNvPr id="418821" name="Rectangle 6"/>
          <p:cNvSpPr>
            <a:spLocks noChangeArrowheads="1"/>
          </p:cNvSpPr>
          <p:nvPr/>
        </p:nvSpPr>
        <p:spPr bwMode="auto">
          <a:xfrm>
            <a:off x="5183188" y="2744788"/>
            <a:ext cx="2397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使用标准名空间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</a:p>
        </p:txBody>
      </p:sp>
      <p:sp>
        <p:nvSpPr>
          <p:cNvPr id="947207" name="Rectangle 7"/>
          <p:cNvSpPr>
            <a:spLocks noChangeArrowheads="1"/>
          </p:cNvSpPr>
          <p:nvPr/>
        </p:nvSpPr>
        <p:spPr bwMode="auto">
          <a:xfrm>
            <a:off x="5264150" y="3830638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947208" name="Oval 8"/>
          <p:cNvSpPr>
            <a:spLocks noChangeArrowheads="1"/>
          </p:cNvSpPr>
          <p:nvPr/>
        </p:nvSpPr>
        <p:spPr bwMode="auto">
          <a:xfrm>
            <a:off x="1403350" y="3860800"/>
            <a:ext cx="792163" cy="79216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7" grpId="0"/>
      <p:bldP spid="9472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8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906588" y="457200"/>
            <a:ext cx="5561012" cy="83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4000" b="1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函数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85800" y="1828800"/>
            <a:ext cx="59436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 smtClean="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 b="1" smtClean="0">
                <a:latin typeface="宋体" charset="-122"/>
                <a:ea typeface="Arial Unicode MS"/>
                <a:cs typeface="Arial Unicode MS"/>
              </a:rPr>
              <a:t>函数（</a:t>
            </a:r>
            <a:r>
              <a:rPr lang="en-US" altLang="zh-CN" sz="2000" b="1" smtClean="0">
                <a:latin typeface="宋体" charset="-122"/>
                <a:ea typeface="Arial Unicode MS"/>
                <a:cs typeface="Arial Unicode MS"/>
              </a:rPr>
              <a:t>Function</a:t>
            </a:r>
            <a:r>
              <a:rPr lang="zh-CN" altLang="en-US" sz="2000" b="1" smtClean="0">
                <a:latin typeface="宋体" charset="-122"/>
                <a:ea typeface="Arial Unicode MS"/>
                <a:cs typeface="Arial Unicode MS"/>
              </a:rPr>
              <a:t>）是功能抽象的模块</a:t>
            </a:r>
            <a:endParaRPr lang="zh-CN" altLang="en-US" sz="2000" b="1" smtClean="0">
              <a:latin typeface="宋体" charset="-122"/>
              <a:ea typeface="Arial Unicode MS"/>
              <a:cs typeface="Arial Unicode MS"/>
              <a:hlinkClick r:id="rId3" action="ppaction://hlinksldjump"/>
            </a:endParaRPr>
          </a:p>
        </p:txBody>
      </p:sp>
      <p:sp>
        <p:nvSpPr>
          <p:cNvPr id="502791" name="Rectangle 7"/>
          <p:cNvSpPr>
            <a:spLocks noChangeArrowheads="1"/>
          </p:cNvSpPr>
          <p:nvPr/>
        </p:nvSpPr>
        <p:spPr bwMode="auto">
          <a:xfrm>
            <a:off x="685800" y="2362200"/>
            <a:ext cx="6477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函数作用 </a:t>
            </a:r>
            <a:r>
              <a:rPr lang="en-US" altLang="zh-CN" sz="2000">
                <a:ea typeface="Arial Unicode MS"/>
                <a:cs typeface="Arial Unicode MS"/>
              </a:rPr>
              <a:t>——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任务划分；代码重用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 函数是</a:t>
            </a:r>
            <a:r>
              <a:rPr lang="en-US" altLang="zh-CN" sz="2000">
                <a:latin typeface="宋体" charset="-122"/>
                <a:ea typeface="Arial Unicode MS"/>
                <a:cs typeface="Arial Unicode MS"/>
              </a:rPr>
              <a:t>C++</a:t>
            </a:r>
            <a:r>
              <a:rPr lang="zh-CN" altLang="en-US" sz="2000">
                <a:latin typeface="宋体" charset="-122"/>
                <a:ea typeface="Arial Unicode MS"/>
                <a:cs typeface="Arial Unicode MS"/>
              </a:rPr>
              <a:t>程序的重要组件 </a:t>
            </a:r>
            <a:endParaRPr lang="zh-CN" altLang="en-US" sz="2000">
              <a:latin typeface="宋体" charset="-122"/>
              <a:ea typeface="Arial Unicode MS"/>
              <a:cs typeface="Arial Unicode MS"/>
              <a:hlinkClick r:id="rId3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02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1" grpId="0" build="p" autoUpdateAnimBg="0" advAuto="1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1066800" y="973138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</a:rPr>
              <a:t>函数定义在调用之前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1066800" y="1341438"/>
            <a:ext cx="6858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#include &lt;iostream&gt;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{  if ( x &gt; y )    return x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  else	 return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}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{ double a, b, c, m1, m2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cout &lt;&lt; "input a, b, c :\n"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cin &gt;&gt; a &gt;&gt; b &gt;&gt; c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 m1 = max( a, b ) ;	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m2 = max( m1, c )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  cout &lt;&lt; "Maximum = " &lt;&lt; m2 &lt;&lt; endl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  <p:sp>
        <p:nvSpPr>
          <p:cNvPr id="48132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0" grpId="0" autoUpdateAnimBg="0"/>
      <p:bldP spid="538631" grpId="0" autoUpdateAnimBg="0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19842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  <a:r>
              <a:rPr lang="en-US" altLang="zh-CN" sz="2000"/>
              <a:t>		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000" b="0"/>
              <a:t>using namespace std;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</a:t>
            </a:r>
            <a:r>
              <a:rPr lang="en-US" altLang="zh-CN" sz="2000"/>
              <a:t>	</a:t>
            </a:r>
            <a:r>
              <a:rPr lang="en-US" altLang="zh-CN" sz="2000" b="0"/>
              <a:t>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	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cout</a:t>
            </a:r>
            <a:r>
              <a:rPr lang="en-US" altLang="zh-CN" sz="2000" b="0"/>
              <a:t>&lt;&lt;"a+b="&lt;&lt;a+b&lt;&lt;'\n'; 	</a:t>
            </a:r>
            <a:endParaRPr lang="en-US" altLang="zh-CN" sz="2000" b="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19843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19844" name="Rectangle 5"/>
          <p:cNvSpPr>
            <a:spLocks noChangeArrowheads="1"/>
          </p:cNvSpPr>
          <p:nvPr/>
        </p:nvSpPr>
        <p:spPr bwMode="auto">
          <a:xfrm>
            <a:off x="5222875" y="2349500"/>
            <a:ext cx="1593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包含头文件</a:t>
            </a:r>
          </a:p>
        </p:txBody>
      </p:sp>
      <p:sp>
        <p:nvSpPr>
          <p:cNvPr id="419845" name="Rectangle 6"/>
          <p:cNvSpPr>
            <a:spLocks noChangeArrowheads="1"/>
          </p:cNvSpPr>
          <p:nvPr/>
        </p:nvSpPr>
        <p:spPr bwMode="auto">
          <a:xfrm>
            <a:off x="5183188" y="2744788"/>
            <a:ext cx="2397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使用标准名空间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</a:p>
        </p:txBody>
      </p:sp>
      <p:sp>
        <p:nvSpPr>
          <p:cNvPr id="419846" name="Rectangle 7"/>
          <p:cNvSpPr>
            <a:spLocks noChangeArrowheads="1"/>
          </p:cNvSpPr>
          <p:nvPr/>
        </p:nvSpPr>
        <p:spPr bwMode="auto">
          <a:xfrm>
            <a:off x="5264150" y="3830638"/>
            <a:ext cx="2198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948232" name="Rectangle 8"/>
          <p:cNvSpPr>
            <a:spLocks noChangeArrowheads="1"/>
          </p:cNvSpPr>
          <p:nvPr/>
        </p:nvSpPr>
        <p:spPr bwMode="auto">
          <a:xfrm>
            <a:off x="5257800" y="4545013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</a:p>
        </p:txBody>
      </p:sp>
      <p:sp>
        <p:nvSpPr>
          <p:cNvPr id="948233" name="Oval 9"/>
          <p:cNvSpPr>
            <a:spLocks noChangeArrowheads="1"/>
          </p:cNvSpPr>
          <p:nvPr/>
        </p:nvSpPr>
        <p:spPr bwMode="auto">
          <a:xfrm>
            <a:off x="1403350" y="4581525"/>
            <a:ext cx="865188" cy="360363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32" grpId="0"/>
      <p:bldP spid="948233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0866" name="Text Box 3"/>
          <p:cNvSpPr txBox="1">
            <a:spLocks noChangeArrowheads="1"/>
          </p:cNvSpPr>
          <p:nvPr/>
        </p:nvSpPr>
        <p:spPr bwMode="auto">
          <a:xfrm>
            <a:off x="1401763" y="1955800"/>
            <a:ext cx="3890962" cy="33782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方法一：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#include&lt;iostream&gt;	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namespace std;	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cin&gt;&gt;a;		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cin&gt;&gt;b;		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cout&lt;&lt;"a+b="&lt;&lt;a+b&lt;&lt;'\n'; 	</a:t>
            </a:r>
            <a:endParaRPr lang="en-US" altLang="zh-CN" sz="2000" i="1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420867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20868" name="Rectangle 5"/>
          <p:cNvSpPr>
            <a:spLocks noChangeArrowheads="1"/>
          </p:cNvSpPr>
          <p:nvPr/>
        </p:nvSpPr>
        <p:spPr bwMode="auto">
          <a:xfrm>
            <a:off x="5222875" y="2349500"/>
            <a:ext cx="160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包含头文件</a:t>
            </a:r>
          </a:p>
        </p:txBody>
      </p:sp>
      <p:sp>
        <p:nvSpPr>
          <p:cNvPr id="420869" name="Rectangle 6"/>
          <p:cNvSpPr>
            <a:spLocks noChangeArrowheads="1"/>
          </p:cNvSpPr>
          <p:nvPr/>
        </p:nvSpPr>
        <p:spPr bwMode="auto">
          <a:xfrm>
            <a:off x="5183188" y="2744788"/>
            <a:ext cx="24082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指定使用名空间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</a:p>
        </p:txBody>
      </p:sp>
      <p:sp>
        <p:nvSpPr>
          <p:cNvPr id="420870" name="Rectangle 7"/>
          <p:cNvSpPr>
            <a:spLocks noChangeArrowheads="1"/>
          </p:cNvSpPr>
          <p:nvPr/>
        </p:nvSpPr>
        <p:spPr bwMode="auto">
          <a:xfrm>
            <a:off x="5192713" y="3117850"/>
            <a:ext cx="22209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420871" name="Rectangle 8"/>
          <p:cNvSpPr>
            <a:spLocks noChangeArrowheads="1"/>
          </p:cNvSpPr>
          <p:nvPr/>
        </p:nvSpPr>
        <p:spPr bwMode="auto">
          <a:xfrm>
            <a:off x="5264150" y="3830638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420872" name="Rectangle 9"/>
          <p:cNvSpPr>
            <a:spLocks noChangeArrowheads="1"/>
          </p:cNvSpPr>
          <p:nvPr/>
        </p:nvSpPr>
        <p:spPr bwMode="auto">
          <a:xfrm>
            <a:off x="5257800" y="4545013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49251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std::cin;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cin&gt;&gt;a;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cin&gt;&gt;b;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cout&lt;&lt;"a+b="&lt;&lt;a+b&lt;&lt;'\n';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421891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2914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std::cin;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22915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952325" name="Rectangle 5"/>
          <p:cNvSpPr>
            <a:spLocks noChangeArrowheads="1"/>
          </p:cNvSpPr>
          <p:nvPr/>
        </p:nvSpPr>
        <p:spPr bwMode="auto">
          <a:xfrm>
            <a:off x="5183188" y="2744788"/>
            <a:ext cx="2795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952329" name="Oval 9"/>
          <p:cNvSpPr>
            <a:spLocks noChangeArrowheads="1"/>
          </p:cNvSpPr>
          <p:nvPr/>
        </p:nvSpPr>
        <p:spPr bwMode="auto">
          <a:xfrm>
            <a:off x="1979613" y="2708275"/>
            <a:ext cx="1223962" cy="433388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5" grpId="0"/>
      <p:bldP spid="952329" grpId="0" animBg="1"/>
    </p:bld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3938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std::cin;</a:t>
            </a:r>
            <a:r>
              <a:rPr lang="en-US" altLang="zh-CN" sz="20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23939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23940" name="Rectangle 5"/>
          <p:cNvSpPr>
            <a:spLocks noChangeArrowheads="1"/>
          </p:cNvSpPr>
          <p:nvPr/>
        </p:nvSpPr>
        <p:spPr bwMode="auto">
          <a:xfrm>
            <a:off x="5183188" y="2744788"/>
            <a:ext cx="2770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953350" name="Rectangle 6"/>
          <p:cNvSpPr>
            <a:spLocks noChangeArrowheads="1"/>
          </p:cNvSpPr>
          <p:nvPr/>
        </p:nvSpPr>
        <p:spPr bwMode="auto">
          <a:xfrm>
            <a:off x="5192713" y="3117850"/>
            <a:ext cx="2922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</a:p>
        </p:txBody>
      </p:sp>
      <p:sp>
        <p:nvSpPr>
          <p:cNvPr id="953351" name="Oval 7"/>
          <p:cNvSpPr>
            <a:spLocks noChangeArrowheads="1"/>
          </p:cNvSpPr>
          <p:nvPr/>
        </p:nvSpPr>
        <p:spPr bwMode="auto">
          <a:xfrm>
            <a:off x="1979613" y="3068638"/>
            <a:ext cx="1223962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50" grpId="0"/>
      <p:bldP spid="953351" grpId="0" animBg="1"/>
    </p:bld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4962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std::cin;</a:t>
            </a:r>
            <a:r>
              <a:rPr lang="en-US" altLang="zh-CN" sz="20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cin</a:t>
            </a:r>
            <a:r>
              <a:rPr lang="en-US" altLang="zh-CN" sz="2000" b="0"/>
              <a:t>&gt;&gt;a;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cin</a:t>
            </a:r>
            <a:r>
              <a:rPr lang="en-US" altLang="zh-CN" sz="2000" b="0"/>
              <a:t>&gt;&gt;b;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cout&lt;&lt;"a+b="&lt;&lt;a+b&lt;&lt;'\n';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24963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24964" name="Rectangle 5"/>
          <p:cNvSpPr>
            <a:spLocks noChangeArrowheads="1"/>
          </p:cNvSpPr>
          <p:nvPr/>
        </p:nvSpPr>
        <p:spPr bwMode="auto">
          <a:xfrm>
            <a:off x="5183188" y="2744788"/>
            <a:ext cx="2770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424965" name="Rectangle 6"/>
          <p:cNvSpPr>
            <a:spLocks noChangeArrowheads="1"/>
          </p:cNvSpPr>
          <p:nvPr/>
        </p:nvSpPr>
        <p:spPr bwMode="auto">
          <a:xfrm>
            <a:off x="5192713" y="3117850"/>
            <a:ext cx="2897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cout </a:t>
            </a:r>
          </a:p>
        </p:txBody>
      </p:sp>
      <p:sp>
        <p:nvSpPr>
          <p:cNvPr id="954375" name="Rectangle 7"/>
          <p:cNvSpPr>
            <a:spLocks noChangeArrowheads="1"/>
          </p:cNvSpPr>
          <p:nvPr/>
        </p:nvSpPr>
        <p:spPr bwMode="auto">
          <a:xfrm>
            <a:off x="5264150" y="4184650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954376" name="Oval 8"/>
          <p:cNvSpPr>
            <a:spLocks noChangeArrowheads="1"/>
          </p:cNvSpPr>
          <p:nvPr/>
        </p:nvSpPr>
        <p:spPr bwMode="auto">
          <a:xfrm>
            <a:off x="1476375" y="4221163"/>
            <a:ext cx="647700" cy="7207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5" grpId="0"/>
      <p:bldP spid="954376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5986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std::cin;</a:t>
            </a:r>
            <a:r>
              <a:rPr lang="en-US" altLang="zh-CN" sz="20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cin&gt;&gt;a;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cin&gt;&gt;b;	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  </a:t>
            </a:r>
            <a:r>
              <a:rPr lang="en-US" altLang="zh-CN" sz="2000"/>
              <a:t>cout</a:t>
            </a:r>
            <a:r>
              <a:rPr lang="en-US" altLang="zh-CN" sz="2000" b="0"/>
              <a:t>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25987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25988" name="Rectangle 5"/>
          <p:cNvSpPr>
            <a:spLocks noChangeArrowheads="1"/>
          </p:cNvSpPr>
          <p:nvPr/>
        </p:nvSpPr>
        <p:spPr bwMode="auto">
          <a:xfrm>
            <a:off x="5183188" y="2744788"/>
            <a:ext cx="2770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425989" name="Rectangle 6"/>
          <p:cNvSpPr>
            <a:spLocks noChangeArrowheads="1"/>
          </p:cNvSpPr>
          <p:nvPr/>
        </p:nvSpPr>
        <p:spPr bwMode="auto">
          <a:xfrm>
            <a:off x="5192713" y="3117850"/>
            <a:ext cx="2897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指定使用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cout </a:t>
            </a:r>
          </a:p>
        </p:txBody>
      </p:sp>
      <p:sp>
        <p:nvSpPr>
          <p:cNvPr id="425990" name="Rectangle 7"/>
          <p:cNvSpPr>
            <a:spLocks noChangeArrowheads="1"/>
          </p:cNvSpPr>
          <p:nvPr/>
        </p:nvSpPr>
        <p:spPr bwMode="auto">
          <a:xfrm>
            <a:off x="5264150" y="4184650"/>
            <a:ext cx="2198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>
                <a:solidFill>
                  <a:srgbClr val="006600"/>
                </a:solidFill>
              </a:rPr>
              <a:t>//</a:t>
            </a:r>
            <a:r>
              <a:rPr lang="zh-CN" altLang="en-US" sz="2000" b="0" i="1">
                <a:solidFill>
                  <a:srgbClr val="006600"/>
                </a:solidFill>
              </a:rPr>
              <a:t>使用</a:t>
            </a:r>
            <a:r>
              <a:rPr lang="en-US" altLang="zh-CN" sz="2000" b="0" i="1">
                <a:solidFill>
                  <a:srgbClr val="006600"/>
                </a:solidFill>
              </a:rPr>
              <a:t>std</a:t>
            </a:r>
            <a:r>
              <a:rPr lang="zh-CN" altLang="en-US" sz="2000" b="0" i="1">
                <a:solidFill>
                  <a:srgbClr val="006600"/>
                </a:solidFill>
              </a:rPr>
              <a:t>的元素</a:t>
            </a:r>
            <a:r>
              <a:rPr lang="en-US" altLang="zh-CN" sz="2000" b="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955400" name="Rectangle 8"/>
          <p:cNvSpPr>
            <a:spLocks noChangeArrowheads="1"/>
          </p:cNvSpPr>
          <p:nvPr/>
        </p:nvSpPr>
        <p:spPr bwMode="auto">
          <a:xfrm>
            <a:off x="5257800" y="4903788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</a:p>
        </p:txBody>
      </p:sp>
      <p:sp>
        <p:nvSpPr>
          <p:cNvPr id="955401" name="Oval 9"/>
          <p:cNvSpPr>
            <a:spLocks noChangeArrowheads="1"/>
          </p:cNvSpPr>
          <p:nvPr/>
        </p:nvSpPr>
        <p:spPr bwMode="auto">
          <a:xfrm>
            <a:off x="1547813" y="4941888"/>
            <a:ext cx="720725" cy="360362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00" grpId="0"/>
      <p:bldP spid="955401" grpId="0" animBg="1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7010" name="Text Box 3"/>
          <p:cNvSpPr txBox="1">
            <a:spLocks noChangeArrowheads="1"/>
          </p:cNvSpPr>
          <p:nvPr/>
        </p:nvSpPr>
        <p:spPr bwMode="auto">
          <a:xfrm>
            <a:off x="1401763" y="1917700"/>
            <a:ext cx="3890962" cy="37433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方法二：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std::cin;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using std::cout;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cin&gt;&gt;a;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cin&gt;&gt;b;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cout&lt;&lt;"a+b="&lt;&lt;a+b&lt;&lt;'\n';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427011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27012" name="Rectangle 5"/>
          <p:cNvSpPr>
            <a:spLocks noChangeArrowheads="1"/>
          </p:cNvSpPr>
          <p:nvPr/>
        </p:nvSpPr>
        <p:spPr bwMode="auto">
          <a:xfrm>
            <a:off x="5183188" y="2744788"/>
            <a:ext cx="2795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427013" name="Rectangle 6"/>
          <p:cNvSpPr>
            <a:spLocks noChangeArrowheads="1"/>
          </p:cNvSpPr>
          <p:nvPr/>
        </p:nvSpPr>
        <p:spPr bwMode="auto">
          <a:xfrm>
            <a:off x="5192713" y="3117850"/>
            <a:ext cx="2922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</a:p>
        </p:txBody>
      </p:sp>
      <p:sp>
        <p:nvSpPr>
          <p:cNvPr id="427014" name="Rectangle 7"/>
          <p:cNvSpPr>
            <a:spLocks noChangeArrowheads="1"/>
          </p:cNvSpPr>
          <p:nvPr/>
        </p:nvSpPr>
        <p:spPr bwMode="auto">
          <a:xfrm>
            <a:off x="5264150" y="4184650"/>
            <a:ext cx="2220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</a:t>
            </a:r>
          </a:p>
        </p:txBody>
      </p:sp>
      <p:sp>
        <p:nvSpPr>
          <p:cNvPr id="427015" name="Rectangle 8"/>
          <p:cNvSpPr>
            <a:spLocks noChangeArrowheads="1"/>
          </p:cNvSpPr>
          <p:nvPr/>
        </p:nvSpPr>
        <p:spPr bwMode="auto">
          <a:xfrm>
            <a:off x="5257800" y="4903788"/>
            <a:ext cx="234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56419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std::cin&gt;&gt;a;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std::cin&gt;&gt;b;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std::cout&lt;&lt;"a+b="&lt;&lt;a+b&lt;&lt;'\n';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428035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9" grpId="0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9058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</a:t>
            </a:r>
            <a:r>
              <a:rPr lang="en-US" altLang="zh-CN" sz="2000" b="0"/>
              <a:t>&gt;&gt;a;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</a:t>
            </a:r>
            <a:r>
              <a:rPr lang="en-US" altLang="zh-CN" sz="2000" b="0"/>
              <a:t>&gt;&gt;b;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</a:t>
            </a:r>
            <a:r>
              <a:rPr lang="en-US" altLang="zh-CN" sz="2000" b="0"/>
              <a:t>std::cout&lt;&lt;"a+b="&lt;&lt;a+b&lt;&lt;'\n'; 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29059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958469" name="Rectangle 5"/>
          <p:cNvSpPr>
            <a:spLocks noChangeArrowheads="1"/>
          </p:cNvSpPr>
          <p:nvPr/>
        </p:nvSpPr>
        <p:spPr bwMode="auto">
          <a:xfrm>
            <a:off x="5448300" y="3789363"/>
            <a:ext cx="2795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958470" name="Oval 6"/>
          <p:cNvSpPr>
            <a:spLocks noChangeArrowheads="1"/>
          </p:cNvSpPr>
          <p:nvPr/>
        </p:nvSpPr>
        <p:spPr bwMode="auto">
          <a:xfrm>
            <a:off x="1476375" y="3789363"/>
            <a:ext cx="1223963" cy="8636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9" grpId="0"/>
      <p:bldP spid="9584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49154" name="Text Box 6"/>
          <p:cNvSpPr txBox="1">
            <a:spLocks noChangeArrowheads="1"/>
          </p:cNvSpPr>
          <p:nvPr/>
        </p:nvSpPr>
        <p:spPr bwMode="auto">
          <a:xfrm>
            <a:off x="1066800" y="973138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</a:rPr>
              <a:t>函数定义在调用之前</a:t>
            </a:r>
          </a:p>
        </p:txBody>
      </p:sp>
      <p:sp>
        <p:nvSpPr>
          <p:cNvPr id="49155" name="Text Box 7"/>
          <p:cNvSpPr txBox="1">
            <a:spLocks noChangeArrowheads="1"/>
          </p:cNvSpPr>
          <p:nvPr/>
        </p:nvSpPr>
        <p:spPr bwMode="auto">
          <a:xfrm>
            <a:off x="1066800" y="1341438"/>
            <a:ext cx="6858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#include &lt;iostream&gt;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using namespace std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double max( double x, double y )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函数定义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{  if ( x &gt; y )    return x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     else	 return y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}</a:t>
            </a:r>
            <a:r>
              <a:rPr lang="en-US" altLang="zh-CN" b="0" i="1">
                <a:solidFill>
                  <a:srgbClr val="0000FF"/>
                </a:solidFill>
              </a:rPr>
              <a:t>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int main()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{ double a, b, c, m1, m2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cout &lt;&lt; "input a, b, c :\n"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cin &gt;&gt; a &gt;&gt; b &gt;&gt; c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 m1 = </a:t>
            </a:r>
            <a:r>
              <a:rPr lang="en-US" altLang="zh-CN" i="1">
                <a:solidFill>
                  <a:srgbClr val="0000FF"/>
                </a:solidFill>
              </a:rPr>
              <a:t>max( a, b )</a:t>
            </a:r>
            <a:r>
              <a:rPr lang="en-US" altLang="zh-CN" b="0"/>
              <a:t> ;		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函数调用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0"/>
              <a:t>   </a:t>
            </a:r>
            <a:r>
              <a:rPr lang="en-US" altLang="zh-CN" b="0"/>
              <a:t>m2 = </a:t>
            </a:r>
            <a:r>
              <a:rPr lang="en-US" altLang="zh-CN" i="1">
                <a:solidFill>
                  <a:srgbClr val="0000FF"/>
                </a:solidFill>
              </a:rPr>
              <a:t>max( m1, c )</a:t>
            </a:r>
            <a:r>
              <a:rPr lang="en-US" altLang="zh-CN" b="0"/>
              <a:t>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  cout &lt;&lt; "Maximum = " &lt;&lt; m2 &lt;&lt; endl ;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0"/>
              <a:t>}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1752600" y="4759325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57600" y="2676525"/>
            <a:ext cx="4876800" cy="1905000"/>
            <a:chOff x="2304" y="1776"/>
            <a:chExt cx="3072" cy="1200"/>
          </a:xfrm>
        </p:grpSpPr>
        <p:sp>
          <p:nvSpPr>
            <p:cNvPr id="49159" name="AutoShape 10"/>
            <p:cNvSpPr>
              <a:spLocks/>
            </p:cNvSpPr>
            <p:nvPr/>
          </p:nvSpPr>
          <p:spPr bwMode="auto">
            <a:xfrm>
              <a:off x="3360" y="2352"/>
              <a:ext cx="2016" cy="624"/>
            </a:xfrm>
            <a:prstGeom prst="borderCallout2">
              <a:avLst>
                <a:gd name="adj1" fmla="val 11537"/>
                <a:gd name="adj2" fmla="val -2380"/>
                <a:gd name="adj3" fmla="val 11537"/>
                <a:gd name="adj4" fmla="val -17014"/>
                <a:gd name="adj5" fmla="val 127403"/>
                <a:gd name="adj6" fmla="val -64088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函数定义出现在调用之前</a:t>
              </a:r>
            </a:p>
            <a:p>
              <a:pPr algn="ctr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/>
                <a:t>无必要作函数原型声明</a:t>
              </a:r>
            </a:p>
          </p:txBody>
        </p:sp>
        <p:sp>
          <p:nvSpPr>
            <p:cNvPr id="49160" name="Line 11"/>
            <p:cNvSpPr>
              <a:spLocks noChangeShapeType="1"/>
            </p:cNvSpPr>
            <p:nvPr/>
          </p:nvSpPr>
          <p:spPr bwMode="auto">
            <a:xfrm>
              <a:off x="2304" y="1776"/>
              <a:ext cx="720" cy="6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8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6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30082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{ int a, 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</a:t>
            </a:r>
            <a:r>
              <a:rPr lang="en-US" altLang="zh-CN" sz="2000" b="0"/>
              <a:t>std::cin&gt;&gt;a;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  std::cin&gt;&gt;b;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std::cout</a:t>
            </a:r>
            <a:r>
              <a:rPr lang="en-US" altLang="zh-CN" sz="2000" b="0"/>
              <a:t>&lt;&lt;"a+b="&lt;&lt;a+b&lt;&lt;'\n'; </a:t>
            </a:r>
          </a:p>
          <a:p>
            <a:pPr>
              <a:lnSpc>
                <a:spcPct val="130000"/>
              </a:lnSpc>
            </a:pPr>
            <a:r>
              <a:rPr lang="en-US" altLang="zh-CN" sz="2000" b="0"/>
              <a:t>}</a:t>
            </a:r>
          </a:p>
        </p:txBody>
      </p:sp>
      <p:sp>
        <p:nvSpPr>
          <p:cNvPr id="430083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30084" name="Rectangle 5"/>
          <p:cNvSpPr>
            <a:spLocks noChangeArrowheads="1"/>
          </p:cNvSpPr>
          <p:nvPr/>
        </p:nvSpPr>
        <p:spPr bwMode="auto">
          <a:xfrm>
            <a:off x="5448300" y="3789363"/>
            <a:ext cx="2795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959494" name="Rectangle 6"/>
          <p:cNvSpPr>
            <a:spLocks noChangeArrowheads="1"/>
          </p:cNvSpPr>
          <p:nvPr/>
        </p:nvSpPr>
        <p:spPr bwMode="auto">
          <a:xfrm>
            <a:off x="5394325" y="4545013"/>
            <a:ext cx="2922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</a:p>
        </p:txBody>
      </p:sp>
      <p:sp>
        <p:nvSpPr>
          <p:cNvPr id="959495" name="Oval 7"/>
          <p:cNvSpPr>
            <a:spLocks noChangeArrowheads="1"/>
          </p:cNvSpPr>
          <p:nvPr/>
        </p:nvSpPr>
        <p:spPr bwMode="auto">
          <a:xfrm>
            <a:off x="1619250" y="4581525"/>
            <a:ext cx="1223963" cy="431800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4" grpId="0"/>
      <p:bldP spid="959495" grpId="0" animBg="1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3.8.1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标准名空间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31106" name="Text Box 3"/>
          <p:cNvSpPr txBox="1">
            <a:spLocks noChangeArrowheads="1"/>
          </p:cNvSpPr>
          <p:nvPr/>
        </p:nvSpPr>
        <p:spPr bwMode="auto">
          <a:xfrm>
            <a:off x="1473200" y="2133600"/>
            <a:ext cx="3890963" cy="3267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方法三：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int main()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{ int a, 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std::cin&gt;&gt;a;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std::cin&gt;&gt;b;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std::cout&lt;&lt;"a+b="&lt;&lt;a+b&lt;&lt;'\n';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431107" name="Rectangle 4"/>
          <p:cNvSpPr>
            <a:spLocks noChangeArrowheads="1"/>
          </p:cNvSpPr>
          <p:nvPr/>
        </p:nvSpPr>
        <p:spPr bwMode="auto">
          <a:xfrm>
            <a:off x="798513" y="1296988"/>
            <a:ext cx="2405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使用标准名空间 </a:t>
            </a:r>
          </a:p>
        </p:txBody>
      </p:sp>
      <p:sp>
        <p:nvSpPr>
          <p:cNvPr id="431108" name="Rectangle 5"/>
          <p:cNvSpPr>
            <a:spLocks noChangeArrowheads="1"/>
          </p:cNvSpPr>
          <p:nvPr/>
        </p:nvSpPr>
        <p:spPr bwMode="auto">
          <a:xfrm>
            <a:off x="5448300" y="3789363"/>
            <a:ext cx="2795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cin </a:t>
            </a:r>
          </a:p>
        </p:txBody>
      </p:sp>
      <p:sp>
        <p:nvSpPr>
          <p:cNvPr id="431109" name="Rectangle 6"/>
          <p:cNvSpPr>
            <a:spLocks noChangeArrowheads="1"/>
          </p:cNvSpPr>
          <p:nvPr/>
        </p:nvSpPr>
        <p:spPr bwMode="auto">
          <a:xfrm>
            <a:off x="5394325" y="4545013"/>
            <a:ext cx="2922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指定使用</a:t>
            </a:r>
            <a:r>
              <a:rPr lang="en-US" altLang="zh-CN" sz="2000" i="1">
                <a:solidFill>
                  <a:srgbClr val="006600"/>
                </a:solidFill>
              </a:rPr>
              <a:t>std</a:t>
            </a:r>
            <a:r>
              <a:rPr lang="zh-CN" altLang="en-US" sz="2000" i="1">
                <a:solidFill>
                  <a:srgbClr val="006600"/>
                </a:solidFill>
              </a:rPr>
              <a:t>的元素</a:t>
            </a:r>
            <a:r>
              <a:rPr lang="en-US" altLang="zh-CN" sz="2000" i="1">
                <a:solidFill>
                  <a:srgbClr val="006600"/>
                </a:solidFill>
              </a:rPr>
              <a:t>cout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3.8.2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定义名空间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60515" name="Text Box 3"/>
          <p:cNvSpPr txBox="1">
            <a:spLocks noChangeArrowheads="1"/>
          </p:cNvSpPr>
          <p:nvPr/>
        </p:nvSpPr>
        <p:spPr bwMode="auto">
          <a:xfrm>
            <a:off x="827088" y="1557338"/>
            <a:ext cx="3095625" cy="11874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/>
              <a:t>定义命名空间语法：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namespace</a:t>
            </a:r>
            <a:r>
              <a:rPr lang="en-US" altLang="zh-CN" sz="2000"/>
              <a:t> &lt;</a:t>
            </a:r>
            <a:r>
              <a:rPr lang="zh-CN" altLang="en-US" sz="2000"/>
              <a:t>标识符</a:t>
            </a:r>
            <a:r>
              <a:rPr lang="en-US" altLang="zh-CN" sz="200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{ &lt;</a:t>
            </a:r>
            <a:r>
              <a:rPr lang="zh-CN" altLang="en-US" sz="2000"/>
              <a:t>语句序列</a:t>
            </a:r>
            <a:r>
              <a:rPr lang="en-US" altLang="zh-CN" sz="2000"/>
              <a:t>&gt; } </a:t>
            </a:r>
          </a:p>
        </p:txBody>
      </p:sp>
      <p:sp>
        <p:nvSpPr>
          <p:cNvPr id="960519" name="Rectangle 7"/>
          <p:cNvSpPr>
            <a:spLocks noChangeArrowheads="1"/>
          </p:cNvSpPr>
          <p:nvPr/>
        </p:nvSpPr>
        <p:spPr bwMode="auto">
          <a:xfrm>
            <a:off x="3765550" y="1989138"/>
            <a:ext cx="5054600" cy="405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sz="2000"/>
              <a:t>namespace A</a:t>
            </a:r>
          </a:p>
          <a:p>
            <a:pPr indent="266700"/>
            <a:r>
              <a:rPr lang="en-US" altLang="zh-CN" sz="2000"/>
              <a:t> { void f();</a:t>
            </a:r>
          </a:p>
          <a:p>
            <a:pPr indent="266700"/>
            <a:r>
              <a:rPr lang="en-US" altLang="zh-CN" sz="2000"/>
              <a:t>   void g();</a:t>
            </a:r>
          </a:p>
          <a:p>
            <a:pPr indent="266700"/>
            <a:r>
              <a:rPr lang="en-US" altLang="zh-CN" sz="2000"/>
              <a:t> }</a:t>
            </a:r>
          </a:p>
          <a:p>
            <a:pPr indent="266700"/>
            <a:r>
              <a:rPr lang="en-US" altLang="zh-CN" sz="2000"/>
              <a:t>namespace B</a:t>
            </a:r>
          </a:p>
          <a:p>
            <a:pPr indent="266700"/>
            <a:r>
              <a:rPr lang="en-US" altLang="zh-CN" sz="2000"/>
              <a:t> { void h();</a:t>
            </a:r>
          </a:p>
          <a:p>
            <a:pPr indent="266700"/>
            <a:r>
              <a:rPr lang="en-US" altLang="zh-CN" sz="2000"/>
              <a:t>   namespace C	  </a:t>
            </a:r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嵌套命名空间</a:t>
            </a:r>
          </a:p>
          <a:p>
            <a:pPr indent="266700"/>
            <a:r>
              <a:rPr lang="zh-CN" altLang="en-US" sz="2000"/>
              <a:t>    </a:t>
            </a:r>
            <a:r>
              <a:rPr lang="en-US" altLang="zh-CN" sz="2000"/>
              <a:t>{ void i();</a:t>
            </a:r>
          </a:p>
          <a:p>
            <a:pPr indent="266700"/>
            <a:r>
              <a:rPr lang="en-US" altLang="zh-CN" sz="2000"/>
              <a:t>    }</a:t>
            </a:r>
          </a:p>
          <a:p>
            <a:pPr indent="266700"/>
            <a:r>
              <a:rPr lang="en-US" altLang="zh-CN" sz="2000"/>
              <a:t> }</a:t>
            </a:r>
          </a:p>
          <a:p>
            <a:pPr indent="266700"/>
            <a:r>
              <a:rPr lang="en-US" altLang="zh-CN" sz="2000"/>
              <a:t>namespace A	  </a:t>
            </a:r>
            <a:r>
              <a:rPr lang="en-US" altLang="zh-CN" sz="2000" i="1">
                <a:solidFill>
                  <a:srgbClr val="006600"/>
                </a:solidFill>
              </a:rPr>
              <a:t>//</a:t>
            </a:r>
            <a:r>
              <a:rPr lang="zh-CN" altLang="en-US" sz="2000" i="1">
                <a:solidFill>
                  <a:srgbClr val="006600"/>
                </a:solidFill>
              </a:rPr>
              <a:t>为</a:t>
            </a:r>
            <a:r>
              <a:rPr lang="en-US" altLang="zh-CN" sz="2000" i="1">
                <a:solidFill>
                  <a:srgbClr val="006600"/>
                </a:solidFill>
              </a:rPr>
              <a:t>namespace A</a:t>
            </a:r>
            <a:r>
              <a:rPr lang="zh-CN" altLang="en-US" sz="2000" i="1">
                <a:solidFill>
                  <a:srgbClr val="006600"/>
                </a:solidFill>
              </a:rPr>
              <a:t>追加说明</a:t>
            </a:r>
          </a:p>
          <a:p>
            <a:pPr indent="266700"/>
            <a:r>
              <a:rPr lang="zh-CN" altLang="en-US" sz="2000"/>
              <a:t> </a:t>
            </a:r>
            <a:r>
              <a:rPr lang="en-US" altLang="zh-CN" sz="2000"/>
              <a:t>{ void j();</a:t>
            </a:r>
          </a:p>
          <a:p>
            <a:pPr indent="266700"/>
            <a:r>
              <a:rPr lang="en-US" altLang="zh-CN" sz="200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4" grpId="0" animBg="1"/>
      <p:bldP spid="960515" grpId="0"/>
      <p:bldP spid="960519" grpId="0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587375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3.8.3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使用名空间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61539" name="Text Box 3"/>
          <p:cNvSpPr txBox="1">
            <a:spLocks noChangeArrowheads="1"/>
          </p:cNvSpPr>
          <p:nvPr/>
        </p:nvSpPr>
        <p:spPr bwMode="auto">
          <a:xfrm>
            <a:off x="1331913" y="1552575"/>
            <a:ext cx="5472112" cy="20335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使用命名空间语法：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	</a:t>
            </a:r>
            <a:r>
              <a:rPr lang="en-US" altLang="zh-CN" sz="2000">
                <a:solidFill>
                  <a:srgbClr val="0000CC"/>
                </a:solidFill>
              </a:rPr>
              <a:t>using namespace</a:t>
            </a:r>
            <a:r>
              <a:rPr lang="en-US" altLang="zh-CN" sz="2000"/>
              <a:t>  </a:t>
            </a:r>
            <a:r>
              <a:rPr lang="zh-CN" altLang="en-US" sz="2000"/>
              <a:t>名空间 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或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	</a:t>
            </a:r>
            <a:r>
              <a:rPr lang="en-US" altLang="zh-CN" sz="2000">
                <a:solidFill>
                  <a:srgbClr val="0000CC"/>
                </a:solidFill>
              </a:rPr>
              <a:t>using</a:t>
            </a:r>
            <a:r>
              <a:rPr lang="en-US" altLang="zh-CN" sz="2000"/>
              <a:t> </a:t>
            </a:r>
            <a:r>
              <a:rPr lang="zh-CN" altLang="en-US" sz="2000"/>
              <a:t>名空间</a:t>
            </a:r>
            <a:r>
              <a:rPr lang="en-US" altLang="zh-CN" sz="2000"/>
              <a:t>::</a:t>
            </a:r>
            <a:r>
              <a:rPr lang="zh-CN" altLang="en-US" sz="2000"/>
              <a:t>元素 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8" grpId="0" animBg="1"/>
      <p:bldP spid="961539" grpId="0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8" name="Rectangle 8"/>
          <p:cNvSpPr>
            <a:spLocks noChangeArrowheads="1"/>
          </p:cNvSpPr>
          <p:nvPr/>
        </p:nvSpPr>
        <p:spPr bwMode="auto">
          <a:xfrm>
            <a:off x="395288" y="5373688"/>
            <a:ext cx="4824412" cy="1081087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2566" name="Rectangle 6"/>
          <p:cNvSpPr>
            <a:spLocks noChangeArrowheads="1"/>
          </p:cNvSpPr>
          <p:nvPr/>
        </p:nvSpPr>
        <p:spPr bwMode="auto">
          <a:xfrm>
            <a:off x="395288" y="1196975"/>
            <a:ext cx="4824412" cy="41767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2567" name="Rectangle 7"/>
          <p:cNvSpPr>
            <a:spLocks noChangeArrowheads="1"/>
          </p:cNvSpPr>
          <p:nvPr/>
        </p:nvSpPr>
        <p:spPr bwMode="auto">
          <a:xfrm>
            <a:off x="395288" y="2636838"/>
            <a:ext cx="4824412" cy="2376487"/>
          </a:xfrm>
          <a:prstGeom prst="rect">
            <a:avLst/>
          </a:prstGeom>
          <a:solidFill>
            <a:srgbClr val="99FFCC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2575" name="Rectangle 15"/>
          <p:cNvSpPr>
            <a:spLocks noChangeArrowheads="1"/>
          </p:cNvSpPr>
          <p:nvPr/>
        </p:nvSpPr>
        <p:spPr bwMode="auto">
          <a:xfrm>
            <a:off x="395288" y="3429000"/>
            <a:ext cx="4824412" cy="136842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2563" name="Text Box 3"/>
          <p:cNvSpPr txBox="1">
            <a:spLocks noChangeArrowheads="1"/>
          </p:cNvSpPr>
          <p:nvPr/>
        </p:nvSpPr>
        <p:spPr bwMode="auto">
          <a:xfrm>
            <a:off x="466725" y="333375"/>
            <a:ext cx="4826000" cy="61341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i="1">
                <a:solidFill>
                  <a:srgbClr val="006600"/>
                </a:solidFill>
              </a:rPr>
              <a:t>//</a:t>
            </a:r>
            <a:r>
              <a:rPr lang="zh-CN" altLang="en-US" i="1">
                <a:solidFill>
                  <a:srgbClr val="006600"/>
                </a:solidFill>
              </a:rPr>
              <a:t>例</a:t>
            </a:r>
            <a:r>
              <a:rPr lang="en-US" altLang="zh-CN" i="1">
                <a:solidFill>
                  <a:srgbClr val="006600"/>
                </a:solidFill>
              </a:rPr>
              <a:t>3-28  </a:t>
            </a:r>
            <a:r>
              <a:rPr lang="zh-CN" altLang="en-US" i="1">
                <a:solidFill>
                  <a:srgbClr val="006600"/>
                </a:solidFill>
              </a:rPr>
              <a:t>演示命名空间的使用 </a:t>
            </a:r>
          </a:p>
          <a:p>
            <a:r>
              <a:rPr lang="en-US" altLang="zh-CN"/>
              <a:t>#include&lt;iostream&gt;</a:t>
            </a:r>
          </a:p>
          <a:p>
            <a:r>
              <a:rPr lang="en-US" altLang="zh-CN"/>
              <a:t>using namespace std;</a:t>
            </a:r>
          </a:p>
          <a:p>
            <a:r>
              <a:rPr lang="en-US" altLang="zh-CN"/>
              <a:t>namespace A</a:t>
            </a:r>
          </a:p>
          <a:p>
            <a:r>
              <a:rPr lang="en-US" altLang="zh-CN"/>
              <a:t>{ void f()</a:t>
            </a:r>
          </a:p>
          <a:p>
            <a:r>
              <a:rPr lang="en-US" altLang="zh-CN"/>
              <a:t>   { cout &lt;&lt; "f() : from namespace A\n"; }</a:t>
            </a:r>
          </a:p>
          <a:p>
            <a:r>
              <a:rPr lang="en-US" altLang="zh-CN"/>
              <a:t>  void g()</a:t>
            </a:r>
          </a:p>
          <a:p>
            <a:r>
              <a:rPr lang="en-US" altLang="zh-CN"/>
              <a:t>   { cout &lt;&lt; "g() : from namespace A\n" ; }</a:t>
            </a:r>
          </a:p>
          <a:p>
            <a:r>
              <a:rPr lang="en-US" altLang="zh-CN"/>
              <a:t>  namespace B</a:t>
            </a:r>
          </a:p>
          <a:p>
            <a:r>
              <a:rPr lang="en-US" altLang="zh-CN"/>
              <a:t>   { void f()</a:t>
            </a:r>
          </a:p>
          <a:p>
            <a:r>
              <a:rPr lang="en-US" altLang="zh-CN"/>
              <a:t>      { cout &lt;&lt; "f() : from namespace B\n" ; }</a:t>
            </a:r>
          </a:p>
          <a:p>
            <a:r>
              <a:rPr lang="en-US" altLang="zh-CN"/>
              <a:t>         namespace C</a:t>
            </a:r>
          </a:p>
          <a:p>
            <a:r>
              <a:rPr lang="en-US" altLang="zh-CN"/>
              <a:t>          { void f()</a:t>
            </a:r>
          </a:p>
          <a:p>
            <a:r>
              <a:rPr lang="en-US" altLang="zh-CN"/>
              <a:t>             { cout &lt;&lt; "f() : from namespace C\n" ; </a:t>
            </a:r>
          </a:p>
          <a:p>
            <a:r>
              <a:rPr lang="en-US" altLang="zh-CN"/>
              <a:t>             }</a:t>
            </a:r>
          </a:p>
          <a:p>
            <a:r>
              <a:rPr lang="en-US" altLang="zh-CN"/>
              <a:t>          }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void g()</a:t>
            </a:r>
          </a:p>
          <a:p>
            <a:r>
              <a:rPr lang="en-US" altLang="zh-CN"/>
              <a:t>{ cout &lt;&lt; "g() : from global namespace“</a:t>
            </a:r>
          </a:p>
          <a:p>
            <a:r>
              <a:rPr lang="en-US" altLang="zh-CN"/>
              <a:t>           &lt;&lt; endl 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962565" name="Rectangle 5"/>
          <p:cNvSpPr>
            <a:spLocks noChangeArrowheads="1"/>
          </p:cNvSpPr>
          <p:nvPr/>
        </p:nvSpPr>
        <p:spPr bwMode="auto">
          <a:xfrm>
            <a:off x="5940425" y="1355725"/>
            <a:ext cx="2951163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int main()</a:t>
            </a:r>
          </a:p>
          <a:p>
            <a:r>
              <a:rPr lang="en-US" altLang="zh-CN"/>
              <a:t>{ g() ;</a:t>
            </a:r>
          </a:p>
          <a:p>
            <a:r>
              <a:rPr lang="en-US" altLang="zh-CN"/>
              <a:t>  using namespace A;</a:t>
            </a:r>
          </a:p>
          <a:p>
            <a:r>
              <a:rPr lang="en-US" altLang="zh-CN"/>
              <a:t>  f() ;</a:t>
            </a:r>
          </a:p>
          <a:p>
            <a:r>
              <a:rPr lang="en-US" altLang="zh-CN"/>
              <a:t>  B::f() ;</a:t>
            </a:r>
          </a:p>
          <a:p>
            <a:r>
              <a:rPr lang="en-US" altLang="zh-CN"/>
              <a:t>  B::C::f() ;</a:t>
            </a:r>
          </a:p>
          <a:p>
            <a:r>
              <a:rPr lang="en-US" altLang="zh-CN"/>
              <a:t>  A::g() ;</a:t>
            </a:r>
          </a:p>
          <a:p>
            <a:r>
              <a:rPr lang="en-US" altLang="zh-CN"/>
              <a:t>}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060700" y="908050"/>
            <a:ext cx="3598863" cy="1081088"/>
            <a:chOff x="1928" y="572"/>
            <a:chExt cx="2267" cy="681"/>
          </a:xfrm>
        </p:grpSpPr>
        <p:sp>
          <p:nvSpPr>
            <p:cNvPr id="434199" name="Oval 9"/>
            <p:cNvSpPr>
              <a:spLocks noChangeArrowheads="1"/>
            </p:cNvSpPr>
            <p:nvPr/>
          </p:nvSpPr>
          <p:spPr bwMode="auto">
            <a:xfrm>
              <a:off x="3833" y="1026"/>
              <a:ext cx="362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34200" name="AutoShape 10"/>
            <p:cNvSpPr>
              <a:spLocks/>
            </p:cNvSpPr>
            <p:nvPr/>
          </p:nvSpPr>
          <p:spPr bwMode="auto">
            <a:xfrm>
              <a:off x="1928" y="572"/>
              <a:ext cx="1270" cy="453"/>
            </a:xfrm>
            <a:prstGeom prst="borderCallout2">
              <a:avLst>
                <a:gd name="adj1" fmla="val 15894"/>
                <a:gd name="adj2" fmla="val 103778"/>
                <a:gd name="adj3" fmla="val 15894"/>
                <a:gd name="adj4" fmla="val 103778"/>
                <a:gd name="adj5" fmla="val 119426"/>
                <a:gd name="adj6" fmla="val 14299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调用非命名空间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/>
                <a:t>函数</a:t>
              </a:r>
              <a:r>
                <a:rPr lang="en-US" altLang="zh-CN"/>
                <a:t>g() 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843213" y="1341438"/>
            <a:ext cx="5329237" cy="935037"/>
            <a:chOff x="1791" y="845"/>
            <a:chExt cx="3357" cy="589"/>
          </a:xfrm>
        </p:grpSpPr>
        <p:sp>
          <p:nvSpPr>
            <p:cNvPr id="434197" name="Oval 11"/>
            <p:cNvSpPr>
              <a:spLocks noChangeArrowheads="1"/>
            </p:cNvSpPr>
            <p:nvPr/>
          </p:nvSpPr>
          <p:spPr bwMode="auto">
            <a:xfrm>
              <a:off x="3742" y="1207"/>
              <a:ext cx="1406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34198" name="AutoShape 12"/>
            <p:cNvSpPr>
              <a:spLocks/>
            </p:cNvSpPr>
            <p:nvPr/>
          </p:nvSpPr>
          <p:spPr bwMode="auto">
            <a:xfrm>
              <a:off x="1791" y="845"/>
              <a:ext cx="1270" cy="226"/>
            </a:xfrm>
            <a:prstGeom prst="borderCallout2">
              <a:avLst>
                <a:gd name="adj1" fmla="val 31856"/>
                <a:gd name="adj2" fmla="val 103778"/>
                <a:gd name="adj3" fmla="val 31856"/>
                <a:gd name="adj4" fmla="val 103778"/>
                <a:gd name="adj5" fmla="val 200884"/>
                <a:gd name="adj6" fmla="val 150394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使用命名空间</a:t>
              </a:r>
              <a:r>
                <a:rPr lang="en-US" altLang="zh-CN"/>
                <a:t>A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627313" y="1700213"/>
            <a:ext cx="3960812" cy="865187"/>
            <a:chOff x="1655" y="1071"/>
            <a:chExt cx="2495" cy="545"/>
          </a:xfrm>
        </p:grpSpPr>
        <p:sp>
          <p:nvSpPr>
            <p:cNvPr id="434195" name="Oval 13"/>
            <p:cNvSpPr>
              <a:spLocks noChangeArrowheads="1"/>
            </p:cNvSpPr>
            <p:nvPr/>
          </p:nvSpPr>
          <p:spPr bwMode="auto">
            <a:xfrm>
              <a:off x="3788" y="1389"/>
              <a:ext cx="362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34196" name="AutoShape 14"/>
            <p:cNvSpPr>
              <a:spLocks/>
            </p:cNvSpPr>
            <p:nvPr/>
          </p:nvSpPr>
          <p:spPr bwMode="auto">
            <a:xfrm>
              <a:off x="1655" y="1071"/>
              <a:ext cx="1270" cy="453"/>
            </a:xfrm>
            <a:prstGeom prst="borderCallout2">
              <a:avLst>
                <a:gd name="adj1" fmla="val 15894"/>
                <a:gd name="adj2" fmla="val 103778"/>
                <a:gd name="adj3" fmla="val 15894"/>
                <a:gd name="adj4" fmla="val 103778"/>
                <a:gd name="adj5" fmla="val 84106"/>
                <a:gd name="adj6" fmla="val 166380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调用命名空间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/>
                <a:t>函数</a:t>
              </a:r>
              <a:r>
                <a:rPr lang="en-US" altLang="zh-CN"/>
                <a:t>A::f() 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700338" y="2060575"/>
            <a:ext cx="4103687" cy="792163"/>
            <a:chOff x="1701" y="1298"/>
            <a:chExt cx="2585" cy="499"/>
          </a:xfrm>
        </p:grpSpPr>
        <p:sp>
          <p:nvSpPr>
            <p:cNvPr id="434193" name="Oval 16"/>
            <p:cNvSpPr>
              <a:spLocks noChangeArrowheads="1"/>
            </p:cNvSpPr>
            <p:nvPr/>
          </p:nvSpPr>
          <p:spPr bwMode="auto">
            <a:xfrm>
              <a:off x="3833" y="1570"/>
              <a:ext cx="453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34194" name="AutoShape 17"/>
            <p:cNvSpPr>
              <a:spLocks/>
            </p:cNvSpPr>
            <p:nvPr/>
          </p:nvSpPr>
          <p:spPr bwMode="auto">
            <a:xfrm>
              <a:off x="1701" y="1298"/>
              <a:ext cx="1270" cy="272"/>
            </a:xfrm>
            <a:prstGeom prst="borderCallout2">
              <a:avLst>
                <a:gd name="adj1" fmla="val 26472"/>
                <a:gd name="adj2" fmla="val 103778"/>
                <a:gd name="adj3" fmla="val 26472"/>
                <a:gd name="adj4" fmla="val 103778"/>
                <a:gd name="adj5" fmla="val 140074"/>
                <a:gd name="adj6" fmla="val 166380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调用函数</a:t>
              </a:r>
              <a:r>
                <a:rPr lang="en-US" altLang="zh-CN"/>
                <a:t>A::B::f() 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95513" y="2349500"/>
            <a:ext cx="5040312" cy="792163"/>
            <a:chOff x="1383" y="1480"/>
            <a:chExt cx="3175" cy="499"/>
          </a:xfrm>
        </p:grpSpPr>
        <p:sp>
          <p:nvSpPr>
            <p:cNvPr id="434191" name="Oval 18"/>
            <p:cNvSpPr>
              <a:spLocks noChangeArrowheads="1"/>
            </p:cNvSpPr>
            <p:nvPr/>
          </p:nvSpPr>
          <p:spPr bwMode="auto">
            <a:xfrm>
              <a:off x="3833" y="1752"/>
              <a:ext cx="725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34192" name="AutoShape 19"/>
            <p:cNvSpPr>
              <a:spLocks/>
            </p:cNvSpPr>
            <p:nvPr/>
          </p:nvSpPr>
          <p:spPr bwMode="auto">
            <a:xfrm>
              <a:off x="1383" y="1480"/>
              <a:ext cx="1588" cy="272"/>
            </a:xfrm>
            <a:prstGeom prst="borderCallout2">
              <a:avLst>
                <a:gd name="adj1" fmla="val 26472"/>
                <a:gd name="adj2" fmla="val 103023"/>
                <a:gd name="adj3" fmla="val 26472"/>
                <a:gd name="adj4" fmla="val 103023"/>
                <a:gd name="adj5" fmla="val 140074"/>
                <a:gd name="adj6" fmla="val 15308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调用函数</a:t>
              </a:r>
              <a:r>
                <a:rPr lang="en-US" altLang="zh-CN"/>
                <a:t>A::B::C::f() 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627313" y="2636838"/>
            <a:ext cx="4176712" cy="792162"/>
            <a:chOff x="1655" y="1661"/>
            <a:chExt cx="2631" cy="499"/>
          </a:xfrm>
        </p:grpSpPr>
        <p:sp>
          <p:nvSpPr>
            <p:cNvPr id="434189" name="Oval 20"/>
            <p:cNvSpPr>
              <a:spLocks noChangeArrowheads="1"/>
            </p:cNvSpPr>
            <p:nvPr/>
          </p:nvSpPr>
          <p:spPr bwMode="auto">
            <a:xfrm>
              <a:off x="3833" y="1933"/>
              <a:ext cx="453" cy="22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34190" name="AutoShape 21"/>
            <p:cNvSpPr>
              <a:spLocks/>
            </p:cNvSpPr>
            <p:nvPr/>
          </p:nvSpPr>
          <p:spPr bwMode="auto">
            <a:xfrm>
              <a:off x="1655" y="1661"/>
              <a:ext cx="1270" cy="272"/>
            </a:xfrm>
            <a:prstGeom prst="borderCallout2">
              <a:avLst>
                <a:gd name="adj1" fmla="val 26472"/>
                <a:gd name="adj2" fmla="val 103778"/>
                <a:gd name="adj3" fmla="val 26472"/>
                <a:gd name="adj4" fmla="val 103778"/>
                <a:gd name="adj5" fmla="val 140074"/>
                <a:gd name="adj6" fmla="val 170000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/>
                <a:t>调用函数</a:t>
              </a:r>
              <a:r>
                <a:rPr lang="en-US" altLang="zh-CN"/>
                <a:t>A::g()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8" grpId="0" animBg="1"/>
      <p:bldP spid="962566" grpId="0" animBg="1"/>
      <p:bldP spid="962567" grpId="0" animBg="1"/>
      <p:bldP spid="962575" grpId="0" animBg="1"/>
      <p:bldP spid="962563" grpId="0"/>
      <p:bldP spid="962565" grpId="0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188913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CC3300"/>
                </a:solidFill>
                <a:latin typeface="楷体_GB2312" pitchFamily="49" charset="-122"/>
              </a:rPr>
              <a:t>3.9  </a:t>
            </a:r>
            <a:r>
              <a:rPr lang="zh-CN" altLang="en-US" sz="2400" b="1" smtClean="0">
                <a:solidFill>
                  <a:srgbClr val="CC3300"/>
                </a:solidFill>
                <a:latin typeface="楷体_GB2312" pitchFamily="49" charset="-122"/>
              </a:rPr>
              <a:t>终止程序执行</a:t>
            </a:r>
            <a:r>
              <a:rPr lang="zh-CN" altLang="en-US" sz="16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41059" name="Text Box 3"/>
          <p:cNvSpPr txBox="1">
            <a:spLocks noChangeArrowheads="1"/>
          </p:cNvSpPr>
          <p:nvPr/>
        </p:nvSpPr>
        <p:spPr bwMode="auto">
          <a:xfrm>
            <a:off x="457200" y="836613"/>
            <a:ext cx="8229600" cy="12827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1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．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abort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函数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函数原型：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void abort ( void ) ;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功能：中断程序的执行，返回</a:t>
            </a:r>
            <a:r>
              <a:rPr lang="en-US" altLang="zh-CN" sz="2000" dirty="0">
                <a:ea typeface="宋体" pitchFamily="2" charset="-122"/>
              </a:rPr>
              <a:t>C++</a:t>
            </a:r>
            <a:r>
              <a:rPr lang="zh-CN" altLang="en-US" sz="2000" dirty="0">
                <a:ea typeface="宋体" pitchFamily="2" charset="-122"/>
              </a:rPr>
              <a:t>系统。在</a:t>
            </a:r>
            <a:r>
              <a:rPr lang="en-US" altLang="zh-CN" sz="2000" dirty="0" err="1">
                <a:ea typeface="宋体" pitchFamily="2" charset="-122"/>
              </a:rPr>
              <a:t>stdlib</a:t>
            </a:r>
            <a:r>
              <a:rPr lang="zh-CN" altLang="en-US" sz="2000" dirty="0">
                <a:ea typeface="宋体" pitchFamily="2" charset="-122"/>
              </a:rPr>
              <a:t>声明。 </a:t>
            </a:r>
          </a:p>
        </p:txBody>
      </p:sp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457200" y="2181225"/>
            <a:ext cx="8229600" cy="16795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2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．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assert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函数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>
                <a:ea typeface="宋体" pitchFamily="2" charset="-122"/>
              </a:rPr>
              <a:t>函数原型：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void assert ( int </a:t>
            </a:r>
            <a:r>
              <a:rPr lang="en-US" altLang="zh-CN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expression </a:t>
            </a: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;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>
                <a:ea typeface="宋体" pitchFamily="2" charset="-122"/>
              </a:rPr>
              <a:t>功能：若</a:t>
            </a:r>
            <a:r>
              <a:rPr lang="en-US" altLang="zh-CN" sz="2000" i="1">
                <a:ea typeface="宋体" pitchFamily="2" charset="-122"/>
              </a:rPr>
              <a:t>expression</a:t>
            </a:r>
            <a:r>
              <a:rPr lang="zh-CN" altLang="en-US" sz="2000">
                <a:ea typeface="宋体" pitchFamily="2" charset="-122"/>
              </a:rPr>
              <a:t>的值为</a:t>
            </a:r>
            <a:r>
              <a:rPr lang="en-US" altLang="zh-CN" sz="2000">
                <a:ea typeface="宋体" pitchFamily="2" charset="-122"/>
              </a:rPr>
              <a:t>false</a:t>
            </a:r>
            <a:r>
              <a:rPr lang="zh-CN" altLang="en-US" sz="2000">
                <a:ea typeface="宋体" pitchFamily="2" charset="-122"/>
              </a:rPr>
              <a:t>，中断程序的执行，显示中断执行所在文件和程序行，返回</a:t>
            </a:r>
            <a:r>
              <a:rPr lang="en-US" altLang="zh-CN" sz="2000">
                <a:ea typeface="宋体" pitchFamily="2" charset="-122"/>
              </a:rPr>
              <a:t>C++</a:t>
            </a:r>
            <a:r>
              <a:rPr lang="zh-CN" altLang="en-US" sz="2000">
                <a:ea typeface="宋体" pitchFamily="2" charset="-122"/>
              </a:rPr>
              <a:t>系统。在</a:t>
            </a:r>
            <a:r>
              <a:rPr lang="en-US" altLang="zh-CN" sz="2000">
                <a:ea typeface="宋体" pitchFamily="2" charset="-122"/>
              </a:rPr>
              <a:t>assert</a:t>
            </a:r>
            <a:r>
              <a:rPr lang="zh-CN" altLang="en-US" sz="2000">
                <a:ea typeface="宋体" pitchFamily="2" charset="-122"/>
              </a:rPr>
              <a:t>声明。</a:t>
            </a:r>
          </a:p>
        </p:txBody>
      </p:sp>
      <p:sp>
        <p:nvSpPr>
          <p:cNvPr id="941061" name="Text Box 5"/>
          <p:cNvSpPr txBox="1">
            <a:spLocks noChangeArrowheads="1"/>
          </p:cNvSpPr>
          <p:nvPr/>
        </p:nvSpPr>
        <p:spPr bwMode="auto">
          <a:xfrm>
            <a:off x="457200" y="4114800"/>
            <a:ext cx="8686800" cy="16795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3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．</a:t>
            </a:r>
            <a:r>
              <a:rPr lang="en-US" altLang="zh-CN" sz="2000" i="1" dirty="0">
                <a:solidFill>
                  <a:srgbClr val="008000"/>
                </a:solidFill>
                <a:ea typeface="宋体" pitchFamily="2" charset="-122"/>
              </a:rPr>
              <a:t>exit</a:t>
            </a:r>
            <a:r>
              <a:rPr lang="zh-CN" altLang="en-US" sz="2000" i="1" dirty="0">
                <a:solidFill>
                  <a:srgbClr val="008000"/>
                </a:solidFill>
                <a:ea typeface="宋体" pitchFamily="2" charset="-122"/>
              </a:rPr>
              <a:t>函数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函数原型：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void exit ( </a:t>
            </a:r>
            <a:r>
              <a:rPr lang="en-US" altLang="zh-CN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status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) ;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功能：中断程序的执行，返回退出代码，回到</a:t>
            </a:r>
            <a:r>
              <a:rPr lang="en-US" altLang="zh-CN" sz="2000" dirty="0">
                <a:ea typeface="宋体" pitchFamily="2" charset="-122"/>
              </a:rPr>
              <a:t>C++</a:t>
            </a:r>
            <a:r>
              <a:rPr lang="zh-CN" altLang="en-US" sz="2000" dirty="0">
                <a:ea typeface="宋体" pitchFamily="2" charset="-122"/>
              </a:rPr>
              <a:t>系统。在</a:t>
            </a:r>
            <a:r>
              <a:rPr lang="en-US" altLang="zh-CN" sz="2000" dirty="0" err="1">
                <a:ea typeface="宋体" pitchFamily="2" charset="-122"/>
              </a:rPr>
              <a:t>stdlib</a:t>
            </a:r>
            <a:r>
              <a:rPr lang="zh-CN" altLang="en-US" sz="2000" dirty="0">
                <a:ea typeface="宋体" pitchFamily="2" charset="-122"/>
              </a:rPr>
              <a:t>声明。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ea typeface="宋体" pitchFamily="2" charset="-122"/>
              </a:rPr>
              <a:t>其中退出代码</a:t>
            </a:r>
            <a:r>
              <a:rPr lang="en-US" altLang="zh-CN" sz="2000" i="1" dirty="0">
                <a:ea typeface="宋体" pitchFamily="2" charset="-122"/>
              </a:rPr>
              <a:t>status</a:t>
            </a:r>
            <a:r>
              <a:rPr lang="zh-CN" altLang="en-US" sz="2000" dirty="0">
                <a:ea typeface="宋体" pitchFamily="2" charset="-122"/>
              </a:rPr>
              <a:t>是整型常量，返回操作系统，</a:t>
            </a:r>
            <a:r>
              <a:rPr lang="en-US" altLang="zh-CN" sz="2000" dirty="0">
                <a:ea typeface="宋体" pitchFamily="2" charset="-122"/>
              </a:rPr>
              <a:t>C++</a:t>
            </a:r>
            <a:r>
              <a:rPr lang="zh-CN" altLang="en-US" sz="2000" dirty="0">
                <a:ea typeface="宋体" pitchFamily="2" charset="-122"/>
              </a:rPr>
              <a:t>看不到</a:t>
            </a:r>
            <a:r>
              <a:rPr lang="en-US" altLang="zh-CN" sz="2000" dirty="0">
                <a:ea typeface="宋体" pitchFamily="2" charset="-122"/>
              </a:rPr>
              <a:t>exit</a:t>
            </a:r>
            <a:r>
              <a:rPr lang="zh-CN" altLang="en-US" sz="2000" dirty="0">
                <a:ea typeface="宋体" pitchFamily="2" charset="-122"/>
              </a:rPr>
              <a:t>的返回值。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4716016" y="1268760"/>
            <a:ext cx="4104456" cy="2016224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这些中断语句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200000"/>
              </a:lnSpc>
              <a:defRPr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只应该出现在程序调试过程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4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94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94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94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94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8" grpId="0" build="p" autoUpdateAnimBg="0" advAuto="0"/>
      <p:bldP spid="941059" grpId="0" build="p" autoUpdateAnimBg="0"/>
      <p:bldP spid="941060" grpId="0" build="p" autoUpdateAnimBg="0"/>
      <p:bldP spid="941061" grpId="0" build="p" autoUpdateAnimBg="0"/>
    </p:bld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小结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5045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zh-CN" altLang="en-US">
                <a:latin typeface="宋体" charset="-122"/>
                <a:ea typeface="Arial Unicode MS"/>
                <a:cs typeface="Arial Unicode MS"/>
              </a:rPr>
              <a:t>函数的作用是程序的功能划分和代码重用。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函数的参数是函数与外部通信的接口。形式参数与实际参数有三种传递方式：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  传值参数、指针参数和引用参数。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en-US" altLang="zh-CN">
                <a:latin typeface="宋体" charset="-122"/>
                <a:ea typeface="Arial Unicode MS"/>
                <a:cs typeface="Arial Unicode MS"/>
              </a:rPr>
              <a:t>return</a:t>
            </a:r>
            <a:r>
              <a:rPr lang="zh-CN" altLang="en-US">
                <a:latin typeface="宋体" charset="-122"/>
                <a:ea typeface="Arial Unicode MS"/>
                <a:cs typeface="Arial Unicode MS"/>
              </a:rPr>
              <a:t>语句可以通过匿名对象使函数返回一个表达式的值。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内联函数是为减少调用开销的小程序。重载函数是名字相同，实现版本不同的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  函数。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函数可以用语句或表达式调用。已经定义的函数可以互相调用，可以递归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 调用。</a:t>
            </a:r>
            <a:r>
              <a:rPr lang="en-US" altLang="zh-CN">
                <a:latin typeface="宋体" charset="-122"/>
                <a:ea typeface="Arial Unicode MS"/>
                <a:cs typeface="Arial Unicode MS"/>
              </a:rPr>
              <a:t>main</a:t>
            </a:r>
            <a:r>
              <a:rPr lang="zh-CN" altLang="en-US">
                <a:latin typeface="宋体" charset="-122"/>
                <a:ea typeface="Arial Unicode MS"/>
                <a:cs typeface="Arial Unicode MS"/>
              </a:rPr>
              <a:t>函数是程序的启动函数。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调用一个函数需要的信息包括：函数地址和对应的实际参数。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</a:t>
            </a:r>
            <a:r>
              <a:rPr lang="en-US" altLang="zh-CN">
                <a:latin typeface="宋体" charset="-122"/>
                <a:ea typeface="Arial Unicode MS"/>
                <a:cs typeface="Arial Unicode MS"/>
              </a:rPr>
              <a:t>C++</a:t>
            </a:r>
            <a:r>
              <a:rPr lang="zh-CN" altLang="en-US">
                <a:latin typeface="宋体" charset="-122"/>
                <a:ea typeface="Arial Unicode MS"/>
                <a:cs typeface="Arial Unicode MS"/>
              </a:rPr>
              <a:t>程序可以由多个程序文件构成。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标识符有特定的存储特性和作用域。一个结构性好的程序，应该遵循最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宋体" charset="-122"/>
                <a:ea typeface="Arial Unicode MS"/>
                <a:cs typeface="Arial Unicode MS"/>
              </a:rPr>
              <a:t>   低权限访问的原则，尽量不要使用全局变量。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8" grpId="0" animBg="1" autoUpdateAnimBg="0"/>
      <p:bldP spid="894979" grpId="0" autoUpdateAnimBg="0"/>
    </p:bld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57188" y="1714500"/>
            <a:ext cx="8353425" cy="14208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C++</a:t>
            </a:r>
            <a:r>
              <a:rPr lang="zh-CN" altLang="en-US" sz="2000"/>
              <a:t>程序通常分为两类文件：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头文件（</a:t>
            </a:r>
            <a:r>
              <a:rPr lang="en-US" altLang="zh-CN" sz="2000"/>
              <a:t>.h</a:t>
            </a:r>
            <a:r>
              <a:rPr lang="zh-CN" altLang="en-US" sz="2000"/>
              <a:t>）</a:t>
            </a:r>
            <a:r>
              <a:rPr lang="en-US" altLang="zh-CN" sz="2000"/>
              <a:t>——</a:t>
            </a:r>
            <a:r>
              <a:rPr lang="zh-CN" altLang="en-US" sz="2000"/>
              <a:t>保存程序的声明（</a:t>
            </a:r>
            <a:r>
              <a:rPr lang="en-US" altLang="zh-CN" sz="2000"/>
              <a:t>declaretion</a:t>
            </a:r>
            <a:r>
              <a:rPr lang="zh-CN" altLang="en-US" sz="2000"/>
              <a:t>）；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定义文件（</a:t>
            </a:r>
            <a:r>
              <a:rPr lang="en-US" altLang="zh-CN" sz="2000"/>
              <a:t>.cpp</a:t>
            </a:r>
            <a:r>
              <a:rPr lang="zh-CN" altLang="en-US" sz="2000"/>
              <a:t>）</a:t>
            </a:r>
            <a:r>
              <a:rPr lang="en-US" altLang="zh-CN" sz="2000"/>
              <a:t>——</a:t>
            </a:r>
            <a:r>
              <a:rPr lang="zh-CN" altLang="en-US" sz="2000"/>
              <a:t>保存程序的实现。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8" grpId="0" animBg="1" autoUpdateAnimBg="0"/>
      <p:bldP spid="89497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graphicFrame>
        <p:nvGraphicFramePr>
          <p:cNvPr id="540678" name="Group 6"/>
          <p:cNvGraphicFramePr>
            <a:graphicFrameLocks noGrp="1"/>
          </p:cNvGraphicFramePr>
          <p:nvPr/>
        </p:nvGraphicFramePr>
        <p:xfrm>
          <a:off x="1219200" y="1244600"/>
          <a:ext cx="6858000" cy="5047488"/>
        </p:xfrm>
        <a:graphic>
          <a:graphicData uri="http://schemas.openxmlformats.org/drawingml/2006/table">
            <a:tbl>
              <a:tblPr/>
              <a:tblGrid>
                <a:gridCol w="3810000"/>
                <a:gridCol w="3048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函数原型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 abs( int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的绝对值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cos(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（弧度）的余弦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exp(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指数函数，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fabs(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的绝对值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fmod(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的浮点余数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log(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的自然对数（以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为底）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log10(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的对数（以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为底）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pow(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求幂，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sin(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（弧度）的正弦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sqrt(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的平方根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 tan( double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（弧度）的正切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4521200" y="782638"/>
            <a:ext cx="349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i="1">
                <a:solidFill>
                  <a:srgbClr val="0000FF"/>
                </a:solidFill>
              </a:rPr>
              <a:t> cmath</a:t>
            </a:r>
            <a:r>
              <a:rPr lang="zh-CN" altLang="en-US" sz="2000" i="1">
                <a:solidFill>
                  <a:srgbClr val="0000FF"/>
                </a:solidFill>
              </a:rPr>
              <a:t>中几个常用的数学函数 </a:t>
            </a:r>
          </a:p>
        </p:txBody>
      </p:sp>
      <p:sp>
        <p:nvSpPr>
          <p:cNvPr id="50220" name="Rectangle 4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19" grpId="0" autoUpdateAnimBg="0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43000"/>
            <a:ext cx="8353425" cy="5191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、头文件的结构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1</a:t>
            </a:r>
            <a:r>
              <a:rPr lang="zh-CN" altLang="en-US" dirty="0"/>
              <a:t>）版本说明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2</a:t>
            </a:r>
            <a:r>
              <a:rPr lang="zh-CN" altLang="en-US" dirty="0"/>
              <a:t>）预处理块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（</a:t>
            </a:r>
            <a:r>
              <a:rPr lang="en-US" altLang="zh-CN" dirty="0"/>
              <a:t>3</a:t>
            </a:r>
            <a:r>
              <a:rPr lang="zh-CN" altLang="en-US" dirty="0"/>
              <a:t>）函数和类结构说明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altLang="zh-CN" dirty="0"/>
              <a:t>1-1】</a:t>
            </a:r>
            <a:r>
              <a:rPr lang="zh-CN" altLang="en-US" dirty="0"/>
              <a:t>用</a:t>
            </a:r>
            <a:r>
              <a:rPr lang="en-US" altLang="zh-CN" dirty="0"/>
              <a:t>#include&lt;filename&gt;</a:t>
            </a:r>
            <a:r>
              <a:rPr lang="zh-CN" altLang="en-US" dirty="0"/>
              <a:t>引用标准库头文件。编译器将从标准库目录开始搜索。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altLang="zh-CN" dirty="0"/>
              <a:t>1-2】</a:t>
            </a:r>
            <a:r>
              <a:rPr lang="zh-CN" altLang="en-US" dirty="0"/>
              <a:t>用</a:t>
            </a:r>
            <a:r>
              <a:rPr lang="en-US" altLang="zh-CN" dirty="0"/>
              <a:t>#</a:t>
            </a:r>
            <a:r>
              <a:rPr lang="en-US" altLang="zh-CN" dirty="0" err="1" smtClean="0"/>
              <a:t>include</a:t>
            </a:r>
            <a:r>
              <a:rPr lang="en-US" altLang="zh-CN" dirty="0" err="1" smtClean="0">
                <a:latin typeface="Segoe UI Symbol" pitchFamily="34" charset="0"/>
                <a:ea typeface="Segoe UI Symbol" pitchFamily="34" charset="0"/>
                <a:cs typeface="Arial Unicode MS" pitchFamily="34" charset="-128"/>
              </a:rPr>
              <a:t>”</a:t>
            </a:r>
            <a:r>
              <a:rPr lang="en-US" altLang="zh-CN" dirty="0" err="1" smtClean="0"/>
              <a:t>filename.h</a:t>
            </a:r>
            <a:r>
              <a:rPr lang="en-US" altLang="zh-CN" dirty="0" smtClean="0">
                <a:latin typeface="Segoe UI Symbol" pitchFamily="34" charset="0"/>
                <a:ea typeface="Segoe UI Symbol" pitchFamily="34" charset="0"/>
                <a:cs typeface="Arial Unicode MS" pitchFamily="34" charset="-128"/>
              </a:rPr>
              <a:t>”</a:t>
            </a:r>
            <a:r>
              <a:rPr lang="zh-CN" altLang="en-US" dirty="0" smtClean="0"/>
              <a:t>引用</a:t>
            </a:r>
            <a:r>
              <a:rPr lang="zh-CN" altLang="en-US" dirty="0"/>
              <a:t>非标准的头文件。编译器将从用户的工作目录开始搜索。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altLang="zh-CN" dirty="0"/>
              <a:t>1-3】</a:t>
            </a:r>
            <a:r>
              <a:rPr lang="zh-CN" altLang="en-US" dirty="0"/>
              <a:t>头文件中只存放</a:t>
            </a:r>
            <a:r>
              <a:rPr lang="en-US" dirty="0"/>
              <a:t>“</a:t>
            </a:r>
            <a:r>
              <a:rPr lang="zh-CN" altLang="en-US" dirty="0"/>
              <a:t>声明</a:t>
            </a:r>
            <a:r>
              <a:rPr lang="en-US" dirty="0"/>
              <a:t>”</a:t>
            </a:r>
            <a:r>
              <a:rPr lang="zh-CN" altLang="en-US" dirty="0"/>
              <a:t>，不存放</a:t>
            </a:r>
            <a:r>
              <a:rPr lang="en-US" dirty="0"/>
              <a:t>“</a:t>
            </a:r>
            <a:r>
              <a:rPr lang="zh-CN" altLang="en-US" dirty="0"/>
              <a:t>定义</a:t>
            </a:r>
            <a:r>
              <a:rPr lang="en-US" dirty="0"/>
              <a:t>”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altLang="zh-CN" dirty="0"/>
              <a:t>1-4】</a:t>
            </a:r>
            <a:r>
              <a:rPr lang="zh-CN" altLang="en-US" dirty="0"/>
              <a:t>为防止头文件的定义内容被重复引用，使用</a:t>
            </a:r>
            <a:r>
              <a:rPr lang="en-US" dirty="0"/>
              <a:t> </a:t>
            </a:r>
            <a:r>
              <a:rPr lang="en-US" altLang="zh-CN" dirty="0" err="1"/>
              <a:t>ifndef</a:t>
            </a:r>
            <a:r>
              <a:rPr lang="en-US" altLang="zh-CN" dirty="0"/>
              <a:t>/define/</a:t>
            </a:r>
            <a:r>
              <a:rPr lang="en-US" altLang="zh-CN" dirty="0" err="1"/>
              <a:t>endif</a:t>
            </a:r>
            <a:r>
              <a:rPr lang="en-US" altLang="zh-CN" dirty="0"/>
              <a:t> </a:t>
            </a:r>
            <a:r>
              <a:rPr lang="zh-CN" altLang="en-US" dirty="0"/>
              <a:t>结构产生预处理块。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规则</a:t>
            </a:r>
            <a:r>
              <a:rPr lang="en-US" altLang="zh-CN" dirty="0"/>
              <a:t>1-5】</a:t>
            </a:r>
            <a:r>
              <a:rPr lang="zh-CN" altLang="en-US" dirty="0"/>
              <a:t>不提倡使用全局变量，尽量不要在头文件中出现如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	extern </a:t>
            </a:r>
            <a:r>
              <a:rPr lang="en-US" altLang="zh-CN" dirty="0" err="1"/>
              <a:t>int</a:t>
            </a:r>
            <a:r>
              <a:rPr lang="en-US" altLang="zh-CN" dirty="0"/>
              <a:t> value;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这样的说明。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20335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、定义文件的结构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（</a:t>
            </a:r>
            <a:r>
              <a:rPr lang="en-US" altLang="zh-CN" sz="2000"/>
              <a:t>1</a:t>
            </a:r>
            <a:r>
              <a:rPr lang="zh-CN" altLang="en-US" sz="2000"/>
              <a:t>）版本说明、功能说明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（</a:t>
            </a:r>
            <a:r>
              <a:rPr lang="en-US" altLang="zh-CN" sz="2000"/>
              <a:t>2</a:t>
            </a:r>
            <a:r>
              <a:rPr lang="zh-CN" altLang="en-US" sz="2000"/>
              <a:t>）对头文件的引用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（</a:t>
            </a:r>
            <a:r>
              <a:rPr lang="en-US" altLang="zh-CN" sz="2000"/>
              <a:t>3</a:t>
            </a:r>
            <a:r>
              <a:rPr lang="zh-CN" altLang="en-US" sz="2000"/>
              <a:t>）程序的实现体，包括数据和代码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4745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、代码书写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代码书写的良好风格，是阅读、调试程序的基础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2-1】</a:t>
            </a:r>
            <a:r>
              <a:rPr lang="zh-CN" altLang="en-US" sz="2000"/>
              <a:t>用空行分隔逻辑块。如类、函数、语句功能块。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2-2】</a:t>
            </a:r>
            <a:r>
              <a:rPr lang="zh-CN" altLang="en-US" sz="2000"/>
              <a:t>一行代码只做一件事情。便于阅读和跟踪。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2-3】</a:t>
            </a:r>
            <a:r>
              <a:rPr lang="zh-CN" altLang="en-US" sz="2000"/>
              <a:t>一行代码不超过</a:t>
            </a:r>
            <a:r>
              <a:rPr lang="en-US" altLang="zh-CN" sz="2000"/>
              <a:t>80</a:t>
            </a:r>
            <a:r>
              <a:rPr lang="zh-CN" altLang="en-US" sz="2000"/>
              <a:t>个字符，便于打印。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2-3】</a:t>
            </a:r>
            <a:r>
              <a:rPr lang="zh-CN" altLang="en-US" sz="2000"/>
              <a:t>尽量在变量说明的同时初始化。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2-4】</a:t>
            </a:r>
            <a:r>
              <a:rPr lang="zh-CN" altLang="en-US" sz="2000"/>
              <a:t>程序分界符大括号</a:t>
            </a:r>
            <a:r>
              <a:rPr lang="en-US" sz="2000"/>
              <a:t>“</a:t>
            </a:r>
            <a:r>
              <a:rPr lang="en-US" altLang="zh-CN" sz="2000"/>
              <a:t>{”</a:t>
            </a:r>
            <a:r>
              <a:rPr lang="zh-CN" altLang="en-US" sz="2000"/>
              <a:t>与匹配的反括号</a:t>
            </a:r>
            <a:r>
              <a:rPr lang="en-US" sz="2000"/>
              <a:t>“</a:t>
            </a:r>
            <a:r>
              <a:rPr lang="en-US" altLang="zh-CN" sz="2000"/>
              <a:t>}”</a:t>
            </a:r>
            <a:r>
              <a:rPr lang="zh-CN" altLang="en-US" sz="2000"/>
              <a:t>独占一行，并且位于同一列对齐。括号对</a:t>
            </a:r>
            <a:r>
              <a:rPr lang="en-US" altLang="zh-CN" sz="2000"/>
              <a:t>{ }</a:t>
            </a:r>
            <a:r>
              <a:rPr lang="zh-CN" altLang="en-US" sz="2000"/>
              <a:t>中的语句按逻辑以缩进格式书写。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2-5】</a:t>
            </a:r>
            <a:r>
              <a:rPr lang="zh-CN" altLang="en-US" sz="2000"/>
              <a:t>注释准确简洁易懂。注释放在代码的上方或右方。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2-6】</a:t>
            </a:r>
            <a:r>
              <a:rPr lang="zh-CN" altLang="en-US" sz="2000"/>
              <a:t>修改代码的同时修改注释。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120775"/>
            <a:ext cx="8353425" cy="49339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、函数设计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4-1】</a:t>
            </a:r>
            <a:r>
              <a:rPr lang="zh-CN" altLang="en-US" sz="2000"/>
              <a:t>函数功能要单一，不要设计多用途的函数。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4-2】</a:t>
            </a:r>
            <a:r>
              <a:rPr lang="zh-CN" altLang="en-US" sz="2000"/>
              <a:t>函数体规模要小，尽量控制在</a:t>
            </a:r>
            <a:r>
              <a:rPr lang="en-US" altLang="zh-CN" sz="2000"/>
              <a:t>50</a:t>
            </a:r>
            <a:r>
              <a:rPr lang="zh-CN" altLang="en-US" sz="2000"/>
              <a:t>行代码之内。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4-3】</a:t>
            </a:r>
            <a:r>
              <a:rPr lang="zh-CN" altLang="en-US" sz="2000"/>
              <a:t>函数原型书写形式参数名可以增加可读性。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4-4】</a:t>
            </a:r>
            <a:r>
              <a:rPr lang="zh-CN" altLang="en-US" sz="2000"/>
              <a:t>对不需要修改的指针参数和引用参数用</a:t>
            </a:r>
            <a:r>
              <a:rPr lang="en-US" altLang="zh-CN" sz="2000"/>
              <a:t>const</a:t>
            </a:r>
            <a:r>
              <a:rPr lang="zh-CN" altLang="en-US" sz="2000"/>
              <a:t>约束。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4-5】</a:t>
            </a:r>
            <a:r>
              <a:rPr lang="zh-CN" altLang="en-US" sz="2000"/>
              <a:t>默认参数只能从后向前挨个设置。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4-6】</a:t>
            </a:r>
            <a:r>
              <a:rPr lang="zh-CN" altLang="en-US" sz="2000"/>
              <a:t>不要使用参数传递的隐式类型转换处理数据。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4-7】</a:t>
            </a:r>
            <a:r>
              <a:rPr lang="zh-CN" altLang="en-US" sz="2000"/>
              <a:t>函数类型和函数返回类型是两个不同的概念。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4-8】</a:t>
            </a:r>
            <a:r>
              <a:rPr lang="zh-CN" altLang="en-US" sz="2000"/>
              <a:t>求值算术函数使用传值参数，用</a:t>
            </a:r>
            <a:r>
              <a:rPr lang="en-US" altLang="zh-CN" sz="2000"/>
              <a:t>return</a:t>
            </a:r>
            <a:r>
              <a:rPr lang="zh-CN" altLang="en-US" sz="2000"/>
              <a:t>返回计算值。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4-9】</a:t>
            </a:r>
            <a:r>
              <a:rPr lang="zh-CN" altLang="en-US" sz="2000"/>
              <a:t>功能性函数用</a:t>
            </a:r>
            <a:r>
              <a:rPr lang="en-US" altLang="zh-CN" sz="2000"/>
              <a:t>return</a:t>
            </a:r>
            <a:r>
              <a:rPr lang="zh-CN" altLang="en-US" sz="2000"/>
              <a:t>返回错误信息。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4-10】</a:t>
            </a:r>
            <a:r>
              <a:rPr lang="zh-CN" altLang="en-US" sz="2000"/>
              <a:t>名字相同，参数不同（包括类型、顺序不同）的函数才是重载函数。仅仅返回值类型不同则错误。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4-11】</a:t>
            </a:r>
            <a:r>
              <a:rPr lang="zh-CN" altLang="en-US" sz="2000"/>
              <a:t>尽量用内联函数取代宏代码，提高程序执行效率。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1000125"/>
            <a:ext cx="8353425" cy="5207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5</a:t>
            </a:r>
            <a:r>
              <a:rPr lang="zh-CN" altLang="en-US" sz="2400"/>
              <a:t>、程序效率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程序的时间效率是指运行速度；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空间效率是指程序占用内存或外存的状况；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全局效率是指站在整个系统的角度上考虑的效率；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      局部效率是指站在模块或函数的角度上考虑的效率。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5-1】</a:t>
            </a:r>
            <a:r>
              <a:rPr lang="zh-CN" altLang="en-US" sz="2000"/>
              <a:t>在满足正确性、可靠性、健壮性及可读性等程序质量的因素下，设法提高程序的效率。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5-2】</a:t>
            </a:r>
            <a:r>
              <a:rPr lang="zh-CN" altLang="en-US" sz="2000"/>
              <a:t>以提高全局效率为主，提供局部效率为辅。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5-3】</a:t>
            </a:r>
            <a:r>
              <a:rPr lang="zh-CN" altLang="en-US" sz="2000"/>
              <a:t>找出限制效率的</a:t>
            </a:r>
            <a:r>
              <a:rPr lang="en-US" sz="2000"/>
              <a:t>“</a:t>
            </a:r>
            <a:r>
              <a:rPr lang="zh-CN" altLang="en-US" sz="2000"/>
              <a:t>瓶颈</a:t>
            </a:r>
            <a:r>
              <a:rPr lang="en-US" sz="2000"/>
              <a:t>”</a:t>
            </a:r>
            <a:r>
              <a:rPr lang="zh-CN" altLang="en-US" sz="200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5-4】</a:t>
            </a:r>
            <a:r>
              <a:rPr lang="zh-CN" altLang="en-US" sz="2000"/>
              <a:t>先优化数据结构和算法，再优化代码。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规则</a:t>
            </a:r>
            <a:r>
              <a:rPr lang="en-US" altLang="zh-CN" sz="2000"/>
              <a:t>5-5】</a:t>
            </a:r>
            <a:r>
              <a:rPr lang="zh-CN" altLang="en-US" sz="2000"/>
              <a:t>在时间优化和空间优化上做出平衡。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规则与建议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395288" y="928688"/>
            <a:ext cx="8353425" cy="533876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6</a:t>
            </a:r>
            <a:r>
              <a:rPr lang="zh-CN" altLang="en-US" sz="2400"/>
              <a:t>、一些有益的建议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6-1】</a:t>
            </a:r>
            <a:r>
              <a:rPr lang="zh-CN" altLang="en-US" sz="2000"/>
              <a:t>当心视觉上不易分辨的操作符书写错误。例如：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	== </a:t>
            </a:r>
            <a:r>
              <a:rPr lang="zh-CN" altLang="en-US" sz="2000"/>
              <a:t>和</a:t>
            </a:r>
            <a:r>
              <a:rPr lang="en-US" sz="2000"/>
              <a:t> </a:t>
            </a:r>
            <a:r>
              <a:rPr lang="en-US" altLang="zh-CN" sz="2000"/>
              <a:t>=		|| 	&amp;&amp;		&lt;=	  &gt;=	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6-2】</a:t>
            </a:r>
            <a:r>
              <a:rPr lang="zh-CN" altLang="en-US" sz="2000"/>
              <a:t>变量（指针、数组）被创建后及时初始化，防止把未初始化的变量作为右值使用。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6-3】</a:t>
            </a:r>
            <a:r>
              <a:rPr lang="zh-CN" altLang="en-US" sz="2000"/>
              <a:t>当心变量初值、默认值错误，或精度不够。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6-4】</a:t>
            </a:r>
            <a:r>
              <a:rPr lang="zh-CN" altLang="en-US" sz="2000"/>
              <a:t>当心数据类型转换发生错误，尽量使用显式类型转换。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6-5】</a:t>
            </a:r>
            <a:r>
              <a:rPr lang="zh-CN" altLang="en-US" sz="2000"/>
              <a:t>当心变量发生上溢、下溢，以及数组下标越界。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6-6】</a:t>
            </a:r>
            <a:r>
              <a:rPr lang="zh-CN" altLang="en-US" sz="2000"/>
              <a:t>当心忘记编写错误处理程序，或者错误处理程序本身有误。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6-7】</a:t>
            </a:r>
            <a:r>
              <a:rPr lang="zh-CN" altLang="en-US" sz="2000"/>
              <a:t>当心文件</a:t>
            </a:r>
            <a:r>
              <a:rPr lang="en-US" altLang="zh-CN" sz="2000"/>
              <a:t>I/O</a:t>
            </a:r>
            <a:r>
              <a:rPr lang="zh-CN" altLang="en-US" sz="2000"/>
              <a:t>有错误。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6-8】</a:t>
            </a:r>
            <a:r>
              <a:rPr lang="zh-CN" altLang="en-US" sz="2000"/>
              <a:t>避免编写技巧性很高的代码。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6-9】</a:t>
            </a:r>
            <a:r>
              <a:rPr lang="zh-CN" altLang="en-US" sz="2000"/>
              <a:t>不要设计面面俱到、非常灵活的数据结构。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6-10】</a:t>
            </a:r>
            <a:r>
              <a:rPr lang="zh-CN" altLang="en-US" sz="2000"/>
              <a:t>重用高质量的代码；重写质量差的代码（不要修补）。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【</a:t>
            </a:r>
            <a:r>
              <a:rPr lang="zh-CN" altLang="en-US" sz="2000"/>
              <a:t>建议</a:t>
            </a:r>
            <a:r>
              <a:rPr lang="en-US" altLang="zh-CN" sz="2000"/>
              <a:t>6-11】</a:t>
            </a:r>
            <a:r>
              <a:rPr lang="zh-CN" altLang="en-US" sz="2000"/>
              <a:t>尽量使用标准库函数，不要</a:t>
            </a:r>
            <a:r>
              <a:rPr lang="en-US" sz="2000"/>
              <a:t>“</a:t>
            </a:r>
            <a:r>
              <a:rPr lang="zh-CN" altLang="en-US" sz="2000"/>
              <a:t>发明</a:t>
            </a:r>
            <a:r>
              <a:rPr lang="en-US" sz="2000"/>
              <a:t>”</a:t>
            </a:r>
            <a:r>
              <a:rPr lang="zh-CN" altLang="en-US" sz="2000"/>
              <a:t>已经存在的库函数。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utoUpdateAnimBg="0"/>
    </p:bld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1481138" y="1263650"/>
            <a:ext cx="53768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3-3  </a:t>
            </a:r>
            <a:r>
              <a:rPr lang="zh-CN" altLang="en-US" i="1">
                <a:solidFill>
                  <a:srgbClr val="008000"/>
                </a:solidFill>
              </a:rPr>
              <a:t>用库函数求正弦和余弦值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#include &lt;iostream&gt;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#include &lt;cmath&gt;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using namespace std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int main()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{  double PI = 3.1415926535;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double x, y;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x = PI/ 2;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y = sin( x 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cout &lt;&lt; "sin(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y = cos( x 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   cout &lt;&lt; "cos(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}</a:t>
            </a:r>
          </a:p>
        </p:txBody>
      </p:sp>
      <p:sp>
        <p:nvSpPr>
          <p:cNvPr id="51203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2226" name="Rectangle 7"/>
          <p:cNvSpPr>
            <a:spLocks noChangeArrowheads="1"/>
          </p:cNvSpPr>
          <p:nvPr/>
        </p:nvSpPr>
        <p:spPr bwMode="auto">
          <a:xfrm>
            <a:off x="1481138" y="1263650"/>
            <a:ext cx="53768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3-3  </a:t>
            </a:r>
            <a:r>
              <a:rPr lang="zh-CN" altLang="en-US" i="1">
                <a:solidFill>
                  <a:srgbClr val="008000"/>
                </a:solidFill>
              </a:rPr>
              <a:t>用库函数求正弦和余弦值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#include &lt;iostream&gt;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#include &lt;cmath&gt;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using namespace std ;</a:t>
            </a:r>
            <a:endParaRPr lang="en-US" altLang="zh-CN" i="1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int main()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{  double PI = 3.1415926535;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double x, y;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x = PI / 2;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y = sin( x 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cout &lt;&lt; "sin(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y = cos( x 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cout &lt;&lt; "cos(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542728" name="AutoShape 8"/>
          <p:cNvSpPr>
            <a:spLocks/>
          </p:cNvSpPr>
          <p:nvPr/>
        </p:nvSpPr>
        <p:spPr bwMode="auto">
          <a:xfrm>
            <a:off x="4648200" y="31686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9606"/>
              <a:gd name="adj5" fmla="val -132551"/>
              <a:gd name="adj6" fmla="val -107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包含头文件</a:t>
            </a:r>
          </a:p>
        </p:txBody>
      </p:sp>
      <p:sp>
        <p:nvSpPr>
          <p:cNvPr id="5222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5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3.1.3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函数原型</a:t>
            </a:r>
          </a:p>
        </p:txBody>
      </p:sp>
      <p:sp>
        <p:nvSpPr>
          <p:cNvPr id="53250" name="Rectangle 7"/>
          <p:cNvSpPr>
            <a:spLocks noChangeArrowheads="1"/>
          </p:cNvSpPr>
          <p:nvPr/>
        </p:nvSpPr>
        <p:spPr bwMode="auto">
          <a:xfrm>
            <a:off x="1481138" y="1263650"/>
            <a:ext cx="53768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3-3  </a:t>
            </a:r>
            <a:r>
              <a:rPr lang="zh-CN" altLang="en-US" i="1">
                <a:solidFill>
                  <a:srgbClr val="008000"/>
                </a:solidFill>
              </a:rPr>
              <a:t>用库函数求正弦和余弦值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#include &lt;iostream&gt;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#include &lt;cmath&gt;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using namespace std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int main()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{  double PI = 3.1415926535;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double x, y;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x = PI / 2;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y = </a:t>
            </a:r>
            <a:r>
              <a:rPr lang="en-US" altLang="zh-CN" i="1">
                <a:solidFill>
                  <a:srgbClr val="0000FF"/>
                </a:solidFill>
              </a:rPr>
              <a:t>sin( x )</a:t>
            </a:r>
            <a:r>
              <a:rPr lang="en-US" altLang="zh-CN" b="0"/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cout &lt;&lt; "sin(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y = </a:t>
            </a:r>
            <a:r>
              <a:rPr lang="en-US" altLang="zh-CN" i="1">
                <a:solidFill>
                  <a:srgbClr val="0000FF"/>
                </a:solidFill>
              </a:rPr>
              <a:t>cos( x )</a:t>
            </a:r>
            <a:r>
              <a:rPr lang="en-US" altLang="zh-CN" b="0"/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   cout &lt;&lt; "cos( " &lt;&lt; x &lt;&lt; " ) = " &lt;&lt; y &lt;&lt; endl 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543752" name="AutoShape 8"/>
          <p:cNvSpPr>
            <a:spLocks/>
          </p:cNvSpPr>
          <p:nvPr/>
        </p:nvSpPr>
        <p:spPr bwMode="auto">
          <a:xfrm>
            <a:off x="5562600" y="248285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1907"/>
              <a:gd name="adj5" fmla="val 265366"/>
              <a:gd name="adj6" fmla="val -1171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调用库函数</a:t>
            </a:r>
          </a:p>
        </p:txBody>
      </p:sp>
      <p:sp>
        <p:nvSpPr>
          <p:cNvPr id="53252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3.1.3  </a:t>
            </a:r>
            <a:r>
              <a:rPr lang="zh-CN" altLang="en-US" sz="900" b="1" smtClean="0">
                <a:latin typeface="楷体_GB2312" pitchFamily="49" charset="-122"/>
              </a:rPr>
              <a:t>函数原型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2819400" y="2514600"/>
            <a:ext cx="441642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lnSpc>
                <a:spcPct val="180000"/>
              </a:lnSpc>
            </a:pPr>
            <a:r>
              <a:rPr lang="en-US" altLang="zh-CN" sz="2400">
                <a:ea typeface="Arial Unicode MS"/>
                <a:cs typeface="Arial Unicode MS"/>
              </a:rPr>
              <a:t>C++</a:t>
            </a:r>
            <a:r>
              <a:rPr lang="zh-CN" altLang="en-US" sz="2400">
                <a:ea typeface="Arial Unicode MS"/>
                <a:cs typeface="Arial Unicode MS"/>
              </a:rPr>
              <a:t>有三种参数传递机制：</a:t>
            </a:r>
          </a:p>
          <a:p>
            <a:pPr marL="457200" indent="-457200" algn="ctr">
              <a:lnSpc>
                <a:spcPct val="180000"/>
              </a:lnSpc>
            </a:pPr>
            <a:r>
              <a:rPr lang="zh-CN" altLang="en-US" sz="2400">
                <a:ea typeface="Arial Unicode MS"/>
                <a:cs typeface="Arial Unicode MS"/>
              </a:rPr>
              <a:t>值传递</a:t>
            </a:r>
          </a:p>
          <a:p>
            <a:pPr marL="457200" indent="-457200" algn="ctr">
              <a:lnSpc>
                <a:spcPct val="180000"/>
              </a:lnSpc>
            </a:pPr>
            <a:r>
              <a:rPr lang="zh-CN" altLang="en-US" sz="2400">
                <a:ea typeface="Arial Unicode MS"/>
                <a:cs typeface="Arial Unicode MS"/>
              </a:rPr>
              <a:t>指针传递</a:t>
            </a:r>
          </a:p>
          <a:p>
            <a:pPr marL="457200" indent="-457200" algn="ctr">
              <a:lnSpc>
                <a:spcPct val="180000"/>
              </a:lnSpc>
            </a:pPr>
            <a:r>
              <a:rPr lang="zh-CN" altLang="en-US" sz="2400">
                <a:ea typeface="Arial Unicode MS"/>
                <a:cs typeface="Arial Unicode MS"/>
              </a:rPr>
              <a:t>引用传递 </a:t>
            </a:r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533400" y="914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CN" sz="2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3.2	 </a:t>
            </a:r>
            <a:r>
              <a:rPr lang="zh-CN" altLang="en-US" sz="28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函数参数的传递 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 </a:t>
            </a:r>
            <a:r>
              <a:rPr lang="zh-CN" altLang="en-US" smtClean="0">
                <a:latin typeface="宋体" charset="-122"/>
              </a:rPr>
              <a:t>函数参数的传递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3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3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build="p" autoUpdateAnimBg="0"/>
      <p:bldP spid="58368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3.2.1	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传值参数 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837488" cy="35687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  <a:sym typeface="Symbol" pitchFamily="18" charset="2"/>
              </a:rPr>
              <a:t>  </a:t>
            </a: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调用函数时，实参表达式的值被复制到相应形参标识的对象中，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     并按形参类型强制转换               	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函数内对形参的访问、修改，都在形参的标识对象进行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函数返回时，形参对象被撤消，不影响实参的值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值传送的实参可以是常量、有确定值的变量或表达式 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  <a:sym typeface="Symbol" pitchFamily="18" charset="2"/>
              </a:rPr>
              <a:t>  函数返回值通过匿名对象传递 </a:t>
            </a: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1219200" y="1057275"/>
            <a:ext cx="6232525" cy="4918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3-4  </a:t>
            </a:r>
            <a:r>
              <a:rPr lang="zh-CN" altLang="en-US" i="1">
                <a:solidFill>
                  <a:srgbClr val="008000"/>
                </a:solidFill>
              </a:rPr>
              <a:t>强制类型转换</a:t>
            </a:r>
          </a:p>
          <a:p>
            <a:pPr>
              <a:lnSpc>
                <a:spcPct val="11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int main ( )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double  add1 ( double ,  double ) ;	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函数原型</a:t>
            </a:r>
          </a:p>
          <a:p>
            <a:pPr>
              <a:lnSpc>
                <a:spcPct val="110000"/>
              </a:lnSpc>
            </a:pPr>
            <a:r>
              <a:rPr lang="zh-CN" altLang="zh-CN"/>
              <a:t>  </a:t>
            </a:r>
            <a:r>
              <a:rPr lang="zh-CN" altLang="en-US"/>
              <a:t> </a:t>
            </a:r>
            <a:r>
              <a:rPr lang="en-US" altLang="zh-CN"/>
              <a:t>double  add2 ( int , int ) ; 	  	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函数原型</a:t>
            </a:r>
            <a:endParaRPr lang="zh-CN" altLang="en-US" i="1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/>
              <a:t>   </a:t>
            </a:r>
            <a:r>
              <a:rPr lang="en-US" altLang="zh-CN"/>
              <a:t>double  a ,  b,  c 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cin &gt;&gt; a &gt;&gt; b 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c = add1 ( a , b ) ;             cout &lt;&lt; "c1=" &lt;&lt; c &lt;&lt; endl 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c = add2 ( 1/a , 1/b) ;        cout &lt;&lt; "c2=" &lt;&lt; c &lt;&lt; endl 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/>
              <a:t>double  add1 ( double  x ,  double  y )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return ( x + y ) ; }</a:t>
            </a:r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double  add2 ( int  i , int  j )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 return ( i + j ) ; }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8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8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8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85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85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85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85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85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utoUpdateAnimBg="0"/>
      <p:bldP spid="585731" grpId="0" build="p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Text Box 2"/>
          <p:cNvSpPr txBox="1">
            <a:spLocks noChangeArrowheads="1"/>
          </p:cNvSpPr>
          <p:nvPr/>
        </p:nvSpPr>
        <p:spPr bwMode="auto">
          <a:xfrm>
            <a:off x="914400" y="981075"/>
            <a:ext cx="7391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函数定义由两部分组成：函数首部和函数操作描述 </a:t>
            </a:r>
          </a:p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函数调用是通过表达式或语句激活并执行函数代码的过程 </a:t>
            </a:r>
          </a:p>
        </p:txBody>
      </p:sp>
      <p:sp>
        <p:nvSpPr>
          <p:cNvPr id="50381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函数的定义和调用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203325" y="2720975"/>
            <a:ext cx="4829175" cy="37242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</a:p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double volume ( double radius,  double  height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  return   3.14 * radius * radius * height ;  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double  vol,  r,  h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cin  &gt;&gt;  r &gt;&gt; h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vol = volume ( r,  h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cout &lt;&lt; "Volume = " &lt;&lt;  vol 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 autoUpdateAnimBg="0"/>
      <p:bldP spid="503814" grpId="0" animBg="1" autoUpdateAnimBg="0"/>
      <p:bldP spid="50381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/>
          <p:cNvSpPr txBox="1">
            <a:spLocks noChangeArrowheads="1"/>
          </p:cNvSpPr>
          <p:nvPr/>
        </p:nvSpPr>
        <p:spPr bwMode="auto">
          <a:xfrm>
            <a:off x="1219200" y="1057275"/>
            <a:ext cx="7024688" cy="49180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3-4  </a:t>
            </a:r>
            <a:r>
              <a:rPr lang="zh-CN" altLang="en-US" i="1">
                <a:solidFill>
                  <a:srgbClr val="008000"/>
                </a:solidFill>
              </a:rPr>
              <a:t>强制类型转换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int main (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 add1 ( double ,  double ) ;	 	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函数原型</a:t>
            </a:r>
          </a:p>
          <a:p>
            <a:pPr>
              <a:lnSpc>
                <a:spcPct val="110000"/>
              </a:lnSpc>
            </a:pPr>
            <a:r>
              <a:rPr lang="zh-CN" altLang="zh-CN" b="0"/>
              <a:t>  </a:t>
            </a:r>
            <a:r>
              <a:rPr lang="zh-CN" altLang="en-US" b="0"/>
              <a:t> </a:t>
            </a:r>
            <a:r>
              <a:rPr lang="en-US" altLang="zh-CN" b="0"/>
              <a:t>double  add2 ( int , int ) ; 	  	 </a:t>
            </a: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zh-CN" i="1">
                <a:solidFill>
                  <a:srgbClr val="008000"/>
                </a:solidFill>
              </a:rPr>
              <a:t>函数原型</a:t>
            </a:r>
            <a:endParaRPr lang="zh-CN" altLang="en-US" i="1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b="0"/>
              <a:t>   </a:t>
            </a:r>
            <a:r>
              <a:rPr lang="en-US" altLang="zh-CN" b="0"/>
              <a:t>double  a ,  b,  c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cin &gt;&gt; a &gt;&gt; b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 = </a:t>
            </a:r>
            <a:r>
              <a:rPr lang="en-US" altLang="zh-CN" b="0" i="1"/>
              <a:t>add1 ( a , b )</a:t>
            </a:r>
            <a:r>
              <a:rPr lang="en-US" altLang="zh-CN" b="0"/>
              <a:t> ;             cout &lt;&lt; "c1=" &lt;&lt; c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 = </a:t>
            </a:r>
            <a:r>
              <a:rPr lang="en-US" altLang="zh-CN" i="1">
                <a:solidFill>
                  <a:srgbClr val="0000FF"/>
                </a:solidFill>
              </a:rPr>
              <a:t>add2 ( 1/a , 1/b)</a:t>
            </a:r>
            <a:r>
              <a:rPr lang="en-US" altLang="zh-CN" b="0"/>
              <a:t> ;        cout &lt;&lt; "c2=" &lt;&lt; c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 i="1"/>
              <a:t>double  add1 ( double  x ,  double  y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return ( x + y ) ; }</a:t>
            </a:r>
          </a:p>
          <a:p>
            <a:pPr>
              <a:lnSpc>
                <a:spcPct val="110000"/>
              </a:lnSpc>
            </a:pPr>
            <a:endParaRPr lang="en-US" altLang="zh-CN" b="0"/>
          </a:p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0000FF"/>
                </a:solidFill>
              </a:rPr>
              <a:t>double  add2 ( int  i , int  j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 return ( i + j ) ; 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76600" y="4500563"/>
            <a:ext cx="5334000" cy="944562"/>
            <a:chOff x="2064" y="2880"/>
            <a:chExt cx="3360" cy="624"/>
          </a:xfrm>
        </p:grpSpPr>
        <p:sp>
          <p:nvSpPr>
            <p:cNvPr id="58373" name="AutoShape 4"/>
            <p:cNvSpPr>
              <a:spLocks/>
            </p:cNvSpPr>
            <p:nvPr/>
          </p:nvSpPr>
          <p:spPr bwMode="auto">
            <a:xfrm>
              <a:off x="3552" y="2880"/>
              <a:ext cx="1872" cy="624"/>
            </a:xfrm>
            <a:prstGeom prst="borderCallout2">
              <a:avLst>
                <a:gd name="adj1" fmla="val 11537"/>
                <a:gd name="adj2" fmla="val -2565"/>
                <a:gd name="adj3" fmla="val 11537"/>
                <a:gd name="adj4" fmla="val -21208"/>
                <a:gd name="adj5" fmla="val -41829"/>
                <a:gd name="adj6" fmla="val -8098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类型强制转换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i="1"/>
                <a:t>截取整数部分传送给形参</a:t>
              </a:r>
            </a:p>
          </p:txBody>
        </p:sp>
        <p:sp>
          <p:nvSpPr>
            <p:cNvPr id="58374" name="Line 5"/>
            <p:cNvSpPr>
              <a:spLocks noChangeShapeType="1"/>
            </p:cNvSpPr>
            <p:nvPr/>
          </p:nvSpPr>
          <p:spPr bwMode="auto">
            <a:xfrm flipH="1">
              <a:off x="2064" y="2976"/>
              <a:ext cx="1056" cy="5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oval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587788" name="Text Box 12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87789" name="Rectangle 1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59396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/>
      <p:bldP spid="58778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0423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0427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0428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0429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sp>
        <p:nvSpPr>
          <p:cNvPr id="60419" name="Rectangle 11"/>
          <p:cNvSpPr>
            <a:spLocks noChangeArrowheads="1"/>
          </p:cNvSpPr>
          <p:nvPr/>
        </p:nvSpPr>
        <p:spPr bwMode="auto">
          <a:xfrm>
            <a:off x="609600" y="32067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int a, b, c ;</a:t>
            </a:r>
          </a:p>
        </p:txBody>
      </p:sp>
      <p:sp>
        <p:nvSpPr>
          <p:cNvPr id="60420" name="Text Box 12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923661" name="Rectangle 1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042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1442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1450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1454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1455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1456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1451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1452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1453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1448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1449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1444" name="Rectangle 14"/>
          <p:cNvSpPr>
            <a:spLocks noChangeArrowheads="1"/>
          </p:cNvSpPr>
          <p:nvPr/>
        </p:nvSpPr>
        <p:spPr bwMode="auto">
          <a:xfrm>
            <a:off x="609600" y="356711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cin &gt;&gt; a &gt;&gt; b;</a:t>
            </a:r>
          </a:p>
        </p:txBody>
      </p:sp>
      <p:sp>
        <p:nvSpPr>
          <p:cNvPr id="61445" name="Text Box 15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1447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add(</a:t>
            </a:r>
            <a:r>
              <a:rPr lang="en-US" altLang="zh-CN" b="0" dirty="0" err="1"/>
              <a:t>int</a:t>
            </a:r>
            <a:r>
              <a:rPr lang="en-US" altLang="zh-CN" b="0" dirty="0"/>
              <a:t> ,  </a:t>
            </a:r>
            <a:r>
              <a:rPr lang="en-US" altLang="zh-CN" b="0" dirty="0" err="1"/>
              <a:t>int</a:t>
            </a:r>
            <a:r>
              <a:rPr lang="en-US" altLang="zh-CN" b="0" dirty="0"/>
              <a:t> ) ;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int</a:t>
            </a:r>
            <a:r>
              <a:rPr lang="en-US" altLang="zh-CN" b="0" dirty="0"/>
              <a:t> a, b, c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c = add(</a:t>
            </a:r>
            <a:r>
              <a:rPr lang="en-US" altLang="zh-CN" b="0" dirty="0" err="1"/>
              <a:t>a,b</a:t>
            </a:r>
            <a:r>
              <a:rPr lang="en-US" altLang="zh-CN" b="0" dirty="0"/>
              <a:t>)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"c = " &lt;&lt; c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add(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  <a:r>
              <a:rPr lang="en-US" altLang="zh-CN" b="0" dirty="0" err="1"/>
              <a:t>int</a:t>
            </a:r>
            <a:r>
              <a:rPr lang="en-US" altLang="zh-CN" b="0" dirty="0"/>
              <a:t> j 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 </a:t>
            </a:r>
            <a:r>
              <a:rPr lang="en-US" altLang="zh-CN" b="0" dirty="0" err="1"/>
              <a:t>i</a:t>
            </a:r>
            <a:r>
              <a:rPr lang="en-US" altLang="zh-CN" b="0" dirty="0"/>
              <a:t> + + ;  j + +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return ( </a:t>
            </a:r>
            <a:r>
              <a:rPr lang="en-US" altLang="zh-CN" b="0" dirty="0" err="1"/>
              <a:t>i</a:t>
            </a:r>
            <a:r>
              <a:rPr lang="en-US" altLang="zh-CN" b="0" dirty="0"/>
              <a:t> + j );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</p:txBody>
      </p:sp>
      <p:grpSp>
        <p:nvGrpSpPr>
          <p:cNvPr id="62466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2474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2478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2479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2480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2475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2476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2477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62467" name="Group 11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2472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2473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2468" name="Rectangle 14"/>
          <p:cNvSpPr>
            <a:spLocks noChangeArrowheads="1"/>
          </p:cNvSpPr>
          <p:nvPr/>
        </p:nvSpPr>
        <p:spPr bwMode="auto">
          <a:xfrm>
            <a:off x="609600" y="38544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c = add(a,b) ;</a:t>
            </a:r>
          </a:p>
        </p:txBody>
      </p:sp>
      <p:sp>
        <p:nvSpPr>
          <p:cNvPr id="62469" name="Text Box 15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89840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2471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3510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3514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3515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3516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3511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3512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3513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35525" y="3168650"/>
            <a:ext cx="2403475" cy="381000"/>
            <a:chOff x="3046" y="2160"/>
            <a:chExt cx="1514" cy="240"/>
          </a:xfrm>
        </p:grpSpPr>
        <p:grpSp>
          <p:nvGrpSpPr>
            <p:cNvPr id="63505" name="Group 12"/>
            <p:cNvGrpSpPr>
              <a:grpSpLocks/>
            </p:cNvGrpSpPr>
            <p:nvPr/>
          </p:nvGrpSpPr>
          <p:grpSpPr bwMode="auto">
            <a:xfrm>
              <a:off x="3216" y="2160"/>
              <a:ext cx="1344" cy="235"/>
              <a:chOff x="3216" y="2160"/>
              <a:chExt cx="1344" cy="235"/>
            </a:xfrm>
          </p:grpSpPr>
          <p:sp>
            <p:nvSpPr>
              <p:cNvPr id="63508" name="AutoShape 13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3509" name="AutoShape 14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3506" name="Text Box 15"/>
            <p:cNvSpPr txBox="1">
              <a:spLocks noChangeArrowheads="1"/>
            </p:cNvSpPr>
            <p:nvPr/>
          </p:nvSpPr>
          <p:spPr bwMode="auto">
            <a:xfrm>
              <a:off x="3046" y="2169"/>
              <a:ext cx="15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i</a:t>
              </a:r>
            </a:p>
          </p:txBody>
        </p:sp>
        <p:sp>
          <p:nvSpPr>
            <p:cNvPr id="63507" name="Text Box 16"/>
            <p:cNvSpPr txBox="1">
              <a:spLocks noChangeArrowheads="1"/>
            </p:cNvSpPr>
            <p:nvPr/>
          </p:nvSpPr>
          <p:spPr bwMode="auto">
            <a:xfrm>
              <a:off x="3906" y="2160"/>
              <a:ext cx="16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j</a:t>
              </a:r>
            </a:p>
          </p:txBody>
        </p:sp>
      </p:grpSp>
      <p:grpSp>
        <p:nvGrpSpPr>
          <p:cNvPr id="63492" name="Group 17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3503" name="AutoShape 18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3504" name="AutoShape 19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63501" name="AutoShape 21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63502" name="AutoShape 22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334000" y="2559050"/>
            <a:ext cx="1676400" cy="533400"/>
            <a:chOff x="3360" y="2256"/>
            <a:chExt cx="1056" cy="336"/>
          </a:xfrm>
        </p:grpSpPr>
        <p:sp>
          <p:nvSpPr>
            <p:cNvPr id="590872" name="AutoShape 24"/>
            <p:cNvSpPr>
              <a:spLocks noChangeArrowheads="1"/>
            </p:cNvSpPr>
            <p:nvPr/>
          </p:nvSpPr>
          <p:spPr bwMode="auto">
            <a:xfrm>
              <a:off x="4226" y="2256"/>
              <a:ext cx="190" cy="336"/>
            </a:xfrm>
            <a:prstGeom prst="downArrow">
              <a:avLst>
                <a:gd name="adj1" fmla="val 50000"/>
                <a:gd name="adj2" fmla="val 44211"/>
              </a:avLst>
            </a:prstGeom>
            <a:solidFill>
              <a:srgbClr val="009900"/>
            </a:solidFill>
            <a:ln w="6350">
              <a:solidFill>
                <a:srgbClr val="009900"/>
              </a:solidFill>
              <a:miter lim="800000"/>
              <a:headEnd/>
              <a:tailEnd type="none" w="med" len="lg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defRPr/>
              </a:pPr>
              <a:endParaRPr lang="zh-CN" altLang="zh-CN" b="0">
                <a:solidFill>
                  <a:srgbClr val="008000"/>
                </a:solidFill>
                <a:ea typeface="宋体" pitchFamily="2" charset="-122"/>
              </a:endParaRPr>
            </a:p>
          </p:txBody>
        </p:sp>
        <p:sp>
          <p:nvSpPr>
            <p:cNvPr id="590873" name="AutoShape 25"/>
            <p:cNvSpPr>
              <a:spLocks noChangeArrowheads="1"/>
            </p:cNvSpPr>
            <p:nvPr/>
          </p:nvSpPr>
          <p:spPr bwMode="auto">
            <a:xfrm>
              <a:off x="3360" y="2256"/>
              <a:ext cx="190" cy="336"/>
            </a:xfrm>
            <a:prstGeom prst="downArrow">
              <a:avLst>
                <a:gd name="adj1" fmla="val 50000"/>
                <a:gd name="adj2" fmla="val 44211"/>
              </a:avLst>
            </a:prstGeom>
            <a:solidFill>
              <a:srgbClr val="009900"/>
            </a:solidFill>
            <a:ln w="6350">
              <a:solidFill>
                <a:srgbClr val="009900"/>
              </a:solidFill>
              <a:miter lim="800000"/>
              <a:headEnd/>
              <a:tailEnd type="none" w="med" len="lg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defRPr/>
              </a:pPr>
              <a:endParaRPr lang="zh-CN" altLang="zh-CN" b="0">
                <a:solidFill>
                  <a:srgbClr val="008000"/>
                </a:solidFill>
                <a:ea typeface="宋体" pitchFamily="2" charset="-122"/>
              </a:endParaRPr>
            </a:p>
          </p:txBody>
        </p:sp>
      </p:grpSp>
      <p:sp>
        <p:nvSpPr>
          <p:cNvPr id="63496" name="Text Box 27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0876" name="Rectangle 2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3498" name="Rectangle 2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 dirty="0"/>
              <a:t>#include&lt;</a:t>
            </a:r>
            <a:r>
              <a:rPr lang="en-US" altLang="zh-CN" b="0" dirty="0" err="1"/>
              <a:t>iostream</a:t>
            </a:r>
            <a:r>
              <a:rPr lang="en-US" altLang="zh-CN" b="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add(</a:t>
            </a:r>
            <a:r>
              <a:rPr lang="en-US" altLang="zh-CN" b="0" dirty="0" err="1"/>
              <a:t>int</a:t>
            </a:r>
            <a:r>
              <a:rPr lang="en-US" altLang="zh-CN" b="0" dirty="0"/>
              <a:t> ,  </a:t>
            </a:r>
            <a:r>
              <a:rPr lang="en-US" altLang="zh-CN" b="0" dirty="0" err="1"/>
              <a:t>int</a:t>
            </a:r>
            <a:r>
              <a:rPr lang="en-US" altLang="zh-CN" b="0" dirty="0"/>
              <a:t> ) ;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int</a:t>
            </a:r>
            <a:r>
              <a:rPr lang="en-US" altLang="zh-CN" b="0" dirty="0"/>
              <a:t> a, b, c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cin</a:t>
            </a:r>
            <a:r>
              <a:rPr lang="en-US" altLang="zh-CN" b="0" dirty="0"/>
              <a:t>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c = add(</a:t>
            </a:r>
            <a:r>
              <a:rPr lang="en-US" altLang="zh-CN" b="0" dirty="0" err="1"/>
              <a:t>a,b</a:t>
            </a:r>
            <a:r>
              <a:rPr lang="en-US" altLang="zh-CN" b="0" dirty="0"/>
              <a:t>)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"c = " &lt;&lt; c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/>
              <a:t>int</a:t>
            </a:r>
            <a:r>
              <a:rPr lang="en-US" altLang="zh-CN" b="0" dirty="0"/>
              <a:t> add(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  <a:r>
              <a:rPr lang="en-US" altLang="zh-CN" b="0" dirty="0" err="1"/>
              <a:t>int</a:t>
            </a:r>
            <a:r>
              <a:rPr lang="en-US" altLang="zh-CN" b="0" dirty="0"/>
              <a:t> j )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{  </a:t>
            </a:r>
            <a:r>
              <a:rPr lang="en-US" altLang="zh-CN" b="0" dirty="0" err="1"/>
              <a:t>i</a:t>
            </a:r>
            <a:r>
              <a:rPr lang="en-US" altLang="zh-CN" b="0" dirty="0"/>
              <a:t> + + ;  j + + 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   return ( </a:t>
            </a:r>
            <a:r>
              <a:rPr lang="en-US" altLang="zh-CN" b="0" dirty="0" err="1"/>
              <a:t>i</a:t>
            </a:r>
            <a:r>
              <a:rPr lang="en-US" altLang="zh-CN" b="0" dirty="0"/>
              <a:t> + j ); </a:t>
            </a:r>
          </a:p>
          <a:p>
            <a:pPr>
              <a:lnSpc>
                <a:spcPct val="120000"/>
              </a:lnSpc>
            </a:pPr>
            <a:r>
              <a:rPr lang="en-US" altLang="zh-CN" b="0" dirty="0"/>
              <a:t>}</a:t>
            </a:r>
          </a:p>
        </p:txBody>
      </p:sp>
      <p:sp>
        <p:nvSpPr>
          <p:cNvPr id="63495" name="Rectangle 26"/>
          <p:cNvSpPr>
            <a:spLocks noChangeArrowheads="1"/>
          </p:cNvSpPr>
          <p:nvPr/>
        </p:nvSpPr>
        <p:spPr bwMode="auto">
          <a:xfrm>
            <a:off x="609600" y="4797152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int add(int i, int j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2"/>
          <p:cNvGrpSpPr>
            <a:grpSpLocks/>
          </p:cNvGrpSpPr>
          <p:nvPr/>
        </p:nvGrpSpPr>
        <p:grpSpPr bwMode="auto">
          <a:xfrm>
            <a:off x="4835525" y="3168650"/>
            <a:ext cx="2403475" cy="381000"/>
            <a:chOff x="3046" y="2160"/>
            <a:chExt cx="1514" cy="240"/>
          </a:xfrm>
        </p:grpSpPr>
        <p:grpSp>
          <p:nvGrpSpPr>
            <p:cNvPr id="64535" name="Group 3"/>
            <p:cNvGrpSpPr>
              <a:grpSpLocks/>
            </p:cNvGrpSpPr>
            <p:nvPr/>
          </p:nvGrpSpPr>
          <p:grpSpPr bwMode="auto">
            <a:xfrm>
              <a:off x="3216" y="2160"/>
              <a:ext cx="1344" cy="235"/>
              <a:chOff x="3216" y="2160"/>
              <a:chExt cx="1344" cy="235"/>
            </a:xfrm>
          </p:grpSpPr>
          <p:sp>
            <p:nvSpPr>
              <p:cNvPr id="64538" name="AutoShape 4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CC3300"/>
                    </a:solidFill>
                  </a:rPr>
                  <a:t>2</a:t>
                </a:r>
                <a:endParaRPr lang="en-US" altLang="zh-CN" b="0"/>
              </a:p>
            </p:txBody>
          </p:sp>
          <p:sp>
            <p:nvSpPr>
              <p:cNvPr id="64539" name="AutoShape 5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480" cy="235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CC3300"/>
                    </a:solidFill>
                  </a:rPr>
                  <a:t>4</a:t>
                </a:r>
              </a:p>
            </p:txBody>
          </p:sp>
        </p:grpSp>
        <p:sp>
          <p:nvSpPr>
            <p:cNvPr id="64536" name="Text Box 6"/>
            <p:cNvSpPr txBox="1">
              <a:spLocks noChangeArrowheads="1"/>
            </p:cNvSpPr>
            <p:nvPr/>
          </p:nvSpPr>
          <p:spPr bwMode="auto">
            <a:xfrm>
              <a:off x="3046" y="2169"/>
              <a:ext cx="15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i</a:t>
              </a:r>
            </a:p>
          </p:txBody>
        </p:sp>
        <p:sp>
          <p:nvSpPr>
            <p:cNvPr id="64537" name="Text Box 7"/>
            <p:cNvSpPr txBox="1">
              <a:spLocks noChangeArrowheads="1"/>
            </p:cNvSpPr>
            <p:nvPr/>
          </p:nvSpPr>
          <p:spPr bwMode="auto">
            <a:xfrm>
              <a:off x="3906" y="2160"/>
              <a:ext cx="162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</a:rPr>
                <a:t>j</a:t>
              </a:r>
            </a:p>
          </p:txBody>
        </p:sp>
      </p:grpSp>
      <p:sp>
        <p:nvSpPr>
          <p:cNvPr id="64514" name="Text Box 8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4515" name="Group 9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4528" name="Group 10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4532" name="AutoShape 11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4533" name="AutoShape 12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4534" name="AutoShape 13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4529" name="Text Box 14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4530" name="Text Box 15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4531" name="Text Box 16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64516" name="Group 17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4526" name="AutoShape 18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4527" name="AutoShape 19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4517" name="AutoShape 20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64518" name="AutoShape 21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4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1895" name="AutoShape 23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  <p:sp>
          <p:nvSpPr>
            <p:cNvPr id="591896" name="AutoShape 24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64520" name="Rectangle 25"/>
          <p:cNvSpPr>
            <a:spLocks noChangeArrowheads="1"/>
          </p:cNvSpPr>
          <p:nvPr/>
        </p:nvSpPr>
        <p:spPr bwMode="auto">
          <a:xfrm>
            <a:off x="609600" y="5170488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{  i + + ;  j + + ;</a:t>
            </a:r>
          </a:p>
        </p:txBody>
      </p:sp>
      <p:sp>
        <p:nvSpPr>
          <p:cNvPr id="64521" name="Text Box 26"/>
          <p:cNvSpPr txBox="1">
            <a:spLocks noChangeArrowheads="1"/>
          </p:cNvSpPr>
          <p:nvPr/>
        </p:nvSpPr>
        <p:spPr bwMode="auto">
          <a:xfrm>
            <a:off x="762000" y="1201738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1899" name="Rectangle 2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4523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5538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5562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5566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5567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5568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5563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5564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5565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sp>
        <p:nvSpPr>
          <p:cNvPr id="65539" name="AutoShape 11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5540" name="AutoShape 12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5541" name="Text Box 13"/>
          <p:cNvSpPr txBox="1">
            <a:spLocks noChangeArrowheads="1"/>
          </p:cNvSpPr>
          <p:nvPr/>
        </p:nvSpPr>
        <p:spPr bwMode="auto">
          <a:xfrm>
            <a:off x="4835525" y="3182938"/>
            <a:ext cx="244475" cy="366712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i</a:t>
            </a:r>
          </a:p>
        </p:txBody>
      </p:sp>
      <p:sp>
        <p:nvSpPr>
          <p:cNvPr id="65542" name="Text Box 14"/>
          <p:cNvSpPr txBox="1">
            <a:spLocks noChangeArrowheads="1"/>
          </p:cNvSpPr>
          <p:nvPr/>
        </p:nvSpPr>
        <p:spPr bwMode="auto">
          <a:xfrm>
            <a:off x="6200775" y="3168650"/>
            <a:ext cx="257175" cy="366713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j</a:t>
            </a:r>
          </a:p>
        </p:txBody>
      </p:sp>
      <p:grpSp>
        <p:nvGrpSpPr>
          <p:cNvPr id="65543" name="Group 15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5560" name="AutoShape 16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5561" name="AutoShape 17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5544" name="AutoShape 18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65545" name="AutoShape 19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4</a:t>
            </a:r>
          </a:p>
        </p:txBody>
      </p:sp>
      <p:grpSp>
        <p:nvGrpSpPr>
          <p:cNvPr id="65546" name="Group 20"/>
          <p:cNvGrpSpPr>
            <a:grpSpLocks/>
          </p:cNvGrpSpPr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2917" name="AutoShape 21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  <p:sp>
          <p:nvSpPr>
            <p:cNvPr id="592918" name="AutoShape 22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351713" y="3176588"/>
            <a:ext cx="1258887" cy="373062"/>
            <a:chOff x="4631" y="2165"/>
            <a:chExt cx="793" cy="235"/>
          </a:xfrm>
        </p:grpSpPr>
        <p:sp>
          <p:nvSpPr>
            <p:cNvPr id="65556" name="Text Box 24"/>
            <p:cNvSpPr txBox="1">
              <a:spLocks noChangeArrowheads="1"/>
            </p:cNvSpPr>
            <p:nvPr/>
          </p:nvSpPr>
          <p:spPr bwMode="auto">
            <a:xfrm>
              <a:off x="4631" y="2169"/>
              <a:ext cx="29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 i="1">
                  <a:solidFill>
                    <a:srgbClr val="0000FF"/>
                  </a:solidFill>
                </a:rPr>
                <a:t>obj</a:t>
              </a:r>
            </a:p>
          </p:txBody>
        </p:sp>
        <p:sp>
          <p:nvSpPr>
            <p:cNvPr id="65557" name="AutoShape 25"/>
            <p:cNvSpPr>
              <a:spLocks noChangeArrowheads="1"/>
            </p:cNvSpPr>
            <p:nvPr/>
          </p:nvSpPr>
          <p:spPr bwMode="auto">
            <a:xfrm>
              <a:off x="4944" y="2165"/>
              <a:ext cx="480" cy="235"/>
            </a:xfrm>
            <a:prstGeom prst="flowChartProcess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>
                <a:solidFill>
                  <a:srgbClr val="CC0000"/>
                </a:solidFill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010400" y="3625850"/>
            <a:ext cx="1295400" cy="677863"/>
            <a:chOff x="4224" y="2928"/>
            <a:chExt cx="1008" cy="475"/>
          </a:xfrm>
        </p:grpSpPr>
        <p:sp>
          <p:nvSpPr>
            <p:cNvPr id="592923" name="AutoShape 27"/>
            <p:cNvSpPr>
              <a:spLocks noChangeArrowheads="1"/>
            </p:cNvSpPr>
            <p:nvPr/>
          </p:nvSpPr>
          <p:spPr bwMode="auto">
            <a:xfrm flipV="1">
              <a:off x="5042" y="2928"/>
              <a:ext cx="190" cy="384"/>
            </a:xfrm>
            <a:prstGeom prst="downArrow">
              <a:avLst>
                <a:gd name="adj1" fmla="val 50000"/>
                <a:gd name="adj2" fmla="val 50526"/>
              </a:avLst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algn="ctr" rotWithShape="0">
                <a:schemeClr val="bg2"/>
              </a:outerShdw>
            </a:effectLst>
          </p:spPr>
          <p:txBody>
            <a:bodyPr rot="10800000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solidFill>
                  <a:srgbClr val="0066FF"/>
                </a:solidFill>
                <a:ea typeface="宋体" pitchFamily="2" charset="-122"/>
              </a:endParaRPr>
            </a:p>
          </p:txBody>
        </p:sp>
        <p:sp>
          <p:nvSpPr>
            <p:cNvPr id="592924" name="Rectangle 28"/>
            <p:cNvSpPr>
              <a:spLocks noChangeArrowheads="1"/>
            </p:cNvSpPr>
            <p:nvPr/>
          </p:nvSpPr>
          <p:spPr bwMode="auto">
            <a:xfrm>
              <a:off x="4224" y="3312"/>
              <a:ext cx="960" cy="91"/>
            </a:xfrm>
            <a:prstGeom prst="rect">
              <a:avLst/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dist="12700" dir="108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5549" name="Rectangle 29"/>
          <p:cNvSpPr>
            <a:spLocks noChangeArrowheads="1"/>
          </p:cNvSpPr>
          <p:nvPr/>
        </p:nvSpPr>
        <p:spPr bwMode="auto">
          <a:xfrm>
            <a:off x="609600" y="551656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 return ( i + j );</a:t>
            </a:r>
          </a:p>
        </p:txBody>
      </p:sp>
      <p:sp>
        <p:nvSpPr>
          <p:cNvPr id="65550" name="Text Box 30"/>
          <p:cNvSpPr txBox="1">
            <a:spLocks noChangeArrowheads="1"/>
          </p:cNvSpPr>
          <p:nvPr/>
        </p:nvSpPr>
        <p:spPr bwMode="auto">
          <a:xfrm>
            <a:off x="762000" y="120173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2927" name="AutoShape 31"/>
          <p:cNvSpPr>
            <a:spLocks noChangeArrowheads="1"/>
          </p:cNvSpPr>
          <p:nvPr/>
        </p:nvSpPr>
        <p:spPr bwMode="auto">
          <a:xfrm>
            <a:off x="5486400" y="3702050"/>
            <a:ext cx="1447800" cy="457200"/>
          </a:xfrm>
          <a:prstGeom prst="flowChartMerg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3 + 5</a:t>
            </a:r>
          </a:p>
        </p:txBody>
      </p:sp>
      <p:sp>
        <p:nvSpPr>
          <p:cNvPr id="592928" name="Rectangle 32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5553" name="Rectangle 3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2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6582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6586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6587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6588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6583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6584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6585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sp>
        <p:nvSpPr>
          <p:cNvPr id="66562" name="AutoShape 11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6563" name="AutoShape 12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6564" name="Text Box 13"/>
          <p:cNvSpPr txBox="1">
            <a:spLocks noChangeArrowheads="1"/>
          </p:cNvSpPr>
          <p:nvPr/>
        </p:nvSpPr>
        <p:spPr bwMode="auto">
          <a:xfrm>
            <a:off x="4835525" y="3182938"/>
            <a:ext cx="244475" cy="366712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i</a:t>
            </a:r>
          </a:p>
        </p:txBody>
      </p:sp>
      <p:sp>
        <p:nvSpPr>
          <p:cNvPr id="66565" name="Text Box 14"/>
          <p:cNvSpPr txBox="1">
            <a:spLocks noChangeArrowheads="1"/>
          </p:cNvSpPr>
          <p:nvPr/>
        </p:nvSpPr>
        <p:spPr bwMode="auto">
          <a:xfrm>
            <a:off x="6200775" y="3168650"/>
            <a:ext cx="257175" cy="366713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j</a:t>
            </a:r>
          </a:p>
        </p:txBody>
      </p:sp>
      <p:grpSp>
        <p:nvGrpSpPr>
          <p:cNvPr id="66566" name="Group 15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6580" name="AutoShape 16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6581" name="AutoShape 17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6567" name="AutoShape 18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66568" name="AutoShape 19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4</a:t>
            </a:r>
          </a:p>
        </p:txBody>
      </p:sp>
      <p:grpSp>
        <p:nvGrpSpPr>
          <p:cNvPr id="66569" name="Group 20"/>
          <p:cNvGrpSpPr>
            <a:grpSpLocks/>
          </p:cNvGrpSpPr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3941" name="AutoShape 21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  <p:sp>
          <p:nvSpPr>
            <p:cNvPr id="593942" name="AutoShape 22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66570" name="Group 23"/>
          <p:cNvGrpSpPr>
            <a:grpSpLocks/>
          </p:cNvGrpSpPr>
          <p:nvPr/>
        </p:nvGrpSpPr>
        <p:grpSpPr bwMode="auto">
          <a:xfrm>
            <a:off x="7351713" y="3176588"/>
            <a:ext cx="1258887" cy="373062"/>
            <a:chOff x="4631" y="2165"/>
            <a:chExt cx="793" cy="235"/>
          </a:xfrm>
        </p:grpSpPr>
        <p:sp>
          <p:nvSpPr>
            <p:cNvPr id="66576" name="Text Box 24"/>
            <p:cNvSpPr txBox="1">
              <a:spLocks noChangeArrowheads="1"/>
            </p:cNvSpPr>
            <p:nvPr/>
          </p:nvSpPr>
          <p:spPr bwMode="auto">
            <a:xfrm>
              <a:off x="4631" y="2169"/>
              <a:ext cx="29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 i="1">
                  <a:solidFill>
                    <a:srgbClr val="0000FF"/>
                  </a:solidFill>
                </a:rPr>
                <a:t>obj</a:t>
              </a:r>
            </a:p>
          </p:txBody>
        </p:sp>
        <p:sp>
          <p:nvSpPr>
            <p:cNvPr id="66577" name="AutoShape 25"/>
            <p:cNvSpPr>
              <a:spLocks noChangeArrowheads="1"/>
            </p:cNvSpPr>
            <p:nvPr/>
          </p:nvSpPr>
          <p:spPr bwMode="auto">
            <a:xfrm>
              <a:off x="4944" y="2165"/>
              <a:ext cx="480" cy="235"/>
            </a:xfrm>
            <a:prstGeom prst="flowChartProcess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8</a:t>
              </a:r>
            </a:p>
          </p:txBody>
        </p:sp>
      </p:grpSp>
      <p:sp>
        <p:nvSpPr>
          <p:cNvPr id="66571" name="Text Box 27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3948" name="Rectangle 2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6573" name="Rectangle 2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66574" name="Text Box 31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6575" name="Rectangle 32"/>
          <p:cNvSpPr>
            <a:spLocks noChangeArrowheads="1"/>
          </p:cNvSpPr>
          <p:nvPr/>
        </p:nvSpPr>
        <p:spPr bwMode="auto">
          <a:xfrm>
            <a:off x="609600" y="551656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 return ( i + j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7586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7608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7612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7613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7614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7609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7610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7611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sp>
        <p:nvSpPr>
          <p:cNvPr id="67587" name="AutoShape 11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7588" name="AutoShape 12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b="0"/>
          </a:p>
        </p:txBody>
      </p:sp>
      <p:sp>
        <p:nvSpPr>
          <p:cNvPr id="67589" name="Text Box 13"/>
          <p:cNvSpPr txBox="1">
            <a:spLocks noChangeArrowheads="1"/>
          </p:cNvSpPr>
          <p:nvPr/>
        </p:nvSpPr>
        <p:spPr bwMode="auto">
          <a:xfrm>
            <a:off x="4835525" y="3182938"/>
            <a:ext cx="244475" cy="366712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i</a:t>
            </a:r>
          </a:p>
        </p:txBody>
      </p:sp>
      <p:sp>
        <p:nvSpPr>
          <p:cNvPr id="67590" name="Text Box 14"/>
          <p:cNvSpPr txBox="1">
            <a:spLocks noChangeArrowheads="1"/>
          </p:cNvSpPr>
          <p:nvPr/>
        </p:nvSpPr>
        <p:spPr bwMode="auto">
          <a:xfrm>
            <a:off x="6200775" y="3168650"/>
            <a:ext cx="257175" cy="366713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j</a:t>
            </a:r>
          </a:p>
        </p:txBody>
      </p:sp>
      <p:grpSp>
        <p:nvGrpSpPr>
          <p:cNvPr id="67591" name="Group 15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7606" name="AutoShape 16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7607" name="AutoShape 17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594962" name="AutoShape 18"/>
          <p:cNvSpPr>
            <a:spLocks noChangeArrowheads="1"/>
          </p:cNvSpPr>
          <p:nvPr/>
        </p:nvSpPr>
        <p:spPr bwMode="auto">
          <a:xfrm>
            <a:off x="7848600" y="2025650"/>
            <a:ext cx="762000" cy="373063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67593" name="AutoShape 19"/>
          <p:cNvSpPr>
            <a:spLocks noChangeArrowheads="1"/>
          </p:cNvSpPr>
          <p:nvPr/>
        </p:nvSpPr>
        <p:spPr bwMode="auto">
          <a:xfrm>
            <a:off x="51054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67594" name="AutoShape 20"/>
          <p:cNvSpPr>
            <a:spLocks noChangeArrowheads="1"/>
          </p:cNvSpPr>
          <p:nvPr/>
        </p:nvSpPr>
        <p:spPr bwMode="auto">
          <a:xfrm>
            <a:off x="6477000" y="3168650"/>
            <a:ext cx="762000" cy="373063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4</a:t>
            </a:r>
          </a:p>
        </p:txBody>
      </p:sp>
      <p:grpSp>
        <p:nvGrpSpPr>
          <p:cNvPr id="67595" name="Group 21"/>
          <p:cNvGrpSpPr>
            <a:grpSpLocks/>
          </p:cNvGrpSpPr>
          <p:nvPr/>
        </p:nvGrpSpPr>
        <p:grpSpPr bwMode="auto">
          <a:xfrm>
            <a:off x="5105400" y="3168650"/>
            <a:ext cx="2133600" cy="373063"/>
            <a:chOff x="3216" y="2640"/>
            <a:chExt cx="1344" cy="235"/>
          </a:xfrm>
        </p:grpSpPr>
        <p:sp>
          <p:nvSpPr>
            <p:cNvPr id="594966" name="AutoShape 22"/>
            <p:cNvSpPr>
              <a:spLocks noChangeArrowheads="1"/>
            </p:cNvSpPr>
            <p:nvPr/>
          </p:nvSpPr>
          <p:spPr bwMode="auto">
            <a:xfrm>
              <a:off x="3216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</a:p>
          </p:txBody>
        </p:sp>
        <p:sp>
          <p:nvSpPr>
            <p:cNvPr id="594967" name="AutoShape 23"/>
            <p:cNvSpPr>
              <a:spLocks noChangeArrowheads="1"/>
            </p:cNvSpPr>
            <p:nvPr/>
          </p:nvSpPr>
          <p:spPr bwMode="auto">
            <a:xfrm>
              <a:off x="4080" y="2640"/>
              <a:ext cx="480" cy="235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594968" name="AutoShape 24"/>
          <p:cNvSpPr>
            <a:spLocks noChangeArrowheads="1"/>
          </p:cNvSpPr>
          <p:nvPr/>
        </p:nvSpPr>
        <p:spPr bwMode="auto">
          <a:xfrm flipH="1" flipV="1">
            <a:off x="8080375" y="2559050"/>
            <a:ext cx="301625" cy="533400"/>
          </a:xfrm>
          <a:prstGeom prst="downArrow">
            <a:avLst>
              <a:gd name="adj1" fmla="val 50000"/>
              <a:gd name="adj2" fmla="val 44211"/>
            </a:avLst>
          </a:prstGeom>
          <a:solidFill>
            <a:srgbClr val="FF0000"/>
          </a:solidFill>
          <a:ln w="6350">
            <a:noFill/>
            <a:miter lim="800000"/>
            <a:headEnd/>
            <a:tailEnd type="none" w="med" len="lg"/>
          </a:ln>
          <a:effectLst>
            <a:outerShdw dist="56796" dir="20006097" algn="ctr" rotWithShape="0">
              <a:schemeClr val="bg2"/>
            </a:outerShdw>
          </a:effectLst>
        </p:spPr>
        <p:txBody>
          <a:bodyPr rot="10800000" lIns="90000" tIns="46800" rIns="90000" bIns="46800" anchor="ctr"/>
          <a:lstStyle/>
          <a:p>
            <a:pPr algn="ctr">
              <a:defRPr/>
            </a:pPr>
            <a:endParaRPr lang="zh-CN" altLang="zh-CN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7597" name="Rectangle 25"/>
          <p:cNvSpPr>
            <a:spLocks noChangeArrowheads="1"/>
          </p:cNvSpPr>
          <p:nvPr/>
        </p:nvSpPr>
        <p:spPr bwMode="auto">
          <a:xfrm>
            <a:off x="609600" y="38544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c = add(a,b) ;</a:t>
            </a:r>
          </a:p>
        </p:txBody>
      </p:sp>
      <p:sp>
        <p:nvSpPr>
          <p:cNvPr id="67598" name="Text Box 26"/>
          <p:cNvSpPr txBox="1">
            <a:spLocks noChangeArrowheads="1"/>
          </p:cNvSpPr>
          <p:nvPr/>
        </p:nvSpPr>
        <p:spPr bwMode="auto">
          <a:xfrm>
            <a:off x="762000" y="1201738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grpSp>
        <p:nvGrpSpPr>
          <p:cNvPr id="67599" name="Group 27"/>
          <p:cNvGrpSpPr>
            <a:grpSpLocks/>
          </p:cNvGrpSpPr>
          <p:nvPr/>
        </p:nvGrpSpPr>
        <p:grpSpPr bwMode="auto">
          <a:xfrm>
            <a:off x="7351713" y="3176588"/>
            <a:ext cx="1258887" cy="373062"/>
            <a:chOff x="4631" y="2165"/>
            <a:chExt cx="793" cy="235"/>
          </a:xfrm>
        </p:grpSpPr>
        <p:sp>
          <p:nvSpPr>
            <p:cNvPr id="67602" name="Text Box 28"/>
            <p:cNvSpPr txBox="1">
              <a:spLocks noChangeArrowheads="1"/>
            </p:cNvSpPr>
            <p:nvPr/>
          </p:nvSpPr>
          <p:spPr bwMode="auto">
            <a:xfrm>
              <a:off x="4631" y="2169"/>
              <a:ext cx="29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 i="1">
                  <a:solidFill>
                    <a:srgbClr val="0000FF"/>
                  </a:solidFill>
                </a:rPr>
                <a:t>obj</a:t>
              </a:r>
            </a:p>
          </p:txBody>
        </p:sp>
        <p:sp>
          <p:nvSpPr>
            <p:cNvPr id="67603" name="AutoShape 29"/>
            <p:cNvSpPr>
              <a:spLocks noChangeArrowheads="1"/>
            </p:cNvSpPr>
            <p:nvPr/>
          </p:nvSpPr>
          <p:spPr bwMode="auto">
            <a:xfrm>
              <a:off x="4944" y="2165"/>
              <a:ext cx="480" cy="235"/>
            </a:xfrm>
            <a:prstGeom prst="flowChartProcess">
              <a:avLst/>
            </a:prstGeom>
            <a:solidFill>
              <a:srgbClr val="DDDDDD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8</a:t>
              </a:r>
            </a:p>
          </p:txBody>
        </p:sp>
      </p:grpSp>
      <p:sp>
        <p:nvSpPr>
          <p:cNvPr id="594974" name="Rectangle 30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7601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62" grpId="0" animBg="1" autoUpdateAnimBg="0"/>
      <p:bldP spid="59496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2"/>
          <p:cNvSpPr txBox="1">
            <a:spLocks noChangeArrowheads="1"/>
          </p:cNvSpPr>
          <p:nvPr/>
        </p:nvSpPr>
        <p:spPr bwMode="auto">
          <a:xfrm>
            <a:off x="914400" y="981075"/>
            <a:ext cx="7391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函数定义由两部分组成：函数首部和函数操作描述 </a:t>
            </a:r>
          </a:p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函数调用是通过表达式或语句激活并执行函数代码的过程 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函数的定义和调用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203325" y="2720975"/>
            <a:ext cx="4689475" cy="37242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</a:rPr>
              <a:t>double volume ( double radius,  double  height )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</a:rPr>
              <a:t>{    return   3.14 * radius * radius * height ;  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double  vol,  r, 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vol = volume ( r,  h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504840" name="AutoShape 8"/>
          <p:cNvSpPr>
            <a:spLocks/>
          </p:cNvSpPr>
          <p:nvPr/>
        </p:nvSpPr>
        <p:spPr bwMode="auto">
          <a:xfrm>
            <a:off x="5791200" y="235267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8619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8623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8624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8625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8620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8621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8622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68610" name="Group 11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8617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8618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8611" name="AutoShape 14"/>
          <p:cNvSpPr>
            <a:spLocks noChangeArrowheads="1"/>
          </p:cNvSpPr>
          <p:nvPr/>
        </p:nvSpPr>
        <p:spPr bwMode="auto">
          <a:xfrm>
            <a:off x="7848600" y="2025650"/>
            <a:ext cx="762000" cy="373063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68612" name="Text Box 16"/>
          <p:cNvSpPr txBox="1">
            <a:spLocks noChangeArrowheads="1"/>
          </p:cNvSpPr>
          <p:nvPr/>
        </p:nvSpPr>
        <p:spPr bwMode="auto">
          <a:xfrm>
            <a:off x="762000" y="12017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5985" name="Rectangle 1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8614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68615" name="Text Box 20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8616" name="Rectangle 21"/>
          <p:cNvSpPr>
            <a:spLocks noChangeArrowheads="1"/>
          </p:cNvSpPr>
          <p:nvPr/>
        </p:nvSpPr>
        <p:spPr bwMode="auto">
          <a:xfrm>
            <a:off x="609600" y="3854450"/>
            <a:ext cx="3962400" cy="366713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c = add(a,b)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2"/>
          <p:cNvSpPr txBox="1">
            <a:spLocks noChangeArrowheads="1"/>
          </p:cNvSpPr>
          <p:nvPr/>
        </p:nvSpPr>
        <p:spPr bwMode="auto">
          <a:xfrm>
            <a:off x="685800" y="1471613"/>
            <a:ext cx="3810000" cy="4714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,  int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	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int a, b, c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cin &gt;&gt; a &gt;&gt; b;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 = add(a,b)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"c = " &lt;&lt; c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add(int i, int j 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i + + ;  j + + 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return ( i + j );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69634" name="Group 3"/>
          <p:cNvGrpSpPr>
            <a:grpSpLocks/>
          </p:cNvGrpSpPr>
          <p:nvPr/>
        </p:nvGrpSpPr>
        <p:grpSpPr bwMode="auto">
          <a:xfrm>
            <a:off x="4810125" y="2025650"/>
            <a:ext cx="3800475" cy="381000"/>
            <a:chOff x="3030" y="1920"/>
            <a:chExt cx="2394" cy="240"/>
          </a:xfrm>
        </p:grpSpPr>
        <p:grpSp>
          <p:nvGrpSpPr>
            <p:cNvPr id="69645" name="Group 4"/>
            <p:cNvGrpSpPr>
              <a:grpSpLocks/>
            </p:cNvGrpSpPr>
            <p:nvPr/>
          </p:nvGrpSpPr>
          <p:grpSpPr bwMode="auto">
            <a:xfrm>
              <a:off x="3216" y="1920"/>
              <a:ext cx="2208" cy="240"/>
              <a:chOff x="3216" y="1920"/>
              <a:chExt cx="2208" cy="240"/>
            </a:xfrm>
          </p:grpSpPr>
          <p:sp>
            <p:nvSpPr>
              <p:cNvPr id="69649" name="AutoShape 5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9650" name="AutoShape 6"/>
              <p:cNvSpPr>
                <a:spLocks noChangeArrowheads="1"/>
              </p:cNvSpPr>
              <p:nvPr/>
            </p:nvSpPr>
            <p:spPr bwMode="auto">
              <a:xfrm>
                <a:off x="4080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  <p:sp>
            <p:nvSpPr>
              <p:cNvPr id="69651" name="AutoShape 7"/>
              <p:cNvSpPr>
                <a:spLocks noChangeArrowheads="1"/>
              </p:cNvSpPr>
              <p:nvPr/>
            </p:nvSpPr>
            <p:spPr bwMode="auto">
              <a:xfrm>
                <a:off x="4944" y="1925"/>
                <a:ext cx="480" cy="235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b="0"/>
              </a:p>
            </p:txBody>
          </p:sp>
        </p:grpSp>
        <p:sp>
          <p:nvSpPr>
            <p:cNvPr id="69646" name="Text Box 8"/>
            <p:cNvSpPr txBox="1">
              <a:spLocks noChangeArrowheads="1"/>
            </p:cNvSpPr>
            <p:nvPr/>
          </p:nvSpPr>
          <p:spPr bwMode="auto">
            <a:xfrm>
              <a:off x="3030" y="1920"/>
              <a:ext cx="186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69647" name="Text Box 9"/>
            <p:cNvSpPr txBox="1">
              <a:spLocks noChangeArrowheads="1"/>
            </p:cNvSpPr>
            <p:nvPr/>
          </p:nvSpPr>
          <p:spPr bwMode="auto">
            <a:xfrm>
              <a:off x="3888" y="1929"/>
              <a:ext cx="194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9648" name="Text Box 10"/>
            <p:cNvSpPr txBox="1">
              <a:spLocks noChangeArrowheads="1"/>
            </p:cNvSpPr>
            <p:nvPr/>
          </p:nvSpPr>
          <p:spPr bwMode="auto">
            <a:xfrm>
              <a:off x="4762" y="1920"/>
              <a:ext cx="178" cy="2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grpSp>
        <p:nvGrpSpPr>
          <p:cNvPr id="69635" name="Group 11"/>
          <p:cNvGrpSpPr>
            <a:grpSpLocks/>
          </p:cNvGrpSpPr>
          <p:nvPr/>
        </p:nvGrpSpPr>
        <p:grpSpPr bwMode="auto">
          <a:xfrm>
            <a:off x="5105400" y="2025650"/>
            <a:ext cx="2133600" cy="381000"/>
            <a:chOff x="3216" y="1440"/>
            <a:chExt cx="1344" cy="240"/>
          </a:xfrm>
        </p:grpSpPr>
        <p:sp>
          <p:nvSpPr>
            <p:cNvPr id="69643" name="AutoShape 12"/>
            <p:cNvSpPr>
              <a:spLocks noChangeArrowheads="1"/>
            </p:cNvSpPr>
            <p:nvPr/>
          </p:nvSpPr>
          <p:spPr bwMode="auto">
            <a:xfrm>
              <a:off x="3216" y="1440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 b="0"/>
            </a:p>
          </p:txBody>
        </p:sp>
        <p:sp>
          <p:nvSpPr>
            <p:cNvPr id="69644" name="AutoShape 13"/>
            <p:cNvSpPr>
              <a:spLocks noChangeArrowheads="1"/>
            </p:cNvSpPr>
            <p:nvPr/>
          </p:nvSpPr>
          <p:spPr bwMode="auto">
            <a:xfrm>
              <a:off x="4080" y="1445"/>
              <a:ext cx="480" cy="235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/>
                <a:t>4</a:t>
              </a:r>
            </a:p>
          </p:txBody>
        </p:sp>
      </p:grpSp>
      <p:sp>
        <p:nvSpPr>
          <p:cNvPr id="69636" name="AutoShape 14"/>
          <p:cNvSpPr>
            <a:spLocks noChangeArrowheads="1"/>
          </p:cNvSpPr>
          <p:nvPr/>
        </p:nvSpPr>
        <p:spPr bwMode="auto">
          <a:xfrm>
            <a:off x="7848600" y="2025650"/>
            <a:ext cx="762000" cy="373063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597007" name="Text Box 15"/>
          <p:cNvSpPr txBox="1">
            <a:spLocks noChangeArrowheads="1"/>
          </p:cNvSpPr>
          <p:nvPr/>
        </p:nvSpPr>
        <p:spPr bwMode="auto">
          <a:xfrm>
            <a:off x="5356225" y="4692650"/>
            <a:ext cx="638175" cy="366713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1">
                <a:solidFill>
                  <a:srgbClr val="3333FF"/>
                </a:solidFill>
              </a:rPr>
              <a:t>输出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5327650" y="5103813"/>
            <a:ext cx="3359150" cy="396875"/>
          </a:xfrm>
          <a:prstGeom prst="rect">
            <a:avLst/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FFFF"/>
                </a:solidFill>
              </a:rPr>
              <a:t>c = 8</a:t>
            </a:r>
          </a:p>
        </p:txBody>
      </p:sp>
      <p:sp>
        <p:nvSpPr>
          <p:cNvPr id="69639" name="Rectangle 17"/>
          <p:cNvSpPr>
            <a:spLocks noChangeArrowheads="1"/>
          </p:cNvSpPr>
          <p:nvPr/>
        </p:nvSpPr>
        <p:spPr bwMode="auto">
          <a:xfrm>
            <a:off x="609600" y="4214813"/>
            <a:ext cx="3962400" cy="366712"/>
          </a:xfrm>
          <a:prstGeom prst="rect">
            <a:avLst/>
          </a:prstGeom>
          <a:solidFill>
            <a:srgbClr val="3333FF"/>
          </a:solidFill>
          <a:ln w="6350">
            <a:noFill/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   cout &lt;&lt; "c = " &lt;&lt; c &lt;&lt; endl ;</a:t>
            </a:r>
          </a:p>
        </p:txBody>
      </p:sp>
      <p:sp>
        <p:nvSpPr>
          <p:cNvPr id="69640" name="Text Box 18"/>
          <p:cNvSpPr txBox="1">
            <a:spLocks noChangeArrowheads="1"/>
          </p:cNvSpPr>
          <p:nvPr/>
        </p:nvSpPr>
        <p:spPr bwMode="auto">
          <a:xfrm>
            <a:off x="762000" y="1201738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3-5  </a:t>
            </a:r>
            <a:r>
              <a:rPr lang="zh-CN" altLang="en-US" i="1">
                <a:solidFill>
                  <a:srgbClr val="008000"/>
                </a:solidFill>
              </a:rPr>
              <a:t>值参传递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．值传递机制 </a:t>
            </a:r>
          </a:p>
        </p:txBody>
      </p:sp>
      <p:sp>
        <p:nvSpPr>
          <p:cNvPr id="69642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7" grpId="0" autoUpdateAnimBg="0"/>
      <p:bldP spid="597008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0661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0662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614363" y="290513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533400" y="1492250"/>
            <a:ext cx="8359775" cy="3771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1">
                <a:latin typeface="黑体" pitchFamily="2" charset="-122"/>
                <a:ea typeface="黑体" pitchFamily="2" charset="-122"/>
              </a:rPr>
              <a:t>分析：</a:t>
            </a:r>
            <a:r>
              <a:rPr lang="zh-CN" altLang="en-US" b="0"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zh-CN" altLang="en-US" b="0">
                <a:latin typeface="黑体" pitchFamily="2" charset="-122"/>
                <a:ea typeface="黑体" pitchFamily="2" charset="-122"/>
              </a:rPr>
              <a:t>分别定义函数求不同几何体的体积</a:t>
            </a:r>
            <a:endParaRPr lang="zh-CN" altLang="en-US" b="0" i="1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200000"/>
              </a:lnSpc>
              <a:buFontTx/>
              <a:buChar char="•"/>
            </a:pPr>
            <a:r>
              <a:rPr lang="zh-CN" altLang="en-US" b="0">
                <a:latin typeface="黑体" pitchFamily="2" charset="-122"/>
                <a:ea typeface="黑体" pitchFamily="2" charset="-122"/>
              </a:rPr>
              <a:t> 圆柱体的体积 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= </a:t>
            </a:r>
            <a:r>
              <a:rPr lang="en-US" altLang="zh-CN" b="0">
                <a:latin typeface="黑体" pitchFamily="2" charset="-122"/>
                <a:ea typeface="黑体" pitchFamily="2" charset="-122"/>
                <a:sym typeface="Symbol" pitchFamily="18" charset="2"/>
              </a:rPr>
              <a:t>r</a:t>
            </a:r>
            <a:r>
              <a:rPr lang="en-US" altLang="zh-CN" b="0" baseline="30000">
                <a:latin typeface="黑体" pitchFamily="2" charset="-122"/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b="0">
                <a:latin typeface="黑体" pitchFamily="2" charset="-122"/>
                <a:ea typeface="黑体" pitchFamily="2" charset="-122"/>
                <a:sym typeface="Symbol" pitchFamily="18" charset="2"/>
              </a:rPr>
              <a:t>h</a:t>
            </a:r>
          </a:p>
          <a:p>
            <a:pPr>
              <a:lnSpc>
                <a:spcPct val="14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double CylinderVolume(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r, 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h )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200000"/>
              </a:lnSpc>
              <a:buFontTx/>
              <a:buChar char="•"/>
            </a:pPr>
            <a:r>
              <a:rPr lang="zh-CN" altLang="en-US" b="0">
                <a:latin typeface="黑体" pitchFamily="2" charset="-122"/>
                <a:ea typeface="黑体" pitchFamily="2" charset="-122"/>
                <a:sym typeface="Symbol" pitchFamily="18" charset="2"/>
              </a:rPr>
              <a:t> 圆筒的体积 </a:t>
            </a:r>
            <a:r>
              <a:rPr lang="en-US" altLang="zh-CN" b="0">
                <a:latin typeface="黑体" pitchFamily="2" charset="-122"/>
                <a:ea typeface="黑体" pitchFamily="2" charset="-122"/>
                <a:sym typeface="Symbol" pitchFamily="18" charset="2"/>
              </a:rPr>
              <a:t>= </a:t>
            </a:r>
            <a:r>
              <a:rPr lang="zh-CN" altLang="en-US" b="0">
                <a:latin typeface="黑体" pitchFamily="2" charset="-122"/>
                <a:ea typeface="黑体" pitchFamily="2" charset="-122"/>
                <a:sym typeface="Symbol" pitchFamily="18" charset="2"/>
              </a:rPr>
              <a:t>外</a:t>
            </a:r>
            <a:r>
              <a:rPr lang="zh-CN" altLang="en-US" b="0">
                <a:latin typeface="黑体" pitchFamily="2" charset="-122"/>
                <a:ea typeface="黑体" pitchFamily="2" charset="-122"/>
              </a:rPr>
              <a:t>圆柱体的体积 </a:t>
            </a:r>
            <a:r>
              <a:rPr lang="en-US" altLang="zh-CN" b="0">
                <a:ea typeface="黑体" pitchFamily="2" charset="-122"/>
              </a:rPr>
              <a:t>–</a:t>
            </a:r>
            <a:r>
              <a:rPr lang="zh-CN" altLang="en-US" b="0">
                <a:latin typeface="黑体" pitchFamily="2" charset="-122"/>
                <a:ea typeface="黑体" pitchFamily="2" charset="-122"/>
              </a:rPr>
              <a:t>内圆柱体的体积 </a:t>
            </a:r>
          </a:p>
          <a:p>
            <a:pPr>
              <a:lnSpc>
                <a:spcPct val="200000"/>
              </a:lnSpc>
            </a:pPr>
            <a:r>
              <a:rPr lang="zh-CN" altLang="en-US" b="0">
                <a:latin typeface="黑体" pitchFamily="2" charset="-122"/>
                <a:ea typeface="黑体" pitchFamily="2" charset="-122"/>
              </a:rPr>
              <a:t>	 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DonutSize(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Outer, 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Inner, </a:t>
            </a:r>
            <a:r>
              <a:rPr lang="en-US" altLang="zh-CN" b="0">
                <a:latin typeface="黑体" pitchFamily="2" charset="-122"/>
                <a:ea typeface="黑体" pitchFamily="2" charset="-122"/>
              </a:rPr>
              <a:t>double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Height)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>
              <a:lnSpc>
                <a:spcPct val="200000"/>
              </a:lnSpc>
            </a:pPr>
            <a:endParaRPr lang="en-US" altLang="zh-CN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1" grpId="0" autoUpdateAnimBg="0"/>
      <p:bldP spid="5980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762000" y="882650"/>
            <a:ext cx="5867400" cy="2012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通过参数半径 </a:t>
            </a:r>
            <a:r>
              <a:rPr lang="en-US" altLang="zh-CN" i="1">
                <a:solidFill>
                  <a:srgbClr val="008000"/>
                </a:solidFill>
              </a:rPr>
              <a:t>r </a:t>
            </a:r>
            <a:r>
              <a:rPr lang="zh-CN" altLang="en-US" i="1">
                <a:solidFill>
                  <a:srgbClr val="008000"/>
                </a:solidFill>
              </a:rPr>
              <a:t>和高度 </a:t>
            </a:r>
            <a:r>
              <a:rPr lang="en-US" altLang="zh-CN" i="1">
                <a:solidFill>
                  <a:srgbClr val="008000"/>
                </a:solidFill>
              </a:rPr>
              <a:t>h</a:t>
            </a:r>
            <a:r>
              <a:rPr lang="zh-CN" altLang="en-US" i="1">
                <a:solidFill>
                  <a:srgbClr val="008000"/>
                </a:solidFill>
              </a:rPr>
              <a:t>，返回圆柱体体积</a:t>
            </a:r>
          </a:p>
          <a:p>
            <a:pPr>
              <a:lnSpc>
                <a:spcPct val="140000"/>
              </a:lnSpc>
            </a:pPr>
            <a:r>
              <a:rPr lang="en-US" altLang="zh-CN"/>
              <a:t>double CylinderVolume( double r, double h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const  double  PI = 3.1415;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return  PI * r * r * h;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762000" y="3016250"/>
            <a:ext cx="6400800" cy="2981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通过参数外圆柱体半径 </a:t>
            </a:r>
            <a:r>
              <a:rPr lang="en-US" altLang="zh-CN" i="1">
                <a:solidFill>
                  <a:srgbClr val="008000"/>
                </a:solidFill>
              </a:rPr>
              <a:t>Outer</a:t>
            </a:r>
            <a:r>
              <a:rPr lang="zh-CN" altLang="en-US" i="1">
                <a:solidFill>
                  <a:srgbClr val="008000"/>
                </a:solidFill>
              </a:rPr>
              <a:t>，内圆柱体半径 </a:t>
            </a:r>
            <a:r>
              <a:rPr lang="en-US" altLang="zh-CN" i="1">
                <a:solidFill>
                  <a:srgbClr val="008000"/>
                </a:solidFill>
              </a:rPr>
              <a:t>Inner 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和圆柱体高度 </a:t>
            </a:r>
            <a:r>
              <a:rPr lang="en-US" altLang="zh-CN" i="1">
                <a:solidFill>
                  <a:srgbClr val="008000"/>
                </a:solidFill>
              </a:rPr>
              <a:t>Height </a:t>
            </a:r>
            <a:r>
              <a:rPr lang="zh-CN" altLang="en-US" i="1">
                <a:solidFill>
                  <a:srgbClr val="008000"/>
                </a:solidFill>
              </a:rPr>
              <a:t>返回圆筒体积</a:t>
            </a:r>
          </a:p>
          <a:p>
            <a:pPr>
              <a:lnSpc>
                <a:spcPct val="150000"/>
              </a:lnSpc>
            </a:pPr>
            <a:r>
              <a:rPr lang="en-US" altLang="zh-CN"/>
              <a:t>double DonutSize(double Outer, double Inner, double Height)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{     double OuterSize = CylinderVolume(Outer, Height);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   double HoleSize = CylinderVolume(Inner, Height);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       return OuterSize - HoleSize;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71683" name="Group 5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1686" name="AutoShape 6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1687" name="Oval 7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684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614363" y="290513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autoUpdateAnimBg="0"/>
      <p:bldP spid="59904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3"/>
          <p:cNvSpPr txBox="1">
            <a:spLocks noChangeArrowheads="1"/>
          </p:cNvSpPr>
          <p:nvPr/>
        </p:nvSpPr>
        <p:spPr bwMode="auto">
          <a:xfrm>
            <a:off x="762000" y="882650"/>
            <a:ext cx="5867400" cy="2012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通过参数半径 </a:t>
            </a:r>
            <a:r>
              <a:rPr lang="en-US" altLang="zh-CN" i="1">
                <a:solidFill>
                  <a:srgbClr val="008000"/>
                </a:solidFill>
              </a:rPr>
              <a:t>r </a:t>
            </a:r>
            <a:r>
              <a:rPr lang="zh-CN" altLang="en-US" i="1">
                <a:solidFill>
                  <a:srgbClr val="008000"/>
                </a:solidFill>
              </a:rPr>
              <a:t>和高度 </a:t>
            </a:r>
            <a:r>
              <a:rPr lang="en-US" altLang="zh-CN" i="1">
                <a:solidFill>
                  <a:srgbClr val="008000"/>
                </a:solidFill>
              </a:rPr>
              <a:t>h</a:t>
            </a:r>
            <a:r>
              <a:rPr lang="zh-CN" altLang="en-US" i="1">
                <a:solidFill>
                  <a:srgbClr val="008000"/>
                </a:solidFill>
              </a:rPr>
              <a:t>，返回圆柱体体积</a:t>
            </a:r>
          </a:p>
          <a:p>
            <a:pPr>
              <a:lnSpc>
                <a:spcPct val="140000"/>
              </a:lnSpc>
            </a:pPr>
            <a:r>
              <a:rPr lang="en-US" altLang="zh-CN"/>
              <a:t>double CylinderVolume( double r, double h )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{  const  double  PI = 3.1415;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    return  PI * r * r * h;</a:t>
            </a:r>
          </a:p>
          <a:p>
            <a:pPr>
              <a:lnSpc>
                <a:spcPct val="14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762000" y="3016250"/>
            <a:ext cx="6400800" cy="2981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通过参数外圆柱体半径 </a:t>
            </a:r>
            <a:r>
              <a:rPr lang="en-US" altLang="zh-CN" i="1">
                <a:solidFill>
                  <a:srgbClr val="008000"/>
                </a:solidFill>
              </a:rPr>
              <a:t>Outer</a:t>
            </a:r>
            <a:r>
              <a:rPr lang="zh-CN" altLang="en-US" i="1">
                <a:solidFill>
                  <a:srgbClr val="008000"/>
                </a:solidFill>
              </a:rPr>
              <a:t>，内圆柱体半径 </a:t>
            </a:r>
            <a:r>
              <a:rPr lang="en-US" altLang="zh-CN" i="1">
                <a:solidFill>
                  <a:srgbClr val="008000"/>
                </a:solidFill>
              </a:rPr>
              <a:t>Inner 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和圆柱体高度 </a:t>
            </a:r>
            <a:r>
              <a:rPr lang="en-US" altLang="zh-CN" i="1">
                <a:solidFill>
                  <a:srgbClr val="008000"/>
                </a:solidFill>
              </a:rPr>
              <a:t>Height </a:t>
            </a:r>
            <a:r>
              <a:rPr lang="zh-CN" altLang="en-US" i="1">
                <a:solidFill>
                  <a:srgbClr val="008000"/>
                </a:solidFill>
              </a:rPr>
              <a:t>返回圆筒体积</a:t>
            </a:r>
          </a:p>
          <a:p>
            <a:pPr>
              <a:lnSpc>
                <a:spcPct val="150000"/>
              </a:lnSpc>
            </a:pPr>
            <a:r>
              <a:rPr lang="en-US" altLang="zh-CN"/>
              <a:t>double DonutSize(double Outer, double t Inner, double Height)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{     </a:t>
            </a:r>
            <a:r>
              <a:rPr lang="en-US" altLang="zh-CN" b="0" i="1"/>
              <a:t>double OuterSize = CylinderVolume(Outer, Height);</a:t>
            </a:r>
          </a:p>
          <a:p>
            <a:pPr>
              <a:lnSpc>
                <a:spcPct val="150000"/>
              </a:lnSpc>
            </a:pPr>
            <a:r>
              <a:rPr lang="en-US" altLang="zh-CN" b="0" i="1"/>
              <a:t>       double HoleSize = CylinderVolume(Inner, Height);</a:t>
            </a:r>
          </a:p>
          <a:p>
            <a:pPr>
              <a:lnSpc>
                <a:spcPct val="150000"/>
              </a:lnSpc>
            </a:pPr>
            <a:r>
              <a:rPr lang="en-US" altLang="zh-CN" b="0" i="1"/>
              <a:t>       return OuterSize - HoleSize;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72707" name="Group 5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2713" name="AutoShape 6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2714" name="Oval 7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8200" y="3168650"/>
            <a:ext cx="7162800" cy="1295400"/>
            <a:chOff x="528" y="2160"/>
            <a:chExt cx="4512" cy="816"/>
          </a:xfrm>
        </p:grpSpPr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528" y="2160"/>
              <a:ext cx="4512" cy="480"/>
            </a:xfrm>
            <a:prstGeom prst="rect">
              <a:avLst/>
            </a:prstGeom>
            <a:solidFill>
              <a:srgbClr val="FFFFFF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lnSpc>
                  <a:spcPct val="170000"/>
                </a:lnSpc>
                <a:defRPr/>
              </a:pPr>
              <a:r>
                <a:rPr lang="en-US" altLang="zh-CN" i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return CylinderVolume(Outer, Height) - CylinderVolume(Inner, Height) ;</a:t>
              </a:r>
            </a:p>
          </p:txBody>
        </p:sp>
        <p:sp>
          <p:nvSpPr>
            <p:cNvPr id="72712" name="Line 10"/>
            <p:cNvSpPr>
              <a:spLocks noChangeShapeType="1"/>
            </p:cNvSpPr>
            <p:nvPr/>
          </p:nvSpPr>
          <p:spPr bwMode="auto">
            <a:xfrm flipH="1">
              <a:off x="2304" y="2640"/>
              <a:ext cx="240" cy="336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oval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09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2710" name="Rectangle 13"/>
          <p:cNvSpPr>
            <a:spLocks noChangeArrowheads="1"/>
          </p:cNvSpPr>
          <p:nvPr/>
        </p:nvSpPr>
        <p:spPr bwMode="auto">
          <a:xfrm>
            <a:off x="614363" y="290513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3733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3734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762000" y="188913"/>
            <a:ext cx="7696200" cy="6426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OuterRadius, InnerRadius, Height; 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outer cylinder : " ;    cin &gt;&gt;  OuterRadius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inner cylinder : " ;    cin &gt;&gt;  InnerRadius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height of the cylinder : " ;             cin &gt;&gt; Height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"size of the donut is : "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        &lt;&lt; DonutSize( OuterRadius, InnerRadius, Height)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const  double PI = 3.1415;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 PI * r * r * h;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OuterSize = CylinderVolume(Outer,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double HoleSize = CylinderVolume(Inner,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OuterSize - HoleSize;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3732" name="Rectangle 9"/>
          <p:cNvSpPr>
            <a:spLocks noChangeArrowheads="1"/>
          </p:cNvSpPr>
          <p:nvPr/>
        </p:nvSpPr>
        <p:spPr bwMode="auto">
          <a:xfrm>
            <a:off x="6024563" y="12065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4758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4759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754" name="Text Box 5"/>
          <p:cNvSpPr txBox="1">
            <a:spLocks noChangeArrowheads="1"/>
          </p:cNvSpPr>
          <p:nvPr/>
        </p:nvSpPr>
        <p:spPr bwMode="auto">
          <a:xfrm>
            <a:off x="762000" y="188913"/>
            <a:ext cx="7696200" cy="6426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3333FF"/>
                </a:solidFill>
              </a:rPr>
              <a:t>double CylinderVolume( double r, double h );</a:t>
            </a:r>
          </a:p>
          <a:p>
            <a:pPr>
              <a:lnSpc>
                <a:spcPct val="110000"/>
              </a:lnSpc>
            </a:pPr>
            <a:r>
              <a:rPr lang="en-US" altLang="zh-CN" i="1">
                <a:solidFill>
                  <a:srgbClr val="CC3300"/>
                </a:solidFill>
              </a:rPr>
              <a:t>double DonutSize(double Outer, double Inner, double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OuterRadius, InnerRadius, Height; 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outer cylinder : " ;    cin &gt;&gt;  OuterRadius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inner cylinder : " ;    cin &gt;&gt;  InnerRadius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height of the cylinder : " ;             cin &gt;&gt; Height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"size of the donut is : "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        &lt;&lt; DonutSize( OuterRadius, InnerRadius, Height)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const  double PI = 3.1415;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 PI * r * r * h;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OuterSize = CylinderVolume(Outer,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double HoleSize = CylinderVolume(Inner,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OuterSize - HoleSize;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602119" name="AutoShape 7"/>
          <p:cNvSpPr>
            <a:spLocks/>
          </p:cNvSpPr>
          <p:nvPr/>
        </p:nvSpPr>
        <p:spPr bwMode="auto">
          <a:xfrm>
            <a:off x="5562600" y="245903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6755"/>
              <a:gd name="adj5" fmla="val -155468"/>
              <a:gd name="adj6" fmla="val -960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函数原型</a:t>
            </a:r>
          </a:p>
        </p:txBody>
      </p:sp>
      <p:sp>
        <p:nvSpPr>
          <p:cNvPr id="74756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4757" name="Rectangle 10"/>
          <p:cNvSpPr>
            <a:spLocks noChangeArrowheads="1"/>
          </p:cNvSpPr>
          <p:nvPr/>
        </p:nvSpPr>
        <p:spPr bwMode="auto">
          <a:xfrm>
            <a:off x="6024563" y="12065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9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5782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5783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762000" y="188913"/>
            <a:ext cx="7696200" cy="6426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i="1">
                <a:solidFill>
                  <a:srgbClr val="3333FF"/>
                </a:solidFill>
                <a:ea typeface="宋体" pitchFamily="2" charset="-122"/>
              </a:rPr>
              <a:t>double CylinderVolume( double r, double h 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double DonutSize(double Outer, double Inner, double Height);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int main()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{ double OuterRadius, InnerRadius, Height;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"the radius of the outer cylinder : " ;    cin &gt;&gt;  OuterRadius 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"the radius of the inner cylinder : " ;    cin &gt;&gt;  InnerRadius 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"the height of the cylinder : " ;             cin &gt;&gt; Height 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"size of the donut is : "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           &lt;&lt; DonutSize( OuterRadius, InnerRadius, Height) &lt;&lt; endl 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 CylinderVolume( double r, double h 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 const  double PI = 3.1415;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return  PI* r * r * h;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 DonutSize(double Outer, double Inner, double Height)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 double OuterSize = CylinderVolume(Outer, Height);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double HoleSize = CylinderVolume(Inner, Height);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  return OuterSize - HoleSize;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b="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</a:p>
        </p:txBody>
      </p:sp>
      <p:sp>
        <p:nvSpPr>
          <p:cNvPr id="603143" name="AutoShape 7"/>
          <p:cNvSpPr>
            <a:spLocks/>
          </p:cNvSpPr>
          <p:nvPr/>
        </p:nvSpPr>
        <p:spPr bwMode="auto">
          <a:xfrm>
            <a:off x="6019800" y="310673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0704"/>
              <a:gd name="adj5" fmla="val 267449"/>
              <a:gd name="adj6" fmla="val -1127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函数定义</a:t>
            </a:r>
          </a:p>
        </p:txBody>
      </p:sp>
      <p:sp>
        <p:nvSpPr>
          <p:cNvPr id="7578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5781" name="Rectangle 10"/>
          <p:cNvSpPr>
            <a:spLocks noChangeArrowheads="1"/>
          </p:cNvSpPr>
          <p:nvPr/>
        </p:nvSpPr>
        <p:spPr bwMode="auto">
          <a:xfrm>
            <a:off x="6024563" y="12065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3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6808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6809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802" name="Text Box 5"/>
          <p:cNvSpPr txBox="1">
            <a:spLocks noChangeArrowheads="1"/>
          </p:cNvSpPr>
          <p:nvPr/>
        </p:nvSpPr>
        <p:spPr bwMode="auto">
          <a:xfrm>
            <a:off x="762000" y="188913"/>
            <a:ext cx="7696200" cy="6426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OuterRadius, InnerRadius, Height; 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outer cylinder : " ;    cin &gt;&gt;  OuterRadius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inner cylinder : " ;    cin &gt;&gt;  InnerRadius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height of the cylinder : " ;             cin &gt;&gt; Height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"size of the donut is : "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        &lt;&lt; </a:t>
            </a:r>
            <a:r>
              <a:rPr lang="en-US" altLang="zh-CN" i="1">
                <a:solidFill>
                  <a:schemeClr val="accent2"/>
                </a:solidFill>
              </a:rPr>
              <a:t>DonutSize( OuterRadius, InnerRadius, Height)</a:t>
            </a:r>
            <a:r>
              <a:rPr lang="en-US" altLang="zh-CN" b="0"/>
              <a:t>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const  double PI = 3.1415;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 PI * r * r * h;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OuterSize = </a:t>
            </a:r>
            <a:r>
              <a:rPr lang="en-US" altLang="zh-CN" i="1">
                <a:solidFill>
                  <a:schemeClr val="accent2"/>
                </a:solidFill>
              </a:rPr>
              <a:t>CylinderVolume(Outer, Height)</a:t>
            </a:r>
            <a:r>
              <a:rPr lang="en-US" altLang="zh-CN" b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double HoleSize = </a:t>
            </a:r>
            <a:r>
              <a:rPr lang="en-US" altLang="zh-CN" i="1">
                <a:solidFill>
                  <a:schemeClr val="accent2"/>
                </a:solidFill>
              </a:rPr>
              <a:t>CylinderVolume(Inner, Height)</a:t>
            </a:r>
            <a:r>
              <a:rPr lang="en-US" altLang="zh-CN" b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OuterSize - HoleSize;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486400" y="3657600"/>
            <a:ext cx="3200400" cy="1066800"/>
            <a:chOff x="3456" y="2352"/>
            <a:chExt cx="2016" cy="672"/>
          </a:xfrm>
        </p:grpSpPr>
        <p:sp>
          <p:nvSpPr>
            <p:cNvPr id="76806" name="AutoShape 8"/>
            <p:cNvSpPr>
              <a:spLocks/>
            </p:cNvSpPr>
            <p:nvPr/>
          </p:nvSpPr>
          <p:spPr bwMode="auto">
            <a:xfrm>
              <a:off x="4560" y="2640"/>
              <a:ext cx="912" cy="384"/>
            </a:xfrm>
            <a:prstGeom prst="borderCallout2">
              <a:avLst>
                <a:gd name="adj1" fmla="val 18750"/>
                <a:gd name="adj2" fmla="val -5264"/>
                <a:gd name="adj3" fmla="val 18750"/>
                <a:gd name="adj4" fmla="val -30704"/>
                <a:gd name="adj5" fmla="val 192449"/>
                <a:gd name="adj6" fmla="val -112718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/>
                <a:t>调用函数</a:t>
              </a:r>
            </a:p>
          </p:txBody>
        </p:sp>
        <p:sp>
          <p:nvSpPr>
            <p:cNvPr id="76807" name="Line 9"/>
            <p:cNvSpPr>
              <a:spLocks noChangeShapeType="1"/>
            </p:cNvSpPr>
            <p:nvPr/>
          </p:nvSpPr>
          <p:spPr bwMode="auto">
            <a:xfrm>
              <a:off x="3456" y="2352"/>
              <a:ext cx="816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6805" name="Rectangle 12"/>
          <p:cNvSpPr>
            <a:spLocks noChangeArrowheads="1"/>
          </p:cNvSpPr>
          <p:nvPr/>
        </p:nvSpPr>
        <p:spPr bwMode="auto">
          <a:xfrm>
            <a:off x="6024563" y="12065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5" name="Group 2"/>
          <p:cNvGrpSpPr>
            <a:grpSpLocks/>
          </p:cNvGrpSpPr>
          <p:nvPr/>
        </p:nvGrpSpPr>
        <p:grpSpPr bwMode="auto">
          <a:xfrm>
            <a:off x="6781800" y="1644650"/>
            <a:ext cx="1676400" cy="2590800"/>
            <a:chOff x="3456" y="1104"/>
            <a:chExt cx="1536" cy="1776"/>
          </a:xfrm>
        </p:grpSpPr>
        <p:sp>
          <p:nvSpPr>
            <p:cNvPr id="77830" name="AutoShape 3"/>
            <p:cNvSpPr>
              <a:spLocks noChangeArrowheads="1"/>
            </p:cNvSpPr>
            <p:nvPr/>
          </p:nvSpPr>
          <p:spPr bwMode="auto">
            <a:xfrm>
              <a:off x="3456" y="1104"/>
              <a:ext cx="1536" cy="1776"/>
            </a:xfrm>
            <a:prstGeom prst="can">
              <a:avLst>
                <a:gd name="adj" fmla="val 28906"/>
              </a:avLst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7831" name="Oval 4"/>
            <p:cNvSpPr>
              <a:spLocks noChangeArrowheads="1"/>
            </p:cNvSpPr>
            <p:nvPr/>
          </p:nvSpPr>
          <p:spPr bwMode="auto">
            <a:xfrm>
              <a:off x="3744" y="1248"/>
              <a:ext cx="960" cy="192"/>
            </a:xfrm>
            <a:prstGeom prst="ellipse">
              <a:avLst/>
            </a:prstGeom>
            <a:solidFill>
              <a:srgbClr val="CCCC00">
                <a:alpha val="50195"/>
              </a:srgbClr>
            </a:solidFill>
            <a:ln w="12700" cap="sq">
              <a:solidFill>
                <a:srgbClr val="C0C0C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826" name="Text Box 5"/>
          <p:cNvSpPr txBox="1">
            <a:spLocks noChangeArrowheads="1"/>
          </p:cNvSpPr>
          <p:nvPr/>
        </p:nvSpPr>
        <p:spPr bwMode="auto">
          <a:xfrm>
            <a:off x="762000" y="188913"/>
            <a:ext cx="7696200" cy="6426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OuterRadius, InnerRadius, Height; 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outer cylinder : " ;    cin &gt;&gt;  OuterRadius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radius of the inner cylinder : " ;    cin &gt;&gt;  InnerRadius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"the height of the cylinder : " ;             cin &gt;&gt; Height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cout &lt;&lt; "size of the donut is : "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        &lt;&lt; DonutSize( OuterRadius, InnerRadius, Height) &lt;&lt; endl 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CylinderVolume( double r, double h 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const  double PI = 3.1415;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 PI * r * r * h;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double DonutSize(double Outer, double Inner, double Height)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{ double OuterSize = CylinderVolume(Outer,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double HoleSize = CylinderVolume(Inner, Height);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   return OuterSize - HoleSize;</a:t>
            </a:r>
          </a:p>
          <a:p>
            <a:pPr>
              <a:lnSpc>
                <a:spcPct val="11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778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sp>
        <p:nvSpPr>
          <p:cNvPr id="77828" name="Rectangle 10"/>
          <p:cNvSpPr>
            <a:spLocks noChangeArrowheads="1"/>
          </p:cNvSpPr>
          <p:nvPr/>
        </p:nvSpPr>
        <p:spPr bwMode="auto">
          <a:xfrm>
            <a:off x="6024563" y="12065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3-6  </a:t>
            </a:r>
            <a:r>
              <a:rPr lang="zh-CN" altLang="en-US" sz="2000" i="1">
                <a:solidFill>
                  <a:srgbClr val="008000"/>
                </a:solidFill>
              </a:rPr>
              <a:t>计算圆筒的体积</a:t>
            </a:r>
          </a:p>
        </p:txBody>
      </p:sp>
      <p:pic>
        <p:nvPicPr>
          <p:cNvPr id="60519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6888" y="4292600"/>
            <a:ext cx="5351462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2"/>
          <p:cNvSpPr txBox="1">
            <a:spLocks noChangeArrowheads="1"/>
          </p:cNvSpPr>
          <p:nvPr/>
        </p:nvSpPr>
        <p:spPr bwMode="auto">
          <a:xfrm>
            <a:off x="914400" y="981075"/>
            <a:ext cx="7391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函数定义由两部分组成：函数首部和函数操作描述 </a:t>
            </a:r>
          </a:p>
          <a:p>
            <a:pPr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函数调用是通过表达式或语句激活并执行函数代码的过程 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0" y="381000"/>
            <a:ext cx="5561013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函数的定义和调用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03325" y="2720975"/>
            <a:ext cx="4689475" cy="37242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求圆柱体体积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</a:rPr>
              <a:t>double volume ( double radius,  double  height )</a:t>
            </a:r>
          </a:p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00FF"/>
                </a:solidFill>
              </a:rPr>
              <a:t>{    return   3.14 * radius * radius * height ;  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 double  vol,  r, 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cin  &gt;&gt;  r &gt;&gt; h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vol = </a:t>
            </a:r>
            <a:r>
              <a:rPr lang="en-US" altLang="zh-CN" i="1">
                <a:solidFill>
                  <a:srgbClr val="0000FF"/>
                </a:solidFill>
              </a:rPr>
              <a:t>volume ( r,  h )</a:t>
            </a:r>
            <a:r>
              <a:rPr lang="en-US" altLang="zh-CN" b="0"/>
              <a:t>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  cout &lt;&lt; "Volume = " &lt;&lt;  vol 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505864" name="AutoShape 8"/>
          <p:cNvSpPr>
            <a:spLocks/>
          </p:cNvSpPr>
          <p:nvPr/>
        </p:nvSpPr>
        <p:spPr bwMode="auto">
          <a:xfrm>
            <a:off x="5410200" y="3952875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函数调用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4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647700" y="1885950"/>
            <a:ext cx="79629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b="0">
                <a:latin typeface="黑体" pitchFamily="2" charset="-122"/>
                <a:ea typeface="黑体" pitchFamily="2" charset="-122"/>
              </a:rPr>
              <a:t> C</a:t>
            </a:r>
            <a:r>
              <a:rPr lang="en-US" altLang="zh-CN" sz="2000" b="0">
                <a:latin typeface="黑体" pitchFamily="2" charset="-122"/>
                <a:ea typeface="黑体" pitchFamily="2" charset="-122"/>
              </a:rPr>
              <a:t>++</a:t>
            </a:r>
            <a:r>
              <a:rPr lang="zh-CN" altLang="en-US" sz="2000" b="0">
                <a:latin typeface="黑体" pitchFamily="2" charset="-122"/>
                <a:ea typeface="黑体" pitchFamily="2" charset="-122"/>
              </a:rPr>
              <a:t>没有规定在函数调用时实际参数的求值顺序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0">
                <a:latin typeface="黑体" pitchFamily="2" charset="-122"/>
                <a:ea typeface="黑体" pitchFamily="2" charset="-122"/>
              </a:rPr>
              <a:t> 若实际参数表达式之间有求值关联，同一个程序在不同编译器可能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0">
                <a:latin typeface="黑体" pitchFamily="2" charset="-122"/>
                <a:ea typeface="黑体" pitchFamily="2" charset="-122"/>
              </a:rPr>
              <a:t>    产生不同的运行结果</a:t>
            </a: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utoUpdateAnimBg="0"/>
      <p:bldP spid="60621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455613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/>
              <a:t>#include&lt;iostream&gt;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using namespace std ;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int  add ( int  x ,  int  y )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{ return  x + y ; }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int main ( )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{ int  x = 4 ,  y = 6 ;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  int  z = add ( ++ x , x + y ) ;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  cout &lt;&lt; " 5 + 11 = " &lt;&lt; z &lt;&lt; " ?!\n" ;</a:t>
            </a:r>
          </a:p>
          <a:p>
            <a:pPr>
              <a:lnSpc>
                <a:spcPct val="16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79875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924675" name="Text Box 3"/>
          <p:cNvSpPr txBox="1">
            <a:spLocks noChangeArrowheads="1"/>
          </p:cNvSpPr>
          <p:nvPr/>
        </p:nvSpPr>
        <p:spPr bwMode="auto">
          <a:xfrm>
            <a:off x="455613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924676" name="Text Box 4"/>
          <p:cNvSpPr txBox="1">
            <a:spLocks noChangeArrowheads="1"/>
          </p:cNvSpPr>
          <p:nvPr/>
        </p:nvSpPr>
        <p:spPr bwMode="auto">
          <a:xfrm>
            <a:off x="3048000" y="2309813"/>
            <a:ext cx="241141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从右向左计算实参表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32375" y="1700213"/>
            <a:ext cx="3806825" cy="411162"/>
            <a:chOff x="3026" y="1911"/>
            <a:chExt cx="2398" cy="259"/>
          </a:xfrm>
        </p:grpSpPr>
        <p:grpSp>
          <p:nvGrpSpPr>
            <p:cNvPr id="80916" name="Group 6"/>
            <p:cNvGrpSpPr>
              <a:grpSpLocks/>
            </p:cNvGrpSpPr>
            <p:nvPr/>
          </p:nvGrpSpPr>
          <p:grpSpPr bwMode="auto">
            <a:xfrm>
              <a:off x="3216" y="1911"/>
              <a:ext cx="2208" cy="259"/>
              <a:chOff x="3216" y="1911"/>
              <a:chExt cx="2208" cy="259"/>
            </a:xfrm>
          </p:grpSpPr>
          <p:sp>
            <p:nvSpPr>
              <p:cNvPr id="80920" name="AutoShape 7"/>
              <p:cNvSpPr>
                <a:spLocks noChangeArrowheads="1"/>
              </p:cNvSpPr>
              <p:nvPr/>
            </p:nvSpPr>
            <p:spPr bwMode="auto">
              <a:xfrm>
                <a:off x="3216" y="1911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0921" name="AutoShape 8"/>
              <p:cNvSpPr>
                <a:spLocks noChangeArrowheads="1"/>
              </p:cNvSpPr>
              <p:nvPr/>
            </p:nvSpPr>
            <p:spPr bwMode="auto">
              <a:xfrm>
                <a:off x="4080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0922" name="AutoShape 9"/>
              <p:cNvSpPr>
                <a:spLocks noChangeArrowheads="1"/>
              </p:cNvSpPr>
              <p:nvPr/>
            </p:nvSpPr>
            <p:spPr bwMode="auto">
              <a:xfrm>
                <a:off x="4944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0917" name="Text Box 10"/>
            <p:cNvSpPr txBox="1">
              <a:spLocks noChangeArrowheads="1"/>
            </p:cNvSpPr>
            <p:nvPr/>
          </p:nvSpPr>
          <p:spPr bwMode="auto">
            <a:xfrm>
              <a:off x="3026" y="1911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x</a:t>
              </a:r>
            </a:p>
          </p:txBody>
        </p:sp>
        <p:sp>
          <p:nvSpPr>
            <p:cNvPr id="80918" name="Text Box 11"/>
            <p:cNvSpPr txBox="1">
              <a:spLocks noChangeArrowheads="1"/>
            </p:cNvSpPr>
            <p:nvPr/>
          </p:nvSpPr>
          <p:spPr bwMode="auto">
            <a:xfrm>
              <a:off x="3888" y="1920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80919" name="Text Box 12"/>
            <p:cNvSpPr txBox="1">
              <a:spLocks noChangeArrowheads="1"/>
            </p:cNvSpPr>
            <p:nvPr/>
          </p:nvSpPr>
          <p:spPr bwMode="auto">
            <a:xfrm>
              <a:off x="4758" y="1911"/>
              <a:ext cx="18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z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334000" y="1700213"/>
            <a:ext cx="2133600" cy="411162"/>
            <a:chOff x="3216" y="1431"/>
            <a:chExt cx="1344" cy="259"/>
          </a:xfrm>
        </p:grpSpPr>
        <p:sp>
          <p:nvSpPr>
            <p:cNvPr id="80914" name="AutoShape 14"/>
            <p:cNvSpPr>
              <a:spLocks noChangeArrowheads="1"/>
            </p:cNvSpPr>
            <p:nvPr/>
          </p:nvSpPr>
          <p:spPr bwMode="auto">
            <a:xfrm>
              <a:off x="3216" y="1431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4</a:t>
              </a:r>
              <a:endParaRPr lang="en-US" altLang="zh-CN" sz="2000" b="0"/>
            </a:p>
          </p:txBody>
        </p:sp>
        <p:sp>
          <p:nvSpPr>
            <p:cNvPr id="80915" name="AutoShape 15"/>
            <p:cNvSpPr>
              <a:spLocks noChangeArrowheads="1"/>
            </p:cNvSpPr>
            <p:nvPr/>
          </p:nvSpPr>
          <p:spPr bwMode="auto">
            <a:xfrm>
              <a:off x="4080" y="1436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076825" y="3133725"/>
            <a:ext cx="2435225" cy="411163"/>
            <a:chOff x="3198" y="2321"/>
            <a:chExt cx="1534" cy="259"/>
          </a:xfrm>
        </p:grpSpPr>
        <p:grpSp>
          <p:nvGrpSpPr>
            <p:cNvPr id="80909" name="Group 17"/>
            <p:cNvGrpSpPr>
              <a:grpSpLocks/>
            </p:cNvGrpSpPr>
            <p:nvPr/>
          </p:nvGrpSpPr>
          <p:grpSpPr bwMode="auto">
            <a:xfrm>
              <a:off x="3388" y="2321"/>
              <a:ext cx="1344" cy="254"/>
              <a:chOff x="3388" y="2321"/>
              <a:chExt cx="1344" cy="254"/>
            </a:xfrm>
          </p:grpSpPr>
          <p:sp>
            <p:nvSpPr>
              <p:cNvPr id="80912" name="AutoShape 18"/>
              <p:cNvSpPr>
                <a:spLocks noChangeArrowheads="1"/>
              </p:cNvSpPr>
              <p:nvPr/>
            </p:nvSpPr>
            <p:spPr bwMode="auto">
              <a:xfrm>
                <a:off x="3388" y="2321"/>
                <a:ext cx="480" cy="254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0913" name="AutoShape 19"/>
              <p:cNvSpPr>
                <a:spLocks noChangeArrowheads="1"/>
              </p:cNvSpPr>
              <p:nvPr/>
            </p:nvSpPr>
            <p:spPr bwMode="auto">
              <a:xfrm>
                <a:off x="4252" y="2321"/>
                <a:ext cx="480" cy="254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0910" name="Text Box 20"/>
            <p:cNvSpPr txBox="1">
              <a:spLocks noChangeArrowheads="1"/>
            </p:cNvSpPr>
            <p:nvPr/>
          </p:nvSpPr>
          <p:spPr bwMode="auto">
            <a:xfrm>
              <a:off x="3198" y="2330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0911" name="Text Box 21"/>
            <p:cNvSpPr txBox="1">
              <a:spLocks noChangeArrowheads="1"/>
            </p:cNvSpPr>
            <p:nvPr/>
          </p:nvSpPr>
          <p:spPr bwMode="auto">
            <a:xfrm>
              <a:off x="4062" y="2321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8000"/>
                  </a:solidFill>
                </a:rPr>
                <a:t>y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378450" y="3133725"/>
            <a:ext cx="2133600" cy="403225"/>
            <a:chOff x="3216" y="2631"/>
            <a:chExt cx="1344" cy="254"/>
          </a:xfrm>
        </p:grpSpPr>
        <p:sp>
          <p:nvSpPr>
            <p:cNvPr id="80907" name="AutoShape 23"/>
            <p:cNvSpPr>
              <a:spLocks noChangeArrowheads="1"/>
            </p:cNvSpPr>
            <p:nvPr/>
          </p:nvSpPr>
          <p:spPr bwMode="auto">
            <a:xfrm>
              <a:off x="3216" y="2631"/>
              <a:ext cx="480" cy="254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2000">
                <a:solidFill>
                  <a:srgbClr val="CC0000"/>
                </a:solidFill>
              </a:endParaRPr>
            </a:p>
          </p:txBody>
        </p:sp>
        <p:sp>
          <p:nvSpPr>
            <p:cNvPr id="80908" name="AutoShape 24"/>
            <p:cNvSpPr>
              <a:spLocks noChangeArrowheads="1"/>
            </p:cNvSpPr>
            <p:nvPr/>
          </p:nvSpPr>
          <p:spPr bwMode="auto">
            <a:xfrm>
              <a:off x="4080" y="2631"/>
              <a:ext cx="480" cy="254"/>
            </a:xfrm>
            <a:prstGeom prst="flowChartProcess">
              <a:avLst/>
            </a:prstGeom>
            <a:solidFill>
              <a:srgbClr val="99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CC0000"/>
                  </a:solidFill>
                </a:rPr>
                <a:t>10</a:t>
              </a:r>
            </a:p>
          </p:txBody>
        </p:sp>
      </p:grpSp>
      <p:sp>
        <p:nvSpPr>
          <p:cNvPr id="924697" name="AutoShape 25"/>
          <p:cNvSpPr>
            <a:spLocks noChangeArrowheads="1"/>
          </p:cNvSpPr>
          <p:nvPr/>
        </p:nvSpPr>
        <p:spPr bwMode="auto">
          <a:xfrm>
            <a:off x="6981825" y="2538413"/>
            <a:ext cx="301625" cy="533400"/>
          </a:xfrm>
          <a:prstGeom prst="downArrow">
            <a:avLst>
              <a:gd name="adj1" fmla="val 50000"/>
              <a:gd name="adj2" fmla="val 44211"/>
            </a:avLst>
          </a:prstGeom>
          <a:solidFill>
            <a:srgbClr val="FF5050"/>
          </a:solidFill>
          <a:ln w="6350">
            <a:noFill/>
            <a:miter lim="800000"/>
            <a:headEnd/>
            <a:tailEnd type="none" w="med" len="lg"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endParaRPr lang="zh-CN" altLang="zh-CN" sz="2000" b="0">
              <a:solidFill>
                <a:srgbClr val="0066FF"/>
              </a:solidFill>
              <a:ea typeface="宋体" pitchFamily="2" charset="-122"/>
            </a:endParaRPr>
          </a:p>
        </p:txBody>
      </p:sp>
      <p:sp>
        <p:nvSpPr>
          <p:cNvPr id="924698" name="Text Box 26"/>
          <p:cNvSpPr txBox="1">
            <a:spLocks noChangeArrowheads="1"/>
          </p:cNvSpPr>
          <p:nvPr/>
        </p:nvSpPr>
        <p:spPr bwMode="auto">
          <a:xfrm>
            <a:off x="6838950" y="2143125"/>
            <a:ext cx="579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x+y</a:t>
            </a:r>
          </a:p>
        </p:txBody>
      </p:sp>
      <p:sp>
        <p:nvSpPr>
          <p:cNvPr id="80906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2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6" grpId="0" autoUpdateAnimBg="0"/>
      <p:bldP spid="924697" grpId="0" animBg="1" autoUpdateAnimBg="0"/>
      <p:bldP spid="92469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grpSp>
        <p:nvGrpSpPr>
          <p:cNvPr id="81922" name="Group 3"/>
          <p:cNvGrpSpPr>
            <a:grpSpLocks/>
          </p:cNvGrpSpPr>
          <p:nvPr/>
        </p:nvGrpSpPr>
        <p:grpSpPr bwMode="auto">
          <a:xfrm>
            <a:off x="5032375" y="1700213"/>
            <a:ext cx="3806825" cy="411162"/>
            <a:chOff x="3170" y="1248"/>
            <a:chExt cx="2398" cy="259"/>
          </a:xfrm>
        </p:grpSpPr>
        <p:grpSp>
          <p:nvGrpSpPr>
            <p:cNvPr id="81938" name="Group 4"/>
            <p:cNvGrpSpPr>
              <a:grpSpLocks/>
            </p:cNvGrpSpPr>
            <p:nvPr/>
          </p:nvGrpSpPr>
          <p:grpSpPr bwMode="auto">
            <a:xfrm>
              <a:off x="3360" y="1248"/>
              <a:ext cx="2208" cy="259"/>
              <a:chOff x="3360" y="1248"/>
              <a:chExt cx="2208" cy="259"/>
            </a:xfrm>
          </p:grpSpPr>
          <p:sp>
            <p:nvSpPr>
              <p:cNvPr id="81942" name="AutoShape 5"/>
              <p:cNvSpPr>
                <a:spLocks noChangeArrowheads="1"/>
              </p:cNvSpPr>
              <p:nvPr/>
            </p:nvSpPr>
            <p:spPr bwMode="auto">
              <a:xfrm>
                <a:off x="3360" y="1248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 altLang="zh-CN" sz="2000"/>
                  <a:t>4</a:t>
                </a:r>
                <a:endParaRPr lang="en-US" altLang="zh-CN" sz="2000" b="0"/>
              </a:p>
            </p:txBody>
          </p:sp>
          <p:sp>
            <p:nvSpPr>
              <p:cNvPr id="81943" name="AutoShape 6"/>
              <p:cNvSpPr>
                <a:spLocks noChangeArrowheads="1"/>
              </p:cNvSpPr>
              <p:nvPr/>
            </p:nvSpPr>
            <p:spPr bwMode="auto">
              <a:xfrm>
                <a:off x="4224" y="1253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 altLang="zh-CN" sz="2000"/>
                  <a:t>6</a:t>
                </a:r>
              </a:p>
            </p:txBody>
          </p:sp>
          <p:sp>
            <p:nvSpPr>
              <p:cNvPr id="81944" name="AutoShape 7"/>
              <p:cNvSpPr>
                <a:spLocks noChangeArrowheads="1"/>
              </p:cNvSpPr>
              <p:nvPr/>
            </p:nvSpPr>
            <p:spPr bwMode="auto">
              <a:xfrm>
                <a:off x="5088" y="1253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1939" name="Text Box 8"/>
            <p:cNvSpPr txBox="1">
              <a:spLocks noChangeArrowheads="1"/>
            </p:cNvSpPr>
            <p:nvPr/>
          </p:nvSpPr>
          <p:spPr bwMode="auto">
            <a:xfrm>
              <a:off x="3170" y="1248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x</a:t>
              </a:r>
            </a:p>
          </p:txBody>
        </p:sp>
        <p:sp>
          <p:nvSpPr>
            <p:cNvPr id="81940" name="Text Box 9"/>
            <p:cNvSpPr txBox="1">
              <a:spLocks noChangeArrowheads="1"/>
            </p:cNvSpPr>
            <p:nvPr/>
          </p:nvSpPr>
          <p:spPr bwMode="auto">
            <a:xfrm>
              <a:off x="4032" y="1257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81941" name="Text Box 10"/>
            <p:cNvSpPr txBox="1">
              <a:spLocks noChangeArrowheads="1"/>
            </p:cNvSpPr>
            <p:nvPr/>
          </p:nvSpPr>
          <p:spPr bwMode="auto">
            <a:xfrm>
              <a:off x="4902" y="1248"/>
              <a:ext cx="18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z</a:t>
              </a:r>
            </a:p>
          </p:txBody>
        </p:sp>
      </p:grpSp>
      <p:sp>
        <p:nvSpPr>
          <p:cNvPr id="608267" name="Text Box 11"/>
          <p:cNvSpPr txBox="1">
            <a:spLocks noChangeArrowheads="1"/>
          </p:cNvSpPr>
          <p:nvPr/>
        </p:nvSpPr>
        <p:spPr bwMode="auto">
          <a:xfrm>
            <a:off x="3048000" y="2309813"/>
            <a:ext cx="241141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从右向左计算实参表</a:t>
            </a:r>
          </a:p>
        </p:txBody>
      </p:sp>
      <p:sp>
        <p:nvSpPr>
          <p:cNvPr id="608268" name="AutoShape 12"/>
          <p:cNvSpPr>
            <a:spLocks noChangeArrowheads="1"/>
          </p:cNvSpPr>
          <p:nvPr/>
        </p:nvSpPr>
        <p:spPr bwMode="auto">
          <a:xfrm>
            <a:off x="5334000" y="1700213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en-US" altLang="zh-CN" sz="2000" b="0">
              <a:solidFill>
                <a:srgbClr val="FF0000"/>
              </a:solidFill>
            </a:endParaRPr>
          </a:p>
        </p:txBody>
      </p:sp>
      <p:sp>
        <p:nvSpPr>
          <p:cNvPr id="81925" name="AutoShape 13"/>
          <p:cNvSpPr>
            <a:spLocks noChangeArrowheads="1"/>
          </p:cNvSpPr>
          <p:nvPr/>
        </p:nvSpPr>
        <p:spPr bwMode="auto">
          <a:xfrm>
            <a:off x="6705600" y="1708150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/>
              <a:t>6</a:t>
            </a:r>
          </a:p>
        </p:txBody>
      </p:sp>
      <p:grpSp>
        <p:nvGrpSpPr>
          <p:cNvPr id="81926" name="Group 14"/>
          <p:cNvGrpSpPr>
            <a:grpSpLocks/>
          </p:cNvGrpSpPr>
          <p:nvPr/>
        </p:nvGrpSpPr>
        <p:grpSpPr bwMode="auto">
          <a:xfrm>
            <a:off x="5076825" y="3133725"/>
            <a:ext cx="2435225" cy="411163"/>
            <a:chOff x="3198" y="2333"/>
            <a:chExt cx="1534" cy="259"/>
          </a:xfrm>
        </p:grpSpPr>
        <p:grpSp>
          <p:nvGrpSpPr>
            <p:cNvPr id="81933" name="Group 15"/>
            <p:cNvGrpSpPr>
              <a:grpSpLocks/>
            </p:cNvGrpSpPr>
            <p:nvPr/>
          </p:nvGrpSpPr>
          <p:grpSpPr bwMode="auto">
            <a:xfrm>
              <a:off x="3388" y="2333"/>
              <a:ext cx="1344" cy="254"/>
              <a:chOff x="3388" y="2333"/>
              <a:chExt cx="1344" cy="254"/>
            </a:xfrm>
          </p:grpSpPr>
          <p:sp>
            <p:nvSpPr>
              <p:cNvPr id="81936" name="AutoShape 16"/>
              <p:cNvSpPr>
                <a:spLocks noChangeArrowheads="1"/>
              </p:cNvSpPr>
              <p:nvPr/>
            </p:nvSpPr>
            <p:spPr bwMode="auto">
              <a:xfrm>
                <a:off x="3388" y="2333"/>
                <a:ext cx="480" cy="254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1937" name="AutoShape 17"/>
              <p:cNvSpPr>
                <a:spLocks noChangeArrowheads="1"/>
              </p:cNvSpPr>
              <p:nvPr/>
            </p:nvSpPr>
            <p:spPr bwMode="auto">
              <a:xfrm>
                <a:off x="4252" y="2333"/>
                <a:ext cx="480" cy="254"/>
              </a:xfrm>
              <a:prstGeom prst="flowChartProcess">
                <a:avLst/>
              </a:prstGeom>
              <a:solidFill>
                <a:srgbClr val="99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1934" name="Text Box 18"/>
            <p:cNvSpPr txBox="1">
              <a:spLocks noChangeArrowheads="1"/>
            </p:cNvSpPr>
            <p:nvPr/>
          </p:nvSpPr>
          <p:spPr bwMode="auto">
            <a:xfrm>
              <a:off x="3198" y="2342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1935" name="Text Box 19"/>
            <p:cNvSpPr txBox="1">
              <a:spLocks noChangeArrowheads="1"/>
            </p:cNvSpPr>
            <p:nvPr/>
          </p:nvSpPr>
          <p:spPr bwMode="auto">
            <a:xfrm>
              <a:off x="4062" y="2333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8000"/>
                  </a:solidFill>
                </a:rPr>
                <a:t>y</a:t>
              </a:r>
            </a:p>
          </p:txBody>
        </p:sp>
      </p:grpSp>
      <p:sp>
        <p:nvSpPr>
          <p:cNvPr id="81927" name="AutoShape 20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608277" name="Text Box 21"/>
          <p:cNvSpPr txBox="1">
            <a:spLocks noChangeArrowheads="1"/>
          </p:cNvSpPr>
          <p:nvPr/>
        </p:nvSpPr>
        <p:spPr bwMode="auto">
          <a:xfrm>
            <a:off x="5410200" y="2141538"/>
            <a:ext cx="660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</a:p>
        </p:txBody>
      </p:sp>
      <p:sp>
        <p:nvSpPr>
          <p:cNvPr id="608278" name="AutoShape 22"/>
          <p:cNvSpPr>
            <a:spLocks noChangeArrowheads="1"/>
          </p:cNvSpPr>
          <p:nvPr/>
        </p:nvSpPr>
        <p:spPr bwMode="auto">
          <a:xfrm>
            <a:off x="5565775" y="2538413"/>
            <a:ext cx="301625" cy="533400"/>
          </a:xfrm>
          <a:prstGeom prst="downArrow">
            <a:avLst>
              <a:gd name="adj1" fmla="val 50000"/>
              <a:gd name="adj2" fmla="val 44211"/>
            </a:avLst>
          </a:prstGeom>
          <a:solidFill>
            <a:srgbClr val="FF5050"/>
          </a:solidFill>
          <a:ln w="6350">
            <a:noFill/>
            <a:miter lim="800000"/>
            <a:headEnd/>
            <a:tailEnd type="none" w="med" len="lg"/>
          </a:ln>
          <a:effectLst>
            <a:outerShdw dist="45791" dir="2021404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endParaRPr lang="zh-CN" altLang="zh-CN" sz="2000" b="0">
              <a:solidFill>
                <a:srgbClr val="0066FF"/>
              </a:solidFill>
              <a:ea typeface="宋体" pitchFamily="2" charset="-122"/>
            </a:endParaRPr>
          </a:p>
        </p:txBody>
      </p:sp>
      <p:sp>
        <p:nvSpPr>
          <p:cNvPr id="608279" name="AutoShape 23"/>
          <p:cNvSpPr>
            <a:spLocks noChangeArrowheads="1"/>
          </p:cNvSpPr>
          <p:nvPr/>
        </p:nvSpPr>
        <p:spPr bwMode="auto">
          <a:xfrm>
            <a:off x="53784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en-US" altLang="zh-CN" sz="2000" b="0"/>
          </a:p>
        </p:txBody>
      </p:sp>
      <p:sp>
        <p:nvSpPr>
          <p:cNvPr id="608280" name="Text Box 24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81932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8" grpId="0" animBg="1" autoUpdateAnimBg="0"/>
      <p:bldP spid="608277" grpId="0" autoUpdateAnimBg="0"/>
      <p:bldP spid="608278" grpId="0" animBg="1" autoUpdateAnimBg="0"/>
      <p:bldP spid="608279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3048000" y="2309813"/>
            <a:ext cx="241141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从右向左计算实参表</a:t>
            </a:r>
          </a:p>
        </p:txBody>
      </p:sp>
      <p:grpSp>
        <p:nvGrpSpPr>
          <p:cNvPr id="82948" name="Group 5"/>
          <p:cNvGrpSpPr>
            <a:grpSpLocks/>
          </p:cNvGrpSpPr>
          <p:nvPr/>
        </p:nvGrpSpPr>
        <p:grpSpPr bwMode="auto">
          <a:xfrm>
            <a:off x="5032375" y="1700213"/>
            <a:ext cx="3806825" cy="411162"/>
            <a:chOff x="3026" y="1911"/>
            <a:chExt cx="2398" cy="259"/>
          </a:xfrm>
        </p:grpSpPr>
        <p:grpSp>
          <p:nvGrpSpPr>
            <p:cNvPr id="82965" name="Group 6"/>
            <p:cNvGrpSpPr>
              <a:grpSpLocks/>
            </p:cNvGrpSpPr>
            <p:nvPr/>
          </p:nvGrpSpPr>
          <p:grpSpPr bwMode="auto">
            <a:xfrm>
              <a:off x="3216" y="1911"/>
              <a:ext cx="2208" cy="259"/>
              <a:chOff x="3216" y="1911"/>
              <a:chExt cx="2208" cy="259"/>
            </a:xfrm>
          </p:grpSpPr>
          <p:sp>
            <p:nvSpPr>
              <p:cNvPr id="82969" name="AutoShape 7"/>
              <p:cNvSpPr>
                <a:spLocks noChangeArrowheads="1"/>
              </p:cNvSpPr>
              <p:nvPr/>
            </p:nvSpPr>
            <p:spPr bwMode="auto">
              <a:xfrm>
                <a:off x="3216" y="1911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2970" name="AutoShape 8"/>
              <p:cNvSpPr>
                <a:spLocks noChangeArrowheads="1"/>
              </p:cNvSpPr>
              <p:nvPr/>
            </p:nvSpPr>
            <p:spPr bwMode="auto">
              <a:xfrm>
                <a:off x="4080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2971" name="AutoShape 9"/>
              <p:cNvSpPr>
                <a:spLocks noChangeArrowheads="1"/>
              </p:cNvSpPr>
              <p:nvPr/>
            </p:nvSpPr>
            <p:spPr bwMode="auto">
              <a:xfrm>
                <a:off x="4944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2966" name="Text Box 10"/>
            <p:cNvSpPr txBox="1">
              <a:spLocks noChangeArrowheads="1"/>
            </p:cNvSpPr>
            <p:nvPr/>
          </p:nvSpPr>
          <p:spPr bwMode="auto">
            <a:xfrm>
              <a:off x="3026" y="1911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x</a:t>
              </a:r>
            </a:p>
          </p:txBody>
        </p:sp>
        <p:sp>
          <p:nvSpPr>
            <p:cNvPr id="82967" name="Text Box 11"/>
            <p:cNvSpPr txBox="1">
              <a:spLocks noChangeArrowheads="1"/>
            </p:cNvSpPr>
            <p:nvPr/>
          </p:nvSpPr>
          <p:spPr bwMode="auto">
            <a:xfrm>
              <a:off x="3888" y="1920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82968" name="Text Box 12"/>
            <p:cNvSpPr txBox="1">
              <a:spLocks noChangeArrowheads="1"/>
            </p:cNvSpPr>
            <p:nvPr/>
          </p:nvSpPr>
          <p:spPr bwMode="auto">
            <a:xfrm>
              <a:off x="4758" y="1911"/>
              <a:ext cx="18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z</a:t>
              </a:r>
            </a:p>
          </p:txBody>
        </p:sp>
      </p:grpSp>
      <p:grpSp>
        <p:nvGrpSpPr>
          <p:cNvPr id="82949" name="Group 13"/>
          <p:cNvGrpSpPr>
            <a:grpSpLocks/>
          </p:cNvGrpSpPr>
          <p:nvPr/>
        </p:nvGrpSpPr>
        <p:grpSpPr bwMode="auto">
          <a:xfrm>
            <a:off x="5334000" y="1700213"/>
            <a:ext cx="2133600" cy="411162"/>
            <a:chOff x="3216" y="1431"/>
            <a:chExt cx="1344" cy="259"/>
          </a:xfrm>
        </p:grpSpPr>
        <p:sp>
          <p:nvSpPr>
            <p:cNvPr id="82963" name="AutoShape 14"/>
            <p:cNvSpPr>
              <a:spLocks noChangeArrowheads="1"/>
            </p:cNvSpPr>
            <p:nvPr/>
          </p:nvSpPr>
          <p:spPr bwMode="auto">
            <a:xfrm>
              <a:off x="3216" y="1431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</a:rPr>
                <a:t>5</a:t>
              </a:r>
              <a:endParaRPr lang="en-US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82964" name="AutoShape 15"/>
            <p:cNvSpPr>
              <a:spLocks noChangeArrowheads="1"/>
            </p:cNvSpPr>
            <p:nvPr/>
          </p:nvSpPr>
          <p:spPr bwMode="auto">
            <a:xfrm>
              <a:off x="4080" y="1436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</p:grpSp>
      <p:sp>
        <p:nvSpPr>
          <p:cNvPr id="82950" name="AutoShape 16"/>
          <p:cNvSpPr>
            <a:spLocks noChangeArrowheads="1"/>
          </p:cNvSpPr>
          <p:nvPr/>
        </p:nvSpPr>
        <p:spPr bwMode="auto">
          <a:xfrm>
            <a:off x="53784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en-US" altLang="zh-CN" sz="2000" b="0"/>
          </a:p>
        </p:txBody>
      </p:sp>
      <p:sp>
        <p:nvSpPr>
          <p:cNvPr id="82951" name="AutoShape 17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000" b="0"/>
          </a:p>
        </p:txBody>
      </p:sp>
      <p:sp>
        <p:nvSpPr>
          <p:cNvPr id="82952" name="Text Box 18"/>
          <p:cNvSpPr txBox="1">
            <a:spLocks noChangeArrowheads="1"/>
          </p:cNvSpPr>
          <p:nvPr/>
        </p:nvSpPr>
        <p:spPr bwMode="auto">
          <a:xfrm>
            <a:off x="5076825" y="3148013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82953" name="Text Box 19"/>
          <p:cNvSpPr txBox="1">
            <a:spLocks noChangeArrowheads="1"/>
          </p:cNvSpPr>
          <p:nvPr/>
        </p:nvSpPr>
        <p:spPr bwMode="auto">
          <a:xfrm>
            <a:off x="6448425" y="3133725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82954" name="AutoShape 20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CC0000"/>
                </a:solidFill>
              </a:rPr>
              <a:t>10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08888" y="3125788"/>
            <a:ext cx="1285875" cy="419100"/>
            <a:chOff x="4793" y="2146"/>
            <a:chExt cx="810" cy="264"/>
          </a:xfrm>
        </p:grpSpPr>
        <p:sp>
          <p:nvSpPr>
            <p:cNvPr id="82961" name="Text Box 22"/>
            <p:cNvSpPr txBox="1">
              <a:spLocks noChangeArrowheads="1"/>
            </p:cNvSpPr>
            <p:nvPr/>
          </p:nvSpPr>
          <p:spPr bwMode="auto">
            <a:xfrm>
              <a:off x="4793" y="2160"/>
              <a:ext cx="318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i="1">
                  <a:solidFill>
                    <a:srgbClr val="3333FF"/>
                  </a:solidFill>
                </a:rPr>
                <a:t>obj</a:t>
              </a:r>
            </a:p>
          </p:txBody>
        </p:sp>
        <p:sp>
          <p:nvSpPr>
            <p:cNvPr id="82962" name="AutoShape 23"/>
            <p:cNvSpPr>
              <a:spLocks noChangeArrowheads="1"/>
            </p:cNvSpPr>
            <p:nvPr/>
          </p:nvSpPr>
          <p:spPr bwMode="auto">
            <a:xfrm>
              <a:off x="5123" y="2146"/>
              <a:ext cx="480" cy="254"/>
            </a:xfrm>
            <a:prstGeom prst="flowChartProcess">
              <a:avLst/>
            </a:prstGeom>
            <a:solidFill>
              <a:srgbClr val="C0C0C0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sp>
        <p:nvSpPr>
          <p:cNvPr id="609304" name="AutoShape 24"/>
          <p:cNvSpPr>
            <a:spLocks noChangeArrowheads="1"/>
          </p:cNvSpPr>
          <p:nvPr/>
        </p:nvSpPr>
        <p:spPr bwMode="auto">
          <a:xfrm>
            <a:off x="5715000" y="3681413"/>
            <a:ext cx="1447800" cy="457200"/>
          </a:xfrm>
          <a:prstGeom prst="flowChartMerg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5 + 10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239000" y="3605213"/>
            <a:ext cx="1295400" cy="677862"/>
            <a:chOff x="4224" y="2928"/>
            <a:chExt cx="1008" cy="475"/>
          </a:xfrm>
        </p:grpSpPr>
        <p:sp>
          <p:nvSpPr>
            <p:cNvPr id="609306" name="AutoShape 26"/>
            <p:cNvSpPr>
              <a:spLocks noChangeArrowheads="1"/>
            </p:cNvSpPr>
            <p:nvPr/>
          </p:nvSpPr>
          <p:spPr bwMode="auto">
            <a:xfrm flipV="1">
              <a:off x="5042" y="2928"/>
              <a:ext cx="190" cy="384"/>
            </a:xfrm>
            <a:prstGeom prst="downArrow">
              <a:avLst>
                <a:gd name="adj1" fmla="val 50000"/>
                <a:gd name="adj2" fmla="val 50526"/>
              </a:avLst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algn="ctr" rotWithShape="0">
                <a:schemeClr val="bg2"/>
              </a:outerShdw>
            </a:effectLst>
          </p:spPr>
          <p:txBody>
            <a:bodyPr rot="10800000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solidFill>
                  <a:srgbClr val="0066FF"/>
                </a:solidFill>
                <a:ea typeface="宋体" pitchFamily="2" charset="-122"/>
              </a:endParaRPr>
            </a:p>
          </p:txBody>
        </p:sp>
        <p:sp>
          <p:nvSpPr>
            <p:cNvPr id="609307" name="Rectangle 27"/>
            <p:cNvSpPr>
              <a:spLocks noChangeArrowheads="1"/>
            </p:cNvSpPr>
            <p:nvPr/>
          </p:nvSpPr>
          <p:spPr bwMode="auto">
            <a:xfrm>
              <a:off x="4224" y="3312"/>
              <a:ext cx="960" cy="91"/>
            </a:xfrm>
            <a:prstGeom prst="rect">
              <a:avLst/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dist="12700" dir="108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82958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04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3048000" y="2309813"/>
            <a:ext cx="241141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从右向左计算实参表</a:t>
            </a:r>
          </a:p>
        </p:txBody>
      </p:sp>
      <p:grpSp>
        <p:nvGrpSpPr>
          <p:cNvPr id="83972" name="Group 5"/>
          <p:cNvGrpSpPr>
            <a:grpSpLocks/>
          </p:cNvGrpSpPr>
          <p:nvPr/>
        </p:nvGrpSpPr>
        <p:grpSpPr bwMode="auto">
          <a:xfrm>
            <a:off x="5032375" y="1700213"/>
            <a:ext cx="3806825" cy="411162"/>
            <a:chOff x="3026" y="1911"/>
            <a:chExt cx="2398" cy="259"/>
          </a:xfrm>
        </p:grpSpPr>
        <p:grpSp>
          <p:nvGrpSpPr>
            <p:cNvPr id="83989" name="Group 6"/>
            <p:cNvGrpSpPr>
              <a:grpSpLocks/>
            </p:cNvGrpSpPr>
            <p:nvPr/>
          </p:nvGrpSpPr>
          <p:grpSpPr bwMode="auto">
            <a:xfrm>
              <a:off x="3216" y="1911"/>
              <a:ext cx="2208" cy="259"/>
              <a:chOff x="3216" y="1911"/>
              <a:chExt cx="2208" cy="259"/>
            </a:xfrm>
          </p:grpSpPr>
          <p:sp>
            <p:nvSpPr>
              <p:cNvPr id="83993" name="AutoShape 7"/>
              <p:cNvSpPr>
                <a:spLocks noChangeArrowheads="1"/>
              </p:cNvSpPr>
              <p:nvPr/>
            </p:nvSpPr>
            <p:spPr bwMode="auto">
              <a:xfrm>
                <a:off x="3216" y="1911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3994" name="AutoShape 8"/>
              <p:cNvSpPr>
                <a:spLocks noChangeArrowheads="1"/>
              </p:cNvSpPr>
              <p:nvPr/>
            </p:nvSpPr>
            <p:spPr bwMode="auto">
              <a:xfrm>
                <a:off x="4080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3995" name="AutoShape 9"/>
              <p:cNvSpPr>
                <a:spLocks noChangeArrowheads="1"/>
              </p:cNvSpPr>
              <p:nvPr/>
            </p:nvSpPr>
            <p:spPr bwMode="auto">
              <a:xfrm>
                <a:off x="4944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3990" name="Text Box 10"/>
            <p:cNvSpPr txBox="1">
              <a:spLocks noChangeArrowheads="1"/>
            </p:cNvSpPr>
            <p:nvPr/>
          </p:nvSpPr>
          <p:spPr bwMode="auto">
            <a:xfrm>
              <a:off x="3026" y="1911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x</a:t>
              </a:r>
            </a:p>
          </p:txBody>
        </p:sp>
        <p:sp>
          <p:nvSpPr>
            <p:cNvPr id="83991" name="Text Box 11"/>
            <p:cNvSpPr txBox="1">
              <a:spLocks noChangeArrowheads="1"/>
            </p:cNvSpPr>
            <p:nvPr/>
          </p:nvSpPr>
          <p:spPr bwMode="auto">
            <a:xfrm>
              <a:off x="3888" y="1920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83992" name="Text Box 12"/>
            <p:cNvSpPr txBox="1">
              <a:spLocks noChangeArrowheads="1"/>
            </p:cNvSpPr>
            <p:nvPr/>
          </p:nvSpPr>
          <p:spPr bwMode="auto">
            <a:xfrm>
              <a:off x="4758" y="1911"/>
              <a:ext cx="18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z</a:t>
              </a:r>
            </a:p>
          </p:txBody>
        </p:sp>
      </p:grpSp>
      <p:grpSp>
        <p:nvGrpSpPr>
          <p:cNvPr id="83973" name="Group 13"/>
          <p:cNvGrpSpPr>
            <a:grpSpLocks/>
          </p:cNvGrpSpPr>
          <p:nvPr/>
        </p:nvGrpSpPr>
        <p:grpSpPr bwMode="auto">
          <a:xfrm>
            <a:off x="5334000" y="1700213"/>
            <a:ext cx="2133600" cy="411162"/>
            <a:chOff x="3216" y="1431"/>
            <a:chExt cx="1344" cy="259"/>
          </a:xfrm>
        </p:grpSpPr>
        <p:sp>
          <p:nvSpPr>
            <p:cNvPr id="83987" name="AutoShape 14"/>
            <p:cNvSpPr>
              <a:spLocks noChangeArrowheads="1"/>
            </p:cNvSpPr>
            <p:nvPr/>
          </p:nvSpPr>
          <p:spPr bwMode="auto">
            <a:xfrm>
              <a:off x="3216" y="1431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</a:rPr>
                <a:t>5</a:t>
              </a:r>
              <a:endParaRPr lang="en-US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83988" name="AutoShape 15"/>
            <p:cNvSpPr>
              <a:spLocks noChangeArrowheads="1"/>
            </p:cNvSpPr>
            <p:nvPr/>
          </p:nvSpPr>
          <p:spPr bwMode="auto">
            <a:xfrm>
              <a:off x="4080" y="1436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</p:grpSp>
      <p:sp>
        <p:nvSpPr>
          <p:cNvPr id="83974" name="AutoShape 16"/>
          <p:cNvSpPr>
            <a:spLocks noChangeArrowheads="1"/>
          </p:cNvSpPr>
          <p:nvPr/>
        </p:nvSpPr>
        <p:spPr bwMode="auto">
          <a:xfrm>
            <a:off x="53784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en-US" altLang="zh-CN" sz="2000" b="0"/>
          </a:p>
        </p:txBody>
      </p:sp>
      <p:sp>
        <p:nvSpPr>
          <p:cNvPr id="83975" name="AutoShape 17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000" b="0"/>
          </a:p>
        </p:txBody>
      </p:sp>
      <p:sp>
        <p:nvSpPr>
          <p:cNvPr id="83976" name="Text Box 18"/>
          <p:cNvSpPr txBox="1">
            <a:spLocks noChangeArrowheads="1"/>
          </p:cNvSpPr>
          <p:nvPr/>
        </p:nvSpPr>
        <p:spPr bwMode="auto">
          <a:xfrm>
            <a:off x="5076825" y="3148013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83977" name="Text Box 19"/>
          <p:cNvSpPr txBox="1">
            <a:spLocks noChangeArrowheads="1"/>
          </p:cNvSpPr>
          <p:nvPr/>
        </p:nvSpPr>
        <p:spPr bwMode="auto">
          <a:xfrm>
            <a:off x="6448425" y="3133725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83978" name="AutoShape 20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83979" name="AutoShape 21"/>
          <p:cNvSpPr>
            <a:spLocks noChangeArrowheads="1"/>
          </p:cNvSpPr>
          <p:nvPr/>
        </p:nvSpPr>
        <p:spPr bwMode="auto">
          <a:xfrm>
            <a:off x="5715000" y="3681413"/>
            <a:ext cx="1447800" cy="457200"/>
          </a:xfrm>
          <a:prstGeom prst="flowChartMerg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5 + 10</a:t>
            </a:r>
          </a:p>
        </p:txBody>
      </p:sp>
      <p:grpSp>
        <p:nvGrpSpPr>
          <p:cNvPr id="83980" name="Group 22"/>
          <p:cNvGrpSpPr>
            <a:grpSpLocks/>
          </p:cNvGrpSpPr>
          <p:nvPr/>
        </p:nvGrpSpPr>
        <p:grpSpPr bwMode="auto">
          <a:xfrm>
            <a:off x="7239000" y="3605213"/>
            <a:ext cx="1295400" cy="677862"/>
            <a:chOff x="4224" y="2928"/>
            <a:chExt cx="1008" cy="475"/>
          </a:xfrm>
        </p:grpSpPr>
        <p:sp>
          <p:nvSpPr>
            <p:cNvPr id="610327" name="AutoShape 23"/>
            <p:cNvSpPr>
              <a:spLocks noChangeArrowheads="1"/>
            </p:cNvSpPr>
            <p:nvPr/>
          </p:nvSpPr>
          <p:spPr bwMode="auto">
            <a:xfrm flipV="1">
              <a:off x="5042" y="2928"/>
              <a:ext cx="190" cy="384"/>
            </a:xfrm>
            <a:prstGeom prst="downArrow">
              <a:avLst>
                <a:gd name="adj1" fmla="val 50000"/>
                <a:gd name="adj2" fmla="val 50526"/>
              </a:avLst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algn="ctr" rotWithShape="0">
                <a:schemeClr val="bg2"/>
              </a:outerShdw>
            </a:effectLst>
          </p:spPr>
          <p:txBody>
            <a:bodyPr rot="10800000" lIns="90000" tIns="46800" rIns="90000" bIns="46800" anchor="ctr"/>
            <a:lstStyle/>
            <a:p>
              <a:pPr algn="ctr">
                <a:defRPr/>
              </a:pPr>
              <a:endParaRPr lang="zh-CN" altLang="zh-CN" b="0">
                <a:solidFill>
                  <a:srgbClr val="0066FF"/>
                </a:solidFill>
                <a:ea typeface="宋体" pitchFamily="2" charset="-122"/>
              </a:endParaRPr>
            </a:p>
          </p:txBody>
        </p:sp>
        <p:sp>
          <p:nvSpPr>
            <p:cNvPr id="610328" name="Rectangle 24"/>
            <p:cNvSpPr>
              <a:spLocks noChangeArrowheads="1"/>
            </p:cNvSpPr>
            <p:nvPr/>
          </p:nvSpPr>
          <p:spPr bwMode="auto">
            <a:xfrm>
              <a:off x="4224" y="3312"/>
              <a:ext cx="960" cy="91"/>
            </a:xfrm>
            <a:prstGeom prst="rect">
              <a:avLst/>
            </a:prstGeom>
            <a:solidFill>
              <a:srgbClr val="009900"/>
            </a:solidFill>
            <a:ln w="6350">
              <a:noFill/>
              <a:miter lim="800000"/>
              <a:headEnd/>
              <a:tailEnd type="none" w="med" len="lg"/>
            </a:ln>
            <a:effectLst>
              <a:outerShdw dist="12700" dir="108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3981" name="Group 25"/>
          <p:cNvGrpSpPr>
            <a:grpSpLocks/>
          </p:cNvGrpSpPr>
          <p:nvPr/>
        </p:nvGrpSpPr>
        <p:grpSpPr bwMode="auto">
          <a:xfrm>
            <a:off x="7608888" y="3125788"/>
            <a:ext cx="1285875" cy="419100"/>
            <a:chOff x="4793" y="2146"/>
            <a:chExt cx="810" cy="264"/>
          </a:xfrm>
        </p:grpSpPr>
        <p:sp>
          <p:nvSpPr>
            <p:cNvPr id="83983" name="Text Box 26"/>
            <p:cNvSpPr txBox="1">
              <a:spLocks noChangeArrowheads="1"/>
            </p:cNvSpPr>
            <p:nvPr/>
          </p:nvSpPr>
          <p:spPr bwMode="auto">
            <a:xfrm>
              <a:off x="4793" y="2160"/>
              <a:ext cx="318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i="1">
                  <a:solidFill>
                    <a:srgbClr val="3333FF"/>
                  </a:solidFill>
                </a:rPr>
                <a:t>obj</a:t>
              </a:r>
            </a:p>
          </p:txBody>
        </p:sp>
        <p:sp>
          <p:nvSpPr>
            <p:cNvPr id="83984" name="AutoShape 27"/>
            <p:cNvSpPr>
              <a:spLocks noChangeArrowheads="1"/>
            </p:cNvSpPr>
            <p:nvPr/>
          </p:nvSpPr>
          <p:spPr bwMode="auto">
            <a:xfrm>
              <a:off x="5123" y="2146"/>
              <a:ext cx="480" cy="254"/>
            </a:xfrm>
            <a:prstGeom prst="flowChartProcess">
              <a:avLst/>
            </a:prstGeom>
            <a:solidFill>
              <a:srgbClr val="C0C0C0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CC0000"/>
                  </a:solidFill>
                </a:rPr>
                <a:t>15</a:t>
              </a:r>
            </a:p>
          </p:txBody>
        </p:sp>
      </p:grpSp>
      <p:sp>
        <p:nvSpPr>
          <p:cNvPr id="83982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3048000" y="2309813"/>
            <a:ext cx="2411413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从右向左计算实参表</a:t>
            </a:r>
          </a:p>
        </p:txBody>
      </p:sp>
      <p:grpSp>
        <p:nvGrpSpPr>
          <p:cNvPr id="84996" name="Group 5"/>
          <p:cNvGrpSpPr>
            <a:grpSpLocks/>
          </p:cNvGrpSpPr>
          <p:nvPr/>
        </p:nvGrpSpPr>
        <p:grpSpPr bwMode="auto">
          <a:xfrm>
            <a:off x="5032375" y="1700213"/>
            <a:ext cx="3806825" cy="411162"/>
            <a:chOff x="3026" y="1911"/>
            <a:chExt cx="2398" cy="259"/>
          </a:xfrm>
        </p:grpSpPr>
        <p:grpSp>
          <p:nvGrpSpPr>
            <p:cNvPr id="85011" name="Group 6"/>
            <p:cNvGrpSpPr>
              <a:grpSpLocks/>
            </p:cNvGrpSpPr>
            <p:nvPr/>
          </p:nvGrpSpPr>
          <p:grpSpPr bwMode="auto">
            <a:xfrm>
              <a:off x="3216" y="1911"/>
              <a:ext cx="2208" cy="259"/>
              <a:chOff x="3216" y="1911"/>
              <a:chExt cx="2208" cy="259"/>
            </a:xfrm>
          </p:grpSpPr>
          <p:sp>
            <p:nvSpPr>
              <p:cNvPr id="85015" name="AutoShape 7"/>
              <p:cNvSpPr>
                <a:spLocks noChangeArrowheads="1"/>
              </p:cNvSpPr>
              <p:nvPr/>
            </p:nvSpPr>
            <p:spPr bwMode="auto">
              <a:xfrm>
                <a:off x="3216" y="1911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5016" name="AutoShape 8"/>
              <p:cNvSpPr>
                <a:spLocks noChangeArrowheads="1"/>
              </p:cNvSpPr>
              <p:nvPr/>
            </p:nvSpPr>
            <p:spPr bwMode="auto">
              <a:xfrm>
                <a:off x="4080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  <p:sp>
            <p:nvSpPr>
              <p:cNvPr id="85017" name="AutoShape 9"/>
              <p:cNvSpPr>
                <a:spLocks noChangeArrowheads="1"/>
              </p:cNvSpPr>
              <p:nvPr/>
            </p:nvSpPr>
            <p:spPr bwMode="auto">
              <a:xfrm>
                <a:off x="4944" y="1916"/>
                <a:ext cx="480" cy="254"/>
              </a:xfrm>
              <a:prstGeom prst="flowChartProcess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endParaRPr lang="zh-CN" altLang="zh-CN" sz="2000" b="0"/>
              </a:p>
            </p:txBody>
          </p:sp>
        </p:grpSp>
        <p:sp>
          <p:nvSpPr>
            <p:cNvPr id="85012" name="Text Box 10"/>
            <p:cNvSpPr txBox="1">
              <a:spLocks noChangeArrowheads="1"/>
            </p:cNvSpPr>
            <p:nvPr/>
          </p:nvSpPr>
          <p:spPr bwMode="auto">
            <a:xfrm>
              <a:off x="3026" y="1911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x</a:t>
              </a:r>
            </a:p>
          </p:txBody>
        </p:sp>
        <p:sp>
          <p:nvSpPr>
            <p:cNvPr id="85013" name="Text Box 11"/>
            <p:cNvSpPr txBox="1">
              <a:spLocks noChangeArrowheads="1"/>
            </p:cNvSpPr>
            <p:nvPr/>
          </p:nvSpPr>
          <p:spPr bwMode="auto">
            <a:xfrm>
              <a:off x="3888" y="1920"/>
              <a:ext cx="194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85014" name="Text Box 12"/>
            <p:cNvSpPr txBox="1">
              <a:spLocks noChangeArrowheads="1"/>
            </p:cNvSpPr>
            <p:nvPr/>
          </p:nvSpPr>
          <p:spPr bwMode="auto">
            <a:xfrm>
              <a:off x="4758" y="1911"/>
              <a:ext cx="18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z</a:t>
              </a:r>
            </a:p>
          </p:txBody>
        </p:sp>
      </p:grpSp>
      <p:grpSp>
        <p:nvGrpSpPr>
          <p:cNvPr id="84997" name="Group 13"/>
          <p:cNvGrpSpPr>
            <a:grpSpLocks/>
          </p:cNvGrpSpPr>
          <p:nvPr/>
        </p:nvGrpSpPr>
        <p:grpSpPr bwMode="auto">
          <a:xfrm>
            <a:off x="5334000" y="1700213"/>
            <a:ext cx="2133600" cy="411162"/>
            <a:chOff x="3216" y="1431"/>
            <a:chExt cx="1344" cy="259"/>
          </a:xfrm>
        </p:grpSpPr>
        <p:sp>
          <p:nvSpPr>
            <p:cNvPr id="85009" name="AutoShape 14"/>
            <p:cNvSpPr>
              <a:spLocks noChangeArrowheads="1"/>
            </p:cNvSpPr>
            <p:nvPr/>
          </p:nvSpPr>
          <p:spPr bwMode="auto">
            <a:xfrm>
              <a:off x="3216" y="1431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</a:rPr>
                <a:t>5</a:t>
              </a:r>
              <a:endParaRPr lang="en-US" altLang="zh-CN" sz="2000" b="0">
                <a:solidFill>
                  <a:schemeClr val="hlink"/>
                </a:solidFill>
              </a:endParaRPr>
            </a:p>
          </p:txBody>
        </p:sp>
        <p:sp>
          <p:nvSpPr>
            <p:cNvPr id="85010" name="AutoShape 15"/>
            <p:cNvSpPr>
              <a:spLocks noChangeArrowheads="1"/>
            </p:cNvSpPr>
            <p:nvPr/>
          </p:nvSpPr>
          <p:spPr bwMode="auto">
            <a:xfrm>
              <a:off x="4080" y="1436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</p:grpSp>
      <p:sp>
        <p:nvSpPr>
          <p:cNvPr id="84998" name="AutoShape 16"/>
          <p:cNvSpPr>
            <a:spLocks noChangeArrowheads="1"/>
          </p:cNvSpPr>
          <p:nvPr/>
        </p:nvSpPr>
        <p:spPr bwMode="auto">
          <a:xfrm>
            <a:off x="53784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5</a:t>
            </a:r>
            <a:endParaRPr lang="en-US" altLang="zh-CN" sz="2000" b="0"/>
          </a:p>
        </p:txBody>
      </p:sp>
      <p:sp>
        <p:nvSpPr>
          <p:cNvPr id="84999" name="AutoShape 17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000" b="0"/>
          </a:p>
        </p:txBody>
      </p:sp>
      <p:sp>
        <p:nvSpPr>
          <p:cNvPr id="85000" name="Text Box 18"/>
          <p:cNvSpPr txBox="1">
            <a:spLocks noChangeArrowheads="1"/>
          </p:cNvSpPr>
          <p:nvPr/>
        </p:nvSpPr>
        <p:spPr bwMode="auto">
          <a:xfrm>
            <a:off x="5076825" y="3148013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85001" name="Text Box 19"/>
          <p:cNvSpPr txBox="1">
            <a:spLocks noChangeArrowheads="1"/>
          </p:cNvSpPr>
          <p:nvPr/>
        </p:nvSpPr>
        <p:spPr bwMode="auto">
          <a:xfrm>
            <a:off x="6448425" y="3133725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85002" name="AutoShape 20"/>
          <p:cNvSpPr>
            <a:spLocks noChangeArrowheads="1"/>
          </p:cNvSpPr>
          <p:nvPr/>
        </p:nvSpPr>
        <p:spPr bwMode="auto">
          <a:xfrm>
            <a:off x="6750050" y="3133725"/>
            <a:ext cx="762000" cy="403225"/>
          </a:xfrm>
          <a:prstGeom prst="flowChartProcess">
            <a:avLst/>
          </a:prstGeom>
          <a:solidFill>
            <a:srgbClr val="99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611349" name="AutoShape 21"/>
          <p:cNvSpPr>
            <a:spLocks noChangeArrowheads="1"/>
          </p:cNvSpPr>
          <p:nvPr/>
        </p:nvSpPr>
        <p:spPr bwMode="auto">
          <a:xfrm flipH="1" flipV="1">
            <a:off x="8385175" y="2386013"/>
            <a:ext cx="301625" cy="533400"/>
          </a:xfrm>
          <a:prstGeom prst="downArrow">
            <a:avLst>
              <a:gd name="adj1" fmla="val 50000"/>
              <a:gd name="adj2" fmla="val 44211"/>
            </a:avLst>
          </a:prstGeom>
          <a:solidFill>
            <a:srgbClr val="FF0000"/>
          </a:solidFill>
          <a:ln w="6350">
            <a:noFill/>
            <a:miter lim="800000"/>
            <a:headEnd/>
            <a:tailEnd type="none" w="med" len="lg"/>
          </a:ln>
          <a:effectLst>
            <a:outerShdw dist="56796" dir="20006097" algn="ctr" rotWithShape="0">
              <a:schemeClr val="bg2"/>
            </a:outerShdw>
          </a:effectLst>
        </p:spPr>
        <p:txBody>
          <a:bodyPr rot="10800000" lIns="90000" tIns="46800" rIns="90000" bIns="46800" anchor="ctr"/>
          <a:lstStyle/>
          <a:p>
            <a:pPr algn="ctr">
              <a:defRPr/>
            </a:pPr>
            <a:endParaRPr lang="zh-CN" altLang="zh-CN" sz="2000" b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11350" name="AutoShape 22"/>
          <p:cNvSpPr>
            <a:spLocks noChangeArrowheads="1"/>
          </p:cNvSpPr>
          <p:nvPr/>
        </p:nvSpPr>
        <p:spPr bwMode="auto">
          <a:xfrm>
            <a:off x="8077200" y="1708150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15</a:t>
            </a:r>
            <a:endParaRPr lang="en-US" altLang="zh-CN" sz="2000" b="0">
              <a:ea typeface="宋体" pitchFamily="2" charset="-122"/>
            </a:endParaRPr>
          </a:p>
        </p:txBody>
      </p:sp>
      <p:grpSp>
        <p:nvGrpSpPr>
          <p:cNvPr id="85005" name="Group 23"/>
          <p:cNvGrpSpPr>
            <a:grpSpLocks/>
          </p:cNvGrpSpPr>
          <p:nvPr/>
        </p:nvGrpSpPr>
        <p:grpSpPr bwMode="auto">
          <a:xfrm>
            <a:off x="7608888" y="3125788"/>
            <a:ext cx="1285875" cy="419100"/>
            <a:chOff x="4793" y="2146"/>
            <a:chExt cx="810" cy="264"/>
          </a:xfrm>
        </p:grpSpPr>
        <p:sp>
          <p:nvSpPr>
            <p:cNvPr id="85007" name="Text Box 24"/>
            <p:cNvSpPr txBox="1">
              <a:spLocks noChangeArrowheads="1"/>
            </p:cNvSpPr>
            <p:nvPr/>
          </p:nvSpPr>
          <p:spPr bwMode="auto">
            <a:xfrm>
              <a:off x="4793" y="2160"/>
              <a:ext cx="318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i="1">
                  <a:solidFill>
                    <a:srgbClr val="3333FF"/>
                  </a:solidFill>
                </a:rPr>
                <a:t>obj</a:t>
              </a:r>
            </a:p>
          </p:txBody>
        </p:sp>
        <p:sp>
          <p:nvSpPr>
            <p:cNvPr id="85008" name="AutoShape 25"/>
            <p:cNvSpPr>
              <a:spLocks noChangeArrowheads="1"/>
            </p:cNvSpPr>
            <p:nvPr/>
          </p:nvSpPr>
          <p:spPr bwMode="auto">
            <a:xfrm>
              <a:off x="5123" y="2146"/>
              <a:ext cx="480" cy="254"/>
            </a:xfrm>
            <a:prstGeom prst="flowChartProcess">
              <a:avLst/>
            </a:prstGeom>
            <a:solidFill>
              <a:srgbClr val="C0C0C0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CC0000"/>
                  </a:solidFill>
                </a:rPr>
                <a:t>15</a:t>
              </a:r>
            </a:p>
          </p:txBody>
        </p:sp>
      </p:grpSp>
      <p:sp>
        <p:nvSpPr>
          <p:cNvPr id="85006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9" grpId="0" animBg="1" autoUpdateAnimBg="0"/>
      <p:bldP spid="611350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 b="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86019" name="AutoShape 4"/>
          <p:cNvSpPr>
            <a:spLocks noChangeArrowheads="1"/>
          </p:cNvSpPr>
          <p:nvPr/>
        </p:nvSpPr>
        <p:spPr bwMode="auto">
          <a:xfrm>
            <a:off x="5334000" y="1700213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000" b="0"/>
          </a:p>
        </p:txBody>
      </p:sp>
      <p:sp>
        <p:nvSpPr>
          <p:cNvPr id="86020" name="AutoShape 5"/>
          <p:cNvSpPr>
            <a:spLocks noChangeArrowheads="1"/>
          </p:cNvSpPr>
          <p:nvPr/>
        </p:nvSpPr>
        <p:spPr bwMode="auto">
          <a:xfrm>
            <a:off x="6705600" y="1708150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000" b="0"/>
          </a:p>
        </p:txBody>
      </p:sp>
      <p:sp>
        <p:nvSpPr>
          <p:cNvPr id="612358" name="AutoShape 6"/>
          <p:cNvSpPr>
            <a:spLocks noChangeArrowheads="1"/>
          </p:cNvSpPr>
          <p:nvPr/>
        </p:nvSpPr>
        <p:spPr bwMode="auto">
          <a:xfrm>
            <a:off x="8077200" y="1708150"/>
            <a:ext cx="762000" cy="403225"/>
          </a:xfrm>
          <a:prstGeom prst="flowChartProcess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15</a:t>
            </a:r>
            <a:endParaRPr lang="en-US" altLang="zh-CN" sz="2000" b="0">
              <a:ea typeface="宋体" pitchFamily="2" charset="-122"/>
            </a:endParaRP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5032375" y="1700213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x</a:t>
            </a:r>
          </a:p>
        </p:txBody>
      </p:sp>
      <p:sp>
        <p:nvSpPr>
          <p:cNvPr id="86023" name="Text Box 8"/>
          <p:cNvSpPr txBox="1">
            <a:spLocks noChangeArrowheads="1"/>
          </p:cNvSpPr>
          <p:nvPr/>
        </p:nvSpPr>
        <p:spPr bwMode="auto">
          <a:xfrm>
            <a:off x="6400800" y="1714500"/>
            <a:ext cx="307975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y</a:t>
            </a:r>
          </a:p>
        </p:txBody>
      </p:sp>
      <p:sp>
        <p:nvSpPr>
          <p:cNvPr id="86024" name="Text Box 9"/>
          <p:cNvSpPr txBox="1">
            <a:spLocks noChangeArrowheads="1"/>
          </p:cNvSpPr>
          <p:nvPr/>
        </p:nvSpPr>
        <p:spPr bwMode="auto">
          <a:xfrm>
            <a:off x="7781925" y="1700213"/>
            <a:ext cx="293688" cy="396875"/>
          </a:xfrm>
          <a:prstGeom prst="rect">
            <a:avLst/>
          </a:prstGeom>
          <a:noFill/>
          <a:ln w="6350">
            <a:noFill/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z</a:t>
            </a:r>
          </a:p>
        </p:txBody>
      </p:sp>
      <p:grpSp>
        <p:nvGrpSpPr>
          <p:cNvPr id="86025" name="Group 10"/>
          <p:cNvGrpSpPr>
            <a:grpSpLocks/>
          </p:cNvGrpSpPr>
          <p:nvPr/>
        </p:nvGrpSpPr>
        <p:grpSpPr bwMode="auto">
          <a:xfrm>
            <a:off x="5334000" y="1700213"/>
            <a:ext cx="2133600" cy="411162"/>
            <a:chOff x="3216" y="1431"/>
            <a:chExt cx="1344" cy="259"/>
          </a:xfrm>
        </p:grpSpPr>
        <p:sp>
          <p:nvSpPr>
            <p:cNvPr id="86035" name="AutoShape 11"/>
            <p:cNvSpPr>
              <a:spLocks noChangeArrowheads="1"/>
            </p:cNvSpPr>
            <p:nvPr/>
          </p:nvSpPr>
          <p:spPr bwMode="auto">
            <a:xfrm>
              <a:off x="3216" y="1431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</a:rPr>
                <a:t>5</a:t>
              </a:r>
              <a:endParaRPr lang="en-US" altLang="zh-CN" sz="2000" b="0">
                <a:solidFill>
                  <a:schemeClr val="hlink"/>
                </a:solidFill>
              </a:endParaRPr>
            </a:p>
          </p:txBody>
        </p:sp>
        <p:sp>
          <p:nvSpPr>
            <p:cNvPr id="86036" name="AutoShape 12"/>
            <p:cNvSpPr>
              <a:spLocks noChangeArrowheads="1"/>
            </p:cNvSpPr>
            <p:nvPr/>
          </p:nvSpPr>
          <p:spPr bwMode="auto">
            <a:xfrm>
              <a:off x="4080" y="1436"/>
              <a:ext cx="480" cy="254"/>
            </a:xfrm>
            <a:prstGeom prst="flowChartProcess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/>
                <a:t>6</a:t>
              </a:r>
            </a:p>
          </p:txBody>
        </p:sp>
      </p:grpSp>
      <p:sp>
        <p:nvSpPr>
          <p:cNvPr id="86026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924300" y="4476750"/>
            <a:ext cx="5081588" cy="1681163"/>
            <a:chOff x="2472" y="2820"/>
            <a:chExt cx="3201" cy="1059"/>
          </a:xfrm>
        </p:grpSpPr>
        <p:sp>
          <p:nvSpPr>
            <p:cNvPr id="612372" name="Text Box 20"/>
            <p:cNvSpPr txBox="1">
              <a:spLocks noChangeArrowheads="1"/>
            </p:cNvSpPr>
            <p:nvPr/>
          </p:nvSpPr>
          <p:spPr bwMode="auto">
            <a:xfrm>
              <a:off x="2472" y="2927"/>
              <a:ext cx="771" cy="250"/>
            </a:xfrm>
            <a:prstGeom prst="rect">
              <a:avLst/>
            </a:prstGeom>
            <a:solidFill>
              <a:srgbClr val="ECE6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VC2010</a:t>
              </a:r>
              <a:endPara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  <p:pic>
          <p:nvPicPr>
            <p:cNvPr id="86034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" y="2820"/>
              <a:ext cx="2521" cy="1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140200" y="2636838"/>
            <a:ext cx="4772025" cy="1690687"/>
            <a:chOff x="2604" y="1716"/>
            <a:chExt cx="3006" cy="1065"/>
          </a:xfrm>
        </p:grpSpPr>
        <p:pic>
          <p:nvPicPr>
            <p:cNvPr id="86031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78" y="1716"/>
              <a:ext cx="2432" cy="1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2371" name="Text Box 19"/>
            <p:cNvSpPr txBox="1">
              <a:spLocks noChangeArrowheads="1"/>
            </p:cNvSpPr>
            <p:nvPr/>
          </p:nvSpPr>
          <p:spPr bwMode="auto">
            <a:xfrm>
              <a:off x="2604" y="1782"/>
              <a:ext cx="548" cy="250"/>
            </a:xfrm>
            <a:prstGeom prst="rect">
              <a:avLst/>
            </a:prstGeom>
            <a:solidFill>
              <a:srgbClr val="ECE6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VC6.0</a:t>
              </a:r>
            </a:p>
          </p:txBody>
        </p:sp>
      </p:grpSp>
      <p:sp>
        <p:nvSpPr>
          <p:cNvPr id="612373" name="Oval 21"/>
          <p:cNvSpPr>
            <a:spLocks noChangeArrowheads="1"/>
          </p:cNvSpPr>
          <p:nvPr/>
        </p:nvSpPr>
        <p:spPr bwMode="auto">
          <a:xfrm>
            <a:off x="6156325" y="2781300"/>
            <a:ext cx="503238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12374" name="Oval 22"/>
          <p:cNvSpPr>
            <a:spLocks noChangeArrowheads="1"/>
          </p:cNvSpPr>
          <p:nvPr/>
        </p:nvSpPr>
        <p:spPr bwMode="auto">
          <a:xfrm>
            <a:off x="6156325" y="4652963"/>
            <a:ext cx="503238" cy="504825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1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6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3" grpId="0" animBg="1"/>
      <p:bldP spid="61237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宋体" pitchFamily="2" charset="-122"/>
              </a:rPr>
              <a:t>．实际参数求值的副作用 </a:t>
            </a:r>
          </a:p>
        </p:txBody>
      </p:sp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457200" y="1182688"/>
            <a:ext cx="4953000" cy="44783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int  add ( int  x ,  int  y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{ return  x + y ; }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int main ( 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{ int  x = 4 ,  y = 6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int  z = add (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</a:t>
            </a:r>
            <a:r>
              <a:rPr lang="en-US" altLang="zh-CN" sz="2000">
                <a:ea typeface="宋体" pitchFamily="2" charset="-122"/>
              </a:rPr>
              <a:t> ,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 + y</a:t>
            </a:r>
            <a:r>
              <a:rPr lang="en-US" altLang="zh-CN" sz="2000" b="0">
                <a:ea typeface="宋体" pitchFamily="2" charset="-122"/>
              </a:rPr>
              <a:t> )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  cout &lt;&lt; " 5 + 11 = " &lt;&lt; z &lt;&lt; " ?!\n" 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613380" name="AutoShape 4"/>
          <p:cNvSpPr>
            <a:spLocks noChangeArrowheads="1"/>
          </p:cNvSpPr>
          <p:nvPr/>
        </p:nvSpPr>
        <p:spPr bwMode="auto">
          <a:xfrm>
            <a:off x="4356100" y="1196975"/>
            <a:ext cx="4244975" cy="1439863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修改程序</a:t>
            </a:r>
          </a:p>
          <a:p>
            <a:pPr algn="ctr">
              <a:defRPr/>
            </a:pPr>
            <a:r>
              <a:rPr lang="zh-CN" altLang="en-US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消除副作用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533400" y="4149725"/>
            <a:ext cx="4114800" cy="1127125"/>
          </a:xfrm>
          <a:prstGeom prst="rect">
            <a:avLst/>
          </a:prstGeom>
          <a:solidFill>
            <a:srgbClr val="FFE1FF"/>
          </a:solidFill>
          <a:ln w="63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++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int  z = add (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000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000">
                <a:ea typeface="宋体" pitchFamily="2" charset="-122"/>
              </a:rPr>
              <a:t>, x + y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ea typeface="宋体" pitchFamily="2" charset="-122"/>
              </a:rPr>
              <a:t>  cout &lt;&lt; " 5 + 11 = " &lt;&lt; z &lt;&lt; "\n" ;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98975" y="2778125"/>
            <a:ext cx="4086225" cy="1238250"/>
            <a:chOff x="2724" y="1706"/>
            <a:chExt cx="2574" cy="780"/>
          </a:xfrm>
        </p:grpSpPr>
        <p:graphicFrame>
          <p:nvGraphicFramePr>
            <p:cNvPr id="2050" name="Object 6"/>
            <p:cNvGraphicFramePr>
              <a:graphicFrameLocks noChangeAspect="1"/>
            </p:cNvGraphicFramePr>
            <p:nvPr/>
          </p:nvGraphicFramePr>
          <p:xfrm>
            <a:off x="3168" y="1706"/>
            <a:ext cx="2130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位图图像" r:id="rId3" imgW="3381847" imgH="1238423" progId="PBrush">
                    <p:embed/>
                  </p:oleObj>
                </mc:Choice>
                <mc:Fallback>
                  <p:oleObj name="位图图像" r:id="rId3" imgW="3381847" imgH="1238423" progId="PBrush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06"/>
                          <a:ext cx="2130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3390" name="Text Box 14"/>
            <p:cNvSpPr txBox="1">
              <a:spLocks noChangeArrowheads="1"/>
            </p:cNvSpPr>
            <p:nvPr/>
          </p:nvSpPr>
          <p:spPr bwMode="auto">
            <a:xfrm>
              <a:off x="2724" y="1774"/>
              <a:ext cx="4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VC6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170363" y="4291013"/>
            <a:ext cx="4433887" cy="1298575"/>
            <a:chOff x="2517" y="2659"/>
            <a:chExt cx="2793" cy="818"/>
          </a:xfrm>
        </p:grpSpPr>
        <p:pic>
          <p:nvPicPr>
            <p:cNvPr id="2058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52" y="2659"/>
              <a:ext cx="2158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3391" name="Text Box 15"/>
            <p:cNvSpPr txBox="1">
              <a:spLocks noChangeArrowheads="1"/>
            </p:cNvSpPr>
            <p:nvPr/>
          </p:nvSpPr>
          <p:spPr bwMode="auto">
            <a:xfrm>
              <a:off x="2517" y="2704"/>
              <a:ext cx="6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VC2010</a:t>
              </a:r>
              <a:endPara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0" grpId="0" animBg="1" autoUpdateAnimBg="0"/>
      <p:bldP spid="613381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．默认参数 </a:t>
            </a: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7910513" cy="2409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C++</a:t>
            </a:r>
            <a:r>
              <a:rPr lang="zh-CN" altLang="en-US" sz="2000">
                <a:ea typeface="Arial Unicode MS"/>
                <a:cs typeface="Arial Unicode MS"/>
              </a:rPr>
              <a:t>允许指定传值参数的默认值。当函数调用中省略默认参数时，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/>
                <a:cs typeface="Arial Unicode MS"/>
              </a:rPr>
              <a:t>    默认值自动传递给被调用函数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默认参数在函数原型定义</a:t>
            </a:r>
          </a:p>
          <a:p>
            <a:pPr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默认参数放在一般参数之后 </a:t>
            </a:r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2" grpId="0" autoUpdateAnimBg="0"/>
      <p:bldP spid="61440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/>
              <a:t>类型  函数名</a:t>
            </a:r>
            <a:r>
              <a:rPr lang="zh-CN" altLang="en-US" sz="2000"/>
              <a:t> （ </a:t>
            </a:r>
            <a:r>
              <a:rPr lang="zh-CN" altLang="en-US" sz="2000" i="1"/>
              <a:t>形式参数表</a:t>
            </a:r>
            <a:r>
              <a:rPr lang="zh-CN" altLang="en-US" sz="2000"/>
              <a:t> ）</a:t>
            </a:r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{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CN" sz="2000"/>
              <a:t>         </a:t>
            </a:r>
            <a:r>
              <a:rPr lang="zh-CN" altLang="en-US" sz="2000" i="1"/>
              <a:t>语句序列</a:t>
            </a:r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}</a:t>
            </a: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utoUpdateAnimBg="0"/>
      <p:bldP spid="506883" grpId="0" autoUpdateAnimBg="0"/>
      <p:bldP spid="506887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216400" cy="5705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rgbClr val="008000"/>
                </a:solidFill>
              </a:rPr>
              <a:t>// </a:t>
            </a:r>
            <a:r>
              <a:rPr lang="zh-CN" altLang="en-US" i="1">
                <a:solidFill>
                  <a:srgbClr val="008000"/>
                </a:solidFill>
              </a:rPr>
              <a:t>例</a:t>
            </a:r>
            <a:r>
              <a:rPr lang="en-US" altLang="zh-CN" i="1">
                <a:solidFill>
                  <a:srgbClr val="008000"/>
                </a:solidFill>
              </a:rPr>
              <a:t>3-7  </a:t>
            </a:r>
            <a:r>
              <a:rPr lang="zh-CN" altLang="en-US" i="1">
                <a:solidFill>
                  <a:srgbClr val="008000"/>
                </a:solidFill>
              </a:rPr>
              <a:t>使用默认参数</a:t>
            </a:r>
          </a:p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double  power ( double  real,  int n = 2 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main (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double  r = 3.0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cout  &lt;&lt;  power ( r )  &lt;&lt; 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cout  &lt;&lt;  power ( r, 3 )  &lt;&lt; 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double  power ( double  real ,   int  n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if  ( n == 0 )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return  1.0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double  result = real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for ( int  i = 2 ;  i &lt;= n ;  i ++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result *= real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return  result;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051300" cy="5705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3-7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使用默认参数</a:t>
            </a:r>
            <a:endParaRPr lang="zh-CN" altLang="en-US" i="1">
              <a:solidFill>
                <a:srgbClr val="009900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real,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n = 2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double  r = 3.0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power ( r )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power ( r, 3 )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 ,   int  n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if  ( n == 0 )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    return  1.0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double  result 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for ( int  i = 2 ;  i &lt;= n ;  i ++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    result *=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return  result;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16451" name="Oval 3"/>
          <p:cNvSpPr>
            <a:spLocks noChangeArrowheads="1"/>
          </p:cNvSpPr>
          <p:nvPr/>
        </p:nvSpPr>
        <p:spPr bwMode="auto">
          <a:xfrm>
            <a:off x="3886200" y="1628775"/>
            <a:ext cx="1066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6452" name="AutoShape 4"/>
          <p:cNvSpPr>
            <a:spLocks/>
          </p:cNvSpPr>
          <p:nvPr/>
        </p:nvSpPr>
        <p:spPr bwMode="auto">
          <a:xfrm>
            <a:off x="6553200" y="2747963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8787"/>
              <a:gd name="adj5" fmla="val -105468"/>
              <a:gd name="adj6" fmla="val -10644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定义默认参数</a:t>
            </a:r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animBg="1"/>
      <p:bldP spid="616452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051300" cy="5705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3-7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使用默认参数</a:t>
            </a:r>
            <a:endParaRPr lang="zh-CN" altLang="en-US" i="1">
              <a:solidFill>
                <a:srgbClr val="009900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real,  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int n = 2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double  r = 3.0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power ( r )</a:t>
            </a:r>
            <a:r>
              <a:rPr lang="en-US" altLang="zh-CN" b="0">
                <a:ea typeface="宋体" pitchFamily="2" charset="-122"/>
              </a:rPr>
              <a:t>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power ( r, 3 )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 ,   int  n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if  ( n == 0 )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    return  1.0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double  result 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for ( int  i = 2 ;  i &lt;= n ;  i ++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    result *=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return  result;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17475" name="Oval 3"/>
          <p:cNvSpPr>
            <a:spLocks noChangeArrowheads="1"/>
          </p:cNvSpPr>
          <p:nvPr/>
        </p:nvSpPr>
        <p:spPr bwMode="auto">
          <a:xfrm>
            <a:off x="2286000" y="2616200"/>
            <a:ext cx="1143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7476" name="AutoShape 4"/>
          <p:cNvSpPr>
            <a:spLocks/>
          </p:cNvSpPr>
          <p:nvPr/>
        </p:nvSpPr>
        <p:spPr bwMode="auto">
          <a:xfrm>
            <a:off x="5867400" y="1752600"/>
            <a:ext cx="1752600" cy="914400"/>
          </a:xfrm>
          <a:prstGeom prst="borderCallout2">
            <a:avLst>
              <a:gd name="adj1" fmla="val 12500"/>
              <a:gd name="adj2" fmla="val -4347"/>
              <a:gd name="adj3" fmla="val 12500"/>
              <a:gd name="adj4" fmla="val -36505"/>
              <a:gd name="adj5" fmla="val 98611"/>
              <a:gd name="adj6" fmla="val -139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使用默认参数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i="1"/>
              <a:t>power ( r</a:t>
            </a:r>
            <a:r>
              <a:rPr lang="zh-CN" altLang="en-US" i="1"/>
              <a:t>，</a:t>
            </a:r>
            <a:r>
              <a:rPr lang="en-US" altLang="zh-CN" i="1"/>
              <a:t>2 )</a:t>
            </a:r>
          </a:p>
        </p:txBody>
      </p:sp>
      <p:sp>
        <p:nvSpPr>
          <p:cNvPr id="92164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animBg="1"/>
      <p:bldP spid="617476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1219200" y="576263"/>
            <a:ext cx="4051300" cy="5705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3-7 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使用默认参数</a:t>
            </a:r>
            <a:endParaRPr lang="zh-CN" altLang="en-US" i="1">
              <a:solidFill>
                <a:srgbClr val="009900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real, 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n = 2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double  r = 3.0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power ( r )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 &lt;&lt;  </a:t>
            </a:r>
            <a:r>
              <a:rPr lang="en-US" altLang="zh-CN" i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power ( r, 3 )</a:t>
            </a:r>
            <a:r>
              <a:rPr lang="en-US" altLang="zh-CN" b="0">
                <a:ea typeface="宋体" pitchFamily="2" charset="-122"/>
              </a:rPr>
              <a:t>  &lt;&lt; 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double  power ( double  real ,   int  n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if  ( n == 0 )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    return  1.0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double  result 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for ( int  i = 2 ;  i &lt;= n ;  i ++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     result *= real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return  result;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sp>
        <p:nvSpPr>
          <p:cNvPr id="618499" name="Oval 3"/>
          <p:cNvSpPr>
            <a:spLocks noChangeArrowheads="1"/>
          </p:cNvSpPr>
          <p:nvPr/>
        </p:nvSpPr>
        <p:spPr bwMode="auto">
          <a:xfrm>
            <a:off x="2286000" y="2900363"/>
            <a:ext cx="1371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8500" name="AutoShape 4"/>
          <p:cNvSpPr>
            <a:spLocks/>
          </p:cNvSpPr>
          <p:nvPr/>
        </p:nvSpPr>
        <p:spPr bwMode="auto">
          <a:xfrm>
            <a:off x="5943600" y="20574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2500"/>
              <a:gd name="adj5" fmla="val 138282"/>
              <a:gd name="adj6" fmla="val -123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不使用默认参数</a:t>
            </a:r>
          </a:p>
        </p:txBody>
      </p:sp>
      <p:sp>
        <p:nvSpPr>
          <p:cNvPr id="93188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animBg="1"/>
      <p:bldP spid="618500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930275" y="1797050"/>
            <a:ext cx="3940175" cy="1187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int 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f ( )</a:t>
            </a:r>
            <a:r>
              <a:rPr lang="en-US" altLang="zh-CN" sz="2000" b="0">
                <a:ea typeface="宋体" pitchFamily="2" charset="-122"/>
                <a:sym typeface="Symbol" pitchFamily="18" charset="2"/>
              </a:rPr>
              <a:t>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……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void  delay ( int k ,  int time = 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f ( )</a:t>
            </a:r>
            <a:r>
              <a:rPr lang="en-US" altLang="zh-CN" sz="2000" b="0">
                <a:ea typeface="宋体" pitchFamily="2" charset="-122"/>
                <a:sym typeface="Symbol" pitchFamily="18" charset="2"/>
              </a:rPr>
              <a:t> ) ;</a:t>
            </a:r>
          </a:p>
        </p:txBody>
      </p:sp>
      <p:sp>
        <p:nvSpPr>
          <p:cNvPr id="619523" name="AutoShape 3"/>
          <p:cNvSpPr>
            <a:spLocks noChangeArrowheads="1"/>
          </p:cNvSpPr>
          <p:nvPr/>
        </p:nvSpPr>
        <p:spPr bwMode="auto">
          <a:xfrm>
            <a:off x="5754688" y="2286000"/>
            <a:ext cx="1235075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OK</a:t>
            </a:r>
            <a:r>
              <a:rPr lang="zh-CN" altLang="en-US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！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．默认参数 </a:t>
            </a:r>
          </a:p>
        </p:txBody>
      </p:sp>
      <p:sp>
        <p:nvSpPr>
          <p:cNvPr id="9421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2" grpId="0" autoUpdateAnimBg="0"/>
      <p:bldP spid="619523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2"/>
          <p:cNvSpPr txBox="1">
            <a:spLocks noChangeArrowheads="1"/>
          </p:cNvSpPr>
          <p:nvPr/>
        </p:nvSpPr>
        <p:spPr bwMode="auto">
          <a:xfrm>
            <a:off x="930275" y="1797050"/>
            <a:ext cx="3940175" cy="1187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int  f ( ) ;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void  delay ( int k ,  int time = f ( ) ) ;</a:t>
            </a: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914400" y="3200400"/>
            <a:ext cx="4294188" cy="549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void  ferror1 ( int x ,  </a:t>
            </a:r>
            <a:r>
              <a:rPr lang="en-US" altLang="zh-CN" sz="2000" b="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int y = 1</a:t>
            </a:r>
            <a:r>
              <a:rPr lang="en-US" altLang="zh-CN" sz="2000" b="0">
                <a:ea typeface="宋体" pitchFamily="2" charset="-122"/>
                <a:sym typeface="Symbol" pitchFamily="18" charset="2"/>
              </a:rPr>
              <a:t> ,  int  z ) ;</a:t>
            </a:r>
          </a:p>
        </p:txBody>
      </p:sp>
      <p:sp>
        <p:nvSpPr>
          <p:cNvPr id="620548" name="AutoShape 4"/>
          <p:cNvSpPr>
            <a:spLocks noChangeArrowheads="1"/>
          </p:cNvSpPr>
          <p:nvPr/>
        </p:nvSpPr>
        <p:spPr bwMode="auto">
          <a:xfrm>
            <a:off x="5727700" y="3048000"/>
            <a:ext cx="1550988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Error</a:t>
            </a: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！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．默认参数 </a:t>
            </a:r>
          </a:p>
        </p:txBody>
      </p:sp>
      <p:sp>
        <p:nvSpPr>
          <p:cNvPr id="9523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0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autoUpdateAnimBg="0"/>
      <p:bldP spid="620548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2"/>
          <p:cNvSpPr txBox="1">
            <a:spLocks noChangeArrowheads="1"/>
          </p:cNvSpPr>
          <p:nvPr/>
        </p:nvSpPr>
        <p:spPr bwMode="auto">
          <a:xfrm>
            <a:off x="930275" y="1797050"/>
            <a:ext cx="3940175" cy="11874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int  f ( ) ;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2000" b="0">
                <a:sym typeface="Symbol" pitchFamily="18" charset="2"/>
              </a:rPr>
              <a:t>void  delay ( int k ,  int time = f ( ) ) ;</a:t>
            </a: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914400" y="3200400"/>
            <a:ext cx="4281488" cy="549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void  ferror1 ( int x ,  </a:t>
            </a:r>
            <a:r>
              <a:rPr lang="en-US" altLang="zh-CN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int y = 1</a:t>
            </a:r>
            <a:r>
              <a:rPr lang="en-US" altLang="zh-CN" sz="2000" b="0">
                <a:ea typeface="宋体" pitchFamily="2" charset="-122"/>
                <a:sym typeface="Symbol" pitchFamily="18" charset="2"/>
              </a:rPr>
              <a:t> ,  int  z ) ;</a:t>
            </a: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914400" y="4114800"/>
            <a:ext cx="3857625" cy="14636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void  ferror2 ( int x ,  int y = 0 )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0">
                <a:ea typeface="宋体" pitchFamily="2" charset="-122"/>
                <a:sym typeface="Symbol" pitchFamily="18" charset="2"/>
              </a:rPr>
              <a:t>void  ferror2 ( int x ) 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ferror2 ( 3 ) ;</a:t>
            </a:r>
            <a:r>
              <a:rPr lang="en-US" altLang="zh-CN" sz="2000" b="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sym typeface="Symbol" pitchFamily="18" charset="2"/>
              </a:rPr>
              <a:t>	 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i="1">
                <a:solidFill>
                  <a:srgbClr val="008000"/>
                </a:solidFill>
                <a:ea typeface="宋体" pitchFamily="2" charset="-122"/>
              </a:rPr>
              <a:t>调用哪个函数 </a:t>
            </a:r>
            <a:r>
              <a:rPr lang="en-US" altLang="zh-CN" i="1">
                <a:solidFill>
                  <a:srgbClr val="008000"/>
                </a:solidFill>
                <a:ea typeface="宋体" pitchFamily="2" charset="-122"/>
              </a:rPr>
              <a:t>?</a:t>
            </a:r>
            <a:r>
              <a:rPr lang="en-US" altLang="zh-CN" b="0" i="1">
                <a:solidFill>
                  <a:srgbClr val="0033CC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621573" name="AutoShape 5"/>
          <p:cNvSpPr>
            <a:spLocks noChangeArrowheads="1"/>
          </p:cNvSpPr>
          <p:nvPr/>
        </p:nvSpPr>
        <p:spPr bwMode="auto">
          <a:xfrm>
            <a:off x="5749925" y="4165600"/>
            <a:ext cx="1555750" cy="879475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>
              <a:defRPr/>
            </a:pPr>
            <a:r>
              <a:rPr lang="en-US" altLang="zh-CN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Error</a:t>
            </a:r>
            <a:r>
              <a:rPr lang="zh-CN" altLang="en-US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！</a:t>
            </a: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533400" y="533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．默认参数 </a:t>
            </a:r>
          </a:p>
        </p:txBody>
      </p:sp>
      <p:sp>
        <p:nvSpPr>
          <p:cNvPr id="96262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387896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3.2.1 </a:t>
            </a:r>
            <a:r>
              <a:rPr lang="zh-CN" altLang="en-US" smtClean="0">
                <a:latin typeface="宋体" charset="-122"/>
              </a:rPr>
              <a:t>传值参数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2" grpId="0" build="p" autoUpdateAnimBg="0" advAuto="0"/>
      <p:bldP spid="621573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1143000" y="1704975"/>
            <a:ext cx="6934200" cy="23780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>
                <a:ea typeface="Arial Unicode MS"/>
                <a:cs typeface="Arial Unicode MS"/>
              </a:rPr>
              <a:t>  </a:t>
            </a:r>
            <a:r>
              <a:rPr lang="zh-CN" altLang="en-US" sz="2000">
                <a:ea typeface="Arial Unicode MS"/>
                <a:cs typeface="Arial Unicode MS"/>
              </a:rPr>
              <a:t>形参指针对应的实际参数是地址表达式，即对象的指针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实际参数把对象的地址值赋给形式参数名标识的指针变量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>
                <a:ea typeface="Arial Unicode MS"/>
                <a:cs typeface="Arial Unicode MS"/>
              </a:rPr>
              <a:t>  被调用函数通过形参指针间接访问实参所指对象 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97283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autoUpdateAnimBg="0"/>
      <p:bldP spid="622595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809625" y="971550"/>
            <a:ext cx="47910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例</a:t>
            </a:r>
            <a:r>
              <a:rPr lang="en-US" altLang="zh-CN" sz="2000" i="1">
                <a:solidFill>
                  <a:srgbClr val="008000"/>
                </a:solidFill>
              </a:rPr>
              <a:t>3-8  </a:t>
            </a:r>
            <a:r>
              <a:rPr lang="zh-CN" altLang="en-US" sz="2000" i="1">
                <a:solidFill>
                  <a:srgbClr val="008000"/>
                </a:solidFill>
              </a:rPr>
              <a:t>交换对象的值</a:t>
            </a:r>
          </a:p>
          <a:p>
            <a:pPr>
              <a:lnSpc>
                <a:spcPct val="120000"/>
              </a:lnSpc>
            </a:pPr>
            <a:r>
              <a:rPr lang="en-US" altLang="zh-CN"/>
              <a:t>#include&lt;iostream&gt;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void  swap ( int * ,   int * 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main 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int  a = 3 ,   b = 8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swap ( &amp;a , &amp;b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cout &lt;&lt;"after swapping... \n"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void  swap ( int  * x ,  int * y 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int  temp = * x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* x  =  * y 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* y =  temp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98306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98307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Text Box 2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3-8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= 3 ,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99345" name="Rectangle 4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99346" name="Text Box 5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99343" name="Rectangle 7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99344" name="Text Box 8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99341" name="Rectangle 10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9342" name="Text Box 11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x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99339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9340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y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499100" y="3549650"/>
            <a:ext cx="2959100" cy="1066800"/>
            <a:chOff x="3464" y="2400"/>
            <a:chExt cx="1864" cy="672"/>
          </a:xfrm>
        </p:grpSpPr>
        <p:sp>
          <p:nvSpPr>
            <p:cNvPr id="99337" name="Freeform 16"/>
            <p:cNvSpPr>
              <a:spLocks/>
            </p:cNvSpPr>
            <p:nvPr/>
          </p:nvSpPr>
          <p:spPr bwMode="auto">
            <a:xfrm>
              <a:off x="3464" y="2400"/>
              <a:ext cx="816" cy="672"/>
            </a:xfrm>
            <a:custGeom>
              <a:avLst/>
              <a:gdLst>
                <a:gd name="T0" fmla="*/ 184 w 816"/>
                <a:gd name="T1" fmla="*/ 0 h 672"/>
                <a:gd name="T2" fmla="*/ 88 w 816"/>
                <a:gd name="T3" fmla="*/ 96 h 672"/>
                <a:gd name="T4" fmla="*/ 712 w 816"/>
                <a:gd name="T5" fmla="*/ 432 h 672"/>
                <a:gd name="T6" fmla="*/ 712 w 816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672"/>
                <a:gd name="T14" fmla="*/ 816 w 81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672">
                  <a:moveTo>
                    <a:pt x="184" y="0"/>
                  </a:moveTo>
                  <a:cubicBezTo>
                    <a:pt x="92" y="12"/>
                    <a:pt x="0" y="24"/>
                    <a:pt x="88" y="96"/>
                  </a:cubicBezTo>
                  <a:cubicBezTo>
                    <a:pt x="176" y="168"/>
                    <a:pt x="608" y="336"/>
                    <a:pt x="712" y="432"/>
                  </a:cubicBezTo>
                  <a:cubicBezTo>
                    <a:pt x="816" y="528"/>
                    <a:pt x="712" y="632"/>
                    <a:pt x="712" y="672"/>
                  </a:cubicBezTo>
                </a:path>
              </a:pathLst>
            </a:cu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pPr algn="ctr"/>
              <a:endParaRPr lang="zh-CN" altLang="en-US"/>
            </a:p>
          </p:txBody>
        </p:sp>
        <p:sp>
          <p:nvSpPr>
            <p:cNvPr id="99338" name="Freeform 17"/>
            <p:cNvSpPr>
              <a:spLocks/>
            </p:cNvSpPr>
            <p:nvPr/>
          </p:nvSpPr>
          <p:spPr bwMode="auto">
            <a:xfrm>
              <a:off x="4512" y="2400"/>
              <a:ext cx="816" cy="672"/>
            </a:xfrm>
            <a:custGeom>
              <a:avLst/>
              <a:gdLst>
                <a:gd name="T0" fmla="*/ 184 w 816"/>
                <a:gd name="T1" fmla="*/ 0 h 672"/>
                <a:gd name="T2" fmla="*/ 88 w 816"/>
                <a:gd name="T3" fmla="*/ 96 h 672"/>
                <a:gd name="T4" fmla="*/ 712 w 816"/>
                <a:gd name="T5" fmla="*/ 432 h 672"/>
                <a:gd name="T6" fmla="*/ 712 w 816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672"/>
                <a:gd name="T14" fmla="*/ 816 w 81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672">
                  <a:moveTo>
                    <a:pt x="184" y="0"/>
                  </a:moveTo>
                  <a:cubicBezTo>
                    <a:pt x="92" y="12"/>
                    <a:pt x="0" y="24"/>
                    <a:pt x="88" y="96"/>
                  </a:cubicBezTo>
                  <a:cubicBezTo>
                    <a:pt x="176" y="168"/>
                    <a:pt x="608" y="336"/>
                    <a:pt x="712" y="432"/>
                  </a:cubicBezTo>
                  <a:cubicBezTo>
                    <a:pt x="816" y="528"/>
                    <a:pt x="712" y="632"/>
                    <a:pt x="712" y="672"/>
                  </a:cubicBezTo>
                </a:path>
              </a:pathLst>
            </a:cu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pPr algn="ctr"/>
              <a:endParaRPr lang="zh-CN" altLang="en-US"/>
            </a:p>
          </p:txBody>
        </p:sp>
      </p:grpSp>
      <p:sp>
        <p:nvSpPr>
          <p:cNvPr id="99335" name="Rectangle 18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99336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ChangeArrowheads="1"/>
          </p:cNvSpPr>
          <p:nvPr/>
        </p:nvSpPr>
        <p:spPr bwMode="auto">
          <a:xfrm>
            <a:off x="685800" y="95885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函数定义形式 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2895600" y="1187450"/>
            <a:ext cx="3733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</a:pPr>
            <a:r>
              <a:rPr lang="zh-CN" altLang="en-US" sz="2000" i="1">
                <a:solidFill>
                  <a:srgbClr val="0000FF"/>
                </a:solidFill>
              </a:rPr>
              <a:t>类型  函数名 （ 形式参数表 ）</a:t>
            </a:r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{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CN" sz="2000"/>
              <a:t>         </a:t>
            </a:r>
            <a:r>
              <a:rPr lang="zh-CN" altLang="en-US" sz="2000" i="1"/>
              <a:t>语句序列</a:t>
            </a:r>
          </a:p>
          <a:p>
            <a:pPr marL="457200" indent="-457200" algn="just">
              <a:lnSpc>
                <a:spcPct val="120000"/>
              </a:lnSpc>
            </a:pPr>
            <a:r>
              <a:rPr lang="zh-CN" altLang="en-US" sz="2000"/>
              <a:t>  </a:t>
            </a:r>
            <a:r>
              <a:rPr lang="en-US" altLang="zh-CN" sz="2000"/>
              <a:t>}</a:t>
            </a: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3.1.1 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函数定义 </a:t>
            </a:r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746125" y="2825750"/>
            <a:ext cx="786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>
                <a:solidFill>
                  <a:srgbClr val="0000FF"/>
                </a:solidFill>
                <a:ea typeface="Arial Unicode MS"/>
                <a:cs typeface="Arial Unicode MS"/>
              </a:rPr>
              <a:t>函数头</a:t>
            </a:r>
            <a:r>
              <a:rPr lang="en-US" altLang="zh-CN">
                <a:ea typeface="Arial Unicode MS"/>
                <a:cs typeface="Arial Unicode MS"/>
              </a:rPr>
              <a:t>——</a:t>
            </a:r>
            <a:r>
              <a:rPr lang="zh-CN" altLang="en-US">
                <a:ea typeface="Arial Unicode MS"/>
                <a:cs typeface="Arial Unicode MS"/>
              </a:rPr>
              <a:t>函数接口，包括：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900" b="1" smtClean="0">
                <a:latin typeface="楷体_GB2312" pitchFamily="49" charset="-122"/>
              </a:rPr>
              <a:t>3.1.1  </a:t>
            </a:r>
            <a:r>
              <a:rPr lang="zh-CN" altLang="en-US" sz="900" b="1" smtClean="0">
                <a:latin typeface="楷体_GB2312" pitchFamily="49" charset="-122"/>
              </a:rPr>
              <a:t>函数定义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2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3" name="Group 3"/>
          <p:cNvGrpSpPr>
            <a:grpSpLocks/>
          </p:cNvGrpSpPr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100367" name="Rectangle 4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100368" name="Text Box 5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100354" name="Group 6"/>
          <p:cNvGrpSpPr>
            <a:grpSpLocks/>
          </p:cNvGrpSpPr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100365" name="Rectangle 7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100366" name="Text Box 8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0355" name="Group 9"/>
          <p:cNvGrpSpPr>
            <a:grpSpLocks/>
          </p:cNvGrpSpPr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624650" name="Rectangle 10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&amp;a</a:t>
              </a:r>
            </a:p>
          </p:txBody>
        </p:sp>
        <p:sp>
          <p:nvSpPr>
            <p:cNvPr id="100364" name="Text Box 11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x</a:t>
              </a:r>
            </a:p>
          </p:txBody>
        </p:sp>
      </p:grpSp>
      <p:grpSp>
        <p:nvGrpSpPr>
          <p:cNvPr id="100356" name="Group 12"/>
          <p:cNvGrpSpPr>
            <a:grpSpLocks/>
          </p:cNvGrpSpPr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624653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&amp;b</a:t>
              </a:r>
            </a:p>
          </p:txBody>
        </p:sp>
        <p:sp>
          <p:nvSpPr>
            <p:cNvPr id="100362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624655" name="Text Box 15"/>
          <p:cNvSpPr txBox="1">
            <a:spLocks noChangeArrowheads="1"/>
          </p:cNvSpPr>
          <p:nvPr/>
        </p:nvSpPr>
        <p:spPr bwMode="auto">
          <a:xfrm>
            <a:off x="6292850" y="3738563"/>
            <a:ext cx="21145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                          *y</a:t>
            </a:r>
          </a:p>
        </p:txBody>
      </p:sp>
      <p:sp>
        <p:nvSpPr>
          <p:cNvPr id="100358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100359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624660" name="Text Box 20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3-8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= 3 ,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5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7" name="Group 2"/>
          <p:cNvGrpSpPr>
            <a:grpSpLocks/>
          </p:cNvGrpSpPr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101392" name="Rectangle 3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101393" name="Text Box 4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101378" name="Group 5"/>
          <p:cNvGrpSpPr>
            <a:grpSpLocks/>
          </p:cNvGrpSpPr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101390" name="Rectangle 6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101391" name="Text Box 7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1379" name="Group 8"/>
          <p:cNvGrpSpPr>
            <a:grpSpLocks/>
          </p:cNvGrpSpPr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625673" name="Rectangle 9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&amp;a</a:t>
              </a:r>
            </a:p>
          </p:txBody>
        </p:sp>
        <p:sp>
          <p:nvSpPr>
            <p:cNvPr id="101389" name="Text Box 10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x</a:t>
              </a:r>
            </a:p>
          </p:txBody>
        </p:sp>
      </p:grpSp>
      <p:grpSp>
        <p:nvGrpSpPr>
          <p:cNvPr id="101380" name="Group 11"/>
          <p:cNvGrpSpPr>
            <a:grpSpLocks/>
          </p:cNvGrpSpPr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&amp;b</a:t>
              </a:r>
            </a:p>
          </p:txBody>
        </p:sp>
        <p:sp>
          <p:nvSpPr>
            <p:cNvPr id="101387" name="Text Box 13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625678" name="Text Box 14"/>
          <p:cNvSpPr txBox="1">
            <a:spLocks noChangeArrowheads="1"/>
          </p:cNvSpPr>
          <p:nvPr/>
        </p:nvSpPr>
        <p:spPr bwMode="auto">
          <a:xfrm>
            <a:off x="6292850" y="3738563"/>
            <a:ext cx="21145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                          *y</a:t>
            </a:r>
          </a:p>
        </p:txBody>
      </p:sp>
      <p:sp>
        <p:nvSpPr>
          <p:cNvPr id="625679" name="Freeform 15"/>
          <p:cNvSpPr>
            <a:spLocks/>
          </p:cNvSpPr>
          <p:nvPr/>
        </p:nvSpPr>
        <p:spPr bwMode="auto">
          <a:xfrm>
            <a:off x="6553200" y="2863850"/>
            <a:ext cx="1600200" cy="457200"/>
          </a:xfrm>
          <a:custGeom>
            <a:avLst/>
            <a:gdLst>
              <a:gd name="T0" fmla="*/ 0 w 1008"/>
              <a:gd name="T1" fmla="*/ 2147483647 h 288"/>
              <a:gd name="T2" fmla="*/ 2147483647 w 1008"/>
              <a:gd name="T3" fmla="*/ 0 h 288"/>
              <a:gd name="T4" fmla="*/ 2147483647 w 1008"/>
              <a:gd name="T5" fmla="*/ 2147483647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80" y="144"/>
                  <a:pt x="360" y="0"/>
                  <a:pt x="528" y="0"/>
                </a:cubicBezTo>
                <a:cubicBezTo>
                  <a:pt x="696" y="0"/>
                  <a:pt x="928" y="240"/>
                  <a:pt x="1008" y="288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stealth" w="lg" len="lg"/>
            <a:tailEnd type="stealth" w="lg" len="lg"/>
          </a:ln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01383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101384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625684" name="Text Box 20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3-8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= 3 ,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1" name="Group 3"/>
          <p:cNvGrpSpPr>
            <a:grpSpLocks/>
          </p:cNvGrpSpPr>
          <p:nvPr/>
        </p:nvGrpSpPr>
        <p:grpSpPr bwMode="auto">
          <a:xfrm>
            <a:off x="5734050" y="3321050"/>
            <a:ext cx="1276350" cy="381000"/>
            <a:chOff x="3612" y="2256"/>
            <a:chExt cx="804" cy="240"/>
          </a:xfrm>
        </p:grpSpPr>
        <p:sp>
          <p:nvSpPr>
            <p:cNvPr id="626692" name="Rectangle 4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8</a:t>
              </a:r>
            </a:p>
          </p:txBody>
        </p:sp>
        <p:sp>
          <p:nvSpPr>
            <p:cNvPr id="102417" name="Text Box 5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102402" name="Group 6"/>
          <p:cNvGrpSpPr>
            <a:grpSpLocks/>
          </p:cNvGrpSpPr>
          <p:nvPr/>
        </p:nvGrpSpPr>
        <p:grpSpPr bwMode="auto">
          <a:xfrm>
            <a:off x="7410450" y="3321050"/>
            <a:ext cx="1276350" cy="381000"/>
            <a:chOff x="4668" y="2256"/>
            <a:chExt cx="804" cy="240"/>
          </a:xfrm>
        </p:grpSpPr>
        <p:sp>
          <p:nvSpPr>
            <p:cNvPr id="102414" name="Rectangle 7"/>
            <p:cNvSpPr>
              <a:spLocks noChangeArrowheads="1"/>
            </p:cNvSpPr>
            <p:nvPr/>
          </p:nvSpPr>
          <p:spPr bwMode="auto">
            <a:xfrm>
              <a:off x="4848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333FF"/>
                  </a:solidFill>
                </a:rPr>
                <a:t>3</a:t>
              </a:r>
            </a:p>
          </p:txBody>
        </p:sp>
        <p:sp>
          <p:nvSpPr>
            <p:cNvPr id="102415" name="Text Box 8"/>
            <p:cNvSpPr txBox="1">
              <a:spLocks noChangeArrowheads="1"/>
            </p:cNvSpPr>
            <p:nvPr/>
          </p:nvSpPr>
          <p:spPr bwMode="auto">
            <a:xfrm>
              <a:off x="4668" y="2256"/>
              <a:ext cx="19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2403" name="Group 9"/>
          <p:cNvGrpSpPr>
            <a:grpSpLocks/>
          </p:cNvGrpSpPr>
          <p:nvPr/>
        </p:nvGrpSpPr>
        <p:grpSpPr bwMode="auto">
          <a:xfrm>
            <a:off x="5715000" y="4616450"/>
            <a:ext cx="1295400" cy="381000"/>
            <a:chOff x="3600" y="3072"/>
            <a:chExt cx="816" cy="240"/>
          </a:xfrm>
        </p:grpSpPr>
        <p:sp>
          <p:nvSpPr>
            <p:cNvPr id="626698" name="Rectangle 10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&amp;a</a:t>
              </a:r>
            </a:p>
          </p:txBody>
        </p:sp>
        <p:sp>
          <p:nvSpPr>
            <p:cNvPr id="102413" name="Text Box 11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x</a:t>
              </a:r>
            </a:p>
          </p:txBody>
        </p:sp>
      </p:grpSp>
      <p:grpSp>
        <p:nvGrpSpPr>
          <p:cNvPr id="102404" name="Group 12"/>
          <p:cNvGrpSpPr>
            <a:grpSpLocks/>
          </p:cNvGrpSpPr>
          <p:nvPr/>
        </p:nvGrpSpPr>
        <p:grpSpPr bwMode="auto">
          <a:xfrm>
            <a:off x="7391400" y="4616450"/>
            <a:ext cx="1295400" cy="381000"/>
            <a:chOff x="4656" y="3072"/>
            <a:chExt cx="816" cy="240"/>
          </a:xfrm>
        </p:grpSpPr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&amp;b</a:t>
              </a:r>
            </a:p>
          </p:txBody>
        </p:sp>
        <p:sp>
          <p:nvSpPr>
            <p:cNvPr id="102411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626703" name="Text Box 15"/>
          <p:cNvSpPr txBox="1">
            <a:spLocks noChangeArrowheads="1"/>
          </p:cNvSpPr>
          <p:nvPr/>
        </p:nvSpPr>
        <p:spPr bwMode="auto">
          <a:xfrm>
            <a:off x="6292850" y="3738563"/>
            <a:ext cx="21145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*x                          *y</a:t>
            </a:r>
          </a:p>
        </p:txBody>
      </p:sp>
      <p:sp>
        <p:nvSpPr>
          <p:cNvPr id="102406" name="Rectangle 16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</a:p>
        </p:txBody>
      </p:sp>
      <p:sp>
        <p:nvSpPr>
          <p:cNvPr id="102407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  <p:sp>
        <p:nvSpPr>
          <p:cNvPr id="626708" name="Text Box 20"/>
          <p:cNvSpPr txBox="1">
            <a:spLocks noChangeArrowheads="1"/>
          </p:cNvSpPr>
          <p:nvPr/>
        </p:nvSpPr>
        <p:spPr bwMode="auto">
          <a:xfrm>
            <a:off x="809625" y="971550"/>
            <a:ext cx="4524375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例</a:t>
            </a:r>
            <a:r>
              <a:rPr lang="en-US" altLang="zh-CN" sz="2000" i="1">
                <a:solidFill>
                  <a:srgbClr val="008000"/>
                </a:solidFill>
                <a:ea typeface="宋体" pitchFamily="2" charset="-122"/>
              </a:rPr>
              <a:t>3-8  </a:t>
            </a:r>
            <a:r>
              <a:rPr lang="zh-CN" altLang="en-US" sz="2000" i="1">
                <a:solidFill>
                  <a:srgbClr val="008000"/>
                </a:solidFill>
                <a:ea typeface="宋体" pitchFamily="2" charset="-122"/>
              </a:rPr>
              <a:t>交换对象的值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#include&lt;iostream&gt;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using namespace std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>
                <a:ea typeface="宋体" pitchFamily="2" charset="-122"/>
              </a:rPr>
              <a:t> , 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</a:t>
            </a:r>
            <a:r>
              <a:rPr lang="en-US" altLang="zh-CN" b="0">
                <a:ea typeface="宋体" pitchFamily="2" charset="-122"/>
              </a:rPr>
              <a:t> 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int main 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en-US" altLang="zh-CN" b="0">
                <a:ea typeface="宋体" pitchFamily="2" charset="-122"/>
              </a:rPr>
              <a:t> = 3 ,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0">
                <a:ea typeface="宋体" pitchFamily="2" charset="-122"/>
              </a:rPr>
              <a:t> = 8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&amp;a</a:t>
            </a:r>
            <a:r>
              <a:rPr lang="en-US" altLang="zh-CN">
                <a:ea typeface="宋体" pitchFamily="2" charset="-122"/>
              </a:rPr>
              <a:t> ,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&amp;b</a:t>
            </a:r>
            <a:r>
              <a:rPr lang="en-US" altLang="zh-CN" b="0">
                <a:ea typeface="宋体" pitchFamily="2" charset="-122"/>
              </a:rPr>
              <a:t> )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&lt;&lt;"after swapping... \n"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cout &lt;&lt; "a = " &lt;&lt; a &lt;&lt; ", b = " &lt;&lt; b &lt;&lt; endl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void  swap (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,  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int *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  <a:r>
              <a:rPr lang="en-US" altLang="zh-CN" b="0">
                <a:ea typeface="宋体" pitchFamily="2" charset="-122"/>
              </a:rPr>
              <a:t> 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{  int  temp = * x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x  =  * y 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   * y =  temp 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0">
                <a:ea typeface="宋体" pitchFamily="2" charset="-122"/>
              </a:rPr>
              <a:t>}</a:t>
            </a:r>
          </a:p>
        </p:txBody>
      </p:sp>
      <p:pic>
        <p:nvPicPr>
          <p:cNvPr id="626709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908050"/>
            <a:ext cx="3544887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}</a:t>
            </a:r>
          </a:p>
        </p:txBody>
      </p:sp>
      <p:sp>
        <p:nvSpPr>
          <p:cNvPr id="103426" name="Rectangle 3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27717" name="AutoShape 5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sp>
        <p:nvSpPr>
          <p:cNvPr id="1034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6" grpId="0" autoUpdateAnimBg="0"/>
      <p:bldP spid="627717" grpId="0" animBg="1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ChangeArrowheads="1"/>
          </p:cNvSpPr>
          <p:nvPr/>
        </p:nvSpPr>
        <p:spPr bwMode="auto">
          <a:xfrm>
            <a:off x="990600" y="2276475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450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FFFF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FFFFFF"/>
                </a:solidFill>
              </a:rPr>
              <a:t>int x = 20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28742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4457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104455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ChangeArrowheads="1"/>
          </p:cNvSpPr>
          <p:nvPr/>
        </p:nvSpPr>
        <p:spPr bwMode="auto">
          <a:xfrm>
            <a:off x="990600" y="2616200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5474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</a:t>
            </a:r>
            <a:r>
              <a:rPr lang="en-US" altLang="zh-CN"/>
              <a:t> </a:t>
            </a:r>
            <a:r>
              <a:rPr lang="en-US" altLang="zh-CN" b="0"/>
              <a:t>int x = 20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5475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29766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05478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105479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ChangeArrowheads="1"/>
          </p:cNvSpPr>
          <p:nvPr/>
        </p:nvSpPr>
        <p:spPr bwMode="auto">
          <a:xfrm>
            <a:off x="990600" y="36242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FFFF"/>
                </a:solidFill>
              </a:rPr>
              <a:t>void func ( int * p )</a:t>
            </a:r>
            <a:r>
              <a:rPr lang="en-US" altLang="zh-CN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0790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06502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6508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6509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15000" y="4083050"/>
            <a:ext cx="1295400" cy="381000"/>
            <a:chOff x="3600" y="3072"/>
            <a:chExt cx="816" cy="240"/>
          </a:xfrm>
        </p:grpSpPr>
        <p:sp>
          <p:nvSpPr>
            <p:cNvPr id="106506" name="Rectangle 11"/>
            <p:cNvSpPr>
              <a:spLocks noChangeArrowheads="1"/>
            </p:cNvSpPr>
            <p:nvPr/>
          </p:nvSpPr>
          <p:spPr bwMode="auto">
            <a:xfrm>
              <a:off x="3792" y="3072"/>
              <a:ext cx="624" cy="240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106507" name="Text Box 12"/>
            <p:cNvSpPr txBox="1">
              <a:spLocks noChangeArrowheads="1"/>
            </p:cNvSpPr>
            <p:nvPr/>
          </p:nvSpPr>
          <p:spPr bwMode="auto">
            <a:xfrm>
              <a:off x="3600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p</a:t>
              </a:r>
            </a:p>
          </p:txBody>
        </p:sp>
      </p:grpSp>
      <p:sp>
        <p:nvSpPr>
          <p:cNvPr id="630797" name="Freeform 13"/>
          <p:cNvSpPr>
            <a:spLocks/>
          </p:cNvSpPr>
          <p:nvPr/>
        </p:nvSpPr>
        <p:spPr bwMode="auto">
          <a:xfrm>
            <a:off x="5499100" y="3016250"/>
            <a:ext cx="1295400" cy="1066800"/>
          </a:xfrm>
          <a:custGeom>
            <a:avLst/>
            <a:gdLst>
              <a:gd name="T0" fmla="*/ 2147483647 w 816"/>
              <a:gd name="T1" fmla="*/ 0 h 672"/>
              <a:gd name="T2" fmla="*/ 2147483647 w 816"/>
              <a:gd name="T3" fmla="*/ 2147483647 h 672"/>
              <a:gd name="T4" fmla="*/ 2147483647 w 816"/>
              <a:gd name="T5" fmla="*/ 2147483647 h 672"/>
              <a:gd name="T6" fmla="*/ 2147483647 w 816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672"/>
              <a:gd name="T14" fmla="*/ 816 w 81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672">
                <a:moveTo>
                  <a:pt x="184" y="0"/>
                </a:moveTo>
                <a:cubicBezTo>
                  <a:pt x="92" y="12"/>
                  <a:pt x="0" y="24"/>
                  <a:pt x="88" y="96"/>
                </a:cubicBezTo>
                <a:cubicBezTo>
                  <a:pt x="176" y="168"/>
                  <a:pt x="608" y="336"/>
                  <a:pt x="712" y="432"/>
                </a:cubicBezTo>
                <a:cubicBezTo>
                  <a:pt x="816" y="528"/>
                  <a:pt x="712" y="632"/>
                  <a:pt x="712" y="672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none" w="sm" len="sm"/>
            <a:tailEnd type="stealth" w="lg" len="lg"/>
          </a:ln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06505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ChangeArrowheads="1"/>
          </p:cNvSpPr>
          <p:nvPr/>
        </p:nvSpPr>
        <p:spPr bwMode="auto">
          <a:xfrm>
            <a:off x="990600" y="36242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FFFF"/>
                </a:solidFill>
              </a:rPr>
              <a:t>void func ( int * p )</a:t>
            </a:r>
            <a:r>
              <a:rPr lang="en-US" altLang="zh-CN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1814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07526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7532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7533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1818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07528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sp>
        <p:nvSpPr>
          <p:cNvPr id="107529" name="Freeform 12"/>
          <p:cNvSpPr>
            <a:spLocks/>
          </p:cNvSpPr>
          <p:nvPr/>
        </p:nvSpPr>
        <p:spPr bwMode="auto">
          <a:xfrm>
            <a:off x="5499100" y="3016250"/>
            <a:ext cx="1295400" cy="1066800"/>
          </a:xfrm>
          <a:custGeom>
            <a:avLst/>
            <a:gdLst>
              <a:gd name="T0" fmla="*/ 2147483647 w 816"/>
              <a:gd name="T1" fmla="*/ 0 h 672"/>
              <a:gd name="T2" fmla="*/ 2147483647 w 816"/>
              <a:gd name="T3" fmla="*/ 2147483647 h 672"/>
              <a:gd name="T4" fmla="*/ 2147483647 w 816"/>
              <a:gd name="T5" fmla="*/ 2147483647 h 672"/>
              <a:gd name="T6" fmla="*/ 2147483647 w 816"/>
              <a:gd name="T7" fmla="*/ 2147483647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672"/>
              <a:gd name="T14" fmla="*/ 816 w 81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672">
                <a:moveTo>
                  <a:pt x="184" y="0"/>
                </a:moveTo>
                <a:cubicBezTo>
                  <a:pt x="92" y="12"/>
                  <a:pt x="0" y="24"/>
                  <a:pt x="88" y="96"/>
                </a:cubicBezTo>
                <a:cubicBezTo>
                  <a:pt x="176" y="168"/>
                  <a:pt x="608" y="336"/>
                  <a:pt x="712" y="432"/>
                </a:cubicBezTo>
                <a:cubicBezTo>
                  <a:pt x="816" y="528"/>
                  <a:pt x="712" y="632"/>
                  <a:pt x="712" y="672"/>
                </a:cubicBezTo>
              </a:path>
            </a:pathLst>
          </a:custGeom>
          <a:noFill/>
          <a:ln w="19050" cap="sq">
            <a:solidFill>
              <a:srgbClr val="FF3300"/>
            </a:solidFill>
            <a:round/>
            <a:headEnd type="none" w="sm" len="sm"/>
            <a:tailEnd type="stealth" w="lg" len="lg"/>
          </a:ln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631821" name="Text Box 13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07531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21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ChangeArrowheads="1"/>
          </p:cNvSpPr>
          <p:nvPr/>
        </p:nvSpPr>
        <p:spPr bwMode="auto">
          <a:xfrm>
            <a:off x="990600" y="3941763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8546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FFFF"/>
                </a:solidFill>
              </a:rPr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8548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2838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08550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8558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8559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2842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08552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08556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10</a:t>
              </a:r>
            </a:p>
          </p:txBody>
        </p:sp>
        <p:sp>
          <p:nvSpPr>
            <p:cNvPr id="108557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2847" name="Text Box 15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08555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ChangeArrowheads="1"/>
          </p:cNvSpPr>
          <p:nvPr/>
        </p:nvSpPr>
        <p:spPr bwMode="auto">
          <a:xfrm>
            <a:off x="990600" y="4251325"/>
            <a:ext cx="3352800" cy="381000"/>
          </a:xfrm>
          <a:prstGeom prst="rect">
            <a:avLst/>
          </a:prstGeom>
          <a:solidFill>
            <a:srgbClr val="0000FF"/>
          </a:solidFill>
          <a:ln w="63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62025" y="908050"/>
            <a:ext cx="3686175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0"/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using namespace std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x = 20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func( &amp;x )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"x = " &lt;&lt; x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void func ( int * p ) 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{ int a = 10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>
                <a:solidFill>
                  <a:srgbClr val="FFFFFF"/>
                </a:solidFill>
              </a:rPr>
              <a:t>*p += a 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</a:t>
            </a:r>
            <a:r>
              <a:rPr lang="en-US" altLang="zh-CN" b="0"/>
              <a:t>p = &amp;a;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*p = *p + a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"*p = " &lt;&lt; *p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  cout &lt;&lt; "a = " &lt;&lt; a &lt;&lt; endl ;</a:t>
            </a:r>
          </a:p>
          <a:p>
            <a:pPr>
              <a:lnSpc>
                <a:spcPct val="120000"/>
              </a:lnSpc>
            </a:pPr>
            <a:r>
              <a:rPr lang="en-US" altLang="zh-CN" b="0"/>
              <a:t>}</a:t>
            </a:r>
          </a:p>
        </p:txBody>
      </p:sp>
      <p:sp>
        <p:nvSpPr>
          <p:cNvPr id="109571" name="Rectangle 4"/>
          <p:cNvSpPr>
            <a:spLocks noChangeArrowheads="1"/>
          </p:cNvSpPr>
          <p:nvPr/>
        </p:nvSpPr>
        <p:spPr bwMode="auto">
          <a:xfrm>
            <a:off x="533400" y="2730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CC3300"/>
                </a:solidFill>
                <a:latin typeface="楷体_GB2312" pitchFamily="49" charset="-122"/>
              </a:rPr>
              <a:t>3.2.2	 </a:t>
            </a:r>
            <a:r>
              <a:rPr lang="zh-CN" altLang="en-US" sz="2400">
                <a:solidFill>
                  <a:srgbClr val="CC3300"/>
                </a:solidFill>
                <a:latin typeface="楷体_GB2312" pitchFamily="49" charset="-122"/>
              </a:rPr>
              <a:t>指针参数</a:t>
            </a:r>
            <a:endParaRPr lang="zh-CN" altLang="en-US" sz="2000" i="1">
              <a:solidFill>
                <a:srgbClr val="009900"/>
              </a:solidFill>
            </a:endParaRPr>
          </a:p>
        </p:txBody>
      </p:sp>
      <p:sp>
        <p:nvSpPr>
          <p:cNvPr id="109572" name="Rectangle 5"/>
          <p:cNvSpPr>
            <a:spLocks noChangeArrowheads="1"/>
          </p:cNvSpPr>
          <p:nvPr/>
        </p:nvSpPr>
        <p:spPr bwMode="auto">
          <a:xfrm>
            <a:off x="5511800" y="958850"/>
            <a:ext cx="26352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000" i="1">
                <a:solidFill>
                  <a:srgbClr val="008000"/>
                </a:solidFill>
              </a:rPr>
              <a:t>用 </a:t>
            </a:r>
            <a:r>
              <a:rPr lang="en-US" altLang="zh-CN" sz="2000" i="1">
                <a:solidFill>
                  <a:srgbClr val="008000"/>
                </a:solidFill>
              </a:rPr>
              <a:t>const </a:t>
            </a:r>
            <a:r>
              <a:rPr lang="zh-CN" altLang="en-US" sz="2000" i="1">
                <a:solidFill>
                  <a:srgbClr val="008000"/>
                </a:solidFill>
              </a:rPr>
              <a:t>约束指针参数</a:t>
            </a:r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4648200" y="1492250"/>
            <a:ext cx="2514600" cy="9144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无约束</a:t>
            </a:r>
          </a:p>
        </p:txBody>
      </p:sp>
      <p:grpSp>
        <p:nvGrpSpPr>
          <p:cNvPr id="109574" name="Group 7"/>
          <p:cNvGrpSpPr>
            <a:grpSpLocks/>
          </p:cNvGrpSpPr>
          <p:nvPr/>
        </p:nvGrpSpPr>
        <p:grpSpPr bwMode="auto">
          <a:xfrm>
            <a:off x="5734050" y="2787650"/>
            <a:ext cx="1276350" cy="381000"/>
            <a:chOff x="3612" y="2256"/>
            <a:chExt cx="804" cy="240"/>
          </a:xfrm>
        </p:grpSpPr>
        <p:sp>
          <p:nvSpPr>
            <p:cNvPr id="109582" name="Rectangle 8"/>
            <p:cNvSpPr>
              <a:spLocks noChangeArrowheads="1"/>
            </p:cNvSpPr>
            <p:nvPr/>
          </p:nvSpPr>
          <p:spPr bwMode="auto">
            <a:xfrm>
              <a:off x="3792" y="2256"/>
              <a:ext cx="624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20</a:t>
              </a:r>
            </a:p>
          </p:txBody>
        </p:sp>
        <p:sp>
          <p:nvSpPr>
            <p:cNvPr id="109583" name="Text Box 9"/>
            <p:cNvSpPr txBox="1">
              <a:spLocks noChangeArrowheads="1"/>
            </p:cNvSpPr>
            <p:nvPr/>
          </p:nvSpPr>
          <p:spPr bwMode="auto">
            <a:xfrm>
              <a:off x="3612" y="2256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/>
                <a:t>x</a:t>
              </a:r>
            </a:p>
          </p:txBody>
        </p:sp>
      </p:grpSp>
      <p:sp>
        <p:nvSpPr>
          <p:cNvPr id="633866" name="Rectangle 10"/>
          <p:cNvSpPr>
            <a:spLocks noChangeArrowheads="1"/>
          </p:cNvSpPr>
          <p:nvPr/>
        </p:nvSpPr>
        <p:spPr bwMode="auto">
          <a:xfrm>
            <a:off x="6019800" y="4083050"/>
            <a:ext cx="990600" cy="381000"/>
          </a:xfrm>
          <a:prstGeom prst="rect">
            <a:avLst/>
          </a:prstGeom>
          <a:solidFill>
            <a:srgbClr val="99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&amp;x</a:t>
            </a:r>
          </a:p>
        </p:txBody>
      </p:sp>
      <p:sp>
        <p:nvSpPr>
          <p:cNvPr id="109576" name="Text Box 11"/>
          <p:cNvSpPr txBox="1">
            <a:spLocks noChangeArrowheads="1"/>
          </p:cNvSpPr>
          <p:nvPr/>
        </p:nvSpPr>
        <p:spPr bwMode="auto">
          <a:xfrm>
            <a:off x="5715000" y="4097338"/>
            <a:ext cx="298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0" i="1"/>
              <a:t>p</a:t>
            </a:r>
          </a:p>
        </p:txBody>
      </p:sp>
      <p:grpSp>
        <p:nvGrpSpPr>
          <p:cNvPr id="109577" name="Group 12"/>
          <p:cNvGrpSpPr>
            <a:grpSpLocks/>
          </p:cNvGrpSpPr>
          <p:nvPr/>
        </p:nvGrpSpPr>
        <p:grpSpPr bwMode="auto">
          <a:xfrm>
            <a:off x="7391400" y="4083050"/>
            <a:ext cx="1295400" cy="381000"/>
            <a:chOff x="4656" y="3072"/>
            <a:chExt cx="816" cy="240"/>
          </a:xfrm>
        </p:grpSpPr>
        <p:sp>
          <p:nvSpPr>
            <p:cNvPr id="109580" name="Rectangle 13"/>
            <p:cNvSpPr>
              <a:spLocks noChangeArrowheads="1"/>
            </p:cNvSpPr>
            <p:nvPr/>
          </p:nvSpPr>
          <p:spPr bwMode="auto">
            <a:xfrm>
              <a:off x="4848" y="3072"/>
              <a:ext cx="624" cy="240"/>
            </a:xfrm>
            <a:prstGeom prst="rect">
              <a:avLst/>
            </a:prstGeom>
            <a:solidFill>
              <a:srgbClr val="DDDDDD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10</a:t>
              </a:r>
            </a:p>
          </p:txBody>
        </p:sp>
        <p:sp>
          <p:nvSpPr>
            <p:cNvPr id="109581" name="Text Box 14"/>
            <p:cNvSpPr txBox="1">
              <a:spLocks noChangeArrowheads="1"/>
            </p:cNvSpPr>
            <p:nvPr/>
          </p:nvSpPr>
          <p:spPr bwMode="auto">
            <a:xfrm>
              <a:off x="4656" y="3081"/>
              <a:ext cx="1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a</a:t>
              </a:r>
            </a:p>
          </p:txBody>
        </p:sp>
      </p:grp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6296025" y="3106738"/>
            <a:ext cx="409575" cy="3667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*p</a:t>
            </a:r>
          </a:p>
        </p:txBody>
      </p:sp>
      <p:sp>
        <p:nvSpPr>
          <p:cNvPr id="10957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91400" y="44450"/>
            <a:ext cx="1447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宋体" charset="-122"/>
              </a:rPr>
              <a:t>3.2.2 </a:t>
            </a:r>
            <a:r>
              <a:rPr lang="zh-CN" altLang="en-US" smtClean="0">
                <a:latin typeface="宋体" charset="-122"/>
              </a:rPr>
              <a:t>指针参数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">
  <a:themeElements>
    <a:clrScheme name="Strategic 7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F8F8F8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8F8F8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8120</TotalTime>
  <Words>33281</Words>
  <Application>Microsoft Office PowerPoint</Application>
  <PresentationFormat>全屏显示(4:3)</PresentationFormat>
  <Paragraphs>7399</Paragraphs>
  <Slides>426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426</vt:i4>
      </vt:variant>
    </vt:vector>
  </HeadingPairs>
  <TitlesOfParts>
    <vt:vector size="431" baseType="lpstr">
      <vt:lpstr>Strategic</vt:lpstr>
      <vt:lpstr>BMP 图象</vt:lpstr>
      <vt:lpstr>位图图像</vt:lpstr>
      <vt:lpstr>公式</vt:lpstr>
      <vt:lpstr>Equation</vt:lpstr>
      <vt:lpstr>PowerPoint 演示文稿</vt:lpstr>
      <vt:lpstr>第3章  函数</vt:lpstr>
      <vt:lpstr>第3章  函数</vt:lpstr>
      <vt:lpstr>第3章  函数</vt:lpstr>
      <vt:lpstr>3.1  函数的定义和调用</vt:lpstr>
      <vt:lpstr>3.1  函数的定义和调用</vt:lpstr>
      <vt:lpstr>3.1  函数的定义和调用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3.1.1  函数定义</vt:lpstr>
      <vt:lpstr>3.1.2  函数调用</vt:lpstr>
      <vt:lpstr>3.1.2  函数调用</vt:lpstr>
      <vt:lpstr>3.1.2  函数调用</vt:lpstr>
      <vt:lpstr>3.1.2  函数调用</vt:lpstr>
      <vt:lpstr>3.1.2  函数调用</vt:lpstr>
      <vt:lpstr>3.1.2  函数调用</vt:lpstr>
      <vt:lpstr>3.1.2  函数调用</vt:lpstr>
      <vt:lpstr>3.1.2  函数调用</vt:lpstr>
      <vt:lpstr>3.1.2  函数调用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3.1.3  函数原型</vt:lpstr>
      <vt:lpstr>PowerPoint 演示文稿</vt:lpstr>
      <vt:lpstr>3.2 函数参数的传递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3.2.1 传值参数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3.2.2 指针参数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3.2.3 引用参数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3.2.4 函数的返回类型</vt:lpstr>
      <vt:lpstr>PowerPoint 演示文稿</vt:lpstr>
      <vt:lpstr>3.3  函数调用机制 </vt:lpstr>
      <vt:lpstr>3.3  函数调用机制 </vt:lpstr>
      <vt:lpstr>3.3  函数调用机制 </vt:lpstr>
      <vt:lpstr>3.3.1 嵌套调用</vt:lpstr>
      <vt:lpstr>3.3.1 嵌套调用</vt:lpstr>
      <vt:lpstr>3.3.1 嵌套调用</vt:lpstr>
      <vt:lpstr>3.3.1 嵌套调用</vt:lpstr>
      <vt:lpstr>3.3.1 嵌套调用</vt:lpstr>
      <vt:lpstr>3.3.1 嵌套调用</vt:lpstr>
      <vt:lpstr>3.3.1 嵌套调用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3.3.2 递归调用</vt:lpstr>
      <vt:lpstr>PowerPoint 演示文稿</vt:lpstr>
      <vt:lpstr>3.4  函数指针 </vt:lpstr>
      <vt:lpstr>3.4.1 函数的地址</vt:lpstr>
      <vt:lpstr>3.4.1 函数的地址</vt:lpstr>
      <vt:lpstr>3.4.1 函数的地址</vt:lpstr>
      <vt:lpstr>3.4.1 函数的地址</vt:lpstr>
      <vt:lpstr>3.4.1 函数的地址</vt:lpstr>
      <vt:lpstr>3.4.1 函数的地址</vt:lpstr>
      <vt:lpstr>3.4.1 函数的地址</vt:lpstr>
      <vt:lpstr>3.4.1 函数的地址</vt:lpstr>
      <vt:lpstr>3.4.1 函数的地址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3.4.2 函数指针</vt:lpstr>
      <vt:lpstr>PowerPoint 演示文稿</vt:lpstr>
      <vt:lpstr>3.5 内联函数和重载函数 </vt:lpstr>
      <vt:lpstr>3.5.1 内联函数</vt:lpstr>
      <vt:lpstr>3.5.1 内联函数</vt:lpstr>
      <vt:lpstr>3.5.1 内联函数</vt:lpstr>
      <vt:lpstr>3.5.1 内联函数</vt:lpstr>
      <vt:lpstr>3.5.1 内联函数</vt:lpstr>
      <vt:lpstr>3.5.2 函数重载</vt:lpstr>
      <vt:lpstr>3.5.2 函数重载</vt:lpstr>
      <vt:lpstr>3.5.2 函数重载</vt:lpstr>
      <vt:lpstr>3.5.2 函数重载</vt:lpstr>
      <vt:lpstr>3.5.2 函数重载</vt:lpstr>
      <vt:lpstr>PowerPoint 演示文稿</vt:lpstr>
      <vt:lpstr>3.6 变量存储特性与标识符作用域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3.6.1 存储特性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3.6.2 标识符作用域</vt:lpstr>
      <vt:lpstr>PowerPoint 演示文稿</vt:lpstr>
      <vt:lpstr>3.7 多文件程序结构 </vt:lpstr>
      <vt:lpstr>3.7.1 多文件结构</vt:lpstr>
      <vt:lpstr>3.7.1 多文件结构</vt:lpstr>
      <vt:lpstr>3.7.1 多文件结构</vt:lpstr>
      <vt:lpstr>3.7.1 多文件结构</vt:lpstr>
      <vt:lpstr>3.7.1 多文件结构</vt:lpstr>
      <vt:lpstr>3.7.1 多文件结构</vt:lpstr>
      <vt:lpstr>3.7.1 多文件结构</vt:lpstr>
      <vt:lpstr>3.7.1 多文件结构</vt:lpstr>
      <vt:lpstr>3.7.1 多文件结构</vt:lpstr>
      <vt:lpstr>3.7.2 预处理指令</vt:lpstr>
      <vt:lpstr>3.7.2 预处理指令</vt:lpstr>
      <vt:lpstr>3.7.2 预处理指令</vt:lpstr>
      <vt:lpstr>3.7.2 预处理指令</vt:lpstr>
      <vt:lpstr>3.7.2 预处理指令</vt:lpstr>
      <vt:lpstr>3.7.2 预处理指令</vt:lpstr>
      <vt:lpstr>3.7.2 预处理指令</vt:lpstr>
      <vt:lpstr>3.7.2 预处理指令</vt:lpstr>
      <vt:lpstr>3.7.2 预处理指令</vt:lpstr>
      <vt:lpstr>3.7.2 预处理指令</vt:lpstr>
      <vt:lpstr>PowerPoint 演示文稿</vt:lpstr>
      <vt:lpstr>3.8  命名空间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3.8.1  标准名空间 </vt:lpstr>
      <vt:lpstr>3.8.2  定义名空间 </vt:lpstr>
      <vt:lpstr>3.8.3  使用名空间 </vt:lpstr>
      <vt:lpstr>PowerPoint 演示文稿</vt:lpstr>
      <vt:lpstr>PowerPoint 演示文稿</vt:lpstr>
      <vt:lpstr>3.9  终止程序执行 </vt:lpstr>
      <vt:lpstr>PowerPoint 演示文稿</vt:lpstr>
      <vt:lpstr>小结 </vt:lpstr>
      <vt:lpstr>规则与建议 </vt:lpstr>
      <vt:lpstr>规则与建议 </vt:lpstr>
      <vt:lpstr>规则与建议 </vt:lpstr>
      <vt:lpstr>规则与建议 </vt:lpstr>
      <vt:lpstr>规则与建议 </vt:lpstr>
      <vt:lpstr>规则与建议 </vt:lpstr>
      <vt:lpstr>规则与建议 </vt:lpstr>
      <vt:lpstr>PowerPoint 演示文稿</vt:lpstr>
    </vt:vector>
  </TitlesOfParts>
  <Company>zhou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李传翘</cp:lastModifiedBy>
  <cp:revision>253</cp:revision>
  <dcterms:created xsi:type="dcterms:W3CDTF">2002-08-30T17:00:15Z</dcterms:created>
  <dcterms:modified xsi:type="dcterms:W3CDTF">2018-11-26T06:34:52Z</dcterms:modified>
</cp:coreProperties>
</file>