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6"/>
  </p:notesMasterIdLst>
  <p:sldIdLst>
    <p:sldId id="256" r:id="rId2"/>
    <p:sldId id="268" r:id="rId3"/>
    <p:sldId id="259" r:id="rId4"/>
    <p:sldId id="269" r:id="rId5"/>
    <p:sldId id="257" r:id="rId6"/>
    <p:sldId id="258" r:id="rId7"/>
    <p:sldId id="260" r:id="rId8"/>
    <p:sldId id="272" r:id="rId9"/>
    <p:sldId id="327" r:id="rId10"/>
    <p:sldId id="328" r:id="rId11"/>
    <p:sldId id="329" r:id="rId12"/>
    <p:sldId id="368" r:id="rId13"/>
    <p:sldId id="330" r:id="rId14"/>
    <p:sldId id="331" r:id="rId15"/>
    <p:sldId id="332" r:id="rId16"/>
    <p:sldId id="333" r:id="rId17"/>
    <p:sldId id="334" r:id="rId18"/>
    <p:sldId id="335" r:id="rId19"/>
    <p:sldId id="337" r:id="rId20"/>
    <p:sldId id="338" r:id="rId21"/>
    <p:sldId id="339" r:id="rId22"/>
    <p:sldId id="336" r:id="rId23"/>
    <p:sldId id="341" r:id="rId24"/>
    <p:sldId id="342" r:id="rId25"/>
    <p:sldId id="343" r:id="rId26"/>
    <p:sldId id="367" r:id="rId27"/>
    <p:sldId id="344" r:id="rId28"/>
    <p:sldId id="352" r:id="rId29"/>
    <p:sldId id="345" r:id="rId30"/>
    <p:sldId id="346" r:id="rId31"/>
    <p:sldId id="347" r:id="rId32"/>
    <p:sldId id="348" r:id="rId33"/>
    <p:sldId id="353" r:id="rId34"/>
    <p:sldId id="354" r:id="rId35"/>
    <p:sldId id="355" r:id="rId36"/>
    <p:sldId id="356" r:id="rId37"/>
    <p:sldId id="349" r:id="rId38"/>
    <p:sldId id="350" r:id="rId39"/>
    <p:sldId id="351" r:id="rId40"/>
    <p:sldId id="357" r:id="rId41"/>
    <p:sldId id="358" r:id="rId42"/>
    <p:sldId id="359" r:id="rId43"/>
    <p:sldId id="360" r:id="rId44"/>
    <p:sldId id="362" r:id="rId45"/>
    <p:sldId id="361" r:id="rId46"/>
    <p:sldId id="365" r:id="rId47"/>
    <p:sldId id="366" r:id="rId48"/>
    <p:sldId id="363" r:id="rId49"/>
    <p:sldId id="364" r:id="rId50"/>
    <p:sldId id="326" r:id="rId51"/>
    <p:sldId id="369" r:id="rId52"/>
    <p:sldId id="371" r:id="rId53"/>
    <p:sldId id="370" r:id="rId54"/>
    <p:sldId id="372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0" autoAdjust="0"/>
  </p:normalViewPr>
  <p:slideViewPr>
    <p:cSldViewPr>
      <p:cViewPr varScale="1">
        <p:scale>
          <a:sx n="80" d="100"/>
          <a:sy n="80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E1C6FBE-BEFD-4362-8C84-198C0F9C93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423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8F67F2C-AD94-4C96-994B-98742EFF38B4}" type="slidenum">
              <a:rPr lang="en-US" altLang="zh-CN" smtClean="0">
                <a:latin typeface="Arial" pitchFamily="34" charset="0"/>
              </a:rPr>
              <a:pPr eaLnBrk="1" hangingPunct="1"/>
              <a:t>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1879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4213" y="908050"/>
            <a:ext cx="568642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4000">
                <a:solidFill>
                  <a:schemeClr val="tx2"/>
                </a:solidFill>
              </a:rPr>
              <a:t>Python</a:t>
            </a:r>
            <a:r>
              <a:rPr lang="zh-CN" altLang="en-US" sz="4000">
                <a:solidFill>
                  <a:schemeClr val="tx2"/>
                </a:solidFill>
              </a:rPr>
              <a:t>程序设计语言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489200"/>
            <a:ext cx="5648325" cy="9398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Python</a:t>
            </a:r>
            <a:r>
              <a:rPr lang="zh-CN" altLang="en-US" noProof="0" smtClean="0"/>
              <a:t>程序设计语言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221163"/>
            <a:ext cx="542925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张晓 西北工业大学计算机学院</a:t>
            </a:r>
          </a:p>
          <a:p>
            <a:pPr lvl="0"/>
            <a:r>
              <a:rPr lang="en-US" altLang="zh-CN" noProof="0" smtClean="0"/>
              <a:t>zhangxiao@nwpu.edu.cn</a:t>
            </a:r>
          </a:p>
          <a:p>
            <a:pPr lvl="0"/>
            <a:r>
              <a:rPr lang="en-US" altLang="zh-CN" noProof="0" smtClean="0"/>
              <a:t>2009-8-20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2009-8-10</a:t>
            </a: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Python程序设计语言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57B91-A5EC-408A-AC54-6D92167CDE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01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2009-8-10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Python程序设计语言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10C0D-8254-4E22-86F8-BA77AF4BF4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6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2009-8-10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Python程序设计语言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373FF-1910-4E5E-98B7-1F24019A6E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3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2009-8-10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Python程序设计语言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E650E-FEBF-4BA4-AC2B-1F7CB1BDB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52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2009-8-10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Python程序设计语言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0422C-43CD-4B79-A08D-737CE1F467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65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2009-8-10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Python程序设计语言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3CDB8-1473-425B-982E-C93E8D48B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74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2009-8-10</a:t>
            </a: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Python程序设计语言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BF5C4-912D-4186-A94E-91AE430622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4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2009-8-10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Python程序设计语言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5B8E6-455F-4BE0-BBA5-3683A99D6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83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2009-8-10</a:t>
            </a: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Python程序设计语言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199AF-A9B1-45CE-A3E5-D9E4835F7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09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2009-8-10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Python程序设计语言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D2E93-5C03-42AD-9057-F049F1F1E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6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2009-8-10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Python程序设计语言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3AA8D-F698-4BCA-9394-AA3491BE7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11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0"/>
            <a:ext cx="1981200" cy="339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2009-8-10</a:t>
            </a: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zh-CN"/>
              <a:t>Python程序设计语言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1981200" cy="268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F71544-6EED-43AB-A8AB-16DB554900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14" descr="python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188913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4%BB%8E0%E5%BC%80%E5%A7%8B&amp;tn=44039180_cpr&amp;fenlei=mv6quAkxTZn0IZRqIHckPjm4nH00T1d9uj0zPvwWuj-hmHDknHm10AP8IA3qPjfsn1bkrjKxmLKz0ZNzUjdCIZwsrBtEXh9GuA7EQhF9pywdQhPEUiqkIyN1IA-EUBtYn10knjDknHm" TargetMode="External"/><Relationship Id="rId2" Type="http://schemas.openxmlformats.org/officeDocument/2006/relationships/hyperlink" Target="https://www.baidu.com/s?wd=%E9%80%BB%E8%BE%91%E6%80%9D%E7%BB%B4&amp;tn=44039180_cpr&amp;fenlei=mv6quAkxTZn0IZRqIHckPjm4nH00T1d9uj0zPvwWuj-hmHDknHm10AP8IA3qPjfsn1bkrjKxmLKz0ZNzUjdCIZwsrBtEXh9GuA7EQhF9pywdQhPEUiqkIyN1IA-EUBtYn10knjDknH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5%9B%BE%E5%BD%A2%E7%B3%BB%E7%BB%9F&amp;tn=44039180_cpr&amp;fenlei=mv6quAkxTZn0IZRqIHckPjm4nH00T1Y4nym1nhRvPWTYPvDkuyfY0AP8IA3qPjfsn1bkrjKxmLKz0ZNzUjdCIZwsrBtEXh9GuA7EQhF9pywdQhPEUiqkIyN1IA-EUBt3P1ndrj0LnjT3nHbLrHfvrHc" TargetMode="External"/><Relationship Id="rId2" Type="http://schemas.openxmlformats.org/officeDocument/2006/relationships/hyperlink" Target="https://www.baidu.com/s?wd=%E6%95%B0%E6%8D%AE%E5%BA%93%E6%8E%A5%E5%8F%A3&amp;tn=44039180_cpr&amp;fenlei=mv6quAkxTZn0IZRqIHckPjm4nH00T1Y4nym1nhRvPWTYPvDkuyfY0AP8IA3qPjfsn1bkrjKxmLKz0ZNzUjdCIZwsrBtEXh9GuA7EQhF9pywdQhPEUiqkIyN1IA-EUBt3P1ndrj0LnjT3nHbLrHfvrH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ware.com/products/pil/index.htm" TargetMode="External"/><Relationship Id="rId5" Type="http://schemas.openxmlformats.org/officeDocument/2006/relationships/hyperlink" Target="http://www.twistedmatrix.com/products/twisted" TargetMode="External"/><Relationship Id="rId4" Type="http://schemas.openxmlformats.org/officeDocument/2006/relationships/hyperlink" Target="http://www.wxpython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ileonline.com/execute_python_online.php" TargetMode="External"/><Relationship Id="rId2" Type="http://schemas.openxmlformats.org/officeDocument/2006/relationships/hyperlink" Target="http://www.python.org/download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continuum.io/download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hought.com/products/getepd.php" TargetMode="External"/><Relationship Id="rId2" Type="http://schemas.openxmlformats.org/officeDocument/2006/relationships/hyperlink" Target="https://store.enthought.com/download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sina.com.cn/in/teoliphant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ummy.com/software/BeautifulSoup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" TargetMode="External"/><Relationship Id="rId2" Type="http://schemas.openxmlformats.org/officeDocument/2006/relationships/hyperlink" Target="http://scikit-lear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28750" y="2286000"/>
            <a:ext cx="7000875" cy="939800"/>
          </a:xfrm>
        </p:spPr>
        <p:txBody>
          <a:bodyPr/>
          <a:lstStyle/>
          <a:p>
            <a:pPr eaLnBrk="1" hangingPunct="1"/>
            <a:r>
              <a:rPr lang="en-US" altLang="zh-CN" smtClean="0"/>
              <a:t>Python</a:t>
            </a:r>
            <a:r>
              <a:rPr lang="zh-CN" altLang="en-US" smtClean="0"/>
              <a:t>科学计算与数据处理</a:t>
            </a:r>
          </a:p>
        </p:txBody>
      </p:sp>
      <p:sp>
        <p:nvSpPr>
          <p:cNvPr id="3075" name="矩形 4"/>
          <p:cNvSpPr>
            <a:spLocks noChangeArrowheads="1"/>
          </p:cNvSpPr>
          <p:nvPr/>
        </p:nvSpPr>
        <p:spPr bwMode="auto">
          <a:xfrm>
            <a:off x="4786313" y="4357688"/>
            <a:ext cx="2714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中国科学院大学</a:t>
            </a:r>
            <a:endParaRPr lang="en-US" altLang="zh-CN" sz="2400"/>
          </a:p>
          <a:p>
            <a:pPr eaLnBrk="1" hangingPunct="1"/>
            <a:r>
              <a:rPr lang="zh-CN" altLang="en-US" sz="2400"/>
              <a:t>  数学科学学院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简史</a:t>
            </a:r>
            <a:endParaRPr lang="zh-CN" altLang="en-US" sz="360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7188" y="1052513"/>
            <a:ext cx="8429625" cy="53054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smtClean="0"/>
              <a:t>           Python</a:t>
            </a:r>
            <a:r>
              <a:rPr lang="zh-CN" altLang="zh-CN" sz="2800" smtClean="0"/>
              <a:t>的作者，</a:t>
            </a:r>
            <a:r>
              <a:rPr lang="zh-CN" altLang="en-US" sz="2800" smtClean="0"/>
              <a:t>吉多</a:t>
            </a:r>
            <a:r>
              <a:rPr lang="en-US" altLang="zh-CN" sz="2800" smtClean="0"/>
              <a:t>·</a:t>
            </a:r>
            <a:r>
              <a:rPr lang="zh-CN" altLang="en-US" sz="2800" smtClean="0"/>
              <a:t>范罗苏姆</a:t>
            </a:r>
            <a:r>
              <a:rPr lang="en-US" altLang="zh-CN" sz="2800" smtClean="0"/>
              <a:t>(Guido von Rossum)</a:t>
            </a:r>
            <a:r>
              <a:rPr lang="zh-CN" altLang="zh-CN" sz="2800" smtClean="0"/>
              <a:t>，荷兰人。</a:t>
            </a:r>
            <a:r>
              <a:rPr lang="en-US" altLang="zh-CN" sz="2800" smtClean="0"/>
              <a:t>1982</a:t>
            </a:r>
            <a:r>
              <a:rPr lang="zh-CN" altLang="zh-CN" sz="2800" smtClean="0"/>
              <a:t>年，</a:t>
            </a:r>
            <a:r>
              <a:rPr lang="en-US" altLang="zh-CN" sz="2800" smtClean="0"/>
              <a:t>Guido</a:t>
            </a:r>
            <a:r>
              <a:rPr lang="zh-CN" altLang="zh-CN" sz="2800" smtClean="0"/>
              <a:t>从阿姆斯特丹大学获得了数学和计算机硕士学位。然而，尽管他算得上是一位数学家，但他更加享受计算机带来的乐趣。</a:t>
            </a:r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  </a:t>
            </a:r>
            <a:r>
              <a:rPr lang="zh-CN" altLang="zh-CN" sz="2800" smtClean="0"/>
              <a:t>用他的话说，尽管拥</a:t>
            </a:r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  </a:t>
            </a:r>
            <a:r>
              <a:rPr lang="zh-CN" altLang="zh-CN" sz="2800" smtClean="0"/>
              <a:t>有数学和计算机双料</a:t>
            </a:r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  </a:t>
            </a:r>
            <a:r>
              <a:rPr lang="zh-CN" altLang="zh-CN" sz="2800" smtClean="0"/>
              <a:t>资质，他总趋向于做</a:t>
            </a:r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  </a:t>
            </a:r>
            <a:r>
              <a:rPr lang="zh-CN" altLang="zh-CN" sz="2800" smtClean="0"/>
              <a:t>计算机相关的工作，</a:t>
            </a:r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  </a:t>
            </a:r>
            <a:r>
              <a:rPr lang="zh-CN" altLang="zh-CN" sz="2800" smtClean="0"/>
              <a:t>并热衷于做任何和编</a:t>
            </a:r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  </a:t>
            </a:r>
            <a:r>
              <a:rPr lang="zh-CN" altLang="zh-CN" sz="2800" smtClean="0"/>
              <a:t>程相关的活儿。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C86D149-25A8-4255-AD61-D00A0FC010A3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pic>
        <p:nvPicPr>
          <p:cNvPr id="12293" name="图片 3" descr="b990f56159cf16ee-fcab24c818cb2cb3-63479cc90d0d9696c24dfccfb640743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3143250"/>
            <a:ext cx="41275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简史</a:t>
            </a:r>
            <a:endParaRPr lang="zh-CN" altLang="en-US" sz="360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214313" y="1052513"/>
            <a:ext cx="8572500" cy="52339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Python</a:t>
            </a:r>
            <a:r>
              <a:rPr lang="zh-CN" altLang="zh-CN" smtClean="0"/>
              <a:t>语言诞生的时间是在</a:t>
            </a:r>
            <a:r>
              <a:rPr lang="en-US" altLang="zh-CN" smtClean="0"/>
              <a:t>1989</a:t>
            </a:r>
            <a:r>
              <a:rPr lang="zh-CN" altLang="zh-CN" smtClean="0"/>
              <a:t>年。在阿姆斯特丹，</a:t>
            </a:r>
            <a:r>
              <a:rPr lang="en-US" altLang="zh-CN" smtClean="0"/>
              <a:t>guido</a:t>
            </a:r>
            <a:r>
              <a:rPr lang="zh-CN" altLang="zh-CN" smtClean="0"/>
              <a:t>在圣诞节家中正</a:t>
            </a:r>
            <a:r>
              <a:rPr lang="zh-CN" altLang="en-US" smtClean="0"/>
              <a:t>为</a:t>
            </a:r>
            <a:r>
              <a:rPr lang="en-US" altLang="zh-CN" smtClean="0"/>
              <a:t>ABC</a:t>
            </a:r>
            <a:r>
              <a:rPr lang="zh-CN" altLang="zh-CN" smtClean="0"/>
              <a:t>语言编写一个插件。</a:t>
            </a:r>
            <a:r>
              <a:rPr lang="en-US" altLang="zh-CN" smtClean="0"/>
              <a:t>ABC</a:t>
            </a:r>
            <a:r>
              <a:rPr lang="zh-CN" altLang="zh-CN" smtClean="0"/>
              <a:t>是由荷兰的数学和计算机研究所开发的，专为方便数学家、物理学家使用。</a:t>
            </a:r>
            <a:r>
              <a:rPr lang="en-US" altLang="zh-CN" smtClean="0"/>
              <a:t>Guido</a:t>
            </a:r>
          </a:p>
          <a:p>
            <a:pPr>
              <a:buFontTx/>
              <a:buNone/>
            </a:pPr>
            <a:r>
              <a:rPr lang="en-US" altLang="zh-CN" smtClean="0"/>
              <a:t>    </a:t>
            </a:r>
            <a:r>
              <a:rPr lang="zh-CN" altLang="zh-CN" smtClean="0"/>
              <a:t>在该研究所工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</a:t>
            </a:r>
            <a:r>
              <a:rPr lang="zh-CN" altLang="zh-CN" smtClean="0"/>
              <a:t>作，并参与到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ABC</a:t>
            </a:r>
            <a:r>
              <a:rPr lang="zh-CN" altLang="zh-CN" smtClean="0"/>
              <a:t>语言的开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</a:t>
            </a:r>
            <a:r>
              <a:rPr lang="zh-CN" altLang="zh-CN" smtClean="0"/>
              <a:t>发。</a:t>
            </a:r>
            <a:endParaRPr lang="zh-CN" altLang="en-US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9BA498B-C684-4A1A-8DB7-F2BBF0D37863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pic>
        <p:nvPicPr>
          <p:cNvPr id="13317" name="图片 3" descr="u=2942404032,2815824116&amp;fm=21&amp;gp=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3000375"/>
            <a:ext cx="5072063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简史</a:t>
            </a:r>
            <a:endParaRPr lang="zh-CN" altLang="en-US" sz="360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42938" y="1000125"/>
            <a:ext cx="8001000" cy="52530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  Guido</a:t>
            </a:r>
            <a:r>
              <a:rPr lang="zh-CN" altLang="en-US" smtClean="0"/>
              <a:t>希望有一种语言能够像</a:t>
            </a:r>
            <a:r>
              <a:rPr lang="en-US" altLang="zh-CN" smtClean="0"/>
              <a:t>C</a:t>
            </a:r>
            <a:r>
              <a:rPr lang="zh-CN" altLang="en-US" smtClean="0"/>
              <a:t>语言那样，全面调用计算机的功能接口，同时又可以轻松的编程。</a:t>
            </a:r>
            <a:r>
              <a:rPr lang="en-US" altLang="zh-CN" smtClean="0"/>
              <a:t>ABC</a:t>
            </a:r>
            <a:r>
              <a:rPr lang="zh-CN" altLang="en-US" smtClean="0"/>
              <a:t>语言让</a:t>
            </a:r>
            <a:r>
              <a:rPr lang="en-US" altLang="zh-CN" smtClean="0"/>
              <a:t>Guido</a:t>
            </a:r>
            <a:r>
              <a:rPr lang="zh-CN" altLang="en-US" smtClean="0"/>
              <a:t>看到希望。</a:t>
            </a:r>
            <a:r>
              <a:rPr lang="en-US" altLang="zh-CN" smtClean="0"/>
              <a:t>ABC</a:t>
            </a:r>
            <a:r>
              <a:rPr lang="zh-CN" altLang="en-US" smtClean="0"/>
              <a:t>语言以教学为目的。</a:t>
            </a:r>
            <a:r>
              <a:rPr lang="en-US" altLang="zh-CN" smtClean="0"/>
              <a:t>ABC</a:t>
            </a:r>
            <a:r>
              <a:rPr lang="zh-CN" altLang="en-US" smtClean="0"/>
              <a:t>语言的目标是“让用户感觉更好”，希望让语言变得容易阅读，容易使用，容易记忆，容易学习，并以此来激发人们学习编程的兴趣。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  <a:r>
              <a:rPr lang="zh-CN" altLang="en-US" smtClean="0"/>
              <a:t>在这个圣诞节假期，</a:t>
            </a:r>
            <a:r>
              <a:rPr lang="en-US" altLang="zh-CN" smtClean="0"/>
              <a:t>Guido</a:t>
            </a:r>
            <a:r>
              <a:rPr lang="zh-CN" altLang="en-US" smtClean="0"/>
              <a:t>开发的这个插件实际实现了一个个脚本语言，且功能强大。</a:t>
            </a:r>
            <a:r>
              <a:rPr lang="en-US" altLang="zh-CN" smtClean="0"/>
              <a:t> Guido </a:t>
            </a:r>
            <a:r>
              <a:rPr lang="zh-CN" altLang="en-US" smtClean="0"/>
              <a:t>以自己的名义发布了这门语言，且命名其为</a:t>
            </a:r>
            <a:r>
              <a:rPr lang="en-US" altLang="zh-CN" smtClean="0"/>
              <a:t>Python</a:t>
            </a:r>
            <a:r>
              <a:rPr lang="zh-CN" altLang="en-US" smtClean="0"/>
              <a:t>。</a:t>
            </a: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2D456B2-39F2-4B7D-A89D-A119009EC9A2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简史</a:t>
            </a:r>
            <a:endParaRPr lang="zh-CN" altLang="en-US" sz="360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28625" y="1052513"/>
            <a:ext cx="8139113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  Python</a:t>
            </a:r>
            <a:r>
              <a:rPr lang="zh-CN" altLang="zh-CN" smtClean="0"/>
              <a:t>英语单词的由来是因为</a:t>
            </a:r>
            <a:r>
              <a:rPr lang="en-US" altLang="zh-CN" smtClean="0"/>
              <a:t>Guido von Rossum</a:t>
            </a:r>
            <a:r>
              <a:rPr lang="zh-CN" altLang="zh-CN" smtClean="0"/>
              <a:t>是天空马戏团忠实的</a:t>
            </a:r>
            <a:r>
              <a:rPr lang="en-US" altLang="zh-CN" smtClean="0"/>
              <a:t>fans</a:t>
            </a:r>
            <a:r>
              <a:rPr lang="zh-CN" altLang="zh-CN" smtClean="0"/>
              <a:t>，用一个</a:t>
            </a:r>
            <a:r>
              <a:rPr lang="zh-CN" altLang="en-US" sz="2800" smtClean="0"/>
              <a:t>大</a:t>
            </a:r>
            <a:r>
              <a:rPr lang="zh-CN" altLang="en-US" smtClean="0"/>
              <a:t>蟒蛇飞行马戏团</a:t>
            </a:r>
            <a:r>
              <a:rPr lang="zh-CN" altLang="zh-CN" smtClean="0"/>
              <a:t>的名字中的一个单词“</a:t>
            </a:r>
            <a:r>
              <a:rPr lang="en-US" altLang="zh-CN" smtClean="0"/>
              <a:t>Python</a:t>
            </a:r>
            <a:r>
              <a:rPr lang="zh-CN" altLang="zh-CN" smtClean="0"/>
              <a:t>”作为这门新语言的名字。</a:t>
            </a:r>
            <a:endParaRPr lang="zh-CN" altLang="en-US" smtClean="0"/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E439D83-743A-42A0-A6C6-0F3B6EF1F162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pic>
        <p:nvPicPr>
          <p:cNvPr id="15365" name="图片 4" descr="u=2532613155,2892719355&amp;fm=21&amp;gp=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928938"/>
            <a:ext cx="23622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图片 3" descr="u=1775151524,3171375920&amp;fm=21&amp;gp=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928938"/>
            <a:ext cx="22098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简史</a:t>
            </a:r>
            <a:endParaRPr lang="zh-CN" altLang="en-US" sz="360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zh-CN" smtClean="0"/>
              <a:t>的发展可经历几个重要的阶段：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zh-CN" smtClean="0"/>
          </a:p>
          <a:p>
            <a:pPr lvl="1"/>
            <a:r>
              <a:rPr lang="en-US" altLang="zh-CN" smtClean="0"/>
              <a:t>CNRI</a:t>
            </a:r>
            <a:r>
              <a:rPr lang="zh-CN" altLang="zh-CN" smtClean="0"/>
              <a:t>时期：</a:t>
            </a:r>
            <a:r>
              <a:rPr lang="en-US" altLang="zh-CN" smtClean="0"/>
              <a:t>CNRI</a:t>
            </a:r>
            <a:r>
              <a:rPr lang="zh-CN" altLang="zh-CN" smtClean="0"/>
              <a:t>是资助</a:t>
            </a:r>
            <a:r>
              <a:rPr lang="en-US" altLang="zh-CN" smtClean="0"/>
              <a:t>Python</a:t>
            </a:r>
            <a:r>
              <a:rPr lang="zh-CN" altLang="zh-CN" smtClean="0"/>
              <a:t>发展初期的重要资助重要单位，</a:t>
            </a:r>
            <a:r>
              <a:rPr lang="en-US" altLang="zh-CN" smtClean="0"/>
              <a:t>Python1.5</a:t>
            </a:r>
            <a:r>
              <a:rPr lang="zh-CN" altLang="zh-CN" smtClean="0"/>
              <a:t>版前的主要成果大部分在此时期完成。</a:t>
            </a:r>
            <a:endParaRPr lang="en-US" altLang="zh-CN" smtClean="0"/>
          </a:p>
          <a:p>
            <a:pPr lvl="1">
              <a:buFont typeface="Wingdings" pitchFamily="2" charset="2"/>
              <a:buNone/>
            </a:pPr>
            <a:endParaRPr lang="zh-CN" altLang="zh-CN" smtClean="0"/>
          </a:p>
          <a:p>
            <a:pPr lvl="1"/>
            <a:r>
              <a:rPr lang="en-US" altLang="zh-CN" smtClean="0"/>
              <a:t>BeOpen</a:t>
            </a:r>
            <a:r>
              <a:rPr lang="zh-CN" altLang="zh-CN" smtClean="0"/>
              <a:t>时期：</a:t>
            </a:r>
            <a:r>
              <a:rPr lang="en-US" altLang="zh-CN" smtClean="0"/>
              <a:t>Guido von Rossum</a:t>
            </a:r>
            <a:r>
              <a:rPr lang="zh-CN" altLang="zh-CN" smtClean="0"/>
              <a:t>与</a:t>
            </a:r>
            <a:r>
              <a:rPr lang="en-US" altLang="zh-CN" smtClean="0"/>
              <a:t>BeOpen</a:t>
            </a:r>
            <a:r>
              <a:rPr lang="zh-CN" altLang="zh-CN" smtClean="0"/>
              <a:t>公司合作，</a:t>
            </a:r>
            <a:r>
              <a:rPr lang="en-US" altLang="zh-CN" smtClean="0"/>
              <a:t>Python1.6</a:t>
            </a:r>
            <a:r>
              <a:rPr lang="zh-CN" altLang="zh-CN" smtClean="0"/>
              <a:t>与</a:t>
            </a:r>
            <a:r>
              <a:rPr lang="en-US" altLang="zh-CN" smtClean="0"/>
              <a:t>Python2.0</a:t>
            </a:r>
            <a:r>
              <a:rPr lang="zh-CN" altLang="zh-CN" smtClean="0"/>
              <a:t>基本上同时推出，但原则上已经分别维护。</a:t>
            </a:r>
            <a:r>
              <a:rPr lang="en-US" altLang="zh-CN" smtClean="0"/>
              <a:t>Python2.0</a:t>
            </a:r>
            <a:r>
              <a:rPr lang="zh-CN" altLang="zh-CN" smtClean="0"/>
              <a:t>的许多功能与</a:t>
            </a:r>
            <a:r>
              <a:rPr lang="en-US" altLang="zh-CN" smtClean="0"/>
              <a:t>Python1.6</a:t>
            </a:r>
            <a:r>
              <a:rPr lang="zh-CN" altLang="zh-CN" smtClean="0"/>
              <a:t>不同。</a:t>
            </a:r>
          </a:p>
          <a:p>
            <a:pPr lvl="1"/>
            <a:endParaRPr lang="zh-CN" altLang="en-US" smtClean="0"/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9841225-C849-4424-8BD5-36D6B571D4ED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简史</a:t>
            </a:r>
            <a:endParaRPr lang="zh-CN" altLang="en-US" sz="360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DC</a:t>
            </a:r>
            <a:r>
              <a:rPr lang="zh-CN" altLang="zh-CN" smtClean="0"/>
              <a:t>时期：</a:t>
            </a:r>
            <a:r>
              <a:rPr lang="en-US" altLang="zh-CN" smtClean="0"/>
              <a:t>Guido</a:t>
            </a:r>
            <a:r>
              <a:rPr lang="zh-CN" altLang="zh-CN" smtClean="0"/>
              <a:t>离开</a:t>
            </a:r>
            <a:r>
              <a:rPr lang="en-US" altLang="zh-CN" smtClean="0"/>
              <a:t>BeOpen</a:t>
            </a:r>
            <a:r>
              <a:rPr lang="zh-CN" altLang="zh-CN" smtClean="0"/>
              <a:t>公司，将开发团队带到</a:t>
            </a:r>
            <a:r>
              <a:rPr lang="en-US" altLang="zh-CN" smtClean="0"/>
              <a:t>Digital  Creations</a:t>
            </a:r>
            <a:r>
              <a:rPr lang="zh-CN" altLang="zh-CN" smtClean="0"/>
              <a:t>（</a:t>
            </a:r>
            <a:r>
              <a:rPr lang="en-US" altLang="zh-CN" smtClean="0"/>
              <a:t>DC</a:t>
            </a:r>
            <a:r>
              <a:rPr lang="zh-CN" altLang="zh-CN" smtClean="0"/>
              <a:t>）公司，该公司以发展</a:t>
            </a:r>
            <a:r>
              <a:rPr lang="en-US" altLang="zh-CN" smtClean="0"/>
              <a:t>Zope</a:t>
            </a:r>
            <a:r>
              <a:rPr lang="zh-CN" altLang="zh-CN" smtClean="0"/>
              <a:t>系统闻名，由于</a:t>
            </a:r>
            <a:r>
              <a:rPr lang="en-US" altLang="zh-CN" smtClean="0"/>
              <a:t>Guido</a:t>
            </a:r>
            <a:r>
              <a:rPr lang="zh-CN" altLang="zh-CN" smtClean="0"/>
              <a:t>的加入，因此这个项目也颇受关注。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Python3.0</a:t>
            </a:r>
            <a:r>
              <a:rPr lang="zh-CN" altLang="zh-CN" smtClean="0"/>
              <a:t>：</a:t>
            </a:r>
            <a:r>
              <a:rPr lang="en-US" altLang="zh-CN" smtClean="0"/>
              <a:t>Python2.x</a:t>
            </a:r>
            <a:r>
              <a:rPr lang="zh-CN" altLang="zh-CN" smtClean="0"/>
              <a:t>和</a:t>
            </a:r>
            <a:r>
              <a:rPr lang="en-US" altLang="zh-CN" smtClean="0"/>
              <a:t>Python3.x</a:t>
            </a:r>
            <a:r>
              <a:rPr lang="zh-CN" altLang="zh-CN" smtClean="0"/>
              <a:t>差异挺大、前后不兼容，虽然有</a:t>
            </a:r>
            <a:r>
              <a:rPr lang="en-US" altLang="zh-CN" smtClean="0"/>
              <a:t>2to3</a:t>
            </a:r>
            <a:r>
              <a:rPr lang="zh-CN" altLang="zh-CN" smtClean="0"/>
              <a:t>的工具可以转，但不能解决所有的问题。</a:t>
            </a:r>
            <a:r>
              <a:rPr lang="en-US" altLang="zh-CN" smtClean="0"/>
              <a:t>Python3.x</a:t>
            </a:r>
            <a:r>
              <a:rPr lang="zh-CN" altLang="zh-CN" smtClean="0"/>
              <a:t>尚未完全普及开来，很多第三方的库都没用官方支持</a:t>
            </a:r>
            <a:r>
              <a:rPr lang="en-US" altLang="zh-CN" smtClean="0"/>
              <a:t>Python3.x</a:t>
            </a:r>
            <a:r>
              <a:rPr lang="zh-CN" altLang="zh-CN" smtClean="0"/>
              <a:t>。考虑到前后版本的这个不兼容性，这会让一些人对采用</a:t>
            </a:r>
            <a:r>
              <a:rPr lang="en-US" altLang="zh-CN" smtClean="0"/>
              <a:t>Python</a:t>
            </a:r>
            <a:r>
              <a:rPr lang="zh-CN" altLang="zh-CN" smtClean="0"/>
              <a:t>开发项目产生顾忌。</a:t>
            </a:r>
            <a:endParaRPr lang="zh-CN" altLang="en-US" smtClean="0"/>
          </a:p>
          <a:p>
            <a:pPr lvl="1"/>
            <a:endParaRPr lang="zh-CN" altLang="en-US" smtClean="0"/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31F53CE-904F-4B73-8EE8-645876771FD9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简史</a:t>
            </a:r>
            <a:endParaRPr lang="zh-CN" altLang="en-US" sz="360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里程碑</a:t>
            </a:r>
          </a:p>
          <a:p>
            <a:pPr>
              <a:buFontTx/>
              <a:buNone/>
            </a:pPr>
            <a:r>
              <a:rPr lang="en-US" altLang="zh-CN" smtClean="0"/>
              <a:t>          Python</a:t>
            </a:r>
            <a:r>
              <a:rPr lang="zh-CN" altLang="zh-CN" smtClean="0"/>
              <a:t>由于在</a:t>
            </a:r>
            <a:r>
              <a:rPr lang="en-US" altLang="zh-CN" smtClean="0"/>
              <a:t>2010</a:t>
            </a:r>
            <a:r>
              <a:rPr lang="zh-CN" altLang="zh-CN" smtClean="0"/>
              <a:t>年获得较大市场份额的增长（</a:t>
            </a:r>
            <a:r>
              <a:rPr lang="en-US" altLang="zh-CN" smtClean="0"/>
              <a:t>1.81%</a:t>
            </a:r>
            <a:r>
              <a:rPr lang="zh-CN" altLang="zh-CN" smtClean="0"/>
              <a:t>，增长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</a:t>
            </a:r>
            <a:r>
              <a:rPr lang="zh-CN" altLang="zh-CN" smtClean="0"/>
              <a:t>速度最快的）获年度</a:t>
            </a: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Tiobe</a:t>
            </a:r>
            <a:r>
              <a:rPr lang="zh-CN" altLang="zh-CN" smtClean="0"/>
              <a:t>编程语言大奖。</a:t>
            </a:r>
            <a:endParaRPr lang="zh-CN" altLang="en-US" smtClean="0"/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73D02D6-B806-4BE9-8F4E-846DC57E7514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pic>
        <p:nvPicPr>
          <p:cNvPr id="18437" name="图片 3" descr="python_lang_wins_yea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214563"/>
            <a:ext cx="2590800" cy="386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简史</a:t>
            </a:r>
            <a:endParaRPr lang="zh-CN" altLang="en-US" sz="3600" smtClean="0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C0FD4ED-4F33-4A7C-A6F7-13FFD0F780FB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pic>
        <p:nvPicPr>
          <p:cNvPr id="19460" name="内容占位符 3" descr="a67f9988b242aa7.jpg_600x60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9738" y="1000125"/>
            <a:ext cx="6148387" cy="5286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简史</a:t>
            </a:r>
            <a:endParaRPr lang="zh-CN" altLang="en-US" sz="3600" smtClean="0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D24D384-0A3E-45BF-91BA-14BFC9483CD5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pic>
        <p:nvPicPr>
          <p:cNvPr id="20484" name="内容占位符 3" descr="a02cb8213e00510.jpg_600x60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75" y="1214438"/>
            <a:ext cx="7678738" cy="5000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的特征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dirty="0" smtClean="0"/>
              <a:t>语言的定位</a:t>
            </a:r>
            <a:endParaRPr lang="en-US" altLang="zh-CN" dirty="0" smtClean="0"/>
          </a:p>
          <a:p>
            <a:pPr>
              <a:defRPr/>
            </a:pPr>
            <a:endParaRPr lang="zh-CN" dirty="0" smtClean="0"/>
          </a:p>
          <a:p>
            <a:pPr lvl="1">
              <a:defRPr/>
            </a:pPr>
            <a:r>
              <a:rPr lang="zh-CN" sz="2800" dirty="0" smtClean="0">
                <a:latin typeface="+mn-ea"/>
              </a:rPr>
              <a:t>脚本语言（</a:t>
            </a:r>
            <a:r>
              <a:rPr lang="en-US" altLang="zh-CN" sz="2800" dirty="0" smtClean="0">
                <a:latin typeface="+mn-ea"/>
              </a:rPr>
              <a:t>Scripting language</a:t>
            </a:r>
            <a:r>
              <a:rPr lang="zh-CN" sz="2800" dirty="0" smtClean="0">
                <a:latin typeface="+mn-ea"/>
              </a:rPr>
              <a:t>）</a:t>
            </a:r>
            <a:endParaRPr lang="en-US" altLang="zh-CN" sz="2800" dirty="0" smtClean="0">
              <a:latin typeface="+mn-ea"/>
            </a:endParaRPr>
          </a:p>
          <a:p>
            <a:pPr lvl="1">
              <a:defRPr/>
            </a:pPr>
            <a:endParaRPr lang="en-US" altLang="zh-CN" sz="2400" dirty="0" smtClean="0">
              <a:latin typeface="+mn-ea"/>
            </a:endParaRPr>
          </a:p>
          <a:p>
            <a:pPr lvl="1">
              <a:defRPr/>
            </a:pPr>
            <a:endParaRPr lang="en-US" altLang="zh-CN" sz="2400" dirty="0" smtClean="0">
              <a:latin typeface="+mn-ea"/>
            </a:endParaRPr>
          </a:p>
          <a:p>
            <a:pPr lvl="1">
              <a:defRPr/>
            </a:pPr>
            <a:r>
              <a:rPr lang="zh-CN" sz="2800" dirty="0" smtClean="0">
                <a:latin typeface="+mn-ea"/>
              </a:rPr>
              <a:t>高阶动态编程语言</a:t>
            </a: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7A3BE63-E772-4676-BB38-7A42F4F895C8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D6283F4-0252-4D92-978E-568F5289A035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/>
              <a:t>本节目录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课程介绍</a:t>
            </a:r>
          </a:p>
          <a:p>
            <a:pPr eaLnBrk="1" hangingPunct="1"/>
            <a:r>
              <a:rPr lang="en-US" altLang="zh-CN" smtClean="0"/>
              <a:t>Python</a:t>
            </a:r>
            <a:r>
              <a:rPr lang="zh-CN" altLang="en-US" smtClean="0"/>
              <a:t>简介</a:t>
            </a:r>
          </a:p>
          <a:p>
            <a:pPr lvl="1" eaLnBrk="1" hangingPunct="1"/>
            <a:r>
              <a:rPr lang="en-US" altLang="zh-CN" smtClean="0"/>
              <a:t>Python</a:t>
            </a:r>
            <a:r>
              <a:rPr lang="zh-CN" altLang="zh-CN" smtClean="0"/>
              <a:t>简史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Python</a:t>
            </a:r>
            <a:r>
              <a:rPr lang="zh-CN" altLang="zh-CN" smtClean="0"/>
              <a:t>的特征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Python</a:t>
            </a:r>
            <a:r>
              <a:rPr lang="zh-CN" altLang="zh-CN" smtClean="0"/>
              <a:t>的应用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python </a:t>
            </a:r>
            <a:r>
              <a:rPr lang="zh-CN" altLang="en-US" smtClean="0"/>
              <a:t>科学计算软件的选择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的特征</a:t>
            </a:r>
            <a:endParaRPr lang="zh-CN" altLang="en-US" sz="360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简单易学</a:t>
            </a:r>
            <a:endParaRPr lang="en-US" altLang="zh-CN" smtClean="0"/>
          </a:p>
          <a:p>
            <a:pPr lvl="1"/>
            <a:r>
              <a:rPr lang="zh-CN" altLang="zh-CN" smtClean="0"/>
              <a:t>简结：不用结束符</a:t>
            </a:r>
            <a:endParaRPr lang="en-US" altLang="zh-CN" smtClean="0"/>
          </a:p>
          <a:p>
            <a:pPr lvl="1"/>
            <a:r>
              <a:rPr lang="zh-CN" altLang="zh-CN" smtClean="0"/>
              <a:t>可读性强：每一级缩进都是</a:t>
            </a:r>
            <a:r>
              <a:rPr lang="en-US" altLang="zh-CN" smtClean="0"/>
              <a:t>4</a:t>
            </a:r>
            <a:r>
              <a:rPr lang="zh-CN" altLang="zh-CN" smtClean="0"/>
              <a:t>个空格</a:t>
            </a:r>
            <a:endParaRPr lang="en-US" altLang="zh-CN" smtClean="0"/>
          </a:p>
          <a:p>
            <a:pPr lvl="1"/>
            <a:r>
              <a:rPr lang="zh-CN" altLang="zh-CN" smtClean="0"/>
              <a:t>上手快：会其他语言的上手更快</a:t>
            </a:r>
            <a:endParaRPr lang="en-US" altLang="zh-CN" smtClean="0"/>
          </a:p>
          <a:p>
            <a:pPr lvl="1">
              <a:buFont typeface="Wingdings" pitchFamily="2" charset="2"/>
              <a:buNone/>
            </a:pPr>
            <a:r>
              <a:rPr lang="en-US" altLang="zh-CN" smtClean="0"/>
              <a:t>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/>
              <a:t>          Python</a:t>
            </a:r>
            <a:r>
              <a:rPr lang="zh-CN" altLang="zh-CN" smtClean="0"/>
              <a:t>上手容易，易学，读它的代码就像是在读文章。稍微有点</a:t>
            </a:r>
            <a:r>
              <a:rPr lang="zh-CN" altLang="en-US" smtClean="0">
                <a:hlinkClick r:id="rId2"/>
              </a:rPr>
              <a:t>逻辑思维</a:t>
            </a:r>
            <a:r>
              <a:rPr lang="zh-CN" altLang="zh-CN" smtClean="0"/>
              <a:t>的人只要看几分钟就能知道是什么意思。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      </a:t>
            </a:r>
            <a:r>
              <a:rPr lang="zh-CN" altLang="en-US" smtClean="0">
                <a:hlinkClick r:id="rId3"/>
              </a:rPr>
              <a:t>从</a:t>
            </a:r>
            <a:r>
              <a:rPr lang="en-US" altLang="zh-CN" smtClean="0">
                <a:hlinkClick r:id="rId3"/>
              </a:rPr>
              <a:t>0</a:t>
            </a:r>
            <a:r>
              <a:rPr lang="zh-CN" altLang="en-US" smtClean="0">
                <a:hlinkClick r:id="rId3"/>
              </a:rPr>
              <a:t>开始</a:t>
            </a:r>
            <a:r>
              <a:rPr lang="zh-CN" altLang="zh-CN" smtClean="0"/>
              <a:t>学习编程的话，</a:t>
            </a:r>
            <a:r>
              <a:rPr lang="en-US" altLang="zh-CN" smtClean="0"/>
              <a:t>Python</a:t>
            </a:r>
            <a:r>
              <a:rPr lang="zh-CN" altLang="zh-CN" smtClean="0"/>
              <a:t>是一个不错的开始。</a:t>
            </a:r>
            <a:endParaRPr lang="zh-CN" altLang="en-US" smtClean="0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7DA82EF-5DF6-4D6A-855B-D5E0E586C71D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的特征</a:t>
            </a:r>
            <a:endParaRPr lang="zh-CN" altLang="en-US" sz="360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642938" y="1052513"/>
            <a:ext cx="8072437" cy="5162550"/>
          </a:xfrm>
        </p:spPr>
        <p:txBody>
          <a:bodyPr/>
          <a:lstStyle/>
          <a:p>
            <a:r>
              <a:rPr lang="zh-CN" altLang="zh-CN" smtClean="0"/>
              <a:t>解释性</a:t>
            </a:r>
            <a:r>
              <a:rPr lang="en-US" altLang="zh-CN" smtClean="0"/>
              <a:t>&amp;</a:t>
            </a:r>
            <a:r>
              <a:rPr lang="zh-CN" altLang="zh-CN" smtClean="0"/>
              <a:t>编辑性</a:t>
            </a:r>
            <a:endParaRPr lang="en-US" altLang="zh-CN" smtClean="0"/>
          </a:p>
          <a:p>
            <a:pPr lvl="1"/>
            <a:r>
              <a:rPr lang="en-US" altLang="zh-CN" smtClean="0"/>
              <a:t>Python</a:t>
            </a:r>
            <a:r>
              <a:rPr lang="zh-CN" altLang="en-US" smtClean="0"/>
              <a:t>语言写的程序不需要编译成二进制代码。你可以直接从源代码运行程序。在计算机内部，</a:t>
            </a:r>
            <a:r>
              <a:rPr lang="en-US" altLang="zh-CN" smtClean="0"/>
              <a:t>Python</a:t>
            </a:r>
            <a:r>
              <a:rPr lang="zh-CN" altLang="en-US" smtClean="0"/>
              <a:t>解释器把源代码转换成称为字节码的中间形式，然后再把它翻译成计算机使用的机器语言并运行。</a:t>
            </a:r>
            <a:endParaRPr lang="en-US" altLang="zh-CN" smtClean="0"/>
          </a:p>
          <a:p>
            <a:pPr lvl="1"/>
            <a:r>
              <a:rPr lang="en-US" altLang="zh-CN" smtClean="0"/>
              <a:t>Python</a:t>
            </a:r>
            <a:r>
              <a:rPr lang="zh-CN" altLang="zh-CN" smtClean="0"/>
              <a:t>中也有编译执行的特性。</a:t>
            </a:r>
            <a:endParaRPr lang="en-US" altLang="zh-CN" smtClean="0"/>
          </a:p>
          <a:p>
            <a:pPr lvl="1"/>
            <a:endParaRPr lang="zh-CN" altLang="zh-CN" smtClean="0"/>
          </a:p>
          <a:p>
            <a:r>
              <a:rPr lang="zh-CN" altLang="zh-CN" smtClean="0"/>
              <a:t>高级语言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</a:t>
            </a:r>
            <a:r>
              <a:rPr lang="zh-CN" altLang="zh-CN" smtClean="0"/>
              <a:t>使用</a:t>
            </a:r>
            <a:r>
              <a:rPr lang="en-US" altLang="zh-CN" smtClean="0"/>
              <a:t>Python</a:t>
            </a:r>
            <a:r>
              <a:rPr lang="zh-CN" altLang="zh-CN" smtClean="0"/>
              <a:t>语言编写程序，无需考虑诸如管理内存一类的底层。</a:t>
            </a:r>
            <a:endParaRPr lang="zh-CN" altLang="en-US" smtClean="0"/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9D1AD60-FF65-4131-9C9B-164A99B205AA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的特征</a:t>
            </a:r>
            <a:endParaRPr lang="zh-CN" altLang="en-US" sz="360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/>
              <a:t>面向对象</a:t>
            </a:r>
          </a:p>
          <a:p>
            <a:pPr marL="469900" lvl="1" indent="-469900">
              <a:buFont typeface="Wingdings" pitchFamily="2" charset="2"/>
              <a:buNone/>
              <a:defRPr/>
            </a:pPr>
            <a:r>
              <a:rPr lang="en-US" altLang="zh-CN" dirty="0" smtClean="0"/>
              <a:t>          </a:t>
            </a:r>
            <a:r>
              <a:rPr lang="en-US" altLang="zh-CN" sz="3000" dirty="0" smtClean="0">
                <a:cs typeface="+mn-cs"/>
              </a:rPr>
              <a:t>Python</a:t>
            </a:r>
            <a:r>
              <a:rPr lang="zh-CN" altLang="en-US" sz="3000" dirty="0" smtClean="0">
                <a:cs typeface="+mn-cs"/>
              </a:rPr>
              <a:t>即支持面向过程的编程也支持面向对象的编程。在 面向过程的语言中，程序是由过程或仅仅是可重用代码的函数构建起来的。在面向对象的语言中，程序是由数据和功能组合而成的对象构建起来的。与其他主要的语言如</a:t>
            </a:r>
            <a:r>
              <a:rPr lang="en-US" altLang="zh-CN" sz="3000" dirty="0" smtClean="0">
                <a:cs typeface="+mn-cs"/>
              </a:rPr>
              <a:t>C++</a:t>
            </a:r>
            <a:r>
              <a:rPr lang="zh-CN" altLang="en-US" sz="3000" dirty="0" smtClean="0">
                <a:cs typeface="+mn-cs"/>
              </a:rPr>
              <a:t>和</a:t>
            </a:r>
            <a:r>
              <a:rPr lang="en-US" altLang="zh-CN" sz="3000" dirty="0" smtClean="0">
                <a:cs typeface="+mn-cs"/>
              </a:rPr>
              <a:t>Java</a:t>
            </a:r>
            <a:r>
              <a:rPr lang="zh-CN" altLang="en-US" sz="3000" dirty="0" smtClean="0">
                <a:cs typeface="+mn-cs"/>
              </a:rPr>
              <a:t>相比，</a:t>
            </a:r>
            <a:r>
              <a:rPr lang="en-US" altLang="zh-CN" sz="3000" dirty="0" smtClean="0">
                <a:cs typeface="+mn-cs"/>
              </a:rPr>
              <a:t>Python</a:t>
            </a:r>
            <a:r>
              <a:rPr lang="zh-CN" altLang="en-US" sz="3000" dirty="0" smtClean="0">
                <a:cs typeface="+mn-cs"/>
              </a:rPr>
              <a:t>以一种非常强大又简单的方式实现面向对象 编程。</a:t>
            </a:r>
            <a:endParaRPr lang="en-US" altLang="zh-CN" sz="3000" dirty="0" smtClean="0">
              <a:cs typeface="+mn-cs"/>
            </a:endParaRP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3A3A0C9-18DA-47D1-B94B-A359D53F0F32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的特征</a:t>
            </a:r>
            <a:endParaRPr lang="zh-CN" altLang="en-US" sz="360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500063" y="1071563"/>
            <a:ext cx="8215312" cy="5181600"/>
          </a:xfrm>
        </p:spPr>
        <p:txBody>
          <a:bodyPr/>
          <a:lstStyle/>
          <a:p>
            <a:pPr>
              <a:defRPr/>
            </a:pPr>
            <a:r>
              <a:rPr lang="zh-CN" dirty="0" smtClean="0"/>
              <a:t>可扩展性与可嵌入性</a:t>
            </a:r>
            <a:endParaRPr lang="en-US" altLang="zh-CN" dirty="0" smtClean="0"/>
          </a:p>
          <a:p>
            <a:pPr marL="469900" lvl="1" indent="-469900">
              <a:buFont typeface="Wingdings" pitchFamily="2" charset="2"/>
              <a:buNone/>
              <a:defRPr/>
            </a:pPr>
            <a:r>
              <a:rPr lang="zh-CN" altLang="en-US" sz="3000" dirty="0" smtClean="0">
                <a:cs typeface="+mn-cs"/>
              </a:rPr>
              <a:t>         如果你需要你的一段关键代码运行得更快或者希望某些算法不公开，你可以把你的部分程序用</a:t>
            </a:r>
            <a:r>
              <a:rPr lang="en-US" altLang="zh-CN" sz="3000" dirty="0" smtClean="0">
                <a:cs typeface="+mn-cs"/>
              </a:rPr>
              <a:t>C</a:t>
            </a:r>
            <a:r>
              <a:rPr lang="zh-CN" altLang="en-US" sz="3000" dirty="0" smtClean="0">
                <a:cs typeface="+mn-cs"/>
              </a:rPr>
              <a:t>或</a:t>
            </a:r>
            <a:r>
              <a:rPr lang="en-US" altLang="zh-CN" sz="3000" dirty="0" smtClean="0">
                <a:cs typeface="+mn-cs"/>
              </a:rPr>
              <a:t>C++</a:t>
            </a:r>
            <a:r>
              <a:rPr lang="zh-CN" altLang="en-US" sz="3000" dirty="0" smtClean="0">
                <a:cs typeface="+mn-cs"/>
              </a:rPr>
              <a:t>编写，然后在你的</a:t>
            </a:r>
            <a:r>
              <a:rPr lang="en-US" altLang="zh-CN" sz="3000" dirty="0" smtClean="0">
                <a:cs typeface="+mn-cs"/>
              </a:rPr>
              <a:t>Python</a:t>
            </a:r>
            <a:r>
              <a:rPr lang="zh-CN" altLang="en-US" sz="3000" dirty="0" smtClean="0">
                <a:cs typeface="+mn-cs"/>
              </a:rPr>
              <a:t>程序中使用它们。</a:t>
            </a:r>
            <a:r>
              <a:rPr lang="zh-CN" sz="3000" dirty="0" smtClean="0">
                <a:cs typeface="+mn-cs"/>
              </a:rPr>
              <a:t>与此相反，可以把</a:t>
            </a:r>
            <a:r>
              <a:rPr lang="en-US" altLang="zh-CN" sz="3000" dirty="0" smtClean="0">
                <a:cs typeface="+mn-cs"/>
              </a:rPr>
              <a:t>Python</a:t>
            </a:r>
            <a:r>
              <a:rPr lang="zh-CN" sz="3000" dirty="0" smtClean="0">
                <a:cs typeface="+mn-cs"/>
              </a:rPr>
              <a:t>嵌入</a:t>
            </a:r>
            <a:r>
              <a:rPr lang="en-US" altLang="zh-CN" sz="3000" dirty="0" smtClean="0">
                <a:cs typeface="+mn-cs"/>
              </a:rPr>
              <a:t>C/C++</a:t>
            </a:r>
            <a:r>
              <a:rPr lang="zh-CN" sz="3000" dirty="0" smtClean="0">
                <a:cs typeface="+mn-cs"/>
              </a:rPr>
              <a:t>程序，提供脚本功能。</a:t>
            </a:r>
            <a:endParaRPr lang="en-US" altLang="zh-CN" sz="3000" dirty="0" smtClean="0">
              <a:cs typeface="+mn-cs"/>
            </a:endParaRPr>
          </a:p>
          <a:p>
            <a:pPr>
              <a:defRPr/>
            </a:pPr>
            <a:r>
              <a:rPr lang="zh-CN" dirty="0" smtClean="0"/>
              <a:t>免费、开源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/>
              <a:t>          </a:t>
            </a:r>
            <a:r>
              <a:rPr lang="zh-CN" dirty="0" smtClean="0"/>
              <a:t>可自由地发布这个软件的拷贝、阅读它的源代码、对它进行改动、把它的一部分用到新的自由软件中。</a:t>
            </a:r>
            <a:endParaRPr lang="zh-CN" altLang="en-US" dirty="0" smtClean="0"/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E1ABB77-100A-4E20-BE42-0DAB2A5AF008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的特征</a:t>
            </a:r>
            <a:endParaRPr lang="zh-CN" altLang="en-US" sz="3600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可移植性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</a:t>
            </a:r>
            <a:r>
              <a:rPr lang="zh-CN" altLang="zh-CN" smtClean="0"/>
              <a:t>由于它开源的本质，</a:t>
            </a:r>
            <a:r>
              <a:rPr lang="en-US" altLang="zh-CN" smtClean="0"/>
              <a:t>Python</a:t>
            </a:r>
            <a:r>
              <a:rPr lang="zh-CN" altLang="zh-CN" smtClean="0"/>
              <a:t>已被移植到许多平台上。如果能避免使用依赖系统的特性，那么所有的</a:t>
            </a:r>
            <a:r>
              <a:rPr lang="en-US" altLang="zh-CN" smtClean="0"/>
              <a:t>Python</a:t>
            </a:r>
            <a:r>
              <a:rPr lang="zh-CN" altLang="zh-CN" smtClean="0"/>
              <a:t>程序无需修改就可在任何平台上面运行。包括</a:t>
            </a:r>
            <a:r>
              <a:rPr lang="en-US" altLang="zh-CN" smtClean="0"/>
              <a:t>Linux </a:t>
            </a:r>
            <a:r>
              <a:rPr lang="zh-CN" altLang="zh-CN" smtClean="0"/>
              <a:t>，</a:t>
            </a:r>
            <a:r>
              <a:rPr lang="en-US" altLang="zh-CN" smtClean="0"/>
              <a:t>window</a:t>
            </a:r>
            <a:r>
              <a:rPr lang="zh-CN" altLang="zh-CN" smtClean="0"/>
              <a:t>，</a:t>
            </a:r>
            <a:r>
              <a:rPr lang="en-US" altLang="zh-CN" smtClean="0"/>
              <a:t>Macintosh</a:t>
            </a:r>
            <a:r>
              <a:rPr lang="zh-CN" altLang="zh-CN" smtClean="0"/>
              <a:t>等</a:t>
            </a:r>
            <a:r>
              <a:rPr lang="zh-CN" altLang="en-US" smtClean="0"/>
              <a:t>等。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r>
              <a:rPr lang="zh-CN" altLang="zh-CN" smtClean="0"/>
              <a:t>胶水语言</a:t>
            </a:r>
            <a:endParaRPr lang="zh-CN" altLang="en-US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E12E7F5-2508-4ACC-88FE-E804E8FE90DF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的特征</a:t>
            </a:r>
            <a:endParaRPr lang="zh-CN" altLang="en-US" sz="3600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305425"/>
          </a:xfrm>
        </p:spPr>
        <p:txBody>
          <a:bodyPr/>
          <a:lstStyle/>
          <a:p>
            <a:pPr>
              <a:defRPr/>
            </a:pPr>
            <a:r>
              <a:rPr lang="zh-CN" dirty="0" smtClean="0"/>
              <a:t>丰富的库</a:t>
            </a:r>
            <a:endParaRPr lang="en-US" altLang="zh-CN" dirty="0" smtClean="0"/>
          </a:p>
          <a:p>
            <a:pPr marL="469900" lvl="1" indent="-469900">
              <a:buFont typeface="Wingdings" pitchFamily="2" charset="2"/>
              <a:buNone/>
              <a:defRPr/>
            </a:pPr>
            <a:r>
              <a:rPr lang="en-US" altLang="zh-CN" sz="3000" dirty="0" smtClean="0">
                <a:cs typeface="+mn-cs"/>
              </a:rPr>
              <a:t>          </a:t>
            </a:r>
            <a:r>
              <a:rPr lang="zh-CN" sz="3000" dirty="0" smtClean="0">
                <a:cs typeface="+mn-cs"/>
              </a:rPr>
              <a:t>丰富的库似乎已变成判断一种编程语言是否强大的重要标准。</a:t>
            </a:r>
            <a:r>
              <a:rPr lang="en-US" altLang="zh-CN" sz="3000" dirty="0" smtClean="0">
                <a:cs typeface="+mn-cs"/>
              </a:rPr>
              <a:t>Python</a:t>
            </a:r>
            <a:r>
              <a:rPr lang="zh-CN" sz="3000" dirty="0" smtClean="0">
                <a:cs typeface="+mn-cs"/>
              </a:rPr>
              <a:t>拥有一个强大的标准库。</a:t>
            </a:r>
            <a:r>
              <a:rPr lang="en-US" altLang="zh-CN" sz="3000" dirty="0" smtClean="0">
                <a:cs typeface="+mn-cs"/>
              </a:rPr>
              <a:t>Python</a:t>
            </a:r>
            <a:r>
              <a:rPr lang="zh-CN" sz="3000" dirty="0" smtClean="0">
                <a:cs typeface="+mn-cs"/>
              </a:rPr>
              <a:t>语言的核心只包含数字、字符串、列表、字典、文件等常见类型和函数，而由</a:t>
            </a:r>
            <a:r>
              <a:rPr lang="en-US" altLang="zh-CN" sz="3000" dirty="0" smtClean="0">
                <a:cs typeface="+mn-cs"/>
              </a:rPr>
              <a:t>Python</a:t>
            </a:r>
            <a:r>
              <a:rPr lang="zh-CN" sz="3000" dirty="0" smtClean="0">
                <a:cs typeface="+mn-cs"/>
              </a:rPr>
              <a:t>标准库提供了系统管理、网络通信、文本处理、</a:t>
            </a:r>
            <a:r>
              <a:rPr lang="zh-CN" altLang="en-US" sz="3000" dirty="0" smtClean="0">
                <a:cs typeface="+mn-cs"/>
                <a:hlinkClick r:id="rId2"/>
              </a:rPr>
              <a:t>科学计算</a:t>
            </a:r>
            <a:r>
              <a:rPr lang="zh-CN" altLang="en-US" sz="3000" dirty="0" smtClean="0">
                <a:cs typeface="+mn-cs"/>
              </a:rPr>
              <a:t>、数据库接口</a:t>
            </a:r>
            <a:r>
              <a:rPr lang="zh-CN" sz="3000" dirty="0" smtClean="0">
                <a:cs typeface="+mn-cs"/>
              </a:rPr>
              <a:t>、</a:t>
            </a:r>
            <a:r>
              <a:rPr lang="zh-CN" altLang="en-US" sz="3000" dirty="0" smtClean="0">
                <a:cs typeface="+mn-cs"/>
                <a:hlinkClick r:id="rId3"/>
              </a:rPr>
              <a:t>图形系统</a:t>
            </a:r>
            <a:r>
              <a:rPr lang="zh-CN" sz="3000" dirty="0" smtClean="0">
                <a:cs typeface="+mn-cs"/>
              </a:rPr>
              <a:t>、</a:t>
            </a:r>
            <a:r>
              <a:rPr lang="en-US" altLang="zh-CN" sz="3000" dirty="0" smtClean="0">
                <a:cs typeface="+mn-cs"/>
              </a:rPr>
              <a:t>XML</a:t>
            </a:r>
            <a:r>
              <a:rPr lang="zh-CN" sz="3000" dirty="0" smtClean="0">
                <a:cs typeface="+mn-cs"/>
              </a:rPr>
              <a:t>处理等额外的功能。</a:t>
            </a:r>
            <a:r>
              <a:rPr lang="zh-CN" altLang="en-US" sz="3000" dirty="0" smtClean="0">
                <a:cs typeface="+mn-cs"/>
              </a:rPr>
              <a:t>除了标准库以外，还有许多其他高质量的库，如</a:t>
            </a:r>
            <a:r>
              <a:rPr lang="en-US" altLang="zh-CN" sz="3000" dirty="0" err="1" smtClean="0">
                <a:cs typeface="+mn-cs"/>
                <a:hlinkClick r:id="rId4"/>
              </a:rPr>
              <a:t>wxPython</a:t>
            </a:r>
            <a:r>
              <a:rPr lang="zh-CN" altLang="en-US" sz="3000" dirty="0" smtClean="0">
                <a:cs typeface="+mn-cs"/>
              </a:rPr>
              <a:t>、</a:t>
            </a:r>
            <a:r>
              <a:rPr lang="en-US" altLang="zh-CN" sz="3000" dirty="0" smtClean="0">
                <a:cs typeface="+mn-cs"/>
                <a:hlinkClick r:id="rId5"/>
              </a:rPr>
              <a:t>Twisted</a:t>
            </a:r>
            <a:r>
              <a:rPr lang="zh-CN" altLang="en-US" sz="3000" dirty="0" smtClean="0">
                <a:cs typeface="+mn-cs"/>
              </a:rPr>
              <a:t>和</a:t>
            </a:r>
            <a:r>
              <a:rPr lang="en-US" altLang="zh-CN" sz="3000" dirty="0" smtClean="0">
                <a:cs typeface="+mn-cs"/>
                <a:hlinkClick r:id="rId6"/>
              </a:rPr>
              <a:t>Python</a:t>
            </a:r>
            <a:r>
              <a:rPr lang="zh-CN" altLang="en-US" sz="3000" dirty="0" smtClean="0">
                <a:cs typeface="+mn-cs"/>
                <a:hlinkClick r:id="rId6"/>
              </a:rPr>
              <a:t>图像库</a:t>
            </a:r>
            <a:r>
              <a:rPr lang="zh-CN" altLang="en-US" sz="3000" dirty="0" smtClean="0">
                <a:cs typeface="+mn-cs"/>
              </a:rPr>
              <a:t>等等。</a:t>
            </a:r>
          </a:p>
          <a:p>
            <a:pPr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1966177-2AAC-4E85-98F1-3A09271637CA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的特征</a:t>
            </a:r>
            <a:endParaRPr lang="zh-CN" altLang="en-US" sz="3600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和其他语言的比较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比</a:t>
            </a:r>
            <a:r>
              <a:rPr lang="en-US" altLang="zh-CN" smtClean="0"/>
              <a:t>TCL</a:t>
            </a:r>
            <a:r>
              <a:rPr lang="zh-CN" altLang="en-US" smtClean="0"/>
              <a:t>强大，支持“大规模编程”，适宜于开发大型系统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比</a:t>
            </a:r>
            <a:r>
              <a:rPr lang="en-US" altLang="zh-CN" smtClean="0"/>
              <a:t>Perl</a:t>
            </a:r>
            <a:r>
              <a:rPr lang="zh-CN" altLang="en-US" smtClean="0"/>
              <a:t>语法简洁，更具可读性、更易于维护，有助于减少</a:t>
            </a:r>
            <a:r>
              <a:rPr lang="en-US" altLang="zh-CN" smtClean="0"/>
              <a:t>Bug</a:t>
            </a:r>
          </a:p>
          <a:p>
            <a:pPr lvl="1" eaLnBrk="1" hangingPunct="1"/>
            <a:r>
              <a:rPr lang="zh-CN" altLang="en-US" smtClean="0"/>
              <a:t>比</a:t>
            </a:r>
            <a:r>
              <a:rPr lang="en-US" altLang="zh-CN" smtClean="0"/>
              <a:t>Java</a:t>
            </a:r>
            <a:r>
              <a:rPr lang="zh-CN" altLang="en-US" smtClean="0"/>
              <a:t>更简单、更易于使用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比</a:t>
            </a:r>
            <a:r>
              <a:rPr lang="en-US" altLang="zh-CN" smtClean="0"/>
              <a:t>C++</a:t>
            </a:r>
            <a:r>
              <a:rPr lang="zh-CN" altLang="en-US" smtClean="0"/>
              <a:t>更简单、更易于使用，不与之竞争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比</a:t>
            </a:r>
            <a:r>
              <a:rPr lang="en-US" altLang="zh-CN" smtClean="0"/>
              <a:t>VB</a:t>
            </a:r>
            <a:r>
              <a:rPr lang="zh-CN" altLang="en-US" smtClean="0"/>
              <a:t>更强大也更具备跨平台特性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比</a:t>
            </a:r>
            <a:r>
              <a:rPr lang="en-US" altLang="zh-CN" smtClean="0"/>
              <a:t>Ruby</a:t>
            </a:r>
            <a:r>
              <a:rPr lang="zh-CN" altLang="en-US" smtClean="0"/>
              <a:t>更成熟、语法更具可读性</a:t>
            </a:r>
          </a:p>
          <a:p>
            <a:pPr lvl="2"/>
            <a:endParaRPr lang="zh-CN" altLang="en-US" smtClean="0"/>
          </a:p>
        </p:txBody>
      </p:sp>
      <p:sp>
        <p:nvSpPr>
          <p:cNvPr id="2867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2009-8-10</a:t>
            </a:r>
            <a:endParaRPr lang="en-US" altLang="zh-CN" smtClean="0"/>
          </a:p>
        </p:txBody>
      </p:sp>
      <p:sp>
        <p:nvSpPr>
          <p:cNvPr id="2867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/>
              <a:t>Python程序设计语言</a:t>
            </a:r>
          </a:p>
        </p:txBody>
      </p:sp>
      <p:sp>
        <p:nvSpPr>
          <p:cNvPr id="286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A2D784B-D370-44C3-B0DC-32B19B0ACD42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的特征</a:t>
            </a:r>
            <a:endParaRPr lang="zh-CN" altLang="en-US" sz="360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990000"/>
                </a:solidFill>
              </a:rPr>
              <a:t>Python</a:t>
            </a:r>
            <a:r>
              <a:rPr lang="zh-CN" altLang="en-US" b="1" smtClean="0">
                <a:solidFill>
                  <a:srgbClr val="990000"/>
                </a:solidFill>
              </a:rPr>
              <a:t>的语法特点</a:t>
            </a:r>
            <a:endParaRPr lang="en-US" altLang="zh-CN" b="1" smtClean="0">
              <a:solidFill>
                <a:srgbClr val="99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b="1" smtClean="0">
                <a:solidFill>
                  <a:srgbClr val="0070C0"/>
                </a:solidFill>
              </a:rPr>
              <a:t>   </a:t>
            </a:r>
            <a:r>
              <a:rPr lang="en-US" altLang="zh-CN" smtClean="0">
                <a:solidFill>
                  <a:srgbClr val="0070C0"/>
                </a:solidFill>
              </a:rPr>
              <a:t>Python</a:t>
            </a:r>
            <a:r>
              <a:rPr lang="zh-CN" altLang="en-US" smtClean="0">
                <a:solidFill>
                  <a:srgbClr val="0070C0"/>
                </a:solidFill>
              </a:rPr>
              <a:t>是一种语法表达极其优美的脚本语言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800" smtClean="0"/>
              <a:t>运行方式	命令行、交互式、图形集成环境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800" smtClean="0"/>
              <a:t>面向对象	甚至还支持异常处理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800" smtClean="0"/>
              <a:t>模块和包	与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类似，还开发了</a:t>
            </a:r>
            <a:r>
              <a:rPr lang="en-US" altLang="zh-CN" sz="2800" smtClean="0"/>
              <a:t>Jpython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800" smtClean="0"/>
              <a:t>语言扩展	可以用</a:t>
            </a:r>
            <a:r>
              <a:rPr lang="en-US" altLang="zh-CN" sz="2800" smtClean="0"/>
              <a:t>C/C++/Java</a:t>
            </a:r>
            <a:r>
              <a:rPr lang="zh-CN" altLang="en-US" sz="2800" smtClean="0"/>
              <a:t>编写新的语言模块</a:t>
            </a:r>
            <a:endParaRPr lang="en-US" altLang="zh-CN" sz="280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800" smtClean="0"/>
              <a:t>丰富的库          数据分析</a:t>
            </a:r>
            <a:r>
              <a:rPr lang="en-US" altLang="zh-CN" sz="2800" smtClean="0"/>
              <a:t>/</a:t>
            </a:r>
            <a:r>
              <a:rPr lang="zh-CN" altLang="en-US" sz="2800" smtClean="0"/>
              <a:t>系统管理</a:t>
            </a:r>
            <a:r>
              <a:rPr lang="en-US" altLang="zh-CN" sz="2800" smtClean="0"/>
              <a:t>/web/GUI/… …</a:t>
            </a:r>
            <a:endParaRPr lang="zh-CN" altLang="en-US" sz="2800" smtClean="0"/>
          </a:p>
          <a:p>
            <a:pPr lvl="1"/>
            <a:endParaRPr lang="zh-CN" altLang="en-US" smtClean="0"/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4A249C6-2605-445F-A54C-0B2848F1AE0C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的特征</a:t>
            </a:r>
            <a:endParaRPr lang="zh-CN" altLang="en-US" sz="360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的缺点</a:t>
            </a: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         运行速度不够快。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   Python</a:t>
            </a:r>
            <a:r>
              <a:rPr lang="zh-CN" altLang="en-US" smtClean="0"/>
              <a:t>程序运行的效率不如</a:t>
            </a:r>
            <a:r>
              <a:rPr lang="en-US" altLang="zh-CN" smtClean="0"/>
              <a:t>Java</a:t>
            </a:r>
            <a:r>
              <a:rPr lang="zh-CN" altLang="en-US" smtClean="0"/>
              <a:t>或者</a:t>
            </a:r>
            <a:r>
              <a:rPr lang="en-US" altLang="zh-CN" smtClean="0"/>
              <a:t>C</a:t>
            </a:r>
            <a:r>
              <a:rPr lang="zh-CN" altLang="en-US" smtClean="0"/>
              <a:t>代码高，但是我们可以使用</a:t>
            </a:r>
            <a:r>
              <a:rPr lang="en-US" altLang="zh-CN" smtClean="0"/>
              <a:t>Python</a:t>
            </a:r>
            <a:r>
              <a:rPr lang="zh-CN" altLang="en-US" smtClean="0"/>
              <a:t>调用</a:t>
            </a:r>
            <a:r>
              <a:rPr lang="en-US" altLang="zh-CN" smtClean="0"/>
              <a:t>C</a:t>
            </a:r>
            <a:r>
              <a:rPr lang="zh-CN" altLang="en-US" smtClean="0"/>
              <a:t>编译的代码。</a:t>
            </a: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r>
              <a:rPr lang="zh-CN" altLang="en-US" b="1" smtClean="0"/>
              <a:t>开发速度与运行速度之间的矛盾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  至今还没有一门编程语言，开发速度比</a:t>
            </a:r>
            <a:r>
              <a:rPr lang="en-US" altLang="zh-CN" smtClean="0"/>
              <a:t>Python</a:t>
            </a:r>
            <a:r>
              <a:rPr lang="zh-CN" altLang="en-US" smtClean="0"/>
              <a:t>快，运行速度比</a:t>
            </a:r>
            <a:r>
              <a:rPr lang="en-US" altLang="zh-CN" smtClean="0"/>
              <a:t>C</a:t>
            </a:r>
            <a:r>
              <a:rPr lang="zh-CN" altLang="en-US" smtClean="0"/>
              <a:t>快。</a:t>
            </a:r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AFF7690-40E7-4625-9DB4-01C5DDCD038C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的应用</a:t>
            </a:r>
            <a:endParaRPr lang="zh-CN" altLang="en-US" sz="360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Python</a:t>
            </a:r>
            <a:r>
              <a:rPr lang="zh-CN" altLang="en-US" smtClean="0"/>
              <a:t>是用标准</a:t>
            </a:r>
            <a:r>
              <a:rPr lang="en-US" altLang="zh-CN" smtClean="0"/>
              <a:t>C</a:t>
            </a:r>
            <a:r>
              <a:rPr lang="zh-CN" altLang="en-US" smtClean="0"/>
              <a:t>语言写成的一种面向对象的脚本语言，语法相对简单，符合人的思维习惯，通过集成环境或解释器直接执行源程序。它可以运行在</a:t>
            </a:r>
            <a:r>
              <a:rPr lang="en-US" altLang="zh-CN" smtClean="0"/>
              <a:t>windows</a:t>
            </a:r>
            <a:r>
              <a:rPr lang="zh-CN" altLang="en-US" smtClean="0"/>
              <a:t>、</a:t>
            </a:r>
            <a:r>
              <a:rPr lang="en-US" altLang="zh-CN" smtClean="0"/>
              <a:t>linux</a:t>
            </a:r>
            <a:r>
              <a:rPr lang="zh-CN" altLang="en-US" smtClean="0"/>
              <a:t>等操作系统平台上，具有丰富的功能库以处理各种工作。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    </a:t>
            </a:r>
            <a:r>
              <a:rPr lang="zh-CN" altLang="en-US" smtClean="0"/>
              <a:t>在编程领域的应用也日渐广泛，可以用于系统编程、图形处理、科学计算、文本处理、数据库编程、网络编程、多媒体编程等方面。也被一些公司应用于产品开发上。</a:t>
            </a:r>
          </a:p>
        </p:txBody>
      </p:sp>
      <p:sp>
        <p:nvSpPr>
          <p:cNvPr id="317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DD295CA-BD29-423E-8881-4021087F0490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651855F-6372-4FE2-8B7D-BE05DDE8A0A6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786188" y="3714750"/>
            <a:ext cx="3500437" cy="7858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smtClean="0"/>
              <a:t> ——</a:t>
            </a:r>
            <a:r>
              <a:rPr lang="zh-CN" altLang="en-US" sz="3600" smtClean="0"/>
              <a:t>课程介绍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28750" y="2286000"/>
            <a:ext cx="70008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科学计算与数据处理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的应用</a:t>
            </a:r>
            <a:endParaRPr lang="zh-CN" altLang="en-US" sz="3600" smtClean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6C12E2B-594B-4D3B-8526-8AFD75933F62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  <p:pic>
        <p:nvPicPr>
          <p:cNvPr id="32772" name="图片 3" descr="1fbb7d694b9bfa0f-2653fcb4a6f5c389-3cce82e0b353d5e57050f770acba964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75" y="1500188"/>
            <a:ext cx="3048000" cy="2286000"/>
          </a:xfrm>
          <a:noFill/>
        </p:spPr>
      </p:pic>
      <p:sp>
        <p:nvSpPr>
          <p:cNvPr id="32773" name="矩形 7"/>
          <p:cNvSpPr>
            <a:spLocks noChangeArrowheads="1"/>
          </p:cNvSpPr>
          <p:nvPr/>
        </p:nvSpPr>
        <p:spPr bwMode="auto">
          <a:xfrm>
            <a:off x="4429125" y="2214563"/>
            <a:ext cx="37861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/>
              <a:t>实现</a:t>
            </a:r>
            <a:r>
              <a:rPr lang="en-US" altLang="zh-CN" sz="2800"/>
              <a:t>Web</a:t>
            </a:r>
            <a:r>
              <a:rPr lang="zh-CN" altLang="zh-CN" sz="2800"/>
              <a:t>爬虫和搜索引擎中的许多组件</a:t>
            </a:r>
            <a:r>
              <a:rPr lang="zh-CN" altLang="en-US" sz="2800"/>
              <a:t>。</a:t>
            </a:r>
          </a:p>
        </p:txBody>
      </p:sp>
      <p:pic>
        <p:nvPicPr>
          <p:cNvPr id="32774" name="图片 4" descr="22b7e1c2508fd884-0934fb643b129bae-a8159062c32c9e63b3663be4a77c0243_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000500"/>
            <a:ext cx="30861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143375" y="4429125"/>
            <a:ext cx="40719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3200" dirty="0"/>
              <a:t>       </a:t>
            </a:r>
            <a:r>
              <a:rPr lang="zh-CN" altLang="en-US" sz="2800" dirty="0"/>
              <a:t>使用它（包括其它技术）管理讨论组。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zh-CN" altLang="en-US" sz="32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的应用</a:t>
            </a:r>
            <a:endParaRPr lang="zh-CN" altLang="en-US" sz="3600" smtClean="0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917BB4E-C938-44E6-AE3D-DF3D29F826D5}" type="slidenum">
              <a:rPr lang="en-US" altLang="zh-CN" smtClean="0"/>
              <a:pPr eaLnBrk="1" hangingPunct="1"/>
              <a:t>31</a:t>
            </a:fld>
            <a:endParaRPr lang="en-US" altLang="zh-CN" smtClean="0"/>
          </a:p>
        </p:txBody>
      </p:sp>
      <p:pic>
        <p:nvPicPr>
          <p:cNvPr id="33796" name="图片 4" descr="30c40e020f63f81f-04b690f202bc5258-8a1ebc3d2d8a67d51ead31983d305261_i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500188"/>
            <a:ext cx="3257550" cy="2286000"/>
          </a:xfrm>
          <a:noFill/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29063" y="1571625"/>
            <a:ext cx="4495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3000" b="1" kern="0" dirty="0">
                <a:latin typeface="+mn-lt"/>
                <a:ea typeface="+mn-ea"/>
              </a:rPr>
              <a:t>         </a:t>
            </a:r>
            <a:r>
              <a:rPr lang="zh-CN" altLang="en-US" sz="3000" kern="0" dirty="0">
                <a:latin typeface="+mn-lt"/>
                <a:ea typeface="+mn-ea"/>
              </a:rPr>
              <a:t>完成科学计算任务。</a:t>
            </a:r>
            <a:r>
              <a:rPr lang="zh-CN" sz="3000" kern="0" dirty="0">
                <a:latin typeface="+mn-lt"/>
                <a:ea typeface="+mn-ea"/>
              </a:rPr>
              <a:t>在它的几个系统中既用了</a:t>
            </a:r>
            <a:r>
              <a:rPr lang="en-US" altLang="zh-CN" sz="3000" kern="0" dirty="0">
                <a:latin typeface="+mn-lt"/>
                <a:ea typeface="+mn-ea"/>
              </a:rPr>
              <a:t>Python</a:t>
            </a:r>
            <a:r>
              <a:rPr lang="zh-CN" sz="3000" kern="0" dirty="0">
                <a:latin typeface="+mn-lt"/>
                <a:ea typeface="+mn-ea"/>
              </a:rPr>
              <a:t>开发，又将其作为脚本语言</a:t>
            </a:r>
            <a:r>
              <a:rPr lang="en-US" altLang="zh-CN" sz="3000" kern="0" dirty="0">
                <a:latin typeface="+mn-lt"/>
                <a:ea typeface="+mn-ea"/>
              </a:rPr>
              <a:t>.</a:t>
            </a:r>
            <a:endParaRPr lang="zh-CN" altLang="en-US" sz="3000" kern="0" dirty="0">
              <a:latin typeface="+mn-lt"/>
              <a:ea typeface="+mn-ea"/>
            </a:endParaRPr>
          </a:p>
        </p:txBody>
      </p:sp>
      <p:pic>
        <p:nvPicPr>
          <p:cNvPr id="33798" name="图片 5" descr="30c40e020f63f81f-0449e041d1859f88-c839fcd5fb0c01994b33b6ddddfc75c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357688"/>
            <a:ext cx="205740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矩形 6"/>
          <p:cNvSpPr>
            <a:spLocks noChangeArrowheads="1"/>
          </p:cNvSpPr>
          <p:nvPr/>
        </p:nvSpPr>
        <p:spPr bwMode="auto">
          <a:xfrm>
            <a:off x="4643438" y="4429125"/>
            <a:ext cx="3657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/>
              <a:t>     视频分享服务大部分是由</a:t>
            </a:r>
            <a:r>
              <a:rPr lang="en-US" altLang="zh-CN" sz="3200"/>
              <a:t>Python</a:t>
            </a:r>
            <a:r>
              <a:rPr lang="zh-CN" altLang="en-US" sz="3200"/>
              <a:t>编写的</a:t>
            </a:r>
            <a:r>
              <a:rPr lang="en-US" altLang="zh-CN" sz="3200"/>
              <a:t>.</a:t>
            </a:r>
            <a:endParaRPr lang="zh-CN" altLang="en-US"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的应用</a:t>
            </a:r>
            <a:endParaRPr lang="zh-CN" altLang="en-US" sz="3600" smtClean="0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0BA4DFD-0EBE-44ED-B7C1-C341B5323BE6}" type="slidenum">
              <a:rPr lang="en-US" altLang="zh-CN" smtClean="0"/>
              <a:pPr eaLnBrk="1" hangingPunct="1"/>
              <a:t>32</a:t>
            </a:fld>
            <a:endParaRPr lang="en-US" altLang="zh-CN" smtClean="0"/>
          </a:p>
        </p:txBody>
      </p:sp>
      <p:pic>
        <p:nvPicPr>
          <p:cNvPr id="34820" name="内容占位符 3" descr="4353f151360295fa-e823a213d35f7acc-0a7f341f3325a416d62917badfbbec2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143000"/>
            <a:ext cx="2857500" cy="2011363"/>
          </a:xfrm>
        </p:spPr>
      </p:pic>
      <p:sp>
        <p:nvSpPr>
          <p:cNvPr id="34821" name="矩形 8"/>
          <p:cNvSpPr>
            <a:spLocks noChangeArrowheads="1"/>
          </p:cNvSpPr>
          <p:nvPr/>
        </p:nvSpPr>
        <p:spPr bwMode="auto">
          <a:xfrm>
            <a:off x="642938" y="1143000"/>
            <a:ext cx="8001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5717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sz="2800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cs typeface="Arial" pitchFamily="34" charset="0"/>
              </a:rPr>
              <a:t>Python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cs typeface="Arial" pitchFamily="34" charset="0"/>
              </a:rPr>
              <a:t>是豆瓣 的主要开发语言</a:t>
            </a:r>
            <a:endParaRPr lang="en-US" altLang="zh-CN" sz="2800" i="1">
              <a:solidFill>
                <a:srgbClr val="000000"/>
              </a:solidFill>
              <a:latin typeface="宋体" pitchFamily="2" charset="-122"/>
              <a:cs typeface="Arial" pitchFamily="34" charset="0"/>
            </a:endParaRPr>
          </a:p>
          <a:p>
            <a:endParaRPr lang="zh-CN" altLang="en-US" sz="2800"/>
          </a:p>
          <a:p>
            <a:r>
              <a:rPr lang="zh-CN" altLang="en-US" sz="2800">
                <a:solidFill>
                  <a:srgbClr val="111111"/>
                </a:solidFill>
                <a:latin typeface="Helvetica"/>
                <a:ea typeface="Helvetica"/>
                <a:cs typeface="Helvetica"/>
              </a:rPr>
              <a:t>                          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cs typeface="Arial" pitchFamily="34" charset="0"/>
              </a:rPr>
              <a:t>Python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cs typeface="Arial" pitchFamily="34" charset="0"/>
              </a:rPr>
              <a:t>与 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cs typeface="Arial" pitchFamily="34" charset="0"/>
              </a:rPr>
              <a:t>Ruby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cs typeface="Arial" pitchFamily="34" charset="0"/>
              </a:rPr>
              <a:t>比较：</a:t>
            </a:r>
            <a:endParaRPr lang="en-US" altLang="zh-CN" sz="2800" i="1">
              <a:solidFill>
                <a:srgbClr val="000000"/>
              </a:solidFill>
              <a:latin typeface="宋体" pitchFamily="2" charset="-122"/>
              <a:cs typeface="Arial" pitchFamily="34" charset="0"/>
            </a:endParaRPr>
          </a:p>
          <a:p>
            <a:r>
              <a:rPr lang="en-US" altLang="zh-CN" sz="2800">
                <a:solidFill>
                  <a:srgbClr val="111111"/>
                </a:solidFill>
                <a:latin typeface="宋体" pitchFamily="2" charset="-122"/>
                <a:cs typeface="Times New Roman" pitchFamily="18" charset="0"/>
              </a:rPr>
              <a:t>                   Ruby</a:t>
            </a:r>
            <a:r>
              <a:rPr lang="zh-CN" altLang="en-US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用的人太少了。至少</a:t>
            </a:r>
            <a:endParaRPr lang="en-US" altLang="zh-CN" sz="2800">
              <a:solidFill>
                <a:srgbClr val="111111"/>
              </a:solidFill>
              <a:latin typeface="宋体" pitchFamily="2" charset="-122"/>
              <a:ea typeface="Helvetica"/>
              <a:cs typeface="Helvetica"/>
            </a:endParaRPr>
          </a:p>
          <a:p>
            <a:r>
              <a:rPr lang="en-US" altLang="zh-CN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              </a:t>
            </a:r>
            <a:r>
              <a:rPr lang="zh-CN" altLang="en-US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 </a:t>
            </a:r>
            <a:r>
              <a:rPr lang="en-US" altLang="zh-CN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P</a:t>
            </a:r>
            <a:r>
              <a:rPr lang="en-US" altLang="zh-CN" sz="2800">
                <a:solidFill>
                  <a:srgbClr val="111111"/>
                </a:solidFill>
                <a:latin typeface="宋体" pitchFamily="2" charset="-122"/>
                <a:cs typeface="Times New Roman" pitchFamily="18" charset="0"/>
              </a:rPr>
              <a:t>ython</a:t>
            </a:r>
            <a:r>
              <a:rPr lang="zh-CN" altLang="en-US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在当时中国有真正的使用者。从技术管理的角度来看，没有用</a:t>
            </a:r>
            <a:r>
              <a:rPr lang="en-US" altLang="zh-CN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J</a:t>
            </a:r>
            <a:r>
              <a:rPr lang="en-US" altLang="zh-CN" sz="2800">
                <a:solidFill>
                  <a:srgbClr val="111111"/>
                </a:solidFill>
                <a:latin typeface="宋体" pitchFamily="2" charset="-122"/>
                <a:cs typeface="Times New Roman" pitchFamily="18" charset="0"/>
              </a:rPr>
              <a:t>ava</a:t>
            </a:r>
            <a:r>
              <a:rPr lang="zh-CN" altLang="en-US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已经有些不切实际了，用</a:t>
            </a:r>
            <a:r>
              <a:rPr lang="en-US" altLang="zh-CN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R</a:t>
            </a:r>
            <a:r>
              <a:rPr lang="en-US" altLang="zh-CN" sz="2800">
                <a:solidFill>
                  <a:srgbClr val="111111"/>
                </a:solidFill>
                <a:latin typeface="宋体" pitchFamily="2" charset="-122"/>
                <a:cs typeface="Times New Roman" pitchFamily="18" charset="0"/>
              </a:rPr>
              <a:t>uby</a:t>
            </a:r>
            <a:r>
              <a:rPr lang="zh-CN" altLang="en-US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就太过理想主义了。</a:t>
            </a:r>
            <a:r>
              <a:rPr lang="zh-CN" altLang="en-US" sz="2800">
                <a:solidFill>
                  <a:srgbClr val="111111"/>
                </a:solidFill>
                <a:latin typeface="宋体" pitchFamily="2" charset="-122"/>
                <a:cs typeface="Times New Roman" pitchFamily="18" charset="0"/>
              </a:rPr>
              <a:t> </a:t>
            </a:r>
            <a:r>
              <a:rPr lang="zh-CN" altLang="en-US" sz="2800">
                <a:solidFill>
                  <a:srgbClr val="111111"/>
                </a:solidFill>
                <a:latin typeface="Calibri" pitchFamily="34" charset="0"/>
                <a:cs typeface="Times New Roman" pitchFamily="18" charset="0"/>
              </a:rPr>
              <a:t/>
            </a:r>
            <a:br>
              <a:rPr lang="zh-CN" altLang="en-US" sz="2800">
                <a:solidFill>
                  <a:srgbClr val="111111"/>
                </a:solidFill>
                <a:latin typeface="Calibri" pitchFamily="34" charset="0"/>
                <a:cs typeface="Times New Roman" pitchFamily="18" charset="0"/>
              </a:rPr>
            </a:br>
            <a:r>
              <a:rPr lang="zh-CN" altLang="en-US" sz="2800">
                <a:solidFill>
                  <a:srgbClr val="111111"/>
                </a:solidFill>
                <a:latin typeface="Calibri" pitchFamily="34" charset="0"/>
                <a:cs typeface="Times New Roman" pitchFamily="18" charset="0"/>
              </a:rPr>
              <a:t>         </a:t>
            </a:r>
            <a:r>
              <a:rPr lang="zh-CN" altLang="en-US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还有一个问题是库。</a:t>
            </a:r>
            <a:r>
              <a:rPr lang="en-US" altLang="zh-CN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P</a:t>
            </a:r>
            <a:r>
              <a:rPr lang="en-US" altLang="zh-CN" sz="2800">
                <a:solidFill>
                  <a:srgbClr val="111111"/>
                </a:solidFill>
                <a:latin typeface="宋体" pitchFamily="2" charset="-122"/>
                <a:cs typeface="Times New Roman" pitchFamily="18" charset="0"/>
              </a:rPr>
              <a:t>ython</a:t>
            </a:r>
            <a:r>
              <a:rPr lang="zh-CN" altLang="en-US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有大量现成的库，而且很多库都经过大型商业应用。</a:t>
            </a:r>
            <a:endParaRPr lang="zh-CN" altLang="en-US" sz="2800">
              <a:latin typeface="宋体" pitchFamily="2" charset="-122"/>
            </a:endParaRPr>
          </a:p>
          <a:p>
            <a:r>
              <a:rPr lang="en-US" altLang="zh-CN" sz="2800">
                <a:solidFill>
                  <a:srgbClr val="111111"/>
                </a:solidFill>
                <a:latin typeface="宋体" pitchFamily="2" charset="-122"/>
                <a:cs typeface="Times New Roman" pitchFamily="18" charset="0"/>
              </a:rPr>
              <a:t>   Python</a:t>
            </a:r>
            <a:r>
              <a:rPr lang="zh-CN" altLang="en-US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更简洁。</a:t>
            </a:r>
            <a:endParaRPr lang="zh-CN" altLang="en-US" sz="2800">
              <a:latin typeface="宋体" pitchFamily="2" charset="-122"/>
            </a:endParaRPr>
          </a:p>
          <a:p>
            <a:r>
              <a:rPr lang="en-US" altLang="zh-CN" sz="2800">
                <a:solidFill>
                  <a:srgbClr val="111111"/>
                </a:solidFill>
                <a:latin typeface="宋体" pitchFamily="2" charset="-122"/>
                <a:cs typeface="Times New Roman" pitchFamily="18" charset="0"/>
              </a:rPr>
              <a:t>   Ruby </a:t>
            </a:r>
            <a:r>
              <a:rPr lang="zh-CN" altLang="en-US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是小日本创建的！不能保证其技术支持性！！</a:t>
            </a:r>
            <a:r>
              <a:rPr lang="zh-CN" altLang="en-US" sz="2800">
                <a:solidFill>
                  <a:srgbClr val="111111"/>
                </a:solidFill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rgbClr val="111111"/>
                </a:solidFill>
                <a:latin typeface="宋体" pitchFamily="2" charset="-122"/>
                <a:cs typeface="Times New Roman" pitchFamily="18" charset="0"/>
              </a:rPr>
              <a:t>Python </a:t>
            </a:r>
            <a:r>
              <a:rPr lang="zh-CN" altLang="en-US" sz="2800">
                <a:solidFill>
                  <a:srgbClr val="111111"/>
                </a:solidFill>
                <a:latin typeface="宋体" pitchFamily="2" charset="-122"/>
                <a:ea typeface="Helvetica"/>
                <a:cs typeface="Helvetica"/>
              </a:rPr>
              <a:t>是世界的！</a:t>
            </a:r>
            <a:endParaRPr lang="zh-CN" altLang="en-US" sz="280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zh-CN" smtClean="0"/>
              <a:t>环境的搭建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en-US" altLang="zh-CN" u="sng" smtClean="0">
                <a:hlinkClick r:id="rId2"/>
              </a:rPr>
              <a:t>http://www.python.org/download/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         python2.7.x</a:t>
            </a:r>
            <a:r>
              <a:rPr lang="zh-CN" altLang="en-US" smtClean="0"/>
              <a:t>同</a:t>
            </a:r>
            <a:r>
              <a:rPr lang="en-US" altLang="zh-CN" smtClean="0"/>
              <a:t>python3.x</a:t>
            </a:r>
            <a:r>
              <a:rPr lang="zh-CN" altLang="en-US" smtClean="0"/>
              <a:t>比较</a:t>
            </a:r>
            <a:r>
              <a:rPr lang="zh-CN" altLang="zh-CN" smtClean="0"/>
              <a:t>改了不少地方</a:t>
            </a:r>
            <a:r>
              <a:rPr lang="zh-CN" altLang="en-US" smtClean="0"/>
              <a:t>。</a:t>
            </a:r>
            <a:r>
              <a:rPr lang="en-US" altLang="zh-CN" u="sng" smtClean="0">
                <a:hlinkClick r:id="rId3"/>
              </a:rPr>
              <a:t>    http://www.compileonline.com/execute_python_online.php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   </a:t>
            </a:r>
            <a:r>
              <a:rPr lang="zh-CN" altLang="zh-CN" smtClean="0"/>
              <a:t>一个在线的</a:t>
            </a:r>
            <a:r>
              <a:rPr lang="en-US" altLang="zh-CN" smtClean="0"/>
              <a:t>python</a:t>
            </a:r>
            <a:r>
              <a:rPr lang="zh-CN" altLang="zh-CN" smtClean="0"/>
              <a:t>运行环境，可在这里练习，无需下载安装配置。左边页面是写代码的地方，点击左上角的“</a:t>
            </a:r>
            <a:r>
              <a:rPr lang="en-US" altLang="zh-CN" smtClean="0"/>
              <a:t>Execute Sctipt</a:t>
            </a:r>
            <a:r>
              <a:rPr lang="zh-CN" altLang="zh-CN" smtClean="0"/>
              <a:t>”，就可以在右边页面看到输出结果。</a:t>
            </a:r>
            <a:endParaRPr lang="zh-CN" altLang="en-US" smtClean="0"/>
          </a:p>
          <a:p>
            <a:pPr>
              <a:buFontTx/>
              <a:buNone/>
            </a:pPr>
            <a:endParaRPr lang="zh-CN" altLang="zh-CN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35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4638C2F-2296-467D-9791-18F0BA0BBCD1}" type="slidenum">
              <a:rPr lang="en-US" altLang="zh-CN" smtClean="0"/>
              <a:pPr eaLnBrk="1" hangingPunct="1"/>
              <a:t>33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162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   Python</a:t>
            </a:r>
            <a:r>
              <a:rPr lang="zh-CN" altLang="zh-CN" smtClean="0"/>
              <a:t>是一门优秀的程序语言，其</a:t>
            </a:r>
            <a:r>
              <a:rPr lang="zh-CN" altLang="en-US" smtClean="0"/>
              <a:t>还</a:t>
            </a:r>
            <a:r>
              <a:rPr lang="zh-CN" altLang="zh-CN" smtClean="0"/>
              <a:t>拥有出色的数据处理能力，尤其是在数据量巨大的时候，因而也吸引了不少数据分析人员的关注和使用。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</a:t>
            </a:r>
            <a:r>
              <a:rPr lang="zh-CN" altLang="zh-CN" smtClean="0"/>
              <a:t>一般的</a:t>
            </a:r>
            <a:r>
              <a:rPr lang="en-US" altLang="zh-CN" smtClean="0"/>
              <a:t>Python</a:t>
            </a:r>
            <a:r>
              <a:rPr lang="zh-CN" altLang="zh-CN" smtClean="0"/>
              <a:t>数据分析并不直接在</a:t>
            </a:r>
            <a:r>
              <a:rPr lang="en-US" altLang="zh-CN" smtClean="0"/>
              <a:t>Python shell</a:t>
            </a:r>
            <a:r>
              <a:rPr lang="zh-CN" altLang="zh-CN" smtClean="0"/>
              <a:t>中运行代码，而是选择了</a:t>
            </a:r>
            <a:r>
              <a:rPr lang="en-US" altLang="zh-CN" smtClean="0"/>
              <a:t>IPython</a:t>
            </a:r>
            <a:r>
              <a:rPr lang="zh-CN" altLang="zh-CN" smtClean="0"/>
              <a:t>，</a:t>
            </a:r>
            <a:r>
              <a:rPr lang="en-US" altLang="zh-CN" smtClean="0"/>
              <a:t>IPython </a:t>
            </a:r>
            <a:r>
              <a:rPr lang="zh-CN" altLang="zh-CN" smtClean="0"/>
              <a:t>是一个</a:t>
            </a:r>
            <a:r>
              <a:rPr lang="zh-CN" altLang="en-US" smtClean="0"/>
              <a:t> </a:t>
            </a:r>
            <a:r>
              <a:rPr lang="en-US" altLang="zh-CN" smtClean="0"/>
              <a:t>python </a:t>
            </a:r>
            <a:r>
              <a:rPr lang="zh-CN" altLang="zh-CN" smtClean="0"/>
              <a:t>的交互式</a:t>
            </a:r>
            <a:r>
              <a:rPr lang="zh-CN" altLang="en-US" smtClean="0"/>
              <a:t> </a:t>
            </a:r>
            <a:r>
              <a:rPr lang="en-US" altLang="zh-CN" smtClean="0"/>
              <a:t>shell</a:t>
            </a:r>
            <a:r>
              <a:rPr lang="zh-CN" altLang="zh-CN" smtClean="0"/>
              <a:t>，比传统的</a:t>
            </a:r>
            <a:r>
              <a:rPr lang="en-US" altLang="zh-CN" smtClean="0"/>
              <a:t>Python shell </a:t>
            </a:r>
            <a:r>
              <a:rPr lang="zh-CN" altLang="zh-CN" smtClean="0"/>
              <a:t>好用，支持变量自动补全，自动缩进，支持</a:t>
            </a:r>
            <a:r>
              <a:rPr lang="zh-CN" altLang="en-US" smtClean="0"/>
              <a:t> </a:t>
            </a:r>
            <a:r>
              <a:rPr lang="en-US" altLang="zh-CN" smtClean="0"/>
              <a:t>bash shell </a:t>
            </a:r>
            <a:r>
              <a:rPr lang="zh-CN" altLang="zh-CN" smtClean="0"/>
              <a:t>命令，内置了许多很有用的功能和函数。</a:t>
            </a:r>
            <a:endParaRPr lang="zh-CN" altLang="en-US" smtClean="0"/>
          </a:p>
        </p:txBody>
      </p:sp>
      <p:sp>
        <p:nvSpPr>
          <p:cNvPr id="368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2FAD6D3-6CC9-4624-A8A8-2B7EE972AF81}" type="slidenum">
              <a:rPr lang="en-US" altLang="zh-CN" smtClean="0"/>
              <a:pPr eaLnBrk="1" hangingPunct="1"/>
              <a:t>34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072437" cy="51101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    Python</a:t>
            </a:r>
            <a:r>
              <a:rPr lang="zh-CN" altLang="zh-CN" smtClean="0"/>
              <a:t>的数据处理能力主要依赖于</a:t>
            </a:r>
            <a:r>
              <a:rPr lang="en-US" altLang="zh-CN" smtClean="0"/>
              <a:t>NumPy,SciPy,Matplotlib,Pandas</a:t>
            </a:r>
            <a:r>
              <a:rPr lang="zh-CN" altLang="zh-CN" smtClean="0"/>
              <a:t>这</a:t>
            </a:r>
            <a:r>
              <a:rPr lang="en-US" altLang="zh-CN" smtClean="0"/>
              <a:t>4</a:t>
            </a:r>
            <a:r>
              <a:rPr lang="zh-CN" altLang="zh-CN" smtClean="0"/>
              <a:t>个库，其中</a:t>
            </a:r>
            <a:r>
              <a:rPr lang="en-US" altLang="zh-CN" smtClean="0"/>
              <a:t>NumPy</a:t>
            </a:r>
            <a:r>
              <a:rPr lang="zh-CN" altLang="zh-CN" smtClean="0"/>
              <a:t>提供了矩阵运算的功能，</a:t>
            </a:r>
            <a:r>
              <a:rPr lang="en-US" altLang="zh-CN" smtClean="0"/>
              <a:t>SciPy</a:t>
            </a:r>
            <a:r>
              <a:rPr lang="zh-CN" altLang="zh-CN" smtClean="0"/>
              <a:t>则在</a:t>
            </a:r>
            <a:r>
              <a:rPr lang="en-US" altLang="zh-CN" smtClean="0"/>
              <a:t>NumPy</a:t>
            </a:r>
            <a:r>
              <a:rPr lang="zh-CN" altLang="zh-CN" smtClean="0"/>
              <a:t>的基础上添加了许多科学计算的函数库，而这两个库就使</a:t>
            </a:r>
            <a:r>
              <a:rPr lang="en-US" altLang="zh-CN" smtClean="0"/>
              <a:t>Python</a:t>
            </a:r>
            <a:r>
              <a:rPr lang="zh-CN" altLang="zh-CN" smtClean="0"/>
              <a:t>具有和</a:t>
            </a:r>
            <a:r>
              <a:rPr lang="en-US" altLang="zh-CN" smtClean="0"/>
              <a:t>Matlab</a:t>
            </a:r>
            <a:r>
              <a:rPr lang="zh-CN" altLang="zh-CN" smtClean="0"/>
              <a:t>一样的数据处理能力了。</a:t>
            </a:r>
            <a:r>
              <a:rPr lang="en-US" altLang="zh-CN" smtClean="0"/>
              <a:t>Matplotlib</a:t>
            </a:r>
            <a:r>
              <a:rPr lang="zh-CN" altLang="zh-CN" smtClean="0"/>
              <a:t>库提供了绘图，可以实现数据的可视化，</a:t>
            </a:r>
            <a:r>
              <a:rPr lang="en-US" altLang="zh-CN" smtClean="0"/>
              <a:t>pandas</a:t>
            </a:r>
            <a:r>
              <a:rPr lang="zh-CN" altLang="zh-CN" smtClean="0"/>
              <a:t>是基于</a:t>
            </a:r>
            <a:r>
              <a:rPr lang="en-US" altLang="zh-CN" smtClean="0"/>
              <a:t>NumPy</a:t>
            </a:r>
            <a:r>
              <a:rPr lang="zh-CN" altLang="zh-CN" smtClean="0"/>
              <a:t>的一种工具，该库提供了高效地操作大型数据集所需的工具。而这四个库都需要我们进行单独安装，</a:t>
            </a:r>
            <a:r>
              <a:rPr lang="en-US" altLang="zh-CN" smtClean="0"/>
              <a:t>Python</a:t>
            </a:r>
            <a:r>
              <a:rPr lang="zh-CN" altLang="zh-CN" smtClean="0"/>
              <a:t>自身并不具备这些库。</a:t>
            </a:r>
            <a:endParaRPr lang="zh-CN" altLang="en-US" smtClean="0"/>
          </a:p>
        </p:txBody>
      </p:sp>
      <p:sp>
        <p:nvSpPr>
          <p:cNvPr id="378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0AF204B-373C-488C-AFBD-060C9C01419A}" type="slidenum">
              <a:rPr lang="en-US" altLang="zh-CN" smtClean="0"/>
              <a:pPr eaLnBrk="1" hangingPunct="1"/>
              <a:t>35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Ipython</a:t>
            </a:r>
            <a:r>
              <a:rPr lang="zh-CN" altLang="en-US" smtClean="0"/>
              <a:t>及各种科学计算库</a:t>
            </a:r>
            <a:r>
              <a:rPr lang="zh-CN" altLang="zh-CN" smtClean="0"/>
              <a:t>的安装</a:t>
            </a:r>
            <a:r>
              <a:rPr lang="zh-CN" altLang="en-US" smtClean="0"/>
              <a:t>及升级更新</a:t>
            </a:r>
            <a:r>
              <a:rPr lang="zh-CN" altLang="zh-CN" smtClean="0"/>
              <a:t>较为麻烦和复杂，幸好有大神将科学计算所需要的模块以及</a:t>
            </a:r>
            <a:r>
              <a:rPr lang="en-US" altLang="zh-CN" smtClean="0"/>
              <a:t>IPython</a:t>
            </a:r>
            <a:r>
              <a:rPr lang="zh-CN" altLang="zh-CN" smtClean="0"/>
              <a:t>打包供用户使用</a:t>
            </a:r>
            <a:r>
              <a:rPr lang="zh-CN" altLang="en-US" smtClean="0"/>
              <a:t>。</a:t>
            </a:r>
          </a:p>
        </p:txBody>
      </p:sp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AF42836-9EEB-4E31-BF72-3720121C424D}" type="slidenum">
              <a:rPr lang="en-US" altLang="zh-CN" smtClean="0"/>
              <a:pPr eaLnBrk="1" hangingPunct="1"/>
              <a:t>36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Python（x，y）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</a:t>
            </a:r>
            <a:r>
              <a:rPr lang="zh-CN" altLang="en-US" smtClean="0"/>
              <a:t>         </a:t>
            </a:r>
            <a:r>
              <a:rPr lang="en-US" altLang="zh-CN" smtClean="0"/>
              <a:t>GUI</a:t>
            </a:r>
            <a:r>
              <a:rPr lang="zh-CN" altLang="en-US" smtClean="0"/>
              <a:t>基于</a:t>
            </a:r>
            <a:r>
              <a:rPr lang="en-US" altLang="zh-CN" smtClean="0"/>
              <a:t>PyQt</a:t>
            </a:r>
            <a:r>
              <a:rPr lang="zh-CN" altLang="en-US" smtClean="0"/>
              <a:t>，曾经是功能最全也是最强大的，而且是</a:t>
            </a:r>
            <a:r>
              <a:rPr lang="en-US" altLang="zh-CN" smtClean="0"/>
              <a:t>Windows</a:t>
            </a:r>
            <a:r>
              <a:rPr lang="zh-CN" altLang="en-US" smtClean="0"/>
              <a:t>系统中科学免费</a:t>
            </a:r>
            <a:r>
              <a:rPr lang="en-US" altLang="zh-CN" smtClean="0"/>
              <a:t>Python</a:t>
            </a:r>
            <a:r>
              <a:rPr lang="zh-CN" altLang="en-US" smtClean="0"/>
              <a:t>发行版的不二选择</a:t>
            </a:r>
            <a:r>
              <a:rPr lang="en-US" altLang="zh-CN" smtClean="0"/>
              <a:t>.</a:t>
            </a:r>
            <a:r>
              <a:rPr lang="zh-CN" altLang="en-US" smtClean="0"/>
              <a:t>不过今时已不同往昔</a:t>
            </a:r>
            <a:r>
              <a:rPr lang="en-US" altLang="zh-CN" smtClean="0"/>
              <a:t>! Python</a:t>
            </a:r>
            <a:r>
              <a:rPr lang="zh-CN" altLang="en-US" smtClean="0"/>
              <a:t>（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）里面的许多科学计算包部分有兼容性的问题，无法使用最新的程序包。</a:t>
            </a:r>
          </a:p>
        </p:txBody>
      </p:sp>
      <p:sp>
        <p:nvSpPr>
          <p:cNvPr id="399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0E10D03-FDAB-4028-BA99-E102CA3A5104}" type="slidenum">
              <a:rPr lang="en-US" altLang="zh-CN" smtClean="0"/>
              <a:pPr eaLnBrk="1" hangingPunct="1"/>
              <a:t>37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WinPython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WinPython</a:t>
            </a:r>
            <a:r>
              <a:rPr lang="zh-CN" altLang="en-US" smtClean="0"/>
              <a:t>功能也是比较全的</a:t>
            </a:r>
            <a:r>
              <a:rPr lang="en-US" altLang="zh-CN" smtClean="0"/>
              <a:t>,</a:t>
            </a:r>
            <a:r>
              <a:rPr lang="zh-CN" altLang="en-US" smtClean="0"/>
              <a:t>软件包比较新，</a:t>
            </a:r>
            <a:r>
              <a:rPr lang="en-US" altLang="zh-CN" smtClean="0"/>
              <a:t>GUI</a:t>
            </a:r>
            <a:r>
              <a:rPr lang="zh-CN" altLang="en-US" smtClean="0"/>
              <a:t>基于</a:t>
            </a:r>
            <a:r>
              <a:rPr lang="en-US" altLang="zh-CN" smtClean="0"/>
              <a:t>PyQt</a:t>
            </a:r>
            <a:r>
              <a:rPr lang="zh-CN" altLang="en-US" smtClean="0"/>
              <a:t>，不过相对于</a:t>
            </a:r>
            <a:r>
              <a:rPr lang="en-US" altLang="zh-CN" smtClean="0"/>
              <a:t>Python</a:t>
            </a:r>
            <a:r>
              <a:rPr lang="zh-CN" altLang="en-US" smtClean="0"/>
              <a:t>（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），它主要是关注便携式安装体验：你可以把它装在</a:t>
            </a:r>
            <a:r>
              <a:rPr lang="en-US" altLang="zh-CN" smtClean="0"/>
              <a:t>u</a:t>
            </a:r>
            <a:r>
              <a:rPr lang="zh-CN" altLang="en-US" smtClean="0"/>
              <a:t>盘里面。</a:t>
            </a:r>
          </a:p>
        </p:txBody>
      </p:sp>
      <p:sp>
        <p:nvSpPr>
          <p:cNvPr id="409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AF4299-C790-442C-9EC1-210C001A9F41}" type="slidenum">
              <a:rPr lang="en-US" altLang="zh-CN" smtClean="0"/>
              <a:pPr eaLnBrk="1" hangingPunct="1"/>
              <a:t>38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33987"/>
          </a:xfrm>
        </p:spPr>
        <p:txBody>
          <a:bodyPr/>
          <a:lstStyle/>
          <a:p>
            <a:r>
              <a:rPr lang="en-US" altLang="zh-CN" b="1" smtClean="0"/>
              <a:t>Anaconda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Anaconda Python </a:t>
            </a:r>
            <a:r>
              <a:rPr lang="zh-CN" altLang="en-US" smtClean="0"/>
              <a:t>是完全免费的企业级的</a:t>
            </a:r>
            <a:r>
              <a:rPr lang="en-US" altLang="zh-CN" smtClean="0"/>
              <a:t>Python</a:t>
            </a:r>
            <a:r>
              <a:rPr lang="zh-CN" altLang="en-US" smtClean="0"/>
              <a:t>发行大规模数据处理、预测分析和科学计算工具。 </a:t>
            </a:r>
            <a:br>
              <a:rPr lang="zh-CN" altLang="en-US" smtClean="0"/>
            </a:br>
            <a:r>
              <a:rPr lang="zh-CN" altLang="en-US" smtClean="0"/>
              <a:t>      </a:t>
            </a:r>
            <a:r>
              <a:rPr lang="en-US" altLang="zh-CN" smtClean="0"/>
              <a:t>Anaconda </a:t>
            </a:r>
            <a:r>
              <a:rPr lang="zh-CN" altLang="en-US" smtClean="0"/>
              <a:t>是 </a:t>
            </a:r>
            <a:r>
              <a:rPr lang="en-US" altLang="zh-CN" smtClean="0"/>
              <a:t>Python </a:t>
            </a:r>
            <a:r>
              <a:rPr lang="zh-CN" altLang="en-US" smtClean="0"/>
              <a:t>科学技术包的合集，功能和 </a:t>
            </a:r>
            <a:r>
              <a:rPr lang="en-US" altLang="zh-CN" smtClean="0"/>
              <a:t>Python(x,y) </a:t>
            </a:r>
            <a:r>
              <a:rPr lang="zh-CN" altLang="en-US" smtClean="0"/>
              <a:t>类似。包管理使用 </a:t>
            </a:r>
            <a:r>
              <a:rPr lang="en-US" altLang="zh-CN" smtClean="0"/>
              <a:t>conda</a:t>
            </a:r>
            <a:r>
              <a:rPr lang="zh-CN" altLang="en-US" smtClean="0"/>
              <a:t>，</a:t>
            </a:r>
            <a:r>
              <a:rPr lang="en-US" altLang="zh-CN" smtClean="0"/>
              <a:t>GUI</a:t>
            </a:r>
            <a:r>
              <a:rPr lang="zh-CN" altLang="en-US" smtClean="0"/>
              <a:t>基于</a:t>
            </a:r>
            <a:r>
              <a:rPr lang="en-US" altLang="zh-CN" smtClean="0"/>
              <a:t>PySide</a:t>
            </a:r>
            <a:r>
              <a:rPr lang="zh-CN" altLang="en-US" smtClean="0"/>
              <a:t>，容量适中，但该有的科学计算包都有。</a:t>
            </a:r>
            <a:r>
              <a:rPr lang="en-US" altLang="zh-CN" smtClean="0"/>
              <a:t>Anaconda </a:t>
            </a:r>
            <a:r>
              <a:rPr lang="zh-CN" altLang="en-US" smtClean="0"/>
              <a:t>支持所有操作系统平台，它的安装、更新和删除都很方便</a:t>
            </a:r>
            <a:r>
              <a:rPr lang="en-US" altLang="zh-CN" smtClean="0"/>
              <a:t>,</a:t>
            </a:r>
            <a:r>
              <a:rPr lang="zh-CN" altLang="en-US" smtClean="0"/>
              <a:t>且所有的东西都只安装在一个目录中。</a:t>
            </a:r>
          </a:p>
        </p:txBody>
      </p:sp>
      <p:sp>
        <p:nvSpPr>
          <p:cNvPr id="419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126A21C-7F79-4C35-A7E5-CD5F4A60CA71}" type="slidenum">
              <a:rPr lang="en-US" altLang="zh-CN" smtClean="0"/>
              <a:pPr eaLnBrk="1" hangingPunct="1"/>
              <a:t>39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0507A93-5E04-4745-AB12-B448467535E7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课程介绍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通过课程的学习掌握用</a:t>
            </a:r>
            <a:r>
              <a:rPr lang="en-US" altLang="zh-CN" sz="2800" smtClean="0"/>
              <a:t>python</a:t>
            </a:r>
            <a:r>
              <a:rPr lang="zh-CN" altLang="en-US" sz="2800" smtClean="0"/>
              <a:t>进行科学计算与数据处理的方法。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6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课程内容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python </a:t>
            </a:r>
            <a:r>
              <a:rPr lang="zh-CN" altLang="en-US" smtClean="0"/>
              <a:t>简介与</a:t>
            </a:r>
            <a:r>
              <a:rPr lang="en-US" altLang="zh-CN" smtClean="0"/>
              <a:t>python </a:t>
            </a:r>
            <a:r>
              <a:rPr lang="zh-CN" altLang="en-US" smtClean="0"/>
              <a:t>科学计算软件的选择。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python </a:t>
            </a:r>
            <a:r>
              <a:rPr lang="zh-CN" altLang="en-US" smtClean="0"/>
              <a:t>基础。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NumPy-</a:t>
            </a:r>
            <a:r>
              <a:rPr lang="zh-CN" altLang="zh-CN" smtClean="0"/>
              <a:t>快速处理数据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SciPy-</a:t>
            </a:r>
            <a:r>
              <a:rPr lang="zh-CN" altLang="zh-CN" smtClean="0"/>
              <a:t>数值计算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Sympy-</a:t>
            </a:r>
            <a:r>
              <a:rPr lang="zh-CN" altLang="zh-CN" smtClean="0"/>
              <a:t>符号运算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Matplotlib-</a:t>
            </a:r>
            <a:r>
              <a:rPr lang="zh-CN" altLang="zh-CN" smtClean="0"/>
              <a:t>绘制图表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Pandas-</a:t>
            </a:r>
            <a:r>
              <a:rPr lang="zh-CN" altLang="zh-CN" smtClean="0"/>
              <a:t>数据分析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   Anaconda</a:t>
            </a:r>
            <a:r>
              <a:rPr lang="zh-CN" altLang="en-US" smtClean="0"/>
              <a:t>目前提供</a:t>
            </a:r>
            <a:r>
              <a:rPr lang="en-US" altLang="zh-CN" smtClean="0"/>
              <a:t>Python 2.6.X, Python 2.7.X,Python 3.3.X</a:t>
            </a:r>
            <a:r>
              <a:rPr lang="zh-CN" altLang="en-US" smtClean="0"/>
              <a:t>和</a:t>
            </a:r>
            <a:r>
              <a:rPr lang="en-US" altLang="zh-CN" smtClean="0"/>
              <a:t>Python 3.4.X</a:t>
            </a:r>
            <a:r>
              <a:rPr lang="zh-CN" altLang="en-US" smtClean="0"/>
              <a:t>四个系列发行包，这也是其他发行版所望尘莫及的。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 </a:t>
            </a:r>
            <a:r>
              <a:rPr lang="zh-CN" altLang="zh-CN" smtClean="0"/>
              <a:t>简言之，安装了</a:t>
            </a:r>
            <a:r>
              <a:rPr lang="en-US" altLang="zh-CN" smtClean="0"/>
              <a:t>Anaconda</a:t>
            </a:r>
            <a:r>
              <a:rPr lang="zh-CN" altLang="zh-CN" smtClean="0"/>
              <a:t>，你就安装了</a:t>
            </a:r>
            <a:r>
              <a:rPr lang="en-US" altLang="zh-CN" smtClean="0"/>
              <a:t>Python+NumPy+SciPy+Matplotlib+IPython+IPython Notebook</a:t>
            </a:r>
            <a:r>
              <a:rPr lang="zh-CN" altLang="zh-CN" smtClean="0"/>
              <a:t>。所以，我们仅仅安装</a:t>
            </a:r>
            <a:r>
              <a:rPr lang="en-US" altLang="zh-CN" smtClean="0"/>
              <a:t>Anaconda</a:t>
            </a:r>
            <a:r>
              <a:rPr lang="zh-CN" altLang="zh-CN" smtClean="0"/>
              <a:t>就可以了！</a:t>
            </a: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Anaconda</a:t>
            </a:r>
            <a:r>
              <a:rPr lang="zh-CN" altLang="zh-CN" smtClean="0"/>
              <a:t>下载地址：</a:t>
            </a:r>
            <a:r>
              <a:rPr lang="en-US" altLang="zh-CN" u="sng" smtClean="0">
                <a:hlinkClick r:id="rId2"/>
              </a:rPr>
              <a:t>http://continuum.io/downloads</a:t>
            </a:r>
            <a:r>
              <a:rPr lang="zh-CN" altLang="zh-CN" smtClean="0"/>
              <a:t>。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430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5B31EE8-D5C6-49D4-B792-5B64854FD040}" type="slidenum">
              <a:rPr lang="en-US" altLang="zh-CN" smtClean="0"/>
              <a:pPr eaLnBrk="1" hangingPunct="1"/>
              <a:t>40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33987"/>
          </a:xfrm>
        </p:spPr>
        <p:txBody>
          <a:bodyPr/>
          <a:lstStyle/>
          <a:p>
            <a:r>
              <a:rPr lang="en-US" altLang="zh-CN" b="1" smtClean="0"/>
              <a:t>Enthought Canopy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GUI</a:t>
            </a:r>
            <a:r>
              <a:rPr lang="zh-CN" altLang="en-US" smtClean="0"/>
              <a:t>基于</a:t>
            </a:r>
            <a:r>
              <a:rPr lang="en-US" altLang="zh-CN" smtClean="0"/>
              <a:t>wxpython,</a:t>
            </a:r>
            <a:r>
              <a:rPr lang="zh-CN" altLang="en-US" smtClean="0"/>
              <a:t>包含</a:t>
            </a:r>
            <a:r>
              <a:rPr lang="en-US" altLang="zh-CN" smtClean="0"/>
              <a:t>PySide</a:t>
            </a:r>
            <a:r>
              <a:rPr lang="zh-CN" altLang="en-US" smtClean="0"/>
              <a:t>。</a:t>
            </a:r>
            <a:r>
              <a:rPr lang="en-US" altLang="zh-CN" smtClean="0"/>
              <a:t>Canopy</a:t>
            </a:r>
            <a:r>
              <a:rPr lang="zh-CN" altLang="en-US" smtClean="0"/>
              <a:t>有自己的集成开发环境（</a:t>
            </a:r>
            <a:r>
              <a:rPr lang="en-US" altLang="zh-CN" smtClean="0"/>
              <a:t>IDE</a:t>
            </a:r>
            <a:r>
              <a:rPr lang="zh-CN" altLang="en-US" smtClean="0"/>
              <a:t>），里面的代码智能提示和自动补全功能不比</a:t>
            </a:r>
            <a:r>
              <a:rPr lang="en-US" altLang="zh-CN" smtClean="0"/>
              <a:t>IPython</a:t>
            </a:r>
            <a:r>
              <a:rPr lang="zh-CN" altLang="en-US" smtClean="0"/>
              <a:t>差的！</a:t>
            </a:r>
            <a:endParaRPr lang="en-US" altLang="zh-CN" b="1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Canopy</a:t>
            </a:r>
            <a:r>
              <a:rPr lang="zh-CN" altLang="zh-CN" smtClean="0"/>
              <a:t>是</a:t>
            </a:r>
            <a:r>
              <a:rPr lang="en-US" altLang="zh-CN" smtClean="0"/>
              <a:t>Enthought</a:t>
            </a:r>
            <a:r>
              <a:rPr lang="zh-CN" altLang="zh-CN" smtClean="0"/>
              <a:t>公司开发的一款</a:t>
            </a:r>
            <a:r>
              <a:rPr lang="en-US" altLang="zh-CN" smtClean="0"/>
              <a:t>Python</a:t>
            </a:r>
            <a:r>
              <a:rPr lang="zh-CN" altLang="zh-CN" smtClean="0"/>
              <a:t>集成开发环境，之前的版本叫</a:t>
            </a:r>
            <a:r>
              <a:rPr lang="en-US" altLang="zh-CN" smtClean="0"/>
              <a:t>EPD</a:t>
            </a:r>
            <a:r>
              <a:rPr lang="zh-CN" altLang="zh-CN" smtClean="0"/>
              <a:t>，附带了超过</a:t>
            </a:r>
            <a:r>
              <a:rPr lang="en-US" altLang="zh-CN" smtClean="0"/>
              <a:t>50</a:t>
            </a:r>
            <a:r>
              <a:rPr lang="zh-CN" altLang="zh-CN" smtClean="0"/>
              <a:t>个</a:t>
            </a:r>
            <a:r>
              <a:rPr lang="en-US" altLang="zh-CN" smtClean="0"/>
              <a:t>Python</a:t>
            </a:r>
            <a:r>
              <a:rPr lang="zh-CN" altLang="zh-CN" smtClean="0"/>
              <a:t>模块，包括</a:t>
            </a:r>
            <a:r>
              <a:rPr lang="en-US" altLang="zh-CN" smtClean="0"/>
              <a:t>numpy</a:t>
            </a:r>
            <a:r>
              <a:rPr lang="zh-CN" altLang="zh-CN" smtClean="0"/>
              <a:t>、</a:t>
            </a:r>
            <a:r>
              <a:rPr lang="en-US" altLang="zh-CN" smtClean="0"/>
              <a:t>scipy</a:t>
            </a:r>
            <a:r>
              <a:rPr lang="zh-CN" altLang="zh-CN" smtClean="0"/>
              <a:t>、</a:t>
            </a:r>
            <a:r>
              <a:rPr lang="en-US" altLang="zh-CN" smtClean="0"/>
              <a:t>panda</a:t>
            </a:r>
            <a:r>
              <a:rPr lang="zh-CN" altLang="zh-CN" smtClean="0"/>
              <a:t>、</a:t>
            </a:r>
            <a:r>
              <a:rPr lang="en-US" altLang="zh-CN" smtClean="0"/>
              <a:t>matplotlib</a:t>
            </a:r>
            <a:r>
              <a:rPr lang="zh-CN" altLang="zh-CN" smtClean="0"/>
              <a:t>等常用模块，同时提供免费版和供科研使用的学术版</a:t>
            </a:r>
            <a:r>
              <a:rPr lang="zh-CN" altLang="en-US" smtClean="0"/>
              <a:t>。</a:t>
            </a:r>
          </a:p>
        </p:txBody>
      </p:sp>
      <p:sp>
        <p:nvSpPr>
          <p:cNvPr id="440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8D93D4C-AA57-43B2-92C7-E4A053EC9158}" type="slidenum">
              <a:rPr lang="en-US" altLang="zh-CN" smtClean="0"/>
              <a:pPr eaLnBrk="1" hangingPunct="1"/>
              <a:t>41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</a:t>
            </a:r>
            <a:r>
              <a:rPr lang="zh-CN" altLang="zh-CN" smtClean="0"/>
              <a:t>学术版可享受完整版的所有功能，只需验证一个教育邮箱，便可享受</a:t>
            </a:r>
            <a:r>
              <a:rPr lang="en-US" altLang="zh-CN" smtClean="0"/>
              <a:t>Canopy</a:t>
            </a:r>
            <a:r>
              <a:rPr lang="zh-CN" altLang="zh-CN" smtClean="0"/>
              <a:t>所有的功能和服务。</a:t>
            </a:r>
            <a:r>
              <a:rPr lang="en-US" altLang="zh-CN" smtClean="0"/>
              <a:t>           </a:t>
            </a:r>
          </a:p>
          <a:p>
            <a:pPr>
              <a:buFontTx/>
              <a:buNone/>
            </a:pPr>
            <a:r>
              <a:rPr lang="en-US" altLang="zh-CN" smtClean="0"/>
              <a:t>          </a:t>
            </a:r>
            <a:r>
              <a:rPr lang="zh-CN" altLang="zh-CN" smtClean="0"/>
              <a:t>在注册并完成教育邮箱的验证后，便可下载</a:t>
            </a:r>
            <a:r>
              <a:rPr lang="en-US" altLang="zh-CN" smtClean="0"/>
              <a:t>Canopy</a:t>
            </a:r>
            <a:r>
              <a:rPr lang="zh-CN" altLang="zh-CN" smtClean="0"/>
              <a:t>。</a:t>
            </a:r>
            <a:r>
              <a:rPr lang="en-US" altLang="zh-CN" smtClean="0"/>
              <a:t>Canopy</a:t>
            </a:r>
            <a:r>
              <a:rPr lang="zh-CN" altLang="zh-CN" smtClean="0"/>
              <a:t>支持</a:t>
            </a:r>
            <a:r>
              <a:rPr lang="en-US" altLang="zh-CN" smtClean="0"/>
              <a:t>Window</a:t>
            </a:r>
            <a:r>
              <a:rPr lang="zh-CN" altLang="zh-CN" smtClean="0"/>
              <a:t>、</a:t>
            </a:r>
            <a:r>
              <a:rPr lang="en-US" altLang="zh-CN" smtClean="0"/>
              <a:t>Linux</a:t>
            </a:r>
            <a:r>
              <a:rPr lang="zh-CN" altLang="zh-CN" smtClean="0"/>
              <a:t>和</a:t>
            </a:r>
            <a:r>
              <a:rPr lang="en-US" altLang="zh-CN" smtClean="0"/>
              <a:t>Mac</a:t>
            </a:r>
            <a:r>
              <a:rPr lang="zh-CN" altLang="zh-CN" smtClean="0"/>
              <a:t>平台，并提供</a:t>
            </a:r>
            <a:r>
              <a:rPr lang="en-US" altLang="zh-CN" smtClean="0"/>
              <a:t>32</a:t>
            </a:r>
            <a:r>
              <a:rPr lang="zh-CN" altLang="zh-CN" smtClean="0"/>
              <a:t>位和</a:t>
            </a:r>
            <a:r>
              <a:rPr lang="en-US" altLang="zh-CN" smtClean="0"/>
              <a:t>64</a:t>
            </a:r>
            <a:r>
              <a:rPr lang="zh-CN" altLang="zh-CN" smtClean="0"/>
              <a:t>位系统的安装包。</a:t>
            </a:r>
            <a:r>
              <a:rPr lang="zh-CN" altLang="en-US" smtClean="0"/>
              <a:t> </a:t>
            </a:r>
          </a:p>
          <a:p>
            <a:pPr>
              <a:buFontTx/>
              <a:buNone/>
            </a:pPr>
            <a:r>
              <a:rPr lang="zh-CN" altLang="en-US" smtClean="0"/>
              <a:t>        </a:t>
            </a:r>
            <a:r>
              <a:rPr lang="en-US" altLang="zh-CN" u="sng" smtClean="0">
                <a:hlinkClick r:id="rId2"/>
              </a:rPr>
              <a:t>https://store.enthought.com/downloads/#default</a:t>
            </a:r>
            <a:endParaRPr lang="en-US" altLang="zh-CN" u="sng" smtClean="0"/>
          </a:p>
          <a:p>
            <a:pPr>
              <a:buFontTx/>
              <a:buNone/>
            </a:pPr>
            <a:r>
              <a:rPr lang="en-US" altLang="zh-CN" u="sng" smtClean="0">
                <a:hlinkClick r:id="rId3"/>
              </a:rPr>
              <a:t>  </a:t>
            </a:r>
            <a:endParaRPr lang="en-US" altLang="zh-CN" u="sng" smtClean="0"/>
          </a:p>
          <a:p>
            <a:endParaRPr lang="zh-CN" altLang="en-US" smtClean="0"/>
          </a:p>
        </p:txBody>
      </p:sp>
      <p:sp>
        <p:nvSpPr>
          <p:cNvPr id="450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8E75D89-C4D4-458C-A529-EC0DF914BE83}" type="slidenum">
              <a:rPr lang="en-US" altLang="zh-CN" smtClean="0"/>
              <a:pPr eaLnBrk="1" hangingPunct="1"/>
              <a:t>42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0911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   </a:t>
            </a:r>
            <a:r>
              <a:rPr lang="zh-CN" altLang="zh-CN" smtClean="0"/>
              <a:t>在软件中登陆</a:t>
            </a:r>
            <a:r>
              <a:rPr lang="en-US" altLang="zh-CN" smtClean="0"/>
              <a:t>Enthought</a:t>
            </a:r>
            <a:r>
              <a:rPr lang="zh-CN" altLang="zh-CN" smtClean="0"/>
              <a:t>上注册的用户名和密码，会出现一个</a:t>
            </a:r>
            <a:r>
              <a:rPr lang="zh-CN" altLang="en-US" smtClean="0"/>
              <a:t>”</a:t>
            </a:r>
            <a:r>
              <a:rPr lang="en-US" altLang="zh-CN" smtClean="0"/>
              <a:t>Training on Demand“</a:t>
            </a:r>
            <a:r>
              <a:rPr lang="zh-CN" altLang="zh-CN" smtClean="0"/>
              <a:t>图标，点击这个图标便可在网上学习</a:t>
            </a:r>
            <a:r>
              <a:rPr lang="en-US" altLang="zh-CN" smtClean="0"/>
              <a:t>Canopy</a:t>
            </a:r>
            <a:r>
              <a:rPr lang="zh-CN" altLang="zh-CN" smtClean="0"/>
              <a:t>自带的</a:t>
            </a:r>
            <a:r>
              <a:rPr lang="en-US" altLang="zh-CN" smtClean="0"/>
              <a:t>Python</a:t>
            </a:r>
            <a:r>
              <a:rPr lang="zh-CN" altLang="zh-CN" smtClean="0"/>
              <a:t>学习教程，其中包括：</a:t>
            </a:r>
            <a:r>
              <a:rPr lang="en-US" altLang="zh-CN" smtClean="0"/>
              <a:t>Introduction to Python</a:t>
            </a:r>
            <a:r>
              <a:rPr lang="zh-CN" altLang="zh-CN" smtClean="0"/>
              <a:t>、</a:t>
            </a:r>
            <a:r>
              <a:rPr lang="en-US" altLang="zh-CN" smtClean="0"/>
              <a:t>NumPy</a:t>
            </a:r>
            <a:r>
              <a:rPr lang="zh-CN" altLang="zh-CN" smtClean="0"/>
              <a:t>、</a:t>
            </a:r>
            <a:r>
              <a:rPr lang="en-US" altLang="zh-CN" smtClean="0"/>
              <a:t>Advanced Python</a:t>
            </a:r>
            <a:r>
              <a:rPr lang="zh-CN" altLang="zh-CN" smtClean="0"/>
              <a:t>、</a:t>
            </a:r>
            <a:r>
              <a:rPr lang="en-US" altLang="zh-CN" smtClean="0"/>
              <a:t>SciPy</a:t>
            </a:r>
            <a:r>
              <a:rPr lang="zh-CN" altLang="zh-CN" smtClean="0"/>
              <a:t>、</a:t>
            </a:r>
            <a:r>
              <a:rPr lang="en-US" altLang="zh-CN" smtClean="0"/>
              <a:t>Interfacing with other languages</a:t>
            </a:r>
            <a:r>
              <a:rPr lang="zh-CN" altLang="zh-CN" smtClean="0"/>
              <a:t>五个教程，教程的质量相当高，同时提供用</a:t>
            </a:r>
            <a:r>
              <a:rPr lang="en-US" altLang="zh-CN" smtClean="0"/>
              <a:t>Ipython Notebook</a:t>
            </a:r>
            <a:r>
              <a:rPr lang="zh-CN" altLang="zh-CN" smtClean="0"/>
              <a:t>编写的文档可供练习，且会不断加入新的专题，真是一笔不可多得的入门好资源！</a:t>
            </a:r>
            <a:endParaRPr lang="zh-CN" altLang="en-US" smtClean="0"/>
          </a:p>
        </p:txBody>
      </p:sp>
      <p:sp>
        <p:nvSpPr>
          <p:cNvPr id="460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4E2679F-A8DE-4217-A8EB-B74EA73A81E2}" type="slidenum">
              <a:rPr lang="en-US" altLang="zh-CN" smtClean="0"/>
              <a:pPr eaLnBrk="1" hangingPunct="1"/>
              <a:t>43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  <a:r>
              <a:rPr lang="zh-CN" altLang="zh-CN" smtClean="0"/>
              <a:t>同时，</a:t>
            </a:r>
            <a:r>
              <a:rPr lang="en-US" altLang="zh-CN" smtClean="0"/>
              <a:t>Canopy</a:t>
            </a:r>
            <a:r>
              <a:rPr lang="zh-CN" altLang="zh-CN" smtClean="0"/>
              <a:t>提供一键升级</a:t>
            </a:r>
            <a:r>
              <a:rPr lang="en-US" altLang="zh-CN" smtClean="0"/>
              <a:t>Package</a:t>
            </a:r>
            <a:r>
              <a:rPr lang="zh-CN" altLang="zh-CN" smtClean="0"/>
              <a:t>的功能，可以根据需要，方便快捷地安装和管理各个</a:t>
            </a:r>
            <a:r>
              <a:rPr lang="en-US" altLang="zh-CN" smtClean="0"/>
              <a:t>Package</a:t>
            </a:r>
            <a:r>
              <a:rPr lang="zh-CN" altLang="zh-CN" smtClean="0"/>
              <a:t>。</a:t>
            </a:r>
            <a:endParaRPr lang="zh-CN" altLang="en-US" smtClean="0"/>
          </a:p>
        </p:txBody>
      </p:sp>
      <p:sp>
        <p:nvSpPr>
          <p:cNvPr id="471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90BFD37-3267-4B53-80FE-F855881A706F}" type="slidenum">
              <a:rPr lang="en-US" altLang="zh-CN" smtClean="0"/>
              <a:pPr eaLnBrk="1" hangingPunct="1"/>
              <a:t>44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Sage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 万众瞩目的发行版，其目标是要干掉：</a:t>
            </a:r>
            <a:r>
              <a:rPr lang="en-US" altLang="zh-CN" smtClean="0"/>
              <a:t>MATLAB, MAPLE, MATCAD, Mathematica</a:t>
            </a:r>
            <a:r>
              <a:rPr lang="zh-CN" altLang="en-US" smtClean="0"/>
              <a:t>等。</a:t>
            </a:r>
          </a:p>
        </p:txBody>
      </p:sp>
      <p:sp>
        <p:nvSpPr>
          <p:cNvPr id="481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0DDF6E0-A3FA-4FA5-A14D-525614253A82}" type="slidenum">
              <a:rPr lang="en-US" altLang="zh-CN" smtClean="0"/>
              <a:pPr eaLnBrk="1" hangingPunct="1"/>
              <a:t>45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smtClean="0"/>
              <a:t>软件选择和推荐</a:t>
            </a:r>
            <a:endParaRPr lang="en-US" altLang="zh-CN" sz="3200" b="1" smtClean="0"/>
          </a:p>
          <a:p>
            <a:pPr lvl="1"/>
            <a:r>
              <a:rPr lang="en-US" altLang="zh-CN" sz="2400" smtClean="0"/>
              <a:t>Python(x,y)</a:t>
            </a:r>
            <a:r>
              <a:rPr lang="zh-CN" altLang="en-US" sz="2400" smtClean="0"/>
              <a:t>和</a:t>
            </a:r>
            <a:r>
              <a:rPr lang="en-US" altLang="zh-CN" sz="2400" smtClean="0"/>
              <a:t>WinPython</a:t>
            </a:r>
            <a:r>
              <a:rPr lang="zh-CN" altLang="en-US" sz="2400" smtClean="0"/>
              <a:t>都是开源项目，其项目负责人都是</a:t>
            </a:r>
            <a:r>
              <a:rPr lang="en-US" altLang="zh-CN" sz="2400" smtClean="0"/>
              <a:t>Pierre Raybaut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/>
            <a:endParaRPr lang="en-US" altLang="zh-CN" sz="2400" smtClean="0"/>
          </a:p>
          <a:p>
            <a:pPr lvl="1"/>
            <a:r>
              <a:rPr lang="en-US" altLang="zh-CN" sz="2400" smtClean="0"/>
              <a:t>Canopy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Anaconda</a:t>
            </a:r>
            <a:r>
              <a:rPr lang="zh-CN" altLang="en-US" sz="2400" smtClean="0"/>
              <a:t>是公司推的，带免费版和商业版</a:t>
            </a:r>
            <a:r>
              <a:rPr lang="en-US" altLang="zh-CN" sz="2400" smtClean="0"/>
              <a:t>/</a:t>
            </a:r>
            <a:r>
              <a:rPr lang="zh-CN" altLang="en-US" sz="2400" smtClean="0"/>
              <a:t>插件。这两款发行版也牵扯到一个人，那就是</a:t>
            </a:r>
            <a:r>
              <a:rPr lang="en-US" altLang="zh-CN" sz="2400" smtClean="0">
                <a:hlinkClick r:id="rId2"/>
              </a:rPr>
              <a:t>Travis Oliphant</a:t>
            </a:r>
            <a:r>
              <a:rPr lang="zh-CN" altLang="en-US" sz="2400" smtClean="0"/>
              <a:t>。</a:t>
            </a:r>
            <a:r>
              <a:rPr lang="en-US" altLang="zh-CN" sz="2400" smtClean="0"/>
              <a:t>Travis</a:t>
            </a:r>
            <a:r>
              <a:rPr lang="zh-CN" altLang="en-US" sz="2400" smtClean="0"/>
              <a:t>是</a:t>
            </a:r>
            <a:r>
              <a:rPr lang="en-US" altLang="zh-CN" sz="2400" smtClean="0"/>
              <a:t>SciPy</a:t>
            </a:r>
            <a:r>
              <a:rPr lang="zh-CN" altLang="en-US" sz="2400" smtClean="0"/>
              <a:t>的原始作者，同时也是</a:t>
            </a:r>
            <a:r>
              <a:rPr lang="en-US" altLang="zh-CN" sz="2400" smtClean="0"/>
              <a:t>NumPy</a:t>
            </a:r>
            <a:r>
              <a:rPr lang="zh-CN" altLang="en-US" sz="2400" smtClean="0"/>
              <a:t>的贡献者。</a:t>
            </a:r>
            <a:r>
              <a:rPr lang="en-US" altLang="zh-CN" sz="2400" smtClean="0"/>
              <a:t>Travis</a:t>
            </a:r>
            <a:r>
              <a:rPr lang="zh-CN" altLang="en-US" sz="2400" smtClean="0"/>
              <a:t>在</a:t>
            </a:r>
            <a:r>
              <a:rPr lang="en-US" altLang="zh-CN" sz="2400" smtClean="0"/>
              <a:t>2008</a:t>
            </a:r>
            <a:r>
              <a:rPr lang="zh-CN" altLang="en-US" sz="2400" smtClean="0"/>
              <a:t>年以副总裁身份加入</a:t>
            </a:r>
            <a:r>
              <a:rPr lang="en-US" altLang="zh-CN" sz="2400" smtClean="0"/>
              <a:t>Enthought</a:t>
            </a:r>
            <a:r>
              <a:rPr lang="zh-CN" altLang="en-US" sz="2400" smtClean="0"/>
              <a:t>，</a:t>
            </a:r>
            <a:r>
              <a:rPr lang="en-US" altLang="zh-CN" sz="2400" smtClean="0"/>
              <a:t>2012</a:t>
            </a:r>
            <a:r>
              <a:rPr lang="zh-CN" altLang="en-US" sz="2400" smtClean="0"/>
              <a:t>年以总裁的身份离开，创立了一个新公司</a:t>
            </a:r>
            <a:r>
              <a:rPr lang="en-US" altLang="zh-CN" sz="2400" smtClean="0"/>
              <a:t>continuum.io</a:t>
            </a:r>
            <a:r>
              <a:rPr lang="zh-CN" altLang="en-US" sz="2400" smtClean="0"/>
              <a:t>，并推出了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的科学计算平台</a:t>
            </a:r>
            <a:r>
              <a:rPr lang="en-US" altLang="zh-CN" sz="2400" smtClean="0"/>
              <a:t>Anaconda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/>
            <a:endParaRPr lang="zh-CN" altLang="en-US" smtClean="0"/>
          </a:p>
        </p:txBody>
      </p:sp>
      <p:sp>
        <p:nvSpPr>
          <p:cNvPr id="491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79C30AB-9E45-46C0-B6E7-235794E3C57D}" type="slidenum">
              <a:rPr lang="en-US" altLang="zh-CN" smtClean="0"/>
              <a:pPr eaLnBrk="1" hangingPunct="1"/>
              <a:t>46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Anaconda</a:t>
            </a:r>
            <a:r>
              <a:rPr lang="zh-CN" altLang="en-US" sz="2800" smtClean="0"/>
              <a:t>的开发和维护中有</a:t>
            </a:r>
            <a:r>
              <a:rPr lang="en-US" altLang="zh-CN" sz="2800" smtClean="0"/>
              <a:t>Python</a:t>
            </a:r>
            <a:r>
              <a:rPr lang="zh-CN" altLang="en-US" sz="2800" smtClean="0"/>
              <a:t>创始人和社区的核心成员。因此在各种操作系统中，无论是</a:t>
            </a:r>
            <a:r>
              <a:rPr lang="en-US" altLang="zh-CN" sz="2800" smtClean="0"/>
              <a:t>Linux</a:t>
            </a:r>
            <a:r>
              <a:rPr lang="zh-CN" altLang="en-US" sz="2800" smtClean="0"/>
              <a:t>，还是</a:t>
            </a:r>
            <a:r>
              <a:rPr lang="en-US" altLang="zh-CN" sz="2800" smtClean="0"/>
              <a:t>Windows</a:t>
            </a:r>
            <a:r>
              <a:rPr lang="zh-CN" altLang="en-US" sz="2800" smtClean="0"/>
              <a:t>、</a:t>
            </a:r>
            <a:r>
              <a:rPr lang="en-US" altLang="zh-CN" sz="2800" smtClean="0"/>
              <a:t>Mac</a:t>
            </a:r>
            <a:r>
              <a:rPr lang="zh-CN" altLang="en-US" sz="2800" smtClean="0"/>
              <a:t>都推荐</a:t>
            </a:r>
            <a:r>
              <a:rPr lang="en-US" altLang="zh-CN" sz="2800" smtClean="0"/>
              <a:t>Anaconda</a:t>
            </a:r>
            <a:r>
              <a:rPr lang="zh-CN" altLang="en-US" sz="2800" smtClean="0"/>
              <a:t>！</a:t>
            </a:r>
            <a:endParaRPr lang="en-US" altLang="zh-CN" sz="2800" smtClean="0"/>
          </a:p>
          <a:p>
            <a:r>
              <a:rPr lang="en-US" altLang="zh-CN" sz="2800" smtClean="0"/>
              <a:t>Canopy</a:t>
            </a:r>
            <a:r>
              <a:rPr lang="zh-CN" altLang="en-US" sz="2800" smtClean="0"/>
              <a:t>的性能和稳定性超强</a:t>
            </a:r>
            <a:r>
              <a:rPr lang="en-US" altLang="zh-CN" sz="2800" smtClean="0"/>
              <a:t>!</a:t>
            </a:r>
            <a:r>
              <a:rPr lang="zh-CN" altLang="en-US" sz="2800" smtClean="0"/>
              <a:t>也提供免费的</a:t>
            </a:r>
            <a:r>
              <a:rPr lang="en-US" altLang="zh-CN" sz="2800" smtClean="0"/>
              <a:t>free</a:t>
            </a:r>
            <a:r>
              <a:rPr lang="zh-CN" altLang="en-US" sz="2800" smtClean="0"/>
              <a:t>版本和学术版本（用于教育科研也是免费的）。</a:t>
            </a:r>
          </a:p>
        </p:txBody>
      </p:sp>
      <p:sp>
        <p:nvSpPr>
          <p:cNvPr id="501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9E9B5D9-E267-4B20-A3AB-C74EDA5F0F8F}" type="slidenum">
              <a:rPr lang="en-US" altLang="zh-CN" smtClean="0"/>
              <a:pPr eaLnBrk="1" hangingPunct="1"/>
              <a:t>47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Python</a:t>
            </a:r>
            <a:r>
              <a:rPr lang="zh-CN" altLang="en-US" sz="2800" smtClean="0"/>
              <a:t>用于科学计算的一些常用工具和库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 NumPy-</a:t>
            </a:r>
            <a:r>
              <a:rPr lang="zh-CN" altLang="en-US" sz="2400" smtClean="0"/>
              <a:t>数学计算基础库：</a:t>
            </a:r>
            <a:r>
              <a:rPr lang="en-US" altLang="zh-CN" sz="2400" smtClean="0"/>
              <a:t>N</a:t>
            </a:r>
            <a:r>
              <a:rPr lang="zh-CN" altLang="en-US" sz="2400" smtClean="0"/>
              <a:t>维数组、线性代数计算、傅立叶变换、随机数等。</a:t>
            </a:r>
          </a:p>
          <a:p>
            <a:pPr lvl="1"/>
            <a:r>
              <a:rPr lang="en-US" altLang="zh-CN" sz="2400" smtClean="0"/>
              <a:t>SciPy-</a:t>
            </a:r>
            <a:r>
              <a:rPr lang="zh-CN" altLang="en-US" sz="2400" smtClean="0"/>
              <a:t>数值计算库：线性代数、拟合与优化、插值、数值积分、稀疏矩阵、图像处理、统计等。</a:t>
            </a:r>
          </a:p>
          <a:p>
            <a:pPr lvl="1"/>
            <a:r>
              <a:rPr lang="en-US" altLang="zh-CN" sz="2400" smtClean="0"/>
              <a:t>SymPy-</a:t>
            </a:r>
            <a:r>
              <a:rPr lang="zh-CN" altLang="en-US" sz="2400" smtClean="0"/>
              <a:t>符号运算</a:t>
            </a:r>
          </a:p>
          <a:p>
            <a:pPr lvl="1"/>
            <a:r>
              <a:rPr lang="en-US" altLang="zh-CN" sz="2400" smtClean="0"/>
              <a:t>Pandas-</a:t>
            </a:r>
            <a:r>
              <a:rPr lang="zh-CN" altLang="en-US" sz="2400" smtClean="0"/>
              <a:t>数据分析库：数据导入、整理、处理、分析等。</a:t>
            </a:r>
          </a:p>
          <a:p>
            <a:pPr lvl="1"/>
            <a:r>
              <a:rPr lang="en-US" altLang="zh-CN" sz="2400" smtClean="0"/>
              <a:t>Matplotlib-</a:t>
            </a:r>
            <a:r>
              <a:rPr lang="zh-CN" altLang="en-US" sz="2400" smtClean="0"/>
              <a:t>会图库：绘制二维图形和图表。</a:t>
            </a:r>
            <a:endParaRPr lang="en-US" altLang="zh-CN" sz="2400" smtClean="0"/>
          </a:p>
          <a:p>
            <a:pPr lvl="1"/>
            <a:r>
              <a:rPr lang="en-US" altLang="zh-CN" sz="2400" smtClean="0">
                <a:hlinkClick r:id="rId2"/>
              </a:rPr>
              <a:t>Beautiful soup</a:t>
            </a:r>
            <a:r>
              <a:rPr lang="zh-CN" altLang="en-US" sz="2400" smtClean="0"/>
              <a:t>：爬虫工具</a:t>
            </a:r>
            <a:endParaRPr lang="en-US" altLang="zh-CN" sz="2400" smtClean="0"/>
          </a:p>
          <a:p>
            <a:pPr lvl="1"/>
            <a:endParaRPr lang="zh-CN" altLang="en-US" sz="2400" smtClean="0"/>
          </a:p>
          <a:p>
            <a:pPr lvl="2"/>
            <a:endParaRPr lang="en-US" altLang="zh-CN" smtClean="0"/>
          </a:p>
          <a:p>
            <a:pPr lvl="4"/>
            <a:endParaRPr lang="zh-CN" altLang="en-US" smtClean="0"/>
          </a:p>
        </p:txBody>
      </p:sp>
      <p:sp>
        <p:nvSpPr>
          <p:cNvPr id="512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F7A1FF-F244-4011-AEC1-0E5781EF0110}" type="slidenum">
              <a:rPr lang="en-US" altLang="zh-CN" smtClean="0"/>
              <a:pPr eaLnBrk="1" hangingPunct="1"/>
              <a:t>48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en-US" sz="3600" smtClean="0"/>
              <a:t>科学计算发行版的比较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571500" y="1071563"/>
            <a:ext cx="8001000" cy="5214937"/>
          </a:xfrm>
        </p:spPr>
        <p:txBody>
          <a:bodyPr/>
          <a:lstStyle/>
          <a:p>
            <a:pPr lvl="1"/>
            <a:r>
              <a:rPr lang="en-US" altLang="zh-CN" smtClean="0">
                <a:hlinkClick r:id="rId2"/>
              </a:rPr>
              <a:t>scikit-learn</a:t>
            </a:r>
            <a:r>
              <a:rPr lang="en-US" altLang="zh-CN" smtClean="0"/>
              <a:t>: Machine Learning in Python</a:t>
            </a:r>
          </a:p>
          <a:p>
            <a:pPr lvl="1"/>
            <a:r>
              <a:rPr lang="en-US" altLang="zh-CN" smtClean="0"/>
              <a:t> </a:t>
            </a:r>
            <a:r>
              <a:rPr lang="en-US" altLang="zh-CN" smtClean="0">
                <a:hlinkClick r:id="rId3"/>
              </a:rPr>
              <a:t>nltk</a:t>
            </a:r>
            <a:r>
              <a:rPr lang="en-US" altLang="zh-CN" smtClean="0"/>
              <a:t>：Natural Language Toolkit</a:t>
            </a:r>
          </a:p>
          <a:p>
            <a:pPr lvl="1"/>
            <a:r>
              <a:rPr lang="en-US" altLang="zh-CN" smtClean="0"/>
              <a:t>Chaco-</a:t>
            </a:r>
            <a:r>
              <a:rPr lang="zh-CN" altLang="en-US" smtClean="0"/>
              <a:t>交互式图表</a:t>
            </a:r>
            <a:endParaRPr lang="en-US" altLang="zh-CN" smtClean="0"/>
          </a:p>
          <a:p>
            <a:pPr lvl="1"/>
            <a:r>
              <a:rPr lang="en-US" altLang="zh-CN" smtClean="0"/>
              <a:t>TVTK-</a:t>
            </a:r>
            <a:r>
              <a:rPr lang="zh-CN" altLang="en-US" smtClean="0"/>
              <a:t>数据的三维可视化</a:t>
            </a:r>
            <a:endParaRPr lang="en-US" altLang="zh-CN" smtClean="0"/>
          </a:p>
          <a:p>
            <a:pPr lvl="1"/>
            <a:r>
              <a:rPr lang="en-US" altLang="zh-CN" smtClean="0"/>
              <a:t>Mayavi-</a:t>
            </a:r>
            <a:r>
              <a:rPr lang="zh-CN" altLang="en-US" smtClean="0"/>
              <a:t>更方便的可视化</a:t>
            </a:r>
            <a:endParaRPr lang="en-US" altLang="zh-CN" smtClean="0"/>
          </a:p>
          <a:p>
            <a:pPr lvl="1"/>
            <a:r>
              <a:rPr lang="en-US" altLang="zh-CN" smtClean="0"/>
              <a:t>VPython-</a:t>
            </a:r>
            <a:r>
              <a:rPr lang="zh-CN" altLang="en-US" smtClean="0"/>
              <a:t>制作</a:t>
            </a:r>
            <a:r>
              <a:rPr lang="en-US" altLang="zh-CN" smtClean="0"/>
              <a:t>3D</a:t>
            </a:r>
            <a:r>
              <a:rPr lang="zh-CN" altLang="en-US" smtClean="0"/>
              <a:t>演示动画</a:t>
            </a:r>
            <a:endParaRPr lang="en-US" altLang="zh-CN" smtClean="0"/>
          </a:p>
          <a:p>
            <a:pPr lvl="1"/>
            <a:r>
              <a:rPr lang="en-US" altLang="zh-CN" smtClean="0"/>
              <a:t>OpenCV-</a:t>
            </a:r>
            <a:r>
              <a:rPr lang="zh-CN" altLang="en-US" smtClean="0"/>
              <a:t>图像处理和计算机视觉</a:t>
            </a:r>
            <a:endParaRPr lang="en-US" altLang="zh-CN" smtClean="0"/>
          </a:p>
          <a:p>
            <a:pPr lvl="1"/>
            <a:r>
              <a:rPr lang="en-US" altLang="zh-CN" smtClean="0"/>
              <a:t>Cython-Python</a:t>
            </a:r>
            <a:r>
              <a:rPr lang="zh-CN" altLang="en-US" smtClean="0"/>
              <a:t>转</a:t>
            </a:r>
            <a:r>
              <a:rPr lang="en-US" altLang="zh-CN" smtClean="0"/>
              <a:t>C</a:t>
            </a:r>
            <a:r>
              <a:rPr lang="zh-CN" altLang="en-US" smtClean="0"/>
              <a:t>的编译器：编写高效运算扩展库的首选工具</a:t>
            </a:r>
          </a:p>
          <a:p>
            <a:pPr lvl="1"/>
            <a:r>
              <a:rPr lang="en-US" altLang="zh-CN" smtClean="0"/>
              <a:t>BioPython-</a:t>
            </a:r>
            <a:r>
              <a:rPr lang="zh-CN" altLang="en-US" smtClean="0"/>
              <a:t>生物科学</a:t>
            </a:r>
          </a:p>
          <a:p>
            <a:pPr lvl="2"/>
            <a:endParaRPr lang="en-US" altLang="zh-CN" smtClean="0"/>
          </a:p>
          <a:p>
            <a:pPr lvl="2"/>
            <a:endParaRPr lang="zh-CN" altLang="en-US" smtClean="0"/>
          </a:p>
        </p:txBody>
      </p:sp>
      <p:sp>
        <p:nvSpPr>
          <p:cNvPr id="522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29C86C5-4C94-465E-83FA-482FC467024D}" type="slidenum">
              <a:rPr lang="en-US" altLang="zh-CN" smtClean="0"/>
              <a:pPr eaLnBrk="1" hangingPunct="1"/>
              <a:t>49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4B43D4F-FA92-4BEF-A58B-7C0545BD0CC3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+mj-ea"/>
              </a:rPr>
              <a:t>参考资料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Python程序设计语言</a:t>
            </a:r>
          </a:p>
          <a:p>
            <a:pPr lvl="1" eaLnBrk="1" hangingPunct="1"/>
            <a:r>
              <a:rPr lang="en-US" altLang="zh-CN" smtClean="0"/>
              <a:t>Python</a:t>
            </a:r>
            <a:r>
              <a:rPr lang="zh-CN" altLang="en-US" smtClean="0"/>
              <a:t>编程实践。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python</a:t>
            </a:r>
            <a:r>
              <a:rPr lang="zh-CN" altLang="en-US" smtClean="0"/>
              <a:t>核心编程中文版（第二版）。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Python</a:t>
            </a:r>
            <a:r>
              <a:rPr lang="zh-CN" altLang="en-US" smtClean="0"/>
              <a:t>学习手册</a:t>
            </a:r>
            <a:r>
              <a:rPr lang="en-US" altLang="zh-CN" smtClean="0"/>
              <a:t>(</a:t>
            </a:r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版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en-US" altLang="zh-CN" sz="2800" smtClean="0"/>
              <a:t>Python</a:t>
            </a:r>
            <a:r>
              <a:rPr lang="zh-CN" altLang="en-US" sz="2800" smtClean="0"/>
              <a:t>科学计算与数据处理</a:t>
            </a:r>
            <a:endParaRPr lang="en-US" altLang="zh-CN" sz="2800" smtClean="0"/>
          </a:p>
          <a:p>
            <a:pPr lvl="1" eaLnBrk="1" hangingPunct="1"/>
            <a:r>
              <a:rPr lang="en-US" altLang="zh-CN" smtClean="0"/>
              <a:t>Python</a:t>
            </a:r>
            <a:r>
              <a:rPr lang="zh-CN" altLang="en-US" smtClean="0"/>
              <a:t>数据分析基础教程：</a:t>
            </a:r>
            <a:r>
              <a:rPr lang="en-US" altLang="zh-CN" smtClean="0"/>
              <a:t>NumPy</a:t>
            </a:r>
            <a:r>
              <a:rPr lang="zh-CN" altLang="en-US" smtClean="0"/>
              <a:t>学习指南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Python</a:t>
            </a:r>
            <a:r>
              <a:rPr lang="zh-CN" altLang="en-US" smtClean="0"/>
              <a:t>科学计算。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利用</a:t>
            </a:r>
            <a:r>
              <a:rPr lang="en-US" altLang="zh-CN" smtClean="0"/>
              <a:t>Python</a:t>
            </a:r>
            <a:r>
              <a:rPr lang="zh-CN" altLang="en-US" smtClean="0"/>
              <a:t>进行数据分析。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OReilly Python for Finance, Analyze Big Financial Data (2015)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附：</a:t>
            </a:r>
            <a:r>
              <a:rPr lang="en-US" altLang="zh-CN" sz="3600" smtClean="0"/>
              <a:t> Canopy</a:t>
            </a:r>
            <a:r>
              <a:rPr lang="zh-CN" altLang="en-US" sz="3600" smtClean="0"/>
              <a:t>简单操作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设置路径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In [1]:import </a:t>
            </a:r>
            <a:r>
              <a:rPr lang="en-US" sz="2800" dirty="0" err="1" smtClean="0"/>
              <a:t>os</a:t>
            </a:r>
            <a:r>
              <a:rPr lang="en-US" sz="2800" dirty="0" smtClean="0"/>
              <a:t>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#</a:t>
            </a:r>
            <a:r>
              <a:rPr lang="zh-CN" altLang="en-US" sz="2800" dirty="0" smtClean="0">
                <a:solidFill>
                  <a:srgbClr val="FF0000"/>
                </a:solidFill>
              </a:rPr>
              <a:t>导入</a:t>
            </a:r>
            <a:r>
              <a:rPr lang="en-US" sz="2800" dirty="0" err="1" smtClean="0">
                <a:solidFill>
                  <a:srgbClr val="FF0000"/>
                </a:solidFill>
              </a:rPr>
              <a:t>os</a:t>
            </a:r>
            <a:r>
              <a:rPr lang="zh-CN" altLang="en-US" sz="2800" dirty="0" smtClean="0">
                <a:solidFill>
                  <a:srgbClr val="FF0000"/>
                </a:solidFill>
              </a:rPr>
              <a:t>的标准库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In [2]:</a:t>
            </a:r>
            <a:r>
              <a:rPr lang="en-US" sz="2800" dirty="0" err="1" smtClean="0"/>
              <a:t>os.getcwd</a:t>
            </a:r>
            <a:r>
              <a:rPr lang="en-US" sz="2800" dirty="0" smtClean="0"/>
              <a:t>() </a:t>
            </a:r>
            <a:r>
              <a:rPr lang="en-US" altLang="zh-CN" sz="2800" dirty="0" smtClean="0">
                <a:solidFill>
                  <a:srgbClr val="FF0000"/>
                </a:solidFill>
              </a:rPr>
              <a:t>#</a:t>
            </a:r>
            <a:r>
              <a:rPr lang="zh-CN" altLang="en-US" sz="2800" dirty="0" smtClean="0">
                <a:solidFill>
                  <a:srgbClr val="FF0000"/>
                </a:solidFill>
              </a:rPr>
              <a:t>查看现在的工作目录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Out[2]: 'C:\\WinPython-64bit-3.5.1.1\\python-3.5.1.amd64\\Scripts'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In [3]:</a:t>
            </a:r>
            <a:r>
              <a:rPr lang="en-US" sz="2800" dirty="0" err="1" smtClean="0"/>
              <a:t>os.chdir</a:t>
            </a:r>
            <a:r>
              <a:rPr lang="en-US" sz="2800" dirty="0" smtClean="0"/>
              <a:t>(</a:t>
            </a:r>
            <a:r>
              <a:rPr lang="en-US" sz="2800" dirty="0" err="1" smtClean="0"/>
              <a:t>r‘E</a:t>
            </a:r>
            <a:r>
              <a:rPr lang="en-US" sz="2800" dirty="0" smtClean="0"/>
              <a:t>:\python’)  </a:t>
            </a:r>
            <a:r>
              <a:rPr lang="en-US" altLang="zh-CN" sz="2800" dirty="0" smtClean="0">
                <a:solidFill>
                  <a:srgbClr val="FF0000"/>
                </a:solidFill>
              </a:rPr>
              <a:t>#</a:t>
            </a:r>
            <a:r>
              <a:rPr lang="zh-CN" altLang="en-US" sz="2800" dirty="0" smtClean="0">
                <a:solidFill>
                  <a:srgbClr val="FF0000"/>
                </a:solidFill>
              </a:rPr>
              <a:t>设置工作目录是</a:t>
            </a:r>
            <a:r>
              <a:rPr lang="en-US" altLang="zh-CN" sz="2800" dirty="0" smtClean="0">
                <a:solidFill>
                  <a:srgbClr val="FF0000"/>
                </a:solidFill>
              </a:rPr>
              <a:t>‘</a:t>
            </a:r>
            <a:r>
              <a:rPr lang="en-US" sz="2800" dirty="0" smtClean="0">
                <a:solidFill>
                  <a:srgbClr val="FF0000"/>
                </a:solidFill>
              </a:rPr>
              <a:t>E:\\python’</a:t>
            </a:r>
            <a:r>
              <a:rPr lang="zh-CN" altLang="en-US" sz="2800" dirty="0" smtClean="0">
                <a:solidFill>
                  <a:srgbClr val="FF0000"/>
                </a:solidFill>
              </a:rPr>
              <a:t>，且此目录必须已存在。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In [4]:</a:t>
            </a:r>
            <a:r>
              <a:rPr lang="en-US" sz="2800" dirty="0" err="1" smtClean="0"/>
              <a:t>os.getcwd</a:t>
            </a:r>
            <a:r>
              <a:rPr lang="en-US" sz="2800" dirty="0" smtClean="0"/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Out[4]: 'E:\\python'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532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EA1AB00-97F2-4ACB-8129-703E159D46D2}" type="slidenum">
              <a:rPr lang="en-US" altLang="zh-CN" smtClean="0"/>
              <a:pPr eaLnBrk="1" hangingPunct="1"/>
              <a:t>50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Ipython</a:t>
            </a:r>
            <a:r>
              <a:rPr lang="zh-CN" altLang="en-US" sz="3600" smtClean="0"/>
              <a:t>操作简介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Ipython</a:t>
            </a:r>
            <a:r>
              <a:rPr lang="zh-CN" altLang="en-US" sz="2800" smtClean="0"/>
              <a:t>功能介绍资料 </a:t>
            </a:r>
            <a:r>
              <a:rPr lang="en-US" altLang="zh-CN" sz="280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?</a:t>
            </a:r>
            <a:r>
              <a:rPr lang="zh-CN" altLang="en-US" sz="2800" smtClean="0"/>
              <a:t>，</a:t>
            </a:r>
            <a:r>
              <a:rPr lang="en-US" altLang="zh-CN" sz="2800" smtClean="0"/>
              <a:t> ? ? </a:t>
            </a:r>
            <a:r>
              <a:rPr lang="zh-CN" altLang="en-US" sz="2800" smtClean="0"/>
              <a:t>，</a:t>
            </a:r>
            <a:r>
              <a:rPr lang="en-US" altLang="zh-CN" sz="2800" smtClean="0"/>
              <a:t>  %magic 【%lsmagic】</a:t>
            </a:r>
            <a:r>
              <a:rPr lang="zh-CN" altLang="en-US" sz="2800" smtClean="0"/>
              <a:t>，</a:t>
            </a:r>
            <a:r>
              <a:rPr lang="en-US" altLang="zh-CN" sz="2800" smtClean="0"/>
              <a:t>%quickref </a:t>
            </a:r>
            <a:r>
              <a:rPr lang="zh-CN" altLang="en-US" sz="2800" smtClean="0"/>
              <a:t>，</a:t>
            </a:r>
            <a:r>
              <a:rPr lang="en-US" altLang="zh-CN" sz="2800" smtClean="0"/>
              <a:t> </a:t>
            </a:r>
            <a:r>
              <a:rPr lang="zh-CN" altLang="en-US" sz="2800" smtClean="0"/>
              <a:t>（</a:t>
            </a:r>
            <a:r>
              <a:rPr lang="en-US" altLang="zh-CN" sz="2800" smtClean="0"/>
              <a:t>object</a:t>
            </a:r>
            <a:r>
              <a:rPr lang="zh-CN" altLang="en-US" sz="2800" smtClean="0"/>
              <a:t>）</a:t>
            </a:r>
            <a:r>
              <a:rPr lang="en-US" altLang="zh-CN" sz="2800" smtClean="0"/>
              <a:t>?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[ipython</a:t>
            </a:r>
            <a:r>
              <a:rPr lang="zh-CN" altLang="en-US" sz="2800" smtClean="0"/>
              <a:t>特性的介绍和概述，快速查看可使用魔力函数</a:t>
            </a:r>
            <a:r>
              <a:rPr lang="en-US" altLang="zh-CN" sz="2800" smtClean="0"/>
              <a:t>]</a:t>
            </a:r>
          </a:p>
          <a:p>
            <a:r>
              <a:rPr lang="en-US" altLang="zh-CN" sz="2800" smtClean="0"/>
              <a:t>Ipython shell</a:t>
            </a:r>
            <a:r>
              <a:rPr lang="zh-CN" altLang="en-US" sz="2800" smtClean="0"/>
              <a:t>执行过程记录</a:t>
            </a:r>
            <a:r>
              <a:rPr lang="en-US" altLang="zh-CN" sz="2800" smtClean="0"/>
              <a:t>: In[] Out[]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In [] </a:t>
            </a:r>
            <a:r>
              <a:rPr lang="zh-CN" altLang="en-US" sz="2800" smtClean="0"/>
              <a:t>记录用户输入命令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【</a:t>
            </a:r>
            <a:r>
              <a:rPr lang="zh-CN" altLang="en-US" sz="2800" smtClean="0"/>
              <a:t>注：</a:t>
            </a:r>
            <a:r>
              <a:rPr lang="en-US" altLang="zh-CN" sz="2800" smtClean="0"/>
              <a:t>rep num </a:t>
            </a:r>
            <a:r>
              <a:rPr lang="zh-CN" altLang="en-US" sz="2800" smtClean="0"/>
              <a:t>执行</a:t>
            </a:r>
            <a:r>
              <a:rPr lang="en-US" altLang="zh-CN" sz="2800" smtClean="0"/>
              <a:t>In[]</a:t>
            </a:r>
            <a:r>
              <a:rPr lang="zh-CN" altLang="en-US" sz="2800" smtClean="0"/>
              <a:t>记录命令</a:t>
            </a:r>
            <a:r>
              <a:rPr lang="en-US" altLang="zh-CN" sz="2800" smtClean="0"/>
              <a:t>】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Out [] </a:t>
            </a:r>
            <a:r>
              <a:rPr lang="zh-CN" altLang="en-US" sz="2800" smtClean="0"/>
              <a:t>记录</a:t>
            </a:r>
            <a:r>
              <a:rPr lang="en-US" altLang="zh-CN" sz="2800" smtClean="0"/>
              <a:t>python </a:t>
            </a:r>
            <a:r>
              <a:rPr lang="zh-CN" altLang="en-US" sz="2800" smtClean="0"/>
              <a:t>变量、命令 输出信息。</a:t>
            </a:r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542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CBAFF0D-1489-492C-AD67-F51F93C83DAE}" type="slidenum">
              <a:rPr lang="en-US" altLang="zh-CN" smtClean="0"/>
              <a:pPr eaLnBrk="1" hangingPunct="1"/>
              <a:t>51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Ipython</a:t>
            </a:r>
            <a:r>
              <a:rPr lang="zh-CN" altLang="en-US" sz="3600" smtClean="0"/>
              <a:t>操作简介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77200" cy="5233987"/>
          </a:xfrm>
        </p:spPr>
        <p:txBody>
          <a:bodyPr/>
          <a:lstStyle/>
          <a:p>
            <a:r>
              <a:rPr lang="en-US" altLang="zh-CN" smtClean="0"/>
              <a:t>Ipython </a:t>
            </a:r>
            <a:r>
              <a:rPr lang="zh-CN" altLang="en-US" smtClean="0"/>
              <a:t>中运行编写好的</a:t>
            </a:r>
            <a:r>
              <a:rPr lang="en-US" altLang="zh-CN" smtClean="0"/>
              <a:t>py</a:t>
            </a:r>
            <a:r>
              <a:rPr lang="zh-CN" altLang="en-US" smtClean="0"/>
              <a:t>脚本文件：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en-US" altLang="zh-CN" sz="2800" smtClean="0"/>
              <a:t>run test.py      </a:t>
            </a:r>
            <a:r>
              <a:rPr lang="zh-CN" altLang="en-US" sz="2800" smtClean="0"/>
              <a:t>！</a:t>
            </a:r>
            <a:r>
              <a:rPr lang="en-US" altLang="zh-CN" sz="2800" smtClean="0"/>
              <a:t>python test.py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IPython </a:t>
            </a:r>
            <a:r>
              <a:rPr lang="zh-CN" altLang="en-US" sz="2800" smtClean="0"/>
              <a:t>中用 </a:t>
            </a:r>
            <a:r>
              <a:rPr lang="en-US" altLang="zh-CN" sz="2800" smtClean="0"/>
              <a:t>! </a:t>
            </a:r>
            <a:r>
              <a:rPr lang="zh-CN" altLang="en-US" sz="2800" smtClean="0"/>
              <a:t>表示执行 </a:t>
            </a:r>
            <a:r>
              <a:rPr lang="en-US" altLang="zh-CN" sz="2800" smtClean="0"/>
              <a:t>shell </a:t>
            </a:r>
            <a:r>
              <a:rPr lang="zh-CN" altLang="en-US" sz="2800" smtClean="0"/>
              <a:t>命令，用 </a:t>
            </a:r>
            <a:r>
              <a:rPr lang="en-US" altLang="zh-CN" sz="2800" smtClean="0"/>
              <a:t>$ </a:t>
            </a:r>
            <a:r>
              <a:rPr lang="zh-CN" altLang="en-US" sz="2800" smtClean="0"/>
              <a:t>将 </a:t>
            </a:r>
            <a:r>
              <a:rPr lang="en-US" altLang="zh-CN" sz="2800" smtClean="0"/>
              <a:t>python </a:t>
            </a:r>
            <a:r>
              <a:rPr lang="zh-CN" altLang="en-US" sz="2800" smtClean="0"/>
              <a:t>的变量转化成</a:t>
            </a:r>
            <a:r>
              <a:rPr lang="en-US" altLang="zh-CN" sz="2800" smtClean="0"/>
              <a:t>shell </a:t>
            </a:r>
            <a:r>
              <a:rPr lang="zh-CN" altLang="en-US" sz="2800" smtClean="0"/>
              <a:t>变量。通过这种两个符号，我们就可以做到和 </a:t>
            </a:r>
            <a:r>
              <a:rPr lang="en-US" altLang="zh-CN" sz="2800" smtClean="0"/>
              <a:t>shell</a:t>
            </a:r>
            <a:r>
              <a:rPr lang="zh-CN" altLang="en-US" sz="2800" smtClean="0"/>
              <a:t>命令之间的交互，可以非常方便地做许多复杂的工作。</a:t>
            </a:r>
            <a:endParaRPr lang="en-US" altLang="zh-CN" sz="2800" smtClean="0"/>
          </a:p>
          <a:p>
            <a:r>
              <a:rPr lang="en-US" altLang="zh-CN" smtClean="0"/>
              <a:t> </a:t>
            </a:r>
            <a:r>
              <a:rPr lang="zh-CN" altLang="en-US" b="1" smtClean="0"/>
              <a:t>几个简单好用的 </a:t>
            </a:r>
            <a:r>
              <a:rPr lang="en-US" altLang="zh-CN" b="1" smtClean="0"/>
              <a:t>magic</a:t>
            </a:r>
            <a:r>
              <a:rPr lang="zh-CN" altLang="en-US" b="1" smtClean="0"/>
              <a:t>函数</a:t>
            </a:r>
            <a:r>
              <a:rPr lang="en-US" altLang="zh-CN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</a:t>
            </a:r>
            <a:r>
              <a:rPr lang="en-US" altLang="zh-CN" sz="2800" smtClean="0"/>
              <a:t>%ed </a:t>
            </a:r>
            <a:r>
              <a:rPr lang="zh-CN" altLang="en-US" sz="2800" smtClean="0"/>
              <a:t>或 </a:t>
            </a:r>
            <a:r>
              <a:rPr lang="en-US" altLang="zh-CN" sz="2800" smtClean="0"/>
              <a:t>%edit</a:t>
            </a:r>
            <a:r>
              <a:rPr lang="zh-CN" altLang="en-US" sz="2800" smtClean="0"/>
              <a:t>编辑一个文件并执行。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%env</a:t>
            </a:r>
            <a:r>
              <a:rPr lang="zh-CN" altLang="en-US" sz="2800" smtClean="0"/>
              <a:t>显示环境变量。</a:t>
            </a:r>
            <a:r>
              <a:rPr lang="en-US" altLang="zh-CN" sz="2800" smtClean="0"/>
              <a:t>%hist </a:t>
            </a:r>
            <a:r>
              <a:rPr lang="zh-CN" altLang="en-US" sz="2800" smtClean="0"/>
              <a:t>或 </a:t>
            </a:r>
            <a:r>
              <a:rPr lang="en-US" altLang="zh-CN" sz="2800" smtClean="0"/>
              <a:t>%history</a:t>
            </a:r>
            <a:r>
              <a:rPr lang="zh-CN" altLang="en-US" sz="2800" smtClean="0"/>
              <a:t>显示历史记录。 </a:t>
            </a:r>
            <a:r>
              <a:rPr lang="en-US" altLang="zh-CN" sz="2800" smtClean="0"/>
              <a:t>%pwd</a:t>
            </a:r>
            <a:r>
              <a:rPr lang="zh-CN" altLang="en-US" sz="2800" smtClean="0"/>
              <a:t>显示当前目录。</a:t>
            </a:r>
          </a:p>
          <a:p>
            <a:endParaRPr lang="zh-CN" altLang="en-US" smtClean="0"/>
          </a:p>
        </p:txBody>
      </p:sp>
      <p:sp>
        <p:nvSpPr>
          <p:cNvPr id="553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2B9FF9F-6EBF-4760-8DAA-A3B59E2A1491}" type="slidenum">
              <a:rPr lang="en-US" altLang="zh-CN" smtClean="0"/>
              <a:pPr eaLnBrk="1" hangingPunct="1"/>
              <a:t>52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Ipython</a:t>
            </a:r>
            <a:r>
              <a:rPr lang="zh-CN" altLang="en-US" sz="3600" smtClean="0"/>
              <a:t>操作简介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148637" cy="4967287"/>
          </a:xfrm>
        </p:spPr>
        <p:txBody>
          <a:bodyPr/>
          <a:lstStyle/>
          <a:p>
            <a:r>
              <a:rPr lang="zh-CN" altLang="en-US" b="1" smtClean="0"/>
              <a:t>几个简单好用的 </a:t>
            </a:r>
            <a:r>
              <a:rPr lang="en-US" altLang="zh-CN" b="1" smtClean="0"/>
              <a:t>magic</a:t>
            </a:r>
            <a:r>
              <a:rPr lang="zh-CN" altLang="en-US" b="1" smtClean="0"/>
              <a:t>函数</a:t>
            </a:r>
            <a:r>
              <a:rPr lang="en-US" altLang="zh-CN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</a:t>
            </a:r>
            <a:r>
              <a:rPr lang="en-US" altLang="zh-CN" sz="2800" smtClean="0"/>
              <a:t>%ed </a:t>
            </a:r>
            <a:r>
              <a:rPr lang="zh-CN" altLang="en-US" sz="2800" smtClean="0"/>
              <a:t>或 </a:t>
            </a:r>
            <a:r>
              <a:rPr lang="en-US" altLang="zh-CN" sz="2800" smtClean="0"/>
              <a:t>%edit</a:t>
            </a:r>
            <a:r>
              <a:rPr lang="zh-CN" altLang="en-US" sz="2800" smtClean="0"/>
              <a:t>编辑一个文件并执行。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%env</a:t>
            </a:r>
            <a:r>
              <a:rPr lang="zh-CN" altLang="en-US" sz="2800" smtClean="0"/>
              <a:t>显示环境变量。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%hist </a:t>
            </a:r>
            <a:r>
              <a:rPr lang="zh-CN" altLang="en-US" sz="2800" smtClean="0"/>
              <a:t>或 </a:t>
            </a:r>
            <a:r>
              <a:rPr lang="en-US" altLang="zh-CN" sz="2800" smtClean="0"/>
              <a:t>%history</a:t>
            </a:r>
            <a:r>
              <a:rPr lang="zh-CN" altLang="en-US" sz="2800" smtClean="0"/>
              <a:t>显示历史记录。 </a:t>
            </a:r>
            <a:r>
              <a:rPr lang="en-US" altLang="zh-CN" sz="2800" smtClean="0"/>
              <a:t>%pwd</a:t>
            </a:r>
            <a:r>
              <a:rPr lang="zh-CN" altLang="en-US" sz="2800" smtClean="0"/>
              <a:t>显示当前目录。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%pycat filename</a:t>
            </a:r>
            <a:r>
              <a:rPr lang="zh-CN" altLang="en-US" sz="2800" smtClean="0"/>
              <a:t>用语法高亮显示一个 </a:t>
            </a:r>
            <a:r>
              <a:rPr lang="en-US" altLang="zh-CN" sz="2800" smtClean="0"/>
              <a:t>python </a:t>
            </a:r>
            <a:r>
              <a:rPr lang="zh-CN" altLang="en-US" sz="2800" smtClean="0"/>
              <a:t>文件</a:t>
            </a:r>
            <a:r>
              <a:rPr lang="en-US" altLang="zh-CN" sz="2800" smtClean="0"/>
              <a:t>(</a:t>
            </a:r>
            <a:r>
              <a:rPr lang="zh-CN" altLang="en-US" sz="2800" smtClean="0"/>
              <a:t>不用加</a:t>
            </a:r>
            <a:r>
              <a:rPr lang="en-US" altLang="zh-CN" sz="2800" smtClean="0"/>
              <a:t>.py</a:t>
            </a:r>
            <a:r>
              <a:rPr lang="zh-CN" altLang="en-US" sz="2800" smtClean="0"/>
              <a:t>后缀名</a:t>
            </a:r>
            <a:r>
              <a:rPr lang="en-US" altLang="zh-CN" sz="2800" smtClean="0"/>
              <a:t>)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%save filename </a:t>
            </a:r>
            <a:r>
              <a:rPr lang="zh-CN" altLang="en-US" sz="2800" smtClean="0"/>
              <a:t>将执行过多代码保存为文件。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%time statement</a:t>
            </a:r>
            <a:r>
              <a:rPr lang="zh-CN" altLang="en-US" sz="2800" smtClean="0"/>
              <a:t>计算一段代码的执行时间。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563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5E14223-1152-4A54-9E63-EA2D270BC021}" type="slidenum">
              <a:rPr lang="en-US" altLang="zh-CN" smtClean="0"/>
              <a:pPr eaLnBrk="1" hangingPunct="1"/>
              <a:t>53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73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4816CAD-80BA-4530-9FE1-B99763B67ABC}" type="slidenum">
              <a:rPr lang="en-US" altLang="zh-CN" smtClean="0"/>
              <a:pPr eaLnBrk="1" hangingPunct="1"/>
              <a:t>54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783379B-D200-4D0B-AB36-B5E4D78E64A3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课程考核及方式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成绩的组成（暂定）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</a:t>
            </a:r>
            <a:r>
              <a:rPr lang="zh-CN" altLang="en-US" sz="2800" smtClean="0"/>
              <a:t>平时作业（</a:t>
            </a:r>
            <a:r>
              <a:rPr lang="en-US" altLang="zh-CN" sz="2800" smtClean="0"/>
              <a:t>40%</a:t>
            </a:r>
            <a:r>
              <a:rPr lang="zh-CN" altLang="en-US" sz="2800" smtClean="0"/>
              <a:t>）</a:t>
            </a:r>
            <a:r>
              <a:rPr lang="en-US" altLang="zh-CN" sz="2800" smtClean="0"/>
              <a:t>+</a:t>
            </a:r>
            <a:r>
              <a:rPr lang="zh-CN" altLang="en-US" sz="2800" smtClean="0"/>
              <a:t>读参考资料报告（</a:t>
            </a:r>
            <a:r>
              <a:rPr lang="en-US" altLang="zh-CN" sz="2800" smtClean="0"/>
              <a:t>60%</a:t>
            </a:r>
            <a:r>
              <a:rPr lang="zh-CN" altLang="en-US" sz="2800" smtClean="0"/>
              <a:t>）</a:t>
            </a:r>
          </a:p>
          <a:p>
            <a:pPr eaLnBrk="1" hangingPunct="1"/>
            <a:r>
              <a:rPr lang="zh-CN" altLang="en-US" sz="3200" smtClean="0"/>
              <a:t>参考资料报告</a:t>
            </a:r>
            <a:endParaRPr lang="en-US" altLang="zh-CN" sz="32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smtClean="0"/>
              <a:t>      </a:t>
            </a:r>
            <a:r>
              <a:rPr lang="zh-CN" altLang="en-US" sz="2800" smtClean="0"/>
              <a:t>与</a:t>
            </a:r>
            <a:r>
              <a:rPr lang="en-US" altLang="zh-CN" sz="2800" smtClean="0"/>
              <a:t>Python</a:t>
            </a:r>
            <a:r>
              <a:rPr lang="zh-CN" altLang="en-US" sz="2800" smtClean="0"/>
              <a:t>科学计算与数据处理相关的、课堂上未讲授的内容。</a:t>
            </a:r>
            <a:endParaRPr lang="en-US" altLang="zh-CN" sz="2800" smtClean="0"/>
          </a:p>
          <a:p>
            <a:pPr eaLnBrk="1" hangingPunct="1"/>
            <a:r>
              <a:rPr lang="zh-CN" altLang="en-US" smtClean="0"/>
              <a:t>评判</a:t>
            </a:r>
            <a:r>
              <a:rPr lang="zh-CN" altLang="en-US" sz="3200" smtClean="0"/>
              <a:t>报告</a:t>
            </a:r>
            <a:r>
              <a:rPr lang="zh-CN" altLang="en-US" smtClean="0"/>
              <a:t>方式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    </a:t>
            </a:r>
            <a:r>
              <a:rPr lang="zh-CN" altLang="en-US" sz="2800" smtClean="0"/>
              <a:t>报告同学互判，同学给的平均成绩占报告总分的</a:t>
            </a:r>
            <a:r>
              <a:rPr lang="en-US" altLang="zh-CN" sz="2800" smtClean="0"/>
              <a:t>80%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0" y="3857625"/>
            <a:ext cx="3929063" cy="6032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——Python</a:t>
            </a:r>
            <a:r>
              <a:rPr lang="zh-CN" altLang="en-US" sz="3600" smtClean="0"/>
              <a:t>简介</a:t>
            </a:r>
            <a:endParaRPr lang="en-US" altLang="zh-CN" sz="3600" smtClean="0"/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E016A15-8933-422F-A091-1C598FC5CCCF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7" name="矩形 6"/>
          <p:cNvSpPr/>
          <p:nvPr/>
        </p:nvSpPr>
        <p:spPr>
          <a:xfrm>
            <a:off x="1500188" y="2500313"/>
            <a:ext cx="6577012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</a:rPr>
              <a:t>Python</a:t>
            </a:r>
            <a:r>
              <a:rPr lang="zh-CN" altLang="en-US" sz="4000" kern="0" dirty="0">
                <a:solidFill>
                  <a:schemeClr val="tx2"/>
                </a:solidFill>
              </a:rPr>
              <a:t>科学计算与数据处理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B8E4A91-C835-4E38-9CD2-9829C2EF2E3B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Python</a:t>
            </a:r>
            <a:r>
              <a:rPr lang="zh-CN" altLang="zh-CN" sz="3600" smtClean="0"/>
              <a:t>简史</a:t>
            </a:r>
            <a:endParaRPr lang="zh-CN" altLang="en-US" sz="34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12838"/>
            <a:ext cx="8001000" cy="4967287"/>
          </a:xfrm>
        </p:spPr>
        <p:txBody>
          <a:bodyPr/>
          <a:lstStyle/>
          <a:p>
            <a:r>
              <a:rPr lang="zh-CN" altLang="zh-CN" smtClean="0"/>
              <a:t>什么是</a:t>
            </a:r>
            <a:r>
              <a:rPr lang="en-US" altLang="zh-CN" smtClean="0"/>
              <a:t>Python</a:t>
            </a:r>
            <a:r>
              <a:rPr lang="zh-CN" altLang="zh-CN" smtClean="0"/>
              <a:t>？</a:t>
            </a:r>
            <a:endParaRPr lang="en-US" altLang="zh-CN" smtClean="0"/>
          </a:p>
          <a:p>
            <a:pPr lvl="1"/>
            <a:r>
              <a:rPr lang="en-US" altLang="zh-CN" smtClean="0"/>
              <a:t>Python</a:t>
            </a:r>
            <a:r>
              <a:rPr lang="zh-CN" altLang="zh-CN" smtClean="0"/>
              <a:t>英语单词是蟒蛇的意思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Python</a:t>
            </a:r>
            <a:r>
              <a:rPr lang="zh-CN" altLang="en-US" smtClean="0"/>
              <a:t>语言是少有的一种可以称得上既</a:t>
            </a:r>
            <a:r>
              <a:rPr lang="zh-CN" altLang="en-US" b="1" smtClean="0"/>
              <a:t>简单</a:t>
            </a:r>
            <a:r>
              <a:rPr lang="zh-CN" altLang="en-US" smtClean="0"/>
              <a:t>又</a:t>
            </a:r>
            <a:r>
              <a:rPr lang="zh-CN" altLang="en-US" b="1" smtClean="0"/>
              <a:t>功能强大</a:t>
            </a:r>
            <a:r>
              <a:rPr lang="zh-CN" altLang="en-US" smtClean="0"/>
              <a:t>的编程语言。</a:t>
            </a:r>
          </a:p>
          <a:p>
            <a:pPr lvl="1" eaLnBrk="1" hangingPunct="1"/>
            <a:r>
              <a:rPr lang="zh-CN" altLang="en-US" smtClean="0"/>
              <a:t>你将惊喜地发现</a:t>
            </a:r>
            <a:r>
              <a:rPr lang="en-US" altLang="zh-CN" smtClean="0"/>
              <a:t>Python</a:t>
            </a:r>
            <a:r>
              <a:rPr lang="zh-CN" altLang="en-US" smtClean="0"/>
              <a:t>语言是多么地简单，它注重的是如何</a:t>
            </a:r>
            <a:r>
              <a:rPr lang="zh-CN" altLang="en-US" smtClean="0">
                <a:solidFill>
                  <a:srgbClr val="FF0000"/>
                </a:solidFill>
              </a:rPr>
              <a:t>解决问题</a:t>
            </a:r>
            <a:r>
              <a:rPr lang="zh-CN" altLang="en-US" smtClean="0"/>
              <a:t>而不是编程语言的</a:t>
            </a:r>
            <a:r>
              <a:rPr lang="zh-CN" altLang="en-US" smtClean="0">
                <a:solidFill>
                  <a:srgbClr val="FF0000"/>
                </a:solidFill>
              </a:rPr>
              <a:t>语法和结构。 </a:t>
            </a:r>
          </a:p>
          <a:p>
            <a:pPr lvl="2"/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  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pic>
        <p:nvPicPr>
          <p:cNvPr id="10245" name="图片 3" descr="f73f06b52e0b5055-f4f4f7819eeb3400-666b27c175ee0150fe6522cba097a078_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4071938"/>
            <a:ext cx="4500562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Python</a:t>
            </a:r>
            <a:r>
              <a:rPr lang="zh-CN" altLang="zh-CN" sz="3600" smtClean="0"/>
              <a:t>简史</a:t>
            </a:r>
            <a:endParaRPr lang="zh-CN" altLang="en-US" sz="360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smtClean="0"/>
              <a:t>Python</a:t>
            </a:r>
            <a:r>
              <a:rPr lang="zh-CN" altLang="en-US" smtClean="0"/>
              <a:t>是一种简单易学，功能强大的编程语言，它有高效率的高层数据结构，简单而有效地实现面向对象编程。</a:t>
            </a:r>
          </a:p>
          <a:p>
            <a:pPr lvl="1" eaLnBrk="1" hangingPunct="1"/>
            <a:r>
              <a:rPr lang="en-US" altLang="zh-CN" smtClean="0"/>
              <a:t>Python</a:t>
            </a:r>
            <a:r>
              <a:rPr lang="zh-CN" altLang="en-US" smtClean="0"/>
              <a:t>简洁的语法和对动态输入的支持，再加上解释性语言的本质，使得它在大多数平台上的许多领域都是一个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理想的脚本语言，特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别适用于快速的应用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程序开发。</a:t>
            </a:r>
          </a:p>
          <a:p>
            <a:pPr>
              <a:buFontTx/>
              <a:buNone/>
            </a:pPr>
            <a:endParaRPr lang="zh-CN" altLang="en-US" smtClean="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5632178-A1A8-4673-A290-56BB991A8EC1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pic>
        <p:nvPicPr>
          <p:cNvPr id="11269" name="图片 3" descr="75fb99bdc8ae5bf3-40a91d21638c119f-8aad721652078a1db2c91c61f1d2b2fd_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275013"/>
            <a:ext cx="3719513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3045</TotalTime>
  <Words>3219</Words>
  <Application>Microsoft Office PowerPoint</Application>
  <PresentationFormat>全屏显示(4:3)</PresentationFormat>
  <Paragraphs>331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Verdana</vt:lpstr>
      <vt:lpstr>宋体</vt:lpstr>
      <vt:lpstr>Arial</vt:lpstr>
      <vt:lpstr>Wingdings</vt:lpstr>
      <vt:lpstr>Helvetica</vt:lpstr>
      <vt:lpstr>Times New Roman</vt:lpstr>
      <vt:lpstr>Calibri</vt:lpstr>
      <vt:lpstr>Profile</vt:lpstr>
      <vt:lpstr>Python科学计算与数据处理</vt:lpstr>
      <vt:lpstr>本节目录</vt:lpstr>
      <vt:lpstr>PowerPoint 演示文稿</vt:lpstr>
      <vt:lpstr>课程介绍</vt:lpstr>
      <vt:lpstr>参考资料</vt:lpstr>
      <vt:lpstr>课程考核及方式</vt:lpstr>
      <vt:lpstr>——Python简介</vt:lpstr>
      <vt:lpstr>Python简史</vt:lpstr>
      <vt:lpstr>Python简史</vt:lpstr>
      <vt:lpstr>Python简史</vt:lpstr>
      <vt:lpstr>Python简史</vt:lpstr>
      <vt:lpstr>Python简史</vt:lpstr>
      <vt:lpstr>Python简史</vt:lpstr>
      <vt:lpstr>Python简史</vt:lpstr>
      <vt:lpstr>Python简史</vt:lpstr>
      <vt:lpstr>Python简史</vt:lpstr>
      <vt:lpstr>Python简史</vt:lpstr>
      <vt:lpstr>Python简史</vt:lpstr>
      <vt:lpstr>Python的特征</vt:lpstr>
      <vt:lpstr>Python的特征</vt:lpstr>
      <vt:lpstr>Python的特征</vt:lpstr>
      <vt:lpstr>Python的特征</vt:lpstr>
      <vt:lpstr>Python的特征</vt:lpstr>
      <vt:lpstr>Python的特征</vt:lpstr>
      <vt:lpstr>Python的特征</vt:lpstr>
      <vt:lpstr>Python的特征</vt:lpstr>
      <vt:lpstr>Python的特征</vt:lpstr>
      <vt:lpstr>Python的特征</vt:lpstr>
      <vt:lpstr>Python的应用</vt:lpstr>
      <vt:lpstr>Python的应用</vt:lpstr>
      <vt:lpstr>Python的应用</vt:lpstr>
      <vt:lpstr>Python的应用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Python科学计算发行版的比较</vt:lpstr>
      <vt:lpstr>附： Canopy简单操作</vt:lpstr>
      <vt:lpstr>Ipython操作简介</vt:lpstr>
      <vt:lpstr>Ipython操作简介</vt:lpstr>
      <vt:lpstr>Ipython操作简介</vt:lpstr>
      <vt:lpstr>PowerPoint 演示文稿</vt:lpstr>
    </vt:vector>
  </TitlesOfParts>
  <Company>NEC-AS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zhangxiao</dc:creator>
  <cp:lastModifiedBy>dengdq</cp:lastModifiedBy>
  <cp:revision>84</cp:revision>
  <dcterms:created xsi:type="dcterms:W3CDTF">2009-08-17T07:43:16Z</dcterms:created>
  <dcterms:modified xsi:type="dcterms:W3CDTF">2019-02-11T12:51:32Z</dcterms:modified>
</cp:coreProperties>
</file>