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sldIdLst>
    <p:sldId id="256" r:id="rId2"/>
    <p:sldId id="257" r:id="rId3"/>
    <p:sldId id="258" r:id="rId4"/>
    <p:sldId id="330" r:id="rId5"/>
    <p:sldId id="259" r:id="rId6"/>
    <p:sldId id="260" r:id="rId7"/>
    <p:sldId id="331" r:id="rId8"/>
    <p:sldId id="332" r:id="rId9"/>
    <p:sldId id="334" r:id="rId10"/>
    <p:sldId id="335" r:id="rId11"/>
    <p:sldId id="261" r:id="rId12"/>
    <p:sldId id="336" r:id="rId13"/>
    <p:sldId id="337" r:id="rId14"/>
    <p:sldId id="277" r:id="rId15"/>
    <p:sldId id="333" r:id="rId16"/>
    <p:sldId id="273" r:id="rId17"/>
    <p:sldId id="264" r:id="rId18"/>
    <p:sldId id="265" r:id="rId19"/>
    <p:sldId id="266" r:id="rId20"/>
    <p:sldId id="267" r:id="rId21"/>
    <p:sldId id="269" r:id="rId22"/>
    <p:sldId id="268" r:id="rId23"/>
    <p:sldId id="272" r:id="rId24"/>
    <p:sldId id="278" r:id="rId25"/>
    <p:sldId id="279" r:id="rId26"/>
    <p:sldId id="271" r:id="rId27"/>
    <p:sldId id="338" r:id="rId28"/>
    <p:sldId id="339" r:id="rId29"/>
    <p:sldId id="270" r:id="rId30"/>
    <p:sldId id="340" r:id="rId31"/>
    <p:sldId id="341" r:id="rId32"/>
    <p:sldId id="280" r:id="rId33"/>
    <p:sldId id="281" r:id="rId34"/>
    <p:sldId id="282" r:id="rId35"/>
    <p:sldId id="283" r:id="rId36"/>
    <p:sldId id="303" r:id="rId37"/>
    <p:sldId id="304" r:id="rId38"/>
    <p:sldId id="305" r:id="rId39"/>
    <p:sldId id="306" r:id="rId40"/>
    <p:sldId id="307" r:id="rId41"/>
    <p:sldId id="308" r:id="rId42"/>
    <p:sldId id="309" r:id="rId43"/>
    <p:sldId id="342" r:id="rId44"/>
    <p:sldId id="311" r:id="rId45"/>
    <p:sldId id="312" r:id="rId46"/>
    <p:sldId id="343" r:id="rId47"/>
    <p:sldId id="344" r:id="rId48"/>
    <p:sldId id="345" r:id="rId49"/>
    <p:sldId id="346" r:id="rId50"/>
    <p:sldId id="347" r:id="rId51"/>
    <p:sldId id="348" r:id="rId52"/>
    <p:sldId id="349" r:id="rId53"/>
    <p:sldId id="350" r:id="rId54"/>
    <p:sldId id="351" r:id="rId55"/>
    <p:sldId id="352" r:id="rId56"/>
    <p:sldId id="313" r:id="rId57"/>
    <p:sldId id="314" r:id="rId58"/>
    <p:sldId id="355" r:id="rId59"/>
    <p:sldId id="353" r:id="rId60"/>
    <p:sldId id="354" r:id="rId61"/>
    <p:sldId id="315" r:id="rId62"/>
    <p:sldId id="356" r:id="rId63"/>
    <p:sldId id="357" r:id="rId64"/>
    <p:sldId id="358" r:id="rId65"/>
    <p:sldId id="321" r:id="rId66"/>
    <p:sldId id="359" r:id="rId67"/>
    <p:sldId id="360" r:id="rId68"/>
    <p:sldId id="319" r:id="rId69"/>
    <p:sldId id="325" r:id="rId70"/>
    <p:sldId id="327" r:id="rId71"/>
    <p:sldId id="326" r:id="rId72"/>
    <p:sldId id="329" r:id="rId73"/>
    <p:sldId id="361"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85317" autoAdjust="0"/>
  </p:normalViewPr>
  <p:slideViewPr>
    <p:cSldViewPr>
      <p:cViewPr>
        <p:scale>
          <a:sx n="81" d="100"/>
          <a:sy n="81" d="100"/>
        </p:scale>
        <p:origin x="-1836" y="-66"/>
      </p:cViewPr>
      <p:guideLst>
        <p:guide orient="horz" pos="2160"/>
        <p:guide pos="2880"/>
      </p:guideLst>
    </p:cSldViewPr>
  </p:slideViewPr>
  <p:outlineViewPr>
    <p:cViewPr>
      <p:scale>
        <a:sx n="33" d="100"/>
        <a:sy n="33" d="100"/>
      </p:scale>
      <p:origin x="0" y="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778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DE93B6D-D71B-4351-B999-8901AE6A23E8}" type="slidenum">
              <a:rPr lang="en-US" altLang="zh-CN"/>
              <a:pPr>
                <a:defRPr/>
              </a:pPr>
              <a:t>‹#›</a:t>
            </a:fld>
            <a:endParaRPr lang="en-US" altLang="zh-CN"/>
          </a:p>
        </p:txBody>
      </p:sp>
    </p:spTree>
    <p:extLst>
      <p:ext uri="{BB962C8B-B14F-4D97-AF65-F5344CB8AC3E}">
        <p14:creationId xmlns:p14="http://schemas.microsoft.com/office/powerpoint/2010/main" val="18264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E6E0EF-CAFB-4E9F-8C6D-ADA73384F928}" type="slidenum">
              <a:rPr lang="en-US" altLang="zh-CN" smtClean="0">
                <a:latin typeface="Arial" charset="0"/>
              </a:rPr>
              <a:pPr eaLnBrk="1" hangingPunct="1"/>
              <a:t>6</a:t>
            </a:fld>
            <a:endParaRPr lang="en-US" altLang="zh-CN" smtClean="0">
              <a:latin typeface="Arial" charset="0"/>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a=2 </a:t>
            </a:r>
          </a:p>
          <a:p>
            <a:pPr eaLnBrk="1" hangingPunct="1">
              <a:lnSpc>
                <a:spcPct val="90000"/>
              </a:lnSpc>
            </a:pPr>
            <a:r>
              <a:rPr lang="en-US" altLang="zh-CN" sz="1000" smtClean="0"/>
              <a:t>b=2 </a:t>
            </a:r>
          </a:p>
          <a:p>
            <a:pPr eaLnBrk="1" hangingPunct="1">
              <a:lnSpc>
                <a:spcPct val="90000"/>
              </a:lnSpc>
            </a:pPr>
            <a:r>
              <a:rPr lang="en-US" altLang="zh-CN" sz="1000" smtClean="0"/>
              <a:t>def test(b):</a:t>
            </a:r>
          </a:p>
          <a:p>
            <a:pPr eaLnBrk="1" hangingPunct="1">
              <a:lnSpc>
                <a:spcPct val="90000"/>
              </a:lnSpc>
            </a:pPr>
            <a:r>
              <a:rPr lang="en-US" altLang="zh-CN" sz="1000" smtClean="0"/>
              <a:t>	test=a*b </a:t>
            </a:r>
          </a:p>
          <a:p>
            <a:pPr eaLnBrk="1" hangingPunct="1">
              <a:lnSpc>
                <a:spcPct val="90000"/>
              </a:lnSpc>
            </a:pPr>
            <a:r>
              <a:rPr lang="en-US" altLang="zh-CN" sz="1000" smtClean="0"/>
              <a:t>	return test </a:t>
            </a:r>
          </a:p>
          <a:p>
            <a:pPr eaLnBrk="1" hangingPunct="1">
              <a:lnSpc>
                <a:spcPct val="90000"/>
              </a:lnSpc>
            </a:pPr>
            <a:r>
              <a:rPr lang="en-US" altLang="zh-CN" sz="1000" smtClean="0"/>
              <a:t>print test(10)</a:t>
            </a:r>
          </a:p>
          <a:p>
            <a:pPr eaLnBrk="1" hangingPunct="1">
              <a:lnSpc>
                <a:spcPct val="90000"/>
              </a:lnSpc>
            </a:pPr>
            <a:endParaRPr lang="en-US" altLang="zh-CN" sz="1000" smtClean="0"/>
          </a:p>
          <a:p>
            <a:pPr eaLnBrk="1" hangingPunct="1">
              <a:lnSpc>
                <a:spcPct val="90000"/>
              </a:lnSpc>
            </a:pPr>
            <a:r>
              <a:rPr lang="en-US" altLang="zh-CN" sz="1000" smtClean="0"/>
              <a:t>Example 2:</a:t>
            </a:r>
          </a:p>
          <a:p>
            <a:pPr eaLnBrk="1" hangingPunct="1">
              <a:lnSpc>
                <a:spcPct val="90000"/>
              </a:lnSpc>
            </a:pPr>
            <a:r>
              <a:rPr lang="en-US" altLang="zh-CN" sz="1000" smtClean="0"/>
              <a:t>#</a:t>
            </a:r>
            <a:r>
              <a:rPr lang="zh-CN" altLang="en-US" sz="1000" smtClean="0"/>
              <a:t>没用</a:t>
            </a:r>
            <a:r>
              <a:rPr lang="en-US" altLang="zh-CN" sz="1000" smtClean="0"/>
              <a:t>global</a:t>
            </a:r>
            <a:r>
              <a:rPr lang="zh-CN" altLang="en-US" sz="1000" smtClean="0"/>
              <a:t>时的情况 </a:t>
            </a:r>
          </a:p>
          <a:p>
            <a:pPr eaLnBrk="1" hangingPunct="1">
              <a:lnSpc>
                <a:spcPct val="90000"/>
              </a:lnSpc>
            </a:pPr>
            <a:r>
              <a:rPr lang="en-US" altLang="zh-CN" sz="1000" smtClean="0"/>
              <a:t>name="Jims" </a:t>
            </a:r>
          </a:p>
          <a:p>
            <a:pPr eaLnBrk="1" hangingPunct="1">
              <a:lnSpc>
                <a:spcPct val="90000"/>
              </a:lnSpc>
            </a:pPr>
            <a:r>
              <a:rPr lang="en-US" altLang="zh-CN" sz="1000" smtClean="0"/>
              <a:t>def set():</a:t>
            </a:r>
          </a:p>
          <a:p>
            <a:pPr eaLnBrk="1" hangingPunct="1">
              <a:lnSpc>
                <a:spcPct val="90000"/>
              </a:lnSpc>
            </a:pPr>
            <a:r>
              <a:rPr lang="en-US" altLang="zh-CN" sz="1000" smtClean="0"/>
              <a:t>	name="ringkee“</a:t>
            </a:r>
          </a:p>
          <a:p>
            <a:pPr eaLnBrk="1" hangingPunct="1">
              <a:lnSpc>
                <a:spcPct val="90000"/>
              </a:lnSpc>
            </a:pPr>
            <a:r>
              <a:rPr lang="en-US" altLang="zh-CN" sz="1000" smtClean="0"/>
              <a:t>set()</a:t>
            </a:r>
          </a:p>
          <a:p>
            <a:pPr eaLnBrk="1" hangingPunct="1">
              <a:lnSpc>
                <a:spcPct val="90000"/>
              </a:lnSpc>
            </a:pPr>
            <a:r>
              <a:rPr lang="en-US" altLang="zh-CN" sz="1000" smtClean="0"/>
              <a:t>print name</a:t>
            </a:r>
          </a:p>
          <a:p>
            <a:pPr eaLnBrk="1" hangingPunct="1">
              <a:lnSpc>
                <a:spcPct val="90000"/>
              </a:lnSpc>
            </a:pPr>
            <a:endParaRPr lang="en-US" altLang="zh-CN" sz="1000" smtClean="0"/>
          </a:p>
          <a:p>
            <a:pPr eaLnBrk="1" hangingPunct="1">
              <a:lnSpc>
                <a:spcPct val="90000"/>
              </a:lnSpc>
            </a:pPr>
            <a:r>
              <a:rPr lang="en-US" altLang="zh-CN" sz="1000" smtClean="0"/>
              <a:t>#</a:t>
            </a:r>
            <a:r>
              <a:rPr lang="zh-CN" altLang="en-US" sz="1000" smtClean="0"/>
              <a:t>使用</a:t>
            </a:r>
            <a:r>
              <a:rPr lang="en-US" altLang="zh-CN" sz="1000" smtClean="0"/>
              <a:t>global</a:t>
            </a:r>
            <a:r>
              <a:rPr lang="zh-CN" altLang="en-US" sz="1000" smtClean="0"/>
              <a:t>后的情况 </a:t>
            </a:r>
          </a:p>
          <a:p>
            <a:pPr eaLnBrk="1" hangingPunct="1">
              <a:lnSpc>
                <a:spcPct val="90000"/>
              </a:lnSpc>
            </a:pPr>
            <a:r>
              <a:rPr lang="en-US" altLang="zh-CN" sz="1000" smtClean="0"/>
              <a:t>name="Jims" </a:t>
            </a:r>
          </a:p>
          <a:p>
            <a:pPr eaLnBrk="1" hangingPunct="1">
              <a:lnSpc>
                <a:spcPct val="90000"/>
              </a:lnSpc>
            </a:pPr>
            <a:r>
              <a:rPr lang="en-US" altLang="zh-CN" sz="1000" smtClean="0"/>
              <a:t>def set1()</a:t>
            </a:r>
          </a:p>
          <a:p>
            <a:pPr eaLnBrk="1" hangingPunct="1">
              <a:lnSpc>
                <a:spcPct val="90000"/>
              </a:lnSpc>
            </a:pPr>
            <a:r>
              <a:rPr lang="en-US" altLang="zh-CN" sz="1000" smtClean="0"/>
              <a:t>	global name</a:t>
            </a:r>
          </a:p>
          <a:p>
            <a:pPr eaLnBrk="1" hangingPunct="1">
              <a:lnSpc>
                <a:spcPct val="90000"/>
              </a:lnSpc>
            </a:pPr>
            <a:r>
              <a:rPr lang="en-US" altLang="zh-CN" sz="1000" smtClean="0"/>
              <a:t>	name="ringkee“</a:t>
            </a:r>
          </a:p>
          <a:p>
            <a:pPr eaLnBrk="1" hangingPunct="1">
              <a:lnSpc>
                <a:spcPct val="90000"/>
              </a:lnSpc>
            </a:pPr>
            <a:r>
              <a:rPr lang="en-US" altLang="zh-CN" sz="1000" smtClean="0"/>
              <a:t>set1() </a:t>
            </a:r>
          </a:p>
          <a:p>
            <a:pPr eaLnBrk="1" hangingPunct="1">
              <a:lnSpc>
                <a:spcPct val="90000"/>
              </a:lnSpc>
            </a:pPr>
            <a:r>
              <a:rPr lang="en-US" altLang="zh-CN" sz="1000" smtClean="0"/>
              <a:t>print name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5AC7E68-28FC-4A3B-8843-9E89365FD486}" type="slidenum">
              <a:rPr lang="en-US" altLang="zh-CN" smtClean="0">
                <a:latin typeface="Arial" charset="0"/>
              </a:rPr>
              <a:pPr eaLnBrk="1" hangingPunct="1"/>
              <a:t>11</a:t>
            </a:fld>
            <a:endParaRPr lang="en-US" altLang="zh-CN" smtClean="0">
              <a:latin typeface="Arial" charset="0"/>
            </a:endParaRPr>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a=1</a:t>
            </a:r>
          </a:p>
          <a:p>
            <a:pPr eaLnBrk="1" hangingPunct="1"/>
            <a:r>
              <a:rPr lang="en-US" altLang="zh-CN" smtClean="0"/>
              <a:t>b=[1,2]</a:t>
            </a:r>
          </a:p>
          <a:p>
            <a:pPr eaLnBrk="1" hangingPunct="1"/>
            <a:r>
              <a:rPr lang="en-US" altLang="zh-CN" smtClean="0"/>
              <a:t>def test(a,b):</a:t>
            </a:r>
          </a:p>
          <a:p>
            <a:pPr eaLnBrk="1" hangingPunct="1"/>
            <a:r>
              <a:rPr lang="en-US" altLang="zh-CN" smtClean="0"/>
              <a:t>	a=5 </a:t>
            </a:r>
          </a:p>
          <a:p>
            <a:pPr eaLnBrk="1" hangingPunct="1"/>
            <a:r>
              <a:rPr lang="en-US" altLang="zh-CN" smtClean="0"/>
              <a:t>	b[0]=4</a:t>
            </a:r>
          </a:p>
          <a:p>
            <a:pPr eaLnBrk="1" hangingPunct="1"/>
            <a:r>
              <a:rPr lang="en-US" altLang="zh-CN" smtClean="0"/>
              <a:t>	print a,b</a:t>
            </a:r>
          </a:p>
          <a:p>
            <a:pPr eaLnBrk="1" hangingPunct="1"/>
            <a:r>
              <a:rPr lang="en-US" altLang="zh-CN" smtClean="0"/>
              <a:t>test(a,b)</a:t>
            </a:r>
          </a:p>
          <a:p>
            <a:pPr eaLnBrk="1" hangingPunct="1"/>
            <a:r>
              <a:rPr lang="en-US" altLang="zh-CN" smtClean="0"/>
              <a:t>print a,b</a:t>
            </a:r>
          </a:p>
          <a:p>
            <a:pPr eaLnBrk="1" hangingPunct="1"/>
            <a:endParaRPr lang="en-US" altLang="zh-CN" smtClean="0"/>
          </a:p>
          <a:p>
            <a:pPr eaLnBrk="1" hangingPunct="1"/>
            <a:r>
              <a:rPr lang="en-US" altLang="zh-CN" smtClean="0"/>
              <a:t> 5 [4, 2] &gt;&gt;&gt; a 1 &gt;&gt;&gt; b [4, 2] # b</a:t>
            </a:r>
            <a:r>
              <a:rPr lang="zh-CN" altLang="en-US" smtClean="0"/>
              <a:t>值已被更改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使用缺省参数的好处是，如果某个参数大部分情况下都取某个固定的值，那么就可以为这个参数定义一个默认值，这样在以后使用这个函数时带来很大的便利，因为我们大部分时间都不用给它传参数；如果偶尔情况有变，还可以给它传递更适合的值</a:t>
            </a:r>
            <a:r>
              <a:rPr lang="en-US" altLang="zh-CN" smtClean="0"/>
              <a:t>——</a:t>
            </a:r>
            <a:r>
              <a:rPr lang="zh-CN" altLang="en-US" smtClean="0"/>
              <a:t>真是一举两得呀！</a:t>
            </a: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0396A44-A949-4EC8-A210-E2B55894808F}" type="slidenum">
              <a:rPr lang="en-US" altLang="zh-CN" smtClean="0">
                <a:latin typeface="Arial" charset="0"/>
              </a:rPr>
              <a:pPr eaLnBrk="1" hangingPunct="1"/>
              <a:t>14</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模块是对象，并且所有的模块都有一个内置属性 </a:t>
            </a:r>
            <a:r>
              <a:rPr lang="en-US" altLang="zh-CN" smtClean="0"/>
              <a:t>__name__</a:t>
            </a:r>
            <a:r>
              <a:rPr lang="zh-CN" altLang="en-US" smtClean="0"/>
              <a:t>。一个模块的 </a:t>
            </a:r>
            <a:r>
              <a:rPr lang="en-US" altLang="zh-CN" smtClean="0"/>
              <a:t>__name__ </a:t>
            </a:r>
            <a:r>
              <a:rPr lang="zh-CN" altLang="en-US" smtClean="0"/>
              <a:t>的值取决于您如何应用模块。如果 </a:t>
            </a:r>
            <a:r>
              <a:rPr lang="en-US" altLang="zh-CN" smtClean="0"/>
              <a:t>import </a:t>
            </a:r>
            <a:r>
              <a:rPr lang="zh-CN" altLang="en-US" smtClean="0"/>
              <a:t>一个模块，那么模块</a:t>
            </a:r>
            <a:r>
              <a:rPr lang="en-US" altLang="zh-CN" smtClean="0"/>
              <a:t>__name__ </a:t>
            </a:r>
            <a:r>
              <a:rPr lang="zh-CN" altLang="en-US" smtClean="0"/>
              <a:t>的值通常为模块文件名，不带路径或者文件扩展名。但是您也可以像一个标准的程序样直接运行模块，在这 种情况下</a:t>
            </a:r>
            <a:r>
              <a:rPr lang="en-US" altLang="zh-CN" smtClean="0"/>
              <a:t>, __name__ </a:t>
            </a:r>
            <a:r>
              <a:rPr lang="zh-CN" altLang="en-US" smtClean="0"/>
              <a:t>的值将是一个特别缺省</a:t>
            </a:r>
            <a:r>
              <a:rPr lang="en-US" altLang="zh-CN" smtClean="0"/>
              <a:t>"__main__"</a:t>
            </a:r>
            <a:r>
              <a:rPr lang="zh-CN" altLang="en-US" smtClean="0"/>
              <a:t>。</a:t>
            </a:r>
            <a:endParaRPr lang="en-US" altLang="zh-CN" smtClean="0"/>
          </a:p>
          <a:p>
            <a:endParaRPr lang="zh-CN" altLang="en-US" smtClean="0"/>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978F44-B04A-4371-89EF-AB96D8AB82FD}" type="slidenum">
              <a:rPr lang="en-US" altLang="zh-CN" smtClean="0">
                <a:latin typeface="Arial" charset="0"/>
              </a:rPr>
              <a:pPr eaLnBrk="1" hangingPunct="1"/>
              <a:t>16</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dir()</a:t>
            </a:r>
            <a:r>
              <a:rPr lang="zh-CN" altLang="en-US" smtClean="0"/>
              <a:t>函数</a:t>
            </a:r>
            <a:r>
              <a:rPr lang="en-US" altLang="zh-CN" smtClean="0"/>
              <a:t>:</a:t>
            </a:r>
            <a:r>
              <a:rPr lang="zh-CN" altLang="en-US" smtClean="0"/>
              <a:t>不带参数时，返回当前范围内的变量、方法和定义的类型列表；带参数时，返回参数的属性、方法列表。如果参数包含方法</a:t>
            </a:r>
            <a:r>
              <a:rPr lang="en-US" altLang="zh-CN" smtClean="0"/>
              <a:t>__dir__()</a:t>
            </a:r>
            <a:r>
              <a:rPr lang="zh-CN" altLang="en-US" smtClean="0"/>
              <a:t>，该方法将被调用。如果参数不包含</a:t>
            </a:r>
            <a:r>
              <a:rPr lang="en-US" altLang="zh-CN" smtClean="0"/>
              <a:t>__dir__()</a:t>
            </a:r>
            <a:r>
              <a:rPr lang="zh-CN" altLang="en-US" smtClean="0"/>
              <a:t>，该方法将最大限度地收集参数信息。</a:t>
            </a:r>
            <a:endParaRPr lang="en-US" altLang="zh-CN" smtClean="0"/>
          </a:p>
          <a:p>
            <a:r>
              <a:rPr lang="en-US" altLang="zh-CN" smtClean="0"/>
              <a:t>1 print(isinstance(1,int)) 2 print(isinstance(1,float)) 3 print(isinstance('str',str))</a:t>
            </a:r>
            <a:endParaRPr lang="zh-CN" altLang="en-US" smtClean="0"/>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AC31F4-5C7D-4513-84C2-B174B559E71A}" type="slidenum">
              <a:rPr lang="en-US" altLang="zh-CN" smtClean="0">
                <a:latin typeface="Arial" charset="0"/>
              </a:rPr>
              <a:pPr eaLnBrk="1" hangingPunct="1"/>
              <a:t>17</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FEEC03-A4D2-4640-A890-19AC5966217C}" type="slidenum">
              <a:rPr lang="en-US" altLang="zh-CN" smtClean="0">
                <a:latin typeface="Arial" charset="0"/>
              </a:rPr>
              <a:pPr eaLnBrk="1" hangingPunct="1"/>
              <a:t>23</a:t>
            </a:fld>
            <a:endParaRPr lang="en-US" altLang="zh-CN" smtClean="0">
              <a:latin typeface="Arial" charset="0"/>
            </a:endParaRPr>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def is_odd(n):</a:t>
            </a:r>
          </a:p>
          <a:p>
            <a:r>
              <a:rPr lang="en-US" altLang="zh-CN" smtClean="0"/>
              <a:t>  return n % 2 == 1</a:t>
            </a:r>
          </a:p>
          <a:p>
            <a:r>
              <a:rPr lang="en-US" altLang="zh-CN" smtClean="0"/>
              <a:t> </a:t>
            </a:r>
          </a:p>
          <a:p>
            <a:r>
              <a:rPr lang="en-US" altLang="zh-CN" smtClean="0"/>
              <a:t>filter(is_odd, [1, 2, 4, 5, 6, 9, 10, 15])</a:t>
            </a:r>
          </a:p>
          <a:p>
            <a:r>
              <a:rPr lang="en-US" altLang="zh-CN" smtClean="0"/>
              <a:t># </a:t>
            </a:r>
            <a:r>
              <a:rPr lang="zh-CN" altLang="en-US" smtClean="0"/>
              <a:t>结果</a:t>
            </a:r>
            <a:r>
              <a:rPr lang="en-US" altLang="zh-CN" smtClean="0"/>
              <a:t>: [1, 5, 9, 15]</a:t>
            </a:r>
          </a:p>
          <a:p>
            <a:pPr eaLnBrk="1" hangingPunct="1">
              <a:lnSpc>
                <a:spcPct val="80000"/>
              </a:lnSpc>
            </a:pPr>
            <a:endParaRPr lang="en-US" altLang="zh-CN" sz="800" smtClean="0"/>
          </a:p>
          <a:p>
            <a:r>
              <a:rPr lang="en-US" altLang="zh-CN" smtClean="0"/>
              <a:t>&gt;&gt; def f(x):</a:t>
            </a:r>
          </a:p>
          <a:p>
            <a:r>
              <a:rPr lang="en-US" altLang="zh-CN" smtClean="0"/>
              <a:t>...   return x * x</a:t>
            </a:r>
          </a:p>
          <a:p>
            <a:r>
              <a:rPr lang="en-US" altLang="zh-CN" smtClean="0"/>
              <a:t>...</a:t>
            </a:r>
          </a:p>
          <a:p>
            <a:r>
              <a:rPr lang="en-US" altLang="zh-CN" smtClean="0"/>
              <a:t>&gt;&gt;&gt; map(f, [1, 2, 3, 4, 5, 6, 7, 8, 9])</a:t>
            </a:r>
          </a:p>
          <a:p>
            <a:r>
              <a:rPr lang="en-US" altLang="zh-CN" smtClean="0"/>
              <a:t>[1, 4, 9, 16, 25, 36, 49, 64, 81]</a:t>
            </a:r>
          </a:p>
          <a:p>
            <a:pPr eaLnBrk="1" hangingPunct="1">
              <a:lnSpc>
                <a:spcPct val="80000"/>
              </a:lnSpc>
            </a:pPr>
            <a:endParaRPr lang="en-US" altLang="zh-CN" sz="800" smtClean="0"/>
          </a:p>
          <a:p>
            <a:r>
              <a:rPr lang="en-US" altLang="zh-CN" smtClean="0"/>
              <a:t>&gt;&gt;&gt; def add(x, y):</a:t>
            </a:r>
          </a:p>
          <a:p>
            <a:r>
              <a:rPr lang="en-US" altLang="zh-CN" smtClean="0"/>
              <a:t>...   return x + y</a:t>
            </a:r>
          </a:p>
          <a:p>
            <a:r>
              <a:rPr lang="en-US" altLang="zh-CN" smtClean="0"/>
              <a:t>...</a:t>
            </a:r>
          </a:p>
          <a:p>
            <a:r>
              <a:rPr lang="en-US" altLang="zh-CN" smtClean="0"/>
              <a:t>&gt;&gt;&gt; reduce(add, [1, 3, 5, 7, 9])</a:t>
            </a:r>
          </a:p>
          <a:p>
            <a:r>
              <a:rPr lang="en-US" altLang="zh-CN" smtClean="0"/>
              <a:t>25</a:t>
            </a:r>
          </a:p>
          <a:p>
            <a:pPr eaLnBrk="1" hangingPunct="1">
              <a:lnSpc>
                <a:spcPct val="80000"/>
              </a:lnSpc>
            </a:pPr>
            <a:endParaRPr lang="en-US" altLang="zh-CN"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这两个函数均能接收 字符串 ，但 </a:t>
            </a:r>
            <a:r>
              <a:rPr lang="en-US" altLang="zh-CN" smtClean="0"/>
              <a:t>raw_input() </a:t>
            </a:r>
            <a:r>
              <a:rPr lang="zh-CN" altLang="en-US" smtClean="0"/>
              <a:t>直接读取控制台的输入（任何类型的输入它都可以接收）。而对于 </a:t>
            </a:r>
            <a:r>
              <a:rPr lang="en-US" altLang="zh-CN" smtClean="0"/>
              <a:t>input() </a:t>
            </a:r>
            <a:r>
              <a:rPr lang="zh-CN" altLang="en-US" smtClean="0"/>
              <a:t>，它希望能够读取一个合法的 </a:t>
            </a:r>
            <a:r>
              <a:rPr lang="en-US" altLang="zh-CN" smtClean="0"/>
              <a:t>python </a:t>
            </a:r>
            <a:r>
              <a:rPr lang="zh-CN" altLang="en-US" smtClean="0"/>
              <a:t>表达式，即你输入字符串的时候必须使用引号将它括起来，否则它会引发一个 </a:t>
            </a:r>
            <a:r>
              <a:rPr lang="en-US" altLang="zh-CN" smtClean="0"/>
              <a:t>SyntaxError </a:t>
            </a:r>
            <a:r>
              <a:rPr lang="zh-CN" altLang="en-US" smtClean="0"/>
              <a:t>。</a:t>
            </a:r>
            <a:endParaRPr lang="en-US" altLang="zh-CN" smtClean="0"/>
          </a:p>
          <a:p>
            <a:r>
              <a:rPr lang="en-US" altLang="zh-CN" smtClean="0"/>
              <a:t>raw_input() </a:t>
            </a:r>
            <a:r>
              <a:rPr lang="zh-CN" altLang="en-US" smtClean="0"/>
              <a:t>将所有输入作为字符串看待，返回字符串类型。而 </a:t>
            </a:r>
            <a:r>
              <a:rPr lang="en-US" altLang="zh-CN" smtClean="0"/>
              <a:t>input() </a:t>
            </a:r>
            <a:r>
              <a:rPr lang="zh-CN" altLang="en-US" smtClean="0"/>
              <a:t>在对待纯数字输入时具有自己的特性，它返回所输入的数字的类型（ </a:t>
            </a:r>
            <a:r>
              <a:rPr lang="en-US" altLang="zh-CN" smtClean="0"/>
              <a:t>int, float </a:t>
            </a:r>
            <a:r>
              <a:rPr lang="zh-CN" altLang="en-US" smtClean="0"/>
              <a:t>）；同时在例子 </a:t>
            </a:r>
            <a:r>
              <a:rPr lang="en-US" altLang="zh-CN" smtClean="0"/>
              <a:t>1 </a:t>
            </a:r>
            <a:r>
              <a:rPr lang="zh-CN" altLang="en-US" smtClean="0"/>
              <a:t>知道，</a:t>
            </a:r>
            <a:r>
              <a:rPr lang="en-US" altLang="zh-CN" smtClean="0"/>
              <a:t>input() </a:t>
            </a:r>
            <a:r>
              <a:rPr lang="zh-CN" altLang="en-US" smtClean="0"/>
              <a:t>可接受合法的 </a:t>
            </a:r>
            <a:r>
              <a:rPr lang="en-US" altLang="zh-CN" smtClean="0"/>
              <a:t>python </a:t>
            </a:r>
            <a:r>
              <a:rPr lang="zh-CN" altLang="en-US" smtClean="0"/>
              <a:t>表达式，举例：</a:t>
            </a:r>
            <a:r>
              <a:rPr lang="en-US" altLang="zh-CN" smtClean="0"/>
              <a:t>input( 1 + 3 ) </a:t>
            </a:r>
            <a:r>
              <a:rPr lang="zh-CN" altLang="en-US" smtClean="0"/>
              <a:t>会返回 </a:t>
            </a:r>
            <a:r>
              <a:rPr lang="en-US" altLang="zh-CN" smtClean="0"/>
              <a:t>int </a:t>
            </a:r>
            <a:r>
              <a:rPr lang="zh-CN" altLang="en-US" smtClean="0"/>
              <a:t>型的 </a:t>
            </a:r>
            <a:r>
              <a:rPr lang="en-US" altLang="zh-CN" smtClean="0"/>
              <a:t>4 </a:t>
            </a:r>
            <a:r>
              <a:rPr lang="zh-CN" altLang="en-US" smtClean="0"/>
              <a:t>。</a:t>
            </a:r>
            <a:endParaRPr lang="en-US" altLang="zh-CN" smtClean="0"/>
          </a:p>
          <a:p>
            <a:r>
              <a:rPr lang="zh-CN" altLang="en-US" smtClean="0"/>
              <a:t>除非对 </a:t>
            </a:r>
            <a:r>
              <a:rPr lang="en-US" altLang="zh-CN" smtClean="0"/>
              <a:t>input() </a:t>
            </a:r>
            <a:r>
              <a:rPr lang="zh-CN" altLang="en-US" smtClean="0"/>
              <a:t>有特别需要，否则一般情况下我们都是推荐使用 </a:t>
            </a:r>
            <a:r>
              <a:rPr lang="en-US" altLang="zh-CN" smtClean="0"/>
              <a:t>raw_input() </a:t>
            </a:r>
            <a:r>
              <a:rPr lang="zh-CN" altLang="en-US" smtClean="0"/>
              <a:t>来与用户交互。</a:t>
            </a: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CA7B01A-9B30-491C-A538-F1BA90DB3192}" type="slidenum">
              <a:rPr lang="en-US" altLang="zh-CN" smtClean="0">
                <a:latin typeface="Arial" charset="0"/>
              </a:rPr>
              <a:pPr eaLnBrk="1" hangingPunct="1"/>
              <a:t>40</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序列化对象，并将结果数据流写入到文件对象中。参数</a:t>
            </a:r>
            <a:r>
              <a:rPr lang="en-US" altLang="zh-CN" smtClean="0"/>
              <a:t>protocol</a:t>
            </a:r>
            <a:r>
              <a:rPr lang="zh-CN" altLang="en-US" smtClean="0"/>
              <a:t>是序列化模式，默认值为</a:t>
            </a:r>
            <a:r>
              <a:rPr lang="en-US" altLang="zh-CN" smtClean="0"/>
              <a:t>0</a:t>
            </a:r>
            <a:r>
              <a:rPr lang="zh-CN" altLang="en-US" smtClean="0"/>
              <a:t>，表示以文本的形式序列化。</a:t>
            </a:r>
            <a:r>
              <a:rPr lang="en-US" altLang="zh-CN" smtClean="0"/>
              <a:t>protocol</a:t>
            </a:r>
            <a:r>
              <a:rPr lang="zh-CN" altLang="en-US" smtClean="0"/>
              <a:t>的值还可以是</a:t>
            </a:r>
            <a:r>
              <a:rPr lang="en-US" altLang="zh-CN" smtClean="0"/>
              <a:t>1</a:t>
            </a:r>
            <a:r>
              <a:rPr lang="zh-CN" altLang="en-US" smtClean="0"/>
              <a:t>或</a:t>
            </a:r>
            <a:r>
              <a:rPr lang="en-US" altLang="zh-CN" smtClean="0"/>
              <a:t>2</a:t>
            </a:r>
            <a:r>
              <a:rPr lang="zh-CN" altLang="en-US" smtClean="0"/>
              <a:t>，表示以二进制的形式序列化。</a:t>
            </a:r>
            <a:endParaRPr lang="en-US" altLang="zh-CN" smtClean="0"/>
          </a:p>
          <a:p>
            <a:r>
              <a:rPr lang="zh-CN" altLang="en-US" smtClean="0"/>
              <a:t>反序列化对象。将文件中的数据解析为一个</a:t>
            </a:r>
            <a:r>
              <a:rPr lang="en-US" altLang="zh-CN" smtClean="0"/>
              <a:t>Python</a:t>
            </a:r>
            <a:r>
              <a:rPr lang="zh-CN" altLang="en-US" smtClean="0"/>
              <a:t>对象。其中要注意的是，在</a:t>
            </a:r>
            <a:r>
              <a:rPr lang="en-US" altLang="zh-CN" smtClean="0"/>
              <a:t>load(file)</a:t>
            </a:r>
            <a:r>
              <a:rPr lang="zh-CN" altLang="en-US" smtClean="0"/>
              <a:t>的时候，要让</a:t>
            </a:r>
            <a:r>
              <a:rPr lang="en-US" altLang="zh-CN" smtClean="0"/>
              <a:t>python</a:t>
            </a:r>
            <a:r>
              <a:rPr lang="zh-CN" altLang="en-US" smtClean="0"/>
              <a:t>能够找到类的定义，否则会报错</a:t>
            </a:r>
          </a:p>
          <a:p>
            <a:endParaRPr lang="zh-CN" altLang="en-US" smtClean="0"/>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D1BD40D-BF18-4A9F-8023-BD441713E158}" type="slidenum">
              <a:rPr lang="en-US" altLang="zh-CN" smtClean="0">
                <a:latin typeface="Arial" charset="0"/>
              </a:rPr>
              <a:pPr eaLnBrk="1" hangingPunct="1"/>
              <a:t>53</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5" name="Rectangle 8"/>
          <p:cNvSpPr>
            <a:spLocks noChangeArrowheads="1"/>
          </p:cNvSpPr>
          <p:nvPr/>
        </p:nvSpPr>
        <p:spPr bwMode="auto">
          <a:xfrm>
            <a:off x="684213" y="908050"/>
            <a:ext cx="5686425" cy="939800"/>
          </a:xfrm>
          <a:prstGeom prst="rect">
            <a:avLst/>
          </a:prstGeom>
          <a:noFill/>
          <a:ln w="9525">
            <a:noFill/>
            <a:miter lim="800000"/>
            <a:headEnd/>
            <a:tailEnd/>
          </a:ln>
          <a:effectLst/>
        </p:spPr>
        <p:txBody>
          <a:bodyPr anchor="b"/>
          <a:lstStyle/>
          <a:p>
            <a:pPr>
              <a:defRPr/>
            </a:pPr>
            <a:r>
              <a:rPr lang="en-US" altLang="zh-CN">
                <a:latin typeface="Arial" charset="0"/>
              </a:rPr>
              <a:t>Python</a:t>
            </a:r>
            <a:r>
              <a:rPr lang="zh-CN" altLang="en-US">
                <a:latin typeface="Arial" charset="0"/>
              </a:rPr>
              <a:t>程序设计语言</a:t>
            </a:r>
          </a:p>
        </p:txBody>
      </p:sp>
      <p:sp>
        <p:nvSpPr>
          <p:cNvPr id="7170" name="Rectangle 2"/>
          <p:cNvSpPr>
            <a:spLocks noGrp="1" noChangeArrowheads="1"/>
          </p:cNvSpPr>
          <p:nvPr>
            <p:ph type="ctrTitle"/>
          </p:nvPr>
        </p:nvSpPr>
        <p:spPr>
          <a:xfrm>
            <a:off x="1403350" y="2489200"/>
            <a:ext cx="5648325" cy="939800"/>
          </a:xfrm>
        </p:spPr>
        <p:txBody>
          <a:bodyPr/>
          <a:lstStyle>
            <a:lvl1pPr>
              <a:defRPr sz="4000"/>
            </a:lvl1pPr>
          </a:lstStyle>
          <a:p>
            <a:r>
              <a:rPr lang="en-US" altLang="zh-CN"/>
              <a:t>Python</a:t>
            </a:r>
            <a:r>
              <a:rPr lang="zh-CN" altLang="en-US"/>
              <a:t>程序设计语言</a:t>
            </a:r>
          </a:p>
        </p:txBody>
      </p:sp>
      <p:sp>
        <p:nvSpPr>
          <p:cNvPr id="7171"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r>
              <a:rPr lang="zh-CN" altLang="en-US"/>
              <a:t>张晓 西北工业大学计算机学院</a:t>
            </a:r>
          </a:p>
          <a:p>
            <a:r>
              <a:rPr lang="en-US" altLang="zh-CN"/>
              <a:t>zhangxiao@nwpu.edu.cn</a:t>
            </a:r>
          </a:p>
          <a:p>
            <a:r>
              <a:rPr lang="en-US" altLang="zh-CN"/>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B555AF75-7D85-4BFF-AE18-CE04528DD533}" type="slidenum">
              <a:rPr lang="en-US" altLang="zh-CN"/>
              <a:pPr>
                <a:defRPr/>
              </a:pPr>
              <a:t>‹#›</a:t>
            </a:fld>
            <a:endParaRPr lang="en-US" altLang="zh-CN"/>
          </a:p>
        </p:txBody>
      </p:sp>
    </p:spTree>
    <p:extLst>
      <p:ext uri="{BB962C8B-B14F-4D97-AF65-F5344CB8AC3E}">
        <p14:creationId xmlns:p14="http://schemas.microsoft.com/office/powerpoint/2010/main" val="46270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4BEB646-674C-477E-8CBF-23000B22D72A}" type="slidenum">
              <a:rPr lang="en-US" altLang="zh-CN"/>
              <a:pPr>
                <a:defRPr/>
              </a:pPr>
              <a:t>‹#›</a:t>
            </a:fld>
            <a:endParaRPr lang="en-US" altLang="zh-CN"/>
          </a:p>
        </p:txBody>
      </p:sp>
    </p:spTree>
    <p:extLst>
      <p:ext uri="{BB962C8B-B14F-4D97-AF65-F5344CB8AC3E}">
        <p14:creationId xmlns:p14="http://schemas.microsoft.com/office/powerpoint/2010/main" val="223407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472557B-A192-427B-86A7-B5C91B4FC073}" type="slidenum">
              <a:rPr lang="en-US" altLang="zh-CN"/>
              <a:pPr>
                <a:defRPr/>
              </a:pPr>
              <a:t>‹#›</a:t>
            </a:fld>
            <a:endParaRPr lang="en-US" altLang="zh-CN"/>
          </a:p>
        </p:txBody>
      </p:sp>
    </p:spTree>
    <p:extLst>
      <p:ext uri="{BB962C8B-B14F-4D97-AF65-F5344CB8AC3E}">
        <p14:creationId xmlns:p14="http://schemas.microsoft.com/office/powerpoint/2010/main" val="248710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598110B-885E-4052-807A-F2B1BE822F71}" type="slidenum">
              <a:rPr lang="en-US" altLang="zh-CN"/>
              <a:pPr>
                <a:defRPr/>
              </a:pPr>
              <a:t>‹#›</a:t>
            </a:fld>
            <a:endParaRPr lang="en-US" altLang="zh-CN"/>
          </a:p>
        </p:txBody>
      </p:sp>
    </p:spTree>
    <p:extLst>
      <p:ext uri="{BB962C8B-B14F-4D97-AF65-F5344CB8AC3E}">
        <p14:creationId xmlns:p14="http://schemas.microsoft.com/office/powerpoint/2010/main" val="273795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3A95EFA-09AF-485E-AF74-5D0BA23E8B85}" type="slidenum">
              <a:rPr lang="en-US" altLang="zh-CN"/>
              <a:pPr>
                <a:defRPr/>
              </a:pPr>
              <a:t>‹#›</a:t>
            </a:fld>
            <a:endParaRPr lang="en-US" altLang="zh-CN"/>
          </a:p>
        </p:txBody>
      </p:sp>
    </p:spTree>
    <p:extLst>
      <p:ext uri="{BB962C8B-B14F-4D97-AF65-F5344CB8AC3E}">
        <p14:creationId xmlns:p14="http://schemas.microsoft.com/office/powerpoint/2010/main" val="237837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E65B7B7-115D-4213-8F21-E9EBD029E929}" type="slidenum">
              <a:rPr lang="en-US" altLang="zh-CN"/>
              <a:pPr>
                <a:defRPr/>
              </a:pPr>
              <a:t>‹#›</a:t>
            </a:fld>
            <a:endParaRPr lang="en-US" altLang="zh-CN"/>
          </a:p>
        </p:txBody>
      </p:sp>
    </p:spTree>
    <p:extLst>
      <p:ext uri="{BB962C8B-B14F-4D97-AF65-F5344CB8AC3E}">
        <p14:creationId xmlns:p14="http://schemas.microsoft.com/office/powerpoint/2010/main" val="15249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CE5175E-0A7A-455E-ABC0-36CBE56CC42D}" type="slidenum">
              <a:rPr lang="en-US" altLang="zh-CN"/>
              <a:pPr>
                <a:defRPr/>
              </a:pPr>
              <a:t>‹#›</a:t>
            </a:fld>
            <a:endParaRPr lang="en-US" altLang="zh-CN"/>
          </a:p>
        </p:txBody>
      </p:sp>
    </p:spTree>
    <p:extLst>
      <p:ext uri="{BB962C8B-B14F-4D97-AF65-F5344CB8AC3E}">
        <p14:creationId xmlns:p14="http://schemas.microsoft.com/office/powerpoint/2010/main" val="255569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2485AA8-AA2C-40CE-98B5-CEC5677C78BD}" type="slidenum">
              <a:rPr lang="en-US" altLang="zh-CN"/>
              <a:pPr>
                <a:defRPr/>
              </a:pPr>
              <a:t>‹#›</a:t>
            </a:fld>
            <a:endParaRPr lang="en-US" altLang="zh-CN"/>
          </a:p>
        </p:txBody>
      </p:sp>
    </p:spTree>
    <p:extLst>
      <p:ext uri="{BB962C8B-B14F-4D97-AF65-F5344CB8AC3E}">
        <p14:creationId xmlns:p14="http://schemas.microsoft.com/office/powerpoint/2010/main" val="351723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2F70DE6-A986-43C9-8DF9-07F802FB4FC2}" type="slidenum">
              <a:rPr lang="en-US" altLang="zh-CN"/>
              <a:pPr>
                <a:defRPr/>
              </a:pPr>
              <a:t>‹#›</a:t>
            </a:fld>
            <a:endParaRPr lang="en-US" altLang="zh-CN"/>
          </a:p>
        </p:txBody>
      </p:sp>
    </p:spTree>
    <p:extLst>
      <p:ext uri="{BB962C8B-B14F-4D97-AF65-F5344CB8AC3E}">
        <p14:creationId xmlns:p14="http://schemas.microsoft.com/office/powerpoint/2010/main" val="9820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18A67154-2FD3-4723-8EF7-BA7F8BCA92D5}" type="slidenum">
              <a:rPr lang="en-US" altLang="zh-CN"/>
              <a:pPr>
                <a:defRPr/>
              </a:pPr>
              <a:t>‹#›</a:t>
            </a:fld>
            <a:endParaRPr lang="en-US" altLang="zh-CN"/>
          </a:p>
        </p:txBody>
      </p:sp>
    </p:spTree>
    <p:extLst>
      <p:ext uri="{BB962C8B-B14F-4D97-AF65-F5344CB8AC3E}">
        <p14:creationId xmlns:p14="http://schemas.microsoft.com/office/powerpoint/2010/main" val="186366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79C5648-9AC8-4BCF-B7E5-56F70910C35D}" type="slidenum">
              <a:rPr lang="en-US" altLang="zh-CN"/>
              <a:pPr>
                <a:defRPr/>
              </a:pPr>
              <a:t>‹#›</a:t>
            </a:fld>
            <a:endParaRPr lang="en-US" altLang="zh-CN"/>
          </a:p>
        </p:txBody>
      </p:sp>
    </p:spTree>
    <p:extLst>
      <p:ext uri="{BB962C8B-B14F-4D97-AF65-F5344CB8AC3E}">
        <p14:creationId xmlns:p14="http://schemas.microsoft.com/office/powerpoint/2010/main" val="70107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FDFB0BF-F6C9-4B6C-BF74-F652B2E72E56}" type="slidenum">
              <a:rPr lang="en-US" altLang="zh-CN"/>
              <a:pPr>
                <a:defRPr/>
              </a:pPr>
              <a:t>‹#›</a:t>
            </a:fld>
            <a:endParaRPr lang="en-US" altLang="zh-CN"/>
          </a:p>
        </p:txBody>
      </p:sp>
    </p:spTree>
    <p:extLst>
      <p:ext uri="{BB962C8B-B14F-4D97-AF65-F5344CB8AC3E}">
        <p14:creationId xmlns:p14="http://schemas.microsoft.com/office/powerpoint/2010/main" val="188341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AutoShape 4"/>
          <p:cNvSpPr>
            <a:spLocks noChangeArrowheads="1"/>
          </p:cNvSpPr>
          <p:nvPr/>
        </p:nvSpPr>
        <p:spPr bwMode="auto">
          <a:xfrm>
            <a:off x="609600" y="90805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614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6150"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6152" name="Rectangle 8"/>
          <p:cNvSpPr>
            <a:spLocks noGrp="1" noChangeArrowheads="1"/>
          </p:cNvSpPr>
          <p:nvPr>
            <p:ph type="sldNum" sz="quarter" idx="4"/>
          </p:nvPr>
        </p:nvSpPr>
        <p:spPr bwMode="auto">
          <a:xfrm>
            <a:off x="6553200" y="6453188"/>
            <a:ext cx="19812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DF41DB0-CE06-4FC5-A317-D66B7EE41C9E}" type="slidenum">
              <a:rPr lang="en-US" altLang="zh-CN"/>
              <a:pPr>
                <a:defRPr/>
              </a:pPr>
              <a:t>‹#›</a:t>
            </a:fld>
            <a:endParaRPr lang="en-US" altLang="zh-CN"/>
          </a:p>
        </p:txBody>
      </p:sp>
      <p:pic>
        <p:nvPicPr>
          <p:cNvPr id="1033" name="Picture 9" descr="pytho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8"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
        <p:nvSpPr>
          <p:cNvPr id="7"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a:defRPr/>
            </a:pPr>
            <a:r>
              <a:rPr lang="en-US" altLang="zh-CN" sz="3600" kern="0" dirty="0">
                <a:latin typeface="+mn-lt"/>
                <a:ea typeface="+mn-ea"/>
              </a:rPr>
              <a:t>—</a:t>
            </a:r>
            <a:r>
              <a:rPr lang="en-US" altLang="zh-CN" sz="3600" dirty="0"/>
              <a:t>Python</a:t>
            </a:r>
            <a:r>
              <a:rPr lang="zh-CN" altLang="en-US" sz="3600" dirty="0"/>
              <a:t>函数</a:t>
            </a:r>
            <a:endParaRPr lang="en-US" altLang="zh-CN" sz="3600" dirty="0"/>
          </a:p>
        </p:txBody>
      </p:sp>
      <p:sp>
        <p:nvSpPr>
          <p:cNvPr id="307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8BD77D-2334-40EB-A837-14908640BFD6}" type="slidenum">
              <a:rPr lang="en-US" altLang="zh-CN" smtClean="0"/>
              <a:pPr eaLnBrk="1" hangingPunct="1"/>
              <a:t>1</a:t>
            </a:fld>
            <a:endParaRPr lang="en-US"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z="4000" smtClean="0"/>
              <a:t>函数的参数</a:t>
            </a:r>
            <a:endParaRPr lang="zh-CN" altLang="en-US" smtClean="0"/>
          </a:p>
        </p:txBody>
      </p:sp>
      <p:sp>
        <p:nvSpPr>
          <p:cNvPr id="122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F76626-3254-4D20-AD57-8709B4CB397F}" type="slidenum">
              <a:rPr lang="en-US" altLang="zh-CN" smtClean="0"/>
              <a:pPr eaLnBrk="1" hangingPunct="1"/>
              <a:t>10</a:t>
            </a:fld>
            <a:endParaRPr lang="en-US" altLang="zh-CN" smtClean="0"/>
          </a:p>
        </p:txBody>
      </p:sp>
      <p:sp>
        <p:nvSpPr>
          <p:cNvPr id="12292" name="Text Box 4"/>
          <p:cNvSpPr txBox="1">
            <a:spLocks noChangeArrowheads="1"/>
          </p:cNvSpPr>
          <p:nvPr/>
        </p:nvSpPr>
        <p:spPr bwMode="auto">
          <a:xfrm>
            <a:off x="1143000" y="1219200"/>
            <a:ext cx="6400800" cy="45243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a:t>
            </a:r>
            <a:r>
              <a:rPr lang="zh-CN" altLang="en-US" sz="1600"/>
              <a:t>可写函数说明</a:t>
            </a:r>
          </a:p>
          <a:p>
            <a:pPr eaLnBrk="1" hangingPunct="1"/>
            <a:r>
              <a:rPr lang="en-US" altLang="zh-CN" sz="1600"/>
              <a:t>def printinfo( arg1, *vartuple ):</a:t>
            </a:r>
          </a:p>
          <a:p>
            <a:pPr eaLnBrk="1" hangingPunct="1"/>
            <a:r>
              <a:rPr lang="en-US" altLang="zh-CN" sz="1600"/>
              <a:t>   "</a:t>
            </a:r>
            <a:r>
              <a:rPr lang="zh-CN" altLang="en-US" sz="1600"/>
              <a:t>打印任何传入的参数</a:t>
            </a:r>
            <a:r>
              <a:rPr lang="en-US" altLang="zh-CN" sz="1600"/>
              <a:t>"</a:t>
            </a:r>
          </a:p>
          <a:p>
            <a:pPr eaLnBrk="1" hangingPunct="1"/>
            <a:r>
              <a:rPr lang="en-US" altLang="zh-CN" sz="1600"/>
              <a:t>   print "</a:t>
            </a:r>
            <a:r>
              <a:rPr lang="zh-CN" altLang="en-US" sz="1600"/>
              <a:t>输出</a:t>
            </a:r>
            <a:r>
              <a:rPr lang="en-US" altLang="zh-CN" sz="1600"/>
              <a:t>: "</a:t>
            </a:r>
          </a:p>
          <a:p>
            <a:pPr eaLnBrk="1" hangingPunct="1"/>
            <a:r>
              <a:rPr lang="en-US" altLang="zh-CN" sz="1600"/>
              <a:t>   print arg1</a:t>
            </a:r>
          </a:p>
          <a:p>
            <a:pPr eaLnBrk="1" hangingPunct="1"/>
            <a:r>
              <a:rPr lang="en-US" altLang="zh-CN" sz="1600"/>
              <a:t>   for var in vartuple:</a:t>
            </a:r>
          </a:p>
          <a:p>
            <a:pPr eaLnBrk="1" hangingPunct="1"/>
            <a:r>
              <a:rPr lang="en-US" altLang="zh-CN" sz="1600"/>
              <a:t>      print var</a:t>
            </a:r>
          </a:p>
          <a:p>
            <a:pPr eaLnBrk="1" hangingPunct="1"/>
            <a:r>
              <a:rPr lang="en-US" altLang="zh-CN" sz="1600"/>
              <a:t>   return;   </a:t>
            </a:r>
          </a:p>
          <a:p>
            <a:pPr eaLnBrk="1" hangingPunct="1"/>
            <a:endParaRPr lang="en-US" altLang="zh-CN" sz="1600"/>
          </a:p>
          <a:p>
            <a:pPr eaLnBrk="1" hangingPunct="1"/>
            <a:r>
              <a:rPr lang="en-US" altLang="zh-CN" sz="1600"/>
              <a:t>&gt;&gt;&gt;printinfo( 10 )       # </a:t>
            </a:r>
            <a:r>
              <a:rPr lang="zh-CN" altLang="en-US" sz="1600"/>
              <a:t>调用</a:t>
            </a:r>
            <a:r>
              <a:rPr lang="en-US" altLang="zh-CN" sz="1600"/>
              <a:t>printinfo </a:t>
            </a:r>
            <a:r>
              <a:rPr lang="zh-CN" altLang="en-US" sz="1600"/>
              <a:t>函数</a:t>
            </a:r>
          </a:p>
          <a:p>
            <a:pPr eaLnBrk="1" hangingPunct="1"/>
            <a:r>
              <a:rPr lang="zh-CN" altLang="en-US" sz="1600"/>
              <a:t>输出</a:t>
            </a:r>
            <a:r>
              <a:rPr lang="en-US" altLang="zh-CN" sz="1600"/>
              <a:t>: </a:t>
            </a:r>
          </a:p>
          <a:p>
            <a:pPr eaLnBrk="1" hangingPunct="1"/>
            <a:r>
              <a:rPr lang="en-US" altLang="zh-CN" sz="1600"/>
              <a:t>10</a:t>
            </a:r>
          </a:p>
          <a:p>
            <a:pPr eaLnBrk="1" hangingPunct="1"/>
            <a:endParaRPr lang="en-US" altLang="zh-CN" sz="1600"/>
          </a:p>
          <a:p>
            <a:pPr eaLnBrk="1" hangingPunct="1"/>
            <a:r>
              <a:rPr lang="en-US" altLang="zh-CN" sz="1600"/>
              <a:t>&gt;&gt;&gt;printinfo( 70, 60, 50 )       #</a:t>
            </a:r>
            <a:r>
              <a:rPr lang="zh-CN" altLang="en-US" sz="1600"/>
              <a:t>以上实例输出结果：</a:t>
            </a:r>
          </a:p>
          <a:p>
            <a:pPr eaLnBrk="1" hangingPunct="1"/>
            <a:r>
              <a:rPr lang="zh-CN" altLang="en-US" sz="1600"/>
              <a:t>输出</a:t>
            </a:r>
            <a:r>
              <a:rPr lang="en-US" altLang="zh-CN" sz="1600"/>
              <a:t>: </a:t>
            </a:r>
          </a:p>
          <a:p>
            <a:pPr eaLnBrk="1" hangingPunct="1"/>
            <a:r>
              <a:rPr lang="en-US" altLang="zh-CN" sz="1600"/>
              <a:t>70</a:t>
            </a:r>
          </a:p>
          <a:p>
            <a:pPr eaLnBrk="1" hangingPunct="1"/>
            <a:r>
              <a:rPr lang="en-US" altLang="zh-CN" sz="1600"/>
              <a:t>60</a:t>
            </a:r>
          </a:p>
          <a:p>
            <a:pPr eaLnBrk="1" hangingPunct="1"/>
            <a:r>
              <a:rPr lang="en-US" altLang="zh-CN" sz="1600"/>
              <a:t>50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smtClean="0"/>
              <a:t>函数的参数</a:t>
            </a:r>
          </a:p>
        </p:txBody>
      </p:sp>
      <p:sp>
        <p:nvSpPr>
          <p:cNvPr id="13315" name="Rectangle 3"/>
          <p:cNvSpPr>
            <a:spLocks noGrp="1" noChangeArrowheads="1"/>
          </p:cNvSpPr>
          <p:nvPr>
            <p:ph type="body" idx="1"/>
          </p:nvPr>
        </p:nvSpPr>
        <p:spPr/>
        <p:txBody>
          <a:bodyPr/>
          <a:lstStyle/>
          <a:p>
            <a:pPr eaLnBrk="1" hangingPunct="1"/>
            <a:r>
              <a:rPr lang="zh-CN" altLang="en-US" smtClean="0"/>
              <a:t>在一个函数中对参数名赋值不影响调用者。 </a:t>
            </a:r>
          </a:p>
          <a:p>
            <a:pPr eaLnBrk="1" hangingPunct="1"/>
            <a:r>
              <a:rPr lang="zh-CN" altLang="en-US" smtClean="0"/>
              <a:t>在一个函数中改变一个可变的对象参数会影响调用者，如列表，字典，数组等。</a:t>
            </a:r>
          </a:p>
          <a:p>
            <a:pPr eaLnBrk="1" hangingPunct="1"/>
            <a:r>
              <a:rPr lang="zh-CN" altLang="en-US" smtClean="0"/>
              <a:t>参数是对象指针，无需定义传递的对象类型。</a:t>
            </a:r>
          </a:p>
          <a:p>
            <a:pPr lvl="1" eaLnBrk="1" hangingPunct="1"/>
            <a:endParaRPr lang="en-US" altLang="zh-CN" smtClean="0"/>
          </a:p>
        </p:txBody>
      </p:sp>
      <p:sp>
        <p:nvSpPr>
          <p:cNvPr id="13316" name="Text Box 4"/>
          <p:cNvSpPr txBox="1">
            <a:spLocks noChangeArrowheads="1"/>
          </p:cNvSpPr>
          <p:nvPr/>
        </p:nvSpPr>
        <p:spPr bwMode="auto">
          <a:xfrm>
            <a:off x="1066800" y="3352800"/>
            <a:ext cx="25622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def test(a,b):</a:t>
            </a:r>
          </a:p>
          <a:p>
            <a:pPr eaLnBrk="1" hangingPunct="1"/>
            <a:r>
              <a:rPr lang="en-US" altLang="zh-CN"/>
              <a:t>	return (a+b)</a:t>
            </a:r>
          </a:p>
          <a:p>
            <a:pPr eaLnBrk="1" hangingPunct="1"/>
            <a:endParaRPr lang="en-US" altLang="zh-CN"/>
          </a:p>
          <a:p>
            <a:pPr eaLnBrk="1" hangingPunct="1"/>
            <a:r>
              <a:rPr lang="en-US" altLang="zh-CN"/>
              <a:t>print test("1","2")</a:t>
            </a:r>
          </a:p>
          <a:p>
            <a:pPr eaLnBrk="1" hangingPunct="1"/>
            <a:r>
              <a:rPr lang="en-US" altLang="zh-CN"/>
              <a:t>print test(1,2)</a:t>
            </a:r>
          </a:p>
          <a:p>
            <a:pPr eaLnBrk="1" hangingPunct="1"/>
            <a:r>
              <a:rPr lang="en-US" altLang="zh-CN"/>
              <a:t>print test([1],[2])</a:t>
            </a:r>
          </a:p>
        </p:txBody>
      </p:sp>
      <p:sp>
        <p:nvSpPr>
          <p:cNvPr id="1331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848FD31-5D87-4568-BD92-D2B2737D0974}" type="slidenum">
              <a:rPr lang="en-US" altLang="zh-CN" smtClean="0"/>
              <a:pPr eaLnBrk="1" hangingPunct="1"/>
              <a:t>11</a:t>
            </a:fld>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smtClean="0"/>
              <a:t>匿名函数</a:t>
            </a:r>
          </a:p>
        </p:txBody>
      </p:sp>
      <p:sp>
        <p:nvSpPr>
          <p:cNvPr id="14339" name="内容占位符 2"/>
          <p:cNvSpPr>
            <a:spLocks noGrp="1"/>
          </p:cNvSpPr>
          <p:nvPr>
            <p:ph idx="1"/>
          </p:nvPr>
        </p:nvSpPr>
        <p:spPr>
          <a:xfrm>
            <a:off x="566738" y="1052513"/>
            <a:ext cx="8001000" cy="4129087"/>
          </a:xfrm>
        </p:spPr>
        <p:txBody>
          <a:bodyPr/>
          <a:lstStyle/>
          <a:p>
            <a:r>
              <a:rPr lang="zh-CN" altLang="en-US" smtClean="0"/>
              <a:t>用</a:t>
            </a:r>
            <a:r>
              <a:rPr lang="en-US" altLang="zh-CN" smtClean="0"/>
              <a:t>lambda</a:t>
            </a:r>
            <a:r>
              <a:rPr lang="zh-CN" altLang="en-US" smtClean="0"/>
              <a:t>关键词能创建小型匿名函数。</a:t>
            </a:r>
          </a:p>
          <a:p>
            <a:r>
              <a:rPr lang="en-US" altLang="zh-CN" smtClean="0"/>
              <a:t>Lambda</a:t>
            </a:r>
            <a:r>
              <a:rPr lang="zh-CN" altLang="en-US" smtClean="0"/>
              <a:t>函数能接收任何数量的参数但只能返回一个表达式的值。</a:t>
            </a:r>
            <a:endParaRPr lang="en-US" altLang="zh-CN" smtClean="0"/>
          </a:p>
          <a:p>
            <a:r>
              <a:rPr lang="zh-CN" altLang="en-US" smtClean="0"/>
              <a:t>匿名函数不能直接调用</a:t>
            </a:r>
            <a:r>
              <a:rPr lang="en-US" altLang="zh-CN" smtClean="0"/>
              <a:t>print</a:t>
            </a:r>
            <a:r>
              <a:rPr lang="zh-CN" altLang="en-US" smtClean="0"/>
              <a:t>，因为</a:t>
            </a:r>
            <a:r>
              <a:rPr lang="en-US" altLang="zh-CN" smtClean="0"/>
              <a:t>lambda</a:t>
            </a:r>
            <a:r>
              <a:rPr lang="zh-CN" altLang="en-US" smtClean="0"/>
              <a:t>需要一个表达式。</a:t>
            </a:r>
            <a:endParaRPr lang="en-US" altLang="zh-CN" smtClean="0"/>
          </a:p>
          <a:p>
            <a:r>
              <a:rPr lang="en-US" altLang="zh-CN" smtClean="0"/>
              <a:t>lambda</a:t>
            </a:r>
            <a:r>
              <a:rPr lang="zh-CN" altLang="en-US" smtClean="0"/>
              <a:t>函数拥有自己的名字空间，且不能访问自有参数列表之外或全局名字空间里的参数。</a:t>
            </a:r>
          </a:p>
          <a:p>
            <a:endParaRPr lang="zh-CN" altLang="en-US"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BAE8F92-A931-42FF-8167-0D2BD4DFC9C4}" type="slidenum">
              <a:rPr lang="en-US" altLang="zh-CN" smtClean="0"/>
              <a:pPr eaLnBrk="1" hangingPunct="1"/>
              <a:t>12</a:t>
            </a:fld>
            <a:endParaRPr lang="en-US" altLang="zh-CN" smtClean="0"/>
          </a:p>
        </p:txBody>
      </p:sp>
      <p:sp>
        <p:nvSpPr>
          <p:cNvPr id="14341" name="Text Box 4"/>
          <p:cNvSpPr txBox="1">
            <a:spLocks noChangeArrowheads="1"/>
          </p:cNvSpPr>
          <p:nvPr/>
        </p:nvSpPr>
        <p:spPr bwMode="auto">
          <a:xfrm>
            <a:off x="914400" y="5486400"/>
            <a:ext cx="7391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lambda [arg1 [,arg2,.....argn]]:expression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smtClean="0"/>
              <a:t>匿名函数</a:t>
            </a:r>
          </a:p>
        </p:txBody>
      </p:sp>
      <p:sp>
        <p:nvSpPr>
          <p:cNvPr id="15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87F942-0CC2-43FA-A5E2-6FAF46E7CCBB}" type="slidenum">
              <a:rPr lang="en-US" altLang="zh-CN" smtClean="0"/>
              <a:pPr eaLnBrk="1" hangingPunct="1"/>
              <a:t>13</a:t>
            </a:fld>
            <a:endParaRPr lang="en-US" altLang="zh-CN" smtClean="0"/>
          </a:p>
        </p:txBody>
      </p:sp>
      <p:sp>
        <p:nvSpPr>
          <p:cNvPr id="15364" name="Text Box 4"/>
          <p:cNvSpPr txBox="1">
            <a:spLocks noChangeArrowheads="1"/>
          </p:cNvSpPr>
          <p:nvPr/>
        </p:nvSpPr>
        <p:spPr bwMode="auto">
          <a:xfrm>
            <a:off x="914400" y="1676400"/>
            <a:ext cx="73914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en-US" altLang="zh-CN" sz="2000"/>
          </a:p>
          <a:p>
            <a:pPr eaLnBrk="1" hangingPunct="1"/>
            <a:endParaRPr lang="en-US" altLang="zh-CN" sz="2000"/>
          </a:p>
          <a:p>
            <a:pPr eaLnBrk="1" hangingPunct="1"/>
            <a:r>
              <a:rPr lang="en-US" altLang="zh-CN" sz="2000"/>
              <a:t>&gt;&gt;&gt;#</a:t>
            </a:r>
            <a:r>
              <a:rPr lang="zh-CN" altLang="en-US" sz="2000"/>
              <a:t>可写函数说明</a:t>
            </a:r>
          </a:p>
          <a:p>
            <a:pPr eaLnBrk="1" hangingPunct="1"/>
            <a:r>
              <a:rPr lang="en-US" altLang="zh-CN" sz="2000"/>
              <a:t>    sum = lambda arg1, arg2: arg1 + arg2;</a:t>
            </a:r>
          </a:p>
          <a:p>
            <a:pPr eaLnBrk="1" hangingPunct="1"/>
            <a:endParaRPr lang="en-US" altLang="zh-CN" sz="2000"/>
          </a:p>
          <a:p>
            <a:pPr eaLnBrk="1" hangingPunct="1"/>
            <a:r>
              <a:rPr lang="en-US" altLang="zh-CN" sz="2000"/>
              <a:t>&gt;&gt;&gt;#</a:t>
            </a:r>
            <a:r>
              <a:rPr lang="zh-CN" altLang="en-US" sz="2000"/>
              <a:t>调用</a:t>
            </a:r>
            <a:r>
              <a:rPr lang="en-US" altLang="zh-CN" sz="2000"/>
              <a:t>sum</a:t>
            </a:r>
            <a:r>
              <a:rPr lang="zh-CN" altLang="en-US" sz="2000"/>
              <a:t>函数</a:t>
            </a:r>
          </a:p>
          <a:p>
            <a:pPr eaLnBrk="1" hangingPunct="1"/>
            <a:r>
              <a:rPr lang="en-US" altLang="zh-CN" sz="2000"/>
              <a:t>print "Value of total : ", sum( 10, 20 )</a:t>
            </a:r>
          </a:p>
          <a:p>
            <a:pPr eaLnBrk="1" hangingPunct="1"/>
            <a:r>
              <a:rPr lang="en-US" altLang="zh-CN" sz="2000"/>
              <a:t>Value of total :  30</a:t>
            </a:r>
          </a:p>
          <a:p>
            <a:pPr eaLnBrk="1" hangingPunct="1"/>
            <a:endParaRPr lang="en-US" altLang="zh-CN" sz="2000"/>
          </a:p>
          <a:p>
            <a:pPr eaLnBrk="1" hangingPunct="1"/>
            <a:r>
              <a:rPr lang="en-US" altLang="zh-CN" sz="2000"/>
              <a:t>&gt;&gt;&gt;print "Value of total : ", sum( 20, 20 )</a:t>
            </a:r>
          </a:p>
          <a:p>
            <a:pPr eaLnBrk="1" hangingPunct="1"/>
            <a:r>
              <a:rPr lang="en-US" altLang="zh-CN" sz="2000"/>
              <a:t>Value of total :  40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400" smtClean="0"/>
              <a:t>局部变量和全局变量</a:t>
            </a:r>
          </a:p>
        </p:txBody>
      </p:sp>
      <p:sp>
        <p:nvSpPr>
          <p:cNvPr id="16387" name="Rectangle 3"/>
          <p:cNvSpPr>
            <a:spLocks noGrp="1" noChangeArrowheads="1"/>
          </p:cNvSpPr>
          <p:nvPr>
            <p:ph type="body" sz="half" idx="1"/>
          </p:nvPr>
        </p:nvSpPr>
        <p:spPr/>
        <p:txBody>
          <a:bodyPr/>
          <a:lstStyle/>
          <a:p>
            <a:pPr eaLnBrk="1" hangingPunct="1">
              <a:lnSpc>
                <a:spcPct val="80000"/>
              </a:lnSpc>
            </a:pPr>
            <a:r>
              <a:rPr lang="zh-CN" altLang="en-US" sz="2500" smtClean="0"/>
              <a:t>在一个函数中定义的变量一般只能在该函数内部使用，这些只能在程序的特定部分使用的变量我们称之为局部变量；</a:t>
            </a:r>
          </a:p>
          <a:p>
            <a:pPr eaLnBrk="1" hangingPunct="1">
              <a:lnSpc>
                <a:spcPct val="80000"/>
              </a:lnSpc>
            </a:pPr>
            <a:r>
              <a:rPr lang="zh-CN" altLang="en-US" sz="2500" smtClean="0"/>
              <a:t>在一个文件顶部定义的变量可以供该文件中的任何函数调用，这些可以为整个程序所使用的变量称为全局变量。 </a:t>
            </a:r>
          </a:p>
          <a:p>
            <a:pPr eaLnBrk="1" hangingPunct="1">
              <a:lnSpc>
                <a:spcPct val="80000"/>
              </a:lnSpc>
            </a:pPr>
            <a:r>
              <a:rPr lang="zh-CN" altLang="en-US" sz="2500" smtClean="0"/>
              <a:t>如想在局部作用域中改变全局作用域的对象，必须使用</a:t>
            </a:r>
            <a:r>
              <a:rPr lang="en-US" altLang="zh-CN" sz="2500" smtClean="0"/>
              <a:t>global</a:t>
            </a:r>
            <a:r>
              <a:rPr lang="zh-CN" altLang="en-US" sz="2500" smtClean="0"/>
              <a:t>关键字。</a:t>
            </a:r>
          </a:p>
        </p:txBody>
      </p:sp>
      <p:sp>
        <p:nvSpPr>
          <p:cNvPr id="16388" name="Rectangle 4"/>
          <p:cNvSpPr>
            <a:spLocks noGrp="1" noChangeArrowheads="1"/>
          </p:cNvSpPr>
          <p:nvPr>
            <p:ph type="body" sz="half" idx="2"/>
          </p:nvPr>
        </p:nvSpPr>
        <p:spPr>
          <a:xfrm>
            <a:off x="4648200" y="1052513"/>
            <a:ext cx="3919538" cy="4967287"/>
          </a:xfrm>
          <a:noFill/>
          <a:ln>
            <a:solidFill>
              <a:schemeClr val="tx1"/>
            </a:solidFill>
            <a:miter lim="800000"/>
            <a:headEnd/>
            <a:tailEnd/>
          </a:ln>
        </p:spPr>
        <p:txBody>
          <a:bodyPr/>
          <a:lstStyle/>
          <a:p>
            <a:pPr eaLnBrk="1" hangingPunct="1">
              <a:lnSpc>
                <a:spcPct val="80000"/>
              </a:lnSpc>
              <a:buFont typeface="Wingdings" pitchFamily="2" charset="2"/>
              <a:buNone/>
            </a:pPr>
            <a:r>
              <a:rPr lang="en-US" altLang="zh-CN" sz="1700" smtClean="0"/>
              <a:t># coding=utf-8</a:t>
            </a:r>
          </a:p>
          <a:p>
            <a:pPr eaLnBrk="1" hangingPunct="1">
              <a:lnSpc>
                <a:spcPct val="80000"/>
              </a:lnSpc>
              <a:buFont typeface="Wingdings" pitchFamily="2" charset="2"/>
              <a:buNone/>
            </a:pPr>
            <a:r>
              <a:rPr lang="en-US" altLang="zh-CN" sz="1700" smtClean="0"/>
              <a:t>globalInt = 9 </a:t>
            </a:r>
          </a:p>
          <a:p>
            <a:pPr eaLnBrk="1" hangingPunct="1">
              <a:lnSpc>
                <a:spcPct val="80000"/>
              </a:lnSpc>
              <a:buFont typeface="Wingdings" pitchFamily="2" charset="2"/>
              <a:buNone/>
            </a:pPr>
            <a:endParaRPr lang="en-US" altLang="zh-CN" sz="1700" smtClean="0"/>
          </a:p>
          <a:p>
            <a:pPr eaLnBrk="1" hangingPunct="1">
              <a:lnSpc>
                <a:spcPct val="80000"/>
              </a:lnSpc>
              <a:buFont typeface="Wingdings" pitchFamily="2" charset="2"/>
              <a:buNone/>
            </a:pPr>
            <a:r>
              <a:rPr lang="en-US" altLang="zh-CN" sz="1700" smtClean="0"/>
              <a:t>#</a:t>
            </a:r>
            <a:r>
              <a:rPr lang="zh-CN" altLang="en-US" sz="1700" smtClean="0"/>
              <a:t>定义一个函数 </a:t>
            </a:r>
          </a:p>
          <a:p>
            <a:pPr eaLnBrk="1" hangingPunct="1">
              <a:lnSpc>
                <a:spcPct val="80000"/>
              </a:lnSpc>
              <a:buFont typeface="Wingdings" pitchFamily="2" charset="2"/>
              <a:buNone/>
            </a:pPr>
            <a:r>
              <a:rPr lang="en-US" altLang="zh-CN" sz="1700" smtClean="0"/>
              <a:t>def myAdd(): </a:t>
            </a:r>
          </a:p>
          <a:p>
            <a:pPr eaLnBrk="1" hangingPunct="1">
              <a:lnSpc>
                <a:spcPct val="80000"/>
              </a:lnSpc>
              <a:buFont typeface="Wingdings" pitchFamily="2" charset="2"/>
              <a:buNone/>
            </a:pPr>
            <a:r>
              <a:rPr lang="en-US" altLang="zh-CN" sz="1700" smtClean="0"/>
              <a:t>	localInt = 3 </a:t>
            </a:r>
          </a:p>
          <a:p>
            <a:pPr eaLnBrk="1" hangingPunct="1">
              <a:lnSpc>
                <a:spcPct val="80000"/>
              </a:lnSpc>
              <a:buFont typeface="Wingdings" pitchFamily="2" charset="2"/>
              <a:buNone/>
            </a:pPr>
            <a:r>
              <a:rPr lang="en-US" altLang="zh-CN" sz="1700" smtClean="0"/>
              <a:t>	global gi</a:t>
            </a:r>
          </a:p>
          <a:p>
            <a:pPr eaLnBrk="1" hangingPunct="1">
              <a:lnSpc>
                <a:spcPct val="80000"/>
              </a:lnSpc>
              <a:buFont typeface="Wingdings" pitchFamily="2" charset="2"/>
              <a:buNone/>
            </a:pPr>
            <a:r>
              <a:rPr lang="en-US" altLang="zh-CN" sz="1700" smtClean="0"/>
              <a:t>	gi =7</a:t>
            </a:r>
          </a:p>
          <a:p>
            <a:pPr eaLnBrk="1" hangingPunct="1">
              <a:lnSpc>
                <a:spcPct val="80000"/>
              </a:lnSpc>
              <a:buFont typeface="Wingdings" pitchFamily="2" charset="2"/>
              <a:buNone/>
            </a:pPr>
            <a:r>
              <a:rPr lang="en-US" altLang="zh-CN" sz="1700" smtClean="0"/>
              <a:t>#</a:t>
            </a:r>
            <a:r>
              <a:rPr lang="zh-CN" altLang="en-US" sz="1700" smtClean="0"/>
              <a:t>在函数中定义一个局部变量 </a:t>
            </a:r>
          </a:p>
          <a:p>
            <a:pPr eaLnBrk="1" hangingPunct="1">
              <a:lnSpc>
                <a:spcPct val="80000"/>
              </a:lnSpc>
              <a:buFont typeface="Wingdings" pitchFamily="2" charset="2"/>
              <a:buNone/>
            </a:pPr>
            <a:r>
              <a:rPr lang="zh-CN" altLang="en-US" sz="1700" smtClean="0"/>
              <a:t>	</a:t>
            </a:r>
            <a:r>
              <a:rPr lang="en-US" altLang="zh-CN" sz="1700" smtClean="0"/>
              <a:t>return globalInt + localInt </a:t>
            </a:r>
          </a:p>
          <a:p>
            <a:pPr eaLnBrk="1" hangingPunct="1">
              <a:lnSpc>
                <a:spcPct val="80000"/>
              </a:lnSpc>
              <a:buFont typeface="Wingdings" pitchFamily="2" charset="2"/>
              <a:buNone/>
            </a:pPr>
            <a:endParaRPr lang="en-US" altLang="zh-CN" sz="1700" smtClean="0"/>
          </a:p>
          <a:p>
            <a:pPr eaLnBrk="1" hangingPunct="1">
              <a:lnSpc>
                <a:spcPct val="80000"/>
              </a:lnSpc>
              <a:buFont typeface="Wingdings" pitchFamily="2" charset="2"/>
              <a:buNone/>
            </a:pPr>
            <a:r>
              <a:rPr lang="en-US" altLang="zh-CN" sz="1700" smtClean="0"/>
              <a:t>#</a:t>
            </a:r>
            <a:r>
              <a:rPr lang="zh-CN" altLang="en-US" sz="1700" smtClean="0"/>
              <a:t>测试变量的局部性和全局性 </a:t>
            </a:r>
          </a:p>
          <a:p>
            <a:pPr eaLnBrk="1" hangingPunct="1">
              <a:lnSpc>
                <a:spcPct val="80000"/>
              </a:lnSpc>
              <a:buFont typeface="Wingdings" pitchFamily="2" charset="2"/>
              <a:buNone/>
            </a:pPr>
            <a:r>
              <a:rPr lang="en-US" altLang="zh-CN" sz="1700" smtClean="0"/>
              <a:t>print myAdd() </a:t>
            </a:r>
          </a:p>
          <a:p>
            <a:pPr eaLnBrk="1" hangingPunct="1">
              <a:lnSpc>
                <a:spcPct val="80000"/>
              </a:lnSpc>
              <a:buFont typeface="Wingdings" pitchFamily="2" charset="2"/>
              <a:buNone/>
            </a:pPr>
            <a:r>
              <a:rPr lang="en-US" altLang="zh-CN" sz="1700" smtClean="0"/>
              <a:t>print globalInt</a:t>
            </a:r>
          </a:p>
          <a:p>
            <a:pPr eaLnBrk="1" hangingPunct="1">
              <a:lnSpc>
                <a:spcPct val="80000"/>
              </a:lnSpc>
              <a:buFont typeface="Wingdings" pitchFamily="2" charset="2"/>
              <a:buNone/>
            </a:pPr>
            <a:r>
              <a:rPr lang="en-US" altLang="zh-CN" sz="1700" smtClean="0"/>
              <a:t>print gi </a:t>
            </a:r>
          </a:p>
          <a:p>
            <a:pPr eaLnBrk="1" hangingPunct="1">
              <a:lnSpc>
                <a:spcPct val="80000"/>
              </a:lnSpc>
              <a:buFont typeface="Wingdings" pitchFamily="2" charset="2"/>
              <a:buNone/>
            </a:pPr>
            <a:r>
              <a:rPr lang="en-US" altLang="zh-CN" sz="1700" smtClean="0"/>
              <a:t>print localInt </a:t>
            </a:r>
          </a:p>
        </p:txBody>
      </p:sp>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DB8012-1BC7-4486-9F3C-8C4286FEC916}" type="slidenum">
              <a:rPr lang="en-US" altLang="zh-CN" smtClean="0"/>
              <a:pPr eaLnBrk="1" hangingPunct="1"/>
              <a:t>14</a:t>
            </a:fld>
            <a:endParaRPr lang="en-US"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z="3600" smtClean="0"/>
              <a:t>局部变量和全局变量</a:t>
            </a:r>
          </a:p>
        </p:txBody>
      </p:sp>
      <p:sp>
        <p:nvSpPr>
          <p:cNvPr id="1741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D9923F8-5DBD-4C8A-8095-A834AFEF4EA3}" type="slidenum">
              <a:rPr lang="en-US" altLang="zh-CN" smtClean="0"/>
              <a:pPr eaLnBrk="1" hangingPunct="1"/>
              <a:t>15</a:t>
            </a:fld>
            <a:endParaRPr lang="en-US" altLang="zh-CN" smtClean="0"/>
          </a:p>
        </p:txBody>
      </p:sp>
      <p:sp>
        <p:nvSpPr>
          <p:cNvPr id="17412" name="Text Box 4"/>
          <p:cNvSpPr txBox="1">
            <a:spLocks noChangeArrowheads="1"/>
          </p:cNvSpPr>
          <p:nvPr/>
        </p:nvSpPr>
        <p:spPr bwMode="auto">
          <a:xfrm>
            <a:off x="2667000" y="1219200"/>
            <a:ext cx="3429000" cy="50482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&gt;&gt;&gt;globalInt = 9</a:t>
            </a:r>
          </a:p>
          <a:p>
            <a:pPr eaLnBrk="1" hangingPunct="1"/>
            <a:endParaRPr lang="en-US" altLang="zh-CN" sz="1400"/>
          </a:p>
          <a:p>
            <a:pPr eaLnBrk="1" hangingPunct="1"/>
            <a:r>
              <a:rPr lang="en-US" altLang="zh-CN" sz="1400"/>
              <a:t>&gt;&gt;&gt;def myAdd(): </a:t>
            </a:r>
          </a:p>
          <a:p>
            <a:pPr eaLnBrk="1" hangingPunct="1"/>
            <a:r>
              <a:rPr lang="en-US" altLang="zh-CN" sz="1400"/>
              <a:t>	localInt = 3 </a:t>
            </a:r>
          </a:p>
          <a:p>
            <a:pPr eaLnBrk="1" hangingPunct="1"/>
            <a:r>
              <a:rPr lang="en-US" altLang="zh-CN" sz="1400"/>
              <a:t>	global gi</a:t>
            </a:r>
          </a:p>
          <a:p>
            <a:pPr eaLnBrk="1" hangingPunct="1"/>
            <a:r>
              <a:rPr lang="en-US" altLang="zh-CN" sz="1400"/>
              <a:t>	gi =7</a:t>
            </a:r>
          </a:p>
          <a:p>
            <a:pPr eaLnBrk="1" hangingPunct="1"/>
            <a:r>
              <a:rPr lang="zh-CN" altLang="en-US" sz="1400"/>
              <a:t>	</a:t>
            </a:r>
            <a:r>
              <a:rPr lang="en-US" altLang="zh-CN" sz="1400"/>
              <a:t>return globalInt + localInt</a:t>
            </a:r>
          </a:p>
          <a:p>
            <a:pPr eaLnBrk="1" hangingPunct="1"/>
            <a:endParaRPr lang="en-US" altLang="zh-CN" sz="1400"/>
          </a:p>
          <a:p>
            <a:pPr eaLnBrk="1" hangingPunct="1"/>
            <a:endParaRPr lang="en-US" altLang="zh-CN" sz="1400"/>
          </a:p>
          <a:p>
            <a:pPr eaLnBrk="1" hangingPunct="1"/>
            <a:r>
              <a:rPr lang="en-US" altLang="zh-CN" sz="1400"/>
              <a:t>&gt;&gt;&gt;print myAdd()</a:t>
            </a:r>
          </a:p>
          <a:p>
            <a:pPr eaLnBrk="1" hangingPunct="1"/>
            <a:r>
              <a:rPr lang="en-US" altLang="zh-CN" sz="1400"/>
              <a:t>12</a:t>
            </a:r>
          </a:p>
          <a:p>
            <a:pPr eaLnBrk="1" hangingPunct="1"/>
            <a:endParaRPr lang="en-US" altLang="zh-CN" sz="1400"/>
          </a:p>
          <a:p>
            <a:pPr eaLnBrk="1" hangingPunct="1"/>
            <a:r>
              <a:rPr lang="en-US" altLang="zh-CN" sz="1400"/>
              <a:t>&gt;&gt;&gt;print globalInt</a:t>
            </a:r>
          </a:p>
          <a:p>
            <a:pPr eaLnBrk="1" hangingPunct="1"/>
            <a:r>
              <a:rPr lang="en-US" altLang="zh-CN" sz="1400"/>
              <a:t>9</a:t>
            </a:r>
          </a:p>
          <a:p>
            <a:pPr eaLnBrk="1" hangingPunct="1"/>
            <a:endParaRPr lang="en-US" altLang="zh-CN" sz="1400"/>
          </a:p>
          <a:p>
            <a:pPr eaLnBrk="1" hangingPunct="1"/>
            <a:r>
              <a:rPr lang="en-US" altLang="zh-CN" sz="1400"/>
              <a:t>&gt;&gt;&gt;print gi</a:t>
            </a:r>
          </a:p>
          <a:p>
            <a:pPr eaLnBrk="1" hangingPunct="1"/>
            <a:r>
              <a:rPr lang="en-US" altLang="zh-CN" sz="1400"/>
              <a:t>7</a:t>
            </a:r>
          </a:p>
          <a:p>
            <a:pPr eaLnBrk="1" hangingPunct="1"/>
            <a:endParaRPr lang="en-US" altLang="zh-CN" sz="1400"/>
          </a:p>
          <a:p>
            <a:pPr eaLnBrk="1" hangingPunct="1"/>
            <a:r>
              <a:rPr lang="en-US" altLang="zh-CN" sz="1400"/>
              <a:t>&gt;&gt;&gt;print localInt</a:t>
            </a:r>
          </a:p>
          <a:p>
            <a:pPr eaLnBrk="1" hangingPunct="1"/>
            <a:r>
              <a:rPr lang="en-US" altLang="zh-CN" sz="1400"/>
              <a:t>NameError</a:t>
            </a:r>
          </a:p>
          <a:p>
            <a:pPr eaLnBrk="1" hangingPunct="1"/>
            <a:r>
              <a:rPr lang="en-US" altLang="zh-CN" sz="1400"/>
              <a:t>NameError: name 'localInt' is not defined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400" smtClean="0"/>
              <a:t>函数的注释说明</a:t>
            </a:r>
            <a:r>
              <a:rPr lang="en-US" altLang="zh-CN" sz="3400" smtClean="0">
                <a:latin typeface="Arial" charset="0"/>
              </a:rPr>
              <a:t>—</a:t>
            </a:r>
            <a:r>
              <a:rPr lang="zh-CN" altLang="en-US" sz="3400" smtClean="0"/>
              <a:t>文档字符串</a:t>
            </a:r>
          </a:p>
        </p:txBody>
      </p:sp>
      <p:sp>
        <p:nvSpPr>
          <p:cNvPr id="18435" name="Rectangle 3"/>
          <p:cNvSpPr>
            <a:spLocks noGrp="1" noChangeArrowheads="1"/>
          </p:cNvSpPr>
          <p:nvPr>
            <p:ph type="body" sz="half" idx="1"/>
          </p:nvPr>
        </p:nvSpPr>
        <p:spPr>
          <a:xfrm>
            <a:off x="566738" y="1052513"/>
            <a:ext cx="4233862" cy="5500687"/>
          </a:xfrm>
        </p:spPr>
        <p:txBody>
          <a:bodyPr/>
          <a:lstStyle/>
          <a:p>
            <a:pPr eaLnBrk="1" hangingPunct="1">
              <a:lnSpc>
                <a:spcPct val="90000"/>
              </a:lnSpc>
            </a:pPr>
            <a:r>
              <a:rPr lang="zh-CN" altLang="en-US" sz="2400" smtClean="0"/>
              <a:t>在函数定义后紧跟的字符串会被认为是函数的说明，使用</a:t>
            </a:r>
            <a:r>
              <a:rPr lang="en-US" altLang="zh-CN" sz="2400" smtClean="0"/>
              <a:t>help(</a:t>
            </a:r>
            <a:r>
              <a:rPr lang="zh-CN" altLang="en-US" sz="2400" smtClean="0"/>
              <a:t>函数名</a:t>
            </a:r>
            <a:r>
              <a:rPr lang="en-US" altLang="zh-CN" sz="2400" smtClean="0"/>
              <a:t>)</a:t>
            </a:r>
            <a:r>
              <a:rPr lang="zh-CN" altLang="en-US" sz="2400" smtClean="0"/>
              <a:t>可显示出来。</a:t>
            </a:r>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endParaRPr lang="zh-CN" altLang="en-US" sz="2000" smtClean="0"/>
          </a:p>
          <a:p>
            <a:pPr eaLnBrk="1" hangingPunct="1">
              <a:lnSpc>
                <a:spcPct val="90000"/>
              </a:lnSpc>
            </a:pPr>
            <a:r>
              <a:rPr lang="en-US" altLang="zh-CN" sz="2000" smtClean="0"/>
              <a:t>import test</a:t>
            </a:r>
          </a:p>
          <a:p>
            <a:pPr eaLnBrk="1" hangingPunct="1">
              <a:lnSpc>
                <a:spcPct val="90000"/>
              </a:lnSpc>
            </a:pPr>
            <a:r>
              <a:rPr lang="en-US" altLang="zh-CN" sz="2000" smtClean="0"/>
              <a:t>help(add2)</a:t>
            </a:r>
          </a:p>
          <a:p>
            <a:pPr eaLnBrk="1" hangingPunct="1">
              <a:lnSpc>
                <a:spcPct val="90000"/>
              </a:lnSpc>
            </a:pPr>
            <a:r>
              <a:rPr lang="zh-CN" altLang="en-US" sz="2000" smtClean="0"/>
              <a:t>显示</a:t>
            </a:r>
            <a:r>
              <a:rPr lang="en-US" altLang="zh-CN" sz="2000" smtClean="0"/>
              <a:t>__doc__</a:t>
            </a:r>
            <a:r>
              <a:rPr lang="zh-CN" altLang="en-US" sz="2000" smtClean="0"/>
              <a:t>属性</a:t>
            </a:r>
          </a:p>
        </p:txBody>
      </p:sp>
      <p:graphicFrame>
        <p:nvGraphicFramePr>
          <p:cNvPr id="29726" name="Group 30"/>
          <p:cNvGraphicFramePr>
            <a:graphicFrameLocks noGrp="1"/>
          </p:cNvGraphicFramePr>
          <p:nvPr>
            <p:ph sz="half" idx="4294967295"/>
          </p:nvPr>
        </p:nvGraphicFramePr>
        <p:xfrm>
          <a:off x="762000" y="2438400"/>
          <a:ext cx="4038600" cy="2895600"/>
        </p:xfrm>
        <a:graphic>
          <a:graphicData uri="http://schemas.openxmlformats.org/drawingml/2006/table">
            <a:tbl>
              <a:tblPr/>
              <a:tblGrid>
                <a:gridCol w="4038600"/>
              </a:tblGrid>
              <a:tr h="2590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def add2(</a:t>
                      </a:r>
                      <a:r>
                        <a:rPr kumimoji="0" lang="en-US" altLang="zh-CN" sz="2000" b="0" i="0" u="none" strike="noStrike" cap="none" normalizeH="0" baseline="0" dirty="0" err="1" smtClean="0">
                          <a:ln>
                            <a:noFill/>
                          </a:ln>
                          <a:solidFill>
                            <a:schemeClr val="tx1"/>
                          </a:solidFill>
                          <a:effectLst/>
                          <a:latin typeface="Verdana" pitchFamily="34" charset="0"/>
                          <a:ea typeface="宋体" pitchFamily="2" charset="-122"/>
                        </a:rPr>
                        <a:t>a,b</a:t>
                      </a: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	"add two item together"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	return (</a:t>
                      </a:r>
                      <a:r>
                        <a:rPr kumimoji="0" lang="en-US" altLang="zh-CN" sz="2000" b="0" i="0" u="none" strike="noStrike" cap="none" normalizeH="0" baseline="0" dirty="0" err="1" smtClean="0">
                          <a:ln>
                            <a:noFill/>
                          </a:ln>
                          <a:solidFill>
                            <a:schemeClr val="tx1"/>
                          </a:solidFill>
                          <a:effectLst/>
                          <a:latin typeface="Verdana" pitchFamily="34" charset="0"/>
                          <a:ea typeface="宋体" pitchFamily="2" charset="-122"/>
                        </a:rPr>
                        <a:t>a+b</a:t>
                      </a: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if __name__ == "__main__":</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	print add2(1,2)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	print add2("123","45")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721" name="Group 25"/>
          <p:cNvGraphicFramePr>
            <a:graphicFrameLocks noGrp="1"/>
          </p:cNvGraphicFramePr>
          <p:nvPr>
            <p:ph sz="half" idx="2"/>
          </p:nvPr>
        </p:nvGraphicFramePr>
        <p:xfrm>
          <a:off x="4953000" y="1128713"/>
          <a:ext cx="3924300" cy="5194300"/>
        </p:xfrm>
        <a:graphic>
          <a:graphicData uri="http://schemas.openxmlformats.org/drawingml/2006/table">
            <a:tbl>
              <a:tblPr/>
              <a:tblGrid>
                <a:gridCol w="3924300"/>
              </a:tblGrid>
              <a:tr h="5194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&gt;&gt;&gt; import test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&gt;&gt;&gt; dir(test)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['__</a:t>
                      </a:r>
                      <a:r>
                        <a:rPr kumimoji="0" lang="en-US" altLang="zh-CN" sz="1800" b="0" i="0" u="none" strike="noStrike" cap="none" normalizeH="0" baseline="0" dirty="0" err="1" smtClean="0">
                          <a:ln>
                            <a:noFill/>
                          </a:ln>
                          <a:solidFill>
                            <a:schemeClr val="tx1"/>
                          </a:solidFill>
                          <a:effectLst/>
                          <a:latin typeface="Verdana" pitchFamily="34" charset="0"/>
                          <a:ea typeface="宋体" pitchFamily="2" charset="-122"/>
                        </a:rPr>
                        <a:t>builtins</a:t>
                      </a: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__', '__doc__', '__file__', '__name__', 'add2']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&gt;&gt;&gt; help(test.add2)</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Help on function add2 in module test: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dd2(a, b)</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add two item together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1800" b="0" i="0" u="none" strike="noStrike" cap="none" normalizeH="0" baseline="0" dirty="0" smtClean="0">
                        <a:ln>
                          <a:noFill/>
                        </a:ln>
                        <a:solidFill>
                          <a:schemeClr val="tx1"/>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&gt;&gt;&gt;test.add2(3, 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1800" b="0" i="0" u="none" strike="noStrike" cap="none" normalizeH="0" baseline="0" dirty="0" smtClean="0">
                        <a:ln>
                          <a:noFill/>
                        </a:ln>
                        <a:solidFill>
                          <a:schemeClr val="tx1"/>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&gt;python test.py</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12345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1800" b="0" i="0" u="none" strike="noStrike" cap="none" normalizeH="0" baseline="0" dirty="0" smtClean="0">
                        <a:ln>
                          <a:noFill/>
                        </a:ln>
                        <a:solidFill>
                          <a:schemeClr val="tx1"/>
                        </a:solidFill>
                        <a:effectLst/>
                        <a:latin typeface="Verdana" pitchFamily="34"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C11599-41F6-40CD-807F-AFB1812A4192}" type="slidenum">
              <a:rPr lang="en-US" altLang="zh-CN" smtClean="0"/>
              <a:pPr eaLnBrk="1" hangingPunct="1"/>
              <a:t>16</a:t>
            </a:fld>
            <a:endParaRPr lang="en-US" altLang="zh-CN"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400" smtClean="0"/>
              <a:t>常用函数 </a:t>
            </a:r>
            <a:r>
              <a:rPr lang="en-US" altLang="zh-CN" sz="3400" smtClean="0"/>
              <a:t>1/3</a:t>
            </a:r>
          </a:p>
        </p:txBody>
      </p:sp>
      <p:sp>
        <p:nvSpPr>
          <p:cNvPr id="19459" name="Rectangle 3"/>
          <p:cNvSpPr>
            <a:spLocks noGrp="1" noChangeArrowheads="1"/>
          </p:cNvSpPr>
          <p:nvPr>
            <p:ph type="body" idx="1"/>
          </p:nvPr>
        </p:nvSpPr>
        <p:spPr/>
        <p:txBody>
          <a:bodyPr/>
          <a:lstStyle/>
          <a:p>
            <a:pPr eaLnBrk="1" hangingPunct="1"/>
            <a:r>
              <a:rPr lang="en-US" altLang="zh-CN" sz="2600" smtClean="0"/>
              <a:t>abs(x):abs()</a:t>
            </a:r>
            <a:r>
              <a:rPr lang="zh-CN" altLang="en-US" sz="2600" smtClean="0"/>
              <a:t>返回一个数字的绝对值。如果给出复数，返回值就是该复数的模。</a:t>
            </a:r>
          </a:p>
          <a:p>
            <a:pPr eaLnBrk="1" hangingPunct="1"/>
            <a:r>
              <a:rPr lang="en-US" altLang="zh-CN" sz="2600" smtClean="0"/>
              <a:t>callable(object)</a:t>
            </a:r>
            <a:r>
              <a:rPr lang="zh-CN" altLang="en-US" sz="2600" smtClean="0"/>
              <a:t>：</a:t>
            </a:r>
            <a:r>
              <a:rPr lang="en-US" altLang="zh-CN" sz="2600" smtClean="0"/>
              <a:t>callable()</a:t>
            </a:r>
            <a:r>
              <a:rPr lang="zh-CN" altLang="en-US" sz="2600" smtClean="0"/>
              <a:t>函数用于测试对象是否可调用，如果可以则返回</a:t>
            </a:r>
            <a:r>
              <a:rPr lang="en-US" altLang="zh-CN" sz="2600" smtClean="0"/>
              <a:t>1(</a:t>
            </a:r>
            <a:r>
              <a:rPr lang="zh-CN" altLang="en-US" sz="2600" smtClean="0"/>
              <a:t>真</a:t>
            </a:r>
            <a:r>
              <a:rPr lang="en-US" altLang="zh-CN" sz="2600" smtClean="0"/>
              <a:t>)</a:t>
            </a:r>
            <a:r>
              <a:rPr lang="zh-CN" altLang="en-US" sz="2600" smtClean="0"/>
              <a:t>；否则返回</a:t>
            </a:r>
            <a:r>
              <a:rPr lang="en-US" altLang="zh-CN" sz="2600" smtClean="0"/>
              <a:t>0(</a:t>
            </a:r>
            <a:r>
              <a:rPr lang="zh-CN" altLang="en-US" sz="2600" smtClean="0"/>
              <a:t>假</a:t>
            </a:r>
            <a:r>
              <a:rPr lang="en-US" altLang="zh-CN" sz="2600" smtClean="0"/>
              <a:t>)</a:t>
            </a:r>
            <a:r>
              <a:rPr lang="zh-CN" altLang="en-US" sz="2600" smtClean="0"/>
              <a:t>。可调用对象包括函数、方法、代码对象、类和已经定义了</a:t>
            </a:r>
            <a:r>
              <a:rPr lang="zh-CN" altLang="en-US" sz="2600" smtClean="0">
                <a:latin typeface="Arial" charset="0"/>
              </a:rPr>
              <a:t>“</a:t>
            </a:r>
            <a:r>
              <a:rPr lang="zh-CN" altLang="en-US" sz="2600" smtClean="0"/>
              <a:t>调用</a:t>
            </a:r>
            <a:r>
              <a:rPr lang="zh-CN" altLang="en-US" sz="2600" smtClean="0">
                <a:latin typeface="Arial" charset="0"/>
              </a:rPr>
              <a:t>”</a:t>
            </a:r>
            <a:r>
              <a:rPr lang="zh-CN" altLang="en-US" sz="2600" smtClean="0"/>
              <a:t>方法的类实例。 </a:t>
            </a:r>
          </a:p>
          <a:p>
            <a:pPr eaLnBrk="1" hangingPunct="1"/>
            <a:r>
              <a:rPr lang="en-US" altLang="zh-CN" sz="2600" smtClean="0"/>
              <a:t>cmp(x,y) :cmp()</a:t>
            </a:r>
            <a:r>
              <a:rPr lang="zh-CN" altLang="en-US" sz="2600" smtClean="0"/>
              <a:t>函数比较</a:t>
            </a:r>
            <a:r>
              <a:rPr lang="en-US" altLang="zh-CN" sz="2600" smtClean="0"/>
              <a:t>x</a:t>
            </a:r>
            <a:r>
              <a:rPr lang="zh-CN" altLang="en-US" sz="2600" smtClean="0"/>
              <a:t>和</a:t>
            </a:r>
            <a:r>
              <a:rPr lang="en-US" altLang="zh-CN" sz="2600" smtClean="0"/>
              <a:t>y</a:t>
            </a:r>
            <a:r>
              <a:rPr lang="zh-CN" altLang="en-US" sz="2600" smtClean="0"/>
              <a:t>两个对象，并根据比较结果返回一个整数，如果</a:t>
            </a:r>
            <a:r>
              <a:rPr lang="en-US" altLang="zh-CN" sz="2600" smtClean="0"/>
              <a:t>x&lt;y</a:t>
            </a:r>
            <a:r>
              <a:rPr lang="zh-CN" altLang="en-US" sz="2600" smtClean="0"/>
              <a:t>，则返回</a:t>
            </a:r>
            <a:r>
              <a:rPr lang="en-US" altLang="zh-CN" sz="2600" smtClean="0"/>
              <a:t>-1</a:t>
            </a:r>
            <a:r>
              <a:rPr lang="zh-CN" altLang="en-US" sz="2600" smtClean="0"/>
              <a:t>；如果</a:t>
            </a:r>
            <a:r>
              <a:rPr lang="en-US" altLang="zh-CN" sz="2600" smtClean="0"/>
              <a:t>x&gt;y</a:t>
            </a:r>
            <a:r>
              <a:rPr lang="zh-CN" altLang="en-US" sz="2600" smtClean="0"/>
              <a:t>，则返回</a:t>
            </a:r>
            <a:r>
              <a:rPr lang="en-US" altLang="zh-CN" sz="2600" smtClean="0"/>
              <a:t>1,</a:t>
            </a:r>
            <a:r>
              <a:rPr lang="zh-CN" altLang="en-US" sz="2600" smtClean="0"/>
              <a:t>如果</a:t>
            </a:r>
            <a:r>
              <a:rPr lang="en-US" altLang="zh-CN" sz="2600" smtClean="0"/>
              <a:t>x==y</a:t>
            </a:r>
            <a:r>
              <a:rPr lang="zh-CN" altLang="en-US" sz="2600" smtClean="0"/>
              <a:t>则返回</a:t>
            </a:r>
            <a:r>
              <a:rPr lang="en-US" altLang="zh-CN" sz="2600" smtClean="0"/>
              <a:t>0</a:t>
            </a:r>
            <a:r>
              <a:rPr lang="zh-CN" altLang="en-US" sz="2600" smtClean="0"/>
              <a:t>。</a:t>
            </a:r>
          </a:p>
          <a:p>
            <a:pPr eaLnBrk="1" hangingPunct="1"/>
            <a:r>
              <a:rPr lang="en-US" altLang="zh-CN" sz="2600" smtClean="0"/>
              <a:t>isinstance(object,class-or-type-or-tuple) -&gt; bool</a:t>
            </a:r>
            <a:r>
              <a:rPr lang="zh-CN" altLang="en-US" sz="2600" smtClean="0"/>
              <a:t>测试对象类型 </a:t>
            </a:r>
            <a:r>
              <a:rPr lang="en-US" altLang="zh-CN" sz="2600" smtClean="0"/>
              <a:t>isinstance(a,str)  </a:t>
            </a:r>
          </a:p>
        </p:txBody>
      </p:sp>
      <p:sp>
        <p:nvSpPr>
          <p:cNvPr id="19460" name="AutoShape 4"/>
          <p:cNvSpPr>
            <a:spLocks noChangeArrowheads="1"/>
          </p:cNvSpPr>
          <p:nvPr/>
        </p:nvSpPr>
        <p:spPr bwMode="auto">
          <a:xfrm>
            <a:off x="838200" y="5638800"/>
            <a:ext cx="2895600" cy="838200"/>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help()</a:t>
            </a:r>
          </a:p>
          <a:p>
            <a:pPr eaLnBrk="1" hangingPunct="1"/>
            <a:r>
              <a:rPr lang="en-US" altLang="zh-CN"/>
              <a:t>help&gt;__builtin__</a:t>
            </a:r>
          </a:p>
        </p:txBody>
      </p:sp>
      <p:sp>
        <p:nvSpPr>
          <p:cNvPr id="19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7E23C4-0E1E-4526-BD6F-099354E07AC9}" type="slidenum">
              <a:rPr lang="en-US" altLang="zh-CN" smtClean="0"/>
              <a:pPr eaLnBrk="1" hangingPunct="1"/>
              <a:t>17</a:t>
            </a:fld>
            <a:endParaRPr lang="en-US"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400" smtClean="0"/>
              <a:t>常用函数 </a:t>
            </a:r>
            <a:r>
              <a:rPr lang="en-US" altLang="zh-CN" sz="3400" smtClean="0"/>
              <a:t>2/3</a:t>
            </a:r>
          </a:p>
        </p:txBody>
      </p:sp>
      <p:sp>
        <p:nvSpPr>
          <p:cNvPr id="20483" name="Rectangle 3"/>
          <p:cNvSpPr>
            <a:spLocks noGrp="1" noChangeArrowheads="1"/>
          </p:cNvSpPr>
          <p:nvPr>
            <p:ph type="body" idx="1"/>
          </p:nvPr>
        </p:nvSpPr>
        <p:spPr/>
        <p:txBody>
          <a:bodyPr/>
          <a:lstStyle/>
          <a:p>
            <a:pPr eaLnBrk="1" hangingPunct="1">
              <a:lnSpc>
                <a:spcPct val="90000"/>
              </a:lnSpc>
            </a:pPr>
            <a:r>
              <a:rPr lang="en-US" altLang="zh-CN" smtClean="0"/>
              <a:t>divmod(x,y): divmod(x,y)</a:t>
            </a:r>
            <a:r>
              <a:rPr lang="zh-CN" altLang="en-US" smtClean="0"/>
              <a:t>函数完成除法运算，返回商和余数。 </a:t>
            </a:r>
          </a:p>
          <a:p>
            <a:pPr eaLnBrk="1" hangingPunct="1">
              <a:lnSpc>
                <a:spcPct val="90000"/>
              </a:lnSpc>
            </a:pPr>
            <a:r>
              <a:rPr lang="en-US" altLang="zh-CN" smtClean="0"/>
              <a:t>pow(x,y[,z]) :pow()</a:t>
            </a:r>
            <a:r>
              <a:rPr lang="zh-CN" altLang="en-US" smtClean="0"/>
              <a:t>函数返回以</a:t>
            </a:r>
            <a:r>
              <a:rPr lang="en-US" altLang="zh-CN" smtClean="0"/>
              <a:t>x</a:t>
            </a:r>
            <a:r>
              <a:rPr lang="zh-CN" altLang="en-US" smtClean="0"/>
              <a:t>为底，</a:t>
            </a:r>
            <a:r>
              <a:rPr lang="en-US" altLang="zh-CN" smtClean="0"/>
              <a:t>y</a:t>
            </a:r>
            <a:r>
              <a:rPr lang="zh-CN" altLang="en-US" smtClean="0"/>
              <a:t>为指数的幂。如果给出</a:t>
            </a:r>
            <a:r>
              <a:rPr lang="en-US" altLang="zh-CN" smtClean="0"/>
              <a:t>z</a:t>
            </a:r>
            <a:r>
              <a:rPr lang="zh-CN" altLang="en-US" smtClean="0"/>
              <a:t>值，该函数就计算</a:t>
            </a:r>
            <a:r>
              <a:rPr lang="en-US" altLang="zh-CN" smtClean="0"/>
              <a:t>x</a:t>
            </a:r>
            <a:r>
              <a:rPr lang="zh-CN" altLang="en-US" smtClean="0"/>
              <a:t>的</a:t>
            </a:r>
            <a:r>
              <a:rPr lang="en-US" altLang="zh-CN" smtClean="0"/>
              <a:t>y</a:t>
            </a:r>
            <a:r>
              <a:rPr lang="zh-CN" altLang="en-US" smtClean="0"/>
              <a:t>次幂值被</a:t>
            </a:r>
            <a:r>
              <a:rPr lang="en-US" altLang="zh-CN" smtClean="0"/>
              <a:t>z</a:t>
            </a:r>
            <a:r>
              <a:rPr lang="zh-CN" altLang="en-US" smtClean="0"/>
              <a:t>取模的值。 </a:t>
            </a:r>
          </a:p>
          <a:p>
            <a:pPr eaLnBrk="1" hangingPunct="1">
              <a:lnSpc>
                <a:spcPct val="90000"/>
              </a:lnSpc>
            </a:pPr>
            <a:r>
              <a:rPr lang="en-US" altLang="zh-CN" smtClean="0"/>
              <a:t>len(object) -&gt; integer :len()</a:t>
            </a:r>
            <a:r>
              <a:rPr lang="zh-CN" altLang="en-US" smtClean="0"/>
              <a:t>函数返回字符串和序列的长度。</a:t>
            </a:r>
          </a:p>
          <a:p>
            <a:pPr eaLnBrk="1" hangingPunct="1">
              <a:lnSpc>
                <a:spcPct val="90000"/>
              </a:lnSpc>
            </a:pPr>
            <a:r>
              <a:rPr lang="en-US" altLang="zh-CN" smtClean="0"/>
              <a:t>min(x[,y,z...]) :</a:t>
            </a:r>
            <a:r>
              <a:rPr lang="zh-CN" altLang="en-US" smtClean="0"/>
              <a:t>返回序列或参数的最小值</a:t>
            </a:r>
          </a:p>
          <a:p>
            <a:pPr eaLnBrk="1" hangingPunct="1">
              <a:lnSpc>
                <a:spcPct val="90000"/>
              </a:lnSpc>
            </a:pPr>
            <a:r>
              <a:rPr lang="en-US" altLang="zh-CN" smtClean="0"/>
              <a:t>max(x[,y,z...]) </a:t>
            </a:r>
            <a:r>
              <a:rPr lang="zh-CN" altLang="en-US" smtClean="0"/>
              <a:t>：返回序列或参数的最大值</a:t>
            </a: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9212A49-13A9-48D5-8F79-8E37882500C4}" type="slidenum">
              <a:rPr lang="en-US" altLang="zh-CN" smtClean="0"/>
              <a:pPr eaLnBrk="1" hangingPunct="1"/>
              <a:t>18</a:t>
            </a:fld>
            <a:endParaRPr lang="en-US" altLang="zh-CN"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400" smtClean="0"/>
              <a:t>常用函数 </a:t>
            </a:r>
            <a:r>
              <a:rPr lang="en-US" altLang="zh-CN" sz="3400" smtClean="0"/>
              <a:t>3/3</a:t>
            </a:r>
          </a:p>
        </p:txBody>
      </p:sp>
      <p:sp>
        <p:nvSpPr>
          <p:cNvPr id="21507" name="Rectangle 3"/>
          <p:cNvSpPr>
            <a:spLocks noGrp="1" noChangeArrowheads="1"/>
          </p:cNvSpPr>
          <p:nvPr>
            <p:ph type="body" idx="1"/>
          </p:nvPr>
        </p:nvSpPr>
        <p:spPr/>
        <p:txBody>
          <a:bodyPr/>
          <a:lstStyle/>
          <a:p>
            <a:pPr eaLnBrk="1" hangingPunct="1"/>
            <a:r>
              <a:rPr lang="en-US" altLang="zh-CN" sz="2600" smtClean="0"/>
              <a:t>range([lower,]stop[,step]) :range()</a:t>
            </a:r>
            <a:r>
              <a:rPr lang="zh-CN" altLang="en-US" sz="2600" smtClean="0"/>
              <a:t>函数可按参数生成连续的有序整数列表。 </a:t>
            </a:r>
          </a:p>
          <a:p>
            <a:pPr eaLnBrk="1" hangingPunct="1"/>
            <a:r>
              <a:rPr lang="en-US" altLang="zh-CN" sz="2600" smtClean="0"/>
              <a:t>round(x[,n]) :round()</a:t>
            </a:r>
            <a:r>
              <a:rPr lang="zh-CN" altLang="en-US" sz="2600" smtClean="0"/>
              <a:t>函数返回浮点数</a:t>
            </a:r>
            <a:r>
              <a:rPr lang="en-US" altLang="zh-CN" sz="2600" smtClean="0"/>
              <a:t>x</a:t>
            </a:r>
            <a:r>
              <a:rPr lang="zh-CN" altLang="en-US" sz="2600" smtClean="0"/>
              <a:t>的四舍五入值，如给出</a:t>
            </a:r>
            <a:r>
              <a:rPr lang="en-US" altLang="zh-CN" sz="2600" smtClean="0"/>
              <a:t>n</a:t>
            </a:r>
            <a:r>
              <a:rPr lang="zh-CN" altLang="en-US" sz="2600" smtClean="0"/>
              <a:t>值，则代表舍入到小数点后的位数。 </a:t>
            </a:r>
          </a:p>
          <a:p>
            <a:pPr eaLnBrk="1" hangingPunct="1"/>
            <a:r>
              <a:rPr lang="en-US" altLang="zh-CN" sz="2600" smtClean="0"/>
              <a:t>type(obj):type()</a:t>
            </a:r>
            <a:r>
              <a:rPr lang="zh-CN" altLang="en-US" sz="2600" smtClean="0"/>
              <a:t>函数可返回对象的数据类型。 </a:t>
            </a:r>
          </a:p>
          <a:p>
            <a:pPr eaLnBrk="1" hangingPunct="1"/>
            <a:r>
              <a:rPr lang="en-US" altLang="zh-CN" sz="2600" smtClean="0"/>
              <a:t>xrange([lower,]stop[,step]):xrange()</a:t>
            </a:r>
            <a:r>
              <a:rPr lang="zh-CN" altLang="en-US" sz="2600" smtClean="0"/>
              <a:t>函数与</a:t>
            </a:r>
            <a:r>
              <a:rPr lang="en-US" altLang="zh-CN" sz="2600" smtClean="0"/>
              <a:t>range()</a:t>
            </a:r>
            <a:r>
              <a:rPr lang="zh-CN" altLang="en-US" sz="2600" smtClean="0"/>
              <a:t>类似，但</a:t>
            </a:r>
            <a:r>
              <a:rPr lang="en-US" altLang="zh-CN" sz="2600" smtClean="0"/>
              <a:t>xrnage()</a:t>
            </a:r>
            <a:r>
              <a:rPr lang="zh-CN" altLang="en-US" sz="2600" smtClean="0"/>
              <a:t>并不创建列表，而是返回一个</a:t>
            </a:r>
            <a:r>
              <a:rPr lang="en-US" altLang="zh-CN" sz="2600" smtClean="0"/>
              <a:t>xrange</a:t>
            </a:r>
            <a:r>
              <a:rPr lang="zh-CN" altLang="en-US" sz="2600" smtClean="0"/>
              <a:t>对象，它的行为与列表相似，但是只在需要时才计算列表值，当列表很大时，这个特性能节省内存。 </a:t>
            </a:r>
          </a:p>
        </p:txBody>
      </p:sp>
      <p:sp>
        <p:nvSpPr>
          <p:cNvPr id="215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3161917-5AE9-455B-ABBB-D2F9535D61A5}" type="slidenum">
              <a:rPr lang="en-US" altLang="zh-CN" smtClean="0"/>
              <a:pPr eaLnBrk="1" hangingPunct="1"/>
              <a:t>19</a:t>
            </a:fld>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目录</a:t>
            </a:r>
          </a:p>
        </p:txBody>
      </p:sp>
      <p:sp>
        <p:nvSpPr>
          <p:cNvPr id="4099" name="Rectangle 3"/>
          <p:cNvSpPr>
            <a:spLocks noGrp="1" noChangeArrowheads="1"/>
          </p:cNvSpPr>
          <p:nvPr>
            <p:ph type="body" idx="1"/>
          </p:nvPr>
        </p:nvSpPr>
        <p:spPr/>
        <p:txBody>
          <a:bodyPr/>
          <a:lstStyle/>
          <a:p>
            <a:pPr eaLnBrk="1" hangingPunct="1"/>
            <a:r>
              <a:rPr lang="zh-CN" altLang="en-US" smtClean="0"/>
              <a:t>函数的定义与调用</a:t>
            </a:r>
            <a:endParaRPr lang="en-US" altLang="zh-CN" smtClean="0"/>
          </a:p>
          <a:p>
            <a:pPr eaLnBrk="1" hangingPunct="1"/>
            <a:r>
              <a:rPr lang="zh-CN" altLang="en-US" smtClean="0"/>
              <a:t>调用函数的形式</a:t>
            </a:r>
          </a:p>
          <a:p>
            <a:pPr eaLnBrk="1" hangingPunct="1"/>
            <a:r>
              <a:rPr lang="zh-CN" altLang="en-US" sz="3200" smtClean="0"/>
              <a:t>函数的参数</a:t>
            </a:r>
            <a:endParaRPr lang="en-US" altLang="zh-CN" sz="3200" smtClean="0"/>
          </a:p>
          <a:p>
            <a:pPr eaLnBrk="1" hangingPunct="1"/>
            <a:r>
              <a:rPr lang="zh-CN" altLang="en-US" smtClean="0"/>
              <a:t>局部变量和全局变量</a:t>
            </a:r>
            <a:endParaRPr lang="en-US" altLang="zh-CN" smtClean="0"/>
          </a:p>
          <a:p>
            <a:pPr eaLnBrk="1" hangingPunct="1"/>
            <a:r>
              <a:rPr lang="zh-CN" altLang="en-US" smtClean="0"/>
              <a:t>函数的注释说明</a:t>
            </a:r>
            <a:endParaRPr lang="en-US" altLang="zh-CN" smtClean="0"/>
          </a:p>
          <a:p>
            <a:pPr eaLnBrk="1" hangingPunct="1"/>
            <a:r>
              <a:rPr lang="zh-CN" altLang="en-US" smtClean="0"/>
              <a:t>常用函数</a:t>
            </a:r>
          </a:p>
        </p:txBody>
      </p:sp>
      <p:sp>
        <p:nvSpPr>
          <p:cNvPr id="41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CFDC05-9EC6-43BF-90AB-9CA3EA45FD86}" type="slidenum">
              <a:rPr lang="en-US" altLang="zh-CN" smtClean="0"/>
              <a:pPr eaLnBrk="1" hangingPunct="1"/>
              <a:t>2</a:t>
            </a:fld>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400" smtClean="0"/>
              <a:t>类型转换函数</a:t>
            </a:r>
            <a:r>
              <a:rPr lang="en-US" altLang="zh-CN" sz="3400" smtClean="0">
                <a:latin typeface="Arial" charset="0"/>
              </a:rPr>
              <a:t>—</a:t>
            </a:r>
            <a:r>
              <a:rPr lang="zh-CN" altLang="en-US" sz="3400" smtClean="0"/>
              <a:t>数值型 </a:t>
            </a:r>
          </a:p>
        </p:txBody>
      </p:sp>
      <p:sp>
        <p:nvSpPr>
          <p:cNvPr id="22531" name="Rectangle 3"/>
          <p:cNvSpPr>
            <a:spLocks noGrp="1" noChangeArrowheads="1"/>
          </p:cNvSpPr>
          <p:nvPr>
            <p:ph type="body" idx="1"/>
          </p:nvPr>
        </p:nvSpPr>
        <p:spPr/>
        <p:txBody>
          <a:bodyPr/>
          <a:lstStyle/>
          <a:p>
            <a:pPr eaLnBrk="1" hangingPunct="1"/>
            <a:r>
              <a:rPr lang="en-US" altLang="zh-CN" sz="2600" smtClean="0"/>
              <a:t>float(x) </a:t>
            </a:r>
            <a:r>
              <a:rPr lang="zh-CN" altLang="en-US" sz="2600" smtClean="0"/>
              <a:t>：把一个数字或字符串转换成浮点数。 </a:t>
            </a:r>
          </a:p>
          <a:p>
            <a:pPr eaLnBrk="1" hangingPunct="1"/>
            <a:r>
              <a:rPr lang="en-US" altLang="zh-CN" sz="2600" smtClean="0"/>
              <a:t>hex(x) :</a:t>
            </a:r>
            <a:r>
              <a:rPr lang="zh-CN" altLang="en-US" sz="2600" smtClean="0"/>
              <a:t>把整数转换成十六进制数。 </a:t>
            </a:r>
          </a:p>
          <a:p>
            <a:pPr eaLnBrk="1" hangingPunct="1"/>
            <a:r>
              <a:rPr lang="en-US" altLang="zh-CN" sz="2600" smtClean="0"/>
              <a:t>oct(x) </a:t>
            </a:r>
            <a:r>
              <a:rPr lang="zh-CN" altLang="en-US" sz="2600" smtClean="0"/>
              <a:t>：把整数转换成八进制数。 </a:t>
            </a:r>
          </a:p>
          <a:p>
            <a:pPr eaLnBrk="1" hangingPunct="1"/>
            <a:r>
              <a:rPr lang="en-US" altLang="zh-CN" sz="2600" smtClean="0"/>
              <a:t>int(x[,base]) </a:t>
            </a:r>
            <a:r>
              <a:rPr lang="zh-CN" altLang="en-US" sz="2600" smtClean="0"/>
              <a:t>：把数字和字符串转换成一个整数，</a:t>
            </a:r>
            <a:r>
              <a:rPr lang="en-US" altLang="zh-CN" sz="2600" smtClean="0"/>
              <a:t>base</a:t>
            </a:r>
            <a:r>
              <a:rPr lang="zh-CN" altLang="en-US" sz="2600" smtClean="0"/>
              <a:t>为可选的基数。</a:t>
            </a:r>
          </a:p>
          <a:p>
            <a:pPr eaLnBrk="1" hangingPunct="1"/>
            <a:r>
              <a:rPr lang="en-US" altLang="zh-CN" sz="2600" smtClean="0"/>
              <a:t>complex(real[,imaginary]) </a:t>
            </a:r>
            <a:r>
              <a:rPr lang="zh-CN" altLang="en-US" sz="2600" smtClean="0"/>
              <a:t>：</a:t>
            </a:r>
            <a:r>
              <a:rPr lang="en-US" altLang="zh-CN" sz="2600" smtClean="0"/>
              <a:t>complex()</a:t>
            </a:r>
            <a:r>
              <a:rPr lang="zh-CN" altLang="en-US" sz="2600" smtClean="0"/>
              <a:t>函数可把字符串或数字转换为复数。 </a:t>
            </a:r>
          </a:p>
          <a:p>
            <a:pPr lvl="1" eaLnBrk="1" hangingPunct="1"/>
            <a:r>
              <a:rPr lang="en-US" altLang="zh-CN" sz="2200" smtClean="0"/>
              <a:t>complex(</a:t>
            </a:r>
            <a:r>
              <a:rPr lang="en-US" altLang="zh-CN" sz="2200" smtClean="0">
                <a:latin typeface="Arial" charset="0"/>
              </a:rPr>
              <a:t>“</a:t>
            </a:r>
            <a:r>
              <a:rPr lang="en-US" altLang="zh-CN" sz="2200" smtClean="0"/>
              <a:t>2+1j</a:t>
            </a:r>
            <a:r>
              <a:rPr lang="en-US" altLang="zh-CN" sz="2200" smtClean="0">
                <a:latin typeface="Arial" charset="0"/>
              </a:rPr>
              <a:t>”</a:t>
            </a:r>
            <a:r>
              <a:rPr lang="en-US" altLang="zh-CN" sz="2200" smtClean="0"/>
              <a:t>) </a:t>
            </a:r>
            <a:r>
              <a:rPr lang="zh-CN" altLang="en-US" sz="2200" smtClean="0"/>
              <a:t>、 </a:t>
            </a:r>
            <a:r>
              <a:rPr lang="en-US" altLang="zh-CN" sz="2200" smtClean="0"/>
              <a:t>complex(2</a:t>
            </a:r>
            <a:r>
              <a:rPr lang="zh-CN" altLang="en-US" sz="2200" smtClean="0"/>
              <a:t>，</a:t>
            </a:r>
            <a:r>
              <a:rPr lang="en-US" altLang="zh-CN" sz="2200" smtClean="0"/>
              <a:t>1)</a:t>
            </a:r>
          </a:p>
          <a:p>
            <a:pPr eaLnBrk="1" hangingPunct="1"/>
            <a:r>
              <a:rPr lang="en-US" altLang="zh-CN" sz="2600" smtClean="0"/>
              <a:t> long(x[,base]) long()</a:t>
            </a:r>
            <a:r>
              <a:rPr lang="zh-CN" altLang="en-US" sz="2600" smtClean="0"/>
              <a:t>函数把数字和字符串转换成长整数，</a:t>
            </a:r>
            <a:r>
              <a:rPr lang="en-US" altLang="zh-CN" sz="2600" smtClean="0"/>
              <a:t>base</a:t>
            </a:r>
            <a:r>
              <a:rPr lang="zh-CN" altLang="en-US" sz="2600" smtClean="0"/>
              <a:t>为可选的基数。</a:t>
            </a:r>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9E7A668-027A-4341-AD1F-BCA2F480FBC7}" type="slidenum">
              <a:rPr lang="en-US" altLang="zh-CN" smtClean="0"/>
              <a:pPr eaLnBrk="1" hangingPunct="1"/>
              <a:t>20</a:t>
            </a:fld>
            <a:endParaRPr lang="en-US" altLang="zh-C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400" smtClean="0"/>
              <a:t>类型转换函数</a:t>
            </a:r>
            <a:r>
              <a:rPr lang="en-US" altLang="zh-CN" sz="3400" smtClean="0">
                <a:latin typeface="Arial" charset="0"/>
              </a:rPr>
              <a:t>—</a:t>
            </a:r>
            <a:r>
              <a:rPr lang="zh-CN" altLang="en-US" sz="3400" smtClean="0"/>
              <a:t>字符串</a:t>
            </a:r>
          </a:p>
        </p:txBody>
      </p:sp>
      <p:sp>
        <p:nvSpPr>
          <p:cNvPr id="23555" name="Rectangle 3"/>
          <p:cNvSpPr>
            <a:spLocks noGrp="1" noChangeArrowheads="1"/>
          </p:cNvSpPr>
          <p:nvPr>
            <p:ph type="body" idx="1"/>
          </p:nvPr>
        </p:nvSpPr>
        <p:spPr/>
        <p:txBody>
          <a:bodyPr/>
          <a:lstStyle/>
          <a:p>
            <a:pPr eaLnBrk="1" hangingPunct="1"/>
            <a:r>
              <a:rPr lang="en-US" altLang="zh-CN" smtClean="0"/>
              <a:t>chr(i)</a:t>
            </a:r>
            <a:r>
              <a:rPr lang="zh-CN" altLang="en-US" smtClean="0"/>
              <a:t>：</a:t>
            </a:r>
            <a:r>
              <a:rPr lang="en-US" altLang="zh-CN" smtClean="0"/>
              <a:t>chr()</a:t>
            </a:r>
            <a:r>
              <a:rPr lang="zh-CN" altLang="en-US" smtClean="0"/>
              <a:t>函数返回</a:t>
            </a:r>
            <a:r>
              <a:rPr lang="en-US" altLang="zh-CN" smtClean="0"/>
              <a:t>ASCII</a:t>
            </a:r>
            <a:r>
              <a:rPr lang="zh-CN" altLang="en-US" smtClean="0"/>
              <a:t>码对应的字符串</a:t>
            </a:r>
          </a:p>
          <a:p>
            <a:pPr eaLnBrk="1" hangingPunct="1"/>
            <a:r>
              <a:rPr lang="en-US" altLang="zh-CN" smtClean="0"/>
              <a:t>ord(x):ord()</a:t>
            </a:r>
            <a:r>
              <a:rPr lang="zh-CN" altLang="en-US" smtClean="0"/>
              <a:t>函数返回一个字符串参数的</a:t>
            </a:r>
            <a:r>
              <a:rPr lang="en-US" altLang="zh-CN" smtClean="0"/>
              <a:t>ASCII</a:t>
            </a:r>
            <a:r>
              <a:rPr lang="zh-CN" altLang="en-US" smtClean="0"/>
              <a:t>码或</a:t>
            </a:r>
            <a:r>
              <a:rPr lang="en-US" altLang="zh-CN" smtClean="0"/>
              <a:t>Unicode</a:t>
            </a:r>
            <a:r>
              <a:rPr lang="zh-CN" altLang="en-US" smtClean="0"/>
              <a:t>值 。</a:t>
            </a:r>
          </a:p>
          <a:p>
            <a:pPr eaLnBrk="1" hangingPunct="1"/>
            <a:r>
              <a:rPr lang="en-US" altLang="zh-CN" smtClean="0"/>
              <a:t>str(obj)</a:t>
            </a:r>
            <a:r>
              <a:rPr lang="zh-CN" altLang="en-US" smtClean="0"/>
              <a:t>：</a:t>
            </a:r>
            <a:r>
              <a:rPr lang="en-US" altLang="zh-CN" smtClean="0"/>
              <a:t>str()</a:t>
            </a:r>
            <a:r>
              <a:rPr lang="zh-CN" altLang="en-US" smtClean="0"/>
              <a:t>函数把对象转换成可打印字符串。 </a:t>
            </a:r>
          </a:p>
          <a:p>
            <a:pPr eaLnBrk="1" hangingPunct="1"/>
            <a:endParaRPr lang="zh-CN" altLang="en-US" smtClean="0"/>
          </a:p>
          <a:p>
            <a:pPr eaLnBrk="1" hangingPunct="1"/>
            <a:endParaRPr lang="en-US" altLang="zh-CN"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CD8A5F1-4A21-4C4E-B36E-1170A2EC125C}" type="slidenum">
              <a:rPr lang="en-US" altLang="zh-CN" smtClean="0"/>
              <a:pPr eaLnBrk="1" hangingPunct="1"/>
              <a:t>21</a:t>
            </a:fld>
            <a:endParaRPr lang="en-US" altLang="zh-C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400" smtClean="0"/>
              <a:t>类型转换函数</a:t>
            </a:r>
            <a:r>
              <a:rPr lang="en-US" altLang="zh-CN" sz="3400" smtClean="0">
                <a:latin typeface="Arial" charset="0"/>
              </a:rPr>
              <a:t>—</a:t>
            </a:r>
            <a:r>
              <a:rPr lang="zh-CN" altLang="en-US" sz="3400" smtClean="0"/>
              <a:t>序列对象</a:t>
            </a:r>
          </a:p>
        </p:txBody>
      </p:sp>
      <p:sp>
        <p:nvSpPr>
          <p:cNvPr id="24579" name="Rectangle 3"/>
          <p:cNvSpPr>
            <a:spLocks noGrp="1" noChangeArrowheads="1"/>
          </p:cNvSpPr>
          <p:nvPr>
            <p:ph type="body" idx="1"/>
          </p:nvPr>
        </p:nvSpPr>
        <p:spPr/>
        <p:txBody>
          <a:bodyPr/>
          <a:lstStyle/>
          <a:p>
            <a:pPr eaLnBrk="1" hangingPunct="1"/>
            <a:r>
              <a:rPr lang="en-US" altLang="zh-CN" smtClean="0"/>
              <a:t>list(x) :list()</a:t>
            </a:r>
            <a:r>
              <a:rPr lang="zh-CN" altLang="en-US" smtClean="0"/>
              <a:t>函数可将序列对象转换成列表 </a:t>
            </a:r>
          </a:p>
          <a:p>
            <a:pPr eaLnBrk="1" hangingPunct="1"/>
            <a:r>
              <a:rPr lang="en-US" altLang="zh-CN" smtClean="0"/>
              <a:t>tuple(x): tuple()</a:t>
            </a:r>
            <a:r>
              <a:rPr lang="zh-CN" altLang="en-US" smtClean="0"/>
              <a:t>函数把序列对象转换成</a:t>
            </a:r>
            <a:r>
              <a:rPr lang="en-US" altLang="zh-CN" smtClean="0"/>
              <a:t>tuple </a:t>
            </a: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EB796E5-F07B-4202-A694-0D42C5BF90D0}" type="slidenum">
              <a:rPr lang="en-US" altLang="zh-CN" smtClean="0"/>
              <a:pPr eaLnBrk="1" hangingPunct="1"/>
              <a:t>22</a:t>
            </a:fld>
            <a:endParaRPr lang="en-US"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400" smtClean="0"/>
              <a:t>序列操作函数</a:t>
            </a:r>
          </a:p>
        </p:txBody>
      </p:sp>
      <p:sp>
        <p:nvSpPr>
          <p:cNvPr id="25603" name="Rectangle 3"/>
          <p:cNvSpPr>
            <a:spLocks noGrp="1" noChangeArrowheads="1"/>
          </p:cNvSpPr>
          <p:nvPr>
            <p:ph type="body" idx="1"/>
          </p:nvPr>
        </p:nvSpPr>
        <p:spPr/>
        <p:txBody>
          <a:bodyPr/>
          <a:lstStyle/>
          <a:p>
            <a:pPr eaLnBrk="1" hangingPunct="1">
              <a:lnSpc>
                <a:spcPct val="80000"/>
              </a:lnSpc>
            </a:pPr>
            <a:r>
              <a:rPr lang="zh-CN" altLang="en-US" sz="2600" smtClean="0"/>
              <a:t>常用函数中的</a:t>
            </a:r>
            <a:r>
              <a:rPr lang="en-US" altLang="zh-CN" sz="2600" smtClean="0"/>
              <a:t>len()</a:t>
            </a:r>
            <a:r>
              <a:rPr lang="zh-CN" altLang="en-US" sz="2600" smtClean="0"/>
              <a:t>、</a:t>
            </a:r>
            <a:r>
              <a:rPr lang="en-US" altLang="zh-CN" sz="2600" smtClean="0"/>
              <a:t>max()</a:t>
            </a:r>
            <a:r>
              <a:rPr lang="zh-CN" altLang="en-US" sz="2600" smtClean="0"/>
              <a:t>和</a:t>
            </a:r>
            <a:r>
              <a:rPr lang="en-US" altLang="zh-CN" sz="2600" smtClean="0"/>
              <a:t>min()</a:t>
            </a:r>
            <a:r>
              <a:rPr lang="zh-CN" altLang="en-US" sz="2600" smtClean="0"/>
              <a:t>同样可用于序列</a:t>
            </a:r>
            <a:r>
              <a:rPr lang="en-US" altLang="zh-CN" sz="2600" smtClean="0"/>
              <a:t>.</a:t>
            </a:r>
            <a:r>
              <a:rPr lang="zh-CN" altLang="en-US" sz="2600" smtClean="0"/>
              <a:t> 	</a:t>
            </a:r>
          </a:p>
          <a:p>
            <a:pPr eaLnBrk="1" hangingPunct="1">
              <a:lnSpc>
                <a:spcPct val="80000"/>
              </a:lnSpc>
            </a:pPr>
            <a:r>
              <a:rPr lang="en-US" altLang="zh-CN" sz="2600" smtClean="0"/>
              <a:t>filter(function,list):</a:t>
            </a:r>
            <a:r>
              <a:rPr lang="zh-CN" altLang="en-US" sz="2600" smtClean="0"/>
              <a:t>调用</a:t>
            </a:r>
            <a:r>
              <a:rPr lang="en-US" altLang="zh-CN" sz="2600" smtClean="0"/>
              <a:t>filter()</a:t>
            </a:r>
            <a:r>
              <a:rPr lang="zh-CN" altLang="en-US" sz="2600" smtClean="0"/>
              <a:t>时，它会把一个函数应用于序列中的每个项，并返回该函数返回真值时的所有项，从而过滤掉返回假值的所有项。 </a:t>
            </a:r>
          </a:p>
          <a:p>
            <a:pPr eaLnBrk="1" hangingPunct="1">
              <a:lnSpc>
                <a:spcPct val="80000"/>
              </a:lnSpc>
            </a:pPr>
            <a:r>
              <a:rPr lang="en-US" altLang="zh-CN" sz="2600" smtClean="0"/>
              <a:t>map(function,list[,list])</a:t>
            </a:r>
            <a:r>
              <a:rPr lang="zh-CN" altLang="en-US" sz="2600" smtClean="0"/>
              <a:t>：</a:t>
            </a:r>
            <a:r>
              <a:rPr lang="en-US" altLang="zh-CN" sz="2600" smtClean="0"/>
              <a:t>map()</a:t>
            </a:r>
            <a:r>
              <a:rPr lang="zh-CN" altLang="en-US" sz="2600" smtClean="0"/>
              <a:t>函数把一个函数应用于序列中所有项，并返回一个列表。</a:t>
            </a:r>
          </a:p>
          <a:p>
            <a:pPr eaLnBrk="1" hangingPunct="1">
              <a:lnSpc>
                <a:spcPct val="80000"/>
              </a:lnSpc>
            </a:pPr>
            <a:r>
              <a:rPr lang="en-US" altLang="zh-CN" sz="2600" smtClean="0"/>
              <a:t>reduce(function,seq[,init]) reduce()</a:t>
            </a:r>
            <a:r>
              <a:rPr lang="zh-CN" altLang="en-US" sz="2600" smtClean="0"/>
              <a:t>函数获得序列中前两个项，并把它传递给提供的函数，获得结果后再取序列中的下一项，连同结果再传递给函数，以此类推，直到处理完所有项为止。  </a:t>
            </a:r>
          </a:p>
          <a:p>
            <a:pPr eaLnBrk="1" hangingPunct="1">
              <a:lnSpc>
                <a:spcPct val="80000"/>
              </a:lnSpc>
            </a:pPr>
            <a:r>
              <a:rPr lang="en-US" altLang="zh-CN" sz="2600" smtClean="0"/>
              <a:t>zip(seq[,seq,...]) zip()</a:t>
            </a:r>
            <a:r>
              <a:rPr lang="zh-CN" altLang="en-US" sz="2600" smtClean="0"/>
              <a:t>函数可把两个或多个序列中的相应项合并在一起，并以元组的格式返回它们，在处理完最短序列中的所有项后就停止。 </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791A3C9-2220-493E-8BBE-C61C7CCE5423}" type="slidenum">
              <a:rPr lang="en-US" altLang="zh-CN" smtClean="0"/>
              <a:pPr eaLnBrk="1" hangingPunct="1"/>
              <a:t>23</a:t>
            </a:fld>
            <a:endParaRPr lang="en-US"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1F626C-29DB-4DCA-865E-66F2E241928E}" type="slidenum">
              <a:rPr lang="en-US" altLang="zh-CN" smtClean="0"/>
              <a:pPr eaLnBrk="1" hangingPunct="1"/>
              <a:t>24</a:t>
            </a:fld>
            <a:endParaRPr lang="en-US" altLang="zh-CN" smtClean="0"/>
          </a:p>
        </p:txBody>
      </p:sp>
      <p:sp>
        <p:nvSpPr>
          <p:cNvPr id="5" name="Rectangle 2"/>
          <p:cNvSpPr txBox="1">
            <a:spLocks noChangeArrowheads="1"/>
          </p:cNvSpPr>
          <p:nvPr/>
        </p:nvSpPr>
        <p:spPr bwMode="auto">
          <a:xfrm>
            <a:off x="2438400" y="2286000"/>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810000" y="3733800"/>
            <a:ext cx="4786313" cy="785813"/>
          </a:xfrm>
          <a:prstGeom prst="rect">
            <a:avLst/>
          </a:prstGeom>
          <a:noFill/>
          <a:ln w="9525">
            <a:noFill/>
            <a:miter lim="800000"/>
            <a:headEnd/>
            <a:tailEnd/>
          </a:ln>
        </p:spPr>
        <p:txBody>
          <a:bodyPr/>
          <a:lstStyle/>
          <a:p>
            <a:pPr marL="469900" indent="-469900">
              <a:spcBef>
                <a:spcPct val="20000"/>
              </a:spcBef>
              <a:buClr>
                <a:schemeClr val="accent2"/>
              </a:buClr>
              <a:defRPr/>
            </a:pPr>
            <a:r>
              <a:rPr lang="en-US" altLang="zh-CN" sz="3600" kern="0" dirty="0">
                <a:latin typeface="+mn-lt"/>
                <a:ea typeface="+mn-ea"/>
              </a:rPr>
              <a:t>—Python</a:t>
            </a:r>
            <a:r>
              <a:rPr lang="zh-CN" altLang="en-US" sz="3600" dirty="0"/>
              <a:t>模块</a:t>
            </a:r>
            <a:endParaRPr lang="en-US" altLang="zh-CN" sz="3600" kern="0" dirty="0">
              <a:latin typeface="+mn-lt"/>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z="4000" smtClean="0"/>
              <a:t>目录</a:t>
            </a:r>
            <a:endParaRPr lang="zh-CN" altLang="en-US" smtClean="0"/>
          </a:p>
        </p:txBody>
      </p:sp>
      <p:sp>
        <p:nvSpPr>
          <p:cNvPr id="26627" name="内容占位符 2"/>
          <p:cNvSpPr>
            <a:spLocks noGrp="1"/>
          </p:cNvSpPr>
          <p:nvPr>
            <p:ph idx="1"/>
          </p:nvPr>
        </p:nvSpPr>
        <p:spPr/>
        <p:txBody>
          <a:bodyPr/>
          <a:lstStyle/>
          <a:p>
            <a:pPr>
              <a:lnSpc>
                <a:spcPct val="90000"/>
              </a:lnSpc>
              <a:spcBef>
                <a:spcPct val="0"/>
              </a:spcBef>
              <a:defRPr/>
            </a:pPr>
            <a:r>
              <a:rPr lang="zh-CN" altLang="en-US" sz="3200" dirty="0" smtClean="0"/>
              <a:t>模块简介</a:t>
            </a:r>
            <a:endParaRPr lang="en-US" altLang="zh-CN" sz="3200" dirty="0" smtClean="0"/>
          </a:p>
          <a:p>
            <a:pPr>
              <a:lnSpc>
                <a:spcPct val="90000"/>
              </a:lnSpc>
              <a:spcBef>
                <a:spcPct val="0"/>
              </a:spcBef>
              <a:defRPr/>
            </a:pPr>
            <a:r>
              <a:rPr lang="zh-CN" altLang="en-US" sz="3200" dirty="0" smtClean="0"/>
              <a:t>模块的</a:t>
            </a:r>
            <a:r>
              <a:rPr lang="en-US" altLang="zh-CN" sz="3200" dirty="0" smtClean="0"/>
              <a:t>__</a:t>
            </a:r>
            <a:r>
              <a:rPr lang="en-US" altLang="en-US" sz="3200" dirty="0" smtClean="0"/>
              <a:t>name__</a:t>
            </a:r>
          </a:p>
          <a:p>
            <a:pPr>
              <a:lnSpc>
                <a:spcPct val="90000"/>
              </a:lnSpc>
              <a:spcBef>
                <a:spcPct val="0"/>
              </a:spcBef>
              <a:defRPr/>
            </a:pPr>
            <a:r>
              <a:rPr lang="zh-CN" altLang="en-US" sz="3200" dirty="0" smtClean="0">
                <a:solidFill>
                  <a:schemeClr val="tx2"/>
                </a:solidFill>
              </a:rPr>
              <a:t>创建模块</a:t>
            </a:r>
            <a:endParaRPr lang="en-US" altLang="zh-CN" sz="3200" dirty="0" smtClean="0">
              <a:solidFill>
                <a:schemeClr val="tx2"/>
              </a:solidFill>
            </a:endParaRPr>
          </a:p>
          <a:p>
            <a:pPr>
              <a:lnSpc>
                <a:spcPct val="90000"/>
              </a:lnSpc>
              <a:spcBef>
                <a:spcPct val="0"/>
              </a:spcBef>
              <a:defRPr/>
            </a:pPr>
            <a:r>
              <a:rPr lang="en-US" sz="3200" dirty="0" smtClean="0">
                <a:solidFill>
                  <a:schemeClr val="tx2"/>
                </a:solidFill>
              </a:rPr>
              <a:t>dir() </a:t>
            </a:r>
            <a:r>
              <a:rPr lang="zh-CN" altLang="en-US" sz="3200" dirty="0" smtClean="0">
                <a:solidFill>
                  <a:schemeClr val="tx2"/>
                </a:solidFill>
              </a:rPr>
              <a:t>函数</a:t>
            </a:r>
            <a:endParaRPr lang="en-US" altLang="zh-CN" sz="3200" dirty="0" smtClean="0">
              <a:solidFill>
                <a:schemeClr val="tx2"/>
              </a:solidFill>
            </a:endParaRPr>
          </a:p>
          <a:p>
            <a:pPr>
              <a:lnSpc>
                <a:spcPct val="90000"/>
              </a:lnSpc>
              <a:spcBef>
                <a:spcPct val="0"/>
              </a:spcBef>
              <a:defRPr/>
            </a:pPr>
            <a:r>
              <a:rPr lang="zh-CN" altLang="en-US" sz="3200" dirty="0" smtClean="0"/>
              <a:t>包（package）</a:t>
            </a:r>
            <a:endParaRPr lang="zh-CN" altLang="en-US" sz="3200" dirty="0" smtClean="0">
              <a:solidFill>
                <a:schemeClr val="tx2"/>
              </a:solidFill>
              <a:latin typeface="+mj-lt"/>
              <a:ea typeface="+mj-ea"/>
              <a:cs typeface="+mj-cs"/>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75A89D-2491-4D09-B0EE-654632887D05}" type="slidenum">
              <a:rPr lang="en-US" altLang="zh-CN" smtClean="0"/>
              <a:pPr eaLnBrk="1" hangingPunct="1"/>
              <a:t>25</a:t>
            </a:fld>
            <a:endParaRPr lang="en-US"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600" smtClean="0"/>
              <a:t>模块简介</a:t>
            </a:r>
            <a:endParaRPr lang="en-US" altLang="zh-CN" sz="3400" smtClean="0"/>
          </a:p>
        </p:txBody>
      </p:sp>
      <p:sp>
        <p:nvSpPr>
          <p:cNvPr id="28675" name="Rectangle 3"/>
          <p:cNvSpPr>
            <a:spLocks noGrp="1" noChangeArrowheads="1"/>
          </p:cNvSpPr>
          <p:nvPr>
            <p:ph type="body" idx="1"/>
          </p:nvPr>
        </p:nvSpPr>
        <p:spPr/>
        <p:txBody>
          <a:bodyPr/>
          <a:lstStyle/>
          <a:p>
            <a:r>
              <a:rPr lang="zh-CN" altLang="en-US" smtClean="0"/>
              <a:t>模块是最高级别的程序组织单元，它将程序代码和数据封装起来以便重用。</a:t>
            </a:r>
          </a:p>
          <a:p>
            <a:r>
              <a:rPr lang="zh-CN" altLang="en-US" smtClean="0"/>
              <a:t>模块是一个包含所有你定义的函数和变量的文件，其后缀名是</a:t>
            </a:r>
            <a:r>
              <a:rPr lang="en-US" altLang="zh-CN" smtClean="0"/>
              <a:t>.py</a:t>
            </a:r>
            <a:r>
              <a:rPr lang="zh-CN" altLang="en-US" smtClean="0"/>
              <a:t>。</a:t>
            </a:r>
            <a:endParaRPr lang="en-US" altLang="zh-CN" smtClean="0"/>
          </a:p>
          <a:p>
            <a:r>
              <a:rPr lang="zh-CN" altLang="en-US" smtClean="0"/>
              <a:t>模块可以被别的程序引入，以使用该模块中的函数等功能。这也是使用</a:t>
            </a:r>
            <a:r>
              <a:rPr lang="en-US" altLang="zh-CN" smtClean="0"/>
              <a:t>python</a:t>
            </a:r>
            <a:r>
              <a:rPr lang="zh-CN" altLang="en-US" smtClean="0"/>
              <a:t>标准库的方法。</a:t>
            </a:r>
          </a:p>
        </p:txBody>
      </p:sp>
      <p:sp>
        <p:nvSpPr>
          <p:cNvPr id="2867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20AAEF2-D57B-4D27-872D-CE02443571CB}" type="slidenum">
              <a:rPr lang="en-US" altLang="zh-CN" smtClean="0"/>
              <a:pPr eaLnBrk="1" hangingPunct="1"/>
              <a:t>26</a:t>
            </a:fld>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smtClean="0"/>
              <a:t>模块简介</a:t>
            </a:r>
          </a:p>
        </p:txBody>
      </p:sp>
      <p:sp>
        <p:nvSpPr>
          <p:cNvPr id="29699" name="内容占位符 2"/>
          <p:cNvSpPr>
            <a:spLocks noGrp="1"/>
          </p:cNvSpPr>
          <p:nvPr>
            <p:ph sz="half"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smtClean="0"/>
          </a:p>
        </p:txBody>
      </p:sp>
      <p:sp>
        <p:nvSpPr>
          <p:cNvPr id="29700" name="内容占位符 5"/>
          <p:cNvSpPr>
            <a:spLocks noGrp="1"/>
          </p:cNvSpPr>
          <p:nvPr>
            <p:ph sz="half" idx="2"/>
          </p:nvPr>
        </p:nvSpPr>
        <p:spPr/>
        <p:txBody>
          <a:bodyPr/>
          <a:lstStyle/>
          <a:p>
            <a:r>
              <a:rPr lang="en-US" altLang="zh-CN" sz="2400" smtClean="0"/>
              <a:t>import sys</a:t>
            </a:r>
            <a:r>
              <a:rPr lang="zh-CN" altLang="en-US" sz="2400" smtClean="0"/>
              <a:t>引入</a:t>
            </a:r>
            <a:r>
              <a:rPr lang="en-US" altLang="zh-CN" sz="2400" smtClean="0"/>
              <a:t>python</a:t>
            </a:r>
            <a:r>
              <a:rPr lang="zh-CN" altLang="en-US" sz="2400" smtClean="0"/>
              <a:t>标准库中的</a:t>
            </a:r>
            <a:r>
              <a:rPr lang="en-US" altLang="zh-CN" sz="2400" smtClean="0"/>
              <a:t>sys.py</a:t>
            </a:r>
            <a:r>
              <a:rPr lang="zh-CN" altLang="en-US" sz="2400" smtClean="0"/>
              <a:t>模块；这是引入某一模块的方法。</a:t>
            </a:r>
          </a:p>
          <a:p>
            <a:r>
              <a:rPr lang="en-US" altLang="zh-CN" sz="2400" smtClean="0"/>
              <a:t>2</a:t>
            </a:r>
            <a:r>
              <a:rPr lang="zh-CN" altLang="en-US" sz="2400" smtClean="0"/>
              <a:t>、</a:t>
            </a:r>
            <a:r>
              <a:rPr lang="en-US" altLang="zh-CN" sz="2400" smtClean="0"/>
              <a:t>sys.argv</a:t>
            </a:r>
            <a:r>
              <a:rPr lang="zh-CN" altLang="en-US" sz="2400" smtClean="0"/>
              <a:t>是一个包含命令行参数的列表。</a:t>
            </a:r>
          </a:p>
          <a:p>
            <a:r>
              <a:rPr lang="en-US" altLang="zh-CN" sz="2400" smtClean="0"/>
              <a:t>3</a:t>
            </a:r>
            <a:r>
              <a:rPr lang="zh-CN" altLang="en-US" sz="2400" smtClean="0"/>
              <a:t>、</a:t>
            </a:r>
            <a:r>
              <a:rPr lang="en-US" altLang="zh-CN" sz="2400" smtClean="0"/>
              <a:t>sys.path</a:t>
            </a:r>
            <a:r>
              <a:rPr lang="zh-CN" altLang="en-US" sz="2400" smtClean="0"/>
              <a:t>包含了一个</a:t>
            </a:r>
            <a:r>
              <a:rPr lang="en-US" altLang="zh-CN" sz="2400" smtClean="0"/>
              <a:t>Python</a:t>
            </a:r>
            <a:r>
              <a:rPr lang="zh-CN" altLang="en-US" sz="2400" smtClean="0"/>
              <a:t>解释器自动查找所需模块的路径的列表。</a:t>
            </a:r>
          </a:p>
          <a:p>
            <a:endParaRPr lang="zh-CN" altLang="en-US" smtClean="0"/>
          </a:p>
        </p:txBody>
      </p:sp>
      <p:sp>
        <p:nvSpPr>
          <p:cNvPr id="297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BFB2E15-8081-4678-A298-D6BDC22D8FA1}" type="slidenum">
              <a:rPr lang="en-US" altLang="zh-CN" smtClean="0"/>
              <a:pPr eaLnBrk="1" hangingPunct="1"/>
              <a:t>27</a:t>
            </a:fld>
            <a:endParaRPr lang="en-US" altLang="zh-CN" smtClean="0"/>
          </a:p>
        </p:txBody>
      </p:sp>
      <p:sp>
        <p:nvSpPr>
          <p:cNvPr id="29702" name="Text Box 4"/>
          <p:cNvSpPr txBox="1">
            <a:spLocks noChangeArrowheads="1"/>
          </p:cNvSpPr>
          <p:nvPr/>
        </p:nvSpPr>
        <p:spPr bwMode="auto">
          <a:xfrm>
            <a:off x="609600" y="1143000"/>
            <a:ext cx="3962400" cy="30464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#!/usr/bin/python</a:t>
            </a:r>
          </a:p>
          <a:p>
            <a:pPr eaLnBrk="1" hangingPunct="1"/>
            <a:r>
              <a:rPr lang="en-US" altLang="zh-CN" sz="1600"/>
              <a:t># Filename: using_sys.py</a:t>
            </a:r>
            <a:br>
              <a:rPr lang="en-US" altLang="zh-CN" sz="1600"/>
            </a:br>
            <a:endParaRPr lang="en-US" altLang="zh-CN" sz="1600"/>
          </a:p>
          <a:p>
            <a:pPr eaLnBrk="1" hangingPunct="1"/>
            <a:r>
              <a:rPr lang="en-US" altLang="zh-CN" sz="1600"/>
              <a:t>import sys</a:t>
            </a:r>
          </a:p>
          <a:p>
            <a:pPr eaLnBrk="1" hangingPunct="1"/>
            <a:endParaRPr lang="en-US" altLang="zh-CN" sz="1600"/>
          </a:p>
          <a:p>
            <a:pPr eaLnBrk="1" hangingPunct="1"/>
            <a:r>
              <a:rPr lang="en-US" altLang="zh-CN" sz="1600"/>
              <a:t>print 'The command line arguments are:‘</a:t>
            </a:r>
          </a:p>
          <a:p>
            <a:pPr eaLnBrk="1" hangingPunct="1"/>
            <a:endParaRPr lang="en-US" altLang="zh-CN" sz="1600"/>
          </a:p>
          <a:p>
            <a:pPr eaLnBrk="1" hangingPunct="1"/>
            <a:r>
              <a:rPr lang="en-US" altLang="zh-CN" sz="1600"/>
              <a:t>for i in sys.argv:</a:t>
            </a:r>
          </a:p>
          <a:p>
            <a:pPr eaLnBrk="1" hangingPunct="1"/>
            <a:r>
              <a:rPr lang="en-US" altLang="zh-CN" sz="1600"/>
              <a:t>    print i</a:t>
            </a:r>
          </a:p>
          <a:p>
            <a:pPr eaLnBrk="1" hangingPunct="1"/>
            <a:r>
              <a:rPr lang="en-US" altLang="zh-CN" sz="1600"/>
              <a:t>print '\n\nThe PYTHONPATH is',sys.path,'\n'</a:t>
            </a:r>
          </a:p>
        </p:txBody>
      </p:sp>
      <p:sp>
        <p:nvSpPr>
          <p:cNvPr id="29703" name="Text Box 4"/>
          <p:cNvSpPr txBox="1">
            <a:spLocks noChangeArrowheads="1"/>
          </p:cNvSpPr>
          <p:nvPr/>
        </p:nvSpPr>
        <p:spPr bwMode="auto">
          <a:xfrm>
            <a:off x="533400" y="4303713"/>
            <a:ext cx="3962400" cy="23082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python using_sys.py we are arguments</a:t>
            </a:r>
            <a:br>
              <a:rPr lang="en-US" altLang="zh-CN" sz="1600"/>
            </a:br>
            <a:r>
              <a:rPr lang="en-US" altLang="zh-CN" sz="1600"/>
              <a:t>The command line arguments are:</a:t>
            </a:r>
            <a:br>
              <a:rPr lang="en-US" altLang="zh-CN" sz="1600"/>
            </a:br>
            <a:r>
              <a:rPr lang="en-US" altLang="zh-CN" sz="1600"/>
              <a:t>using_sys.py</a:t>
            </a:r>
            <a:br>
              <a:rPr lang="en-US" altLang="zh-CN" sz="1600"/>
            </a:br>
            <a:r>
              <a:rPr lang="en-US" altLang="zh-CN" sz="1600"/>
              <a:t>we</a:t>
            </a:r>
            <a:br>
              <a:rPr lang="en-US" altLang="zh-CN" sz="1600"/>
            </a:br>
            <a:r>
              <a:rPr lang="en-US" altLang="zh-CN" sz="1600"/>
              <a:t>are</a:t>
            </a:r>
            <a:br>
              <a:rPr lang="en-US" altLang="zh-CN" sz="1600"/>
            </a:br>
            <a:r>
              <a:rPr lang="en-US" altLang="zh-CN" sz="1600"/>
              <a:t>arguments</a:t>
            </a:r>
            <a:br>
              <a:rPr lang="en-US" altLang="zh-CN" sz="1600"/>
            </a:br>
            <a:r>
              <a:rPr lang="en-US" altLang="zh-CN" sz="1600"/>
              <a:t>The PYTHONPATH is ['/home/swaroop/byte/code',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8"/>
          <p:cNvSpPr>
            <a:spLocks noGrp="1"/>
          </p:cNvSpPr>
          <p:nvPr>
            <p:ph type="title"/>
          </p:nvPr>
        </p:nvSpPr>
        <p:spPr/>
        <p:txBody>
          <a:bodyPr/>
          <a:lstStyle/>
          <a:p>
            <a:r>
              <a:rPr lang="zh-CN" altLang="en-US" sz="3600" smtClean="0"/>
              <a:t>模块简介</a:t>
            </a:r>
          </a:p>
        </p:txBody>
      </p:sp>
      <p:sp>
        <p:nvSpPr>
          <p:cNvPr id="30723" name="内容占位符 9"/>
          <p:cNvSpPr>
            <a:spLocks noGrp="1"/>
          </p:cNvSpPr>
          <p:nvPr>
            <p:ph idx="1"/>
          </p:nvPr>
        </p:nvSpPr>
        <p:spPr/>
        <p:txBody>
          <a:bodyPr/>
          <a:lstStyle/>
          <a:p>
            <a:r>
              <a:rPr lang="zh-CN" altLang="en-US" sz="2800" smtClean="0"/>
              <a:t>搜索路径被存储在</a:t>
            </a:r>
            <a:r>
              <a:rPr lang="en-US" altLang="zh-CN" sz="2800" smtClean="0"/>
              <a:t>sys</a:t>
            </a:r>
            <a:r>
              <a:rPr lang="zh-CN" altLang="en-US" sz="2800" smtClean="0"/>
              <a:t>模块中的</a:t>
            </a:r>
            <a:r>
              <a:rPr lang="en-US" altLang="zh-CN" sz="2800" smtClean="0"/>
              <a:t>path</a:t>
            </a:r>
            <a:r>
              <a:rPr lang="zh-CN" altLang="en-US" sz="2800" smtClean="0"/>
              <a:t>变量，做一个简单的实验，在交互式解释器中</a:t>
            </a:r>
          </a:p>
          <a:p>
            <a:endParaRPr lang="en-US" altLang="zh-CN" smtClean="0"/>
          </a:p>
          <a:p>
            <a:endParaRPr lang="en-US" altLang="zh-CN" smtClean="0"/>
          </a:p>
          <a:p>
            <a:r>
              <a:rPr lang="zh-CN" altLang="en-US" sz="2800" smtClean="0"/>
              <a:t>作为环境变量，</a:t>
            </a:r>
            <a:r>
              <a:rPr lang="en-US" altLang="zh-CN" sz="2800" smtClean="0"/>
              <a:t>PYTHONPATH</a:t>
            </a:r>
            <a:r>
              <a:rPr lang="zh-CN" altLang="en-US" sz="2800" smtClean="0"/>
              <a:t>由装在一个列表里的许多目录组成。</a:t>
            </a:r>
            <a:r>
              <a:rPr lang="en-US" altLang="zh-CN" sz="2800" smtClean="0"/>
              <a:t>PYTHONPATH</a:t>
            </a:r>
            <a:r>
              <a:rPr lang="zh-CN" altLang="en-US" sz="2800" smtClean="0"/>
              <a:t>的语法和</a:t>
            </a:r>
            <a:r>
              <a:rPr lang="en-US" altLang="zh-CN" sz="2800" smtClean="0"/>
              <a:t>shell</a:t>
            </a:r>
            <a:r>
              <a:rPr lang="zh-CN" altLang="en-US" sz="2800" smtClean="0"/>
              <a:t>变量</a:t>
            </a:r>
            <a:r>
              <a:rPr lang="en-US" altLang="zh-CN" sz="2800" smtClean="0"/>
              <a:t>PATH</a:t>
            </a:r>
            <a:r>
              <a:rPr lang="zh-CN" altLang="en-US" sz="2800" smtClean="0"/>
              <a:t>的一样。在</a:t>
            </a:r>
            <a:r>
              <a:rPr lang="en-US" altLang="zh-CN" sz="2800" smtClean="0"/>
              <a:t>Windows</a:t>
            </a:r>
            <a:r>
              <a:rPr lang="zh-CN" altLang="en-US" sz="2800" smtClean="0"/>
              <a:t>，典型的</a:t>
            </a:r>
            <a:r>
              <a:rPr lang="en-US" altLang="zh-CN" sz="2800" smtClean="0"/>
              <a:t>PYTHONPATH</a:t>
            </a:r>
            <a:r>
              <a:rPr lang="zh-CN" altLang="en-US" sz="2800" smtClean="0"/>
              <a:t>如下：</a:t>
            </a:r>
          </a:p>
          <a:p>
            <a:endParaRPr lang="en-US" altLang="zh-CN" smtClean="0"/>
          </a:p>
        </p:txBody>
      </p:sp>
      <p:sp>
        <p:nvSpPr>
          <p:cNvPr id="3072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0A0C35-BD68-4B2B-B2F3-9BB6CAA67371}" type="slidenum">
              <a:rPr lang="en-US" altLang="zh-CN" smtClean="0"/>
              <a:pPr eaLnBrk="1" hangingPunct="1"/>
              <a:t>28</a:t>
            </a:fld>
            <a:endParaRPr lang="en-US" altLang="zh-CN" smtClean="0"/>
          </a:p>
        </p:txBody>
      </p:sp>
      <p:sp>
        <p:nvSpPr>
          <p:cNvPr id="30725" name="Text Box 4"/>
          <p:cNvSpPr txBox="1">
            <a:spLocks noChangeArrowheads="1"/>
          </p:cNvSpPr>
          <p:nvPr/>
        </p:nvSpPr>
        <p:spPr bwMode="auto">
          <a:xfrm>
            <a:off x="1676400" y="2133600"/>
            <a:ext cx="3962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sys </a:t>
            </a:r>
          </a:p>
          <a:p>
            <a:pPr eaLnBrk="1" hangingPunct="1"/>
            <a:r>
              <a:rPr lang="en-US" altLang="zh-CN" sz="2000"/>
              <a:t>sys.path</a:t>
            </a:r>
          </a:p>
        </p:txBody>
      </p:sp>
      <p:sp>
        <p:nvSpPr>
          <p:cNvPr id="30726" name="Text Box 4"/>
          <p:cNvSpPr txBox="1">
            <a:spLocks noChangeArrowheads="1"/>
          </p:cNvSpPr>
          <p:nvPr/>
        </p:nvSpPr>
        <p:spPr bwMode="auto">
          <a:xfrm>
            <a:off x="1905000" y="5105400"/>
            <a:ext cx="4876800" cy="6461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sys.path.append('E:\\pythontry')</a:t>
            </a:r>
          </a:p>
          <a:p>
            <a:pPr eaLnBrk="1" hangingPunct="1"/>
            <a:endParaRPr lang="en-US" altLang="zh-CN"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600" smtClean="0"/>
              <a:t>模块简介</a:t>
            </a:r>
            <a:endParaRPr lang="en-US" altLang="zh-CN" sz="3400" smtClean="0"/>
          </a:p>
        </p:txBody>
      </p:sp>
      <p:sp>
        <p:nvSpPr>
          <p:cNvPr id="29699" name="Rectangle 3"/>
          <p:cNvSpPr>
            <a:spLocks noGrp="1" noChangeArrowheads="1"/>
          </p:cNvSpPr>
          <p:nvPr>
            <p:ph type="body" idx="1"/>
          </p:nvPr>
        </p:nvSpPr>
        <p:spPr/>
        <p:txBody>
          <a:bodyPr/>
          <a:lstStyle/>
          <a:p>
            <a:pPr>
              <a:defRPr/>
            </a:pPr>
            <a:r>
              <a:rPr lang="en-US" sz="2800" dirty="0" smtClean="0"/>
              <a:t>from..import</a:t>
            </a:r>
            <a:r>
              <a:rPr lang="zh-CN" altLang="en-US" sz="2800" dirty="0" smtClean="0"/>
              <a:t>语句</a:t>
            </a:r>
            <a:endParaRPr lang="en-US" altLang="zh-CN" sz="2800" dirty="0" smtClean="0"/>
          </a:p>
          <a:p>
            <a:pPr lvl="1">
              <a:defRPr/>
            </a:pPr>
            <a:r>
              <a:rPr lang="zh-CN" altLang="en-US" dirty="0" smtClean="0">
                <a:cs typeface="+mn-cs"/>
              </a:rPr>
              <a:t>如果你想要直接输入</a:t>
            </a:r>
            <a:r>
              <a:rPr lang="en-US" altLang="zh-CN" dirty="0" err="1" smtClean="0"/>
              <a:t>argv</a:t>
            </a:r>
            <a:r>
              <a:rPr lang="zh-CN" altLang="en-US" dirty="0" smtClean="0">
                <a:cs typeface="+mn-cs"/>
              </a:rPr>
              <a:t>变量到你的程序中（避免在每次使用它时打</a:t>
            </a:r>
            <a:r>
              <a:rPr lang="en-US" altLang="zh-CN" dirty="0" smtClean="0"/>
              <a:t>sys.</a:t>
            </a:r>
            <a:r>
              <a:rPr lang="zh-CN" altLang="en-US" dirty="0" smtClean="0">
                <a:cs typeface="+mn-cs"/>
              </a:rPr>
              <a:t>），那么你可以使用</a:t>
            </a:r>
            <a:r>
              <a:rPr lang="en-US" altLang="zh-CN" dirty="0" smtClean="0"/>
              <a:t>from sys import </a:t>
            </a:r>
            <a:r>
              <a:rPr lang="en-US" altLang="zh-CN" dirty="0" err="1" smtClean="0"/>
              <a:t>argv</a:t>
            </a:r>
            <a:r>
              <a:rPr lang="zh-CN" altLang="en-US" dirty="0" smtClean="0">
                <a:cs typeface="+mn-cs"/>
              </a:rPr>
              <a:t>语句。</a:t>
            </a:r>
            <a:endParaRPr lang="en-US" altLang="zh-CN" dirty="0" smtClean="0">
              <a:cs typeface="+mn-cs"/>
            </a:endParaRPr>
          </a:p>
          <a:p>
            <a:pPr lvl="1">
              <a:defRPr/>
            </a:pPr>
            <a:r>
              <a:rPr lang="zh-CN" altLang="en-US" dirty="0" smtClean="0">
                <a:cs typeface="+mn-cs"/>
              </a:rPr>
              <a:t>如果你想要输入所有</a:t>
            </a:r>
            <a:r>
              <a:rPr lang="en-US" altLang="zh-CN" dirty="0" smtClean="0"/>
              <a:t>sys</a:t>
            </a:r>
            <a:r>
              <a:rPr lang="zh-CN" altLang="en-US" dirty="0" smtClean="0">
                <a:cs typeface="+mn-cs"/>
              </a:rPr>
              <a:t>模块使用的名字，那么你可以使用</a:t>
            </a:r>
            <a:r>
              <a:rPr lang="en-US" altLang="zh-CN" dirty="0" smtClean="0"/>
              <a:t>from sys import *</a:t>
            </a:r>
            <a:r>
              <a:rPr lang="zh-CN" altLang="en-US" dirty="0" smtClean="0">
                <a:cs typeface="+mn-cs"/>
              </a:rPr>
              <a:t>语句。这对于所有模块都适用。</a:t>
            </a:r>
            <a:endParaRPr lang="en-US" altLang="zh-CN" dirty="0" smtClean="0">
              <a:cs typeface="+mn-cs"/>
            </a:endParaRPr>
          </a:p>
          <a:p>
            <a:pPr lvl="1">
              <a:defRPr/>
            </a:pPr>
            <a:r>
              <a:rPr lang="zh-CN" altLang="en-US" dirty="0" smtClean="0">
                <a:cs typeface="+mn-cs"/>
              </a:rPr>
              <a:t>一般说来，应该避免使用</a:t>
            </a:r>
            <a:r>
              <a:rPr lang="en-US" altLang="zh-CN" dirty="0" smtClean="0"/>
              <a:t>from..import</a:t>
            </a:r>
            <a:r>
              <a:rPr lang="zh-CN" altLang="en-US" dirty="0" smtClean="0">
                <a:cs typeface="+mn-cs"/>
              </a:rPr>
              <a:t>而使用</a:t>
            </a:r>
            <a:r>
              <a:rPr lang="en-US" altLang="zh-CN" dirty="0" smtClean="0"/>
              <a:t>import</a:t>
            </a:r>
            <a:r>
              <a:rPr lang="zh-CN" altLang="en-US" dirty="0" smtClean="0">
                <a:cs typeface="+mn-cs"/>
              </a:rPr>
              <a:t>语句，因为这样可以使你的程序更加易读，也可以避免名称的冲突。</a:t>
            </a:r>
            <a:endParaRPr lang="en-US" altLang="zh-CN" b="1" dirty="0" smtClean="0">
              <a:cs typeface="+mn-cs"/>
            </a:endParaRPr>
          </a:p>
          <a:p>
            <a:pPr>
              <a:defRPr/>
            </a:pPr>
            <a:endParaRPr lang="zh-CN" altLang="en-US" b="1" dirty="0"/>
          </a:p>
        </p:txBody>
      </p:sp>
      <p:sp>
        <p:nvSpPr>
          <p:cNvPr id="317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BA044F2-F027-4AF4-8200-E647CE105738}" type="slidenum">
              <a:rPr lang="en-US" altLang="zh-CN" smtClean="0"/>
              <a:pPr eaLnBrk="1" hangingPunct="1"/>
              <a:t>29</a:t>
            </a:fld>
            <a:endParaRPr lang="en-US"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smtClean="0"/>
              <a:t>函数的定义与调用</a:t>
            </a:r>
            <a:endParaRPr lang="en-US" altLang="zh-CN" sz="3600" smtClean="0"/>
          </a:p>
        </p:txBody>
      </p:sp>
      <p:sp>
        <p:nvSpPr>
          <p:cNvPr id="5123" name="Rectangle 3"/>
          <p:cNvSpPr>
            <a:spLocks noGrp="1" noChangeArrowheads="1"/>
          </p:cNvSpPr>
          <p:nvPr>
            <p:ph type="body" idx="1"/>
          </p:nvPr>
        </p:nvSpPr>
        <p:spPr/>
        <p:txBody>
          <a:bodyPr/>
          <a:lstStyle/>
          <a:p>
            <a:pPr eaLnBrk="1" hangingPunct="1"/>
            <a:r>
              <a:rPr lang="zh-CN" altLang="en-US" smtClean="0"/>
              <a:t>函数是一个能完成特定功能的代码块，可在程序中重复使用，减少程序的代码量和提高程序的执行效率。</a:t>
            </a:r>
          </a:p>
          <a:p>
            <a:pPr eaLnBrk="1" hangingPunct="1"/>
            <a:r>
              <a:rPr lang="zh-CN" altLang="en-US" smtClean="0"/>
              <a:t>在</a:t>
            </a:r>
            <a:r>
              <a:rPr lang="en-US" altLang="zh-CN" smtClean="0"/>
              <a:t>python</a:t>
            </a:r>
            <a:r>
              <a:rPr lang="zh-CN" altLang="en-US" smtClean="0"/>
              <a:t>中函数定义语法如下：</a:t>
            </a:r>
          </a:p>
          <a:p>
            <a:pPr lvl="1" eaLnBrk="1" hangingPunct="1"/>
            <a:r>
              <a:rPr lang="en-US" altLang="zh-CN" smtClean="0"/>
              <a:t>def function_name(arg1,arg2[,...]):</a:t>
            </a:r>
          </a:p>
          <a:p>
            <a:pPr lvl="2" eaLnBrk="1" hangingPunct="1"/>
            <a:r>
              <a:rPr lang="en-US" altLang="zh-CN" smtClean="0"/>
              <a:t>statement </a:t>
            </a:r>
          </a:p>
          <a:p>
            <a:pPr lvl="2" eaLnBrk="1" hangingPunct="1"/>
            <a:r>
              <a:rPr lang="en-US" altLang="zh-CN" smtClean="0"/>
              <a:t>[return value] </a:t>
            </a:r>
          </a:p>
          <a:p>
            <a:pPr eaLnBrk="1" hangingPunct="1"/>
            <a:r>
              <a:rPr lang="zh-CN" altLang="en-US" smtClean="0"/>
              <a:t>返回值不是必须的，如果没有</a:t>
            </a:r>
            <a:r>
              <a:rPr lang="en-US" altLang="zh-CN" smtClean="0"/>
              <a:t>return</a:t>
            </a:r>
            <a:r>
              <a:rPr lang="zh-CN" altLang="en-US" smtClean="0"/>
              <a:t>语句，则</a:t>
            </a:r>
            <a:r>
              <a:rPr lang="en-US" altLang="zh-CN" smtClean="0"/>
              <a:t>Python</a:t>
            </a:r>
            <a:r>
              <a:rPr lang="zh-CN" altLang="en-US" smtClean="0"/>
              <a:t>默认返回值</a:t>
            </a:r>
            <a:r>
              <a:rPr lang="en-US" altLang="zh-CN" smtClean="0"/>
              <a:t>None </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CA03B25-B5D8-465C-A28A-9782DBEA9B52}" type="slidenum">
              <a:rPr lang="en-US" altLang="zh-CN" smtClean="0"/>
              <a:pPr eaLnBrk="1" hangingPunct="1"/>
              <a:t>3</a:t>
            </a:fld>
            <a:endParaRPr lang="en-US"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3600" smtClean="0"/>
              <a:t>模块的</a:t>
            </a:r>
            <a:r>
              <a:rPr lang="en-US" altLang="zh-CN" sz="3600" smtClean="0"/>
              <a:t>__name__</a:t>
            </a:r>
            <a:endParaRPr lang="zh-CN" altLang="en-US" sz="3600" smtClean="0"/>
          </a:p>
        </p:txBody>
      </p:sp>
      <p:sp>
        <p:nvSpPr>
          <p:cNvPr id="32771" name="内容占位符 2"/>
          <p:cNvSpPr>
            <a:spLocks noGrp="1"/>
          </p:cNvSpPr>
          <p:nvPr>
            <p:ph idx="1"/>
          </p:nvPr>
        </p:nvSpPr>
        <p:spPr/>
        <p:txBody>
          <a:bodyPr/>
          <a:lstStyle/>
          <a:p>
            <a:r>
              <a:rPr lang="zh-CN" altLang="en-US" smtClean="0"/>
              <a:t>当一个模块被第一次输入的时候，这个模块的主块将被运行。假如只想在程序本身被使用的时候运行主块，而在它被别的模块输入的时候不运行主块，我们该怎么做呢？这可以通过模块的</a:t>
            </a:r>
            <a:r>
              <a:rPr lang="en-US" altLang="zh-CN" smtClean="0"/>
              <a:t>__name__</a:t>
            </a:r>
            <a:r>
              <a:rPr lang="zh-CN" altLang="en-US" smtClean="0"/>
              <a:t>属性完成。</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224732A-E314-4259-9B2D-E0204EE6384A}" type="slidenum">
              <a:rPr lang="en-US" altLang="zh-CN" smtClean="0"/>
              <a:pPr eaLnBrk="1" hangingPunct="1"/>
              <a:t>30</a:t>
            </a:fld>
            <a:endParaRPr lang="en-US" altLang="zh-CN" smtClean="0"/>
          </a:p>
        </p:txBody>
      </p:sp>
      <p:sp>
        <p:nvSpPr>
          <p:cNvPr id="32773" name="Text Box 4"/>
          <p:cNvSpPr txBox="1">
            <a:spLocks noChangeArrowheads="1"/>
          </p:cNvSpPr>
          <p:nvPr/>
        </p:nvSpPr>
        <p:spPr bwMode="auto">
          <a:xfrm>
            <a:off x="1219200" y="3733800"/>
            <a:ext cx="7086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#!/usr/bin/python</a:t>
            </a:r>
          </a:p>
          <a:p>
            <a:pPr eaLnBrk="1" hangingPunct="1"/>
            <a:r>
              <a:rPr lang="en-US" altLang="zh-CN" sz="2000"/>
              <a:t># Filename: using_name.py</a:t>
            </a:r>
          </a:p>
          <a:p>
            <a:pPr eaLnBrk="1" hangingPunct="1"/>
            <a:endParaRPr lang="en-US" altLang="zh-CN" sz="2000"/>
          </a:p>
          <a:p>
            <a:pPr eaLnBrk="1" hangingPunct="1"/>
            <a:r>
              <a:rPr lang="en-US" altLang="zh-CN" sz="2000"/>
              <a:t>if __name__ == '__main__':</a:t>
            </a:r>
          </a:p>
          <a:p>
            <a:pPr eaLnBrk="1" hangingPunct="1"/>
            <a:r>
              <a:rPr lang="en-US" altLang="zh-CN" sz="2000"/>
              <a:t>print 'This program is being run by itself'</a:t>
            </a:r>
          </a:p>
          <a:p>
            <a:pPr eaLnBrk="1" hangingPunct="1"/>
            <a:r>
              <a:rPr lang="en-US" altLang="zh-CN" sz="2000"/>
              <a:t>else:</a:t>
            </a:r>
          </a:p>
          <a:p>
            <a:pPr eaLnBrk="1" hangingPunct="1"/>
            <a:r>
              <a:rPr lang="en-US" altLang="zh-CN" sz="2000"/>
              <a:t>print 'I am being imported from another module’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3600" smtClean="0"/>
              <a:t>模块的</a:t>
            </a:r>
            <a:r>
              <a:rPr lang="en-US" altLang="zh-CN" sz="3600" smtClean="0"/>
              <a:t>__</a:t>
            </a:r>
            <a:r>
              <a:rPr lang="en-US" altLang="en-US" sz="3600" smtClean="0"/>
              <a:t>name__</a:t>
            </a:r>
            <a:endParaRPr lang="zh-CN" altLang="en-US" sz="3600" smtClean="0"/>
          </a:p>
        </p:txBody>
      </p:sp>
      <p:sp>
        <p:nvSpPr>
          <p:cNvPr id="33795"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zh-CN" altLang="en-US" sz="2800" smtClean="0"/>
              <a:t>每个</a:t>
            </a:r>
            <a:r>
              <a:rPr lang="en-US" altLang="zh-CN" sz="2800" smtClean="0"/>
              <a:t>Python</a:t>
            </a:r>
            <a:r>
              <a:rPr lang="zh-CN" altLang="en-US" sz="2800" smtClean="0"/>
              <a:t>模块都有它的</a:t>
            </a:r>
            <a:r>
              <a:rPr lang="en-US" altLang="zh-CN" sz="2800" smtClean="0"/>
              <a:t>__name__</a:t>
            </a:r>
            <a:r>
              <a:rPr lang="zh-CN" altLang="en-US" sz="2800" smtClean="0"/>
              <a:t>，如果它是</a:t>
            </a:r>
            <a:r>
              <a:rPr lang="en-US" altLang="zh-CN" sz="2800" smtClean="0"/>
              <a:t>'__main__'</a:t>
            </a:r>
            <a:r>
              <a:rPr lang="zh-CN" altLang="en-US" sz="2800" smtClean="0"/>
              <a:t>，这说明这个模块被用户单独运行，我们可以进行相应的恰当操作。</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E22CC63-1A80-4A6E-BB67-0460FA97F363}" type="slidenum">
              <a:rPr lang="en-US" altLang="zh-CN" smtClean="0"/>
              <a:pPr eaLnBrk="1" hangingPunct="1"/>
              <a:t>31</a:t>
            </a:fld>
            <a:endParaRPr lang="en-US" altLang="zh-CN" smtClean="0"/>
          </a:p>
        </p:txBody>
      </p:sp>
      <p:sp>
        <p:nvSpPr>
          <p:cNvPr id="33797" name="Text Box 4"/>
          <p:cNvSpPr txBox="1">
            <a:spLocks noChangeArrowheads="1"/>
          </p:cNvSpPr>
          <p:nvPr/>
        </p:nvSpPr>
        <p:spPr bwMode="auto">
          <a:xfrm>
            <a:off x="1143000" y="1371600"/>
            <a:ext cx="6781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python(run) using_name.py</a:t>
            </a:r>
            <a:br>
              <a:rPr lang="en-US" altLang="zh-CN" sz="2000"/>
            </a:br>
            <a:r>
              <a:rPr lang="en-US" altLang="zh-CN" sz="2000"/>
              <a:t>This program is being run by itself</a:t>
            </a:r>
            <a:br>
              <a:rPr lang="en-US" altLang="zh-CN" sz="2000"/>
            </a:br>
            <a:r>
              <a:rPr lang="en-US" altLang="zh-CN" sz="2000"/>
              <a:t/>
            </a:r>
            <a:br>
              <a:rPr lang="en-US" altLang="zh-CN" sz="2000"/>
            </a:br>
            <a:r>
              <a:rPr lang="en-US" altLang="zh-CN" sz="2000"/>
              <a:t>$ python</a:t>
            </a:r>
            <a:br>
              <a:rPr lang="en-US" altLang="zh-CN" sz="2000"/>
            </a:br>
            <a:r>
              <a:rPr lang="en-US" altLang="zh-CN" sz="2000"/>
              <a:t>&gt;&gt;&gt; import using_name</a:t>
            </a:r>
            <a:br>
              <a:rPr lang="en-US" altLang="zh-CN" sz="2000"/>
            </a:br>
            <a:r>
              <a:rPr lang="en-US" altLang="zh-CN" sz="2000"/>
              <a:t>I am being imported from another module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a:lnSpc>
                <a:spcPct val="90000"/>
              </a:lnSpc>
            </a:pPr>
            <a:r>
              <a:rPr lang="zh-CN" altLang="en-US" sz="3600" smtClean="0"/>
              <a:t>创建模块</a:t>
            </a:r>
            <a:endParaRPr lang="en-US" altLang="zh-CN" sz="3600" smtClean="0"/>
          </a:p>
        </p:txBody>
      </p:sp>
      <p:sp>
        <p:nvSpPr>
          <p:cNvPr id="34819" name="内容占位符 2"/>
          <p:cNvSpPr>
            <a:spLocks noGrp="1"/>
          </p:cNvSpPr>
          <p:nvPr>
            <p:ph idx="1"/>
          </p:nvPr>
        </p:nvSpPr>
        <p:spPr/>
        <p:txBody>
          <a:bodyPr/>
          <a:lstStyle/>
          <a:p>
            <a:r>
              <a:rPr lang="zh-CN" altLang="en-US" smtClean="0"/>
              <a:t>每个</a:t>
            </a:r>
            <a:r>
              <a:rPr lang="en-US" altLang="zh-CN" smtClean="0"/>
              <a:t>Python</a:t>
            </a:r>
            <a:r>
              <a:rPr lang="zh-CN" altLang="en-US" smtClean="0"/>
              <a:t>程序也是一个模块。你已经确保它具有</a:t>
            </a:r>
            <a:r>
              <a:rPr lang="en-US" altLang="zh-CN" smtClean="0"/>
              <a:t>.py</a:t>
            </a:r>
            <a:r>
              <a:rPr lang="zh-CN" altLang="en-US" smtClean="0"/>
              <a:t>扩展名了。</a:t>
            </a:r>
            <a:endParaRPr lang="en-US" altLang="zh-CN" smtClean="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9B318A-3743-473B-AD61-F124B04423E6}" type="slidenum">
              <a:rPr lang="en-US" altLang="zh-CN" smtClean="0"/>
              <a:pPr eaLnBrk="1" hangingPunct="1"/>
              <a:t>32</a:t>
            </a:fld>
            <a:endParaRPr lang="en-US" altLang="zh-CN" smtClean="0"/>
          </a:p>
        </p:txBody>
      </p:sp>
      <p:sp>
        <p:nvSpPr>
          <p:cNvPr id="34821" name="Text Box 4"/>
          <p:cNvSpPr txBox="1">
            <a:spLocks noChangeArrowheads="1"/>
          </p:cNvSpPr>
          <p:nvPr/>
        </p:nvSpPr>
        <p:spPr bwMode="auto">
          <a:xfrm>
            <a:off x="1219200" y="2133600"/>
            <a:ext cx="67818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#!/usr/bin/python</a:t>
            </a:r>
          </a:p>
          <a:p>
            <a:pPr eaLnBrk="1" hangingPunct="1"/>
            <a:r>
              <a:rPr lang="en-US" altLang="zh-CN" sz="2000"/>
              <a:t># -*- coding: utf-8 -*-</a:t>
            </a:r>
          </a:p>
          <a:p>
            <a:pPr eaLnBrk="1" hangingPunct="1"/>
            <a:r>
              <a:rPr lang="en-US" altLang="zh-CN" sz="2000"/>
              <a:t># Filename: mymodule.py</a:t>
            </a:r>
          </a:p>
          <a:p>
            <a:pPr eaLnBrk="1" hangingPunct="1"/>
            <a:r>
              <a:rPr lang="en-US" altLang="zh-CN" sz="2000"/>
              <a:t/>
            </a:r>
            <a:br>
              <a:rPr lang="en-US" altLang="zh-CN" sz="2000"/>
            </a:br>
            <a:endParaRPr lang="en-US" altLang="zh-CN" sz="2000"/>
          </a:p>
          <a:p>
            <a:pPr eaLnBrk="1" hangingPunct="1"/>
            <a:r>
              <a:rPr lang="en-US" altLang="zh-CN" sz="2000"/>
              <a:t>def sayhi():</a:t>
            </a:r>
          </a:p>
          <a:p>
            <a:pPr eaLnBrk="1" hangingPunct="1"/>
            <a:r>
              <a:rPr lang="en-US" altLang="zh-CN" sz="2000"/>
              <a:t>print'Hi, this is mymodule speaking.'</a:t>
            </a:r>
          </a:p>
          <a:p>
            <a:pPr eaLnBrk="1" hangingPunct="1"/>
            <a:r>
              <a:rPr lang="en-US" altLang="zh-CN" sz="2000"/>
              <a:t>version = '0.1'</a:t>
            </a:r>
          </a:p>
          <a:p>
            <a:pPr eaLnBrk="1" hangingPunct="1"/>
            <a:r>
              <a:rPr lang="en-US" altLang="zh-CN" sz="2000"/>
              <a:t/>
            </a:r>
            <a:br>
              <a:rPr lang="en-US" altLang="zh-CN" sz="2000"/>
            </a:br>
            <a:endParaRPr lang="en-US" altLang="zh-CN" sz="2000"/>
          </a:p>
          <a:p>
            <a:pPr eaLnBrk="1" hangingPunct="1"/>
            <a:r>
              <a:rPr lang="en-US" altLang="zh-CN" sz="2000"/>
              <a:t># End of mymodule.py</a:t>
            </a:r>
            <a:br>
              <a:rPr lang="en-US" altLang="zh-CN" sz="2000"/>
            </a:br>
            <a:endParaRPr lang="en-US" altLang="zh-CN"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nSpc>
                <a:spcPct val="90000"/>
              </a:lnSpc>
            </a:pPr>
            <a:r>
              <a:rPr lang="zh-CN" altLang="en-US" sz="3600" smtClean="0"/>
              <a:t>创建模块</a:t>
            </a:r>
            <a:endParaRPr lang="en-US" altLang="zh-CN" sz="3600" smtClean="0"/>
          </a:p>
        </p:txBody>
      </p:sp>
      <p:sp>
        <p:nvSpPr>
          <p:cNvPr id="358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B6087E0-4002-4ECE-84E6-F37521E4F3E7}" type="slidenum">
              <a:rPr lang="en-US" altLang="zh-CN" smtClean="0"/>
              <a:pPr eaLnBrk="1" hangingPunct="1"/>
              <a:t>33</a:t>
            </a:fld>
            <a:endParaRPr lang="en-US" altLang="zh-CN" smtClean="0"/>
          </a:p>
        </p:txBody>
      </p:sp>
      <p:sp>
        <p:nvSpPr>
          <p:cNvPr id="35844" name="内容占位符 4"/>
          <p:cNvSpPr>
            <a:spLocks noGrp="1"/>
          </p:cNvSpPr>
          <p:nvPr>
            <p:ph idx="1"/>
          </p:nvPr>
        </p:nvSpPr>
        <p:spPr>
          <a:xfrm>
            <a:off x="566738" y="1052513"/>
            <a:ext cx="8001000" cy="5119687"/>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注意使用了相同的点号来使用模块的成员。</a:t>
            </a:r>
            <a:endParaRPr lang="en-US" altLang="zh-CN" smtClean="0"/>
          </a:p>
          <a:p>
            <a:endParaRPr lang="zh-CN" altLang="en-US" smtClean="0"/>
          </a:p>
        </p:txBody>
      </p:sp>
      <p:sp>
        <p:nvSpPr>
          <p:cNvPr id="35845" name="Text Box 4"/>
          <p:cNvSpPr txBox="1">
            <a:spLocks noChangeArrowheads="1"/>
          </p:cNvSpPr>
          <p:nvPr/>
        </p:nvSpPr>
        <p:spPr bwMode="auto">
          <a:xfrm>
            <a:off x="1219200" y="1219200"/>
            <a:ext cx="6781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#!/usr/bin/python</a:t>
            </a:r>
          </a:p>
          <a:p>
            <a:pPr eaLnBrk="1" hangingPunct="1"/>
            <a:r>
              <a:rPr lang="en-US" altLang="zh-CN" sz="2000"/>
              <a:t># Filename: mymodule_demo.py</a:t>
            </a:r>
          </a:p>
          <a:p>
            <a:pPr eaLnBrk="1" hangingPunct="1"/>
            <a:r>
              <a:rPr lang="en-US" altLang="zh-CN" sz="2000"/>
              <a:t/>
            </a:r>
            <a:br>
              <a:rPr lang="en-US" altLang="zh-CN" sz="2000"/>
            </a:br>
            <a:r>
              <a:rPr lang="en-US" altLang="zh-CN" sz="2000"/>
              <a:t>import mymodule</a:t>
            </a:r>
          </a:p>
          <a:p>
            <a:pPr eaLnBrk="1" hangingPunct="1"/>
            <a:endParaRPr lang="en-US" altLang="zh-CN" sz="2000"/>
          </a:p>
          <a:p>
            <a:pPr eaLnBrk="1" hangingPunct="1"/>
            <a:r>
              <a:rPr lang="en-US" altLang="zh-CN" sz="2000"/>
              <a:t>mymodule.sayhi()</a:t>
            </a:r>
          </a:p>
          <a:p>
            <a:pPr eaLnBrk="1" hangingPunct="1"/>
            <a:r>
              <a:rPr lang="en-US" altLang="zh-CN" sz="2000"/>
              <a:t>print 'Version', mymodule.version</a:t>
            </a:r>
          </a:p>
        </p:txBody>
      </p:sp>
      <p:sp>
        <p:nvSpPr>
          <p:cNvPr id="35846" name="Text Box 4"/>
          <p:cNvSpPr txBox="1">
            <a:spLocks noChangeArrowheads="1"/>
          </p:cNvSpPr>
          <p:nvPr/>
        </p:nvSpPr>
        <p:spPr bwMode="auto">
          <a:xfrm>
            <a:off x="1143000" y="3962400"/>
            <a:ext cx="6781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python mymodule_demo.py</a:t>
            </a:r>
            <a:br>
              <a:rPr lang="en-US" altLang="zh-CN" sz="2000"/>
            </a:br>
            <a:r>
              <a:rPr lang="en-US" altLang="zh-CN" sz="2000"/>
              <a:t>Hi, this is mymodule speaking.</a:t>
            </a:r>
            <a:br>
              <a:rPr lang="en-US" altLang="zh-CN" sz="2000"/>
            </a:br>
            <a:r>
              <a:rPr lang="en-US" altLang="zh-CN" sz="2000"/>
              <a:t>Version 0.1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lnSpc>
                <a:spcPct val="90000"/>
              </a:lnSpc>
            </a:pPr>
            <a:r>
              <a:rPr lang="zh-CN" altLang="en-US" sz="3600" smtClean="0"/>
              <a:t>创建模块</a:t>
            </a:r>
            <a:endParaRPr lang="en-US" altLang="zh-CN" sz="3600" smtClean="0"/>
          </a:p>
        </p:txBody>
      </p:sp>
      <p:sp>
        <p:nvSpPr>
          <p:cNvPr id="36867" name="内容占位符 2"/>
          <p:cNvSpPr>
            <a:spLocks noGrp="1"/>
          </p:cNvSpPr>
          <p:nvPr>
            <p:ph idx="1"/>
          </p:nvPr>
        </p:nvSpPr>
        <p:spPr>
          <a:xfrm>
            <a:off x="609600" y="1066800"/>
            <a:ext cx="8001000" cy="5257800"/>
          </a:xfrm>
        </p:spPr>
        <p:txBody>
          <a:bodyPr/>
          <a:lstStyle/>
          <a:p>
            <a:r>
              <a:rPr lang="zh-CN" altLang="en-US" sz="2800" smtClean="0"/>
              <a:t>下面是一个使用</a:t>
            </a:r>
            <a:r>
              <a:rPr lang="en-US" altLang="zh-CN" sz="2800" smtClean="0"/>
              <a:t>from..import</a:t>
            </a:r>
            <a:r>
              <a:rPr lang="zh-CN" altLang="en-US" sz="2800" smtClean="0"/>
              <a:t>语法的版本。</a:t>
            </a:r>
            <a:endParaRPr lang="en-US" altLang="zh-CN" sz="2800" smtClean="0"/>
          </a:p>
          <a:p>
            <a:pPr>
              <a:buFont typeface="Wingdings" pitchFamily="2" charset="2"/>
              <a:buNone/>
            </a:pPr>
            <a:r>
              <a:rPr lang="zh-CN" altLang="en-US" sz="2800" smtClean="0"/>
              <a:t>输出与</a:t>
            </a:r>
            <a:r>
              <a:rPr lang="en-US" altLang="zh-CN" sz="2800" smtClean="0"/>
              <a:t>mymodule_demo.py</a:t>
            </a:r>
            <a:r>
              <a:rPr lang="zh-CN" altLang="en-US" sz="2800" smtClean="0"/>
              <a:t>完全相同。</a:t>
            </a:r>
            <a:endParaRPr lang="en-US" altLang="zh-CN" sz="280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08EA785-59E2-454A-95AF-7B72544EBDE1}" type="slidenum">
              <a:rPr lang="en-US" altLang="zh-CN" smtClean="0"/>
              <a:pPr eaLnBrk="1" hangingPunct="1"/>
              <a:t>34</a:t>
            </a:fld>
            <a:endParaRPr lang="en-US" altLang="zh-CN" smtClean="0"/>
          </a:p>
        </p:txBody>
      </p:sp>
      <p:sp>
        <p:nvSpPr>
          <p:cNvPr id="36869" name="Text Box 4"/>
          <p:cNvSpPr txBox="1">
            <a:spLocks noChangeArrowheads="1"/>
          </p:cNvSpPr>
          <p:nvPr/>
        </p:nvSpPr>
        <p:spPr bwMode="auto">
          <a:xfrm>
            <a:off x="1219200" y="2057400"/>
            <a:ext cx="67818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#!/usr/bin/python</a:t>
            </a:r>
          </a:p>
          <a:p>
            <a:pPr eaLnBrk="1" hangingPunct="1"/>
            <a:r>
              <a:rPr lang="en-US" altLang="zh-CN" sz="2000"/>
              <a:t># Filename: mymodule_demo2.py</a:t>
            </a:r>
            <a:br>
              <a:rPr lang="en-US" altLang="zh-CN" sz="2000"/>
            </a:br>
            <a:endParaRPr lang="en-US" altLang="zh-CN" sz="2000"/>
          </a:p>
          <a:p>
            <a:pPr eaLnBrk="1" hangingPunct="1"/>
            <a:r>
              <a:rPr lang="en-US" altLang="zh-CN" sz="2000"/>
              <a:t>from mymodule import sayhi, version</a:t>
            </a:r>
            <a:br>
              <a:rPr lang="en-US" altLang="zh-CN" sz="2000"/>
            </a:br>
            <a:endParaRPr lang="en-US" altLang="zh-CN" sz="2000"/>
          </a:p>
          <a:p>
            <a:pPr eaLnBrk="1" hangingPunct="1"/>
            <a:r>
              <a:rPr lang="en-US" altLang="zh-CN" sz="2000"/>
              <a:t># Alternative:</a:t>
            </a:r>
          </a:p>
          <a:p>
            <a:pPr eaLnBrk="1" hangingPunct="1"/>
            <a:r>
              <a:rPr lang="en-US" altLang="zh-CN" sz="2000"/>
              <a:t># from mymodule import *</a:t>
            </a:r>
            <a:br>
              <a:rPr lang="en-US" altLang="zh-CN" sz="2000"/>
            </a:br>
            <a:endParaRPr lang="en-US" altLang="zh-CN" sz="2000"/>
          </a:p>
          <a:p>
            <a:pPr eaLnBrk="1" hangingPunct="1"/>
            <a:r>
              <a:rPr lang="en-US" altLang="zh-CN" sz="2000"/>
              <a:t>sayhi()</a:t>
            </a:r>
          </a:p>
          <a:p>
            <a:pPr eaLnBrk="1" hangingPunct="1"/>
            <a:r>
              <a:rPr lang="en-US" altLang="zh-CN" sz="2000"/>
              <a:t>print 'Version', version</a:t>
            </a:r>
          </a:p>
        </p:txBody>
      </p:sp>
      <p:sp>
        <p:nvSpPr>
          <p:cNvPr id="36870" name="Text Box 4"/>
          <p:cNvSpPr txBox="1">
            <a:spLocks noChangeArrowheads="1"/>
          </p:cNvSpPr>
          <p:nvPr/>
        </p:nvSpPr>
        <p:spPr bwMode="auto">
          <a:xfrm>
            <a:off x="1219200" y="5410200"/>
            <a:ext cx="6781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python mymodule_demo2.py</a:t>
            </a:r>
            <a:br>
              <a:rPr lang="en-US" altLang="zh-CN" sz="2000"/>
            </a:br>
            <a:r>
              <a:rPr lang="en-US" altLang="zh-CN" sz="2000"/>
              <a:t>Hi, this is mymodule speaking.</a:t>
            </a:r>
            <a:br>
              <a:rPr lang="en-US" altLang="zh-CN" sz="2000"/>
            </a:br>
            <a:r>
              <a:rPr lang="en-US" altLang="zh-CN" sz="2000"/>
              <a:t>Version 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z="3600" smtClean="0"/>
              <a:t>dir() </a:t>
            </a:r>
            <a:r>
              <a:rPr lang="zh-CN" altLang="en-US" sz="3600" smtClean="0"/>
              <a:t>函数</a:t>
            </a:r>
          </a:p>
        </p:txBody>
      </p:sp>
      <p:sp>
        <p:nvSpPr>
          <p:cNvPr id="37891" name="内容占位符 2"/>
          <p:cNvSpPr>
            <a:spLocks noGrp="1"/>
          </p:cNvSpPr>
          <p:nvPr>
            <p:ph idx="1"/>
          </p:nvPr>
        </p:nvSpPr>
        <p:spPr>
          <a:xfrm>
            <a:off x="566738" y="1052513"/>
            <a:ext cx="8001000" cy="5272087"/>
          </a:xfrm>
        </p:spPr>
        <p:txBody>
          <a:bodyPr/>
          <a:lstStyle/>
          <a:p>
            <a:r>
              <a:rPr lang="zh-CN" altLang="en-US" smtClean="0"/>
              <a:t>内置的函数 </a:t>
            </a:r>
            <a:r>
              <a:rPr lang="en-US" altLang="zh-CN" smtClean="0"/>
              <a:t>dir()</a:t>
            </a:r>
            <a:r>
              <a:rPr lang="zh-CN" altLang="en-US" smtClean="0"/>
              <a:t> 可以找到模块内定义的所有名称。以一个字符串列表的形式返回</a:t>
            </a:r>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z="2800" smtClean="0"/>
              <a:t>如果没有给定参数，那么 </a:t>
            </a:r>
            <a:r>
              <a:rPr lang="en-US" altLang="zh-CN" sz="2800" smtClean="0"/>
              <a:t>dir() </a:t>
            </a:r>
            <a:r>
              <a:rPr lang="zh-CN" altLang="en-US" sz="2800" smtClean="0"/>
              <a:t>函数会罗列出当前定义的所有名称。</a:t>
            </a:r>
            <a:endParaRPr lang="zh-CN" altLang="en-US"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BB5CE89-7698-4A70-989D-AB1A4985F350}" type="slidenum">
              <a:rPr lang="en-US" altLang="zh-CN" smtClean="0"/>
              <a:pPr eaLnBrk="1" hangingPunct="1"/>
              <a:t>35</a:t>
            </a:fld>
            <a:endParaRPr lang="en-US" altLang="zh-CN" smtClean="0"/>
          </a:p>
        </p:txBody>
      </p:sp>
      <p:sp>
        <p:nvSpPr>
          <p:cNvPr id="37893" name="Text Box 4"/>
          <p:cNvSpPr txBox="1">
            <a:spLocks noChangeArrowheads="1"/>
          </p:cNvSpPr>
          <p:nvPr/>
        </p:nvSpPr>
        <p:spPr bwMode="auto">
          <a:xfrm>
            <a:off x="1295400" y="2133600"/>
            <a:ext cx="67818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&gt;&gt;&gt;import mymodule</a:t>
            </a:r>
          </a:p>
          <a:p>
            <a:pPr eaLnBrk="1" hangingPunct="1"/>
            <a:endParaRPr lang="en-US" altLang="zh-CN" sz="2000"/>
          </a:p>
          <a:p>
            <a:pPr eaLnBrk="1" hangingPunct="1"/>
            <a:r>
              <a:rPr lang="en-US" altLang="zh-CN" sz="2000"/>
              <a:t>&gt;&gt;&gt;dir(mymodule)</a:t>
            </a:r>
          </a:p>
          <a:p>
            <a:pPr eaLnBrk="1" hangingPunct="1"/>
            <a:r>
              <a:rPr lang="en-US" altLang="zh-CN" sz="2000"/>
              <a:t>['__builtins__',</a:t>
            </a:r>
          </a:p>
          <a:p>
            <a:pPr eaLnBrk="1" hangingPunct="1"/>
            <a:r>
              <a:rPr lang="en-US" altLang="zh-CN" sz="2000"/>
              <a:t> '__doc__',</a:t>
            </a:r>
          </a:p>
          <a:p>
            <a:pPr eaLnBrk="1" hangingPunct="1"/>
            <a:r>
              <a:rPr lang="en-US" altLang="zh-CN" sz="2000"/>
              <a:t> '__file__',</a:t>
            </a:r>
          </a:p>
          <a:p>
            <a:pPr eaLnBrk="1" hangingPunct="1"/>
            <a:r>
              <a:rPr lang="en-US" altLang="zh-CN" sz="2000"/>
              <a:t> '__name__',</a:t>
            </a:r>
          </a:p>
          <a:p>
            <a:pPr eaLnBrk="1" hangingPunct="1"/>
            <a:r>
              <a:rPr lang="en-US" altLang="zh-CN" sz="2000"/>
              <a:t> '__package__',</a:t>
            </a:r>
          </a:p>
          <a:p>
            <a:pPr eaLnBrk="1" hangingPunct="1"/>
            <a:r>
              <a:rPr lang="en-US" altLang="zh-CN" sz="2000"/>
              <a:t> 'sayhi',</a:t>
            </a:r>
          </a:p>
          <a:p>
            <a:pPr eaLnBrk="1" hangingPunct="1"/>
            <a:r>
              <a:rPr lang="en-US" altLang="zh-CN" sz="2000"/>
              <a:t> 'version']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600" smtClean="0"/>
              <a:t>包（package）</a:t>
            </a:r>
          </a:p>
        </p:txBody>
      </p:sp>
      <p:sp>
        <p:nvSpPr>
          <p:cNvPr id="38915" name="内容占位符 2"/>
          <p:cNvSpPr>
            <a:spLocks noGrp="1"/>
          </p:cNvSpPr>
          <p:nvPr>
            <p:ph idx="1"/>
          </p:nvPr>
        </p:nvSpPr>
        <p:spPr/>
        <p:txBody>
          <a:bodyPr/>
          <a:lstStyle/>
          <a:p>
            <a:r>
              <a:rPr lang="zh-CN" altLang="en-US" smtClean="0"/>
              <a:t>package包是一组module的集合，一个文件夹下面只要有个__init__.py 文件，这个文件夹就可以看作是一个包，用以下方法创建一个包</a:t>
            </a:r>
          </a:p>
          <a:p>
            <a:pPr lvl="1"/>
            <a:r>
              <a:rPr lang="zh-CN" altLang="en-US" smtClean="0"/>
              <a:t>先在当前目录创建一个目录testpackage</a:t>
            </a:r>
          </a:p>
          <a:p>
            <a:pPr lvl="1"/>
            <a:r>
              <a:rPr lang="zh-CN" altLang="en-US" smtClean="0"/>
              <a:t>在testpackage下创建一个空文件__init__.py</a:t>
            </a:r>
          </a:p>
          <a:p>
            <a:pPr lvl="1"/>
            <a:r>
              <a:rPr lang="zh-CN" altLang="en-US" smtClean="0"/>
              <a:t>在testpackage中创建一个testmodule.py，里面编写任意代码。</a:t>
            </a:r>
          </a:p>
          <a:p>
            <a:pPr lvl="1"/>
            <a:r>
              <a:rPr lang="zh-CN" altLang="en-US" smtClean="0"/>
              <a:t>启动Python，运行：</a:t>
            </a:r>
          </a:p>
          <a:p>
            <a:endParaRPr lang="zh-CN" altLang="en-US" smtClean="0"/>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AE6ECE5-8197-444F-BADA-0F62E29F1C6E}" type="slidenum">
              <a:rPr lang="en-US" altLang="zh-CN" smtClean="0"/>
              <a:pPr eaLnBrk="1" hangingPunct="1"/>
              <a:t>36</a:t>
            </a:fld>
            <a:endParaRPr lang="en-US" altLang="zh-CN" smtClean="0"/>
          </a:p>
        </p:txBody>
      </p:sp>
      <p:sp>
        <p:nvSpPr>
          <p:cNvPr id="38917" name="Text Box 4"/>
          <p:cNvSpPr txBox="1">
            <a:spLocks noChangeArrowheads="1"/>
          </p:cNvSpPr>
          <p:nvPr/>
        </p:nvSpPr>
        <p:spPr bwMode="auto">
          <a:xfrm>
            <a:off x="2514600" y="5334000"/>
            <a:ext cx="4895850" cy="923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zh-CN" b="1">
                <a:latin typeface="Courier New" pitchFamily="49" charset="0"/>
                <a:cs typeface="Courier New" pitchFamily="49" charset="0"/>
                <a:sym typeface="Courier New" pitchFamily="49" charset="0"/>
              </a:rPr>
              <a:t>&gt;&gt;&gt; import testpackage.testmodule</a:t>
            </a:r>
          </a:p>
          <a:p>
            <a:pPr eaLnBrk="1" hangingPunct="1"/>
            <a:r>
              <a:rPr lang="zh-CN" altLang="zh-CN" b="1">
                <a:latin typeface="Courier New" pitchFamily="49" charset="0"/>
                <a:cs typeface="Courier New" pitchFamily="49" charset="0"/>
                <a:sym typeface="Courier New" pitchFamily="49" charset="0"/>
              </a:rPr>
              <a:t>&gt;&gt;&gt; </a:t>
            </a:r>
            <a:r>
              <a:rPr lang="en-US" altLang="zh-CN" b="1">
                <a:latin typeface="Courier New" pitchFamily="49" charset="0"/>
                <a:cs typeface="Courier New" pitchFamily="49" charset="0"/>
                <a:sym typeface="Courier New" pitchFamily="49" charset="0"/>
              </a:rPr>
              <a:t>testpackage.testmodule.sayhi()</a:t>
            </a:r>
            <a:endParaRPr lang="zh-CN" altLang="zh-CN" b="1">
              <a:latin typeface="Courier New" pitchFamily="49" charset="0"/>
              <a:cs typeface="Courier New" pitchFamily="49" charset="0"/>
              <a:sym typeface="Courier New" pitchFamily="49" charset="0"/>
            </a:endParaRPr>
          </a:p>
          <a:p>
            <a:pPr eaLnBrk="1" hangingPunct="1"/>
            <a:r>
              <a:rPr lang="en-US" altLang="zh-CN" b="1">
                <a:latin typeface="Courier New" pitchFamily="49" charset="0"/>
                <a:cs typeface="Courier New" pitchFamily="49" charset="0"/>
                <a:sym typeface="Courier New" pitchFamily="49" charset="0"/>
              </a:rPr>
              <a:t>Hi, this is mymodule speaking.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600" smtClean="0"/>
              <a:t>包（package）</a:t>
            </a:r>
          </a:p>
        </p:txBody>
      </p:sp>
      <p:sp>
        <p:nvSpPr>
          <p:cNvPr id="39939" name="内容占位符 2"/>
          <p:cNvSpPr>
            <a:spLocks noGrp="1"/>
          </p:cNvSpPr>
          <p:nvPr>
            <p:ph idx="1"/>
          </p:nvPr>
        </p:nvSpPr>
        <p:spPr/>
        <p:txBody>
          <a:bodyPr/>
          <a:lstStyle/>
          <a:p>
            <a:r>
              <a:rPr lang="zh-CN" altLang="en-US" smtClean="0"/>
              <a:t>包是一种组织模块的方法，提供了一个命名空间，防止发生名字冲突。</a:t>
            </a:r>
          </a:p>
          <a:p>
            <a:r>
              <a:rPr lang="zh-CN" altLang="en-US" smtClean="0"/>
              <a:t>包中还可以有包，所以这种方式可以很好的组织一个树状结构，用来管理多个模块。</a:t>
            </a:r>
          </a:p>
          <a:p>
            <a:endParaRPr lang="zh-CN" altLang="en-US" smtClean="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CDBD72-8911-4D49-9433-9B01F683BE1B}" type="slidenum">
              <a:rPr lang="en-US" altLang="zh-CN" smtClean="0"/>
              <a:pPr eaLnBrk="1" hangingPunct="1"/>
              <a:t>37</a:t>
            </a:fld>
            <a:endParaRPr lang="en-US" altLang="zh-CN"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56D2DA5-F5A3-40AD-8B57-75565C4B6030}" type="slidenum">
              <a:rPr lang="en-US" altLang="zh-CN" smtClean="0"/>
              <a:pPr eaLnBrk="1" hangingPunct="1"/>
              <a:t>38</a:t>
            </a:fld>
            <a:endParaRPr lang="en-US" altLang="zh-CN" smtClean="0"/>
          </a:p>
        </p:txBody>
      </p:sp>
      <p:sp>
        <p:nvSpPr>
          <p:cNvPr id="5"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a:defRPr/>
            </a:pPr>
            <a:r>
              <a:rPr lang="en-US" altLang="zh-CN" sz="3600" kern="0" dirty="0">
                <a:latin typeface="+mn-lt"/>
                <a:ea typeface="+mn-ea"/>
              </a:rPr>
              <a:t>—</a:t>
            </a:r>
            <a:r>
              <a:rPr lang="zh-CN" altLang="en-US" sz="3600" dirty="0">
                <a:sym typeface="Arial" pitchFamily="34" charset="0"/>
              </a:rPr>
              <a:t>输入输出</a:t>
            </a:r>
            <a:endParaRPr lang="en-US" altLang="zh-CN"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目录</a:t>
            </a:r>
          </a:p>
        </p:txBody>
      </p:sp>
      <p:sp>
        <p:nvSpPr>
          <p:cNvPr id="41987" name="内容占位符 2"/>
          <p:cNvSpPr>
            <a:spLocks noGrp="1"/>
          </p:cNvSpPr>
          <p:nvPr>
            <p:ph idx="1"/>
          </p:nvPr>
        </p:nvSpPr>
        <p:spPr/>
        <p:txBody>
          <a:bodyPr/>
          <a:lstStyle/>
          <a:p>
            <a:r>
              <a:rPr lang="en-US" altLang="zh-CN" smtClean="0"/>
              <a:t>input</a:t>
            </a:r>
            <a:r>
              <a:rPr lang="zh-CN" altLang="en-US" smtClean="0"/>
              <a:t>和</a:t>
            </a:r>
            <a:r>
              <a:rPr lang="en-US" altLang="zh-CN" smtClean="0"/>
              <a:t>print</a:t>
            </a:r>
          </a:p>
          <a:p>
            <a:r>
              <a:rPr lang="zh-CN" altLang="en-US" sz="3200" smtClean="0">
                <a:solidFill>
                  <a:schemeClr val="tx2"/>
                </a:solidFill>
              </a:rPr>
              <a:t>输出格式美化</a:t>
            </a:r>
            <a:endParaRPr lang="en-US" altLang="zh-CN" sz="3200" smtClean="0">
              <a:solidFill>
                <a:schemeClr val="tx2"/>
              </a:solidFill>
            </a:endParaRPr>
          </a:p>
          <a:p>
            <a:r>
              <a:rPr lang="zh-CN" altLang="en-US" sz="3200" smtClean="0">
                <a:solidFill>
                  <a:schemeClr val="tx2"/>
                </a:solidFill>
              </a:rPr>
              <a:t>读和写文件</a:t>
            </a:r>
            <a:endParaRPr lang="zh-CN" altLang="en-US" smtClean="0"/>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FFD6CE4-49BC-4CAE-886D-C7DBCE76FE09}" type="slidenum">
              <a:rPr lang="en-US" altLang="zh-CN" smtClean="0"/>
              <a:pPr eaLnBrk="1" hangingPunct="1"/>
              <a:t>39</a:t>
            </a:fld>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z="3600" smtClean="0"/>
              <a:t>函数的定义与调用</a:t>
            </a:r>
            <a:endParaRPr lang="en-US" altLang="zh-CN" sz="3600" smtClean="0"/>
          </a:p>
        </p:txBody>
      </p:sp>
      <p:sp>
        <p:nvSpPr>
          <p:cNvPr id="6147" name="内容占位符 2"/>
          <p:cNvSpPr>
            <a:spLocks noGrp="1"/>
          </p:cNvSpPr>
          <p:nvPr>
            <p:ph sz="half" idx="1"/>
          </p:nvPr>
        </p:nvSpPr>
        <p:spPr>
          <a:xfrm>
            <a:off x="566738" y="1052513"/>
            <a:ext cx="4691062" cy="5195887"/>
          </a:xfrm>
        </p:spPr>
        <p:txBody>
          <a:bodyPr/>
          <a:lstStyle/>
          <a:p>
            <a:pPr eaLnBrk="1" hangingPunct="1"/>
            <a:r>
              <a:rPr lang="zh-CN" altLang="en-US" sz="2400" smtClean="0"/>
              <a:t>定义函数，通常使用</a:t>
            </a:r>
            <a:r>
              <a:rPr lang="en-US" altLang="zh-CN" sz="2400" smtClean="0"/>
              <a:t>def</a:t>
            </a:r>
            <a:r>
              <a:rPr lang="zh-CN" altLang="en-US" sz="2400" smtClean="0"/>
              <a:t>语句。</a:t>
            </a:r>
            <a:endParaRPr lang="en-US" altLang="zh-CN" sz="2400" smtClean="0"/>
          </a:p>
          <a:p>
            <a:pPr eaLnBrk="1" hangingPunct="1"/>
            <a:r>
              <a:rPr lang="zh-CN" altLang="en-US" sz="2400" smtClean="0"/>
              <a:t>函数名可以是任何有效的</a:t>
            </a:r>
            <a:r>
              <a:rPr lang="en-US" altLang="zh-CN" sz="2400" smtClean="0"/>
              <a:t>Python</a:t>
            </a:r>
            <a:r>
              <a:rPr lang="zh-CN" altLang="en-US" sz="2400" smtClean="0"/>
              <a:t>标识符。</a:t>
            </a:r>
          </a:p>
          <a:p>
            <a:pPr eaLnBrk="1" hangingPunct="1"/>
            <a:r>
              <a:rPr lang="zh-CN" altLang="en-US" sz="2400" smtClean="0"/>
              <a:t>参数列表可以由多个、一个或零个参数组成。</a:t>
            </a:r>
            <a:endParaRPr lang="en-US" altLang="zh-CN" sz="2400" smtClean="0"/>
          </a:p>
          <a:p>
            <a:pPr eaLnBrk="1" hangingPunct="1"/>
            <a:r>
              <a:rPr lang="zh-CN" altLang="en-US" sz="2400" smtClean="0"/>
              <a:t>圆括号是必不可少的，即使没有参数也不能没有它；不要忘记圆括号后面的冒号。</a:t>
            </a:r>
            <a:endParaRPr lang="en-US" altLang="zh-CN" sz="2400" smtClean="0"/>
          </a:p>
          <a:p>
            <a:pPr eaLnBrk="1" hangingPunct="1"/>
            <a:r>
              <a:rPr lang="zh-CN" altLang="en-US" sz="2400" smtClean="0"/>
              <a:t>函数体一定要注意缩进。</a:t>
            </a:r>
            <a:endParaRPr lang="en-US" altLang="zh-CN" sz="2400" smtClean="0"/>
          </a:p>
          <a:p>
            <a:pPr eaLnBrk="1" hangingPunct="1"/>
            <a:r>
              <a:rPr lang="zh-CN" altLang="en-US" sz="2400" smtClean="0"/>
              <a:t>“形参”和“实参”。</a:t>
            </a:r>
            <a:endParaRPr lang="en-US" altLang="zh-CN" sz="2400" smtClean="0"/>
          </a:p>
          <a:p>
            <a:pPr eaLnBrk="1" hangingPunct="1"/>
            <a:r>
              <a:rPr lang="en-US" altLang="zh-CN" sz="2400" smtClean="0"/>
              <a:t>return</a:t>
            </a:r>
            <a:r>
              <a:rPr lang="zh-CN" altLang="en-US" sz="2400" smtClean="0"/>
              <a:t>语句的作用是结束函数调用，可以出现在函数体的任意位置。</a:t>
            </a:r>
            <a:endParaRPr lang="en-US" altLang="zh-CN" sz="2400" smtClean="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776ACE-B1F1-45BB-9697-FFA30EEC86B8}" type="slidenum">
              <a:rPr lang="en-US" altLang="zh-CN" smtClean="0"/>
              <a:pPr eaLnBrk="1" hangingPunct="1"/>
              <a:t>4</a:t>
            </a:fld>
            <a:endParaRPr lang="en-US" altLang="zh-CN" smtClean="0"/>
          </a:p>
        </p:txBody>
      </p:sp>
      <p:sp>
        <p:nvSpPr>
          <p:cNvPr id="6149" name="Text Box 4"/>
          <p:cNvSpPr txBox="1">
            <a:spLocks noChangeArrowheads="1"/>
          </p:cNvSpPr>
          <p:nvPr/>
        </p:nvSpPr>
        <p:spPr bwMode="auto">
          <a:xfrm>
            <a:off x="5410200" y="1143000"/>
            <a:ext cx="3124200" cy="5842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def </a:t>
            </a:r>
            <a:r>
              <a:rPr lang="zh-CN" altLang="en-US" sz="1600"/>
              <a:t>函数名（参数列表）：</a:t>
            </a:r>
            <a:endParaRPr lang="en-US" altLang="zh-CN" sz="1600"/>
          </a:p>
          <a:p>
            <a:pPr eaLnBrk="1" hangingPunct="1"/>
            <a:r>
              <a:rPr lang="en-US" altLang="zh-CN" sz="1600"/>
              <a:t>    </a:t>
            </a:r>
            <a:r>
              <a:rPr lang="zh-CN" altLang="en-US" sz="1600"/>
              <a:t> 函数体</a:t>
            </a:r>
            <a:endParaRPr lang="zh-CN" altLang="zh-CN" sz="1600" b="1"/>
          </a:p>
        </p:txBody>
      </p:sp>
      <p:sp>
        <p:nvSpPr>
          <p:cNvPr id="6150" name="Text Box 4"/>
          <p:cNvSpPr txBox="1">
            <a:spLocks noChangeArrowheads="1"/>
          </p:cNvSpPr>
          <p:nvPr/>
        </p:nvSpPr>
        <p:spPr bwMode="auto">
          <a:xfrm>
            <a:off x="5410200" y="1981200"/>
            <a:ext cx="3124200" cy="830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def add1(x):</a:t>
            </a:r>
          </a:p>
          <a:p>
            <a:pPr eaLnBrk="1" hangingPunct="1"/>
            <a:r>
              <a:rPr lang="en-US" altLang="zh-CN" sz="1600"/>
              <a:t>     x = x + 1 </a:t>
            </a:r>
          </a:p>
          <a:p>
            <a:pPr eaLnBrk="1" hangingPunct="1"/>
            <a:r>
              <a:rPr lang="en-US" altLang="zh-CN" sz="1600"/>
              <a:t>     return x</a:t>
            </a:r>
            <a:endParaRPr lang="zh-CN" altLang="zh-CN" sz="1600" b="1"/>
          </a:p>
        </p:txBody>
      </p:sp>
      <p:sp>
        <p:nvSpPr>
          <p:cNvPr id="6151" name="Text Box 4"/>
          <p:cNvSpPr txBox="1">
            <a:spLocks noChangeArrowheads="1"/>
          </p:cNvSpPr>
          <p:nvPr/>
        </p:nvSpPr>
        <p:spPr bwMode="auto">
          <a:xfrm>
            <a:off x="5410200" y="3276600"/>
            <a:ext cx="3124200" cy="18161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&gt;&gt;&gt;def add1(x):</a:t>
            </a:r>
          </a:p>
          <a:p>
            <a:pPr eaLnBrk="1" hangingPunct="1"/>
            <a:r>
              <a:rPr lang="en-US" altLang="zh-CN" sz="1600"/>
              <a:t>            x = x + 1</a:t>
            </a:r>
          </a:p>
          <a:p>
            <a:pPr eaLnBrk="1" hangingPunct="1"/>
            <a:r>
              <a:rPr lang="en-US" altLang="zh-CN" sz="1600"/>
              <a:t>            return x</a:t>
            </a:r>
          </a:p>
          <a:p>
            <a:pPr eaLnBrk="1" hangingPunct="1"/>
            <a:endParaRPr lang="en-US" altLang="zh-CN" sz="1600"/>
          </a:p>
          <a:p>
            <a:pPr eaLnBrk="1" hangingPunct="1"/>
            <a:endParaRPr lang="en-US" altLang="zh-CN" sz="1600"/>
          </a:p>
          <a:p>
            <a:pPr eaLnBrk="1" hangingPunct="1"/>
            <a:r>
              <a:rPr lang="en-US" altLang="zh-CN" sz="1600"/>
              <a:t>&gt;&gt;&gt;add1(1)</a:t>
            </a:r>
          </a:p>
          <a:p>
            <a:pPr eaLnBrk="1" hangingPunct="1"/>
            <a:r>
              <a:rPr lang="en-US" altLang="zh-CN" sz="1600"/>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z="3600" smtClean="0"/>
              <a:t>input</a:t>
            </a:r>
            <a:r>
              <a:rPr lang="zh-CN" altLang="en-US" sz="3600" smtClean="0"/>
              <a:t>和</a:t>
            </a:r>
            <a:r>
              <a:rPr lang="en-US" altLang="zh-CN" sz="3600" smtClean="0"/>
              <a:t>print</a:t>
            </a:r>
          </a:p>
        </p:txBody>
      </p:sp>
      <p:sp>
        <p:nvSpPr>
          <p:cNvPr id="43011" name="内容占位符 2"/>
          <p:cNvSpPr>
            <a:spLocks noGrp="1"/>
          </p:cNvSpPr>
          <p:nvPr>
            <p:ph idx="1"/>
          </p:nvPr>
        </p:nvSpPr>
        <p:spPr>
          <a:xfrm>
            <a:off x="566738" y="1052513"/>
            <a:ext cx="8001000" cy="5272087"/>
          </a:xfrm>
        </p:spPr>
        <p:txBody>
          <a:bodyPr/>
          <a:lstStyle/>
          <a:p>
            <a:pPr>
              <a:lnSpc>
                <a:spcPct val="90000"/>
              </a:lnSpc>
            </a:pPr>
            <a:r>
              <a:rPr lang="zh-CN" altLang="zh-CN" sz="2800" smtClean="0"/>
              <a:t>在很多时候，程序会需要与用户交互。程序会从用户那里得到输入，然后打印一些结果。我们可以分别使用input </a:t>
            </a:r>
            <a:r>
              <a:rPr lang="zh-CN" altLang="en-US" sz="2800" smtClean="0"/>
              <a:t>、</a:t>
            </a:r>
            <a:r>
              <a:rPr lang="zh-CN" altLang="zh-CN" sz="2800" smtClean="0"/>
              <a:t>raw_input和print语句来完成这些功能。</a:t>
            </a:r>
            <a:endParaRPr lang="en-US" altLang="zh-CN" sz="2800" smtClean="0"/>
          </a:p>
          <a:p>
            <a:pPr>
              <a:lnSpc>
                <a:spcPct val="90000"/>
              </a:lnSpc>
            </a:pPr>
            <a:endParaRPr lang="en-US" altLang="zh-CN" sz="2800" smtClean="0"/>
          </a:p>
          <a:p>
            <a:pPr>
              <a:lnSpc>
                <a:spcPct val="90000"/>
              </a:lnSpc>
            </a:pPr>
            <a:endParaRPr lang="en-US" altLang="zh-CN" sz="2800" smtClean="0"/>
          </a:p>
          <a:p>
            <a:pPr>
              <a:lnSpc>
                <a:spcPct val="90000"/>
              </a:lnSpc>
            </a:pPr>
            <a:endParaRPr lang="en-US" altLang="zh-CN" sz="2800" smtClean="0"/>
          </a:p>
          <a:p>
            <a:pPr>
              <a:lnSpc>
                <a:spcPct val="90000"/>
              </a:lnSpc>
              <a:buFont typeface="Wingdings" pitchFamily="2" charset="2"/>
              <a:buNone/>
            </a:pPr>
            <a:r>
              <a:rPr lang="zh-CN" altLang="en-US" sz="2800" smtClean="0"/>
              <a:t>          </a:t>
            </a:r>
            <a:endParaRPr lang="en-US" altLang="zh-CN" sz="2800" smtClean="0"/>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78B757-2149-4449-9283-7CF84E336FDC}" type="slidenum">
              <a:rPr lang="en-US" altLang="zh-CN" smtClean="0"/>
              <a:pPr eaLnBrk="1" hangingPunct="1"/>
              <a:t>40</a:t>
            </a:fld>
            <a:endParaRPr lang="en-US" altLang="zh-CN" smtClean="0"/>
          </a:p>
        </p:txBody>
      </p:sp>
      <p:sp>
        <p:nvSpPr>
          <p:cNvPr id="43013" name="Text Box 4"/>
          <p:cNvSpPr txBox="1">
            <a:spLocks noChangeArrowheads="1"/>
          </p:cNvSpPr>
          <p:nvPr/>
        </p:nvSpPr>
        <p:spPr bwMode="auto">
          <a:xfrm>
            <a:off x="1524000" y="2667000"/>
            <a:ext cx="60198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zh-CN" sz="1600" b="1">
                <a:latin typeface="Courier New" pitchFamily="49" charset="0"/>
                <a:cs typeface="Courier New" pitchFamily="49" charset="0"/>
                <a:sym typeface="Courier New" pitchFamily="49" charset="0"/>
              </a:rPr>
              <a:t>&gt;&gt;&gt; </a:t>
            </a:r>
            <a:r>
              <a:rPr lang="en-US" altLang="zh-CN" sz="1600"/>
              <a:t>name =raw_input("Please input your name:\n")</a:t>
            </a:r>
          </a:p>
          <a:p>
            <a:pPr eaLnBrk="1" hangingPunct="1"/>
            <a:r>
              <a:rPr lang="zh-CN" altLang="zh-CN" sz="1600" b="1">
                <a:latin typeface="Courier New" pitchFamily="49" charset="0"/>
                <a:cs typeface="Courier New" pitchFamily="49" charset="0"/>
                <a:sym typeface="Courier New" pitchFamily="49" charset="0"/>
              </a:rPr>
              <a:t> </a:t>
            </a:r>
            <a:r>
              <a:rPr lang="en-US" altLang="zh-CN" sz="1600"/>
              <a:t>print("Hello,", name)</a:t>
            </a:r>
          </a:p>
          <a:p>
            <a:pPr eaLnBrk="1" hangingPunct="1"/>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&gt;&gt;&gt; </a:t>
            </a:r>
            <a:r>
              <a:rPr lang="en-US" altLang="zh-CN" sz="1600"/>
              <a:t>name =input("Please input your name:\n")</a:t>
            </a:r>
          </a:p>
          <a:p>
            <a:pPr eaLnBrk="1" hangingPunct="1"/>
            <a:r>
              <a:rPr lang="zh-CN" altLang="zh-CN" sz="1600" b="1">
                <a:latin typeface="Courier New" pitchFamily="49" charset="0"/>
                <a:cs typeface="Courier New" pitchFamily="49" charset="0"/>
                <a:sym typeface="Courier New" pitchFamily="49" charset="0"/>
              </a:rPr>
              <a:t> </a:t>
            </a:r>
            <a:r>
              <a:rPr lang="en-US" altLang="zh-CN" sz="1600"/>
              <a:t>print("Hello,", name)</a:t>
            </a:r>
          </a:p>
        </p:txBody>
      </p:sp>
      <p:sp>
        <p:nvSpPr>
          <p:cNvPr id="43014" name="Text Box 4"/>
          <p:cNvSpPr txBox="1">
            <a:spLocks noChangeArrowheads="1"/>
          </p:cNvSpPr>
          <p:nvPr/>
        </p:nvSpPr>
        <p:spPr bwMode="auto">
          <a:xfrm>
            <a:off x="1524000" y="4114800"/>
            <a:ext cx="6096000" cy="2062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raw_input_B = raw_input("raw_input: ")</a:t>
            </a:r>
            <a:br>
              <a:rPr lang="en-US" altLang="zh-CN" sz="1600"/>
            </a:br>
            <a:r>
              <a:rPr lang="en-US" altLang="zh-CN" sz="1600"/>
              <a:t> raw_input: 123</a:t>
            </a:r>
          </a:p>
          <a:p>
            <a:pPr eaLnBrk="1" hangingPunct="1"/>
            <a:r>
              <a:rPr lang="en-US" altLang="zh-CN" sz="1600"/>
              <a:t> &gt;&gt;&gt; type(raw_input_B)</a:t>
            </a:r>
            <a:br>
              <a:rPr lang="en-US" altLang="zh-CN" sz="1600"/>
            </a:br>
            <a:r>
              <a:rPr lang="en-US" altLang="zh-CN" sz="1600"/>
              <a:t> &lt;type 'str'&gt;</a:t>
            </a:r>
            <a:br>
              <a:rPr lang="en-US" altLang="zh-CN" sz="1600"/>
            </a:br>
            <a:r>
              <a:rPr lang="en-US" altLang="zh-CN" sz="1600"/>
              <a:t> &gt;&gt;&gt; input_B = input("input: ")</a:t>
            </a:r>
            <a:br>
              <a:rPr lang="en-US" altLang="zh-CN" sz="1600"/>
            </a:br>
            <a:r>
              <a:rPr lang="en-US" altLang="zh-CN" sz="1600"/>
              <a:t> input: 123</a:t>
            </a:r>
            <a:br>
              <a:rPr lang="en-US" altLang="zh-CN" sz="1600"/>
            </a:br>
            <a:r>
              <a:rPr lang="en-US" altLang="zh-CN" sz="1600"/>
              <a:t> &gt;&gt;&gt; type(input_B)</a:t>
            </a:r>
            <a:br>
              <a:rPr lang="en-US" altLang="zh-CN" sz="1600"/>
            </a:br>
            <a:r>
              <a:rPr lang="en-US" altLang="zh-CN" sz="1600"/>
              <a:t> &lt;type 'int'&gt;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z="3600" smtClean="0"/>
              <a:t>输出格式美化</a:t>
            </a:r>
          </a:p>
        </p:txBody>
      </p:sp>
      <p:sp>
        <p:nvSpPr>
          <p:cNvPr id="59395" name="内容占位符 2"/>
          <p:cNvSpPr>
            <a:spLocks noGrp="1"/>
          </p:cNvSpPr>
          <p:nvPr>
            <p:ph idx="1"/>
          </p:nvPr>
        </p:nvSpPr>
        <p:spPr>
          <a:xfrm>
            <a:off x="566738" y="1143000"/>
            <a:ext cx="8001000" cy="4876800"/>
          </a:xfrm>
        </p:spPr>
        <p:txBody>
          <a:bodyPr/>
          <a:lstStyle/>
          <a:p>
            <a:pPr>
              <a:buFont typeface="Wingdings" pitchFamily="2" charset="2"/>
              <a:buNone/>
              <a:defRPr/>
            </a:pPr>
            <a:r>
              <a:rPr lang="en-US" dirty="0" smtClean="0"/>
              <a:t>           Python</a:t>
            </a:r>
            <a:r>
              <a:rPr lang="zh-CN" altLang="en-US" dirty="0" smtClean="0"/>
              <a:t>两种输出值的方式</a:t>
            </a:r>
            <a:r>
              <a:rPr lang="en-US" altLang="zh-CN" dirty="0" smtClean="0"/>
              <a:t>: </a:t>
            </a:r>
            <a:r>
              <a:rPr lang="zh-CN" altLang="en-US" dirty="0" smtClean="0"/>
              <a:t>表达式语句和 </a:t>
            </a:r>
            <a:r>
              <a:rPr lang="en-US" dirty="0" smtClean="0"/>
              <a:t>print() </a:t>
            </a:r>
            <a:r>
              <a:rPr lang="zh-CN" altLang="en-US" dirty="0" smtClean="0"/>
              <a:t>函数。</a:t>
            </a:r>
            <a:r>
              <a:rPr lang="en-US" altLang="zh-CN" dirty="0" smtClean="0"/>
              <a:t>(</a:t>
            </a:r>
            <a:r>
              <a:rPr lang="zh-CN" altLang="en-US" dirty="0" smtClean="0"/>
              <a:t>第三种方式是使用文件对象的 </a:t>
            </a:r>
            <a:r>
              <a:rPr lang="en-US" dirty="0" smtClean="0"/>
              <a:t>write() </a:t>
            </a:r>
            <a:r>
              <a:rPr lang="zh-CN" altLang="en-US" dirty="0" smtClean="0"/>
              <a:t>方法</a:t>
            </a:r>
            <a:r>
              <a:rPr lang="en-US" altLang="zh-CN" dirty="0" smtClean="0"/>
              <a:t>)</a:t>
            </a:r>
          </a:p>
          <a:p>
            <a:pPr>
              <a:defRPr/>
            </a:pPr>
            <a:r>
              <a:rPr lang="zh-CN" altLang="en-US" dirty="0" smtClean="0"/>
              <a:t>如果你希望输出的形式更加多样，可以使用 </a:t>
            </a:r>
            <a:r>
              <a:rPr lang="en-US" altLang="zh-CN" dirty="0" err="1" smtClean="0"/>
              <a:t>str.format</a:t>
            </a:r>
            <a:r>
              <a:rPr lang="en-US" altLang="zh-CN" dirty="0" smtClean="0"/>
              <a:t>() </a:t>
            </a:r>
            <a:r>
              <a:rPr lang="zh-CN" altLang="en-US" dirty="0" smtClean="0"/>
              <a:t>函数来格式化输出值。</a:t>
            </a:r>
          </a:p>
          <a:p>
            <a:pPr>
              <a:defRPr/>
            </a:pPr>
            <a:r>
              <a:rPr lang="zh-CN" altLang="en-US" dirty="0" smtClean="0"/>
              <a:t>如果你希望将输出的值转成字符串，可以使用 </a:t>
            </a:r>
            <a:r>
              <a:rPr lang="en-US" altLang="zh-CN" dirty="0" err="1" smtClean="0"/>
              <a:t>repr</a:t>
            </a:r>
            <a:r>
              <a:rPr lang="en-US" altLang="zh-CN" dirty="0" smtClean="0"/>
              <a:t>() </a:t>
            </a:r>
            <a:r>
              <a:rPr lang="zh-CN" altLang="en-US" dirty="0" smtClean="0"/>
              <a:t>或 </a:t>
            </a:r>
            <a:r>
              <a:rPr lang="en-US" altLang="zh-CN" dirty="0" err="1" smtClean="0"/>
              <a:t>str</a:t>
            </a:r>
            <a:r>
              <a:rPr lang="en-US" altLang="zh-CN" dirty="0" smtClean="0"/>
              <a:t>() </a:t>
            </a:r>
            <a:r>
              <a:rPr lang="zh-CN" altLang="en-US" dirty="0" smtClean="0"/>
              <a:t>函数来实现。</a:t>
            </a:r>
          </a:p>
          <a:p>
            <a:pPr lvl="1">
              <a:defRPr/>
            </a:pPr>
            <a:r>
              <a:rPr lang="en-US" altLang="zh-CN" dirty="0" err="1" smtClean="0">
                <a:cs typeface="+mn-cs"/>
              </a:rPr>
              <a:t>str</a:t>
            </a:r>
            <a:r>
              <a:rPr lang="en-US" altLang="zh-CN" dirty="0" smtClean="0">
                <a:cs typeface="+mn-cs"/>
              </a:rPr>
              <a:t>() </a:t>
            </a:r>
            <a:r>
              <a:rPr lang="zh-CN" altLang="en-US" dirty="0" smtClean="0">
                <a:cs typeface="+mn-cs"/>
              </a:rPr>
              <a:t>函数返回一个用户易读的表达形式。</a:t>
            </a:r>
          </a:p>
          <a:p>
            <a:pPr lvl="1">
              <a:defRPr/>
            </a:pPr>
            <a:r>
              <a:rPr lang="en-US" altLang="zh-CN" dirty="0" err="1" smtClean="0">
                <a:cs typeface="+mn-cs"/>
              </a:rPr>
              <a:t>repr</a:t>
            </a:r>
            <a:r>
              <a:rPr lang="en-US" altLang="zh-CN" dirty="0" smtClean="0">
                <a:cs typeface="+mn-cs"/>
              </a:rPr>
              <a:t>() </a:t>
            </a:r>
            <a:r>
              <a:rPr lang="zh-CN" altLang="en-US" dirty="0" smtClean="0">
                <a:cs typeface="+mn-cs"/>
              </a:rPr>
              <a:t>产生一个解释器易读的表达形式。</a:t>
            </a:r>
            <a:endParaRPr lang="zh-CN" altLang="en-US" dirty="0" smtClean="0"/>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1A47053-3664-4606-81CD-DA1A142488A4}" type="slidenum">
              <a:rPr lang="en-US" altLang="zh-CN" smtClean="0"/>
              <a:pPr eaLnBrk="1" hangingPunct="1"/>
              <a:t>41</a:t>
            </a:fld>
            <a:endParaRPr lang="en-US" altLang="zh-CN"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z="3600" smtClean="0"/>
              <a:t>输出格式美化</a:t>
            </a:r>
          </a:p>
        </p:txBody>
      </p:sp>
      <p:sp>
        <p:nvSpPr>
          <p:cNvPr id="450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B55F2B-8003-4C03-A153-8B76B017C467}" type="slidenum">
              <a:rPr lang="en-US" altLang="zh-CN" smtClean="0"/>
              <a:pPr eaLnBrk="1" hangingPunct="1"/>
              <a:t>42</a:t>
            </a:fld>
            <a:endParaRPr lang="en-US" altLang="zh-CN" smtClean="0"/>
          </a:p>
        </p:txBody>
      </p:sp>
      <p:sp>
        <p:nvSpPr>
          <p:cNvPr id="45060" name="Text Box 4"/>
          <p:cNvSpPr txBox="1">
            <a:spLocks noChangeArrowheads="1"/>
          </p:cNvSpPr>
          <p:nvPr/>
        </p:nvSpPr>
        <p:spPr bwMode="auto">
          <a:xfrm>
            <a:off x="762000" y="1447800"/>
            <a:ext cx="7820025" cy="45243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s = 'Hello, world.' </a:t>
            </a:r>
          </a:p>
          <a:p>
            <a:pPr eaLnBrk="1" hangingPunct="1"/>
            <a:r>
              <a:rPr lang="en-US" altLang="zh-CN" sz="1600"/>
              <a:t>&gt;&gt;&gt; str(s)</a:t>
            </a:r>
          </a:p>
          <a:p>
            <a:pPr eaLnBrk="1" hangingPunct="1"/>
            <a:r>
              <a:rPr lang="en-US" altLang="zh-CN" sz="1600"/>
              <a:t>&gt;&gt;&gt; repr(s) </a:t>
            </a:r>
          </a:p>
          <a:p>
            <a:pPr eaLnBrk="1" hangingPunct="1"/>
            <a:r>
              <a:rPr lang="en-US" altLang="zh-CN" sz="1600"/>
              <a:t>&gt;&gt;&gt; str(1/7)</a:t>
            </a:r>
          </a:p>
          <a:p>
            <a:pPr eaLnBrk="1" hangingPunct="1"/>
            <a:r>
              <a:rPr lang="en-US" altLang="zh-CN" sz="1600"/>
              <a:t>&gt;&gt;&gt; str(1.0/7)</a:t>
            </a:r>
          </a:p>
          <a:p>
            <a:pPr eaLnBrk="1" hangingPunct="1"/>
            <a:r>
              <a:rPr lang="en-US" altLang="zh-CN" sz="1600"/>
              <a:t>&gt;&gt;&gt; x = 10 * 3.25</a:t>
            </a:r>
          </a:p>
          <a:p>
            <a:pPr eaLnBrk="1" hangingPunct="1"/>
            <a:r>
              <a:rPr lang="en-US" altLang="zh-CN" sz="1600"/>
              <a:t>&gt;&gt;&gt; y = 200 * 200</a:t>
            </a:r>
          </a:p>
          <a:p>
            <a:pPr eaLnBrk="1" hangingPunct="1"/>
            <a:r>
              <a:rPr lang="en-US" altLang="zh-CN" sz="1600"/>
              <a:t>&gt;&gt;&gt; s = 'The value of x is ' + repr(x) + ', and y is ' + repr(y) + '...‘</a:t>
            </a:r>
          </a:p>
          <a:p>
            <a:pPr eaLnBrk="1" hangingPunct="1"/>
            <a:r>
              <a:rPr lang="en-US" altLang="zh-CN" sz="1600"/>
              <a:t>&gt;&gt;&gt; print(s)</a:t>
            </a:r>
          </a:p>
          <a:p>
            <a:pPr eaLnBrk="1" hangingPunct="1"/>
            <a:endParaRPr lang="en-US" altLang="zh-CN" sz="1600"/>
          </a:p>
          <a:p>
            <a:pPr eaLnBrk="1" hangingPunct="1"/>
            <a:r>
              <a:rPr lang="en-US" altLang="zh-CN" sz="1600"/>
              <a:t>&gt;&gt;&gt; # repr() </a:t>
            </a:r>
            <a:r>
              <a:rPr lang="zh-CN" altLang="en-US" sz="1600"/>
              <a:t>函数可以转义字符串中的特殊字符</a:t>
            </a:r>
            <a:endParaRPr lang="en-US" altLang="zh-CN" sz="1600"/>
          </a:p>
          <a:p>
            <a:pPr eaLnBrk="1" hangingPunct="1"/>
            <a:r>
              <a:rPr lang="en-US" altLang="zh-CN" sz="1600"/>
              <a:t>     </a:t>
            </a:r>
            <a:r>
              <a:rPr lang="zh-CN" altLang="en-US" sz="1600"/>
              <a:t> </a:t>
            </a:r>
            <a:r>
              <a:rPr lang="en-US" altLang="zh-CN" sz="1600"/>
              <a:t>...</a:t>
            </a:r>
            <a:r>
              <a:rPr lang="zh-CN" altLang="en-US" sz="1600"/>
              <a:t> </a:t>
            </a:r>
            <a:r>
              <a:rPr lang="en-US" altLang="zh-CN" sz="1600"/>
              <a:t>hello = 'hello, world\n‘</a:t>
            </a:r>
          </a:p>
          <a:p>
            <a:pPr eaLnBrk="1" hangingPunct="1"/>
            <a:r>
              <a:rPr lang="en-US" altLang="zh-CN" sz="1600"/>
              <a:t>&gt;&gt;&gt; hellos = repr(hello) </a:t>
            </a:r>
          </a:p>
          <a:p>
            <a:pPr eaLnBrk="1" hangingPunct="1"/>
            <a:r>
              <a:rPr lang="en-US" altLang="zh-CN" sz="1600"/>
              <a:t>&gt;&gt;&gt; print(hellos)</a:t>
            </a:r>
          </a:p>
          <a:p>
            <a:pPr eaLnBrk="1" hangingPunct="1"/>
            <a:endParaRPr lang="en-US" altLang="zh-CN" sz="1600"/>
          </a:p>
          <a:p>
            <a:pPr eaLnBrk="1" hangingPunct="1"/>
            <a:r>
              <a:rPr lang="en-US" altLang="zh-CN" sz="1600"/>
              <a:t>&gt;&gt;&gt; # repr() </a:t>
            </a:r>
            <a:r>
              <a:rPr lang="zh-CN" altLang="en-US" sz="1600"/>
              <a:t>的参数可以是 </a:t>
            </a:r>
            <a:r>
              <a:rPr lang="en-US" altLang="zh-CN" sz="1600"/>
              <a:t>Python </a:t>
            </a:r>
            <a:r>
              <a:rPr lang="zh-CN" altLang="en-US" sz="1600"/>
              <a:t>的任何对象</a:t>
            </a:r>
            <a:endParaRPr lang="en-US" altLang="zh-CN" sz="1600"/>
          </a:p>
          <a:p>
            <a:pPr eaLnBrk="1" hangingPunct="1"/>
            <a:r>
              <a:rPr lang="en-US" altLang="zh-CN" sz="1600"/>
              <a:t>    </a:t>
            </a:r>
            <a:r>
              <a:rPr lang="zh-CN" altLang="en-US" sz="1600"/>
              <a:t> </a:t>
            </a:r>
            <a:r>
              <a:rPr lang="en-US" altLang="zh-CN" sz="1600"/>
              <a:t>...</a:t>
            </a:r>
            <a:r>
              <a:rPr lang="zh-CN" altLang="en-US" sz="1600"/>
              <a:t> </a:t>
            </a:r>
            <a:r>
              <a:rPr lang="en-US" altLang="zh-CN" sz="1600"/>
              <a:t>repr((x, y, ('spam', 'eggs')))</a:t>
            </a:r>
          </a:p>
          <a:p>
            <a:pPr eaLnBrk="1" hangingPunct="1"/>
            <a:r>
              <a:rPr lang="en-US" altLang="zh-CN" sz="1600"/>
              <a:t> </a:t>
            </a:r>
            <a:endParaRPr lang="zh-CN" altLang="zh-CN" sz="16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z="3600" smtClean="0"/>
              <a:t>输出格式美化</a:t>
            </a:r>
          </a:p>
        </p:txBody>
      </p:sp>
      <p:sp>
        <p:nvSpPr>
          <p:cNvPr id="46083" name="内容占位符 5"/>
          <p:cNvSpPr>
            <a:spLocks noGrp="1"/>
          </p:cNvSpPr>
          <p:nvPr>
            <p:ph idx="1"/>
          </p:nvPr>
        </p:nvSpPr>
        <p:spPr/>
        <p:txBody>
          <a:bodyPr/>
          <a:lstStyle/>
          <a:p>
            <a:r>
              <a:rPr lang="en-US" altLang="zh-CN" smtClean="0"/>
              <a:t>str.format() </a:t>
            </a:r>
            <a:r>
              <a:rPr lang="zh-CN" altLang="en-US" smtClean="0"/>
              <a:t>的基本使用如下</a:t>
            </a:r>
            <a:r>
              <a:rPr lang="en-US" altLang="zh-CN" smtClean="0"/>
              <a:t>:</a:t>
            </a:r>
          </a:p>
          <a:p>
            <a:endParaRPr lang="en-US" altLang="zh-CN" smtClean="0"/>
          </a:p>
          <a:p>
            <a:endParaRPr lang="en-US" altLang="zh-CN" smtClean="0"/>
          </a:p>
          <a:p>
            <a:pPr lvl="1"/>
            <a:endParaRPr lang="en-US" altLang="zh-CN" smtClean="0"/>
          </a:p>
          <a:p>
            <a:pPr lvl="1"/>
            <a:r>
              <a:rPr lang="zh-CN" altLang="en-US" smtClean="0"/>
              <a:t>括号及其里面的字符 </a:t>
            </a:r>
            <a:r>
              <a:rPr lang="en-US" altLang="zh-CN" smtClean="0"/>
              <a:t>(</a:t>
            </a:r>
            <a:r>
              <a:rPr lang="zh-CN" altLang="en-US" smtClean="0"/>
              <a:t>称作格式化字段</a:t>
            </a:r>
            <a:r>
              <a:rPr lang="en-US" altLang="zh-CN" smtClean="0"/>
              <a:t>) </a:t>
            </a:r>
            <a:r>
              <a:rPr lang="zh-CN" altLang="en-US" smtClean="0"/>
              <a:t>将会被 </a:t>
            </a:r>
            <a:r>
              <a:rPr lang="en-US" altLang="zh-CN" smtClean="0"/>
              <a:t>format() </a:t>
            </a:r>
            <a:r>
              <a:rPr lang="zh-CN" altLang="en-US" smtClean="0"/>
              <a:t>中的参数替换。在括号中的数字用于指向传入对象在 </a:t>
            </a:r>
            <a:r>
              <a:rPr lang="en-US" altLang="zh-CN" smtClean="0"/>
              <a:t>format() </a:t>
            </a:r>
            <a:r>
              <a:rPr lang="zh-CN" altLang="en-US" smtClean="0"/>
              <a:t>中的位置，如下所示：</a:t>
            </a:r>
          </a:p>
          <a:p>
            <a:pPr lvl="1"/>
            <a:endParaRPr lang="en-US" altLang="zh-CN" smtClean="0"/>
          </a:p>
          <a:p>
            <a:endParaRPr lang="en-US" altLang="zh-CN" smtClean="0"/>
          </a:p>
          <a:p>
            <a:pPr>
              <a:buFont typeface="Wingdings" pitchFamily="2" charset="2"/>
              <a:buNone/>
            </a:pPr>
            <a:endParaRPr lang="en-US" altLang="zh-CN" smtClean="0"/>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A4CD38D-725D-42AE-AFB2-4BD35768CA90}" type="slidenum">
              <a:rPr lang="en-US" altLang="zh-CN" smtClean="0"/>
              <a:pPr eaLnBrk="1" hangingPunct="1"/>
              <a:t>43</a:t>
            </a:fld>
            <a:endParaRPr lang="en-US" altLang="zh-CN" smtClean="0"/>
          </a:p>
        </p:txBody>
      </p:sp>
      <p:sp>
        <p:nvSpPr>
          <p:cNvPr id="46085" name="Text Box 4"/>
          <p:cNvSpPr txBox="1">
            <a:spLocks noChangeArrowheads="1"/>
          </p:cNvSpPr>
          <p:nvPr/>
        </p:nvSpPr>
        <p:spPr bwMode="auto">
          <a:xfrm>
            <a:off x="838200" y="1981200"/>
            <a:ext cx="76200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print('We are the {} who say "{}!"'.format('knights', 'Ni')) </a:t>
            </a:r>
          </a:p>
          <a:p>
            <a:pPr eaLnBrk="1" hangingPunct="1"/>
            <a:r>
              <a:rPr lang="en-US" altLang="zh-CN" sz="2000"/>
              <a:t>We are the knights who say "Ni!" </a:t>
            </a:r>
            <a:endParaRPr lang="zh-CN" altLang="zh-CN" sz="2000" b="1"/>
          </a:p>
        </p:txBody>
      </p:sp>
      <p:sp>
        <p:nvSpPr>
          <p:cNvPr id="46086" name="Text Box 4"/>
          <p:cNvSpPr txBox="1">
            <a:spLocks noChangeArrowheads="1"/>
          </p:cNvSpPr>
          <p:nvPr/>
        </p:nvSpPr>
        <p:spPr bwMode="auto">
          <a:xfrm>
            <a:off x="1143000" y="4876800"/>
            <a:ext cx="7239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print('{0} and {1}'.format('spam', 'eggs')) </a:t>
            </a:r>
          </a:p>
          <a:p>
            <a:pPr eaLnBrk="1" hangingPunct="1"/>
            <a:r>
              <a:rPr lang="en-US" altLang="zh-CN" sz="2000"/>
              <a:t>spam and eggs </a:t>
            </a:r>
          </a:p>
          <a:p>
            <a:pPr eaLnBrk="1" hangingPunct="1"/>
            <a:r>
              <a:rPr lang="en-US" altLang="zh-CN" sz="2000"/>
              <a:t>&gt;&gt;&gt; print('{1} and {0}'.format('spam', 'eggs'))</a:t>
            </a:r>
          </a:p>
          <a:p>
            <a:pPr eaLnBrk="1" hangingPunct="1"/>
            <a:r>
              <a:rPr lang="en-US" altLang="zh-CN" sz="2000"/>
              <a:t> eggs and spam</a:t>
            </a:r>
            <a:endParaRPr lang="zh-CN" altLang="zh-CN" sz="20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3600" smtClean="0"/>
              <a:t>输出格式美化</a:t>
            </a:r>
          </a:p>
        </p:txBody>
      </p:sp>
      <p:sp>
        <p:nvSpPr>
          <p:cNvPr id="47107" name="内容占位符 2"/>
          <p:cNvSpPr>
            <a:spLocks noGrp="1"/>
          </p:cNvSpPr>
          <p:nvPr>
            <p:ph idx="1"/>
          </p:nvPr>
        </p:nvSpPr>
        <p:spPr>
          <a:xfrm>
            <a:off x="609600" y="1143000"/>
            <a:ext cx="8001000" cy="4967288"/>
          </a:xfrm>
        </p:spPr>
        <p:txBody>
          <a:bodyPr/>
          <a:lstStyle/>
          <a:p>
            <a:pPr lvl="1">
              <a:lnSpc>
                <a:spcPct val="90000"/>
              </a:lnSpc>
            </a:pPr>
            <a:r>
              <a:rPr lang="zh-CN" altLang="en-US" sz="2400" smtClean="0"/>
              <a:t>如果在 </a:t>
            </a:r>
            <a:r>
              <a:rPr lang="en-US" altLang="zh-CN" sz="2400" smtClean="0"/>
              <a:t>format() </a:t>
            </a:r>
            <a:r>
              <a:rPr lang="zh-CN" altLang="en-US" sz="2400" smtClean="0"/>
              <a:t>中使用了关键字参数</a:t>
            </a:r>
            <a:r>
              <a:rPr lang="en-US" altLang="zh-CN" sz="2400" smtClean="0"/>
              <a:t>, </a:t>
            </a:r>
            <a:r>
              <a:rPr lang="zh-CN" altLang="en-US" sz="2400" smtClean="0"/>
              <a:t>那么它们的值会指向使用该名字的参数。</a:t>
            </a:r>
            <a:endParaRPr lang="en-US" altLang="zh-CN" sz="2400" smtClean="0"/>
          </a:p>
          <a:p>
            <a:pPr lvl="1">
              <a:lnSpc>
                <a:spcPct val="90000"/>
              </a:lnSpc>
            </a:pPr>
            <a:endParaRPr lang="en-US" altLang="zh-CN" sz="2400" smtClean="0"/>
          </a:p>
          <a:p>
            <a:pPr lvl="1">
              <a:lnSpc>
                <a:spcPct val="90000"/>
              </a:lnSpc>
            </a:pPr>
            <a:endParaRPr lang="en-US" altLang="zh-CN" sz="2400" smtClean="0"/>
          </a:p>
          <a:p>
            <a:pPr lvl="1">
              <a:lnSpc>
                <a:spcPct val="90000"/>
              </a:lnSpc>
            </a:pPr>
            <a:endParaRPr lang="zh-CN" altLang="zh-CN" sz="2800" smtClean="0"/>
          </a:p>
          <a:p>
            <a:pPr lvl="1">
              <a:lnSpc>
                <a:spcPct val="90000"/>
              </a:lnSpc>
            </a:pPr>
            <a:endParaRPr lang="en-US" altLang="zh-CN" sz="2400" smtClean="0"/>
          </a:p>
          <a:p>
            <a:pPr lvl="1">
              <a:lnSpc>
                <a:spcPct val="90000"/>
              </a:lnSpc>
            </a:pPr>
            <a:r>
              <a:rPr lang="zh-CN" altLang="en-US" sz="2400" smtClean="0"/>
              <a:t>位置及关键字参数可以任意的结合</a:t>
            </a:r>
            <a:r>
              <a:rPr lang="en-US" altLang="zh-CN" sz="2400" smtClean="0"/>
              <a:t>:</a:t>
            </a:r>
          </a:p>
          <a:p>
            <a:pPr lvl="1">
              <a:lnSpc>
                <a:spcPct val="90000"/>
              </a:lnSpc>
            </a:pPr>
            <a:endParaRPr lang="en-US" altLang="zh-CN" sz="2400" smtClean="0"/>
          </a:p>
          <a:p>
            <a:pPr lvl="1">
              <a:lnSpc>
                <a:spcPct val="90000"/>
              </a:lnSpc>
            </a:pPr>
            <a:endParaRPr lang="en-US" altLang="zh-CN" sz="2400" smtClean="0"/>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0D7DEB8-A7FA-4498-AE32-0D982B25858F}" type="slidenum">
              <a:rPr lang="en-US" altLang="zh-CN" smtClean="0"/>
              <a:pPr eaLnBrk="1" hangingPunct="1"/>
              <a:t>44</a:t>
            </a:fld>
            <a:endParaRPr lang="en-US" altLang="zh-CN" smtClean="0"/>
          </a:p>
        </p:txBody>
      </p:sp>
      <p:sp>
        <p:nvSpPr>
          <p:cNvPr id="47109" name="Text Box 4"/>
          <p:cNvSpPr txBox="1">
            <a:spLocks noChangeArrowheads="1"/>
          </p:cNvSpPr>
          <p:nvPr/>
        </p:nvSpPr>
        <p:spPr bwMode="auto">
          <a:xfrm>
            <a:off x="838200" y="1981200"/>
            <a:ext cx="75438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print('This {food} is {adjective}.'.format(food='spam', adjective='absolutely horrible'))</a:t>
            </a:r>
          </a:p>
          <a:p>
            <a:pPr eaLnBrk="1" hangingPunct="1"/>
            <a:r>
              <a:rPr lang="en-US" altLang="zh-CN" sz="2000"/>
              <a:t> This spam is absolutely horrible.</a:t>
            </a:r>
            <a:endParaRPr lang="zh-CN" altLang="zh-CN" sz="2000" b="1"/>
          </a:p>
        </p:txBody>
      </p:sp>
      <p:sp>
        <p:nvSpPr>
          <p:cNvPr id="47110" name="Text Box 4"/>
          <p:cNvSpPr txBox="1">
            <a:spLocks noChangeArrowheads="1"/>
          </p:cNvSpPr>
          <p:nvPr/>
        </p:nvSpPr>
        <p:spPr bwMode="auto">
          <a:xfrm>
            <a:off x="990600" y="4267200"/>
            <a:ext cx="73152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print('The story of {0}, {1}, and {other}.'.format('Bill', 'Manfred', other='Georg')) </a:t>
            </a:r>
          </a:p>
          <a:p>
            <a:pPr eaLnBrk="1" hangingPunct="1"/>
            <a:r>
              <a:rPr lang="en-US" altLang="zh-CN" sz="2000"/>
              <a:t>The story of Bill, Manfred, and Georg.</a:t>
            </a:r>
            <a:endParaRPr lang="zh-CN" altLang="zh-CN" sz="20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3600" smtClean="0"/>
              <a:t>输出格式美化</a:t>
            </a:r>
          </a:p>
        </p:txBody>
      </p:sp>
      <p:sp>
        <p:nvSpPr>
          <p:cNvPr id="48131" name="内容占位符 5"/>
          <p:cNvSpPr>
            <a:spLocks noGrp="1"/>
          </p:cNvSpPr>
          <p:nvPr>
            <p:ph idx="1"/>
          </p:nvPr>
        </p:nvSpPr>
        <p:spPr/>
        <p:txBody>
          <a:bodyPr/>
          <a:lstStyle/>
          <a:p>
            <a:pPr lvl="1">
              <a:lnSpc>
                <a:spcPct val="90000"/>
              </a:lnSpc>
            </a:pPr>
            <a:r>
              <a:rPr lang="en-US" altLang="en-US" sz="2400" smtClean="0"/>
              <a:t>'!a' (</a:t>
            </a:r>
            <a:r>
              <a:rPr lang="zh-CN" altLang="en-US" sz="2400" smtClean="0"/>
              <a:t>使用 </a:t>
            </a:r>
            <a:r>
              <a:rPr lang="en-US" altLang="en-US" sz="2400" smtClean="0"/>
              <a:t>ascii()), '!s' (</a:t>
            </a:r>
            <a:r>
              <a:rPr lang="zh-CN" altLang="en-US" sz="2400" smtClean="0"/>
              <a:t>使用 </a:t>
            </a:r>
            <a:r>
              <a:rPr lang="en-US" altLang="en-US" sz="2400" smtClean="0"/>
              <a:t>str()) </a:t>
            </a:r>
            <a:r>
              <a:rPr lang="zh-CN" altLang="en-US" sz="2400" smtClean="0"/>
              <a:t>和 </a:t>
            </a:r>
            <a:r>
              <a:rPr lang="en-US" altLang="zh-CN" sz="2400" smtClean="0"/>
              <a:t>'!</a:t>
            </a:r>
            <a:r>
              <a:rPr lang="en-US" altLang="en-US" sz="2400" smtClean="0"/>
              <a:t>r' (</a:t>
            </a:r>
            <a:r>
              <a:rPr lang="zh-CN" altLang="en-US" sz="2400" smtClean="0"/>
              <a:t>使用 </a:t>
            </a:r>
            <a:r>
              <a:rPr lang="en-US" altLang="en-US" sz="2400" smtClean="0"/>
              <a:t>repr()) </a:t>
            </a:r>
            <a:r>
              <a:rPr lang="zh-CN" altLang="en-US" sz="2400" smtClean="0"/>
              <a:t>可以用于在格式化某个值之前对其进行转化</a:t>
            </a:r>
            <a:r>
              <a:rPr lang="en-US" altLang="zh-CN" sz="2400" smtClean="0"/>
              <a:t>:</a:t>
            </a:r>
            <a:endParaRPr lang="zh-CN" altLang="en-US" sz="2400" smtClean="0"/>
          </a:p>
          <a:p>
            <a:pPr lvl="1"/>
            <a:endParaRPr lang="en-US" altLang="zh-CN" smtClean="0"/>
          </a:p>
          <a:p>
            <a:endParaRPr lang="en-US" altLang="zh-CN" smtClean="0"/>
          </a:p>
          <a:p>
            <a:endParaRPr lang="en-US" altLang="zh-CN" smtClean="0"/>
          </a:p>
          <a:p>
            <a:pPr lvl="1"/>
            <a:r>
              <a:rPr lang="zh-CN" altLang="en-US" sz="2400" smtClean="0"/>
              <a:t>可选项 </a:t>
            </a:r>
            <a:r>
              <a:rPr lang="en-US" altLang="zh-CN" sz="2400" smtClean="0"/>
              <a:t>':' </a:t>
            </a:r>
            <a:r>
              <a:rPr lang="zh-CN" altLang="en-US" sz="2400" smtClean="0"/>
              <a:t>和格式标识符可以跟着字段名。 这就允许对值进行更好的格式化。 下面的例子将 </a:t>
            </a:r>
            <a:r>
              <a:rPr lang="en-US" altLang="zh-CN" sz="2400" smtClean="0"/>
              <a:t>Pi </a:t>
            </a:r>
            <a:r>
              <a:rPr lang="zh-CN" altLang="en-US" sz="2400" smtClean="0"/>
              <a:t>保留到小数点后三位：</a:t>
            </a:r>
            <a:endParaRPr lang="en-US" altLang="zh-CN" sz="2400" smtClean="0"/>
          </a:p>
          <a:p>
            <a:endParaRPr lang="zh-CN" altLang="en-US" smtClean="0"/>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70383A8-2216-4E01-98F3-40375BB317B7}" type="slidenum">
              <a:rPr lang="en-US" altLang="zh-CN" smtClean="0"/>
              <a:pPr eaLnBrk="1" hangingPunct="1"/>
              <a:t>45</a:t>
            </a:fld>
            <a:endParaRPr lang="en-US" altLang="zh-CN" smtClean="0"/>
          </a:p>
        </p:txBody>
      </p:sp>
      <p:sp>
        <p:nvSpPr>
          <p:cNvPr id="48133" name="Text Box 4"/>
          <p:cNvSpPr txBox="1">
            <a:spLocks noChangeArrowheads="1"/>
          </p:cNvSpPr>
          <p:nvPr/>
        </p:nvSpPr>
        <p:spPr bwMode="auto">
          <a:xfrm>
            <a:off x="1066800" y="2209800"/>
            <a:ext cx="7315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import math</a:t>
            </a:r>
          </a:p>
          <a:p>
            <a:pPr eaLnBrk="1" hangingPunct="1"/>
            <a:r>
              <a:rPr lang="en-US" altLang="zh-CN" sz="1600"/>
              <a:t>&gt;&gt;&gt; print('The value of PI is approximately {}.'.format(math.pi)) The value of PI is approximately 3.14159265359. </a:t>
            </a:r>
          </a:p>
          <a:p>
            <a:pPr eaLnBrk="1" hangingPunct="1"/>
            <a:r>
              <a:rPr lang="en-US" altLang="zh-CN" sz="1600"/>
              <a:t>&gt;&gt;&gt; print('The value of PI is approximately {!r}.'.format(math.pi)) The value of PI is approximately 3.141592653589793.</a:t>
            </a:r>
            <a:endParaRPr lang="zh-CN" altLang="zh-CN" sz="1600" b="1"/>
          </a:p>
        </p:txBody>
      </p:sp>
      <p:sp>
        <p:nvSpPr>
          <p:cNvPr id="48134" name="Text Box 4"/>
          <p:cNvSpPr txBox="1">
            <a:spLocks noChangeArrowheads="1"/>
          </p:cNvSpPr>
          <p:nvPr/>
        </p:nvSpPr>
        <p:spPr bwMode="auto">
          <a:xfrm>
            <a:off x="1066800" y="5029200"/>
            <a:ext cx="7315200" cy="830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import math &gt;&gt;&gt; print('The value of PI is approximately {0:.3f}.'.format(math.pi)) </a:t>
            </a:r>
          </a:p>
          <a:p>
            <a:pPr eaLnBrk="1" hangingPunct="1"/>
            <a:r>
              <a:rPr lang="en-US" altLang="zh-CN" sz="1600"/>
              <a:t>The value of PI is approximately 3.142.</a:t>
            </a:r>
            <a:endParaRPr lang="zh-CN" altLang="zh-CN" sz="16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z="3600" smtClean="0"/>
              <a:t>输出格式美化</a:t>
            </a:r>
          </a:p>
        </p:txBody>
      </p:sp>
      <p:sp>
        <p:nvSpPr>
          <p:cNvPr id="49155" name="内容占位符 2"/>
          <p:cNvSpPr>
            <a:spLocks noGrp="1"/>
          </p:cNvSpPr>
          <p:nvPr>
            <p:ph idx="1"/>
          </p:nvPr>
        </p:nvSpPr>
        <p:spPr>
          <a:xfrm>
            <a:off x="566738" y="1052513"/>
            <a:ext cx="8001000" cy="5272087"/>
          </a:xfrm>
        </p:spPr>
        <p:txBody>
          <a:bodyPr/>
          <a:lstStyle/>
          <a:p>
            <a:pPr lvl="1"/>
            <a:endParaRPr lang="en-US" altLang="zh-CN" sz="2400" smtClean="0"/>
          </a:p>
          <a:p>
            <a:pPr lvl="1"/>
            <a:r>
              <a:rPr lang="zh-CN" altLang="en-US" sz="2800" smtClean="0"/>
              <a:t>在 </a:t>
            </a:r>
            <a:r>
              <a:rPr lang="en-US" altLang="zh-CN" sz="2800" smtClean="0"/>
              <a:t>':' </a:t>
            </a:r>
            <a:r>
              <a:rPr lang="zh-CN" altLang="en-US" sz="2800" smtClean="0"/>
              <a:t>后传入一个整数</a:t>
            </a:r>
            <a:r>
              <a:rPr lang="en-US" altLang="zh-CN" sz="2800" smtClean="0"/>
              <a:t>, </a:t>
            </a:r>
            <a:r>
              <a:rPr lang="zh-CN" altLang="en-US" sz="2800" smtClean="0"/>
              <a:t>可以保证该域至少有这么多的宽度。 用于美化表格时很有用</a:t>
            </a:r>
            <a:r>
              <a:rPr lang="zh-CN" altLang="en-US" sz="2400" smtClean="0"/>
              <a:t>。</a:t>
            </a:r>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zh-CN" altLang="en-US" sz="2400" smtClean="0"/>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FF02363-DE6C-4805-94CD-F821D61A9340}" type="slidenum">
              <a:rPr lang="en-US" altLang="zh-CN" smtClean="0"/>
              <a:pPr eaLnBrk="1" hangingPunct="1"/>
              <a:t>46</a:t>
            </a:fld>
            <a:endParaRPr lang="en-US" altLang="zh-CN" smtClean="0"/>
          </a:p>
        </p:txBody>
      </p:sp>
      <p:sp>
        <p:nvSpPr>
          <p:cNvPr id="49157" name="Text Box 4"/>
          <p:cNvSpPr txBox="1">
            <a:spLocks noChangeArrowheads="1"/>
          </p:cNvSpPr>
          <p:nvPr/>
        </p:nvSpPr>
        <p:spPr bwMode="auto">
          <a:xfrm>
            <a:off x="914400" y="2971800"/>
            <a:ext cx="7620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table = {'Sjoerd': 4127, 'Jack': 4098, 'Dcab': 7678}</a:t>
            </a:r>
          </a:p>
          <a:p>
            <a:pPr eaLnBrk="1" hangingPunct="1"/>
            <a:r>
              <a:rPr lang="en-US" altLang="zh-CN" sz="2000"/>
              <a:t> &gt;&gt;&gt; for name, phone in table.items():</a:t>
            </a:r>
          </a:p>
          <a:p>
            <a:pPr eaLnBrk="1" hangingPunct="1"/>
            <a:r>
              <a:rPr lang="en-US" altLang="zh-CN" sz="2000"/>
              <a:t>           ... print('{0:10} ==&gt; {1:10d}'.format(name, phone)) </a:t>
            </a:r>
          </a:p>
          <a:p>
            <a:pPr eaLnBrk="1" hangingPunct="1"/>
            <a:r>
              <a:rPr lang="en-US" altLang="zh-CN" sz="2000"/>
              <a:t>           ...</a:t>
            </a:r>
          </a:p>
          <a:p>
            <a:pPr eaLnBrk="1" hangingPunct="1"/>
            <a:r>
              <a:rPr lang="en-US" altLang="zh-CN" sz="2000"/>
              <a:t> Jack ==&gt; 4098 </a:t>
            </a:r>
          </a:p>
          <a:p>
            <a:pPr eaLnBrk="1" hangingPunct="1"/>
            <a:r>
              <a:rPr lang="en-US" altLang="zh-CN" sz="2000"/>
              <a:t>Dcab ==&gt; 7678 </a:t>
            </a:r>
          </a:p>
          <a:p>
            <a:pPr eaLnBrk="1" hangingPunct="1"/>
            <a:r>
              <a:rPr lang="en-US" altLang="zh-CN" sz="2000"/>
              <a:t>Sjoerd ==&gt; 4127</a:t>
            </a:r>
            <a:endParaRPr lang="zh-CN" altLang="zh-CN"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z="3600" smtClean="0"/>
              <a:t>输出格式美化</a:t>
            </a:r>
          </a:p>
        </p:txBody>
      </p:sp>
      <p:sp>
        <p:nvSpPr>
          <p:cNvPr id="50179" name="内容占位符 2"/>
          <p:cNvSpPr>
            <a:spLocks noGrp="1"/>
          </p:cNvSpPr>
          <p:nvPr>
            <p:ph idx="1"/>
          </p:nvPr>
        </p:nvSpPr>
        <p:spPr/>
        <p:txBody>
          <a:bodyPr/>
          <a:lstStyle/>
          <a:p>
            <a:pPr lvl="1"/>
            <a:endParaRPr lang="en-US" altLang="zh-CN" sz="2800" smtClean="0"/>
          </a:p>
          <a:p>
            <a:pPr lvl="1"/>
            <a:r>
              <a:rPr lang="zh-CN" altLang="en-US" sz="2800" smtClean="0"/>
              <a:t>如果你有一个很长的格式化字符串</a:t>
            </a:r>
            <a:r>
              <a:rPr lang="en-US" altLang="zh-CN" sz="2800" smtClean="0"/>
              <a:t>, </a:t>
            </a:r>
            <a:r>
              <a:rPr lang="zh-CN" altLang="en-US" sz="2800" smtClean="0"/>
              <a:t>而你不想将它们分开</a:t>
            </a:r>
            <a:r>
              <a:rPr lang="en-US" altLang="zh-CN" sz="2800" smtClean="0"/>
              <a:t>, </a:t>
            </a:r>
            <a:r>
              <a:rPr lang="zh-CN" altLang="en-US" sz="2800" smtClean="0"/>
              <a:t>那么在格式化时通过变量名而非位置会是很好的事情。最简单的就是传入一个字典</a:t>
            </a:r>
            <a:r>
              <a:rPr lang="en-US" altLang="zh-CN" sz="2800" smtClean="0"/>
              <a:t>, </a:t>
            </a:r>
            <a:r>
              <a:rPr lang="zh-CN" altLang="en-US" sz="2800" smtClean="0"/>
              <a:t>然后使用方括号 </a:t>
            </a:r>
            <a:r>
              <a:rPr lang="en-US" altLang="zh-CN" sz="2800" smtClean="0"/>
              <a:t>'[]' </a:t>
            </a:r>
            <a:r>
              <a:rPr lang="zh-CN" altLang="en-US" sz="2800" smtClean="0"/>
              <a:t>来访问键值 </a:t>
            </a:r>
            <a:r>
              <a:rPr lang="en-US" altLang="zh-CN" sz="2800" smtClean="0"/>
              <a:t>:</a:t>
            </a:r>
          </a:p>
          <a:p>
            <a:pPr lvl="1"/>
            <a:endParaRPr lang="zh-CN" altLang="en-US" smtClean="0"/>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D6C57C0-847A-4998-8430-37C9EEC7D544}" type="slidenum">
              <a:rPr lang="en-US" altLang="zh-CN" smtClean="0"/>
              <a:pPr eaLnBrk="1" hangingPunct="1"/>
              <a:t>47</a:t>
            </a:fld>
            <a:endParaRPr lang="en-US" altLang="zh-CN" smtClean="0"/>
          </a:p>
        </p:txBody>
      </p:sp>
      <p:sp>
        <p:nvSpPr>
          <p:cNvPr id="50181" name="Text Box 4"/>
          <p:cNvSpPr txBox="1">
            <a:spLocks noChangeArrowheads="1"/>
          </p:cNvSpPr>
          <p:nvPr/>
        </p:nvSpPr>
        <p:spPr bwMode="auto">
          <a:xfrm>
            <a:off x="1219200" y="4114800"/>
            <a:ext cx="73152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table = {'Sjoerd': 4127, 'Jack': 4098, 'Dcab': 8637678} </a:t>
            </a:r>
          </a:p>
          <a:p>
            <a:pPr eaLnBrk="1" hangingPunct="1"/>
            <a:r>
              <a:rPr lang="en-US" altLang="zh-CN" sz="2000"/>
              <a:t>&gt;&gt;&gt; print('Jack: {Jack:d}; Sjoerd: {Sjoerd:d}; Dcab: {Dcab:d}'.format(**table)) </a:t>
            </a:r>
          </a:p>
          <a:p>
            <a:pPr eaLnBrk="1" hangingPunct="1"/>
            <a:r>
              <a:rPr lang="en-US" altLang="zh-CN" sz="2000"/>
              <a:t>Jack: 4098; Sjoerd: 4127; Dcab: 8637678</a:t>
            </a:r>
            <a:endParaRPr lang="zh-CN" altLang="zh-CN" sz="20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z="3600" smtClean="0"/>
              <a:t>输出格式美化</a:t>
            </a:r>
          </a:p>
        </p:txBody>
      </p:sp>
      <p:sp>
        <p:nvSpPr>
          <p:cNvPr id="51203" name="内容占位符 2"/>
          <p:cNvSpPr>
            <a:spLocks noGrp="1"/>
          </p:cNvSpPr>
          <p:nvPr>
            <p:ph idx="1"/>
          </p:nvPr>
        </p:nvSpPr>
        <p:spPr/>
        <p:txBody>
          <a:bodyPr/>
          <a:lstStyle/>
          <a:p>
            <a:r>
              <a:rPr lang="zh-CN" altLang="en-US" b="1" smtClean="0"/>
              <a:t>旧式字符串格式化</a:t>
            </a:r>
          </a:p>
          <a:p>
            <a:pPr>
              <a:buFont typeface="Wingdings" pitchFamily="2" charset="2"/>
              <a:buNone/>
            </a:pPr>
            <a:r>
              <a:rPr lang="en-US" altLang="zh-CN" smtClean="0"/>
              <a:t>          % </a:t>
            </a:r>
            <a:r>
              <a:rPr lang="zh-CN" altLang="en-US" smtClean="0"/>
              <a:t>操作符也可以实现字符串格式化。 它将左边的参数作为类似 </a:t>
            </a:r>
            <a:r>
              <a:rPr lang="en-US" altLang="zh-CN" smtClean="0"/>
              <a:t>sprintf() </a:t>
            </a:r>
            <a:r>
              <a:rPr lang="zh-CN" altLang="en-US" smtClean="0"/>
              <a:t>式的格式化字符串</a:t>
            </a:r>
            <a:r>
              <a:rPr lang="en-US" altLang="zh-CN" smtClean="0"/>
              <a:t>, </a:t>
            </a:r>
            <a:r>
              <a:rPr lang="zh-CN" altLang="en-US" smtClean="0"/>
              <a:t>而将右边的代入</a:t>
            </a:r>
            <a:r>
              <a:rPr lang="en-US" altLang="zh-CN" smtClean="0"/>
              <a:t>, </a:t>
            </a:r>
            <a:r>
              <a:rPr lang="zh-CN" altLang="en-US" smtClean="0"/>
              <a:t>然后返回格式化后的字符串</a:t>
            </a:r>
            <a:r>
              <a:rPr lang="en-US" altLang="zh-CN" smtClean="0"/>
              <a:t>. </a:t>
            </a:r>
            <a:endParaRPr lang="zh-CN" altLang="en-US"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2970A31-8273-404E-A7E6-DA585B4668A0}" type="slidenum">
              <a:rPr lang="en-US" altLang="zh-CN" smtClean="0"/>
              <a:pPr eaLnBrk="1" hangingPunct="1"/>
              <a:t>48</a:t>
            </a:fld>
            <a:endParaRPr lang="en-US" altLang="zh-CN" smtClean="0"/>
          </a:p>
        </p:txBody>
      </p:sp>
      <p:sp>
        <p:nvSpPr>
          <p:cNvPr id="51205" name="Text Box 4"/>
          <p:cNvSpPr txBox="1">
            <a:spLocks noChangeArrowheads="1"/>
          </p:cNvSpPr>
          <p:nvPr/>
        </p:nvSpPr>
        <p:spPr bwMode="auto">
          <a:xfrm>
            <a:off x="1143000" y="3733800"/>
            <a:ext cx="7315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import math</a:t>
            </a:r>
          </a:p>
          <a:p>
            <a:pPr eaLnBrk="1" hangingPunct="1"/>
            <a:r>
              <a:rPr lang="en-US" altLang="zh-CN" sz="2000"/>
              <a:t>&gt;&gt;&gt; print('The value of PI is approximately %5.3f.' % math.pi) </a:t>
            </a:r>
          </a:p>
          <a:p>
            <a:pPr eaLnBrk="1" hangingPunct="1"/>
            <a:r>
              <a:rPr lang="en-US" altLang="zh-CN" sz="2000"/>
              <a:t>The value of PI is approximately 3.142.</a:t>
            </a:r>
            <a:endParaRPr lang="zh-CN" altLang="zh-CN" sz="20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z="3600" smtClean="0"/>
              <a:t>读和写文件</a:t>
            </a:r>
          </a:p>
        </p:txBody>
      </p:sp>
      <p:sp>
        <p:nvSpPr>
          <p:cNvPr id="3" name="内容占位符 2"/>
          <p:cNvSpPr>
            <a:spLocks noGrp="1"/>
          </p:cNvSpPr>
          <p:nvPr>
            <p:ph idx="1"/>
          </p:nvPr>
        </p:nvSpPr>
        <p:spPr>
          <a:xfrm>
            <a:off x="566738" y="1052513"/>
            <a:ext cx="8001000" cy="5195887"/>
          </a:xfrm>
        </p:spPr>
        <p:txBody>
          <a:bodyPr/>
          <a:lstStyle/>
          <a:p>
            <a:pPr>
              <a:defRPr/>
            </a:pPr>
            <a:r>
              <a:rPr lang="en-US" dirty="0" smtClean="0"/>
              <a:t>open() </a:t>
            </a:r>
            <a:r>
              <a:rPr lang="zh-CN" altLang="en-US" dirty="0" smtClean="0"/>
              <a:t>将会返回一个 </a:t>
            </a:r>
            <a:r>
              <a:rPr lang="en-US" dirty="0" smtClean="0"/>
              <a:t>file </a:t>
            </a:r>
            <a:r>
              <a:rPr lang="zh-CN" altLang="en-US" dirty="0" smtClean="0"/>
              <a:t>对象，基本语法格式如下</a:t>
            </a:r>
            <a:r>
              <a:rPr lang="en-US" altLang="zh-CN" dirty="0" smtClean="0"/>
              <a:t>:</a:t>
            </a:r>
          </a:p>
          <a:p>
            <a:pPr>
              <a:defRPr/>
            </a:pPr>
            <a:endParaRPr lang="en-US" altLang="zh-CN" dirty="0" smtClean="0"/>
          </a:p>
          <a:p>
            <a:pPr lvl="1">
              <a:defRPr/>
            </a:pPr>
            <a:endParaRPr lang="en-US" altLang="zh-CN" dirty="0" smtClean="0">
              <a:cs typeface="+mn-cs"/>
            </a:endParaRPr>
          </a:p>
          <a:p>
            <a:pPr lvl="1">
              <a:defRPr/>
            </a:pPr>
            <a:r>
              <a:rPr lang="zh-CN" altLang="en-US" dirty="0" smtClean="0">
                <a:cs typeface="+mn-cs"/>
              </a:rPr>
              <a:t>第一个参数为要打开的文件名。</a:t>
            </a:r>
          </a:p>
          <a:p>
            <a:pPr lvl="1">
              <a:defRPr/>
            </a:pPr>
            <a:r>
              <a:rPr lang="zh-CN" altLang="en-US" dirty="0" smtClean="0">
                <a:cs typeface="+mn-cs"/>
              </a:rPr>
              <a:t>第二个参数描述文件如何使用的字符。 </a:t>
            </a:r>
            <a:r>
              <a:rPr lang="en-US" altLang="zh-CN" dirty="0" smtClean="0">
                <a:cs typeface="+mn-cs"/>
              </a:rPr>
              <a:t>mode </a:t>
            </a:r>
            <a:r>
              <a:rPr lang="zh-CN" altLang="en-US" dirty="0" smtClean="0">
                <a:cs typeface="+mn-cs"/>
              </a:rPr>
              <a:t>可以是 </a:t>
            </a:r>
            <a:r>
              <a:rPr lang="en-US" altLang="zh-CN" dirty="0" smtClean="0">
                <a:cs typeface="+mn-cs"/>
              </a:rPr>
              <a:t>‘r’ </a:t>
            </a:r>
            <a:r>
              <a:rPr lang="zh-CN" altLang="en-US" dirty="0" smtClean="0">
                <a:cs typeface="+mn-cs"/>
              </a:rPr>
              <a:t>如果文件只读</a:t>
            </a:r>
            <a:r>
              <a:rPr lang="en-US" altLang="zh-CN" dirty="0" smtClean="0">
                <a:cs typeface="+mn-cs"/>
              </a:rPr>
              <a:t>, ‘w’ </a:t>
            </a:r>
            <a:r>
              <a:rPr lang="zh-CN" altLang="en-US" dirty="0" smtClean="0">
                <a:cs typeface="+mn-cs"/>
              </a:rPr>
              <a:t>只用于写 </a:t>
            </a:r>
            <a:r>
              <a:rPr lang="en-US" altLang="zh-CN" dirty="0" smtClean="0">
                <a:cs typeface="+mn-cs"/>
              </a:rPr>
              <a:t>(</a:t>
            </a:r>
            <a:r>
              <a:rPr lang="zh-CN" altLang="en-US" dirty="0" smtClean="0">
                <a:cs typeface="+mn-cs"/>
              </a:rPr>
              <a:t>如果存在同名文件则将被删除</a:t>
            </a:r>
            <a:r>
              <a:rPr lang="en-US" altLang="zh-CN" dirty="0" smtClean="0">
                <a:cs typeface="+mn-cs"/>
              </a:rPr>
              <a:t>), </a:t>
            </a:r>
            <a:r>
              <a:rPr lang="zh-CN" altLang="en-US" dirty="0" smtClean="0">
                <a:cs typeface="+mn-cs"/>
              </a:rPr>
              <a:t>和 </a:t>
            </a:r>
            <a:r>
              <a:rPr lang="en-US" altLang="zh-CN" dirty="0" smtClean="0">
                <a:cs typeface="+mn-cs"/>
              </a:rPr>
              <a:t>‘a’ </a:t>
            </a:r>
            <a:r>
              <a:rPr lang="zh-CN" altLang="en-US" dirty="0" smtClean="0">
                <a:cs typeface="+mn-cs"/>
              </a:rPr>
              <a:t>用于追加文件内容</a:t>
            </a:r>
            <a:r>
              <a:rPr lang="en-US" altLang="zh-CN" dirty="0" smtClean="0">
                <a:cs typeface="+mn-cs"/>
              </a:rPr>
              <a:t>; </a:t>
            </a:r>
            <a:r>
              <a:rPr lang="zh-CN" altLang="en-US" dirty="0" smtClean="0">
                <a:cs typeface="+mn-cs"/>
              </a:rPr>
              <a:t>所写的任何数据都会被自动增加到末尾</a:t>
            </a:r>
            <a:r>
              <a:rPr lang="en-US" altLang="zh-CN" dirty="0" smtClean="0">
                <a:cs typeface="+mn-cs"/>
              </a:rPr>
              <a:t>. ‘r+’ </a:t>
            </a:r>
            <a:r>
              <a:rPr lang="zh-CN" altLang="en-US" dirty="0" smtClean="0">
                <a:cs typeface="+mn-cs"/>
              </a:rPr>
              <a:t>同时用于读写。 </a:t>
            </a:r>
            <a:r>
              <a:rPr lang="en-US" altLang="zh-CN" dirty="0" smtClean="0">
                <a:cs typeface="+mn-cs"/>
              </a:rPr>
              <a:t>mode </a:t>
            </a:r>
            <a:r>
              <a:rPr lang="zh-CN" altLang="en-US" dirty="0" smtClean="0">
                <a:cs typeface="+mn-cs"/>
              </a:rPr>
              <a:t>参数是可选的</a:t>
            </a:r>
            <a:r>
              <a:rPr lang="en-US" altLang="zh-CN" dirty="0" smtClean="0">
                <a:cs typeface="+mn-cs"/>
              </a:rPr>
              <a:t>; ‘r’ </a:t>
            </a:r>
            <a:r>
              <a:rPr lang="zh-CN" altLang="en-US" dirty="0" smtClean="0">
                <a:cs typeface="+mn-cs"/>
              </a:rPr>
              <a:t>将是默认值。</a:t>
            </a:r>
            <a:endParaRPr lang="zh-CN" altLang="en-US" dirty="0"/>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5C3D844-418D-40B9-835D-5D57F940A739}" type="slidenum">
              <a:rPr lang="en-US" altLang="zh-CN" smtClean="0"/>
              <a:pPr eaLnBrk="1" hangingPunct="1"/>
              <a:t>49</a:t>
            </a:fld>
            <a:endParaRPr lang="en-US" altLang="zh-CN" smtClean="0"/>
          </a:p>
        </p:txBody>
      </p:sp>
      <p:sp>
        <p:nvSpPr>
          <p:cNvPr id="52229" name="Text Box 4"/>
          <p:cNvSpPr txBox="1">
            <a:spLocks noChangeArrowheads="1"/>
          </p:cNvSpPr>
          <p:nvPr/>
        </p:nvSpPr>
        <p:spPr bwMode="auto">
          <a:xfrm>
            <a:off x="1828800" y="2286000"/>
            <a:ext cx="4876800" cy="4619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400"/>
              <a:t>open(filename, mode)</a:t>
            </a:r>
            <a:endParaRPr lang="zh-CN" altLang="zh-CN"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调用函数的形式</a:t>
            </a:r>
          </a:p>
        </p:txBody>
      </p:sp>
      <p:sp>
        <p:nvSpPr>
          <p:cNvPr id="7171" name="Rectangle 3"/>
          <p:cNvSpPr>
            <a:spLocks noGrp="1" noChangeArrowheads="1"/>
          </p:cNvSpPr>
          <p:nvPr>
            <p:ph sz="half" idx="1"/>
          </p:nvPr>
        </p:nvSpPr>
        <p:spPr>
          <a:xfrm>
            <a:off x="566738" y="1052513"/>
            <a:ext cx="4310062" cy="5272087"/>
          </a:xfrm>
        </p:spPr>
        <p:txBody>
          <a:bodyPr/>
          <a:lstStyle/>
          <a:p>
            <a:pPr eaLnBrk="1" hangingPunct="1">
              <a:lnSpc>
                <a:spcPct val="90000"/>
              </a:lnSpc>
            </a:pPr>
            <a:r>
              <a:rPr lang="zh-CN" altLang="en-US" smtClean="0"/>
              <a:t>调用函数的一般形式是：</a:t>
            </a:r>
            <a:endParaRPr lang="en-US" altLang="zh-CN" smtClean="0"/>
          </a:p>
          <a:p>
            <a:pPr eaLnBrk="1" hangingPunct="1">
              <a:lnSpc>
                <a:spcPct val="90000"/>
              </a:lnSpc>
            </a:pPr>
            <a:endParaRPr lang="zh-CN" altLang="en-US" smtClean="0"/>
          </a:p>
          <a:p>
            <a:pPr eaLnBrk="1" hangingPunct="1">
              <a:lnSpc>
                <a:spcPct val="90000"/>
              </a:lnSpc>
            </a:pPr>
            <a:r>
              <a:rPr lang="zh-CN" altLang="en-US" smtClean="0"/>
              <a:t>上例：</a:t>
            </a:r>
            <a:endParaRPr lang="en-US" altLang="zh-CN" smtClean="0"/>
          </a:p>
          <a:p>
            <a:pPr eaLnBrk="1" hangingPunct="1">
              <a:lnSpc>
                <a:spcPct val="90000"/>
              </a:lnSpc>
            </a:pPr>
            <a:endParaRPr lang="en-US" altLang="zh-CN" smtClean="0"/>
          </a:p>
          <a:p>
            <a:pPr eaLnBrk="1" hangingPunct="1">
              <a:lnSpc>
                <a:spcPct val="90000"/>
              </a:lnSpc>
            </a:pPr>
            <a:r>
              <a:rPr lang="zh-CN" altLang="en-US" smtClean="0"/>
              <a:t>对于没有使用</a:t>
            </a:r>
            <a:r>
              <a:rPr lang="en-US" altLang="zh-CN" smtClean="0"/>
              <a:t>return</a:t>
            </a:r>
            <a:r>
              <a:rPr lang="zh-CN" altLang="en-US" smtClean="0"/>
              <a:t>语句的函数，它实际上也向调用者返回一个值，那就是</a:t>
            </a:r>
            <a:r>
              <a:rPr lang="en-US" altLang="zh-CN" smtClean="0"/>
              <a:t>None</a:t>
            </a:r>
            <a:r>
              <a:rPr lang="zh-CN" altLang="en-US" smtClean="0"/>
              <a:t>。</a:t>
            </a:r>
            <a:endParaRPr lang="en-US" altLang="zh-CN" smtClean="0"/>
          </a:p>
          <a:p>
            <a:pPr eaLnBrk="1" hangingPunct="1">
              <a:lnSpc>
                <a:spcPct val="90000"/>
              </a:lnSpc>
            </a:pPr>
            <a:endParaRPr lang="en-US" altLang="zh-CN" smtClean="0"/>
          </a:p>
          <a:p>
            <a:pPr eaLnBrk="1" hangingPunct="1">
              <a:lnSpc>
                <a:spcPct val="90000"/>
              </a:lnSpc>
            </a:pPr>
            <a:r>
              <a:rPr lang="zh-CN" altLang="en-US" smtClean="0"/>
              <a:t>标准调用方式，传递的值按照形参定义的顺序相应地赋给它们。</a:t>
            </a:r>
            <a:endParaRPr lang="en-US" altLang="zh-CN" smtClean="0"/>
          </a:p>
          <a:p>
            <a:pPr eaLnBrk="1" hangingPunct="1">
              <a:lnSpc>
                <a:spcPct val="90000"/>
              </a:lnSpc>
            </a:pPr>
            <a:endParaRPr lang="en-US" altLang="zh-CN" smtClean="0"/>
          </a:p>
        </p:txBody>
      </p:sp>
      <p:sp>
        <p:nvSpPr>
          <p:cNvPr id="7172" name="灯片编号占位符 3"/>
          <p:cNvSpPr>
            <a:spLocks noGrp="1"/>
          </p:cNvSpPr>
          <p:nvPr>
            <p:ph type="sldNum" sz="quarter" idx="12"/>
          </p:nvPr>
        </p:nvSpPr>
        <p:spPr>
          <a:xfrm>
            <a:off x="6477000" y="5867400"/>
            <a:ext cx="1981200" cy="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8EF5265-6D38-453D-8EEE-D8D04F754420}" type="slidenum">
              <a:rPr lang="en-US" altLang="zh-CN" smtClean="0"/>
              <a:pPr eaLnBrk="1" hangingPunct="1"/>
              <a:t>5</a:t>
            </a:fld>
            <a:endParaRPr lang="en-US" altLang="zh-CN" smtClean="0"/>
          </a:p>
        </p:txBody>
      </p:sp>
      <p:sp>
        <p:nvSpPr>
          <p:cNvPr id="7173" name="Text Box 4"/>
          <p:cNvSpPr txBox="1">
            <a:spLocks noChangeArrowheads="1"/>
          </p:cNvSpPr>
          <p:nvPr/>
        </p:nvSpPr>
        <p:spPr bwMode="auto">
          <a:xfrm>
            <a:off x="5410200" y="1066800"/>
            <a:ext cx="3124200" cy="3381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1600"/>
              <a:t>函数名（参数表）</a:t>
            </a:r>
            <a:endParaRPr lang="en-US" altLang="zh-CN" sz="1600"/>
          </a:p>
        </p:txBody>
      </p:sp>
      <p:sp>
        <p:nvSpPr>
          <p:cNvPr id="7174" name="Text Box 4"/>
          <p:cNvSpPr txBox="1">
            <a:spLocks noChangeArrowheads="1"/>
          </p:cNvSpPr>
          <p:nvPr/>
        </p:nvSpPr>
        <p:spPr bwMode="auto">
          <a:xfrm>
            <a:off x="5334000" y="2209800"/>
            <a:ext cx="3124200" cy="3381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add1（1）</a:t>
            </a:r>
            <a:endParaRPr lang="zh-CN" altLang="zh-CN" sz="1600" b="1"/>
          </a:p>
        </p:txBody>
      </p:sp>
      <p:sp>
        <p:nvSpPr>
          <p:cNvPr id="7175" name="Text Box 4"/>
          <p:cNvSpPr txBox="1">
            <a:spLocks noChangeArrowheads="1"/>
          </p:cNvSpPr>
          <p:nvPr/>
        </p:nvSpPr>
        <p:spPr bwMode="auto">
          <a:xfrm>
            <a:off x="5334000" y="3048000"/>
            <a:ext cx="3124200" cy="28003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&gt;&gt;&gt;def myadd():</a:t>
            </a:r>
          </a:p>
          <a:p>
            <a:pPr eaLnBrk="1" hangingPunct="1"/>
            <a:r>
              <a:rPr lang="en-US" altLang="zh-CN" sz="1600"/>
              <a:t>            sum=1+1</a:t>
            </a:r>
          </a:p>
          <a:p>
            <a:pPr eaLnBrk="1" hangingPunct="1"/>
            <a:r>
              <a:rPr lang="en-US" altLang="zh-CN" sz="1600"/>
              <a:t>    </a:t>
            </a:r>
          </a:p>
          <a:p>
            <a:pPr eaLnBrk="1" hangingPunct="1"/>
            <a:endParaRPr lang="en-US" altLang="zh-CN" sz="1600"/>
          </a:p>
          <a:p>
            <a:pPr eaLnBrk="1" hangingPunct="1"/>
            <a:r>
              <a:rPr lang="en-US" altLang="zh-CN" sz="1600"/>
              <a:t>&gt;&gt;&gt;a=myadd()</a:t>
            </a:r>
          </a:p>
          <a:p>
            <a:pPr eaLnBrk="1" hangingPunct="1"/>
            <a:endParaRPr lang="en-US" altLang="zh-CN" sz="1600"/>
          </a:p>
          <a:p>
            <a:pPr eaLnBrk="1" hangingPunct="1"/>
            <a:r>
              <a:rPr lang="en-US" altLang="zh-CN" sz="1600"/>
              <a:t>&gt;&gt;&gt;a</a:t>
            </a:r>
          </a:p>
          <a:p>
            <a:pPr eaLnBrk="1" hangingPunct="1"/>
            <a:endParaRPr lang="en-US" altLang="zh-CN" sz="1600"/>
          </a:p>
          <a:p>
            <a:pPr eaLnBrk="1" hangingPunct="1"/>
            <a:r>
              <a:rPr lang="en-US" altLang="zh-CN" sz="1600"/>
              <a:t>&gt;&gt;&gt;print a</a:t>
            </a:r>
          </a:p>
          <a:p>
            <a:pPr eaLnBrk="1" hangingPunct="1"/>
            <a:r>
              <a:rPr lang="en-US" altLang="zh-CN" sz="1600"/>
              <a:t>None</a:t>
            </a:r>
          </a:p>
          <a:p>
            <a:pPr eaLnBrk="1" hangingPunct="1"/>
            <a:endParaRPr lang="zh-CN" altLang="zh-CN" sz="16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z="3600" smtClean="0"/>
              <a:t>读和写文件</a:t>
            </a:r>
          </a:p>
        </p:txBody>
      </p:sp>
      <p:sp>
        <p:nvSpPr>
          <p:cNvPr id="53251" name="内容占位符 2"/>
          <p:cNvSpPr>
            <a:spLocks noGrp="1"/>
          </p:cNvSpPr>
          <p:nvPr>
            <p:ph idx="1"/>
          </p:nvPr>
        </p:nvSpPr>
        <p:spPr/>
        <p:txBody>
          <a:bodyPr/>
          <a:lstStyle/>
          <a:p>
            <a:pPr lvl="1"/>
            <a:r>
              <a:rPr lang="en-US" altLang="zh-CN" sz="2400" smtClean="0"/>
              <a:t>f.write(string) </a:t>
            </a:r>
            <a:r>
              <a:rPr lang="zh-CN" altLang="en-US" sz="2400" smtClean="0"/>
              <a:t>将 </a:t>
            </a:r>
            <a:r>
              <a:rPr lang="en-US" altLang="zh-CN" sz="2400" smtClean="0"/>
              <a:t>string </a:t>
            </a:r>
            <a:r>
              <a:rPr lang="zh-CN" altLang="en-US" sz="2400" smtClean="0"/>
              <a:t>写入到文件中</a:t>
            </a:r>
            <a:endParaRPr lang="en-US" altLang="zh-CN" sz="2400" smtClean="0"/>
          </a:p>
          <a:p>
            <a:pPr lvl="2"/>
            <a:endParaRPr lang="en-US" altLang="zh-CN" smtClean="0"/>
          </a:p>
          <a:p>
            <a:pPr lvl="2"/>
            <a:endParaRPr lang="en-US" altLang="zh-CN" smtClean="0"/>
          </a:p>
          <a:p>
            <a:pPr lvl="2"/>
            <a:endParaRPr lang="en-US" altLang="zh-CN" smtClean="0"/>
          </a:p>
          <a:p>
            <a:pPr lvl="2"/>
            <a:endParaRPr lang="en-US" altLang="zh-CN" smtClean="0"/>
          </a:p>
          <a:p>
            <a:pPr lvl="2"/>
            <a:endParaRPr lang="zh-CN" altLang="en-US"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5CD851-1E17-4045-9D1F-68C0FF444B1F}" type="slidenum">
              <a:rPr lang="en-US" altLang="zh-CN" smtClean="0"/>
              <a:pPr eaLnBrk="1" hangingPunct="1"/>
              <a:t>50</a:t>
            </a:fld>
            <a:endParaRPr lang="en-US" altLang="zh-CN" smtClean="0"/>
          </a:p>
        </p:txBody>
      </p:sp>
      <p:sp>
        <p:nvSpPr>
          <p:cNvPr id="53253" name="Text Box 4"/>
          <p:cNvSpPr txBox="1">
            <a:spLocks noChangeArrowheads="1"/>
          </p:cNvSpPr>
          <p:nvPr/>
        </p:nvSpPr>
        <p:spPr bwMode="auto">
          <a:xfrm>
            <a:off x="990600" y="1676400"/>
            <a:ext cx="7543800" cy="45243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  f = file("foo.txt", "w")</a:t>
            </a:r>
          </a:p>
          <a:p>
            <a:pPr eaLnBrk="1" hangingPunct="1"/>
            <a:endParaRPr lang="en-US" altLang="zh-CN"/>
          </a:p>
          <a:p>
            <a:pPr eaLnBrk="1" hangingPunct="1"/>
            <a:r>
              <a:rPr lang="en-US" altLang="zh-CN"/>
              <a:t>&gt;&gt;&gt;f = open("foo.txt", "w")</a:t>
            </a:r>
          </a:p>
          <a:p>
            <a:pPr eaLnBrk="1" hangingPunct="1"/>
            <a:endParaRPr lang="en-US" altLang="zh-CN"/>
          </a:p>
          <a:p>
            <a:pPr eaLnBrk="1" hangingPunct="1"/>
            <a:r>
              <a:rPr lang="en-US" altLang="zh-CN"/>
              <a:t>&gt;&gt;&gt;f.write( "Python </a:t>
            </a:r>
            <a:r>
              <a:rPr lang="zh-CN" altLang="en-US"/>
              <a:t>是一个非常好的语言。</a:t>
            </a:r>
            <a:r>
              <a:rPr lang="en-US" altLang="zh-CN"/>
              <a:t>\n</a:t>
            </a:r>
            <a:r>
              <a:rPr lang="zh-CN" altLang="en-US"/>
              <a:t>是的，的确非常好</a:t>
            </a:r>
            <a:r>
              <a:rPr lang="en-US" altLang="zh-CN"/>
              <a:t>!!\n" )</a:t>
            </a:r>
          </a:p>
          <a:p>
            <a:pPr eaLnBrk="1" hangingPunct="1"/>
            <a:endParaRPr lang="en-US" altLang="zh-CN"/>
          </a:p>
          <a:p>
            <a:pPr eaLnBrk="1" hangingPunct="1"/>
            <a:r>
              <a:rPr lang="en-US" altLang="zh-CN"/>
              <a:t>&gt;&gt;&gt;f.close()</a:t>
            </a:r>
          </a:p>
          <a:p>
            <a:pPr eaLnBrk="1" hangingPunct="1"/>
            <a:endParaRPr lang="en-US" altLang="zh-CN"/>
          </a:p>
          <a:p>
            <a:pPr eaLnBrk="1" hangingPunct="1"/>
            <a:r>
              <a:rPr lang="en-US" altLang="zh-CN"/>
              <a:t>&gt;&gt;&gt;f = open("foo.txt", "r“)</a:t>
            </a:r>
          </a:p>
          <a:p>
            <a:pPr eaLnBrk="1" hangingPunct="1"/>
            <a:endParaRPr lang="en-US" altLang="zh-CN"/>
          </a:p>
          <a:p>
            <a:pPr eaLnBrk="1" hangingPunct="1"/>
            <a:r>
              <a:rPr lang="en-US" altLang="zh-CN"/>
              <a:t>&gt;&gt;&gt;str = f.read()</a:t>
            </a:r>
          </a:p>
          <a:p>
            <a:pPr eaLnBrk="1" hangingPunct="1"/>
            <a:endParaRPr lang="en-US" altLang="zh-CN"/>
          </a:p>
          <a:p>
            <a:pPr eaLnBrk="1" hangingPunct="1"/>
            <a:r>
              <a:rPr lang="en-US" altLang="zh-CN"/>
              <a:t>&gt;&gt;&gt;print(str)</a:t>
            </a:r>
          </a:p>
          <a:p>
            <a:pPr eaLnBrk="1" hangingPunct="1"/>
            <a:endParaRPr lang="en-US" altLang="zh-CN"/>
          </a:p>
          <a:p>
            <a:pPr eaLnBrk="1" hangingPunct="1"/>
            <a:r>
              <a:rPr lang="en-US" altLang="zh-CN"/>
              <a:t>&gt;&gt;&gt;f.close()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z="3600" smtClean="0"/>
              <a:t>读和写文件</a:t>
            </a:r>
          </a:p>
        </p:txBody>
      </p:sp>
      <p:sp>
        <p:nvSpPr>
          <p:cNvPr id="54275" name="内容占位符 2"/>
          <p:cNvSpPr>
            <a:spLocks noGrp="1"/>
          </p:cNvSpPr>
          <p:nvPr>
            <p:ph idx="1"/>
          </p:nvPr>
        </p:nvSpPr>
        <p:spPr/>
        <p:txBody>
          <a:bodyPr/>
          <a:lstStyle/>
          <a:p>
            <a:pPr lvl="1"/>
            <a:r>
              <a:rPr lang="en-US" altLang="zh-CN" sz="2400" smtClean="0"/>
              <a:t>f.read(size), </a:t>
            </a:r>
            <a:r>
              <a:rPr lang="zh-CN" altLang="en-US" sz="2400" smtClean="0"/>
              <a:t>读取数据</a:t>
            </a:r>
            <a:r>
              <a:rPr lang="en-US" altLang="zh-CN" sz="2400" smtClean="0"/>
              <a:t>, </a:t>
            </a:r>
            <a:r>
              <a:rPr lang="zh-CN" altLang="en-US" sz="2400" smtClean="0"/>
              <a:t>然后作为字符串或字节对象返回。</a:t>
            </a:r>
            <a:r>
              <a:rPr lang="en-US" altLang="zh-CN" sz="2400" smtClean="0"/>
              <a:t>size </a:t>
            </a:r>
            <a:r>
              <a:rPr lang="zh-CN" altLang="en-US" sz="2400" smtClean="0"/>
              <a:t>是一个可选的数字类型的参数。 当 </a:t>
            </a:r>
            <a:r>
              <a:rPr lang="en-US" altLang="zh-CN" sz="2400" smtClean="0"/>
              <a:t>size </a:t>
            </a:r>
            <a:r>
              <a:rPr lang="zh-CN" altLang="en-US" sz="2400" smtClean="0"/>
              <a:t>被忽略了或者为负</a:t>
            </a:r>
            <a:r>
              <a:rPr lang="en-US" altLang="zh-CN" sz="2400" smtClean="0"/>
              <a:t>, </a:t>
            </a:r>
            <a:r>
              <a:rPr lang="zh-CN" altLang="en-US" sz="2400" smtClean="0"/>
              <a:t>那么该文件的所有内容都将被读取并且返回。</a:t>
            </a:r>
            <a:endParaRPr lang="en-US" altLang="zh-CN" sz="2400" smtClean="0"/>
          </a:p>
          <a:p>
            <a:pPr lvl="1"/>
            <a:r>
              <a:rPr lang="en-US" altLang="zh-CN" sz="2400" smtClean="0"/>
              <a:t>f.readline() </a:t>
            </a:r>
            <a:r>
              <a:rPr lang="zh-CN" altLang="en-US" sz="2400" smtClean="0"/>
              <a:t>会从文件中读取单独的一行。换行符为 </a:t>
            </a:r>
            <a:r>
              <a:rPr lang="en-US" altLang="zh-CN" sz="2400" smtClean="0"/>
              <a:t>'\n'</a:t>
            </a:r>
            <a:r>
              <a:rPr lang="zh-CN" altLang="en-US" sz="2400" smtClean="0"/>
              <a:t>。</a:t>
            </a:r>
            <a:r>
              <a:rPr lang="en-US" altLang="zh-CN" sz="2400" smtClean="0"/>
              <a:t>f.readline() </a:t>
            </a:r>
            <a:r>
              <a:rPr lang="zh-CN" altLang="en-US" sz="2400" smtClean="0"/>
              <a:t>如果返回一个空字符串</a:t>
            </a:r>
            <a:r>
              <a:rPr lang="en-US" altLang="zh-CN" sz="2400" smtClean="0"/>
              <a:t>, </a:t>
            </a:r>
            <a:r>
              <a:rPr lang="zh-CN" altLang="en-US" sz="2400" smtClean="0"/>
              <a:t>说明已经已经读取到最后一行。</a:t>
            </a:r>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8B59F40-B0A6-4D76-B762-FDF1906A0344}" type="slidenum">
              <a:rPr lang="en-US" altLang="zh-CN" smtClean="0"/>
              <a:pPr eaLnBrk="1" hangingPunct="1"/>
              <a:t>51</a:t>
            </a:fld>
            <a:endParaRPr lang="en-US" altLang="zh-CN" smtClean="0"/>
          </a:p>
        </p:txBody>
      </p:sp>
      <p:sp>
        <p:nvSpPr>
          <p:cNvPr id="54277" name="Text Box 4"/>
          <p:cNvSpPr txBox="1">
            <a:spLocks noChangeArrowheads="1"/>
          </p:cNvSpPr>
          <p:nvPr/>
        </p:nvSpPr>
        <p:spPr bwMode="auto">
          <a:xfrm>
            <a:off x="1447800" y="3962400"/>
            <a:ext cx="62484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&gt;&gt;&gt;f = open("foo.txt", "r")</a:t>
            </a:r>
          </a:p>
          <a:p>
            <a:pPr eaLnBrk="1" hangingPunct="1"/>
            <a:endParaRPr lang="en-US" altLang="zh-CN" sz="2000"/>
          </a:p>
          <a:p>
            <a:pPr eaLnBrk="1" hangingPunct="1"/>
            <a:r>
              <a:rPr lang="en-US" altLang="zh-CN" sz="2000"/>
              <a:t>&gt;&gt;&gt;str = f.readline()</a:t>
            </a:r>
          </a:p>
          <a:p>
            <a:pPr eaLnBrk="1" hangingPunct="1"/>
            <a:endParaRPr lang="en-US" altLang="zh-CN" sz="2000"/>
          </a:p>
          <a:p>
            <a:pPr eaLnBrk="1" hangingPunct="1"/>
            <a:r>
              <a:rPr lang="en-US" altLang="zh-CN" sz="2000"/>
              <a:t>&gt;&gt;&gt;print(str)</a:t>
            </a:r>
          </a:p>
          <a:p>
            <a:pPr eaLnBrk="1" hangingPunct="1"/>
            <a:endParaRPr lang="en-US" altLang="zh-CN" sz="2000"/>
          </a:p>
          <a:p>
            <a:pPr eaLnBrk="1" hangingPunct="1"/>
            <a:r>
              <a:rPr lang="en-US" altLang="zh-CN" sz="2000"/>
              <a:t>&gt;&gt;&gt;f.close()</a:t>
            </a:r>
            <a:endParaRPr lang="zh-C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z="3600" smtClean="0"/>
              <a:t>读和写文件</a:t>
            </a:r>
          </a:p>
        </p:txBody>
      </p:sp>
      <p:sp>
        <p:nvSpPr>
          <p:cNvPr id="55299" name="内容占位符 2"/>
          <p:cNvSpPr>
            <a:spLocks noGrp="1"/>
          </p:cNvSpPr>
          <p:nvPr>
            <p:ph idx="1"/>
          </p:nvPr>
        </p:nvSpPr>
        <p:spPr>
          <a:xfrm>
            <a:off x="566738" y="1052513"/>
            <a:ext cx="8001000" cy="5272087"/>
          </a:xfrm>
        </p:spPr>
        <p:txBody>
          <a:bodyPr/>
          <a:lstStyle/>
          <a:p>
            <a:pPr lvl="1"/>
            <a:r>
              <a:rPr lang="en-US" altLang="zh-CN" smtClean="0"/>
              <a:t>f.tell() </a:t>
            </a:r>
            <a:r>
              <a:rPr lang="zh-CN" altLang="en-US" smtClean="0"/>
              <a:t>返回文件对象当前所处的位置</a:t>
            </a:r>
            <a:r>
              <a:rPr lang="en-US" altLang="zh-CN" smtClean="0"/>
              <a:t>, </a:t>
            </a:r>
            <a:r>
              <a:rPr lang="zh-CN" altLang="en-US" smtClean="0"/>
              <a:t>它是从文件开头开始算起的字节数。</a:t>
            </a:r>
            <a:endParaRPr lang="en-US" altLang="zh-CN" smtClean="0"/>
          </a:p>
          <a:p>
            <a:pPr lvl="1"/>
            <a:r>
              <a:rPr lang="en-US" altLang="zh-CN" smtClean="0"/>
              <a:t>f.seek()</a:t>
            </a:r>
          </a:p>
          <a:p>
            <a:pPr lvl="2">
              <a:buFont typeface="Wingdings" pitchFamily="2" charset="2"/>
              <a:buNone/>
            </a:pPr>
            <a:r>
              <a:rPr lang="zh-CN" altLang="en-US" sz="2400" smtClean="0"/>
              <a:t>         如果要改变文件当前的位置</a:t>
            </a:r>
            <a:r>
              <a:rPr lang="en-US" altLang="zh-CN" sz="2400" smtClean="0"/>
              <a:t>, </a:t>
            </a:r>
            <a:r>
              <a:rPr lang="zh-CN" altLang="en-US" sz="2400" smtClean="0"/>
              <a:t>可以使用</a:t>
            </a:r>
            <a:r>
              <a:rPr lang="en-US" altLang="zh-CN" sz="2400" smtClean="0"/>
              <a:t>f.seek(offset, from_what) </a:t>
            </a:r>
            <a:r>
              <a:rPr lang="zh-CN" altLang="en-US" sz="2400" smtClean="0"/>
              <a:t>函数。</a:t>
            </a:r>
          </a:p>
          <a:p>
            <a:pPr lvl="2"/>
            <a:r>
              <a:rPr lang="en-US" altLang="zh-CN" smtClean="0"/>
              <a:t>from_what </a:t>
            </a:r>
            <a:r>
              <a:rPr lang="zh-CN" altLang="en-US" smtClean="0"/>
              <a:t>的值</a:t>
            </a:r>
            <a:r>
              <a:rPr lang="en-US" altLang="zh-CN" smtClean="0"/>
              <a:t>, </a:t>
            </a:r>
            <a:r>
              <a:rPr lang="zh-CN" altLang="en-US" smtClean="0"/>
              <a:t>如果是 </a:t>
            </a:r>
            <a:r>
              <a:rPr lang="en-US" altLang="zh-CN" smtClean="0"/>
              <a:t>0 </a:t>
            </a:r>
            <a:r>
              <a:rPr lang="zh-CN" altLang="en-US" smtClean="0"/>
              <a:t>表示开头</a:t>
            </a:r>
            <a:r>
              <a:rPr lang="en-US" altLang="zh-CN" smtClean="0"/>
              <a:t>, </a:t>
            </a:r>
            <a:r>
              <a:rPr lang="zh-CN" altLang="en-US" smtClean="0"/>
              <a:t>如果是 </a:t>
            </a:r>
            <a:r>
              <a:rPr lang="en-US" altLang="zh-CN" smtClean="0"/>
              <a:t>1 </a:t>
            </a:r>
            <a:r>
              <a:rPr lang="zh-CN" altLang="en-US" smtClean="0"/>
              <a:t>表示当前位置</a:t>
            </a:r>
            <a:r>
              <a:rPr lang="en-US" altLang="zh-CN" smtClean="0"/>
              <a:t>, 2 </a:t>
            </a:r>
            <a:r>
              <a:rPr lang="zh-CN" altLang="en-US" smtClean="0"/>
              <a:t>表示文件的结尾，例如：</a:t>
            </a:r>
          </a:p>
          <a:p>
            <a:pPr lvl="2">
              <a:buFont typeface="Wingdings" pitchFamily="2" charset="2"/>
              <a:buNone/>
            </a:pPr>
            <a:r>
              <a:rPr lang="en-US" altLang="zh-CN" smtClean="0"/>
              <a:t>    seek(x,0) ： </a:t>
            </a:r>
            <a:r>
              <a:rPr lang="zh-CN" altLang="en-US" smtClean="0"/>
              <a:t>从起始位置即文件首行首字符开始移动 </a:t>
            </a:r>
            <a:r>
              <a:rPr lang="en-US" altLang="zh-CN" smtClean="0"/>
              <a:t>x </a:t>
            </a:r>
            <a:r>
              <a:rPr lang="zh-CN" altLang="en-US" smtClean="0"/>
              <a:t>个字符</a:t>
            </a:r>
          </a:p>
          <a:p>
            <a:pPr lvl="2">
              <a:buFont typeface="Wingdings" pitchFamily="2" charset="2"/>
              <a:buNone/>
            </a:pPr>
            <a:r>
              <a:rPr lang="en-US" altLang="zh-CN" smtClean="0"/>
              <a:t>     seek(x,1) ： </a:t>
            </a:r>
            <a:r>
              <a:rPr lang="zh-CN" altLang="en-US" smtClean="0"/>
              <a:t>表示从当前位置往后移动</a:t>
            </a:r>
            <a:r>
              <a:rPr lang="en-US" altLang="zh-CN" smtClean="0"/>
              <a:t>x</a:t>
            </a:r>
            <a:r>
              <a:rPr lang="zh-CN" altLang="en-US" smtClean="0"/>
              <a:t>个字符</a:t>
            </a:r>
          </a:p>
          <a:p>
            <a:pPr lvl="2">
              <a:buFont typeface="Wingdings" pitchFamily="2" charset="2"/>
              <a:buNone/>
            </a:pPr>
            <a:r>
              <a:rPr lang="en-US" altLang="zh-CN" smtClean="0"/>
              <a:t>    seek(-x,2)：</a:t>
            </a:r>
            <a:r>
              <a:rPr lang="zh-CN" altLang="en-US" smtClean="0"/>
              <a:t>表示从文件的结尾往前移动</a:t>
            </a:r>
            <a:r>
              <a:rPr lang="en-US" altLang="zh-CN" smtClean="0"/>
              <a:t>x</a:t>
            </a:r>
            <a:r>
              <a:rPr lang="zh-CN" altLang="en-US" smtClean="0"/>
              <a:t>个字符</a:t>
            </a:r>
          </a:p>
          <a:p>
            <a:pPr lvl="2">
              <a:buFont typeface="Wingdings" pitchFamily="2" charset="2"/>
              <a:buNone/>
            </a:pPr>
            <a:r>
              <a:rPr lang="en-US" altLang="zh-CN" smtClean="0"/>
              <a:t>    from_what </a:t>
            </a:r>
            <a:r>
              <a:rPr lang="zh-CN" altLang="en-US" smtClean="0"/>
              <a:t>值为默认为</a:t>
            </a:r>
            <a:r>
              <a:rPr lang="en-US" altLang="zh-CN" smtClean="0"/>
              <a:t>0</a:t>
            </a:r>
            <a:r>
              <a:rPr lang="zh-CN" altLang="en-US" smtClean="0"/>
              <a:t>，即文件开头。</a:t>
            </a:r>
          </a:p>
          <a:p>
            <a:pPr lvl="3"/>
            <a:endParaRPr lang="en-US" altLang="zh-CN" smtClean="0"/>
          </a:p>
          <a:p>
            <a:pPr lvl="3"/>
            <a:endParaRPr lang="zh-CN" altLang="en-US" smtClean="0"/>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05824BF-952A-45EC-AB4D-B5706E7E48BE}" type="slidenum">
              <a:rPr lang="en-US" altLang="zh-CN" smtClean="0"/>
              <a:pPr eaLnBrk="1" hangingPunct="1"/>
              <a:t>52</a:t>
            </a:fld>
            <a:endParaRPr lang="en-US" altLang="zh-CN"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z="3600" smtClean="0"/>
              <a:t>读和写文件</a:t>
            </a:r>
          </a:p>
        </p:txBody>
      </p:sp>
      <p:sp>
        <p:nvSpPr>
          <p:cNvPr id="56323" name="内容占位符 2"/>
          <p:cNvSpPr>
            <a:spLocks noGrp="1"/>
          </p:cNvSpPr>
          <p:nvPr>
            <p:ph idx="1"/>
          </p:nvPr>
        </p:nvSpPr>
        <p:spPr>
          <a:xfrm>
            <a:off x="566738" y="1052513"/>
            <a:ext cx="8001000" cy="5195887"/>
          </a:xfrm>
        </p:spPr>
        <p:txBody>
          <a:bodyPr/>
          <a:lstStyle/>
          <a:p>
            <a:r>
              <a:rPr lang="en-US" altLang="zh-CN" sz="2800" smtClean="0"/>
              <a:t>pickle </a:t>
            </a:r>
            <a:r>
              <a:rPr lang="zh-CN" altLang="en-US" sz="2800" smtClean="0"/>
              <a:t>模块</a:t>
            </a:r>
            <a:endParaRPr lang="en-US" altLang="zh-CN" sz="2800" smtClean="0"/>
          </a:p>
          <a:p>
            <a:pPr>
              <a:buFont typeface="Wingdings" pitchFamily="2" charset="2"/>
              <a:buNone/>
            </a:pPr>
            <a:r>
              <a:rPr lang="en-US" altLang="zh-CN" sz="2800" smtClean="0"/>
              <a:t>         python</a:t>
            </a:r>
            <a:r>
              <a:rPr lang="zh-CN" altLang="en-US" sz="2800" smtClean="0"/>
              <a:t>的</a:t>
            </a:r>
            <a:r>
              <a:rPr lang="en-US" altLang="zh-CN" sz="2800" smtClean="0"/>
              <a:t>pickle</a:t>
            </a:r>
            <a:r>
              <a:rPr lang="zh-CN" altLang="en-US" sz="2800" smtClean="0"/>
              <a:t>模块实现了基本的数据序列和反序列化。</a:t>
            </a:r>
          </a:p>
          <a:p>
            <a:pPr>
              <a:buFont typeface="Wingdings" pitchFamily="2" charset="2"/>
              <a:buNone/>
            </a:pPr>
            <a:r>
              <a:rPr lang="zh-CN" altLang="en-US" sz="2800" smtClean="0"/>
              <a:t>         通过</a:t>
            </a:r>
            <a:r>
              <a:rPr lang="en-US" altLang="zh-CN" sz="2800" smtClean="0"/>
              <a:t>pickle</a:t>
            </a:r>
            <a:r>
              <a:rPr lang="zh-CN" altLang="en-US" sz="2800" smtClean="0"/>
              <a:t>模块的序列化操作我们能够将程序中运行的对象信息保存到文件中去，永久存储。通过</a:t>
            </a:r>
            <a:r>
              <a:rPr lang="en-US" altLang="zh-CN" sz="2800" smtClean="0"/>
              <a:t>pickle</a:t>
            </a:r>
            <a:r>
              <a:rPr lang="zh-CN" altLang="en-US" sz="2800" smtClean="0"/>
              <a:t>模块的反序列化操作，我们能够从文件中创建上一次程序保存的对象。</a:t>
            </a: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有了 </a:t>
            </a:r>
            <a:r>
              <a:rPr lang="en-US" altLang="zh-CN" sz="2800" smtClean="0"/>
              <a:t>pickle </a:t>
            </a:r>
            <a:r>
              <a:rPr lang="zh-CN" altLang="en-US" sz="2800" smtClean="0"/>
              <a:t>这个对象</a:t>
            </a:r>
            <a:r>
              <a:rPr lang="en-US" altLang="zh-CN" sz="2800" smtClean="0"/>
              <a:t>, </a:t>
            </a:r>
            <a:r>
              <a:rPr lang="zh-CN" altLang="en-US" sz="2800" smtClean="0"/>
              <a:t>就能对 </a:t>
            </a:r>
            <a:r>
              <a:rPr lang="en-US" altLang="zh-CN" sz="2800" smtClean="0"/>
              <a:t>file </a:t>
            </a:r>
            <a:r>
              <a:rPr lang="zh-CN" altLang="en-US" sz="2800" smtClean="0"/>
              <a:t>以读取的形式打开</a:t>
            </a:r>
            <a:r>
              <a:rPr lang="en-US" altLang="zh-CN" sz="2800" smtClean="0"/>
              <a:t>:</a:t>
            </a:r>
            <a:endParaRPr lang="zh-CN" altLang="en-US" sz="2800" smtClean="0"/>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D0F2DEC-312D-49E7-AB3D-327E28DD9095}" type="slidenum">
              <a:rPr lang="en-US" altLang="zh-CN" smtClean="0"/>
              <a:pPr eaLnBrk="1" hangingPunct="1"/>
              <a:t>53</a:t>
            </a:fld>
            <a:endParaRPr lang="en-US" altLang="zh-CN" smtClean="0"/>
          </a:p>
        </p:txBody>
      </p:sp>
      <p:sp>
        <p:nvSpPr>
          <p:cNvPr id="56325" name="Text Box 4"/>
          <p:cNvSpPr txBox="1">
            <a:spLocks noChangeArrowheads="1"/>
          </p:cNvSpPr>
          <p:nvPr/>
        </p:nvSpPr>
        <p:spPr bwMode="auto">
          <a:xfrm>
            <a:off x="1981200" y="4419600"/>
            <a:ext cx="5105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pickle.dump(obj, file, [,protocol])</a:t>
            </a:r>
            <a:endParaRPr lang="zh-CN" altLang="en-US" sz="2000"/>
          </a:p>
        </p:txBody>
      </p:sp>
      <p:sp>
        <p:nvSpPr>
          <p:cNvPr id="56326" name="Text Box 4"/>
          <p:cNvSpPr txBox="1">
            <a:spLocks noChangeArrowheads="1"/>
          </p:cNvSpPr>
          <p:nvPr/>
        </p:nvSpPr>
        <p:spPr bwMode="auto">
          <a:xfrm>
            <a:off x="2209800" y="5791200"/>
            <a:ext cx="5105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x = pickle.load(file)</a:t>
            </a:r>
            <a:endParaRPr lang="zh-C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z="3600" smtClean="0"/>
              <a:t>读和写文件</a:t>
            </a:r>
          </a:p>
        </p:txBody>
      </p:sp>
      <p:sp>
        <p:nvSpPr>
          <p:cNvPr id="57347" name="内容占位符 2"/>
          <p:cNvSpPr>
            <a:spLocks noGrp="1"/>
          </p:cNvSpPr>
          <p:nvPr>
            <p:ph idx="1"/>
          </p:nvPr>
        </p:nvSpPr>
        <p:spPr/>
        <p:txBody>
          <a:bodyPr/>
          <a:lstStyle/>
          <a:p>
            <a:pPr lvl="1"/>
            <a:r>
              <a:rPr lang="zh-CN" altLang="en-US" smtClean="0"/>
              <a:t>使用</a:t>
            </a:r>
            <a:r>
              <a:rPr lang="en-US" altLang="zh-CN" smtClean="0"/>
              <a:t>pickle</a:t>
            </a:r>
            <a:r>
              <a:rPr lang="zh-CN" altLang="en-US" smtClean="0"/>
              <a:t>模块将数据对象保存到文件</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03A24A-3A77-43F4-A8D8-4617336F2BCF}" type="slidenum">
              <a:rPr lang="en-US" altLang="zh-CN" smtClean="0"/>
              <a:pPr eaLnBrk="1" hangingPunct="1"/>
              <a:t>54</a:t>
            </a:fld>
            <a:endParaRPr lang="en-US" altLang="zh-CN" smtClean="0"/>
          </a:p>
        </p:txBody>
      </p:sp>
      <p:sp>
        <p:nvSpPr>
          <p:cNvPr id="57349" name="Text Box 4"/>
          <p:cNvSpPr txBox="1">
            <a:spLocks noChangeArrowheads="1"/>
          </p:cNvSpPr>
          <p:nvPr/>
        </p:nvSpPr>
        <p:spPr bwMode="auto">
          <a:xfrm>
            <a:off x="990600" y="1600200"/>
            <a:ext cx="7543800" cy="4586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import pickle</a:t>
            </a:r>
          </a:p>
          <a:p>
            <a:pPr eaLnBrk="1" hangingPunct="1"/>
            <a:endParaRPr lang="en-US" altLang="zh-CN" sz="1600"/>
          </a:p>
          <a:p>
            <a:pPr eaLnBrk="1" hangingPunct="1"/>
            <a:r>
              <a:rPr lang="en-US" altLang="zh-CN" sz="1600"/>
              <a:t>data1 = {'a': [1, 2.0, 3, 4+6j],</a:t>
            </a:r>
          </a:p>
          <a:p>
            <a:pPr eaLnBrk="1" hangingPunct="1"/>
            <a:r>
              <a:rPr lang="en-US" altLang="zh-CN" sz="1600"/>
              <a:t>         'b': ('string', u'Unicode string'),</a:t>
            </a:r>
          </a:p>
          <a:p>
            <a:pPr eaLnBrk="1" hangingPunct="1"/>
            <a:r>
              <a:rPr lang="en-US" altLang="zh-CN" sz="1600"/>
              <a:t>         'c': None}</a:t>
            </a:r>
          </a:p>
          <a:p>
            <a:pPr eaLnBrk="1" hangingPunct="1"/>
            <a:endParaRPr lang="en-US" altLang="zh-CN" sz="1600"/>
          </a:p>
          <a:p>
            <a:pPr eaLnBrk="1" hangingPunct="1"/>
            <a:r>
              <a:rPr lang="en-US" altLang="zh-CN" sz="1600"/>
              <a:t>selfref_list = [1, 2, 3]</a:t>
            </a:r>
          </a:p>
          <a:p>
            <a:pPr eaLnBrk="1" hangingPunct="1"/>
            <a:endParaRPr lang="en-US" altLang="zh-CN" sz="1600"/>
          </a:p>
          <a:p>
            <a:pPr eaLnBrk="1" hangingPunct="1"/>
            <a:r>
              <a:rPr lang="en-US" altLang="zh-CN" sz="1600"/>
              <a:t>selfref_list.append(selfref_list)</a:t>
            </a:r>
          </a:p>
          <a:p>
            <a:pPr eaLnBrk="1" hangingPunct="1"/>
            <a:endParaRPr lang="en-US" altLang="zh-CN" sz="1600"/>
          </a:p>
          <a:p>
            <a:pPr eaLnBrk="1" hangingPunct="1"/>
            <a:r>
              <a:rPr lang="en-US" altLang="zh-CN" sz="1600"/>
              <a:t>output = open('data.pkl', 'wb')</a:t>
            </a:r>
          </a:p>
          <a:p>
            <a:pPr eaLnBrk="1" hangingPunct="1"/>
            <a:endParaRPr lang="en-US" altLang="zh-CN" sz="1600"/>
          </a:p>
          <a:p>
            <a:pPr eaLnBrk="1" hangingPunct="1"/>
            <a:r>
              <a:rPr lang="en-US" altLang="zh-CN" sz="1600"/>
              <a:t>pickle.dump(data1, output)   # Pickle dictionary using protocol 0.</a:t>
            </a:r>
          </a:p>
          <a:p>
            <a:pPr eaLnBrk="1" hangingPunct="1"/>
            <a:endParaRPr lang="en-US" altLang="zh-CN" sz="1600"/>
          </a:p>
          <a:p>
            <a:pPr eaLnBrk="1" hangingPunct="1"/>
            <a:r>
              <a:rPr lang="en-US" altLang="zh-CN" sz="1600"/>
              <a:t>pickle.dump(selfref_list, output, -1) # Pickle the list using the highest protocol available.</a:t>
            </a:r>
          </a:p>
          <a:p>
            <a:pPr eaLnBrk="1" hangingPunct="1"/>
            <a:endParaRPr lang="en-US" altLang="zh-CN" sz="1600"/>
          </a:p>
          <a:p>
            <a:pPr eaLnBrk="1" hangingPunct="1"/>
            <a:r>
              <a:rPr lang="en-US" altLang="zh-CN" sz="1600"/>
              <a:t>output.close()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z="3600" smtClean="0"/>
              <a:t>读和写文件</a:t>
            </a:r>
          </a:p>
        </p:txBody>
      </p:sp>
      <p:sp>
        <p:nvSpPr>
          <p:cNvPr id="58371" name="内容占位符 2"/>
          <p:cNvSpPr>
            <a:spLocks noGrp="1"/>
          </p:cNvSpPr>
          <p:nvPr>
            <p:ph idx="1"/>
          </p:nvPr>
        </p:nvSpPr>
        <p:spPr/>
        <p:txBody>
          <a:bodyPr/>
          <a:lstStyle/>
          <a:p>
            <a:pPr lvl="1"/>
            <a:r>
              <a:rPr lang="zh-CN" altLang="en-US" smtClean="0"/>
              <a:t>使用</a:t>
            </a:r>
            <a:r>
              <a:rPr lang="en-US" altLang="zh-CN" smtClean="0"/>
              <a:t>pickle</a:t>
            </a:r>
            <a:r>
              <a:rPr lang="zh-CN" altLang="en-US" smtClean="0"/>
              <a:t>模块从文件中重构</a:t>
            </a:r>
            <a:r>
              <a:rPr lang="en-US" altLang="zh-CN" smtClean="0"/>
              <a:t>python</a:t>
            </a:r>
            <a:r>
              <a:rPr lang="zh-CN" altLang="en-US" smtClean="0"/>
              <a:t>对象</a:t>
            </a:r>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EB34D9-E44A-432E-8C65-7007294E6DE9}" type="slidenum">
              <a:rPr lang="en-US" altLang="zh-CN" smtClean="0"/>
              <a:pPr eaLnBrk="1" hangingPunct="1"/>
              <a:t>55</a:t>
            </a:fld>
            <a:endParaRPr lang="en-US" altLang="zh-CN" smtClean="0"/>
          </a:p>
        </p:txBody>
      </p:sp>
      <p:sp>
        <p:nvSpPr>
          <p:cNvPr id="58373" name="Text Box 4"/>
          <p:cNvSpPr txBox="1">
            <a:spLocks noChangeArrowheads="1"/>
          </p:cNvSpPr>
          <p:nvPr/>
        </p:nvSpPr>
        <p:spPr bwMode="auto">
          <a:xfrm>
            <a:off x="685800" y="1981200"/>
            <a:ext cx="75438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import pprint, pickle</a:t>
            </a:r>
          </a:p>
          <a:p>
            <a:pPr eaLnBrk="1" hangingPunct="1"/>
            <a:endParaRPr lang="en-US" altLang="zh-CN" sz="1600"/>
          </a:p>
          <a:p>
            <a:pPr eaLnBrk="1" hangingPunct="1"/>
            <a:r>
              <a:rPr lang="en-US" altLang="zh-CN" sz="1600"/>
              <a:t>pkl_file = open('data.pkl', 'rb')</a:t>
            </a:r>
          </a:p>
          <a:p>
            <a:pPr eaLnBrk="1" hangingPunct="1"/>
            <a:endParaRPr lang="en-US" altLang="zh-CN" sz="1600"/>
          </a:p>
          <a:p>
            <a:pPr eaLnBrk="1" hangingPunct="1"/>
            <a:r>
              <a:rPr lang="en-US" altLang="zh-CN" sz="1600"/>
              <a:t>data1 = pickle.load(pkl_file)</a:t>
            </a:r>
          </a:p>
          <a:p>
            <a:pPr eaLnBrk="1" hangingPunct="1"/>
            <a:endParaRPr lang="en-US" altLang="zh-CN" sz="1600"/>
          </a:p>
          <a:p>
            <a:pPr eaLnBrk="1" hangingPunct="1"/>
            <a:r>
              <a:rPr lang="en-US" altLang="zh-CN" sz="1600"/>
              <a:t>pprint.pprint(data1)</a:t>
            </a:r>
          </a:p>
          <a:p>
            <a:pPr eaLnBrk="1" hangingPunct="1"/>
            <a:r>
              <a:rPr lang="en-US" altLang="zh-CN" sz="1600"/>
              <a:t>{'a': [1, 2.0, 3, (4+6j)], 'b': ('string', u'Unicode string'), 'c': None}</a:t>
            </a:r>
          </a:p>
          <a:p>
            <a:pPr eaLnBrk="1" hangingPunct="1"/>
            <a:endParaRPr lang="en-US" altLang="zh-CN" sz="1600"/>
          </a:p>
          <a:p>
            <a:pPr eaLnBrk="1" hangingPunct="1"/>
            <a:r>
              <a:rPr lang="en-US" altLang="zh-CN" sz="1600"/>
              <a:t>data2 = pickle.load(pkl_file)</a:t>
            </a:r>
          </a:p>
          <a:p>
            <a:pPr eaLnBrk="1" hangingPunct="1"/>
            <a:endParaRPr lang="en-US" altLang="zh-CN" sz="1600"/>
          </a:p>
          <a:p>
            <a:pPr eaLnBrk="1" hangingPunct="1"/>
            <a:r>
              <a:rPr lang="en-US" altLang="zh-CN" sz="1600"/>
              <a:t>pprint.pprint(data2)</a:t>
            </a:r>
          </a:p>
          <a:p>
            <a:pPr eaLnBrk="1" hangingPunct="1"/>
            <a:r>
              <a:rPr lang="en-US" altLang="zh-CN" sz="1600"/>
              <a:t>[1, 2, 3, &lt;Recursion on list with id=167991560&gt;]</a:t>
            </a:r>
          </a:p>
          <a:p>
            <a:pPr eaLnBrk="1" hangingPunct="1"/>
            <a:endParaRPr lang="en-US" altLang="zh-CN" sz="1600"/>
          </a:p>
          <a:p>
            <a:pPr eaLnBrk="1" hangingPunct="1"/>
            <a:r>
              <a:rPr lang="en-US" altLang="zh-CN" sz="1600"/>
              <a:t>pkl_file.close()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FD7A46-AE56-45F2-A0C6-40EAB8F79971}" type="slidenum">
              <a:rPr lang="en-US" altLang="zh-CN" smtClean="0"/>
              <a:pPr eaLnBrk="1" hangingPunct="1"/>
              <a:t>56</a:t>
            </a:fld>
            <a:endParaRPr lang="en-US" altLang="zh-CN" smtClean="0"/>
          </a:p>
        </p:txBody>
      </p:sp>
      <p:sp>
        <p:nvSpPr>
          <p:cNvPr id="5"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a:defRPr/>
            </a:pPr>
            <a:r>
              <a:rPr lang="en-US" altLang="zh-CN" sz="3600" kern="0" dirty="0">
                <a:latin typeface="+mn-lt"/>
                <a:ea typeface="+mn-ea"/>
              </a:rPr>
              <a:t>—</a:t>
            </a:r>
            <a:r>
              <a:rPr lang="zh-CN" altLang="en-US" sz="3600" dirty="0">
                <a:sym typeface="Arial" pitchFamily="34" charset="0"/>
              </a:rPr>
              <a:t>异常处理</a:t>
            </a:r>
            <a:endParaRPr lang="en-US" altLang="zh-CN" sz="3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目录</a:t>
            </a:r>
          </a:p>
        </p:txBody>
      </p:sp>
      <p:sp>
        <p:nvSpPr>
          <p:cNvPr id="60419" name="内容占位符 2"/>
          <p:cNvSpPr>
            <a:spLocks noGrp="1"/>
          </p:cNvSpPr>
          <p:nvPr>
            <p:ph idx="1"/>
          </p:nvPr>
        </p:nvSpPr>
        <p:spPr/>
        <p:txBody>
          <a:bodyPr/>
          <a:lstStyle/>
          <a:p>
            <a:r>
              <a:rPr lang="en-US" altLang="zh-CN" sz="3200" smtClean="0">
                <a:solidFill>
                  <a:schemeClr val="tx2"/>
                </a:solidFill>
              </a:rPr>
              <a:t>Python </a:t>
            </a:r>
            <a:r>
              <a:rPr lang="zh-CN" altLang="en-US" sz="3200" smtClean="0">
                <a:solidFill>
                  <a:schemeClr val="tx2"/>
                </a:solidFill>
              </a:rPr>
              <a:t>错误和异常</a:t>
            </a:r>
            <a:endParaRPr lang="en-US" altLang="zh-CN" sz="3200" smtClean="0">
              <a:solidFill>
                <a:schemeClr val="tx2"/>
              </a:solidFill>
            </a:endParaRPr>
          </a:p>
          <a:p>
            <a:r>
              <a:rPr lang="zh-CN" altLang="en-US" sz="3200" smtClean="0"/>
              <a:t>异常处理</a:t>
            </a:r>
            <a:endParaRPr lang="en-US" altLang="zh-CN" sz="3200" smtClean="0"/>
          </a:p>
          <a:p>
            <a:r>
              <a:rPr lang="zh-CN" altLang="en-US" sz="3200" smtClean="0"/>
              <a:t>异常使用</a:t>
            </a:r>
            <a:endParaRPr lang="zh-CN" altLang="en-US" smtClean="0"/>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86E725-3B14-4CA4-AE49-FFC651E98BBF}" type="slidenum">
              <a:rPr lang="en-US" altLang="zh-CN" smtClean="0"/>
              <a:pPr eaLnBrk="1" hangingPunct="1"/>
              <a:t>57</a:t>
            </a:fld>
            <a:endParaRPr lang="en-US" altLang="zh-CN"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600" smtClean="0"/>
              <a:t>Python </a:t>
            </a:r>
            <a:r>
              <a:rPr lang="zh-CN" altLang="en-US" sz="3600" smtClean="0"/>
              <a:t>错误和异常</a:t>
            </a:r>
          </a:p>
        </p:txBody>
      </p:sp>
      <p:sp>
        <p:nvSpPr>
          <p:cNvPr id="61443" name="内容占位符 2"/>
          <p:cNvSpPr>
            <a:spLocks noGrp="1"/>
          </p:cNvSpPr>
          <p:nvPr>
            <p:ph idx="1"/>
          </p:nvPr>
        </p:nvSpPr>
        <p:spPr>
          <a:xfrm>
            <a:off x="566738" y="1052513"/>
            <a:ext cx="8001000" cy="5348287"/>
          </a:xfrm>
        </p:spPr>
        <p:txBody>
          <a:bodyPr/>
          <a:lstStyle/>
          <a:p>
            <a:pPr>
              <a:buFont typeface="Wingdings" pitchFamily="2" charset="2"/>
              <a:buNone/>
            </a:pPr>
            <a:r>
              <a:rPr lang="en-US" altLang="zh-CN" sz="2800" smtClean="0"/>
              <a:t>          Python</a:t>
            </a:r>
            <a:r>
              <a:rPr lang="zh-CN" altLang="en-US" sz="2800" smtClean="0"/>
              <a:t>有两种错误很容易辨认：语法错误和异常。</a:t>
            </a:r>
            <a:endParaRPr lang="en-US" altLang="zh-CN" sz="2800" smtClean="0"/>
          </a:p>
          <a:p>
            <a:r>
              <a:rPr lang="zh-CN" altLang="en-US" sz="2800" b="1" smtClean="0"/>
              <a:t>语法错误</a:t>
            </a:r>
          </a:p>
          <a:p>
            <a:pPr>
              <a:buFont typeface="Wingdings" pitchFamily="2" charset="2"/>
              <a:buNone/>
            </a:pPr>
            <a:r>
              <a:rPr lang="en-US" altLang="zh-CN" sz="2800" smtClean="0"/>
              <a:t>     Python </a:t>
            </a:r>
            <a:r>
              <a:rPr lang="zh-CN" altLang="en-US" sz="2800" smtClean="0"/>
              <a:t>的语法错误或者称之为解析错</a:t>
            </a:r>
            <a:r>
              <a:rPr lang="zh-CN" altLang="en-US" smtClean="0"/>
              <a:t>。</a:t>
            </a: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zh-CN" altLang="en-US" sz="2400" smtClean="0"/>
              <a:t>          这个例子中，函数 </a:t>
            </a:r>
            <a:r>
              <a:rPr lang="en-US" altLang="zh-CN" sz="2400" smtClean="0"/>
              <a:t>print() </a:t>
            </a:r>
            <a:r>
              <a:rPr lang="zh-CN" altLang="en-US" sz="2400" smtClean="0"/>
              <a:t>被检查到有错误，是它前面缺少了一个冒号（</a:t>
            </a:r>
            <a:r>
              <a:rPr lang="en-US" altLang="zh-CN" sz="2400" smtClean="0"/>
              <a:t>:</a:t>
            </a:r>
            <a:r>
              <a:rPr lang="zh-CN" altLang="en-US" sz="2400" smtClean="0"/>
              <a:t>）。语法分析器指出了出错的一行，并且在最先找到的错误的位置标记了一个小小的箭头</a:t>
            </a:r>
            <a:r>
              <a:rPr lang="zh-CN" altLang="en-US" sz="2800" smtClean="0"/>
              <a:t>。</a:t>
            </a:r>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4C2576F-F7F7-48FE-A63A-58881D531CAB}" type="slidenum">
              <a:rPr lang="en-US" altLang="zh-CN" smtClean="0"/>
              <a:pPr eaLnBrk="1" hangingPunct="1"/>
              <a:t>58</a:t>
            </a:fld>
            <a:endParaRPr lang="en-US" altLang="zh-CN" smtClean="0"/>
          </a:p>
        </p:txBody>
      </p:sp>
      <p:sp>
        <p:nvSpPr>
          <p:cNvPr id="61445" name="Text Box 4"/>
          <p:cNvSpPr txBox="1">
            <a:spLocks noChangeArrowheads="1"/>
          </p:cNvSpPr>
          <p:nvPr/>
        </p:nvSpPr>
        <p:spPr bwMode="auto">
          <a:xfrm>
            <a:off x="914400" y="3124200"/>
            <a:ext cx="7543800" cy="14779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&gt;&gt;&gt;while True print('Hello world')</a:t>
            </a:r>
          </a:p>
          <a:p>
            <a:pPr eaLnBrk="1" hangingPunct="1"/>
            <a:r>
              <a:rPr lang="en-US" altLang="zh-CN"/>
              <a:t>  File "&lt;ipython-input-1-614901b0e5ee&gt;", line 1</a:t>
            </a:r>
          </a:p>
          <a:p>
            <a:pPr eaLnBrk="1" hangingPunct="1"/>
            <a:r>
              <a:rPr lang="en-US" altLang="zh-CN"/>
              <a:t>    while True print('Hello world')</a:t>
            </a:r>
          </a:p>
          <a:p>
            <a:pPr eaLnBrk="1" hangingPunct="1"/>
            <a:r>
              <a:rPr lang="en-US" altLang="zh-CN"/>
              <a:t>                   ^</a:t>
            </a:r>
          </a:p>
          <a:p>
            <a:pPr eaLnBrk="1" hangingPunct="1"/>
            <a:r>
              <a:rPr lang="en-US" altLang="zh-CN"/>
              <a:t>SyntaxError: invalid syntax</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600" smtClean="0"/>
              <a:t>Python </a:t>
            </a:r>
            <a:r>
              <a:rPr lang="zh-CN" altLang="en-US" sz="3600" smtClean="0"/>
              <a:t>错误和异常</a:t>
            </a:r>
          </a:p>
        </p:txBody>
      </p:sp>
      <p:sp>
        <p:nvSpPr>
          <p:cNvPr id="62467" name="内容占位符 2"/>
          <p:cNvSpPr>
            <a:spLocks noGrp="1"/>
          </p:cNvSpPr>
          <p:nvPr>
            <p:ph idx="1"/>
          </p:nvPr>
        </p:nvSpPr>
        <p:spPr/>
        <p:txBody>
          <a:bodyPr/>
          <a:lstStyle/>
          <a:p>
            <a:r>
              <a:rPr lang="zh-CN" altLang="en-US" sz="2800" b="1" smtClean="0"/>
              <a:t>异常</a:t>
            </a:r>
            <a:endParaRPr lang="en-US" altLang="zh-CN" sz="2800" b="1" smtClean="0"/>
          </a:p>
          <a:p>
            <a:pPr>
              <a:buFont typeface="Wingdings" pitchFamily="2" charset="2"/>
              <a:buNone/>
            </a:pPr>
            <a:r>
              <a:rPr lang="zh-CN" altLang="en-US" sz="2800" smtClean="0"/>
              <a:t>          即便</a:t>
            </a:r>
            <a:r>
              <a:rPr lang="en-US" altLang="zh-CN" sz="2800" smtClean="0"/>
              <a:t>Python</a:t>
            </a:r>
            <a:r>
              <a:rPr lang="zh-CN" altLang="en-US" sz="2800" smtClean="0"/>
              <a:t>程序的语法是正确的，在运行它的时候，也有可能发生错误。运行期检测到的错误被称为异常。</a:t>
            </a:r>
          </a:p>
          <a:p>
            <a:pPr>
              <a:buFont typeface="Wingdings" pitchFamily="2" charset="2"/>
              <a:buNone/>
            </a:pPr>
            <a:r>
              <a:rPr lang="zh-CN" altLang="en-US" sz="2800" smtClean="0"/>
              <a:t>          大多数的异常都不会被程序处理，都以错误信息的形式展现在这里</a:t>
            </a:r>
            <a:r>
              <a:rPr lang="en-US" altLang="zh-CN" sz="2800" smtClean="0"/>
              <a:t>:</a:t>
            </a:r>
          </a:p>
          <a:p>
            <a:pPr>
              <a:buFont typeface="Wingdings" pitchFamily="2" charset="2"/>
              <a:buNone/>
            </a:pPr>
            <a:endParaRPr lang="zh-CN" altLang="en-US" sz="2800" b="1" smtClean="0"/>
          </a:p>
          <a:p>
            <a:endParaRPr lang="zh-CN" altLang="en-US" smtClean="0"/>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45B5473-1105-4A55-8239-54B5D8CA87FA}" type="slidenum">
              <a:rPr lang="en-US" altLang="zh-CN" smtClean="0"/>
              <a:pPr eaLnBrk="1" hangingPunct="1"/>
              <a:t>59</a:t>
            </a:fld>
            <a:endParaRPr lang="en-US" altLang="zh-CN" smtClean="0"/>
          </a:p>
        </p:txBody>
      </p:sp>
      <p:sp>
        <p:nvSpPr>
          <p:cNvPr id="62469" name="Text Box 4"/>
          <p:cNvSpPr txBox="1">
            <a:spLocks noChangeArrowheads="1"/>
          </p:cNvSpPr>
          <p:nvPr/>
        </p:nvSpPr>
        <p:spPr bwMode="auto">
          <a:xfrm>
            <a:off x="1219200" y="3886200"/>
            <a:ext cx="7543800" cy="23082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&gt;&gt;&gt;10 * (1/0)</a:t>
            </a:r>
          </a:p>
          <a:p>
            <a:pPr eaLnBrk="1" hangingPunct="1"/>
            <a:r>
              <a:rPr lang="en-US" altLang="zh-CN"/>
              <a:t>-----------------------------------------------------------------------ZeroDivisionError                         Traceback (most recent call last)</a:t>
            </a:r>
          </a:p>
          <a:p>
            <a:pPr eaLnBrk="1" hangingPunct="1"/>
            <a:r>
              <a:rPr lang="en-US" altLang="zh-CN"/>
              <a:t>&lt;ipython-input-2-9ce172bd90a7&gt; in &lt;module&gt;()</a:t>
            </a:r>
          </a:p>
          <a:p>
            <a:pPr eaLnBrk="1" hangingPunct="1"/>
            <a:r>
              <a:rPr lang="en-US" altLang="zh-CN"/>
              <a:t>----&gt; 1 10 * (1/0)</a:t>
            </a:r>
          </a:p>
          <a:p>
            <a:pPr eaLnBrk="1" hangingPunct="1"/>
            <a:endParaRPr lang="en-US" altLang="zh-CN"/>
          </a:p>
          <a:p>
            <a:pPr eaLnBrk="1" hangingPunct="1"/>
            <a:r>
              <a:rPr lang="en-US" altLang="zh-CN"/>
              <a:t>ZeroDivisionError: integer division or modulo by zero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smtClean="0"/>
              <a:t>调用函数的形式</a:t>
            </a:r>
          </a:p>
        </p:txBody>
      </p:sp>
      <p:sp>
        <p:nvSpPr>
          <p:cNvPr id="8195" name="Rectangle 3"/>
          <p:cNvSpPr>
            <a:spLocks noGrp="1" noChangeArrowheads="1"/>
          </p:cNvSpPr>
          <p:nvPr>
            <p:ph sz="half" idx="1"/>
          </p:nvPr>
        </p:nvSpPr>
        <p:spPr>
          <a:xfrm>
            <a:off x="566738" y="1052513"/>
            <a:ext cx="4538662" cy="4967287"/>
          </a:xfrm>
        </p:spPr>
        <p:txBody>
          <a:bodyPr/>
          <a:lstStyle/>
          <a:p>
            <a:pPr eaLnBrk="1" hangingPunct="1"/>
            <a:r>
              <a:rPr lang="zh-CN" altLang="en-US" smtClean="0"/>
              <a:t>“关键字调用”方式，即在调用函数时同时给出形式参数和实际参数。 </a:t>
            </a:r>
            <a:endParaRPr lang="en-US" altLang="zh-CN" smtClean="0"/>
          </a:p>
          <a:p>
            <a:pPr eaLnBrk="1" hangingPunct="1"/>
            <a:r>
              <a:rPr lang="zh-CN" altLang="en-US" smtClean="0"/>
              <a:t>“关键字调用”方式在函数具有多个参数是非常有用，因为解释器能通过给出的关键字来匹配参数的值，所以这样就允许参数缺失或者不按定义函数时的形式参数的顺序提供实际参数。 </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37EC250-F4A5-439A-B999-DA216EE69006}" type="slidenum">
              <a:rPr lang="en-US" altLang="zh-CN" smtClean="0"/>
              <a:pPr eaLnBrk="1" hangingPunct="1"/>
              <a:t>6</a:t>
            </a:fld>
            <a:endParaRPr lang="en-US" altLang="zh-CN" smtClean="0"/>
          </a:p>
        </p:txBody>
      </p:sp>
      <p:sp>
        <p:nvSpPr>
          <p:cNvPr id="8197" name="Text Box 4"/>
          <p:cNvSpPr txBox="1">
            <a:spLocks noChangeArrowheads="1"/>
          </p:cNvSpPr>
          <p:nvPr/>
        </p:nvSpPr>
        <p:spPr bwMode="auto">
          <a:xfrm>
            <a:off x="5029200" y="1295400"/>
            <a:ext cx="3581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select(x, y): </a:t>
            </a:r>
          </a:p>
          <a:p>
            <a:pPr eaLnBrk="1" hangingPunct="1"/>
            <a:r>
              <a:rPr lang="en-US" altLang="zh-CN" sz="2000"/>
              <a:t>     </a:t>
            </a:r>
            <a:r>
              <a:rPr lang="zh-CN" altLang="en-US" sz="2000"/>
              <a:t>让</a:t>
            </a:r>
            <a:r>
              <a:rPr lang="en-US" altLang="zh-CN" sz="2000"/>
              <a:t>x</a:t>
            </a:r>
            <a:r>
              <a:rPr lang="zh-CN" altLang="en-US" sz="2000"/>
              <a:t>年级</a:t>
            </a:r>
            <a:r>
              <a:rPr lang="en-US" altLang="zh-CN" sz="2000"/>
              <a:t>y</a:t>
            </a:r>
            <a:r>
              <a:rPr lang="zh-CN" altLang="en-US" sz="2000"/>
              <a:t>班的学生打扫卫生</a:t>
            </a:r>
            <a:endParaRPr lang="zh-CN" altLang="zh-CN" sz="2000" b="1"/>
          </a:p>
        </p:txBody>
      </p:sp>
      <p:sp>
        <p:nvSpPr>
          <p:cNvPr id="8198" name="Text Box 4"/>
          <p:cNvSpPr txBox="1">
            <a:spLocks noChangeArrowheads="1"/>
          </p:cNvSpPr>
          <p:nvPr/>
        </p:nvSpPr>
        <p:spPr bwMode="auto">
          <a:xfrm>
            <a:off x="5334000" y="2667000"/>
            <a:ext cx="312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select(3, 6)</a:t>
            </a:r>
            <a:endParaRPr lang="zh-CN" altLang="zh-CN" sz="2000" b="1"/>
          </a:p>
        </p:txBody>
      </p:sp>
      <p:sp>
        <p:nvSpPr>
          <p:cNvPr id="8199" name="Text Box 4"/>
          <p:cNvSpPr txBox="1">
            <a:spLocks noChangeArrowheads="1"/>
          </p:cNvSpPr>
          <p:nvPr/>
        </p:nvSpPr>
        <p:spPr bwMode="auto">
          <a:xfrm>
            <a:off x="5334000" y="3429000"/>
            <a:ext cx="312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select(6, 3)</a:t>
            </a:r>
            <a:endParaRPr lang="zh-CN" altLang="zh-CN" sz="2000" b="1"/>
          </a:p>
        </p:txBody>
      </p:sp>
      <p:sp>
        <p:nvSpPr>
          <p:cNvPr id="8200" name="Text Box 4"/>
          <p:cNvSpPr txBox="1">
            <a:spLocks noChangeArrowheads="1"/>
          </p:cNvSpPr>
          <p:nvPr/>
        </p:nvSpPr>
        <p:spPr bwMode="auto">
          <a:xfrm>
            <a:off x="5410200" y="4419600"/>
            <a:ext cx="312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select(x=3, y=6)</a:t>
            </a:r>
            <a:endParaRPr lang="zh-CN" altLang="zh-CN" sz="2000" b="1"/>
          </a:p>
        </p:txBody>
      </p:sp>
      <p:sp>
        <p:nvSpPr>
          <p:cNvPr id="8201" name="Text Box 4"/>
          <p:cNvSpPr txBox="1">
            <a:spLocks noChangeArrowheads="1"/>
          </p:cNvSpPr>
          <p:nvPr/>
        </p:nvSpPr>
        <p:spPr bwMode="auto">
          <a:xfrm>
            <a:off x="5410200" y="5410200"/>
            <a:ext cx="3124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select(y=6,x=3 )</a:t>
            </a:r>
            <a:endParaRPr lang="zh-CN" altLang="zh-CN" sz="2000"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600" smtClean="0"/>
              <a:t>Python </a:t>
            </a:r>
            <a:r>
              <a:rPr lang="zh-CN" altLang="en-US" sz="3600" smtClean="0"/>
              <a:t>错误和异常</a:t>
            </a:r>
          </a:p>
        </p:txBody>
      </p:sp>
      <p:sp>
        <p:nvSpPr>
          <p:cNvPr id="63491" name="内容占位符 2"/>
          <p:cNvSpPr>
            <a:spLocks noGrp="1"/>
          </p:cNvSpPr>
          <p:nvPr>
            <p:ph idx="1"/>
          </p:nvPr>
        </p:nvSpPr>
        <p:spPr>
          <a:xfrm>
            <a:off x="152400" y="1052513"/>
            <a:ext cx="8610600" cy="5195887"/>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Font typeface="Wingdings" pitchFamily="2" charset="2"/>
              <a:buNone/>
            </a:pPr>
            <a:r>
              <a:rPr lang="zh-CN" altLang="en-US" sz="2800" smtClean="0"/>
              <a:t>       异常以不同的类型出现，这些类型都作为信息的一部分打印出来。错误信息的前面部分显示了异常发生的上下文，并以调用栈的形式显示具体信息。</a:t>
            </a:r>
            <a:endParaRPr lang="zh-CN" altLang="en-US" smtClean="0"/>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6A1C67A-2F08-4D2C-AC68-81F444C79BFB}" type="slidenum">
              <a:rPr lang="en-US" altLang="zh-CN" smtClean="0"/>
              <a:pPr eaLnBrk="1" hangingPunct="1"/>
              <a:t>60</a:t>
            </a:fld>
            <a:endParaRPr lang="en-US" altLang="zh-CN" smtClean="0"/>
          </a:p>
        </p:txBody>
      </p:sp>
      <p:sp>
        <p:nvSpPr>
          <p:cNvPr id="63493" name="Text Box 4"/>
          <p:cNvSpPr txBox="1">
            <a:spLocks noChangeArrowheads="1"/>
          </p:cNvSpPr>
          <p:nvPr/>
        </p:nvSpPr>
        <p:spPr bwMode="auto">
          <a:xfrm>
            <a:off x="838200" y="1143000"/>
            <a:ext cx="75438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&gt;&gt;&gt;4 + spam*3</a:t>
            </a:r>
          </a:p>
          <a:p>
            <a:pPr eaLnBrk="1" hangingPunct="1"/>
            <a:r>
              <a:rPr lang="en-US" altLang="zh-CN" sz="1600"/>
              <a:t>---------------------------------------------------------------------------</a:t>
            </a:r>
          </a:p>
          <a:p>
            <a:pPr eaLnBrk="1" hangingPunct="1"/>
            <a:r>
              <a:rPr lang="en-US" altLang="zh-CN" sz="1600"/>
              <a:t>NameError                                 Traceback (most recent call last)</a:t>
            </a:r>
          </a:p>
          <a:p>
            <a:pPr eaLnBrk="1" hangingPunct="1"/>
            <a:r>
              <a:rPr lang="en-US" altLang="zh-CN" sz="1600"/>
              <a:t>&lt;ipython-input-3-6b1dfe582d2e&gt; in &lt;module&gt;()</a:t>
            </a:r>
          </a:p>
          <a:p>
            <a:pPr eaLnBrk="1" hangingPunct="1"/>
            <a:r>
              <a:rPr lang="en-US" altLang="zh-CN" sz="1600"/>
              <a:t>----&gt; 1 4 + spam*3</a:t>
            </a:r>
          </a:p>
          <a:p>
            <a:pPr eaLnBrk="1" hangingPunct="1"/>
            <a:endParaRPr lang="en-US" altLang="zh-CN" sz="1600"/>
          </a:p>
          <a:p>
            <a:pPr eaLnBrk="1" hangingPunct="1"/>
            <a:r>
              <a:rPr lang="en-US" altLang="zh-CN" sz="1600"/>
              <a:t>NameError: name 'spam' is not defined </a:t>
            </a:r>
          </a:p>
          <a:p>
            <a:pPr eaLnBrk="1" hangingPunct="1"/>
            <a:endParaRPr lang="en-US" altLang="zh-CN" sz="1600"/>
          </a:p>
          <a:p>
            <a:pPr eaLnBrk="1" hangingPunct="1"/>
            <a:r>
              <a:rPr lang="en-US" altLang="zh-CN" sz="1600"/>
              <a:t>&gt;&gt;&gt;'2' + 2</a:t>
            </a:r>
          </a:p>
          <a:p>
            <a:pPr eaLnBrk="1" hangingPunct="1"/>
            <a:r>
              <a:rPr lang="en-US" altLang="zh-CN" sz="1600"/>
              <a:t>---------------------------------------------------------------------------</a:t>
            </a:r>
          </a:p>
          <a:p>
            <a:pPr eaLnBrk="1" hangingPunct="1"/>
            <a:r>
              <a:rPr lang="en-US" altLang="zh-CN" sz="1600"/>
              <a:t>TypeError                                 Traceback (most recent call last)</a:t>
            </a:r>
          </a:p>
          <a:p>
            <a:pPr eaLnBrk="1" hangingPunct="1"/>
            <a:r>
              <a:rPr lang="en-US" altLang="zh-CN" sz="1600"/>
              <a:t>&lt;ipython-input-4-4c6dd5170204&gt; in &lt;module&gt;()</a:t>
            </a:r>
          </a:p>
          <a:p>
            <a:pPr eaLnBrk="1" hangingPunct="1"/>
            <a:r>
              <a:rPr lang="en-US" altLang="zh-CN" sz="1600"/>
              <a:t>----&gt; 1 '2' + 2</a:t>
            </a:r>
          </a:p>
          <a:p>
            <a:pPr eaLnBrk="1" hangingPunct="1"/>
            <a:endParaRPr lang="en-US" altLang="zh-CN" sz="1600"/>
          </a:p>
          <a:p>
            <a:pPr eaLnBrk="1" hangingPunct="1"/>
            <a:r>
              <a:rPr lang="en-US" altLang="zh-CN" sz="1600"/>
              <a:t>TypeError: cannot concatenate 'str' and 'int' objects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z="3600" smtClean="0"/>
              <a:t>异常处理</a:t>
            </a:r>
          </a:p>
        </p:txBody>
      </p:sp>
      <p:sp>
        <p:nvSpPr>
          <p:cNvPr id="64515" name="内容占位符 2"/>
          <p:cNvSpPr>
            <a:spLocks noGrp="1"/>
          </p:cNvSpPr>
          <p:nvPr>
            <p:ph idx="1"/>
          </p:nvPr>
        </p:nvSpPr>
        <p:spPr/>
        <p:txBody>
          <a:bodyPr/>
          <a:lstStyle/>
          <a:p>
            <a:pPr>
              <a:buFont typeface="Wingdings" pitchFamily="2" charset="2"/>
              <a:buNone/>
            </a:pPr>
            <a:r>
              <a:rPr lang="en-US" altLang="zh-CN" sz="2800" smtClean="0"/>
              <a:t>          Python</a:t>
            </a:r>
            <a:r>
              <a:rPr lang="zh-CN" altLang="en-US" sz="2800" smtClean="0"/>
              <a:t>的异常处理能力是很强大的，可向用户准确反馈出错信息。</a:t>
            </a:r>
            <a:endParaRPr lang="en-US" altLang="zh-CN" sz="2800" smtClean="0"/>
          </a:p>
          <a:p>
            <a:r>
              <a:rPr lang="zh-CN" altLang="en-US" sz="2800" smtClean="0"/>
              <a:t>方式一：</a:t>
            </a:r>
            <a:r>
              <a:rPr lang="en-US" altLang="zh-CN" sz="2800" smtClean="0"/>
              <a:t>try</a:t>
            </a:r>
            <a:r>
              <a:rPr lang="zh-CN" altLang="en-US" sz="2800" smtClean="0"/>
              <a:t>语句</a:t>
            </a:r>
            <a:r>
              <a:rPr lang="en-US" altLang="zh-CN" sz="2800" smtClean="0"/>
              <a:t>:</a:t>
            </a:r>
          </a:p>
          <a:p>
            <a:pPr lvl="1"/>
            <a:r>
              <a:rPr lang="en-US" altLang="zh-CN" sz="2400" smtClean="0"/>
              <a:t>1</a:t>
            </a:r>
            <a:r>
              <a:rPr lang="zh-CN" altLang="en-US" sz="2400" smtClean="0"/>
              <a:t>、使用</a:t>
            </a:r>
            <a:r>
              <a:rPr lang="en-US" altLang="zh-CN" sz="2400" smtClean="0"/>
              <a:t>try</a:t>
            </a:r>
            <a:r>
              <a:rPr lang="zh-CN" altLang="en-US" sz="2400" smtClean="0"/>
              <a:t>和</a:t>
            </a:r>
            <a:r>
              <a:rPr lang="en-US" altLang="zh-CN" sz="2400" smtClean="0"/>
              <a:t>except</a:t>
            </a:r>
            <a:r>
              <a:rPr lang="zh-CN" altLang="en-US" sz="2400" smtClean="0"/>
              <a:t>语句来捕获异常</a:t>
            </a:r>
            <a:endParaRPr lang="en-US" altLang="zh-CN" sz="2400" smtClean="0"/>
          </a:p>
          <a:p>
            <a:endParaRPr lang="en-US" altLang="zh-CN" sz="2400" smtClean="0"/>
          </a:p>
          <a:p>
            <a:endParaRPr lang="en-US" altLang="zh-CN" sz="2400" smtClean="0"/>
          </a:p>
          <a:p>
            <a:endParaRPr lang="zh-CN" altLang="en-US" sz="2400" smtClean="0"/>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62F7458-2C08-4346-845F-7E98712E2089}" type="slidenum">
              <a:rPr lang="en-US" altLang="zh-CN" smtClean="0"/>
              <a:pPr eaLnBrk="1" hangingPunct="1"/>
              <a:t>61</a:t>
            </a:fld>
            <a:endParaRPr lang="en-US" altLang="zh-CN" smtClean="0"/>
          </a:p>
        </p:txBody>
      </p:sp>
      <p:sp>
        <p:nvSpPr>
          <p:cNvPr id="64517" name="Text Box 4"/>
          <p:cNvSpPr txBox="1">
            <a:spLocks noChangeArrowheads="1"/>
          </p:cNvSpPr>
          <p:nvPr/>
        </p:nvSpPr>
        <p:spPr bwMode="auto">
          <a:xfrm>
            <a:off x="914400" y="3276600"/>
            <a:ext cx="7488238" cy="28003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try:</a:t>
            </a:r>
            <a:br>
              <a:rPr lang="en-US" altLang="zh-CN" sz="1600"/>
            </a:br>
            <a:r>
              <a:rPr lang="en-US" altLang="zh-CN" sz="1600"/>
              <a:t>   block</a:t>
            </a:r>
            <a:br>
              <a:rPr lang="en-US" altLang="zh-CN" sz="1600"/>
            </a:br>
            <a:r>
              <a:rPr lang="en-US" altLang="zh-CN" sz="1600"/>
              <a:t>except [exception,[data…]]:</a:t>
            </a:r>
            <a:br>
              <a:rPr lang="en-US" altLang="zh-CN" sz="1600"/>
            </a:br>
            <a:r>
              <a:rPr lang="en-US" altLang="zh-CN" sz="1600"/>
              <a:t>   block</a:t>
            </a:r>
          </a:p>
          <a:p>
            <a:pPr eaLnBrk="1" hangingPunct="1"/>
            <a:endParaRPr lang="en-US" altLang="zh-CN" sz="1600"/>
          </a:p>
          <a:p>
            <a:pPr eaLnBrk="1" hangingPunct="1"/>
            <a:r>
              <a:rPr lang="en-US" altLang="zh-CN" sz="1600"/>
              <a:t>try:</a:t>
            </a:r>
            <a:br>
              <a:rPr lang="en-US" altLang="zh-CN" sz="1600"/>
            </a:br>
            <a:r>
              <a:rPr lang="en-US" altLang="zh-CN" sz="1600"/>
              <a:t>   block</a:t>
            </a:r>
            <a:br>
              <a:rPr lang="en-US" altLang="zh-CN" sz="1600"/>
            </a:br>
            <a:r>
              <a:rPr lang="en-US" altLang="zh-CN" sz="1600"/>
              <a:t>except [exception,[data...]]:</a:t>
            </a:r>
            <a:br>
              <a:rPr lang="en-US" altLang="zh-CN" sz="1600"/>
            </a:br>
            <a:r>
              <a:rPr lang="en-US" altLang="zh-CN" sz="1600"/>
              <a:t>   block</a:t>
            </a:r>
            <a:br>
              <a:rPr lang="en-US" altLang="zh-CN" sz="1600"/>
            </a:br>
            <a:r>
              <a:rPr lang="en-US" altLang="zh-CN" sz="1600"/>
              <a:t>else:</a:t>
            </a:r>
            <a:br>
              <a:rPr lang="en-US" altLang="zh-CN" sz="1600"/>
            </a:br>
            <a:r>
              <a:rPr lang="en-US" altLang="zh-CN" sz="1600"/>
              <a:t>   block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z="3600" smtClean="0"/>
              <a:t>异常处理</a:t>
            </a:r>
          </a:p>
        </p:txBody>
      </p:sp>
      <p:sp>
        <p:nvSpPr>
          <p:cNvPr id="3" name="内容占位符 2"/>
          <p:cNvSpPr>
            <a:spLocks noGrp="1"/>
          </p:cNvSpPr>
          <p:nvPr>
            <p:ph idx="1"/>
          </p:nvPr>
        </p:nvSpPr>
        <p:spPr/>
        <p:txBody>
          <a:bodyPr/>
          <a:lstStyle/>
          <a:p>
            <a:pPr>
              <a:buFont typeface="Wingdings" pitchFamily="2" charset="2"/>
              <a:buNone/>
              <a:defRPr/>
            </a:pPr>
            <a:r>
              <a:rPr lang="zh-CN" altLang="en-US" sz="2800" dirty="0" smtClean="0"/>
              <a:t> 该种异常处理语法的规则是：</a:t>
            </a:r>
          </a:p>
          <a:p>
            <a:pPr lvl="1">
              <a:defRPr/>
            </a:pPr>
            <a:r>
              <a:rPr lang="en-US" altLang="zh-CN" sz="2400" dirty="0" smtClean="0">
                <a:cs typeface="+mn-cs"/>
              </a:rPr>
              <a:t> </a:t>
            </a:r>
            <a:r>
              <a:rPr lang="zh-CN" altLang="en-US" sz="2400" dirty="0" smtClean="0">
                <a:cs typeface="+mn-cs"/>
              </a:rPr>
              <a:t>执行</a:t>
            </a:r>
            <a:r>
              <a:rPr lang="en-US" altLang="zh-CN" sz="2400" dirty="0" smtClean="0">
                <a:cs typeface="+mn-cs"/>
              </a:rPr>
              <a:t>try</a:t>
            </a:r>
            <a:r>
              <a:rPr lang="zh-CN" altLang="en-US" sz="2400" dirty="0" smtClean="0">
                <a:cs typeface="+mn-cs"/>
              </a:rPr>
              <a:t>下的语句，如果引发异常，则执行过程会跳到第一个</a:t>
            </a:r>
            <a:r>
              <a:rPr lang="en-US" altLang="zh-CN" sz="2400" dirty="0" smtClean="0">
                <a:cs typeface="+mn-cs"/>
              </a:rPr>
              <a:t>except</a:t>
            </a:r>
            <a:r>
              <a:rPr lang="zh-CN" altLang="en-US" sz="2400" dirty="0" smtClean="0">
                <a:cs typeface="+mn-cs"/>
              </a:rPr>
              <a:t>语句。</a:t>
            </a:r>
          </a:p>
          <a:p>
            <a:pPr lvl="1">
              <a:defRPr/>
            </a:pPr>
            <a:r>
              <a:rPr lang="en-US" altLang="zh-CN" sz="2400" dirty="0" smtClean="0">
                <a:cs typeface="+mn-cs"/>
              </a:rPr>
              <a:t>  </a:t>
            </a:r>
            <a:r>
              <a:rPr lang="zh-CN" altLang="en-US" sz="2400" dirty="0" smtClean="0">
                <a:cs typeface="+mn-cs"/>
              </a:rPr>
              <a:t>如果第一个</a:t>
            </a:r>
            <a:r>
              <a:rPr lang="en-US" altLang="zh-CN" sz="2400" dirty="0" smtClean="0">
                <a:cs typeface="+mn-cs"/>
              </a:rPr>
              <a:t>except</a:t>
            </a:r>
            <a:r>
              <a:rPr lang="zh-CN" altLang="en-US" sz="2400" dirty="0" smtClean="0">
                <a:cs typeface="+mn-cs"/>
              </a:rPr>
              <a:t>中定义的异常与引发的异常匹配，则执行该</a:t>
            </a:r>
            <a:r>
              <a:rPr lang="en-US" altLang="zh-CN" sz="2400" dirty="0" smtClean="0">
                <a:cs typeface="+mn-cs"/>
              </a:rPr>
              <a:t>except</a:t>
            </a:r>
            <a:r>
              <a:rPr lang="zh-CN" altLang="en-US" sz="2400" dirty="0" smtClean="0">
                <a:cs typeface="+mn-cs"/>
              </a:rPr>
              <a:t>中的语句。</a:t>
            </a:r>
          </a:p>
          <a:p>
            <a:pPr lvl="1">
              <a:defRPr/>
            </a:pPr>
            <a:r>
              <a:rPr lang="en-US" altLang="zh-CN" sz="2400" dirty="0" smtClean="0">
                <a:cs typeface="+mn-cs"/>
              </a:rPr>
              <a:t> </a:t>
            </a:r>
            <a:r>
              <a:rPr lang="zh-CN" altLang="en-US" sz="2400" dirty="0" smtClean="0">
                <a:cs typeface="+mn-cs"/>
              </a:rPr>
              <a:t>如果引发的异常不匹配第一个</a:t>
            </a:r>
            <a:r>
              <a:rPr lang="en-US" altLang="zh-CN" sz="2400" dirty="0" smtClean="0">
                <a:cs typeface="+mn-cs"/>
              </a:rPr>
              <a:t>except</a:t>
            </a:r>
            <a:r>
              <a:rPr lang="zh-CN" altLang="en-US" sz="2400" dirty="0" smtClean="0">
                <a:cs typeface="+mn-cs"/>
              </a:rPr>
              <a:t>，则会搜索第二个</a:t>
            </a:r>
            <a:r>
              <a:rPr lang="en-US" altLang="zh-CN" sz="2400" dirty="0" smtClean="0">
                <a:cs typeface="+mn-cs"/>
              </a:rPr>
              <a:t>except</a:t>
            </a:r>
            <a:r>
              <a:rPr lang="zh-CN" altLang="en-US" sz="2400" dirty="0" smtClean="0">
                <a:cs typeface="+mn-cs"/>
              </a:rPr>
              <a:t>，允许编写的</a:t>
            </a:r>
            <a:r>
              <a:rPr lang="en-US" altLang="zh-CN" sz="2400" dirty="0" smtClean="0">
                <a:cs typeface="+mn-cs"/>
              </a:rPr>
              <a:t>except</a:t>
            </a:r>
            <a:r>
              <a:rPr lang="zh-CN" altLang="en-US" sz="2400" dirty="0" smtClean="0">
                <a:cs typeface="+mn-cs"/>
              </a:rPr>
              <a:t>数量没有限制。</a:t>
            </a:r>
          </a:p>
          <a:p>
            <a:pPr lvl="1">
              <a:defRPr/>
            </a:pPr>
            <a:r>
              <a:rPr lang="en-US" altLang="zh-CN" sz="2400" dirty="0" smtClean="0">
                <a:cs typeface="+mn-cs"/>
              </a:rPr>
              <a:t> </a:t>
            </a:r>
            <a:r>
              <a:rPr lang="zh-CN" altLang="en-US" sz="2400" dirty="0" smtClean="0">
                <a:cs typeface="+mn-cs"/>
              </a:rPr>
              <a:t>如果所有的</a:t>
            </a:r>
            <a:r>
              <a:rPr lang="en-US" altLang="zh-CN" sz="2400" dirty="0" smtClean="0">
                <a:cs typeface="+mn-cs"/>
              </a:rPr>
              <a:t>except</a:t>
            </a:r>
            <a:r>
              <a:rPr lang="zh-CN" altLang="en-US" sz="2400" dirty="0" smtClean="0">
                <a:cs typeface="+mn-cs"/>
              </a:rPr>
              <a:t>都不匹配，则异常会传递到下一个调用本代码的最高层</a:t>
            </a:r>
            <a:r>
              <a:rPr lang="en-US" altLang="zh-CN" sz="2400" dirty="0" smtClean="0">
                <a:cs typeface="+mn-cs"/>
              </a:rPr>
              <a:t>try</a:t>
            </a:r>
            <a:r>
              <a:rPr lang="zh-CN" altLang="en-US" sz="2400" dirty="0" smtClean="0">
                <a:cs typeface="+mn-cs"/>
              </a:rPr>
              <a:t>代码中。</a:t>
            </a:r>
          </a:p>
          <a:p>
            <a:pPr lvl="1">
              <a:defRPr/>
            </a:pPr>
            <a:r>
              <a:rPr lang="zh-CN" altLang="en-US" sz="2400" dirty="0" smtClean="0">
                <a:cs typeface="+mn-cs"/>
              </a:rPr>
              <a:t>如果没有发生异常，则执行</a:t>
            </a:r>
            <a:r>
              <a:rPr lang="en-US" altLang="zh-CN" sz="2400" dirty="0" smtClean="0">
                <a:cs typeface="+mn-cs"/>
              </a:rPr>
              <a:t>else</a:t>
            </a:r>
            <a:r>
              <a:rPr lang="zh-CN" altLang="en-US" sz="2400" dirty="0" smtClean="0">
                <a:cs typeface="+mn-cs"/>
              </a:rPr>
              <a:t>块代码。</a:t>
            </a:r>
          </a:p>
          <a:p>
            <a:pPr>
              <a:defRPr/>
            </a:pPr>
            <a:endParaRPr lang="zh-CN" altLang="en-US" dirty="0"/>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3CA80B2-7E5C-46EF-B163-54C800BDB343}" type="slidenum">
              <a:rPr lang="en-US" altLang="zh-CN" smtClean="0"/>
              <a:pPr eaLnBrk="1" hangingPunct="1"/>
              <a:t>62</a:t>
            </a:fld>
            <a:endParaRPr lang="en-US" altLang="zh-CN"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z="3600" smtClean="0"/>
              <a:t>异常处理</a:t>
            </a:r>
          </a:p>
        </p:txBody>
      </p:sp>
      <p:sp>
        <p:nvSpPr>
          <p:cNvPr id="66563" name="内容占位符 2"/>
          <p:cNvSpPr>
            <a:spLocks noGrp="1"/>
          </p:cNvSpPr>
          <p:nvPr>
            <p:ph idx="1"/>
          </p:nvPr>
        </p:nvSpPr>
        <p:spPr>
          <a:xfrm>
            <a:off x="566738" y="1052513"/>
            <a:ext cx="8001000" cy="5348287"/>
          </a:xfrm>
        </p:spPr>
        <p:txBody>
          <a:bodyPr/>
          <a:lstStyle/>
          <a:p>
            <a:endParaRPr lang="en-US" altLang="zh-CN" smtClean="0"/>
          </a:p>
          <a:p>
            <a:endParaRPr lang="en-US" altLang="zh-CN" smtClean="0"/>
          </a:p>
          <a:p>
            <a:endParaRPr lang="en-US" altLang="zh-CN" smtClean="0"/>
          </a:p>
          <a:p>
            <a:pPr>
              <a:buFont typeface="Wingdings" pitchFamily="2" charset="2"/>
              <a:buNone/>
            </a:pPr>
            <a:r>
              <a:rPr lang="zh-CN" altLang="en-US" sz="2400" smtClean="0"/>
              <a:t>          </a:t>
            </a:r>
            <a:endParaRPr lang="en-US" altLang="zh-CN" sz="2400" smtClean="0"/>
          </a:p>
          <a:p>
            <a:pPr>
              <a:buFont typeface="Wingdings" pitchFamily="2" charset="2"/>
              <a:buNone/>
            </a:pPr>
            <a:r>
              <a:rPr lang="en-US" altLang="zh-CN" sz="2400" smtClean="0"/>
              <a:t>          </a:t>
            </a:r>
            <a:r>
              <a:rPr lang="zh-CN" altLang="en-US" sz="2400" smtClean="0"/>
              <a:t>捕获到的</a:t>
            </a:r>
            <a:r>
              <a:rPr lang="en-US" altLang="zh-CN" sz="2400" smtClean="0"/>
              <a:t>IOError</a:t>
            </a:r>
            <a:r>
              <a:rPr lang="zh-CN" altLang="en-US" sz="2400" smtClean="0"/>
              <a:t>错误的详细原因会被放置在对象</a:t>
            </a:r>
            <a:r>
              <a:rPr lang="en-US" altLang="zh-CN" sz="2400" smtClean="0"/>
              <a:t>e</a:t>
            </a:r>
            <a:r>
              <a:rPr lang="zh-CN" altLang="en-US" sz="2400" smtClean="0"/>
              <a:t>中</a:t>
            </a:r>
            <a:r>
              <a:rPr lang="en-US" altLang="zh-CN" sz="2400" smtClean="0"/>
              <a:t>,</a:t>
            </a:r>
            <a:r>
              <a:rPr lang="zh-CN" altLang="en-US" sz="2400" smtClean="0"/>
              <a:t>然后运行该异常的</a:t>
            </a:r>
            <a:r>
              <a:rPr lang="en-US" altLang="zh-CN" sz="2400" smtClean="0"/>
              <a:t>except</a:t>
            </a:r>
            <a:r>
              <a:rPr lang="zh-CN" altLang="en-US" sz="2400" smtClean="0"/>
              <a:t>代码块。</a:t>
            </a:r>
            <a:endParaRPr lang="en-US" altLang="zh-CN" sz="2400" smtClean="0"/>
          </a:p>
          <a:p>
            <a:pPr>
              <a:buFont typeface="Wingdings" pitchFamily="2" charset="2"/>
              <a:buNone/>
            </a:pPr>
            <a:endParaRPr lang="en-US" altLang="zh-CN" sz="2400" smtClean="0"/>
          </a:p>
          <a:p>
            <a:pPr>
              <a:buFont typeface="Wingdings" pitchFamily="2" charset="2"/>
              <a:buNone/>
            </a:pPr>
            <a:r>
              <a:rPr lang="zh-CN" altLang="en-US" sz="2400" smtClean="0"/>
              <a:t>          使用</a:t>
            </a:r>
            <a:r>
              <a:rPr lang="en-US" altLang="zh-CN" sz="2400" smtClean="0"/>
              <a:t>except</a:t>
            </a:r>
            <a:r>
              <a:rPr lang="zh-CN" altLang="en-US" sz="2400" smtClean="0"/>
              <a:t>子句需要注意的事情，就是多个</a:t>
            </a:r>
            <a:r>
              <a:rPr lang="en-US" altLang="zh-CN" sz="2400" smtClean="0"/>
              <a:t>except</a:t>
            </a:r>
            <a:r>
              <a:rPr lang="zh-CN" altLang="en-US" sz="2400" smtClean="0"/>
              <a:t>子句截获异常时，如果各个异常类之间具有继承关系，则子类应该写在前面，否则父类将会直接截获子类异常。放在后面的子类异常也就不会执行到了。</a:t>
            </a:r>
            <a:endParaRPr lang="zh-CN" altLang="en-US" smtClean="0"/>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FB7179-0440-44FF-8A9F-C40EC8816F16}" type="slidenum">
              <a:rPr lang="en-US" altLang="zh-CN" smtClean="0"/>
              <a:pPr eaLnBrk="1" hangingPunct="1"/>
              <a:t>63</a:t>
            </a:fld>
            <a:endParaRPr lang="en-US" altLang="zh-CN" smtClean="0"/>
          </a:p>
        </p:txBody>
      </p:sp>
      <p:sp>
        <p:nvSpPr>
          <p:cNvPr id="66565" name="Text Box 4"/>
          <p:cNvSpPr txBox="1">
            <a:spLocks noChangeArrowheads="1"/>
          </p:cNvSpPr>
          <p:nvPr/>
        </p:nvSpPr>
        <p:spPr bwMode="auto">
          <a:xfrm>
            <a:off x="838200" y="1295400"/>
            <a:ext cx="7488238"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&gt;&gt;&gt;try:</a:t>
            </a:r>
          </a:p>
          <a:p>
            <a:pPr eaLnBrk="1" hangingPunct="1"/>
            <a:r>
              <a:rPr lang="en-US" altLang="zh-CN" sz="2000"/>
              <a:t>           f = open ( "file.txt", "r" )</a:t>
            </a:r>
          </a:p>
          <a:p>
            <a:pPr eaLnBrk="1" hangingPunct="1"/>
            <a:r>
              <a:rPr lang="en-US" altLang="zh-CN" sz="2000"/>
              <a:t>      except IOError, e:</a:t>
            </a:r>
          </a:p>
          <a:p>
            <a:pPr eaLnBrk="1" hangingPunct="1"/>
            <a:r>
              <a:rPr lang="en-US" altLang="zh-CN" sz="2000"/>
              <a:t>          print e</a:t>
            </a:r>
            <a:r>
              <a:rPr lang="en-US" altLang="zh-CN" sz="16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z="3600" smtClean="0"/>
              <a:t>异常处理</a:t>
            </a:r>
          </a:p>
        </p:txBody>
      </p:sp>
      <p:sp>
        <p:nvSpPr>
          <p:cNvPr id="67587" name="内容占位符 2"/>
          <p:cNvSpPr>
            <a:spLocks noGrp="1"/>
          </p:cNvSpPr>
          <p:nvPr>
            <p:ph idx="1"/>
          </p:nvPr>
        </p:nvSpPr>
        <p:spPr>
          <a:xfrm>
            <a:off x="381000" y="1052513"/>
            <a:ext cx="8186738" cy="5272087"/>
          </a:xfrm>
        </p:spPr>
        <p:txBody>
          <a:bodyPr/>
          <a:lstStyle/>
          <a:p>
            <a:pPr lvl="1"/>
            <a:r>
              <a:rPr lang="en-US" altLang="zh-CN" smtClean="0"/>
              <a:t>2</a:t>
            </a:r>
            <a:r>
              <a:rPr lang="zh-CN" altLang="en-US" smtClean="0"/>
              <a:t>、使用</a:t>
            </a:r>
            <a:r>
              <a:rPr lang="en-US" altLang="zh-CN" smtClean="0"/>
              <a:t>try</a:t>
            </a:r>
            <a:r>
              <a:rPr lang="zh-CN" altLang="en-US" smtClean="0"/>
              <a:t>跟</a:t>
            </a:r>
            <a:r>
              <a:rPr lang="en-US" altLang="zh-CN" smtClean="0"/>
              <a:t>finally:</a:t>
            </a:r>
          </a:p>
          <a:p>
            <a:pPr lvl="1"/>
            <a:endParaRPr lang="en-US" altLang="zh-CN" smtClean="0"/>
          </a:p>
          <a:p>
            <a:pPr>
              <a:buFont typeface="Wingdings" pitchFamily="2" charset="2"/>
              <a:buNone/>
            </a:pPr>
            <a:r>
              <a:rPr lang="zh-CN" altLang="en-US" smtClean="0"/>
              <a:t>     </a:t>
            </a:r>
            <a:r>
              <a:rPr lang="zh-CN" altLang="en-US" sz="2400" smtClean="0"/>
              <a:t>该语句的执行规则是：</a:t>
            </a:r>
            <a:endParaRPr lang="en-US" altLang="zh-CN" sz="2400" smtClean="0"/>
          </a:p>
          <a:p>
            <a:pPr>
              <a:buFont typeface="Wingdings" pitchFamily="2" charset="2"/>
              <a:buNone/>
            </a:pPr>
            <a:r>
              <a:rPr lang="en-US" altLang="zh-CN" sz="2400" smtClean="0"/>
              <a:t>        </a:t>
            </a:r>
            <a:r>
              <a:rPr lang="zh-CN" altLang="en-US" sz="2400" smtClean="0"/>
              <a:t>执行</a:t>
            </a:r>
            <a:r>
              <a:rPr lang="en-US" altLang="zh-CN" sz="2400" smtClean="0"/>
              <a:t>try</a:t>
            </a:r>
            <a:r>
              <a:rPr lang="zh-CN" altLang="en-US" sz="2400" smtClean="0"/>
              <a:t>下的代码。如果发生异常，在该异常传递到下一级</a:t>
            </a:r>
            <a:r>
              <a:rPr lang="en-US" altLang="zh-CN" sz="2400" smtClean="0"/>
              <a:t>try</a:t>
            </a:r>
            <a:r>
              <a:rPr lang="zh-CN" altLang="en-US" sz="2400" smtClean="0"/>
              <a:t>时，执行</a:t>
            </a:r>
            <a:r>
              <a:rPr lang="en-US" altLang="zh-CN" sz="2400" smtClean="0"/>
              <a:t>finally</a:t>
            </a:r>
            <a:r>
              <a:rPr lang="zh-CN" altLang="en-US" sz="2400" smtClean="0"/>
              <a:t>中的代码。如果没有发生异常，则执行</a:t>
            </a:r>
            <a:r>
              <a:rPr lang="en-US" altLang="zh-CN" sz="2400" smtClean="0"/>
              <a:t>finally</a:t>
            </a:r>
            <a:r>
              <a:rPr lang="zh-CN" altLang="en-US" sz="2400" smtClean="0"/>
              <a:t>中的代码。</a:t>
            </a:r>
          </a:p>
          <a:p>
            <a:pPr>
              <a:buFont typeface="Wingdings" pitchFamily="2" charset="2"/>
              <a:buNone/>
            </a:pPr>
            <a:r>
              <a:rPr lang="zh-CN" altLang="en-US" sz="2400" smtClean="0"/>
              <a:t>           第二种</a:t>
            </a:r>
            <a:r>
              <a:rPr lang="en-US" altLang="zh-CN" sz="2400" smtClean="0"/>
              <a:t>try</a:t>
            </a:r>
            <a:r>
              <a:rPr lang="zh-CN" altLang="en-US" sz="2400" smtClean="0"/>
              <a:t>语法在无论有没有发生异常都要执行代码的情况下是很有用的。例如在</a:t>
            </a:r>
            <a:r>
              <a:rPr lang="en-US" altLang="zh-CN" sz="2400" smtClean="0"/>
              <a:t>python</a:t>
            </a:r>
            <a:r>
              <a:rPr lang="zh-CN" altLang="en-US" sz="2400" smtClean="0"/>
              <a:t>中打开一个文件进行读写操作，在操作过程中不管是否出现异常，最终都是要把该文件关闭的。</a:t>
            </a:r>
            <a:endParaRPr lang="en-US" altLang="zh-CN" sz="2400" smtClean="0"/>
          </a:p>
          <a:p>
            <a:pPr>
              <a:buFont typeface="Wingdings" pitchFamily="2" charset="2"/>
              <a:buNone/>
            </a:pPr>
            <a:r>
              <a:rPr lang="en-US" altLang="zh-CN" sz="2400" smtClean="0"/>
              <a:t>           </a:t>
            </a:r>
            <a:r>
              <a:rPr lang="zh-CN" altLang="en-US" sz="2400" smtClean="0"/>
              <a:t>这两种形式相互冲突，使用了一种就不允许使用另一种，而功能又各异。</a:t>
            </a:r>
            <a:endParaRPr lang="zh-CN" altLang="en-US" smtClean="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302248-505B-4583-B092-456E5A551D8A}" type="slidenum">
              <a:rPr lang="en-US" altLang="zh-CN" smtClean="0"/>
              <a:pPr eaLnBrk="1" hangingPunct="1"/>
              <a:t>64</a:t>
            </a:fld>
            <a:endParaRPr lang="en-US" altLang="zh-CN" smtClean="0"/>
          </a:p>
        </p:txBody>
      </p:sp>
      <p:sp>
        <p:nvSpPr>
          <p:cNvPr id="67589" name="Text Box 4"/>
          <p:cNvSpPr txBox="1">
            <a:spLocks noChangeArrowheads="1"/>
          </p:cNvSpPr>
          <p:nvPr/>
        </p:nvSpPr>
        <p:spPr bwMode="auto">
          <a:xfrm>
            <a:off x="5029200" y="1143000"/>
            <a:ext cx="3124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try:</a:t>
            </a:r>
            <a:br>
              <a:rPr lang="en-US" altLang="zh-CN" sz="2000"/>
            </a:br>
            <a:r>
              <a:rPr lang="en-US" altLang="zh-CN" sz="2000"/>
              <a:t>     block</a:t>
            </a:r>
            <a:br>
              <a:rPr lang="en-US" altLang="zh-CN" sz="2000"/>
            </a:br>
            <a:r>
              <a:rPr lang="en-US" altLang="zh-CN" sz="2000"/>
              <a:t>finally:</a:t>
            </a:r>
            <a:br>
              <a:rPr lang="en-US" altLang="zh-CN" sz="2000"/>
            </a:br>
            <a:r>
              <a:rPr lang="en-US" altLang="zh-CN" sz="2000"/>
              <a:t>     block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533400" y="990600"/>
            <a:ext cx="8001000" cy="603250"/>
          </a:xfrm>
        </p:spPr>
        <p:txBody>
          <a:bodyPr/>
          <a:lstStyle/>
          <a:p>
            <a:r>
              <a:rPr lang="zh-CN" altLang="en-US" sz="2800" smtClean="0"/>
              <a:t>try语句分句形式</a:t>
            </a:r>
          </a:p>
        </p:txBody>
      </p:sp>
      <p:sp>
        <p:nvSpPr>
          <p:cNvPr id="686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0EF8DF-0867-4AC9-ACA9-8E90573020B8}" type="slidenum">
              <a:rPr lang="en-US" altLang="zh-CN" smtClean="0"/>
              <a:pPr eaLnBrk="1" hangingPunct="1"/>
              <a:t>65</a:t>
            </a:fld>
            <a:endParaRPr lang="en-US" altLang="zh-CN" smtClean="0"/>
          </a:p>
        </p:txBody>
      </p:sp>
      <p:graphicFrame>
        <p:nvGraphicFramePr>
          <p:cNvPr id="5" name="Group 3"/>
          <p:cNvGraphicFramePr>
            <a:graphicFrameLocks/>
          </p:cNvGraphicFramePr>
          <p:nvPr/>
        </p:nvGraphicFramePr>
        <p:xfrm>
          <a:off x="457200" y="1828800"/>
          <a:ext cx="8229600" cy="4657725"/>
        </p:xfrm>
        <a:graphic>
          <a:graphicData uri="http://schemas.openxmlformats.org/drawingml/2006/table">
            <a:tbl>
              <a:tblPr/>
              <a:tblGrid>
                <a:gridCol w="4267200"/>
                <a:gridCol w="3962400"/>
              </a:tblGrid>
              <a:tr h="3657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outerShdw blurRad="38100" dist="38100" dir="2700000" algn="tl">
                              <a:srgbClr val="000000"/>
                            </a:outerShdw>
                          </a:effectLst>
                          <a:latin typeface="Calibri" pitchFamily="34" charset="0"/>
                          <a:ea typeface="黑体" pitchFamily="49" charset="-122"/>
                        </a:rPr>
                        <a:t>分句形式</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outerShdw blurRad="38100" dist="38100" dir="2700000" algn="tl">
                              <a:srgbClr val="000000"/>
                            </a:outerShdw>
                          </a:effectLst>
                          <a:latin typeface="Calibri" pitchFamily="34" charset="0"/>
                          <a:ea typeface="黑体" pitchFamily="49" charset="-122"/>
                        </a:rPr>
                        <a:t>说明</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4634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a typeface="宋体" pitchFamily="2" charset="-122"/>
                        </a:rPr>
                        <a:t>except:</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捕获所有异常类型</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253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a typeface="宋体" pitchFamily="2" charset="-122"/>
                        </a:rPr>
                        <a:t>except name:</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只捕获指定类型异常</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74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a typeface="宋体" pitchFamily="2" charset="-122"/>
                        </a:rPr>
                        <a:t>except name,value:</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捕获所列异常，并获得抛出的异常对象</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253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a typeface="宋体" pitchFamily="2" charset="-122"/>
                        </a:rPr>
                        <a:t>except (name1,name2):</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捕获任何列出类型的异常</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74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a typeface="宋体" pitchFamily="2" charset="-122"/>
                        </a:rPr>
                        <a:t>except (name1,name2),value:</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捕获任何列出类型的异常，并获得抛出的异常对象</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39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outerShdw blurRad="38100" dist="38100" dir="2700000" algn="tl">
                              <a:srgbClr val="FFFFFF"/>
                            </a:outerShdw>
                          </a:effectLst>
                          <a:latin typeface="Courier New" pitchFamily="49" charset="0"/>
                          <a:ea typeface="宋体" pitchFamily="2" charset="-122"/>
                        </a:rPr>
                        <a:t>else:</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outerShdw blurRad="38100" dist="38100" dir="2700000" algn="tl">
                              <a:srgbClr val="FFFFFF"/>
                            </a:outerShdw>
                          </a:effectLst>
                          <a:latin typeface="Calibri" pitchFamily="34" charset="0"/>
                          <a:ea typeface="黑体" pitchFamily="49" charset="-122"/>
                        </a:rPr>
                        <a:t>如何没有异常发生，则运行</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39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outerShdw blurRad="38100" dist="38100" dir="2700000" algn="tl">
                              <a:srgbClr val="FFFFFF"/>
                            </a:outerShdw>
                          </a:effectLst>
                          <a:latin typeface="Courier New" pitchFamily="49" charset="0"/>
                          <a:ea typeface="宋体" pitchFamily="2" charset="-122"/>
                        </a:rPr>
                        <a:t>finally:</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effectLst>
                            <a:outerShdw blurRad="38100" dist="38100" dir="2700000" algn="tl">
                              <a:srgbClr val="FFFFFF"/>
                            </a:outerShdw>
                          </a:effectLst>
                          <a:latin typeface="Calibri" pitchFamily="34" charset="0"/>
                          <a:ea typeface="黑体" pitchFamily="49" charset="-122"/>
                        </a:rPr>
                        <a:t>不管有没有异常，都运行此代码块</a:t>
                      </a:r>
                    </a:p>
                  </a:txBody>
                  <a:tcPr marT="45714" marB="4571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标题 1"/>
          <p:cNvSpPr txBox="1">
            <a:spLocks/>
          </p:cNvSpPr>
          <p:nvPr/>
        </p:nvSpPr>
        <p:spPr bwMode="auto">
          <a:xfrm>
            <a:off x="574675" y="304800"/>
            <a:ext cx="8001000" cy="603250"/>
          </a:xfrm>
          <a:prstGeom prst="rect">
            <a:avLst/>
          </a:prstGeom>
          <a:noFill/>
          <a:ln w="9525">
            <a:noFill/>
            <a:miter lim="800000"/>
            <a:headEnd/>
            <a:tailEnd/>
          </a:ln>
        </p:spPr>
        <p:txBody>
          <a:bodyPr anchor="b"/>
          <a:lstStyle/>
          <a:p>
            <a:pPr eaLnBrk="0" hangingPunct="0">
              <a:defRPr/>
            </a:pPr>
            <a:r>
              <a:rPr lang="zh-CN" altLang="en-US" sz="3600" kern="0">
                <a:solidFill>
                  <a:schemeClr val="tx2"/>
                </a:solidFill>
                <a:latin typeface="+mj-lt"/>
                <a:ea typeface="+mj-ea"/>
                <a:cs typeface="+mj-cs"/>
              </a:rPr>
              <a:t>异常处理</a:t>
            </a:r>
            <a:endParaRPr lang="zh-CN" altLang="en-US" sz="3600" kern="0" dirty="0">
              <a:solidFill>
                <a:schemeClr val="tx2"/>
              </a:solidFill>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z="3600" smtClean="0"/>
              <a:t>异常处理</a:t>
            </a:r>
          </a:p>
        </p:txBody>
      </p:sp>
      <p:sp>
        <p:nvSpPr>
          <p:cNvPr id="69635" name="内容占位符 2"/>
          <p:cNvSpPr>
            <a:spLocks noGrp="1"/>
          </p:cNvSpPr>
          <p:nvPr>
            <p:ph idx="1"/>
          </p:nvPr>
        </p:nvSpPr>
        <p:spPr/>
        <p:txBody>
          <a:bodyPr/>
          <a:lstStyle/>
          <a:p>
            <a:r>
              <a:rPr lang="zh-CN" altLang="en-US" sz="2800" smtClean="0"/>
              <a:t>方式二：</a:t>
            </a:r>
            <a:r>
              <a:rPr lang="zh-CN" altLang="en-US" sz="2800" b="1" smtClean="0"/>
              <a:t>抛出异常</a:t>
            </a:r>
            <a:endParaRPr lang="en-US" altLang="zh-CN" sz="2800" b="1" smtClean="0"/>
          </a:p>
          <a:p>
            <a:pPr>
              <a:buFont typeface="Wingdings" pitchFamily="2" charset="2"/>
              <a:buNone/>
            </a:pPr>
            <a:r>
              <a:rPr lang="en-US" altLang="zh-CN" sz="2800" smtClean="0"/>
              <a:t>         Python </a:t>
            </a:r>
            <a:r>
              <a:rPr lang="zh-CN" altLang="en-US" sz="2800" smtClean="0"/>
              <a:t>使用 </a:t>
            </a:r>
            <a:r>
              <a:rPr lang="en-US" altLang="zh-CN" sz="2800" smtClean="0"/>
              <a:t>raise </a:t>
            </a:r>
            <a:r>
              <a:rPr lang="zh-CN" altLang="en-US" sz="2800" smtClean="0"/>
              <a:t>语句抛出一个指定的异常。</a:t>
            </a:r>
            <a:endParaRPr lang="en-US" altLang="zh-CN" sz="2800" b="1" smtClean="0"/>
          </a:p>
          <a:p>
            <a:endParaRPr lang="en-US" altLang="zh-CN" sz="2800" b="1" smtClean="0"/>
          </a:p>
          <a:p>
            <a:endParaRPr lang="en-US" altLang="zh-CN" sz="2800" b="1" smtClean="0"/>
          </a:p>
          <a:p>
            <a:endParaRPr lang="zh-CN" altLang="en-US" sz="2800" b="1" smtClean="0"/>
          </a:p>
          <a:p>
            <a:endParaRPr lang="en-US" altLang="zh-CN" smtClean="0"/>
          </a:p>
          <a:p>
            <a:pPr>
              <a:buFont typeface="Wingdings" pitchFamily="2" charset="2"/>
              <a:buNone/>
            </a:pPr>
            <a:r>
              <a:rPr lang="en-US" altLang="zh-CN" sz="2800" smtClean="0"/>
              <a:t>          raise </a:t>
            </a:r>
            <a:r>
              <a:rPr lang="zh-CN" altLang="en-US" sz="2800" smtClean="0"/>
              <a:t>唯一的一个参数指定了要被抛出的异常。它必须是一个异常的实例或者是异常的类（也就是 </a:t>
            </a:r>
            <a:r>
              <a:rPr lang="en-US" altLang="zh-CN" sz="2800" smtClean="0"/>
              <a:t>Exception </a:t>
            </a:r>
            <a:r>
              <a:rPr lang="zh-CN" altLang="en-US" sz="2800" smtClean="0"/>
              <a:t>的子类）。</a:t>
            </a:r>
            <a:endParaRPr lang="zh-CN" altLang="en-US"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04A553-6401-44A0-B3BC-C3B2644FD9BF}" type="slidenum">
              <a:rPr lang="en-US" altLang="zh-CN" smtClean="0"/>
              <a:pPr eaLnBrk="1" hangingPunct="1"/>
              <a:t>66</a:t>
            </a:fld>
            <a:endParaRPr lang="en-US" altLang="zh-CN" smtClean="0"/>
          </a:p>
        </p:txBody>
      </p:sp>
      <p:sp>
        <p:nvSpPr>
          <p:cNvPr id="69637" name="Text Box 4"/>
          <p:cNvSpPr txBox="1">
            <a:spLocks noChangeArrowheads="1"/>
          </p:cNvSpPr>
          <p:nvPr/>
        </p:nvSpPr>
        <p:spPr bwMode="auto">
          <a:xfrm>
            <a:off x="914400" y="2514600"/>
            <a:ext cx="7488238" cy="18161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 raise NameError('HiThere')</a:t>
            </a:r>
          </a:p>
          <a:p>
            <a:pPr eaLnBrk="1" hangingPunct="1"/>
            <a:r>
              <a:rPr lang="en-US" altLang="zh-CN" sz="1600"/>
              <a:t>---------------------------------------------------------------------------</a:t>
            </a:r>
          </a:p>
          <a:p>
            <a:pPr eaLnBrk="1" hangingPunct="1"/>
            <a:r>
              <a:rPr lang="en-US" altLang="zh-CN" sz="1600"/>
              <a:t>NameError                                 Traceback (most recent call last)</a:t>
            </a:r>
          </a:p>
          <a:p>
            <a:pPr eaLnBrk="1" hangingPunct="1"/>
            <a:r>
              <a:rPr lang="en-US" altLang="zh-CN" sz="1600"/>
              <a:t>&lt;ipython-input-15-93385ba972b1&gt; in &lt;module&gt;()</a:t>
            </a:r>
          </a:p>
          <a:p>
            <a:pPr eaLnBrk="1" hangingPunct="1"/>
            <a:r>
              <a:rPr lang="en-US" altLang="zh-CN" sz="1600"/>
              <a:t>----&gt; 1 raise NameError('HiThere')</a:t>
            </a:r>
          </a:p>
          <a:p>
            <a:pPr eaLnBrk="1" hangingPunct="1"/>
            <a:endParaRPr lang="en-US" altLang="zh-CN" sz="1600"/>
          </a:p>
          <a:p>
            <a:pPr eaLnBrk="1" hangingPunct="1"/>
            <a:r>
              <a:rPr lang="en-US" altLang="zh-CN" sz="1600"/>
              <a:t>NameError: HiThere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z="3600" smtClean="0"/>
              <a:t>异常处理</a:t>
            </a:r>
          </a:p>
        </p:txBody>
      </p:sp>
      <p:sp>
        <p:nvSpPr>
          <p:cNvPr id="70659" name="内容占位符 2"/>
          <p:cNvSpPr>
            <a:spLocks noGrp="1"/>
          </p:cNvSpPr>
          <p:nvPr>
            <p:ph idx="1"/>
          </p:nvPr>
        </p:nvSpPr>
        <p:spPr/>
        <p:txBody>
          <a:bodyPr/>
          <a:lstStyle/>
          <a:p>
            <a:pPr>
              <a:buFont typeface="Wingdings" pitchFamily="2" charset="2"/>
              <a:buNone/>
            </a:pPr>
            <a:r>
              <a:rPr lang="zh-CN" altLang="en-US" sz="2800" smtClean="0"/>
              <a:t>         如果你只想知道这是否抛出了一个异常，并不想去处理它，那么一个简单的 </a:t>
            </a:r>
            <a:r>
              <a:rPr lang="en-US" altLang="zh-CN" sz="2800" smtClean="0"/>
              <a:t>raise </a:t>
            </a:r>
            <a:r>
              <a:rPr lang="zh-CN" altLang="en-US" sz="2800" smtClean="0"/>
              <a:t>语句就可以再次把它抛出。</a:t>
            </a:r>
          </a:p>
          <a:p>
            <a:endParaRPr lang="zh-CN" altLang="en-US"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C516A6-3EA2-46E5-BE5D-41C82B281939}" type="slidenum">
              <a:rPr lang="en-US" altLang="zh-CN" smtClean="0"/>
              <a:pPr eaLnBrk="1" hangingPunct="1"/>
              <a:t>67</a:t>
            </a:fld>
            <a:endParaRPr lang="en-US" altLang="zh-CN" smtClean="0"/>
          </a:p>
        </p:txBody>
      </p:sp>
      <p:sp>
        <p:nvSpPr>
          <p:cNvPr id="70661" name="Text Box 4"/>
          <p:cNvSpPr txBox="1">
            <a:spLocks noChangeArrowheads="1"/>
          </p:cNvSpPr>
          <p:nvPr/>
        </p:nvSpPr>
        <p:spPr bwMode="auto">
          <a:xfrm>
            <a:off x="1066800" y="2438400"/>
            <a:ext cx="7488238"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&gt;&gt;&gt;try:</a:t>
            </a:r>
          </a:p>
          <a:p>
            <a:pPr eaLnBrk="1" hangingPunct="1"/>
            <a:r>
              <a:rPr lang="en-US" altLang="zh-CN" sz="1600"/>
              <a:t>            raise NameError('HiThere')</a:t>
            </a:r>
          </a:p>
          <a:p>
            <a:pPr eaLnBrk="1" hangingPunct="1"/>
            <a:r>
              <a:rPr lang="en-US" altLang="zh-CN" sz="1600"/>
              <a:t>       except NameError:</a:t>
            </a:r>
          </a:p>
          <a:p>
            <a:pPr eaLnBrk="1" hangingPunct="1"/>
            <a:r>
              <a:rPr lang="en-US" altLang="zh-CN" sz="1600"/>
              <a:t>            print('An exception flew by!')</a:t>
            </a:r>
          </a:p>
          <a:p>
            <a:pPr eaLnBrk="1" hangingPunct="1"/>
            <a:r>
              <a:rPr lang="en-US" altLang="zh-CN" sz="1600"/>
              <a:t>            raise</a:t>
            </a:r>
          </a:p>
          <a:p>
            <a:pPr eaLnBrk="1" hangingPunct="1"/>
            <a:endParaRPr lang="en-US" altLang="zh-CN" sz="1600"/>
          </a:p>
          <a:p>
            <a:pPr eaLnBrk="1" hangingPunct="1"/>
            <a:r>
              <a:rPr lang="en-US" altLang="zh-CN" sz="1600"/>
              <a:t>An exception flew by!</a:t>
            </a:r>
          </a:p>
          <a:p>
            <a:pPr eaLnBrk="1" hangingPunct="1"/>
            <a:r>
              <a:rPr lang="en-US" altLang="zh-CN" sz="1600"/>
              <a:t>---------------------------------------------------------------------------</a:t>
            </a:r>
          </a:p>
          <a:p>
            <a:pPr eaLnBrk="1" hangingPunct="1"/>
            <a:r>
              <a:rPr lang="en-US" altLang="zh-CN" sz="1600"/>
              <a:t>NameError                                 Traceback (most recent call last)</a:t>
            </a:r>
          </a:p>
          <a:p>
            <a:pPr eaLnBrk="1" hangingPunct="1"/>
            <a:r>
              <a:rPr lang="en-US" altLang="zh-CN" sz="1600"/>
              <a:t>&lt;ipython-input-18-5d1f4d009277&gt; in &lt;module&gt;()</a:t>
            </a:r>
          </a:p>
          <a:p>
            <a:pPr eaLnBrk="1" hangingPunct="1"/>
            <a:r>
              <a:rPr lang="en-US" altLang="zh-CN" sz="1600"/>
              <a:t>      1 try:</a:t>
            </a:r>
          </a:p>
          <a:p>
            <a:pPr eaLnBrk="1" hangingPunct="1"/>
            <a:r>
              <a:rPr lang="en-US" altLang="zh-CN" sz="1600"/>
              <a:t>----&gt; 2     raise NameError('HiThere')</a:t>
            </a:r>
          </a:p>
          <a:p>
            <a:pPr eaLnBrk="1" hangingPunct="1"/>
            <a:r>
              <a:rPr lang="en-US" altLang="zh-CN" sz="1600"/>
              <a:t>     …..</a:t>
            </a:r>
          </a:p>
          <a:p>
            <a:pPr eaLnBrk="1" hangingPunct="1"/>
            <a:endParaRPr lang="en-US" altLang="zh-CN" sz="1600"/>
          </a:p>
          <a:p>
            <a:pPr eaLnBrk="1" hangingPunct="1"/>
            <a:r>
              <a:rPr lang="en-US" altLang="zh-CN" sz="1600"/>
              <a:t>NameError: HiThere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3600" smtClean="0"/>
              <a:t>异常处理</a:t>
            </a:r>
          </a:p>
        </p:txBody>
      </p:sp>
      <p:sp>
        <p:nvSpPr>
          <p:cNvPr id="71683" name="内容占位符 2"/>
          <p:cNvSpPr>
            <a:spLocks noGrp="1"/>
          </p:cNvSpPr>
          <p:nvPr>
            <p:ph idx="1"/>
          </p:nvPr>
        </p:nvSpPr>
        <p:spPr>
          <a:xfrm>
            <a:off x="566738" y="1052513"/>
            <a:ext cx="8001000" cy="5272087"/>
          </a:xfrm>
        </p:spPr>
        <p:txBody>
          <a:bodyPr/>
          <a:lstStyle/>
          <a:p>
            <a:pPr>
              <a:lnSpc>
                <a:spcPct val="90000"/>
              </a:lnSpc>
            </a:pPr>
            <a:r>
              <a:rPr lang="zh-CN" altLang="en-US" sz="3200" smtClean="0"/>
              <a:t>可见，异常是另一种函数返回方式，C语言或者其他没有异常机制的语言，函数只有通过返回值指明函数出错，所以每一级函数都要检查函数的返回值。</a:t>
            </a:r>
          </a:p>
          <a:p>
            <a:pPr>
              <a:lnSpc>
                <a:spcPct val="90000"/>
              </a:lnSpc>
            </a:pPr>
            <a:endParaRPr lang="zh-CN" altLang="en-US" sz="3200" smtClean="0"/>
          </a:p>
          <a:p>
            <a:pPr>
              <a:lnSpc>
                <a:spcPct val="90000"/>
              </a:lnSpc>
            </a:pPr>
            <a:r>
              <a:rPr lang="zh-CN" altLang="en-US" sz="3200" smtClean="0"/>
              <a:t>异常机制就是提供除了返回值之外的另一种出错处理方法。这种方法支持错误的向上冒泡，如果某一级函数不知道该怎么处理错误，那么就不处理，留给更上一级函数处理。大部分库中的模块的出错处理大多数都是抛出异常。</a:t>
            </a:r>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D587C87-B3FB-4164-92B9-DBB0FE48E405}" type="slidenum">
              <a:rPr lang="en-US" altLang="zh-CN" smtClean="0"/>
              <a:pPr eaLnBrk="1" hangingPunct="1"/>
              <a:t>68</a:t>
            </a:fld>
            <a:endParaRPr lang="en-US" altLang="zh-CN"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z="3600" smtClean="0"/>
              <a:t>异常处理</a:t>
            </a:r>
          </a:p>
        </p:txBody>
      </p:sp>
      <p:sp>
        <p:nvSpPr>
          <p:cNvPr id="72707" name="内容占位符 2"/>
          <p:cNvSpPr>
            <a:spLocks noGrp="1"/>
          </p:cNvSpPr>
          <p:nvPr>
            <p:ph idx="1"/>
          </p:nvPr>
        </p:nvSpPr>
        <p:spPr/>
        <p:txBody>
          <a:bodyPr/>
          <a:lstStyle/>
          <a:p>
            <a:r>
              <a:rPr lang="zh-CN" altLang="en-US" sz="2800" smtClean="0"/>
              <a:t>在抛出异常时，可以是任何对象，用于详细描述错误类型；但一般要求是Exception类的子类</a:t>
            </a:r>
          </a:p>
          <a:p>
            <a:endParaRPr lang="zh-CN" altLang="en-US"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B006C18-5722-495B-8A7D-02FBCCA7F31E}" type="slidenum">
              <a:rPr lang="en-US" altLang="zh-CN" smtClean="0"/>
              <a:pPr eaLnBrk="1" hangingPunct="1"/>
              <a:t>69</a:t>
            </a:fld>
            <a:endParaRPr lang="en-US" altLang="zh-CN" smtClean="0"/>
          </a:p>
        </p:txBody>
      </p:sp>
      <p:sp>
        <p:nvSpPr>
          <p:cNvPr id="72709" name="Text Box 4"/>
          <p:cNvSpPr txBox="1">
            <a:spLocks noChangeArrowheads="1"/>
          </p:cNvSpPr>
          <p:nvPr/>
        </p:nvSpPr>
        <p:spPr bwMode="auto">
          <a:xfrm>
            <a:off x="685800" y="2514600"/>
            <a:ext cx="7848600" cy="35052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zh-CN" sz="1600" b="1">
                <a:solidFill>
                  <a:srgbClr val="0000FF"/>
                </a:solidFill>
                <a:latin typeface="Courier New" pitchFamily="49" charset="0"/>
                <a:cs typeface="Courier New" pitchFamily="49" charset="0"/>
                <a:sym typeface="Courier New" pitchFamily="49" charset="0"/>
              </a:rPr>
              <a:t>class</a:t>
            </a:r>
            <a:r>
              <a:rPr lang="zh-CN" altLang="zh-CN" sz="1600" b="1">
                <a:latin typeface="Courier New" pitchFamily="49" charset="0"/>
                <a:cs typeface="Courier New" pitchFamily="49" charset="0"/>
                <a:sym typeface="Courier New" pitchFamily="49" charset="0"/>
              </a:rPr>
              <a:t> </a:t>
            </a:r>
            <a:r>
              <a:rPr lang="zh-CN" altLang="zh-CN" sz="1600" b="1">
                <a:solidFill>
                  <a:srgbClr val="004040"/>
                </a:solidFill>
                <a:latin typeface="Courier New" pitchFamily="49" charset="0"/>
                <a:cs typeface="Courier New" pitchFamily="49" charset="0"/>
                <a:sym typeface="Courier New" pitchFamily="49" charset="0"/>
              </a:rPr>
              <a:t>ShortInputException</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FF8000"/>
                </a:solidFill>
                <a:latin typeface="Courier New" pitchFamily="49" charset="0"/>
                <a:cs typeface="Courier New" pitchFamily="49" charset="0"/>
                <a:sym typeface="Courier New" pitchFamily="49" charset="0"/>
              </a:rPr>
              <a:t>'''A user-defined exception class.'''</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FF"/>
                </a:solidFill>
                <a:latin typeface="Courier New" pitchFamily="49" charset="0"/>
                <a:cs typeface="Courier New" pitchFamily="49" charset="0"/>
                <a:sym typeface="Courier New" pitchFamily="49" charset="0"/>
              </a:rPr>
              <a:t>def</a:t>
            </a:r>
            <a:r>
              <a:rPr lang="zh-CN" altLang="zh-CN" sz="1600" b="1">
                <a:latin typeface="Courier New" pitchFamily="49" charset="0"/>
                <a:cs typeface="Courier New" pitchFamily="49" charset="0"/>
                <a:sym typeface="Courier New" pitchFamily="49" charset="0"/>
              </a:rPr>
              <a:t> </a:t>
            </a:r>
            <a:r>
              <a:rPr lang="zh-CN" altLang="zh-CN" sz="1600" b="1">
                <a:solidFill>
                  <a:srgbClr val="FF00FF"/>
                </a:solidFill>
                <a:latin typeface="Courier New" pitchFamily="49" charset="0"/>
                <a:cs typeface="Courier New" pitchFamily="49" charset="0"/>
                <a:sym typeface="Courier New" pitchFamily="49" charset="0"/>
              </a:rPr>
              <a:t>__init__</a:t>
            </a:r>
            <a:r>
              <a:rPr lang="zh-CN" altLang="zh-CN" sz="1600" b="1">
                <a:solidFill>
                  <a:srgbClr val="000080"/>
                </a:solidFill>
                <a:latin typeface="Courier New" pitchFamily="49" charset="0"/>
                <a:cs typeface="Courier New" pitchFamily="49" charset="0"/>
                <a:sym typeface="Courier New" pitchFamily="49" charset="0"/>
              </a:rPr>
              <a:t>(self,</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length,</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atleast):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self.length</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length</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self.atleast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atleast</a:t>
            </a:r>
            <a:endParaRPr lang="zh-CN" altLang="zh-CN" sz="1600" b="1">
              <a:solidFill>
                <a:srgbClr val="0000FF"/>
              </a:solidFill>
              <a:latin typeface="Courier New" pitchFamily="49" charset="0"/>
              <a:cs typeface="Courier New" pitchFamily="49" charset="0"/>
              <a:sym typeface="Courier New" pitchFamily="49" charset="0"/>
            </a:endParaRPr>
          </a:p>
          <a:p>
            <a:pPr eaLnBrk="1" hangingPunct="1"/>
            <a:r>
              <a:rPr lang="zh-CN" altLang="zh-CN" sz="1600" b="1">
                <a:solidFill>
                  <a:srgbClr val="0000FF"/>
                </a:solidFill>
                <a:latin typeface="Courier New" pitchFamily="49" charset="0"/>
                <a:cs typeface="Courier New" pitchFamily="49" charset="0"/>
                <a:sym typeface="Courier New" pitchFamily="49" charset="0"/>
              </a:rPr>
              <a:t>try</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s</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raw_input(</a:t>
            </a:r>
            <a:r>
              <a:rPr lang="zh-CN" altLang="zh-CN" sz="1600" b="1">
                <a:solidFill>
                  <a:srgbClr val="808040"/>
                </a:solidFill>
                <a:latin typeface="Courier New" pitchFamily="49" charset="0"/>
                <a:cs typeface="Courier New" pitchFamily="49" charset="0"/>
                <a:sym typeface="Courier New" pitchFamily="49" charset="0"/>
              </a:rPr>
              <a:t>'Enter something --&gt; '</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FF"/>
                </a:solidFill>
                <a:latin typeface="Courier New" pitchFamily="49" charset="0"/>
                <a:cs typeface="Courier New" pitchFamily="49" charset="0"/>
                <a:sym typeface="Courier New" pitchFamily="49" charset="0"/>
              </a:rPr>
              <a:t>if</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len(s)</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&lt;</a:t>
            </a:r>
            <a:r>
              <a:rPr lang="zh-CN" altLang="zh-CN" sz="1600" b="1">
                <a:latin typeface="Courier New" pitchFamily="49" charset="0"/>
                <a:cs typeface="Courier New" pitchFamily="49" charset="0"/>
                <a:sym typeface="Courier New" pitchFamily="49" charset="0"/>
              </a:rPr>
              <a:t> </a:t>
            </a:r>
            <a:r>
              <a:rPr lang="zh-CN" altLang="zh-CN" sz="1600" b="1">
                <a:solidFill>
                  <a:srgbClr val="FF0000"/>
                </a:solidFill>
                <a:latin typeface="Courier New" pitchFamily="49" charset="0"/>
                <a:cs typeface="Courier New" pitchFamily="49" charset="0"/>
                <a:sym typeface="Courier New" pitchFamily="49" charset="0"/>
              </a:rPr>
              <a:t>3</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FF"/>
                </a:solidFill>
                <a:latin typeface="Courier New" pitchFamily="49" charset="0"/>
                <a:cs typeface="Courier New" pitchFamily="49" charset="0"/>
                <a:sym typeface="Courier New" pitchFamily="49" charset="0"/>
              </a:rPr>
              <a:t>raise</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ShortInputException(len(s),</a:t>
            </a:r>
            <a:r>
              <a:rPr lang="zh-CN" altLang="zh-CN" sz="1600" b="1">
                <a:latin typeface="Courier New" pitchFamily="49" charset="0"/>
                <a:cs typeface="Courier New" pitchFamily="49" charset="0"/>
                <a:sym typeface="Courier New" pitchFamily="49" charset="0"/>
              </a:rPr>
              <a:t> </a:t>
            </a:r>
            <a:r>
              <a:rPr lang="zh-CN" altLang="zh-CN" sz="1600" b="1">
                <a:solidFill>
                  <a:srgbClr val="FF0000"/>
                </a:solidFill>
                <a:latin typeface="Courier New" pitchFamily="49" charset="0"/>
                <a:cs typeface="Courier New" pitchFamily="49" charset="0"/>
                <a:sym typeface="Courier New" pitchFamily="49" charset="0"/>
              </a:rPr>
              <a:t>3</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solidFill>
                <a:srgbClr val="0000FF"/>
              </a:solidFill>
              <a:latin typeface="Courier New" pitchFamily="49" charset="0"/>
              <a:cs typeface="Courier New" pitchFamily="49" charset="0"/>
              <a:sym typeface="Courier New" pitchFamily="49" charset="0"/>
            </a:endParaRPr>
          </a:p>
          <a:p>
            <a:pPr eaLnBrk="1" hangingPunct="1"/>
            <a:r>
              <a:rPr lang="zh-CN" altLang="zh-CN" sz="1600" b="1">
                <a:solidFill>
                  <a:srgbClr val="0000FF"/>
                </a:solidFill>
                <a:latin typeface="Courier New" pitchFamily="49" charset="0"/>
                <a:cs typeface="Courier New" pitchFamily="49" charset="0"/>
                <a:sym typeface="Courier New" pitchFamily="49" charset="0"/>
              </a:rPr>
              <a:t>except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ShortInputException,</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x:</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FF"/>
                </a:solidFill>
                <a:latin typeface="Courier New" pitchFamily="49" charset="0"/>
                <a:cs typeface="Courier New" pitchFamily="49" charset="0"/>
                <a:sym typeface="Courier New" pitchFamily="49" charset="0"/>
              </a:rPr>
              <a:t>print</a:t>
            </a:r>
            <a:r>
              <a:rPr lang="zh-CN" altLang="zh-CN" sz="1600" b="1">
                <a:latin typeface="Courier New" pitchFamily="49" charset="0"/>
                <a:cs typeface="Courier New" pitchFamily="49" charset="0"/>
                <a:sym typeface="Courier New" pitchFamily="49" charset="0"/>
              </a:rPr>
              <a:t> </a:t>
            </a:r>
            <a:r>
              <a:rPr lang="zh-CN" altLang="zh-CN" sz="1600" b="1">
                <a:solidFill>
                  <a:srgbClr val="808040"/>
                </a:solidFill>
                <a:latin typeface="Courier New" pitchFamily="49" charset="0"/>
                <a:cs typeface="Courier New" pitchFamily="49" charset="0"/>
                <a:sym typeface="Courier New" pitchFamily="49" charset="0"/>
              </a:rPr>
              <a:t>'ShortInputException: The input was of length %d, \</a:t>
            </a:r>
          </a:p>
          <a:p>
            <a:pPr eaLnBrk="1" hangingPunct="1"/>
            <a:r>
              <a:rPr lang="zh-CN" altLang="zh-CN" sz="1600" b="1">
                <a:solidFill>
                  <a:srgbClr val="808040"/>
                </a:solidFill>
                <a:latin typeface="Courier New" pitchFamily="49" charset="0"/>
                <a:cs typeface="Courier New" pitchFamily="49" charset="0"/>
                <a:sym typeface="Courier New" pitchFamily="49" charset="0"/>
              </a:rPr>
              <a:t>          was expecting at least %d'</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(x.length,</a:t>
            </a:r>
            <a:r>
              <a:rPr lang="zh-CN" altLang="zh-CN" sz="1600" b="1">
                <a:latin typeface="Courier New" pitchFamily="49" charset="0"/>
                <a:cs typeface="Courier New" pitchFamily="49" charset="0"/>
                <a:sym typeface="Courier New" pitchFamily="49" charset="0"/>
              </a:rPr>
              <a:t> </a:t>
            </a:r>
            <a:r>
              <a:rPr lang="zh-CN" altLang="zh-CN" sz="1600" b="1">
                <a:solidFill>
                  <a:srgbClr val="000080"/>
                </a:solidFill>
                <a:latin typeface="Courier New" pitchFamily="49" charset="0"/>
                <a:cs typeface="Courier New" pitchFamily="49" charset="0"/>
                <a:sym typeface="Courier New" pitchFamily="49" charset="0"/>
              </a:rPr>
              <a:t>x.atleast)</a:t>
            </a:r>
            <a:endParaRPr lang="zh-CN" altLang="zh-CN" sz="1600" b="1">
              <a:solidFill>
                <a:srgbClr val="0000FF"/>
              </a:solidFill>
              <a:latin typeface="Courier New" pitchFamily="49" charset="0"/>
              <a:cs typeface="Courier New" pitchFamily="49" charset="0"/>
              <a:sym typeface="Courier New" pitchFamily="49" charset="0"/>
            </a:endParaRPr>
          </a:p>
          <a:p>
            <a:pPr eaLnBrk="1" hangingPunct="1"/>
            <a:r>
              <a:rPr lang="zh-CN" altLang="zh-CN" sz="1600" b="1">
                <a:solidFill>
                  <a:srgbClr val="0000FF"/>
                </a:solidFill>
                <a:latin typeface="Courier New" pitchFamily="49" charset="0"/>
                <a:cs typeface="Courier New" pitchFamily="49" charset="0"/>
                <a:sym typeface="Courier New" pitchFamily="49" charset="0"/>
              </a:rPr>
              <a:t>else</a:t>
            </a:r>
            <a:r>
              <a:rPr lang="zh-CN" altLang="zh-CN" sz="1600" b="1">
                <a:solidFill>
                  <a:srgbClr val="000080"/>
                </a:solidFill>
                <a:latin typeface="Courier New" pitchFamily="49" charset="0"/>
                <a:cs typeface="Courier New" pitchFamily="49" charset="0"/>
                <a:sym typeface="Courier New" pitchFamily="49" charset="0"/>
              </a:rPr>
              <a:t>:</a:t>
            </a:r>
            <a:endParaRPr lang="zh-CN" altLang="zh-CN" sz="1600" b="1">
              <a:latin typeface="Courier New" pitchFamily="49" charset="0"/>
              <a:cs typeface="Courier New" pitchFamily="49" charset="0"/>
              <a:sym typeface="Courier New" pitchFamily="49" charset="0"/>
            </a:endParaRPr>
          </a:p>
          <a:p>
            <a:pPr eaLnBrk="1" hangingPunct="1"/>
            <a:r>
              <a:rPr lang="zh-CN" altLang="zh-CN" sz="1600" b="1">
                <a:latin typeface="Courier New" pitchFamily="49" charset="0"/>
                <a:cs typeface="Courier New" pitchFamily="49" charset="0"/>
                <a:sym typeface="Courier New" pitchFamily="49" charset="0"/>
              </a:rPr>
              <a:t>    </a:t>
            </a:r>
            <a:r>
              <a:rPr lang="zh-CN" altLang="zh-CN" sz="1600" b="1">
                <a:solidFill>
                  <a:srgbClr val="0000FF"/>
                </a:solidFill>
                <a:latin typeface="Courier New" pitchFamily="49" charset="0"/>
                <a:cs typeface="Courier New" pitchFamily="49" charset="0"/>
                <a:sym typeface="Courier New" pitchFamily="49" charset="0"/>
              </a:rPr>
              <a:t>print</a:t>
            </a:r>
            <a:r>
              <a:rPr lang="zh-CN" altLang="zh-CN" sz="1600" b="1">
                <a:latin typeface="Courier New" pitchFamily="49" charset="0"/>
                <a:cs typeface="Courier New" pitchFamily="49" charset="0"/>
                <a:sym typeface="Courier New" pitchFamily="49" charset="0"/>
              </a:rPr>
              <a:t> </a:t>
            </a:r>
            <a:r>
              <a:rPr lang="zh-CN" altLang="zh-CN" sz="1600" b="1">
                <a:solidFill>
                  <a:srgbClr val="808040"/>
                </a:solidFill>
                <a:latin typeface="Courier New" pitchFamily="49" charset="0"/>
                <a:cs typeface="Courier New" pitchFamily="49" charset="0"/>
                <a:sym typeface="Courier New" pitchFamily="49" charset="0"/>
              </a:rPr>
              <a:t>'No exception was raised.'</a:t>
            </a:r>
            <a:endParaRPr lang="zh-CN" altLang="zh-CN" sz="1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609600" y="304800"/>
            <a:ext cx="8001000" cy="603250"/>
          </a:xfrm>
        </p:spPr>
        <p:txBody>
          <a:bodyPr/>
          <a:lstStyle/>
          <a:p>
            <a:r>
              <a:rPr lang="zh-CN" altLang="en-US" sz="3600" smtClean="0"/>
              <a:t>函数的参数</a:t>
            </a:r>
          </a:p>
        </p:txBody>
      </p:sp>
      <p:sp>
        <p:nvSpPr>
          <p:cNvPr id="9219" name="内容占位符 2"/>
          <p:cNvSpPr>
            <a:spLocks noGrp="1"/>
          </p:cNvSpPr>
          <p:nvPr>
            <p:ph sz="half" idx="1"/>
          </p:nvPr>
        </p:nvSpPr>
        <p:spPr>
          <a:xfrm>
            <a:off x="566738" y="1052513"/>
            <a:ext cx="3924300" cy="5348287"/>
          </a:xfrm>
        </p:spPr>
        <p:txBody>
          <a:bodyPr/>
          <a:lstStyle/>
          <a:p>
            <a:r>
              <a:rPr lang="zh-CN" altLang="en-US" sz="2400" smtClean="0"/>
              <a:t>在定义函数时，我们可以用赋值符号给某些形参指定默认值，这样当调用该函数的时候，如果调用方没有为该参数提供值的话，则使用默认值。</a:t>
            </a:r>
            <a:endParaRPr lang="en-US" altLang="zh-CN" sz="2400" smtClean="0"/>
          </a:p>
          <a:p>
            <a:r>
              <a:rPr lang="zh-CN" altLang="en-US" sz="2400" smtClean="0"/>
              <a:t>如果调用该函数的时候为该参数提供了值的话，则使用调用方提供的值</a:t>
            </a:r>
            <a:r>
              <a:rPr lang="en-US" altLang="zh-CN" sz="2400" smtClean="0"/>
              <a:t>——</a:t>
            </a:r>
            <a:r>
              <a:rPr lang="zh-CN" altLang="en-US" sz="2400" smtClean="0"/>
              <a:t>像这样的参数我们称之为缺省参数。</a:t>
            </a:r>
            <a:endParaRPr lang="en-US" altLang="zh-CN" sz="2400" smtClean="0"/>
          </a:p>
          <a:p>
            <a:r>
              <a:rPr lang="zh-CN" altLang="en-US" sz="2400" smtClean="0"/>
              <a:t>默认参数必须在所有标准参数之后定义。</a:t>
            </a:r>
          </a:p>
        </p:txBody>
      </p:sp>
      <p:sp>
        <p:nvSpPr>
          <p:cNvPr id="92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28A6BC4-9173-4013-8C2D-685BAA6585D3}" type="slidenum">
              <a:rPr lang="en-US" altLang="zh-CN" smtClean="0"/>
              <a:pPr eaLnBrk="1" hangingPunct="1"/>
              <a:t>7</a:t>
            </a:fld>
            <a:endParaRPr lang="en-US" altLang="zh-CN" smtClean="0"/>
          </a:p>
        </p:txBody>
      </p:sp>
      <p:sp>
        <p:nvSpPr>
          <p:cNvPr id="9221" name="Text Box 4"/>
          <p:cNvSpPr txBox="1">
            <a:spLocks noChangeArrowheads="1"/>
          </p:cNvSpPr>
          <p:nvPr/>
        </p:nvSpPr>
        <p:spPr bwMode="auto">
          <a:xfrm>
            <a:off x="5029200" y="1295400"/>
            <a:ext cx="38100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f(arg1,arg2=2,arg3=3):</a:t>
            </a:r>
          </a:p>
          <a:p>
            <a:pPr eaLnBrk="1" hangingPunct="1"/>
            <a:endParaRPr lang="en-US" altLang="zh-CN" sz="2000"/>
          </a:p>
          <a:p>
            <a:pPr eaLnBrk="1" hangingPunct="1"/>
            <a:r>
              <a:rPr lang="en-US" altLang="zh-CN" sz="2000"/>
              <a:t>      print 'arg1 = ', arg1 </a:t>
            </a:r>
          </a:p>
          <a:p>
            <a:pPr eaLnBrk="1" hangingPunct="1"/>
            <a:endParaRPr lang="en-US" altLang="zh-CN" sz="2000"/>
          </a:p>
          <a:p>
            <a:pPr eaLnBrk="1" hangingPunct="1"/>
            <a:r>
              <a:rPr lang="en-US" altLang="zh-CN" sz="2000"/>
              <a:t>      print 'arg2 = ', arg2 </a:t>
            </a:r>
          </a:p>
          <a:p>
            <a:pPr eaLnBrk="1" hangingPunct="1"/>
            <a:endParaRPr lang="en-US" altLang="zh-CN" sz="2000"/>
          </a:p>
          <a:p>
            <a:pPr eaLnBrk="1" hangingPunct="1"/>
            <a:r>
              <a:rPr lang="en-US" altLang="zh-CN" sz="2000"/>
              <a:t>      print 'arg3 = ', arg3</a:t>
            </a:r>
            <a:endParaRPr lang="zh-CN" altLang="zh-CN" sz="20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z="3600" smtClean="0"/>
              <a:t>异常处理</a:t>
            </a:r>
          </a:p>
        </p:txBody>
      </p:sp>
      <p:sp>
        <p:nvSpPr>
          <p:cNvPr id="73731" name="内容占位符 2"/>
          <p:cNvSpPr>
            <a:spLocks noGrp="1"/>
          </p:cNvSpPr>
          <p:nvPr>
            <p:ph idx="1"/>
          </p:nvPr>
        </p:nvSpPr>
        <p:spPr/>
        <p:txBody>
          <a:bodyPr/>
          <a:lstStyle/>
          <a:p>
            <a:r>
              <a:rPr lang="zh-CN" altLang="en-US" smtClean="0"/>
              <a:t>在except中，只要ExceptionType和抛出的对象类型一致，就可以捕获这个异常。类型一致指：对象是此类型的一个实例，如果一个对象所属的类继承了其他的类，那么这个对象就可以是多类型的实体，这些类型包括对象所属的类的父类，父类的父类...等</a:t>
            </a:r>
          </a:p>
          <a:p>
            <a:endParaRPr lang="zh-CN" altLang="en-US" smtClean="0"/>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740BB0-B53D-4201-A1FE-4EC5420B4FFF}" type="slidenum">
              <a:rPr lang="en-US" altLang="zh-CN" smtClean="0"/>
              <a:pPr eaLnBrk="1" hangingPunct="1"/>
              <a:t>70</a:t>
            </a:fld>
            <a:endParaRPr lang="en-US" altLang="zh-CN"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600" smtClean="0"/>
              <a:t>异常使用</a:t>
            </a:r>
          </a:p>
        </p:txBody>
      </p:sp>
      <p:sp>
        <p:nvSpPr>
          <p:cNvPr id="74755" name="内容占位符 2"/>
          <p:cNvSpPr>
            <a:spLocks noGrp="1"/>
          </p:cNvSpPr>
          <p:nvPr>
            <p:ph idx="1"/>
          </p:nvPr>
        </p:nvSpPr>
        <p:spPr>
          <a:xfrm>
            <a:off x="566738" y="1052513"/>
            <a:ext cx="8001000" cy="5272087"/>
          </a:xfrm>
        </p:spPr>
        <p:txBody>
          <a:bodyPr/>
          <a:lstStyle/>
          <a:p>
            <a:pPr>
              <a:lnSpc>
                <a:spcPct val="90000"/>
              </a:lnSpc>
            </a:pPr>
            <a:r>
              <a:rPr lang="zh-CN" altLang="en-US" sz="2800" smtClean="0"/>
              <a:t>抛出和捕获异常提供了一种方便的出错处理机制。函数不用再通过特殊返回值来通知上一级函数（函数的调用者）发生了错误，而是通过raise异常的方式。</a:t>
            </a:r>
            <a:endParaRPr lang="en-US" altLang="zh-CN" sz="2800" smtClean="0"/>
          </a:p>
          <a:p>
            <a:pPr>
              <a:lnSpc>
                <a:spcPct val="90000"/>
              </a:lnSpc>
            </a:pPr>
            <a:endParaRPr lang="zh-CN" altLang="en-US" sz="2800" smtClean="0"/>
          </a:p>
          <a:p>
            <a:pPr>
              <a:lnSpc>
                <a:spcPct val="90000"/>
              </a:lnSpc>
            </a:pPr>
            <a:r>
              <a:rPr lang="zh-CN" altLang="en-US" sz="2800" smtClean="0"/>
              <a:t>除了处理实际的错误条件之外，对于异常还有许多其它的用处。在标准 </a:t>
            </a:r>
            <a:r>
              <a:rPr lang="en-US" altLang="zh-CN" sz="2800" smtClean="0"/>
              <a:t>Python </a:t>
            </a:r>
            <a:r>
              <a:rPr lang="zh-CN" altLang="en-US" sz="2800" smtClean="0"/>
              <a:t>库中一个普通的用法就是试着导入一个模块，然后检查是否它能使用。导入一个并不存在的模块将引发一个 </a:t>
            </a:r>
            <a:r>
              <a:rPr lang="en-US" altLang="zh-CN" sz="2800" smtClean="0"/>
              <a:t>ImportError </a:t>
            </a:r>
            <a:r>
              <a:rPr lang="zh-CN" altLang="en-US" sz="2800" smtClean="0"/>
              <a:t>异常。你可以使用这种方法来定义多级别的功能</a:t>
            </a:r>
            <a:r>
              <a:rPr lang="en-US" altLang="zh-CN" sz="2800" smtClean="0"/>
              <a:t>――</a:t>
            </a:r>
            <a:r>
              <a:rPr lang="zh-CN" altLang="en-US" sz="2800" smtClean="0"/>
              <a:t>依靠在运行时哪个模块是有效的，或支持多种平台 </a:t>
            </a:r>
            <a:r>
              <a:rPr lang="en-US" altLang="zh-CN" sz="2800" smtClean="0"/>
              <a:t>(</a:t>
            </a:r>
            <a:r>
              <a:rPr lang="zh-CN" altLang="en-US" sz="2800" smtClean="0"/>
              <a:t>即平台特定代码被分离到不同的模块中</a:t>
            </a:r>
            <a:r>
              <a:rPr lang="en-US" altLang="zh-CN" sz="2800" smtClean="0"/>
              <a:t>)</a:t>
            </a:r>
            <a:r>
              <a:rPr lang="zh-CN" altLang="en-US" sz="2800" smtClean="0"/>
              <a:t>。</a:t>
            </a:r>
            <a:endParaRPr lang="zh-CN" altLang="en-US" smtClean="0"/>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98EF07-5341-45B1-A5EC-3772B895389F}" type="slidenum">
              <a:rPr lang="en-US" altLang="zh-CN" smtClean="0"/>
              <a:pPr eaLnBrk="1" hangingPunct="1"/>
              <a:t>71</a:t>
            </a:fld>
            <a:endParaRPr lang="en-US" altLang="zh-CN"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smtClean="0"/>
              <a:t>异常使用</a:t>
            </a:r>
          </a:p>
        </p:txBody>
      </p:sp>
      <p:sp>
        <p:nvSpPr>
          <p:cNvPr id="75779" name="内容占位符 2"/>
          <p:cNvSpPr>
            <a:spLocks noGrp="1"/>
          </p:cNvSpPr>
          <p:nvPr>
            <p:ph idx="1"/>
          </p:nvPr>
        </p:nvSpPr>
        <p:spPr/>
        <p:txBody>
          <a:bodyPr/>
          <a:lstStyle/>
          <a:p>
            <a:r>
              <a:rPr lang="zh-CN" altLang="en-US" sz="2800" smtClean="0"/>
              <a:t>也能通过创建一个从内置的 </a:t>
            </a:r>
            <a:r>
              <a:rPr lang="en-US" altLang="zh-CN" sz="2800" smtClean="0"/>
              <a:t>Exception </a:t>
            </a:r>
            <a:r>
              <a:rPr lang="zh-CN" altLang="en-US" sz="2800" smtClean="0"/>
              <a:t>类继承的类定义你自己的异常，然后使用 </a:t>
            </a:r>
            <a:r>
              <a:rPr lang="en-US" altLang="zh-CN" sz="2800" smtClean="0"/>
              <a:t>raise </a:t>
            </a:r>
            <a:r>
              <a:rPr lang="zh-CN" altLang="en-US" sz="2800" smtClean="0"/>
              <a:t>命令引发你的异常。</a:t>
            </a:r>
            <a:endParaRPr lang="en-US" altLang="zh-CN" sz="2800" smtClean="0"/>
          </a:p>
          <a:p>
            <a:endParaRPr lang="en-US" altLang="zh-CN" sz="2800" smtClean="0"/>
          </a:p>
          <a:p>
            <a:r>
              <a:rPr lang="zh-CN" altLang="en-US" sz="2800" smtClean="0"/>
              <a:t>这种方法可以加快开发速度，开发初期，可以不用处理任何错误，只按照正常结果进行编码，等原型开发完成后再加入异常处理的代码。</a:t>
            </a:r>
          </a:p>
          <a:p>
            <a:endParaRPr lang="zh-CN" altLang="en-US" smtClean="0"/>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1AD4125-37F8-49C9-A46D-307B269014AE}" type="slidenum">
              <a:rPr lang="en-US" altLang="zh-CN" smtClean="0"/>
              <a:pPr eaLnBrk="1" hangingPunct="1"/>
              <a:t>72</a:t>
            </a:fld>
            <a:endParaRPr lang="en-US" altLang="zh-CN"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smtClean="0"/>
          </a:p>
        </p:txBody>
      </p:sp>
      <p:sp>
        <p:nvSpPr>
          <p:cNvPr id="76803" name="内容占位符 2"/>
          <p:cNvSpPr>
            <a:spLocks noGrp="1"/>
          </p:cNvSpPr>
          <p:nvPr>
            <p:ph idx="1"/>
          </p:nvPr>
        </p:nvSpPr>
        <p:spPr/>
        <p:txBody>
          <a:bodyPr/>
          <a:lstStyle/>
          <a:p>
            <a:endParaRPr lang="zh-CN" altLang="en-US" smtClean="0"/>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21E8BF5-1BF8-4EBD-AC8E-DE70F03B0DFB}" type="slidenum">
              <a:rPr lang="en-US" altLang="zh-CN" smtClean="0"/>
              <a:pPr eaLnBrk="1" hangingPunct="1"/>
              <a:t>73</a:t>
            </a:fld>
            <a:endParaRPr lang="en-US"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z="3600" smtClean="0"/>
              <a:t>函数的参数</a:t>
            </a:r>
          </a:p>
        </p:txBody>
      </p:sp>
      <p:sp>
        <p:nvSpPr>
          <p:cNvPr id="10243" name="内容占位符 2"/>
          <p:cNvSpPr>
            <a:spLocks noGrp="1"/>
          </p:cNvSpPr>
          <p:nvPr>
            <p:ph sz="half" idx="1"/>
          </p:nvPr>
        </p:nvSpPr>
        <p:spPr/>
        <p:txBody>
          <a:bodyPr/>
          <a:lstStyle/>
          <a:p>
            <a:r>
              <a:rPr lang="zh-CN" altLang="en-US" sz="2400" smtClean="0"/>
              <a:t>带有缺省参数的函数：</a:t>
            </a:r>
          </a:p>
        </p:txBody>
      </p:sp>
      <p:sp>
        <p:nvSpPr>
          <p:cNvPr id="10244" name="内容占位符 3"/>
          <p:cNvSpPr>
            <a:spLocks noGrp="1"/>
          </p:cNvSpPr>
          <p:nvPr>
            <p:ph sz="half" idx="2"/>
          </p:nvPr>
        </p:nvSpPr>
        <p:spPr>
          <a:xfrm>
            <a:off x="4643438" y="1052513"/>
            <a:ext cx="4043362" cy="4967287"/>
          </a:xfrm>
        </p:spPr>
        <p:txBody>
          <a:bodyPr/>
          <a:lstStyle/>
          <a:p>
            <a:r>
              <a:rPr lang="zh-CN" altLang="en-US" sz="2400" smtClean="0"/>
              <a:t>用“关键字调用”方式调用带有缺省参数的函数：</a:t>
            </a:r>
          </a:p>
        </p:txBody>
      </p:sp>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FBB888B-34F3-43D1-8CB9-CA1406CB1E6C}" type="slidenum">
              <a:rPr lang="en-US" altLang="zh-CN" smtClean="0"/>
              <a:pPr eaLnBrk="1" hangingPunct="1"/>
              <a:t>8</a:t>
            </a:fld>
            <a:endParaRPr lang="en-US" altLang="zh-CN" smtClean="0"/>
          </a:p>
        </p:txBody>
      </p:sp>
      <p:sp>
        <p:nvSpPr>
          <p:cNvPr id="10246" name="Text Box 4"/>
          <p:cNvSpPr txBox="1">
            <a:spLocks noChangeArrowheads="1"/>
          </p:cNvSpPr>
          <p:nvPr/>
        </p:nvSpPr>
        <p:spPr bwMode="auto">
          <a:xfrm>
            <a:off x="5029200" y="1981200"/>
            <a:ext cx="3429000" cy="42672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400"/>
              <a:t>&gt;&gt;&gt;f(10,arg3=10)</a:t>
            </a:r>
          </a:p>
          <a:p>
            <a:pPr eaLnBrk="1" hangingPunct="1"/>
            <a:r>
              <a:rPr lang="en-US" altLang="zh-CN" sz="1400"/>
              <a:t>arg1 =  10</a:t>
            </a:r>
          </a:p>
          <a:p>
            <a:pPr eaLnBrk="1" hangingPunct="1"/>
            <a:r>
              <a:rPr lang="en-US" altLang="zh-CN" sz="1400"/>
              <a:t>arg2 =  2</a:t>
            </a:r>
          </a:p>
          <a:p>
            <a:pPr eaLnBrk="1" hangingPunct="1"/>
            <a:r>
              <a:rPr lang="en-US" altLang="zh-CN" sz="1400"/>
              <a:t>arg3 =  10</a:t>
            </a:r>
          </a:p>
          <a:p>
            <a:pPr eaLnBrk="1" hangingPunct="1"/>
            <a:endParaRPr lang="en-US" altLang="zh-CN" sz="1400"/>
          </a:p>
          <a:p>
            <a:pPr eaLnBrk="1" hangingPunct="1"/>
            <a:r>
              <a:rPr lang="en-US" altLang="zh-CN" sz="1400"/>
              <a:t>&gt;&gt;&gt;f(arg3=10,arg1=10)</a:t>
            </a:r>
          </a:p>
          <a:p>
            <a:pPr eaLnBrk="1" hangingPunct="1"/>
            <a:r>
              <a:rPr lang="en-US" altLang="zh-CN" sz="1400"/>
              <a:t>arg1 =  10</a:t>
            </a:r>
          </a:p>
          <a:p>
            <a:pPr eaLnBrk="1" hangingPunct="1"/>
            <a:r>
              <a:rPr lang="en-US" altLang="zh-CN" sz="1400"/>
              <a:t>arg2 =  2</a:t>
            </a:r>
          </a:p>
          <a:p>
            <a:pPr eaLnBrk="1" hangingPunct="1"/>
            <a:r>
              <a:rPr lang="en-US" altLang="zh-CN" sz="1400"/>
              <a:t>arg3 =  10</a:t>
            </a:r>
          </a:p>
          <a:p>
            <a:pPr eaLnBrk="1" hangingPunct="1"/>
            <a:endParaRPr lang="en-US" altLang="zh-CN" sz="1400"/>
          </a:p>
          <a:p>
            <a:pPr eaLnBrk="1" hangingPunct="1"/>
            <a:r>
              <a:rPr lang="en-US" altLang="zh-CN" sz="1400"/>
              <a:t>&gt;&gt;&gt;f(10,arg2=10)</a:t>
            </a:r>
          </a:p>
          <a:p>
            <a:pPr eaLnBrk="1" hangingPunct="1"/>
            <a:r>
              <a:rPr lang="en-US" altLang="zh-CN" sz="1400"/>
              <a:t>arg1 =  10</a:t>
            </a:r>
          </a:p>
          <a:p>
            <a:pPr eaLnBrk="1" hangingPunct="1"/>
            <a:r>
              <a:rPr lang="en-US" altLang="zh-CN" sz="1400"/>
              <a:t>arg2 =  10</a:t>
            </a:r>
          </a:p>
          <a:p>
            <a:pPr eaLnBrk="1" hangingPunct="1"/>
            <a:r>
              <a:rPr lang="en-US" altLang="zh-CN" sz="1400"/>
              <a:t>arg3 =  3</a:t>
            </a:r>
          </a:p>
          <a:p>
            <a:pPr eaLnBrk="1" hangingPunct="1"/>
            <a:endParaRPr lang="en-US" altLang="zh-CN" sz="1400"/>
          </a:p>
          <a:p>
            <a:pPr eaLnBrk="1" hangingPunct="1"/>
            <a:r>
              <a:rPr lang="en-US" altLang="zh-CN" sz="1400"/>
              <a:t>&gt;&gt;&gt;f(arg2=10,arg1=10)</a:t>
            </a:r>
          </a:p>
          <a:p>
            <a:pPr eaLnBrk="1" hangingPunct="1"/>
            <a:r>
              <a:rPr lang="en-US" altLang="zh-CN" sz="1400"/>
              <a:t>arg1 =  10</a:t>
            </a:r>
          </a:p>
          <a:p>
            <a:pPr eaLnBrk="1" hangingPunct="1"/>
            <a:r>
              <a:rPr lang="en-US" altLang="zh-CN" sz="1400"/>
              <a:t>arg2 =  10</a:t>
            </a:r>
          </a:p>
          <a:p>
            <a:pPr eaLnBrk="1" hangingPunct="1"/>
            <a:r>
              <a:rPr lang="en-US" altLang="zh-CN" sz="1400"/>
              <a:t>arg3 =  3</a:t>
            </a:r>
          </a:p>
        </p:txBody>
      </p:sp>
      <p:sp>
        <p:nvSpPr>
          <p:cNvPr id="10247" name="Text Box 4"/>
          <p:cNvSpPr txBox="1">
            <a:spLocks noChangeArrowheads="1"/>
          </p:cNvSpPr>
          <p:nvPr/>
        </p:nvSpPr>
        <p:spPr bwMode="auto">
          <a:xfrm>
            <a:off x="838200" y="1524000"/>
            <a:ext cx="3810000" cy="47704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t>&gt;&gt;&gt;def f(arg1,arg2=2,arg3=3):</a:t>
            </a:r>
          </a:p>
          <a:p>
            <a:pPr eaLnBrk="1" hangingPunct="1"/>
            <a:r>
              <a:rPr lang="en-US" altLang="zh-CN" sz="1600"/>
              <a:t>             print 'arg1 = ', arg1</a:t>
            </a:r>
          </a:p>
          <a:p>
            <a:pPr eaLnBrk="1" hangingPunct="1"/>
            <a:r>
              <a:rPr lang="en-US" altLang="zh-CN" sz="1600"/>
              <a:t>             print 'arg2 = ', arg2</a:t>
            </a:r>
          </a:p>
          <a:p>
            <a:pPr eaLnBrk="1" hangingPunct="1"/>
            <a:r>
              <a:rPr lang="en-US" altLang="zh-CN" sz="1600"/>
              <a:t>             print 'arg3 = ', arg3</a:t>
            </a:r>
          </a:p>
          <a:p>
            <a:pPr eaLnBrk="1" hangingPunct="1"/>
            <a:r>
              <a:rPr lang="en-US" altLang="zh-CN" sz="1600"/>
              <a:t>    </a:t>
            </a:r>
          </a:p>
          <a:p>
            <a:pPr eaLnBrk="1" hangingPunct="1"/>
            <a:r>
              <a:rPr lang="en-US" altLang="zh-CN" sz="1600"/>
              <a:t>&gt;&gt;&gt;f(10)</a:t>
            </a:r>
          </a:p>
          <a:p>
            <a:pPr eaLnBrk="1" hangingPunct="1"/>
            <a:r>
              <a:rPr lang="en-US" altLang="zh-CN" sz="1600"/>
              <a:t>arg1 =  10</a:t>
            </a:r>
          </a:p>
          <a:p>
            <a:pPr eaLnBrk="1" hangingPunct="1"/>
            <a:r>
              <a:rPr lang="en-US" altLang="zh-CN" sz="1600"/>
              <a:t>arg2 =  2</a:t>
            </a:r>
          </a:p>
          <a:p>
            <a:pPr eaLnBrk="1" hangingPunct="1"/>
            <a:r>
              <a:rPr lang="en-US" altLang="zh-CN" sz="1600"/>
              <a:t>arg3 =  3</a:t>
            </a:r>
          </a:p>
          <a:p>
            <a:pPr eaLnBrk="1" hangingPunct="1"/>
            <a:endParaRPr lang="en-US" altLang="zh-CN" sz="1600"/>
          </a:p>
          <a:p>
            <a:pPr eaLnBrk="1" hangingPunct="1"/>
            <a:r>
              <a:rPr lang="en-US" altLang="zh-CN" sz="1600"/>
              <a:t>&gt;&gt;&gt;f(10,10)</a:t>
            </a:r>
          </a:p>
          <a:p>
            <a:pPr eaLnBrk="1" hangingPunct="1"/>
            <a:r>
              <a:rPr lang="en-US" altLang="zh-CN" sz="1600"/>
              <a:t>arg1 =  10</a:t>
            </a:r>
          </a:p>
          <a:p>
            <a:pPr eaLnBrk="1" hangingPunct="1"/>
            <a:r>
              <a:rPr lang="en-US" altLang="zh-CN" sz="1600"/>
              <a:t>arg2 =  10</a:t>
            </a:r>
          </a:p>
          <a:p>
            <a:pPr eaLnBrk="1" hangingPunct="1"/>
            <a:r>
              <a:rPr lang="en-US" altLang="zh-CN" sz="1600"/>
              <a:t>arg3 =  3</a:t>
            </a:r>
          </a:p>
          <a:p>
            <a:pPr eaLnBrk="1" hangingPunct="1"/>
            <a:endParaRPr lang="en-US" altLang="zh-CN" sz="1600"/>
          </a:p>
          <a:p>
            <a:pPr eaLnBrk="1" hangingPunct="1"/>
            <a:r>
              <a:rPr lang="en-US" altLang="zh-CN" sz="1600"/>
              <a:t>&gt;&gt;&gt;f(10,10,10)</a:t>
            </a:r>
          </a:p>
          <a:p>
            <a:pPr eaLnBrk="1" hangingPunct="1"/>
            <a:r>
              <a:rPr lang="en-US" altLang="zh-CN" sz="1600"/>
              <a:t>arg1 =  10</a:t>
            </a:r>
          </a:p>
          <a:p>
            <a:pPr eaLnBrk="1" hangingPunct="1"/>
            <a:r>
              <a:rPr lang="en-US" altLang="zh-CN" sz="1600"/>
              <a:t>arg2 =  10</a:t>
            </a:r>
          </a:p>
          <a:p>
            <a:pPr eaLnBrk="1" hangingPunct="1"/>
            <a:r>
              <a:rPr lang="en-US" altLang="zh-CN" sz="1600"/>
              <a:t>arg3 =  10</a:t>
            </a:r>
            <a:endParaRPr lang="zh-CN" altLang="zh-CN"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3600" smtClean="0"/>
              <a:t>函数的参数</a:t>
            </a:r>
          </a:p>
        </p:txBody>
      </p:sp>
      <p:sp>
        <p:nvSpPr>
          <p:cNvPr id="11267" name="内容占位符 2"/>
          <p:cNvSpPr>
            <a:spLocks noGrp="1"/>
          </p:cNvSpPr>
          <p:nvPr>
            <p:ph idx="1"/>
          </p:nvPr>
        </p:nvSpPr>
        <p:spPr/>
        <p:txBody>
          <a:bodyPr/>
          <a:lstStyle/>
          <a:p>
            <a:r>
              <a:rPr lang="zh-CN" altLang="en-US" smtClean="0"/>
              <a:t>需要一个函数能处理比当初声明时更多的参数。这些参数叫做不定长参数</a:t>
            </a:r>
            <a:r>
              <a:rPr lang="en-US" altLang="zh-CN" smtClean="0"/>
              <a:t>.</a:t>
            </a:r>
          </a:p>
          <a:p>
            <a:endParaRPr lang="en-US" altLang="zh-CN" smtClean="0"/>
          </a:p>
          <a:p>
            <a:endParaRPr lang="en-US" altLang="zh-CN" smtClean="0"/>
          </a:p>
          <a:p>
            <a:endParaRPr lang="en-US" altLang="zh-CN" smtClean="0"/>
          </a:p>
          <a:p>
            <a:endParaRPr lang="en-US" altLang="zh-CN" smtClean="0"/>
          </a:p>
          <a:p>
            <a:r>
              <a:rPr lang="zh-CN" altLang="en-US" smtClean="0"/>
              <a:t>加了星号（*）的变量名会存放所有未命名的变量参数。选择不多传参数也可。</a:t>
            </a:r>
          </a:p>
        </p:txBody>
      </p:sp>
      <p:sp>
        <p:nvSpPr>
          <p:cNvPr id="1126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0D0CB88-4AF3-4F44-9D8F-A099926BC567}" type="slidenum">
              <a:rPr lang="en-US" altLang="zh-CN" smtClean="0"/>
              <a:pPr eaLnBrk="1" hangingPunct="1"/>
              <a:t>9</a:t>
            </a:fld>
            <a:endParaRPr lang="en-US" altLang="zh-CN" smtClean="0"/>
          </a:p>
        </p:txBody>
      </p:sp>
      <p:sp>
        <p:nvSpPr>
          <p:cNvPr id="11269" name="Text Box 4"/>
          <p:cNvSpPr txBox="1">
            <a:spLocks noChangeArrowheads="1"/>
          </p:cNvSpPr>
          <p:nvPr/>
        </p:nvSpPr>
        <p:spPr bwMode="auto">
          <a:xfrm>
            <a:off x="914400" y="2362200"/>
            <a:ext cx="7391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functionname([formal_args,] *var_args_tuple ):</a:t>
            </a:r>
            <a:br>
              <a:rPr lang="en-US" altLang="zh-CN" sz="2000"/>
            </a:br>
            <a:r>
              <a:rPr lang="en-US" altLang="zh-CN" sz="2000"/>
              <a:t>   "</a:t>
            </a:r>
            <a:r>
              <a:rPr lang="zh-CN" altLang="en-US" sz="2000"/>
              <a:t>函数</a:t>
            </a:r>
            <a:r>
              <a:rPr lang="en-US" altLang="zh-CN" sz="2000"/>
              <a:t>_</a:t>
            </a:r>
            <a:r>
              <a:rPr lang="zh-CN" altLang="en-US" sz="2000"/>
              <a:t>文档字符串</a:t>
            </a:r>
            <a:r>
              <a:rPr lang="en-US" altLang="zh-CN" sz="2000"/>
              <a:t>"</a:t>
            </a:r>
            <a:r>
              <a:rPr lang="zh-CN" altLang="en-US" sz="2000"/>
              <a:t/>
            </a:r>
            <a:br>
              <a:rPr lang="zh-CN" altLang="en-US" sz="2000"/>
            </a:br>
            <a:r>
              <a:rPr lang="zh-CN" altLang="en-US" sz="2000"/>
              <a:t>   </a:t>
            </a:r>
            <a:r>
              <a:rPr lang="en-US" altLang="zh-CN" sz="2000"/>
              <a:t>function_suite</a:t>
            </a:r>
            <a:br>
              <a:rPr lang="en-US" altLang="zh-CN" sz="2000"/>
            </a:br>
            <a:r>
              <a:rPr lang="en-US" altLang="zh-CN" sz="2000"/>
              <a:t>   return [expression]</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Template>
  <TotalTime>4403</TotalTime>
  <Words>5932</Words>
  <Application>Microsoft Office PowerPoint</Application>
  <PresentationFormat>全屏显示(4:3)</PresentationFormat>
  <Paragraphs>923</Paragraphs>
  <Slides>73</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Verdana</vt:lpstr>
      <vt:lpstr>宋体</vt:lpstr>
      <vt:lpstr>Arial</vt:lpstr>
      <vt:lpstr>Wingdings</vt:lpstr>
      <vt:lpstr>Times New Roman</vt:lpstr>
      <vt:lpstr>Courier New</vt:lpstr>
      <vt:lpstr>Calibri</vt:lpstr>
      <vt:lpstr>黑体</vt:lpstr>
      <vt:lpstr>Profile</vt:lpstr>
      <vt:lpstr>PowerPoint 演示文稿</vt:lpstr>
      <vt:lpstr>目录</vt:lpstr>
      <vt:lpstr>函数的定义与调用</vt:lpstr>
      <vt:lpstr>函数的定义与调用</vt:lpstr>
      <vt:lpstr>调用函数的形式</vt:lpstr>
      <vt:lpstr>调用函数的形式</vt:lpstr>
      <vt:lpstr>函数的参数</vt:lpstr>
      <vt:lpstr>函数的参数</vt:lpstr>
      <vt:lpstr>函数的参数</vt:lpstr>
      <vt:lpstr>函数的参数</vt:lpstr>
      <vt:lpstr>函数的参数</vt:lpstr>
      <vt:lpstr>匿名函数</vt:lpstr>
      <vt:lpstr>匿名函数</vt:lpstr>
      <vt:lpstr>局部变量和全局变量</vt:lpstr>
      <vt:lpstr>局部变量和全局变量</vt:lpstr>
      <vt:lpstr>函数的注释说明—文档字符串</vt:lpstr>
      <vt:lpstr>常用函数 1/3</vt:lpstr>
      <vt:lpstr>常用函数 2/3</vt:lpstr>
      <vt:lpstr>常用函数 3/3</vt:lpstr>
      <vt:lpstr>类型转换函数—数值型 </vt:lpstr>
      <vt:lpstr>类型转换函数—字符串</vt:lpstr>
      <vt:lpstr>类型转换函数—序列对象</vt:lpstr>
      <vt:lpstr>序列操作函数</vt:lpstr>
      <vt:lpstr>PowerPoint 演示文稿</vt:lpstr>
      <vt:lpstr>目录</vt:lpstr>
      <vt:lpstr>模块简介</vt:lpstr>
      <vt:lpstr>模块简介</vt:lpstr>
      <vt:lpstr>模块简介</vt:lpstr>
      <vt:lpstr>模块简介</vt:lpstr>
      <vt:lpstr>模块的__name__</vt:lpstr>
      <vt:lpstr>模块的__name__</vt:lpstr>
      <vt:lpstr>创建模块</vt:lpstr>
      <vt:lpstr>创建模块</vt:lpstr>
      <vt:lpstr>创建模块</vt:lpstr>
      <vt:lpstr>dir() 函数</vt:lpstr>
      <vt:lpstr>包（package）</vt:lpstr>
      <vt:lpstr>包（package）</vt:lpstr>
      <vt:lpstr>PowerPoint 演示文稿</vt:lpstr>
      <vt:lpstr>目录</vt:lpstr>
      <vt:lpstr>input和print</vt:lpstr>
      <vt:lpstr>输出格式美化</vt:lpstr>
      <vt:lpstr>输出格式美化</vt:lpstr>
      <vt:lpstr>输出格式美化</vt:lpstr>
      <vt:lpstr>输出格式美化</vt:lpstr>
      <vt:lpstr>输出格式美化</vt:lpstr>
      <vt:lpstr>输出格式美化</vt:lpstr>
      <vt:lpstr>输出格式美化</vt:lpstr>
      <vt:lpstr>输出格式美化</vt:lpstr>
      <vt:lpstr>读和写文件</vt:lpstr>
      <vt:lpstr>读和写文件</vt:lpstr>
      <vt:lpstr>读和写文件</vt:lpstr>
      <vt:lpstr>读和写文件</vt:lpstr>
      <vt:lpstr>读和写文件</vt:lpstr>
      <vt:lpstr>读和写文件</vt:lpstr>
      <vt:lpstr>读和写文件</vt:lpstr>
      <vt:lpstr>PowerPoint 演示文稿</vt:lpstr>
      <vt:lpstr>目录</vt:lpstr>
      <vt:lpstr>Python 错误和异常</vt:lpstr>
      <vt:lpstr>Python 错误和异常</vt:lpstr>
      <vt:lpstr>Python 错误和异常</vt:lpstr>
      <vt:lpstr>异常处理</vt:lpstr>
      <vt:lpstr>异常处理</vt:lpstr>
      <vt:lpstr>异常处理</vt:lpstr>
      <vt:lpstr>异常处理</vt:lpstr>
      <vt:lpstr>try语句分句形式</vt:lpstr>
      <vt:lpstr>异常处理</vt:lpstr>
      <vt:lpstr>异常处理</vt:lpstr>
      <vt:lpstr>异常处理</vt:lpstr>
      <vt:lpstr>异常处理</vt:lpstr>
      <vt:lpstr>异常处理</vt:lpstr>
      <vt:lpstr>异常使用</vt:lpstr>
      <vt:lpstr>异常使用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mhzhang</dc:creator>
  <cp:lastModifiedBy>dengdq</cp:lastModifiedBy>
  <cp:revision>165</cp:revision>
  <cp:lastPrinted>1601-01-01T00:00:00Z</cp:lastPrinted>
  <dcterms:created xsi:type="dcterms:W3CDTF">1601-01-01T00:00:00Z</dcterms:created>
  <dcterms:modified xsi:type="dcterms:W3CDTF">2019-02-11T12:47:08Z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