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0"/>
  </p:notesMasterIdLst>
  <p:sldIdLst>
    <p:sldId id="256" r:id="rId2"/>
    <p:sldId id="278" r:id="rId3"/>
    <p:sldId id="257" r:id="rId4"/>
    <p:sldId id="258" r:id="rId5"/>
    <p:sldId id="330" r:id="rId6"/>
    <p:sldId id="259" r:id="rId7"/>
    <p:sldId id="260" r:id="rId8"/>
    <p:sldId id="331" r:id="rId9"/>
    <p:sldId id="332" r:id="rId10"/>
    <p:sldId id="334" r:id="rId11"/>
    <p:sldId id="335" r:id="rId12"/>
    <p:sldId id="261" r:id="rId13"/>
    <p:sldId id="336" r:id="rId14"/>
    <p:sldId id="337" r:id="rId15"/>
    <p:sldId id="277" r:id="rId16"/>
    <p:sldId id="333" r:id="rId17"/>
    <p:sldId id="273" r:id="rId18"/>
    <p:sldId id="264" r:id="rId19"/>
    <p:sldId id="265" r:id="rId20"/>
    <p:sldId id="266" r:id="rId21"/>
    <p:sldId id="267" r:id="rId22"/>
    <p:sldId id="269" r:id="rId23"/>
    <p:sldId id="268" r:id="rId24"/>
    <p:sldId id="272" r:id="rId25"/>
    <p:sldId id="353" r:id="rId26"/>
    <p:sldId id="354" r:id="rId27"/>
    <p:sldId id="279" r:id="rId28"/>
    <p:sldId id="271" r:id="rId29"/>
    <p:sldId id="338" r:id="rId30"/>
    <p:sldId id="339" r:id="rId31"/>
    <p:sldId id="270" r:id="rId32"/>
    <p:sldId id="340" r:id="rId33"/>
    <p:sldId id="341" r:id="rId34"/>
    <p:sldId id="280" r:id="rId35"/>
    <p:sldId id="281" r:id="rId36"/>
    <p:sldId id="305" r:id="rId37"/>
    <p:sldId id="306" r:id="rId38"/>
    <p:sldId id="304" r:id="rId39"/>
    <p:sldId id="307" r:id="rId40"/>
    <p:sldId id="308" r:id="rId41"/>
    <p:sldId id="342" r:id="rId42"/>
    <p:sldId id="309" r:id="rId43"/>
    <p:sldId id="311" r:id="rId44"/>
    <p:sldId id="312" r:id="rId45"/>
    <p:sldId id="343" r:id="rId46"/>
    <p:sldId id="344" r:id="rId47"/>
    <p:sldId id="376" r:id="rId48"/>
    <p:sldId id="377" r:id="rId49"/>
    <p:sldId id="378" r:id="rId50"/>
    <p:sldId id="379" r:id="rId51"/>
    <p:sldId id="345" r:id="rId52"/>
    <p:sldId id="346" r:id="rId53"/>
    <p:sldId id="347" r:id="rId54"/>
    <p:sldId id="348" r:id="rId55"/>
    <p:sldId id="380" r:id="rId56"/>
    <p:sldId id="349" r:id="rId57"/>
    <p:sldId id="381" r:id="rId58"/>
    <p:sldId id="382" r:id="rId59"/>
    <p:sldId id="383" r:id="rId60"/>
    <p:sldId id="352" r:id="rId61"/>
    <p:sldId id="356" r:id="rId62"/>
    <p:sldId id="355" r:id="rId63"/>
    <p:sldId id="357" r:id="rId64"/>
    <p:sldId id="358" r:id="rId65"/>
    <p:sldId id="359" r:id="rId66"/>
    <p:sldId id="360" r:id="rId67"/>
    <p:sldId id="361" r:id="rId68"/>
    <p:sldId id="362" r:id="rId69"/>
    <p:sldId id="364" r:id="rId70"/>
    <p:sldId id="365" r:id="rId71"/>
    <p:sldId id="366" r:id="rId72"/>
    <p:sldId id="367" r:id="rId73"/>
    <p:sldId id="363" r:id="rId74"/>
    <p:sldId id="368" r:id="rId75"/>
    <p:sldId id="369" r:id="rId76"/>
    <p:sldId id="370" r:id="rId77"/>
    <p:sldId id="371" r:id="rId78"/>
    <p:sldId id="372" r:id="rId79"/>
    <p:sldId id="313" r:id="rId80"/>
    <p:sldId id="315" r:id="rId81"/>
    <p:sldId id="316" r:id="rId82"/>
    <p:sldId id="314" r:id="rId83"/>
    <p:sldId id="317" r:id="rId84"/>
    <p:sldId id="318" r:id="rId85"/>
    <p:sldId id="319" r:id="rId86"/>
    <p:sldId id="320" r:id="rId87"/>
    <p:sldId id="321" r:id="rId88"/>
    <p:sldId id="322" r:id="rId89"/>
    <p:sldId id="323" r:id="rId90"/>
    <p:sldId id="324" r:id="rId91"/>
    <p:sldId id="325" r:id="rId92"/>
    <p:sldId id="327" r:id="rId93"/>
    <p:sldId id="328" r:id="rId94"/>
    <p:sldId id="326" r:id="rId95"/>
    <p:sldId id="329" r:id="rId96"/>
    <p:sldId id="373" r:id="rId97"/>
    <p:sldId id="374" r:id="rId98"/>
    <p:sldId id="375" r:id="rId9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704" autoAdjust="0"/>
    <p:restoredTop sz="92117" autoAdjust="0"/>
  </p:normalViewPr>
  <p:slideViewPr>
    <p:cSldViewPr>
      <p:cViewPr>
        <p:scale>
          <a:sx n="88" d="100"/>
          <a:sy n="88" d="100"/>
        </p:scale>
        <p:origin x="-2214" y="-54"/>
      </p:cViewPr>
      <p:guideLst>
        <p:guide orient="horz" pos="2160"/>
        <p:guide pos="2880"/>
      </p:guideLst>
    </p:cSldViewPr>
  </p:slideViewPr>
  <p:outlineViewPr>
    <p:cViewPr>
      <p:scale>
        <a:sx n="33" d="100"/>
        <a:sy n="33" d="100"/>
      </p:scale>
      <p:origin x="0" y="1515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14239DE8-FADC-44EA-A380-3A3BEFA679EB}" type="slidenum">
              <a:rPr lang="en-US" altLang="zh-CN"/>
              <a:pPr/>
              <a:t>‹#›</a:t>
            </a:fld>
            <a:endParaRPr lang="en-US" altLang="zh-CN"/>
          </a:p>
        </p:txBody>
      </p:sp>
    </p:spTree>
    <p:extLst>
      <p:ext uri="{BB962C8B-B14F-4D97-AF65-F5344CB8AC3E}">
        <p14:creationId xmlns:p14="http://schemas.microsoft.com/office/powerpoint/2010/main" val="15948243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C339BA34-4A8B-430D-961D-0EA109CA01F3}" type="slidenum">
              <a:rPr lang="en-US" altLang="zh-CN"/>
              <a:pPr>
                <a:spcBef>
                  <a:spcPct val="0"/>
                </a:spcBef>
              </a:pPr>
              <a:t>7</a:t>
            </a:fld>
            <a:endParaRPr lang="en-US" altLang="zh-CN"/>
          </a:p>
        </p:txBody>
      </p:sp>
      <p:sp>
        <p:nvSpPr>
          <p:cNvPr id="11267" name="Rectangle 2"/>
          <p:cNvSpPr>
            <a:spLocks noRo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zh-CN" sz="10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318252D9-E04E-4B52-B564-B35BD2AD4611}" type="slidenum">
              <a:rPr lang="en-US" altLang="zh-CN"/>
              <a:pPr>
                <a:spcBef>
                  <a:spcPct val="0"/>
                </a:spcBef>
              </a:pPr>
              <a:t>12</a:t>
            </a:fld>
            <a:endParaRPr lang="en-US" altLang="zh-CN"/>
          </a:p>
        </p:txBody>
      </p:sp>
      <p:sp>
        <p:nvSpPr>
          <p:cNvPr id="17411" name="Rectangle 2"/>
          <p:cNvSpPr>
            <a:spLocks noRo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使用缺省参数的好处是，如果某个参数大部分情况下都取某个固定的值，那么就可以为这个参数定义一个默认值，这样在以后使用这个函数时带来很大的便利，因为我们大部分时间都不用给它传参数；如果偶尔情况有变，还可以给它传递更适合的值</a:t>
            </a:r>
            <a:r>
              <a:rPr lang="en-US" altLang="zh-CN" smtClean="0"/>
              <a:t>——</a:t>
            </a:r>
            <a:r>
              <a:rPr lang="zh-CN" altLang="en-US" smtClean="0"/>
              <a:t>真是一举两得呀！</a:t>
            </a: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8D2D3790-F267-4B79-B2CF-C752A49ABBDB}" type="slidenum">
              <a:rPr lang="en-US" altLang="zh-CN"/>
              <a:pPr>
                <a:spcBef>
                  <a:spcPct val="0"/>
                </a:spcBef>
              </a:pPr>
              <a:t>15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855D2DFE-76E6-4238-9369-E0ACCCDB6920}" type="slidenum">
              <a:rPr lang="en-US" altLang="zh-CN"/>
              <a:pPr>
                <a:spcBef>
                  <a:spcPct val="0"/>
                </a:spcBef>
              </a:pPr>
              <a:t>24</a:t>
            </a:fld>
            <a:endParaRPr lang="en-US" altLang="zh-CN"/>
          </a:p>
        </p:txBody>
      </p:sp>
      <p:sp>
        <p:nvSpPr>
          <p:cNvPr id="31747" name="Rectangle 2"/>
          <p:cNvSpPr>
            <a:spLocks noRo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z="800" smtClean="0"/>
              <a:t>&gt;&gt;&gt; def nobad(s):</a:t>
            </a:r>
          </a:p>
          <a:p>
            <a:pPr eaLnBrk="1" hangingPunct="1">
              <a:lnSpc>
                <a:spcPct val="80000"/>
              </a:lnSpc>
            </a:pPr>
            <a:r>
              <a:rPr lang="en-US" altLang="zh-CN" sz="800" smtClean="0"/>
              <a:t> ... return s.find("bad") == -1</a:t>
            </a:r>
          </a:p>
          <a:p>
            <a:pPr eaLnBrk="1" hangingPunct="1">
              <a:lnSpc>
                <a:spcPct val="80000"/>
              </a:lnSpc>
            </a:pPr>
            <a:r>
              <a:rPr lang="en-US" altLang="zh-CN" sz="800" smtClean="0"/>
              <a:t> ...</a:t>
            </a:r>
          </a:p>
          <a:p>
            <a:pPr eaLnBrk="1" hangingPunct="1">
              <a:lnSpc>
                <a:spcPct val="80000"/>
              </a:lnSpc>
            </a:pPr>
            <a:r>
              <a:rPr lang="en-US" altLang="zh-CN" sz="800" smtClean="0"/>
              <a:t> &gt;&gt;&gt; s = ["bad","good","bade","we"]</a:t>
            </a:r>
          </a:p>
          <a:p>
            <a:pPr eaLnBrk="1" hangingPunct="1">
              <a:lnSpc>
                <a:spcPct val="80000"/>
              </a:lnSpc>
            </a:pPr>
            <a:r>
              <a:rPr lang="en-US" altLang="zh-CN" sz="800" smtClean="0"/>
              <a:t> &gt;&gt;&gt; filter(nobad,s) ['good', 'we'] </a:t>
            </a:r>
          </a:p>
          <a:p>
            <a:pPr eaLnBrk="1" hangingPunct="1">
              <a:lnSpc>
                <a:spcPct val="80000"/>
              </a:lnSpc>
            </a:pPr>
            <a:endParaRPr lang="en-US" altLang="zh-CN" sz="800" smtClean="0"/>
          </a:p>
          <a:p>
            <a:pPr eaLnBrk="1" hangingPunct="1">
              <a:lnSpc>
                <a:spcPct val="80000"/>
              </a:lnSpc>
            </a:pPr>
            <a:r>
              <a:rPr lang="en-US" altLang="zh-CN" sz="800" smtClean="0"/>
              <a:t>&gt;&gt;&gt; import string </a:t>
            </a:r>
          </a:p>
          <a:p>
            <a:pPr eaLnBrk="1" hangingPunct="1">
              <a:lnSpc>
                <a:spcPct val="80000"/>
              </a:lnSpc>
            </a:pPr>
            <a:r>
              <a:rPr lang="en-US" altLang="zh-CN" sz="800" smtClean="0"/>
              <a:t>&gt;&gt;&gt; s=["python","zope","linux"] </a:t>
            </a:r>
          </a:p>
          <a:p>
            <a:pPr eaLnBrk="1" hangingPunct="1">
              <a:lnSpc>
                <a:spcPct val="80000"/>
              </a:lnSpc>
            </a:pPr>
            <a:r>
              <a:rPr lang="en-US" altLang="zh-CN" sz="800" smtClean="0"/>
              <a:t>&gt;&gt;&gt; map(string.capitalize,s)</a:t>
            </a:r>
          </a:p>
          <a:p>
            <a:pPr eaLnBrk="1" hangingPunct="1">
              <a:lnSpc>
                <a:spcPct val="80000"/>
              </a:lnSpc>
            </a:pPr>
            <a:r>
              <a:rPr lang="en-US" altLang="zh-CN" sz="800" smtClean="0"/>
              <a:t> ['Python', 'Zope', 'Linux'] </a:t>
            </a:r>
          </a:p>
          <a:p>
            <a:pPr eaLnBrk="1" hangingPunct="1">
              <a:lnSpc>
                <a:spcPct val="80000"/>
              </a:lnSpc>
            </a:pPr>
            <a:r>
              <a:rPr lang="en-US" altLang="zh-CN" sz="800" smtClean="0"/>
              <a:t>map()</a:t>
            </a:r>
            <a:r>
              <a:rPr lang="zh-CN" altLang="en-US" sz="800" smtClean="0"/>
              <a:t>还可同时应用于多个列表。 </a:t>
            </a:r>
          </a:p>
          <a:p>
            <a:pPr eaLnBrk="1" hangingPunct="1">
              <a:lnSpc>
                <a:spcPct val="80000"/>
              </a:lnSpc>
            </a:pPr>
            <a:r>
              <a:rPr lang="en-US" altLang="zh-CN" sz="800" smtClean="0"/>
              <a:t>&gt;&gt;&gt; import operator </a:t>
            </a:r>
          </a:p>
          <a:p>
            <a:pPr eaLnBrk="1" hangingPunct="1">
              <a:lnSpc>
                <a:spcPct val="80000"/>
              </a:lnSpc>
            </a:pPr>
            <a:r>
              <a:rPr lang="en-US" altLang="zh-CN" sz="800" smtClean="0"/>
              <a:t>&gt;&gt;&gt; s=[1,2,3]; t=[3,2,1] </a:t>
            </a:r>
          </a:p>
          <a:p>
            <a:pPr eaLnBrk="1" hangingPunct="1">
              <a:lnSpc>
                <a:spcPct val="80000"/>
              </a:lnSpc>
            </a:pPr>
            <a:r>
              <a:rPr lang="en-US" altLang="zh-CN" sz="800" smtClean="0"/>
              <a:t>&gt;&gt;&gt; map(operator.mul,s,t) # s[i]*t[j] </a:t>
            </a:r>
          </a:p>
          <a:p>
            <a:pPr eaLnBrk="1" hangingPunct="1">
              <a:lnSpc>
                <a:spcPct val="80000"/>
              </a:lnSpc>
            </a:pPr>
            <a:r>
              <a:rPr lang="en-US" altLang="zh-CN" sz="800" smtClean="0"/>
              <a:t>[3, 4, 3] </a:t>
            </a:r>
          </a:p>
          <a:p>
            <a:pPr eaLnBrk="1" hangingPunct="1">
              <a:lnSpc>
                <a:spcPct val="80000"/>
              </a:lnSpc>
            </a:pPr>
            <a:endParaRPr lang="en-US" altLang="zh-CN" sz="800" smtClean="0"/>
          </a:p>
          <a:p>
            <a:pPr eaLnBrk="1" hangingPunct="1">
              <a:lnSpc>
                <a:spcPct val="80000"/>
              </a:lnSpc>
            </a:pPr>
            <a:r>
              <a:rPr lang="zh-CN" altLang="en-US" sz="800" smtClean="0"/>
              <a:t>如果传递一个</a:t>
            </a:r>
            <a:r>
              <a:rPr lang="en-US" altLang="zh-CN" sz="800" smtClean="0"/>
              <a:t>None</a:t>
            </a:r>
            <a:r>
              <a:rPr lang="zh-CN" altLang="en-US" sz="800" smtClean="0"/>
              <a:t>值，而不是一个函数，则</a:t>
            </a:r>
            <a:r>
              <a:rPr lang="en-US" altLang="zh-CN" sz="800" smtClean="0"/>
              <a:t>map()</a:t>
            </a:r>
            <a:r>
              <a:rPr lang="zh-CN" altLang="en-US" sz="800" smtClean="0"/>
              <a:t>会把每个序列中的相应元素合并起来，并返回该元组。 </a:t>
            </a:r>
          </a:p>
          <a:p>
            <a:pPr eaLnBrk="1" hangingPunct="1">
              <a:lnSpc>
                <a:spcPct val="80000"/>
              </a:lnSpc>
            </a:pPr>
            <a:r>
              <a:rPr lang="en-US" altLang="zh-CN" sz="800" smtClean="0"/>
              <a:t>&gt;&gt;&gt; a=[1,2];b=[3,4];c=[5,6] </a:t>
            </a:r>
          </a:p>
          <a:p>
            <a:pPr eaLnBrk="1" hangingPunct="1">
              <a:lnSpc>
                <a:spcPct val="80000"/>
              </a:lnSpc>
            </a:pPr>
            <a:r>
              <a:rPr lang="en-US" altLang="zh-CN" sz="800" smtClean="0"/>
              <a:t>&gt;&gt;&gt; map(None,a,b,c) </a:t>
            </a:r>
          </a:p>
          <a:p>
            <a:pPr eaLnBrk="1" hangingPunct="1">
              <a:lnSpc>
                <a:spcPct val="80000"/>
              </a:lnSpc>
            </a:pPr>
            <a:r>
              <a:rPr lang="en-US" altLang="zh-CN" sz="800" smtClean="0"/>
              <a:t>[(1, 3, 5), (2, 4, 6)] </a:t>
            </a:r>
          </a:p>
          <a:p>
            <a:pPr eaLnBrk="1" hangingPunct="1">
              <a:lnSpc>
                <a:spcPct val="80000"/>
              </a:lnSpc>
            </a:pPr>
            <a:endParaRPr lang="en-US" altLang="zh-CN" sz="800" smtClean="0"/>
          </a:p>
          <a:p>
            <a:pPr eaLnBrk="1" hangingPunct="1">
              <a:lnSpc>
                <a:spcPct val="80000"/>
              </a:lnSpc>
            </a:pPr>
            <a:r>
              <a:rPr lang="en-US" altLang="zh-CN" sz="800" smtClean="0"/>
              <a:t>&gt;&gt;&gt; import operator </a:t>
            </a:r>
          </a:p>
          <a:p>
            <a:pPr eaLnBrk="1" hangingPunct="1">
              <a:lnSpc>
                <a:spcPct val="80000"/>
              </a:lnSpc>
            </a:pPr>
            <a:r>
              <a:rPr lang="en-US" altLang="zh-CN" sz="800" smtClean="0"/>
              <a:t>&gt;&gt;&gt; reduce(operator.mul,[2,3,4,5])</a:t>
            </a:r>
          </a:p>
          <a:p>
            <a:pPr eaLnBrk="1" hangingPunct="1">
              <a:lnSpc>
                <a:spcPct val="80000"/>
              </a:lnSpc>
            </a:pPr>
            <a:r>
              <a:rPr lang="en-US" altLang="zh-CN" sz="800" smtClean="0"/>
              <a:t> # ((2*3)*4)*5 120 </a:t>
            </a:r>
          </a:p>
          <a:p>
            <a:pPr eaLnBrk="1" hangingPunct="1">
              <a:lnSpc>
                <a:spcPct val="80000"/>
              </a:lnSpc>
            </a:pPr>
            <a:endParaRPr lang="en-US" altLang="zh-CN" sz="800" smtClean="0"/>
          </a:p>
          <a:p>
            <a:pPr eaLnBrk="1" hangingPunct="1">
              <a:lnSpc>
                <a:spcPct val="80000"/>
              </a:lnSpc>
            </a:pPr>
            <a:r>
              <a:rPr lang="en-US" altLang="zh-CN" sz="800" smtClean="0"/>
              <a:t>&gt;&gt;&gt; zip([1,2,3],[4,5],[7,8,9]) </a:t>
            </a:r>
          </a:p>
          <a:p>
            <a:pPr eaLnBrk="1" hangingPunct="1">
              <a:lnSpc>
                <a:spcPct val="80000"/>
              </a:lnSpc>
            </a:pPr>
            <a:r>
              <a:rPr lang="en-US" altLang="zh-CN" sz="800" smtClean="0"/>
              <a:t>[(1, 4, 7), (2, 5, 8)]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先创建一个</a:t>
            </a:r>
            <a:r>
              <a:rPr lang="en-US" altLang="zh-CN" smtClean="0"/>
              <a:t>dtype</a:t>
            </a:r>
            <a:r>
              <a:rPr lang="zh-CN" altLang="en-US" smtClean="0"/>
              <a:t>对象</a:t>
            </a:r>
            <a:r>
              <a:rPr lang="en-US" altLang="zh-CN" smtClean="0"/>
              <a:t>persontype</a:t>
            </a:r>
            <a:r>
              <a:rPr lang="zh-CN" altLang="en-US" smtClean="0"/>
              <a:t>，通过其字典参数描述结构类型的各个字段。字典有两个关键字：</a:t>
            </a:r>
            <a:r>
              <a:rPr lang="en-US" altLang="zh-CN" smtClean="0"/>
              <a:t>names</a:t>
            </a:r>
            <a:r>
              <a:rPr lang="zh-CN" altLang="en-US" smtClean="0"/>
              <a:t>，</a:t>
            </a:r>
            <a:r>
              <a:rPr lang="en-US" altLang="zh-CN" smtClean="0"/>
              <a:t>formats</a:t>
            </a:r>
            <a:r>
              <a:rPr lang="zh-CN" altLang="en-US" smtClean="0"/>
              <a:t>。每个关键字对应的值都是一个列表。</a:t>
            </a:r>
            <a:r>
              <a:rPr lang="en-US" altLang="zh-CN" smtClean="0"/>
              <a:t>names</a:t>
            </a:r>
            <a:r>
              <a:rPr lang="zh-CN" altLang="en-US" smtClean="0"/>
              <a:t>定义结构中的每个字段名，而</a:t>
            </a:r>
          </a:p>
          <a:p>
            <a:r>
              <a:rPr lang="en-US" altLang="zh-CN" smtClean="0"/>
              <a:t>formats</a:t>
            </a:r>
            <a:r>
              <a:rPr lang="zh-CN" altLang="en-US" smtClean="0"/>
              <a:t>则定义每个字段的类型：</a:t>
            </a:r>
            <a:endParaRPr lang="en-US" altLang="zh-CN" smtClean="0"/>
          </a:p>
          <a:p>
            <a:r>
              <a:rPr lang="en-US" altLang="zh-CN" smtClean="0"/>
              <a:t>• S32 : 32</a:t>
            </a:r>
            <a:r>
              <a:rPr lang="zh-CN" altLang="en-US" smtClean="0"/>
              <a:t>个字节的字符串类型，由于结构中的每个元素的大小必须固定，因此需要指定字符串的长度</a:t>
            </a:r>
            <a:r>
              <a:rPr lang="en-US" altLang="zh-CN" smtClean="0"/>
              <a:t>• i : 32bit</a:t>
            </a:r>
            <a:r>
              <a:rPr lang="zh-CN" altLang="en-US" smtClean="0"/>
              <a:t>的整数类型，相当于</a:t>
            </a:r>
            <a:r>
              <a:rPr lang="en-US" altLang="zh-CN" smtClean="0"/>
              <a:t>np.int32• f : 32bit</a:t>
            </a:r>
            <a:r>
              <a:rPr lang="zh-CN" altLang="en-US" smtClean="0"/>
              <a:t>的单精度浮点数类型，相当于</a:t>
            </a:r>
            <a:r>
              <a:rPr lang="en-US" altLang="zh-CN" smtClean="0"/>
              <a:t>np.float32</a:t>
            </a:r>
          </a:p>
          <a:p>
            <a:r>
              <a:rPr lang="zh-CN" altLang="en-US" smtClean="0"/>
              <a:t>然后我们调用</a:t>
            </a:r>
            <a:r>
              <a:rPr lang="en-US" altLang="zh-CN" smtClean="0"/>
              <a:t>array</a:t>
            </a:r>
            <a:r>
              <a:rPr lang="zh-CN" altLang="en-US" smtClean="0"/>
              <a:t>函数创建数组，通过关键字参数</a:t>
            </a:r>
            <a:r>
              <a:rPr lang="en-US" altLang="zh-CN" smtClean="0"/>
              <a:t>dtype=persontype</a:t>
            </a:r>
            <a:r>
              <a:rPr lang="zh-CN" altLang="en-US" smtClean="0"/>
              <a:t>， 指定所创建的数组的元素类型为结构</a:t>
            </a:r>
            <a:r>
              <a:rPr lang="en-US" altLang="zh-CN" smtClean="0"/>
              <a:t>persontype</a:t>
            </a:r>
            <a:r>
              <a:rPr lang="zh-CN" altLang="en-US" smtClean="0"/>
              <a:t>。运行上面程序之后，我们可以在</a:t>
            </a:r>
            <a:r>
              <a:rPr lang="en-US" altLang="zh-CN" smtClean="0"/>
              <a:t>IPython</a:t>
            </a:r>
            <a:r>
              <a:rPr lang="zh-CN" altLang="en-US" smtClean="0"/>
              <a:t>中执行如下的语句查看数组</a:t>
            </a:r>
            <a:r>
              <a:rPr lang="en-US" altLang="zh-CN" smtClean="0"/>
              <a:t>a</a:t>
            </a:r>
            <a:r>
              <a:rPr lang="zh-CN" altLang="en-US" smtClean="0"/>
              <a:t>的元素类型</a:t>
            </a: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3DE78C20-E83F-488A-A319-AA656230309B}" type="slidenum">
              <a:rPr lang="en-US" altLang="zh-CN"/>
              <a:pPr>
                <a:spcBef>
                  <a:spcPct val="0"/>
                </a:spcBef>
              </a:pPr>
              <a:t>32</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383A8CC6-69B1-45EA-B04F-489AB19D2C75}" type="slidenum">
              <a:rPr lang="en-US" altLang="zh-CN"/>
              <a:pPr>
                <a:spcBef>
                  <a:spcPct val="0"/>
                </a:spcBef>
              </a:pPr>
              <a:t>39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类可以重载</a:t>
            </a:r>
            <a:r>
              <a:rPr lang="en-US" altLang="zh-CN" smtClean="0"/>
              <a:t>python</a:t>
            </a:r>
            <a:r>
              <a:rPr lang="zh-CN" altLang="en-US" smtClean="0"/>
              <a:t>的操作符</a:t>
            </a:r>
            <a:r>
              <a:rPr lang="en-US" altLang="zh-CN" smtClean="0"/>
              <a:t>,</a:t>
            </a:r>
            <a:r>
              <a:rPr lang="zh-CN" altLang="en-US" smtClean="0"/>
              <a:t>操作符重载使我们的对象与内置的一样。</a:t>
            </a:r>
            <a:r>
              <a:rPr lang="en-US" altLang="zh-CN" smtClean="0"/>
              <a:t>__X__</a:t>
            </a:r>
            <a:r>
              <a:rPr lang="zh-CN" altLang="en-US" smtClean="0"/>
              <a:t>的名字的方法是特殊的挂钩</a:t>
            </a:r>
            <a:r>
              <a:rPr lang="en-US" altLang="zh-CN" smtClean="0"/>
              <a:t>.</a:t>
            </a:r>
          </a:p>
          <a:p>
            <a:r>
              <a:rPr lang="zh-CN" altLang="en-US" smtClean="0"/>
              <a:t>如果对象继承了</a:t>
            </a:r>
            <a:r>
              <a:rPr lang="en-US" altLang="zh-CN" smtClean="0"/>
              <a:t>__add__</a:t>
            </a:r>
            <a:r>
              <a:rPr lang="zh-CN" altLang="en-US" smtClean="0"/>
              <a:t>方法，当它出现在</a:t>
            </a:r>
            <a:r>
              <a:rPr lang="en-US" altLang="zh-CN" smtClean="0"/>
              <a:t>+</a:t>
            </a:r>
            <a:r>
              <a:rPr lang="zh-CN" altLang="en-US" smtClean="0"/>
              <a:t>表达式中时会调用这个方法。通过重载，用户定义的对象就像内置的一样。</a:t>
            </a:r>
            <a:endParaRPr lang="en-US" altLang="zh-CN" smtClean="0"/>
          </a:p>
          <a:p>
            <a:r>
              <a:rPr lang="zh-CN" altLang="en-US" smtClean="0"/>
              <a:t>是否激活</a:t>
            </a:r>
            <a:r>
              <a:rPr lang="en-US" altLang="zh-CN" smtClean="0"/>
              <a:t>__future__.division:   </a:t>
            </a:r>
            <a:r>
              <a:rPr lang="zh-CN" altLang="en-US" smtClean="0"/>
              <a:t>激活  </a:t>
            </a:r>
            <a:r>
              <a:rPr lang="en-US" altLang="zh-CN" smtClean="0"/>
              <a:t>from __future__ import divide </a:t>
            </a:r>
            <a:r>
              <a:rPr lang="zh-CN" altLang="en-US" smtClean="0"/>
              <a:t>精确除；取整用</a:t>
            </a:r>
            <a:r>
              <a:rPr lang="en-US" altLang="zh-CN" smtClean="0"/>
              <a:t>//.</a:t>
            </a:r>
            <a:endParaRPr lang="zh-CN" altLang="en-US" smtClean="0"/>
          </a:p>
        </p:txBody>
      </p:sp>
      <p:sp>
        <p:nvSpPr>
          <p:cNvPr id="56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0CEF6388-EDE6-4728-83EA-74F547452B86}" type="slidenum">
              <a:rPr lang="en-US" altLang="zh-CN"/>
              <a:pPr>
                <a:spcBef>
                  <a:spcPct val="0"/>
                </a:spcBef>
              </a:pPr>
              <a:t>45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187960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5" name="Rectangle 8"/>
          <p:cNvSpPr>
            <a:spLocks noChangeArrowheads="1"/>
          </p:cNvSpPr>
          <p:nvPr/>
        </p:nvSpPr>
        <p:spPr bwMode="auto">
          <a:xfrm>
            <a:off x="684213" y="908050"/>
            <a:ext cx="568642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latin typeface="Arial" charset="0"/>
              </a:rPr>
              <a:t>Python</a:t>
            </a:r>
            <a:r>
              <a:rPr lang="zh-CN" altLang="en-US">
                <a:latin typeface="Arial" charset="0"/>
              </a:rPr>
              <a:t>程序设计语言</a:t>
            </a:r>
          </a:p>
        </p:txBody>
      </p:sp>
      <p:sp>
        <p:nvSpPr>
          <p:cNvPr id="7170" name="Rectangle 2"/>
          <p:cNvSpPr>
            <a:spLocks noGrp="1" noChangeArrowheads="1"/>
          </p:cNvSpPr>
          <p:nvPr>
            <p:ph type="ctrTitle"/>
          </p:nvPr>
        </p:nvSpPr>
        <p:spPr>
          <a:xfrm>
            <a:off x="1403350" y="2489200"/>
            <a:ext cx="5648325" cy="939800"/>
          </a:xfrm>
        </p:spPr>
        <p:txBody>
          <a:bodyPr/>
          <a:lstStyle>
            <a:lvl1pPr>
              <a:defRPr sz="4000"/>
            </a:lvl1pPr>
          </a:lstStyle>
          <a:p>
            <a:r>
              <a:rPr lang="en-US" altLang="zh-CN"/>
              <a:t>Python</a:t>
            </a:r>
            <a:r>
              <a:rPr lang="zh-CN" altLang="en-US"/>
              <a:t>程序设计语言</a:t>
            </a:r>
          </a:p>
        </p:txBody>
      </p:sp>
      <p:sp>
        <p:nvSpPr>
          <p:cNvPr id="7171" name="Rectangle 3"/>
          <p:cNvSpPr>
            <a:spLocks noGrp="1" noChangeArrowheads="1"/>
          </p:cNvSpPr>
          <p:nvPr>
            <p:ph type="subTitle" idx="1"/>
          </p:nvPr>
        </p:nvSpPr>
        <p:spPr>
          <a:xfrm>
            <a:off x="1547813" y="4221163"/>
            <a:ext cx="5429250" cy="1600200"/>
          </a:xfrm>
        </p:spPr>
        <p:txBody>
          <a:bodyPr/>
          <a:lstStyle>
            <a:lvl1pPr marL="0" indent="0">
              <a:buFont typeface="Wingdings" pitchFamily="2" charset="2"/>
              <a:buNone/>
              <a:defRPr sz="2800"/>
            </a:lvl1pPr>
          </a:lstStyle>
          <a:p>
            <a:r>
              <a:rPr lang="zh-CN" altLang="en-US"/>
              <a:t>张晓 西北工业大学计算机学院</a:t>
            </a:r>
          </a:p>
          <a:p>
            <a:r>
              <a:rPr lang="en-US" altLang="zh-CN"/>
              <a:t>zhangxiao@nwpu.edu.cn</a:t>
            </a:r>
          </a:p>
          <a:p>
            <a:r>
              <a:rPr lang="en-US" altLang="zh-CN"/>
              <a:t>2009-8-20</a:t>
            </a:r>
          </a:p>
        </p:txBody>
      </p:sp>
      <p:sp>
        <p:nvSpPr>
          <p:cNvPr id="6"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6553200" y="6248400"/>
            <a:ext cx="1905000" cy="457200"/>
          </a:xfrm>
        </p:spPr>
        <p:txBody>
          <a:bodyPr/>
          <a:lstStyle>
            <a:lvl1pPr>
              <a:defRPr/>
            </a:lvl1pPr>
          </a:lstStyle>
          <a:p>
            <a:fld id="{18FA4D00-6501-448D-83EE-B96B4399D962}" type="slidenum">
              <a:rPr lang="en-US" altLang="zh-CN"/>
              <a:pPr/>
              <a:t>‹#›</a:t>
            </a:fld>
            <a:endParaRPr lang="en-US" altLang="zh-CN"/>
          </a:p>
        </p:txBody>
      </p:sp>
    </p:spTree>
    <p:extLst>
      <p:ext uri="{BB962C8B-B14F-4D97-AF65-F5344CB8AC3E}">
        <p14:creationId xmlns:p14="http://schemas.microsoft.com/office/powerpoint/2010/main" val="399292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fld id="{3EEC5825-6694-4CBA-B2BE-C02437651D52}" type="slidenum">
              <a:rPr lang="en-US" altLang="zh-CN"/>
              <a:pPr/>
              <a:t>‹#›</a:t>
            </a:fld>
            <a:endParaRPr lang="en-US" altLang="zh-CN"/>
          </a:p>
        </p:txBody>
      </p:sp>
    </p:spTree>
    <p:extLst>
      <p:ext uri="{BB962C8B-B14F-4D97-AF65-F5344CB8AC3E}">
        <p14:creationId xmlns:p14="http://schemas.microsoft.com/office/powerpoint/2010/main" val="114883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fld id="{7CA5D93E-964D-4C99-940E-C33DD1846624}" type="slidenum">
              <a:rPr lang="en-US" altLang="zh-CN"/>
              <a:pPr/>
              <a:t>‹#›</a:t>
            </a:fld>
            <a:endParaRPr lang="en-US" altLang="zh-CN"/>
          </a:p>
        </p:txBody>
      </p:sp>
    </p:spTree>
    <p:extLst>
      <p:ext uri="{BB962C8B-B14F-4D97-AF65-F5344CB8AC3E}">
        <p14:creationId xmlns:p14="http://schemas.microsoft.com/office/powerpoint/2010/main" val="518270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032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052513"/>
            <a:ext cx="3924300"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052513"/>
            <a:ext cx="3924300"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fld id="{EF449566-09A1-405D-B219-1B43A99FF6A4}" type="slidenum">
              <a:rPr lang="en-US" altLang="zh-CN"/>
              <a:pPr/>
              <a:t>‹#›</a:t>
            </a:fld>
            <a:endParaRPr lang="en-US" altLang="zh-CN"/>
          </a:p>
        </p:txBody>
      </p:sp>
    </p:spTree>
    <p:extLst>
      <p:ext uri="{BB962C8B-B14F-4D97-AF65-F5344CB8AC3E}">
        <p14:creationId xmlns:p14="http://schemas.microsoft.com/office/powerpoint/2010/main" val="223405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fld id="{2D3D122D-D669-409A-A7C5-C3895C4C4DF1}" type="slidenum">
              <a:rPr lang="en-US" altLang="zh-CN"/>
              <a:pPr/>
              <a:t>‹#›</a:t>
            </a:fld>
            <a:endParaRPr lang="en-US" altLang="zh-CN"/>
          </a:p>
        </p:txBody>
      </p:sp>
    </p:spTree>
    <p:extLst>
      <p:ext uri="{BB962C8B-B14F-4D97-AF65-F5344CB8AC3E}">
        <p14:creationId xmlns:p14="http://schemas.microsoft.com/office/powerpoint/2010/main" val="934016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fld id="{A237D82D-9461-43C6-BA66-8814956C0D5F}" type="slidenum">
              <a:rPr lang="en-US" altLang="zh-CN"/>
              <a:pPr/>
              <a:t>‹#›</a:t>
            </a:fld>
            <a:endParaRPr lang="en-US" altLang="zh-CN"/>
          </a:p>
        </p:txBody>
      </p:sp>
    </p:spTree>
    <p:extLst>
      <p:ext uri="{BB962C8B-B14F-4D97-AF65-F5344CB8AC3E}">
        <p14:creationId xmlns:p14="http://schemas.microsoft.com/office/powerpoint/2010/main" val="300216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052513"/>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052513"/>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fld id="{A375B09D-F4B9-4A7E-9669-7B825D58F8B0}" type="slidenum">
              <a:rPr lang="en-US" altLang="zh-CN"/>
              <a:pPr/>
              <a:t>‹#›</a:t>
            </a:fld>
            <a:endParaRPr lang="en-US" altLang="zh-CN"/>
          </a:p>
        </p:txBody>
      </p:sp>
    </p:spTree>
    <p:extLst>
      <p:ext uri="{BB962C8B-B14F-4D97-AF65-F5344CB8AC3E}">
        <p14:creationId xmlns:p14="http://schemas.microsoft.com/office/powerpoint/2010/main" val="3392164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fld id="{B3066FCF-93B6-4D2D-9D99-BFD1BE26236A}" type="slidenum">
              <a:rPr lang="en-US" altLang="zh-CN"/>
              <a:pPr/>
              <a:t>‹#›</a:t>
            </a:fld>
            <a:endParaRPr lang="en-US" altLang="zh-CN"/>
          </a:p>
        </p:txBody>
      </p:sp>
    </p:spTree>
    <p:extLst>
      <p:ext uri="{BB962C8B-B14F-4D97-AF65-F5344CB8AC3E}">
        <p14:creationId xmlns:p14="http://schemas.microsoft.com/office/powerpoint/2010/main" val="170830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fld id="{DE0E4E3D-5C77-4C51-8A3E-940A79EF9D69}" type="slidenum">
              <a:rPr lang="en-US" altLang="zh-CN"/>
              <a:pPr/>
              <a:t>‹#›</a:t>
            </a:fld>
            <a:endParaRPr lang="en-US" altLang="zh-CN"/>
          </a:p>
        </p:txBody>
      </p:sp>
    </p:spTree>
    <p:extLst>
      <p:ext uri="{BB962C8B-B14F-4D97-AF65-F5344CB8AC3E}">
        <p14:creationId xmlns:p14="http://schemas.microsoft.com/office/powerpoint/2010/main" val="3923629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fld id="{1BC4B6CB-8466-4172-ACE0-7A9E3545B5BD}" type="slidenum">
              <a:rPr lang="en-US" altLang="zh-CN"/>
              <a:pPr/>
              <a:t>‹#›</a:t>
            </a:fld>
            <a:endParaRPr lang="en-US" altLang="zh-CN"/>
          </a:p>
        </p:txBody>
      </p:sp>
    </p:spTree>
    <p:extLst>
      <p:ext uri="{BB962C8B-B14F-4D97-AF65-F5344CB8AC3E}">
        <p14:creationId xmlns:p14="http://schemas.microsoft.com/office/powerpoint/2010/main" val="661898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fld id="{B5D4B909-9A9C-4CE7-8E6E-60CD994B42B9}" type="slidenum">
              <a:rPr lang="en-US" altLang="zh-CN"/>
              <a:pPr/>
              <a:t>‹#›</a:t>
            </a:fld>
            <a:endParaRPr lang="en-US" altLang="zh-CN"/>
          </a:p>
        </p:txBody>
      </p:sp>
    </p:spTree>
    <p:extLst>
      <p:ext uri="{BB962C8B-B14F-4D97-AF65-F5344CB8AC3E}">
        <p14:creationId xmlns:p14="http://schemas.microsoft.com/office/powerpoint/2010/main" val="146790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fld id="{EF09043C-05F4-4DA3-92E3-6DA6F462B876}" type="slidenum">
              <a:rPr lang="en-US" altLang="zh-CN"/>
              <a:pPr/>
              <a:t>‹#›</a:t>
            </a:fld>
            <a:endParaRPr lang="en-US" altLang="zh-CN"/>
          </a:p>
        </p:txBody>
      </p:sp>
    </p:spTree>
    <p:extLst>
      <p:ext uri="{BB962C8B-B14F-4D97-AF65-F5344CB8AC3E}">
        <p14:creationId xmlns:p14="http://schemas.microsoft.com/office/powerpoint/2010/main" val="573007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052513"/>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908050"/>
            <a:ext cx="7958138" cy="109538"/>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308725"/>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 name="Rectangle 6"/>
          <p:cNvSpPr>
            <a:spLocks noGrp="1" noChangeArrowheads="1"/>
          </p:cNvSpPr>
          <p:nvPr>
            <p:ph type="dt" sz="half" idx="2"/>
          </p:nvPr>
        </p:nvSpPr>
        <p:spPr bwMode="auto">
          <a:xfrm>
            <a:off x="609600" y="6381750"/>
            <a:ext cx="19812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6151" name="Rectangle 7"/>
          <p:cNvSpPr>
            <a:spLocks noGrp="1" noChangeArrowheads="1"/>
          </p:cNvSpPr>
          <p:nvPr>
            <p:ph type="ftr" sz="quarter" idx="3"/>
          </p:nvPr>
        </p:nvSpPr>
        <p:spPr bwMode="auto">
          <a:xfrm>
            <a:off x="3124200" y="6381750"/>
            <a:ext cx="28956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ltLang="zh-CN"/>
          </a:p>
        </p:txBody>
      </p:sp>
      <p:sp>
        <p:nvSpPr>
          <p:cNvPr id="6152" name="Rectangle 8"/>
          <p:cNvSpPr>
            <a:spLocks noGrp="1" noChangeArrowheads="1"/>
          </p:cNvSpPr>
          <p:nvPr>
            <p:ph type="sldNum" sz="quarter" idx="4"/>
          </p:nvPr>
        </p:nvSpPr>
        <p:spPr bwMode="auto">
          <a:xfrm>
            <a:off x="6553200" y="6453188"/>
            <a:ext cx="19812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fld id="{C432CB42-D9F5-4979-BF65-4056C0A39A54}" type="slidenum">
              <a:rPr lang="en-US" altLang="zh-CN"/>
              <a:pPr/>
              <a:t>‹#›</a:t>
            </a:fld>
            <a:endParaRPr lang="en-US" altLang="zh-CN"/>
          </a:p>
        </p:txBody>
      </p:sp>
      <p:pic>
        <p:nvPicPr>
          <p:cNvPr id="1033" name="Picture 9" descr="python"/>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34225" y="188913"/>
            <a:ext cx="2009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7"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hyry.dip.jp/tech/book/page/scipy/numpy_ufunc.html#anyal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447800" y="2514600"/>
            <a:ext cx="6248400" cy="939800"/>
          </a:xfrm>
          <a:prstGeom prst="rect">
            <a:avLst/>
          </a:prstGeom>
          <a:noFill/>
          <a:ln w="9525">
            <a:noFill/>
            <a:miter lim="800000"/>
            <a:headEnd/>
            <a:tailEnd/>
          </a:ln>
          <a:effectLst/>
        </p:spPr>
        <p:txBody>
          <a:bodyPr anchor="b"/>
          <a:lstStyle/>
          <a:p>
            <a:pPr eaLnBrk="1" hangingPunct="1">
              <a:defRPr/>
            </a:pPr>
            <a:r>
              <a:rPr lang="en-US" altLang="zh-CN" sz="4000" dirty="0" err="1"/>
              <a:t>NumPy</a:t>
            </a:r>
            <a:r>
              <a:rPr lang="en-US" altLang="zh-CN" sz="4000" dirty="0"/>
              <a:t>——</a:t>
            </a:r>
            <a:r>
              <a:rPr lang="zh-CN" altLang="en-US" sz="4000" dirty="0"/>
              <a:t>快速处理数据</a:t>
            </a:r>
            <a:endParaRPr lang="zh-CN" altLang="en-US" sz="3800" kern="0" dirty="0">
              <a:solidFill>
                <a:schemeClr val="tx2"/>
              </a:solidFill>
              <a:latin typeface="+mj-lt"/>
              <a:ea typeface="+mj-ea"/>
              <a:cs typeface="+mj-cs"/>
            </a:endParaRPr>
          </a:p>
        </p:txBody>
      </p:sp>
      <p:sp>
        <p:nvSpPr>
          <p:cNvPr id="4099"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41D6AA49-8418-4E96-BDC4-A5CD15B0E990}" type="slidenum">
              <a:rPr lang="en-US" altLang="zh-CN" sz="1200"/>
              <a:pPr>
                <a:spcBef>
                  <a:spcPct val="0"/>
                </a:spcBef>
                <a:buClrTx/>
                <a:buFontTx/>
                <a:buNone/>
              </a:pPr>
              <a:t>1</a:t>
            </a:fld>
            <a:endParaRPr lang="en-US" altLang="zh-CN"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z="3600" smtClean="0">
                <a:solidFill>
                  <a:schemeClr val="tx1"/>
                </a:solidFill>
              </a:rPr>
              <a:t>创建数组</a:t>
            </a:r>
            <a:endParaRPr lang="zh-CN" altLang="en-US" sz="3600" smtClean="0"/>
          </a:p>
        </p:txBody>
      </p:sp>
      <p:sp>
        <p:nvSpPr>
          <p:cNvPr id="14339" name="内容占位符 2"/>
          <p:cNvSpPr>
            <a:spLocks noGrp="1"/>
          </p:cNvSpPr>
          <p:nvPr>
            <p:ph idx="1"/>
          </p:nvPr>
        </p:nvSpPr>
        <p:spPr/>
        <p:txBody>
          <a:bodyPr/>
          <a:lstStyle/>
          <a:p>
            <a:pPr>
              <a:buFont typeface="Wingdings" pitchFamily="2" charset="2"/>
              <a:buNone/>
            </a:pPr>
            <a:r>
              <a:rPr lang="zh-CN" altLang="en-US" sz="2800" smtClean="0"/>
              <a:t>          数组</a:t>
            </a:r>
            <a:r>
              <a:rPr lang="en-US" altLang="zh-CN" sz="2800" smtClean="0"/>
              <a:t>a</a:t>
            </a:r>
            <a:r>
              <a:rPr lang="zh-CN" altLang="en-US" sz="2800" smtClean="0"/>
              <a:t>和</a:t>
            </a:r>
            <a:r>
              <a:rPr lang="en-US" altLang="zh-CN" sz="2800" smtClean="0"/>
              <a:t>d</a:t>
            </a:r>
            <a:r>
              <a:rPr lang="zh-CN" altLang="en-US" sz="2800" smtClean="0"/>
              <a:t>其实共享数据存储内存区域，因此修改其中任意一个数组的元素都会同时修改另外一个数组。</a:t>
            </a:r>
          </a:p>
          <a:p>
            <a:endParaRPr lang="en-US" altLang="zh-CN" smtClean="0"/>
          </a:p>
          <a:p>
            <a:endParaRPr lang="en-US" altLang="zh-CN" smtClean="0"/>
          </a:p>
          <a:p>
            <a:endParaRPr lang="en-US" altLang="zh-CN" smtClean="0"/>
          </a:p>
        </p:txBody>
      </p:sp>
      <p:sp>
        <p:nvSpPr>
          <p:cNvPr id="1434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6C4E202B-4334-4409-A972-CE93ED0CAD4B}" type="slidenum">
              <a:rPr lang="en-US" altLang="zh-CN" sz="1200"/>
              <a:pPr>
                <a:spcBef>
                  <a:spcPct val="0"/>
                </a:spcBef>
                <a:buClrTx/>
                <a:buFontTx/>
                <a:buNone/>
              </a:pPr>
              <a:t>10</a:t>
            </a:fld>
            <a:endParaRPr lang="en-US" altLang="zh-CN" sz="1200"/>
          </a:p>
        </p:txBody>
      </p:sp>
      <p:sp>
        <p:nvSpPr>
          <p:cNvPr id="14341" name="Text Box 4"/>
          <p:cNvSpPr txBox="1">
            <a:spLocks noChangeArrowheads="1"/>
          </p:cNvSpPr>
          <p:nvPr/>
        </p:nvSpPr>
        <p:spPr bwMode="auto">
          <a:xfrm>
            <a:off x="1066800" y="3048000"/>
            <a:ext cx="7391400" cy="15700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400"/>
              <a:t>&gt;&gt;&gt; a[1] = 100 # </a:t>
            </a:r>
            <a:r>
              <a:rPr lang="zh-CN" altLang="en-US" sz="2400"/>
              <a:t>将数组</a:t>
            </a:r>
            <a:r>
              <a:rPr lang="en-US" altLang="zh-CN" sz="2400"/>
              <a:t>a</a:t>
            </a:r>
            <a:r>
              <a:rPr lang="zh-CN" altLang="en-US" sz="2400"/>
              <a:t>的第一个元素改为</a:t>
            </a:r>
            <a:r>
              <a:rPr lang="en-US" altLang="zh-CN" sz="2400"/>
              <a:t>100</a:t>
            </a:r>
          </a:p>
          <a:p>
            <a:pPr eaLnBrk="1" hangingPunct="1">
              <a:spcBef>
                <a:spcPct val="0"/>
              </a:spcBef>
              <a:buClrTx/>
              <a:buFontTx/>
              <a:buNone/>
            </a:pPr>
            <a:r>
              <a:rPr lang="en-US" altLang="zh-CN" sz="2400"/>
              <a:t>&gt;&gt;&gt; d # </a:t>
            </a:r>
            <a:r>
              <a:rPr lang="zh-CN" altLang="en-US" sz="2400"/>
              <a:t>注意数组</a:t>
            </a:r>
            <a:r>
              <a:rPr lang="en-US" altLang="zh-CN" sz="2400"/>
              <a:t>d</a:t>
            </a:r>
            <a:r>
              <a:rPr lang="zh-CN" altLang="en-US" sz="2400"/>
              <a:t>中的</a:t>
            </a:r>
            <a:r>
              <a:rPr lang="en-US" altLang="zh-CN" sz="2400"/>
              <a:t>2</a:t>
            </a:r>
            <a:r>
              <a:rPr lang="zh-CN" altLang="en-US" sz="2400"/>
              <a:t>也被改变了</a:t>
            </a:r>
          </a:p>
          <a:p>
            <a:pPr eaLnBrk="1" hangingPunct="1">
              <a:spcBef>
                <a:spcPct val="0"/>
              </a:spcBef>
              <a:buClrTx/>
              <a:buFontTx/>
              <a:buNone/>
            </a:pPr>
            <a:r>
              <a:rPr lang="en-US" altLang="zh-CN" sz="2400"/>
              <a:t>array([[ 1, 100],</a:t>
            </a:r>
          </a:p>
          <a:p>
            <a:pPr eaLnBrk="1" hangingPunct="1">
              <a:spcBef>
                <a:spcPct val="0"/>
              </a:spcBef>
              <a:buClrTx/>
              <a:buFontTx/>
              <a:buNone/>
            </a:pPr>
            <a:r>
              <a:rPr lang="en-US" altLang="zh-CN" sz="2400"/>
              <a:t>             [ 3, 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z="3600" smtClean="0">
                <a:solidFill>
                  <a:schemeClr val="tx1"/>
                </a:solidFill>
              </a:rPr>
              <a:t>创建数组</a:t>
            </a:r>
            <a:endParaRPr lang="zh-CN" altLang="en-US" sz="3600" smtClean="0"/>
          </a:p>
        </p:txBody>
      </p:sp>
      <p:sp>
        <p:nvSpPr>
          <p:cNvPr id="15363" name="内容占位符 5"/>
          <p:cNvSpPr>
            <a:spLocks noGrp="1"/>
          </p:cNvSpPr>
          <p:nvPr>
            <p:ph idx="1"/>
          </p:nvPr>
        </p:nvSpPr>
        <p:spPr/>
        <p:txBody>
          <a:bodyPr/>
          <a:lstStyle/>
          <a:p>
            <a:pPr>
              <a:buFont typeface="Wingdings" pitchFamily="2" charset="2"/>
              <a:buNone/>
            </a:pPr>
            <a:r>
              <a:rPr lang="zh-CN" altLang="en-US" sz="3200" smtClean="0"/>
              <a:t>        </a:t>
            </a:r>
            <a:r>
              <a:rPr lang="zh-CN" altLang="en-US" sz="2800" smtClean="0"/>
              <a:t>数组的元素类型可以通过</a:t>
            </a:r>
            <a:r>
              <a:rPr lang="en-US" altLang="zh-CN" sz="2800" smtClean="0"/>
              <a:t>dtype</a:t>
            </a:r>
            <a:r>
              <a:rPr lang="zh-CN" altLang="en-US" sz="2800" smtClean="0"/>
              <a:t>属性获得。可以通过</a:t>
            </a:r>
            <a:r>
              <a:rPr lang="en-US" altLang="zh-CN" sz="2800" smtClean="0"/>
              <a:t>dtype</a:t>
            </a:r>
            <a:r>
              <a:rPr lang="zh-CN" altLang="en-US" sz="2800" smtClean="0"/>
              <a:t>参数在创建时指定元素类型</a:t>
            </a:r>
            <a:r>
              <a:rPr lang="en-US" altLang="zh-CN" sz="2800" smtClean="0"/>
              <a:t>:</a:t>
            </a:r>
            <a:endParaRPr lang="zh-CN" altLang="en-US" sz="2800" smtClean="0"/>
          </a:p>
        </p:txBody>
      </p:sp>
      <p:sp>
        <p:nvSpPr>
          <p:cNvPr id="153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E92ECFFA-6DC6-40D9-81EF-CAA9A16F30A6}" type="slidenum">
              <a:rPr lang="en-US" altLang="zh-CN" sz="1200"/>
              <a:pPr>
                <a:spcBef>
                  <a:spcPct val="0"/>
                </a:spcBef>
                <a:buClrTx/>
                <a:buFontTx/>
                <a:buNone/>
              </a:pPr>
              <a:t>11</a:t>
            </a:fld>
            <a:endParaRPr lang="en-US" altLang="zh-CN" sz="1200"/>
          </a:p>
        </p:txBody>
      </p:sp>
      <p:sp>
        <p:nvSpPr>
          <p:cNvPr id="15365" name="Text Box 4"/>
          <p:cNvSpPr txBox="1">
            <a:spLocks noChangeArrowheads="1"/>
          </p:cNvSpPr>
          <p:nvPr/>
        </p:nvSpPr>
        <p:spPr bwMode="auto">
          <a:xfrm>
            <a:off x="609600" y="2209800"/>
            <a:ext cx="7848600" cy="37861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400"/>
              <a:t>&gt;&gt;&gt; np.array([[1, 2, 3, 4],[4, 5, 6, 7], [7, 8, 9, 10]], dtype=np.float)</a:t>
            </a:r>
          </a:p>
          <a:p>
            <a:pPr eaLnBrk="1" hangingPunct="1">
              <a:spcBef>
                <a:spcPct val="0"/>
              </a:spcBef>
              <a:buClrTx/>
              <a:buFontTx/>
              <a:buNone/>
            </a:pPr>
            <a:r>
              <a:rPr lang="en-US" altLang="zh-CN" sz="2400"/>
              <a:t>array([[ 1., 2., 3., 4.],</a:t>
            </a:r>
          </a:p>
          <a:p>
            <a:pPr eaLnBrk="1" hangingPunct="1">
              <a:spcBef>
                <a:spcPct val="0"/>
              </a:spcBef>
              <a:buClrTx/>
              <a:buFontTx/>
              <a:buNone/>
            </a:pPr>
            <a:r>
              <a:rPr lang="en-US" altLang="zh-CN" sz="2400"/>
              <a:t>          [ 4., 5., 6., 7.],</a:t>
            </a:r>
          </a:p>
          <a:p>
            <a:pPr eaLnBrk="1" hangingPunct="1">
              <a:spcBef>
                <a:spcPct val="0"/>
              </a:spcBef>
              <a:buClrTx/>
              <a:buFontTx/>
              <a:buNone/>
            </a:pPr>
            <a:r>
              <a:rPr lang="en-US" altLang="zh-CN" sz="2400"/>
              <a:t>          [ 7., 8., 9., 10.]])</a:t>
            </a:r>
          </a:p>
          <a:p>
            <a:pPr eaLnBrk="1" hangingPunct="1">
              <a:spcBef>
                <a:spcPct val="0"/>
              </a:spcBef>
              <a:buClrTx/>
              <a:buFontTx/>
              <a:buNone/>
            </a:pPr>
            <a:r>
              <a:rPr lang="en-US" altLang="zh-CN" sz="2400"/>
              <a:t>&gt;&gt;&gt; np.array([[1, 2, 3, 4],[4, 5, 6, 7], [7, 8, 9, 10]], dtype=np.complex)</a:t>
            </a:r>
          </a:p>
          <a:p>
            <a:pPr eaLnBrk="1" hangingPunct="1">
              <a:spcBef>
                <a:spcPct val="0"/>
              </a:spcBef>
              <a:buClrTx/>
              <a:buFontTx/>
              <a:buNone/>
            </a:pPr>
            <a:r>
              <a:rPr lang="en-US" altLang="zh-CN" sz="2400"/>
              <a:t>array([[ 1.+0.j, 2.+0.j, 3.+0.j, 4.+0.j],</a:t>
            </a:r>
          </a:p>
          <a:p>
            <a:pPr eaLnBrk="1" hangingPunct="1">
              <a:spcBef>
                <a:spcPct val="0"/>
              </a:spcBef>
              <a:buClrTx/>
              <a:buFontTx/>
              <a:buNone/>
            </a:pPr>
            <a:r>
              <a:rPr lang="en-US" altLang="zh-CN" sz="2400"/>
              <a:t>          </a:t>
            </a:r>
            <a:r>
              <a:rPr lang="pl-PL" altLang="zh-CN" sz="2400"/>
              <a:t>[ 4.+0.j, 5.+0.j, 6.+0.j, 7.+0.j],</a:t>
            </a:r>
          </a:p>
          <a:p>
            <a:pPr eaLnBrk="1" hangingPunct="1">
              <a:spcBef>
                <a:spcPct val="0"/>
              </a:spcBef>
              <a:buClrTx/>
              <a:buFontTx/>
              <a:buNone/>
            </a:pPr>
            <a:r>
              <a:rPr lang="en-US" altLang="zh-CN" sz="2400"/>
              <a:t>          </a:t>
            </a:r>
            <a:r>
              <a:rPr lang="pl-PL" altLang="zh-CN" sz="2400"/>
              <a:t>[ 7.+0.j, 8.+0.j, 9.+0.j, 10.+0.j]])</a:t>
            </a:r>
            <a:endParaRPr lang="en-US" altLang="zh-CN"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z="3600" smtClean="0">
                <a:solidFill>
                  <a:schemeClr val="tx1"/>
                </a:solidFill>
              </a:rPr>
              <a:t>创建数组</a:t>
            </a:r>
            <a:endParaRPr lang="zh-CN" altLang="en-US" sz="3600" smtClean="0"/>
          </a:p>
        </p:txBody>
      </p:sp>
      <p:sp>
        <p:nvSpPr>
          <p:cNvPr id="16387" name="Rectangle 3"/>
          <p:cNvSpPr>
            <a:spLocks noGrp="1" noChangeArrowheads="1"/>
          </p:cNvSpPr>
          <p:nvPr>
            <p:ph type="body" idx="1"/>
          </p:nvPr>
        </p:nvSpPr>
        <p:spPr/>
        <p:txBody>
          <a:bodyPr/>
          <a:lstStyle/>
          <a:p>
            <a:pPr>
              <a:buFont typeface="Wingdings" pitchFamily="2" charset="2"/>
              <a:buNone/>
            </a:pPr>
            <a:r>
              <a:rPr lang="zh-CN" altLang="en-US" smtClean="0"/>
              <a:t>          上面的例子都是先创建一个</a:t>
            </a:r>
            <a:r>
              <a:rPr lang="en-US" altLang="zh-CN" smtClean="0"/>
              <a:t>Python</a:t>
            </a:r>
            <a:r>
              <a:rPr lang="zh-CN" altLang="en-US" smtClean="0"/>
              <a:t>序列，然后通过</a:t>
            </a:r>
            <a:r>
              <a:rPr lang="en-US" altLang="zh-CN" smtClean="0"/>
              <a:t>array</a:t>
            </a:r>
            <a:r>
              <a:rPr lang="zh-CN" altLang="en-US" smtClean="0"/>
              <a:t>函数将其转换为数组，这样做显然效率不高。因此</a:t>
            </a:r>
            <a:r>
              <a:rPr lang="en-US" altLang="zh-CN" smtClean="0"/>
              <a:t>NumPy</a:t>
            </a:r>
            <a:r>
              <a:rPr lang="zh-CN" altLang="en-US" smtClean="0"/>
              <a:t>提供了很多专门用来创建数组的函数。</a:t>
            </a:r>
            <a:endParaRPr lang="en-US" altLang="zh-CN" smtClean="0"/>
          </a:p>
          <a:p>
            <a:pPr>
              <a:buFont typeface="Wingdings" pitchFamily="2" charset="2"/>
              <a:buNone/>
            </a:pPr>
            <a:r>
              <a:rPr lang="en-US" altLang="zh-CN" smtClean="0"/>
              <a:t>        • arange</a:t>
            </a:r>
            <a:r>
              <a:rPr lang="zh-CN" altLang="en-US" smtClean="0"/>
              <a:t>函数类似于</a:t>
            </a:r>
            <a:r>
              <a:rPr lang="en-US" altLang="zh-CN" smtClean="0"/>
              <a:t>python</a:t>
            </a:r>
            <a:r>
              <a:rPr lang="zh-CN" altLang="en-US" smtClean="0"/>
              <a:t>的</a:t>
            </a:r>
            <a:r>
              <a:rPr lang="en-US" altLang="zh-CN" smtClean="0"/>
              <a:t>range</a:t>
            </a:r>
            <a:r>
              <a:rPr lang="zh-CN" altLang="en-US" smtClean="0"/>
              <a:t>函数，通过指定开始值、终值和步长来创建一维数组，注意数组不包括终值</a:t>
            </a:r>
            <a:r>
              <a:rPr lang="en-US" altLang="zh-CN" smtClean="0"/>
              <a:t>:</a:t>
            </a:r>
          </a:p>
          <a:p>
            <a:pPr>
              <a:buFont typeface="Wingdings" pitchFamily="2" charset="2"/>
              <a:buNone/>
            </a:pPr>
            <a:endParaRPr lang="zh-CN" altLang="en-US" smtClean="0"/>
          </a:p>
          <a:p>
            <a:pPr lvl="1" eaLnBrk="1" hangingPunct="1"/>
            <a:endParaRPr lang="en-US" altLang="zh-CN" smtClean="0"/>
          </a:p>
        </p:txBody>
      </p:sp>
      <p:sp>
        <p:nvSpPr>
          <p:cNvPr id="1638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FCA92B36-BE7D-42B5-821A-437865B49303}" type="slidenum">
              <a:rPr lang="en-US" altLang="zh-CN" sz="1200"/>
              <a:pPr>
                <a:spcBef>
                  <a:spcPct val="0"/>
                </a:spcBef>
                <a:buClrTx/>
                <a:buFontTx/>
                <a:buNone/>
              </a:pPr>
              <a:t>12</a:t>
            </a:fld>
            <a:endParaRPr lang="en-US" altLang="zh-CN" sz="1200"/>
          </a:p>
        </p:txBody>
      </p:sp>
      <p:sp>
        <p:nvSpPr>
          <p:cNvPr id="16389" name="Text Box 4"/>
          <p:cNvSpPr txBox="1">
            <a:spLocks noChangeArrowheads="1"/>
          </p:cNvSpPr>
          <p:nvPr/>
        </p:nvSpPr>
        <p:spPr bwMode="auto">
          <a:xfrm>
            <a:off x="762000" y="4800600"/>
            <a:ext cx="7696200" cy="12001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400"/>
              <a:t>&gt;&gt;&gt; np.arange(0,1,0.1)  </a:t>
            </a:r>
          </a:p>
          <a:p>
            <a:pPr eaLnBrk="1" hangingPunct="1">
              <a:spcBef>
                <a:spcPct val="0"/>
              </a:spcBef>
              <a:buClrTx/>
              <a:buFontTx/>
              <a:buNone/>
            </a:pPr>
            <a:r>
              <a:rPr lang="en-US" altLang="zh-CN" sz="2400"/>
              <a:t>array([ 0. , 0.1, 0.2, 0.3, 0.4, 0.5, 0.6, 0.7, 0.8, 0.9])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z="3600" smtClean="0">
                <a:solidFill>
                  <a:schemeClr val="tx1"/>
                </a:solidFill>
              </a:rPr>
              <a:t>创建数组</a:t>
            </a:r>
            <a:endParaRPr lang="zh-CN" altLang="en-US" sz="3600" smtClean="0"/>
          </a:p>
        </p:txBody>
      </p:sp>
      <p:sp>
        <p:nvSpPr>
          <p:cNvPr id="18435" name="内容占位符 2"/>
          <p:cNvSpPr>
            <a:spLocks noGrp="1"/>
          </p:cNvSpPr>
          <p:nvPr>
            <p:ph idx="1"/>
          </p:nvPr>
        </p:nvSpPr>
        <p:spPr>
          <a:xfrm>
            <a:off x="457200" y="1052513"/>
            <a:ext cx="8110538" cy="4129087"/>
          </a:xfrm>
        </p:spPr>
        <p:txBody>
          <a:bodyPr/>
          <a:lstStyle/>
          <a:p>
            <a:pPr>
              <a:buFont typeface="Wingdings" pitchFamily="2" charset="2"/>
              <a:buNone/>
            </a:pPr>
            <a:r>
              <a:rPr lang="en-US" altLang="zh-CN" smtClean="0"/>
              <a:t>       • linspace</a:t>
            </a:r>
            <a:r>
              <a:rPr lang="zh-CN" altLang="en-US" smtClean="0"/>
              <a:t>函数通过指定开始值、终值和元素个数来创建一维数组，可以通过</a:t>
            </a:r>
            <a:r>
              <a:rPr lang="en-US" altLang="zh-CN" smtClean="0"/>
              <a:t>endpoint</a:t>
            </a:r>
            <a:r>
              <a:rPr lang="zh-CN" altLang="en-US" smtClean="0"/>
              <a:t>关键字指定是否包括终值，缺省设置是包括终值</a:t>
            </a:r>
            <a:r>
              <a:rPr lang="en-US" altLang="zh-CN" smtClean="0"/>
              <a:t>:</a:t>
            </a:r>
            <a:endParaRPr lang="zh-CN" altLang="en-US" smtClean="0"/>
          </a:p>
        </p:txBody>
      </p:sp>
      <p:sp>
        <p:nvSpPr>
          <p:cNvPr id="184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88396F3E-E9B4-45F5-833C-E70D2756C870}" type="slidenum">
              <a:rPr lang="en-US" altLang="zh-CN" sz="1200"/>
              <a:pPr>
                <a:spcBef>
                  <a:spcPct val="0"/>
                </a:spcBef>
                <a:buClrTx/>
                <a:buFontTx/>
                <a:buNone/>
              </a:pPr>
              <a:t>13</a:t>
            </a:fld>
            <a:endParaRPr lang="en-US" altLang="zh-CN" sz="1200"/>
          </a:p>
        </p:txBody>
      </p:sp>
      <p:sp>
        <p:nvSpPr>
          <p:cNvPr id="18437" name="Text Box 4"/>
          <p:cNvSpPr txBox="1">
            <a:spLocks noChangeArrowheads="1"/>
          </p:cNvSpPr>
          <p:nvPr/>
        </p:nvSpPr>
        <p:spPr bwMode="auto">
          <a:xfrm>
            <a:off x="762000" y="3352800"/>
            <a:ext cx="75438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np.linspace(0, 1, 10) # </a:t>
            </a:r>
            <a:r>
              <a:rPr lang="zh-CN" altLang="en-US" sz="2000"/>
              <a:t>步长为</a:t>
            </a:r>
            <a:r>
              <a:rPr lang="en-US" altLang="zh-CN" sz="2000"/>
              <a:t>1/9</a:t>
            </a:r>
          </a:p>
          <a:p>
            <a:pPr eaLnBrk="1" hangingPunct="1">
              <a:spcBef>
                <a:spcPct val="0"/>
              </a:spcBef>
              <a:buClrTx/>
              <a:buFontTx/>
              <a:buNone/>
            </a:pPr>
            <a:r>
              <a:rPr lang="en-US" altLang="zh-CN" sz="2000"/>
              <a:t>array([ 0. , 0.11111111, 0.22222222, 0.33333333, 0.44444444,0.55555556, 0.66666667, 0.77777778, 0.88888889, 1. ])</a:t>
            </a:r>
          </a:p>
          <a:p>
            <a:pPr eaLnBrk="1" hangingPunct="1">
              <a:spcBef>
                <a:spcPct val="0"/>
              </a:spcBef>
              <a:buClrTx/>
              <a:buFontTx/>
              <a:buNone/>
            </a:pPr>
            <a:endParaRPr lang="en-US" altLang="zh-CN" sz="2000"/>
          </a:p>
          <a:p>
            <a:pPr eaLnBrk="1" hangingPunct="1">
              <a:spcBef>
                <a:spcPct val="0"/>
              </a:spcBef>
              <a:buClrTx/>
              <a:buFontTx/>
              <a:buNone/>
            </a:pPr>
            <a:r>
              <a:rPr lang="en-US" altLang="zh-CN" sz="2000"/>
              <a:t>&gt;&gt;&gt; np.linspace(0, 1, 10, endpoint=False) # </a:t>
            </a:r>
            <a:r>
              <a:rPr lang="zh-CN" altLang="en-US" sz="2000"/>
              <a:t>步长为</a:t>
            </a:r>
            <a:r>
              <a:rPr lang="en-US" altLang="zh-CN" sz="2000"/>
              <a:t>1/10</a:t>
            </a:r>
          </a:p>
          <a:p>
            <a:pPr eaLnBrk="1" hangingPunct="1">
              <a:spcBef>
                <a:spcPct val="0"/>
              </a:spcBef>
              <a:buClrTx/>
              <a:buFontTx/>
              <a:buNone/>
            </a:pPr>
            <a:r>
              <a:rPr lang="en-US" altLang="zh-CN" sz="2000"/>
              <a:t>array([ 0. , 0.1, 0.2, 0.3, 0.4, 0.5, 0.6, 0.7, 0.8, 0.9])</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z="3600" smtClean="0">
                <a:solidFill>
                  <a:schemeClr val="tx1"/>
                </a:solidFill>
              </a:rPr>
              <a:t>创建数组</a:t>
            </a:r>
            <a:endParaRPr lang="zh-CN" altLang="en-US" sz="3600" smtClean="0"/>
          </a:p>
        </p:txBody>
      </p:sp>
      <p:sp>
        <p:nvSpPr>
          <p:cNvPr id="19459" name="内容占位符 4"/>
          <p:cNvSpPr>
            <a:spLocks noGrp="1"/>
          </p:cNvSpPr>
          <p:nvPr>
            <p:ph idx="1"/>
          </p:nvPr>
        </p:nvSpPr>
        <p:spPr/>
        <p:txBody>
          <a:bodyPr/>
          <a:lstStyle/>
          <a:p>
            <a:pPr>
              <a:buFont typeface="Wingdings" pitchFamily="2" charset="2"/>
              <a:buNone/>
            </a:pPr>
            <a:r>
              <a:rPr lang="en-US" altLang="zh-CN" sz="2800" smtClean="0"/>
              <a:t>          • logspace</a:t>
            </a:r>
            <a:r>
              <a:rPr lang="zh-CN" altLang="en-US" sz="2800" smtClean="0"/>
              <a:t>函数和</a:t>
            </a:r>
            <a:r>
              <a:rPr lang="en-US" altLang="zh-CN" sz="2800" smtClean="0"/>
              <a:t>linspace</a:t>
            </a:r>
            <a:r>
              <a:rPr lang="zh-CN" altLang="en-US" sz="2800" smtClean="0"/>
              <a:t>类似，不过它创建等比数列，下面的例子产生</a:t>
            </a:r>
            <a:r>
              <a:rPr lang="en-US" altLang="zh-CN" sz="2800" smtClean="0"/>
              <a:t>1(10^0)</a:t>
            </a:r>
            <a:r>
              <a:rPr lang="zh-CN" altLang="en-US" sz="2800" smtClean="0"/>
              <a:t>到</a:t>
            </a:r>
            <a:r>
              <a:rPr lang="en-US" altLang="zh-CN" sz="2800" smtClean="0"/>
              <a:t>100(10^2)</a:t>
            </a:r>
            <a:r>
              <a:rPr lang="zh-CN" altLang="en-US" smtClean="0"/>
              <a:t>、有</a:t>
            </a:r>
            <a:r>
              <a:rPr lang="en-US" altLang="zh-CN" smtClean="0"/>
              <a:t>20</a:t>
            </a:r>
            <a:r>
              <a:rPr lang="zh-CN" altLang="en-US" smtClean="0"/>
              <a:t>个元素的等比数列</a:t>
            </a:r>
            <a:r>
              <a:rPr lang="en-US" altLang="zh-CN" smtClean="0"/>
              <a:t>:</a:t>
            </a:r>
            <a:endParaRPr lang="zh-CN" altLang="en-US" smtClean="0"/>
          </a:p>
        </p:txBody>
      </p:sp>
      <p:sp>
        <p:nvSpPr>
          <p:cNvPr id="194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AAF379D0-F38B-4723-9BC2-552A9C4A1D18}" type="slidenum">
              <a:rPr lang="en-US" altLang="zh-CN" sz="1200"/>
              <a:pPr>
                <a:spcBef>
                  <a:spcPct val="0"/>
                </a:spcBef>
                <a:buClrTx/>
                <a:buFontTx/>
                <a:buNone/>
              </a:pPr>
              <a:t>14</a:t>
            </a:fld>
            <a:endParaRPr lang="en-US" altLang="zh-CN" sz="1200"/>
          </a:p>
        </p:txBody>
      </p:sp>
      <p:sp>
        <p:nvSpPr>
          <p:cNvPr id="19461" name="Text Box 4"/>
          <p:cNvSpPr txBox="1">
            <a:spLocks noChangeArrowheads="1"/>
          </p:cNvSpPr>
          <p:nvPr/>
        </p:nvSpPr>
        <p:spPr bwMode="auto">
          <a:xfrm>
            <a:off x="914400" y="2743200"/>
            <a:ext cx="76962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np.logspace(0, 2, 20)</a:t>
            </a:r>
          </a:p>
          <a:p>
            <a:pPr eaLnBrk="1" hangingPunct="1">
              <a:spcBef>
                <a:spcPct val="0"/>
              </a:spcBef>
              <a:buClrTx/>
              <a:buFontTx/>
              <a:buNone/>
            </a:pPr>
            <a:endParaRPr lang="en-US" altLang="zh-CN" sz="2000"/>
          </a:p>
          <a:p>
            <a:pPr eaLnBrk="1" hangingPunct="1">
              <a:spcBef>
                <a:spcPct val="0"/>
              </a:spcBef>
              <a:buClrTx/>
              <a:buFontTx/>
              <a:buNone/>
            </a:pPr>
            <a:r>
              <a:rPr lang="en-US" altLang="zh-CN" sz="2000"/>
              <a:t>array([ 1. ,    1.27427499,   1.62377674,    2.06913808,</a:t>
            </a:r>
          </a:p>
          <a:p>
            <a:pPr eaLnBrk="1" hangingPunct="1">
              <a:spcBef>
                <a:spcPct val="0"/>
              </a:spcBef>
              <a:buClrTx/>
              <a:buFontTx/>
              <a:buNone/>
            </a:pPr>
            <a:r>
              <a:rPr lang="en-US" altLang="zh-CN" sz="2000"/>
              <a:t>2.6366509 ,   3.35981829,   4.2813324 ,    5.45559478,</a:t>
            </a:r>
          </a:p>
          <a:p>
            <a:pPr eaLnBrk="1" hangingPunct="1">
              <a:spcBef>
                <a:spcPct val="0"/>
              </a:spcBef>
              <a:buClrTx/>
              <a:buFontTx/>
              <a:buNone/>
            </a:pPr>
            <a:r>
              <a:rPr lang="en-US" altLang="zh-CN" sz="2000"/>
              <a:t>6.95192796,  8.8586679 ,    11.28837892, 14.38449888,</a:t>
            </a:r>
          </a:p>
          <a:p>
            <a:pPr eaLnBrk="1" hangingPunct="1">
              <a:spcBef>
                <a:spcPct val="0"/>
              </a:spcBef>
              <a:buClrTx/>
              <a:buFontTx/>
              <a:buNone/>
            </a:pPr>
            <a:r>
              <a:rPr lang="en-US" altLang="zh-CN" sz="2000"/>
              <a:t>18.32980711, 23.35721469, 29.76351442, 37.92690191,</a:t>
            </a:r>
          </a:p>
          <a:p>
            <a:pPr eaLnBrk="1" hangingPunct="1">
              <a:spcBef>
                <a:spcPct val="0"/>
              </a:spcBef>
              <a:buClrTx/>
              <a:buFontTx/>
              <a:buNone/>
            </a:pPr>
            <a:r>
              <a:rPr lang="en-US" altLang="zh-CN" sz="2000"/>
              <a:t>48.32930239, 61.58482111, 78.47599704, 100.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z="3600" smtClean="0">
                <a:solidFill>
                  <a:schemeClr val="tx1"/>
                </a:solidFill>
              </a:rPr>
              <a:t>创建数组</a:t>
            </a:r>
            <a:endParaRPr lang="zh-CN" altLang="en-US" sz="3600" smtClean="0"/>
          </a:p>
        </p:txBody>
      </p:sp>
      <p:sp>
        <p:nvSpPr>
          <p:cNvPr id="20483" name="Rectangle 3"/>
          <p:cNvSpPr>
            <a:spLocks noGrp="1" noChangeArrowheads="1"/>
          </p:cNvSpPr>
          <p:nvPr>
            <p:ph idx="1"/>
          </p:nvPr>
        </p:nvSpPr>
        <p:spPr>
          <a:xfrm>
            <a:off x="566738" y="1052513"/>
            <a:ext cx="8001000" cy="5348287"/>
          </a:xfrm>
        </p:spPr>
        <p:txBody>
          <a:bodyPr/>
          <a:lstStyle/>
          <a:p>
            <a:pPr eaLnBrk="1" hangingPunct="1">
              <a:lnSpc>
                <a:spcPct val="80000"/>
              </a:lnSpc>
              <a:buFont typeface="Wingdings" pitchFamily="2" charset="2"/>
              <a:buNone/>
            </a:pPr>
            <a:r>
              <a:rPr lang="en-US" altLang="zh-CN" sz="2800" smtClean="0"/>
              <a:t>          zeros()</a:t>
            </a:r>
            <a:r>
              <a:rPr lang="zh-CN" altLang="en-US" sz="2800" smtClean="0"/>
              <a:t>、</a:t>
            </a:r>
            <a:r>
              <a:rPr lang="en-US" altLang="zh-CN" sz="2800" smtClean="0"/>
              <a:t>ones()</a:t>
            </a:r>
            <a:r>
              <a:rPr lang="zh-CN" altLang="en-US" sz="2800" smtClean="0"/>
              <a:t>、</a:t>
            </a:r>
            <a:r>
              <a:rPr lang="en-US" altLang="zh-CN" sz="2800" smtClean="0"/>
              <a:t>empty()</a:t>
            </a:r>
            <a:r>
              <a:rPr lang="zh-CN" altLang="en-US" sz="2800" smtClean="0"/>
              <a:t>可以创建指定形状和类型的数组。</a:t>
            </a:r>
            <a:endParaRPr lang="en-US" altLang="zh-CN" sz="2800" smtClean="0"/>
          </a:p>
          <a:p>
            <a:pPr eaLnBrk="1" hangingPunct="1">
              <a:lnSpc>
                <a:spcPct val="80000"/>
              </a:lnSpc>
              <a:buFont typeface="Wingdings" pitchFamily="2" charset="2"/>
              <a:buNone/>
            </a:pPr>
            <a:endParaRPr lang="en-US" altLang="zh-CN" sz="2800" smtClean="0"/>
          </a:p>
          <a:p>
            <a:pPr eaLnBrk="1" hangingPunct="1">
              <a:lnSpc>
                <a:spcPct val="80000"/>
              </a:lnSpc>
              <a:buFont typeface="Wingdings" pitchFamily="2" charset="2"/>
              <a:buNone/>
            </a:pPr>
            <a:endParaRPr lang="en-US" altLang="zh-CN" sz="2800" smtClean="0"/>
          </a:p>
          <a:p>
            <a:pPr eaLnBrk="1" hangingPunct="1">
              <a:lnSpc>
                <a:spcPct val="80000"/>
              </a:lnSpc>
              <a:buFont typeface="Wingdings" pitchFamily="2" charset="2"/>
              <a:buNone/>
            </a:pPr>
            <a:endParaRPr lang="en-US" altLang="zh-CN" sz="2800" smtClean="0"/>
          </a:p>
          <a:p>
            <a:pPr eaLnBrk="1" hangingPunct="1">
              <a:lnSpc>
                <a:spcPct val="80000"/>
              </a:lnSpc>
              <a:buFont typeface="Wingdings" pitchFamily="2" charset="2"/>
              <a:buNone/>
            </a:pPr>
            <a:endParaRPr lang="en-US" altLang="zh-CN" sz="2800" smtClean="0"/>
          </a:p>
          <a:p>
            <a:pPr eaLnBrk="1" hangingPunct="1">
              <a:lnSpc>
                <a:spcPct val="80000"/>
              </a:lnSpc>
              <a:buFont typeface="Wingdings" pitchFamily="2" charset="2"/>
              <a:buNone/>
            </a:pPr>
            <a:endParaRPr lang="en-US" altLang="zh-CN" sz="2800" smtClean="0"/>
          </a:p>
          <a:p>
            <a:pPr eaLnBrk="1" hangingPunct="1">
              <a:lnSpc>
                <a:spcPct val="80000"/>
              </a:lnSpc>
              <a:buFont typeface="Wingdings" pitchFamily="2" charset="2"/>
              <a:buNone/>
            </a:pPr>
            <a:endParaRPr lang="en-US" altLang="zh-CN" sz="2800" smtClean="0"/>
          </a:p>
          <a:p>
            <a:pPr>
              <a:buFont typeface="Wingdings" pitchFamily="2" charset="2"/>
              <a:buNone/>
            </a:pPr>
            <a:r>
              <a:rPr lang="zh-CN" altLang="en-US" sz="2800" smtClean="0"/>
              <a:t>          此外，</a:t>
            </a:r>
            <a:r>
              <a:rPr lang="en-US" altLang="zh-CN" sz="2800" smtClean="0"/>
              <a:t>zeros_like()</a:t>
            </a:r>
            <a:r>
              <a:rPr lang="zh-CN" altLang="en-US" sz="2800" smtClean="0"/>
              <a:t>、</a:t>
            </a:r>
            <a:r>
              <a:rPr lang="en-US" altLang="zh-CN" sz="2800" smtClean="0"/>
              <a:t>ones_like()</a:t>
            </a:r>
            <a:r>
              <a:rPr lang="zh-CN" altLang="en-US" sz="2800" smtClean="0"/>
              <a:t>、</a:t>
            </a:r>
            <a:r>
              <a:rPr lang="en-US" altLang="zh-CN" sz="2800" smtClean="0"/>
              <a:t>empty_like()</a:t>
            </a:r>
            <a:r>
              <a:rPr lang="zh-CN" altLang="en-US" sz="2800" smtClean="0"/>
              <a:t>等函数可创建与参数数组的形状及类型相同的数组。因此，“</a:t>
            </a:r>
            <a:r>
              <a:rPr lang="en-US" altLang="zh-CN" sz="2800" smtClean="0"/>
              <a:t>zeros_like(a)”</a:t>
            </a:r>
            <a:r>
              <a:rPr lang="zh-CN" altLang="en-US" sz="2800" smtClean="0"/>
              <a:t>和“</a:t>
            </a:r>
            <a:r>
              <a:rPr lang="en-US" altLang="zh-CN" sz="2800" smtClean="0"/>
              <a:t>zeros(a.shape, a.dtype)”</a:t>
            </a:r>
            <a:r>
              <a:rPr lang="zh-CN" altLang="en-US" sz="2800" smtClean="0"/>
              <a:t>的效果相同。</a:t>
            </a:r>
            <a:endParaRPr lang="zh-CN" altLang="en-US" sz="2500" smtClean="0"/>
          </a:p>
        </p:txBody>
      </p:sp>
      <p:sp>
        <p:nvSpPr>
          <p:cNvPr id="2048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3E3D3E33-3BC4-445D-B304-3764CA390B19}" type="slidenum">
              <a:rPr lang="en-US" altLang="zh-CN" sz="1200"/>
              <a:pPr>
                <a:spcBef>
                  <a:spcPct val="0"/>
                </a:spcBef>
                <a:buClrTx/>
                <a:buFontTx/>
                <a:buNone/>
              </a:pPr>
              <a:t>15</a:t>
            </a:fld>
            <a:endParaRPr lang="en-US" altLang="zh-CN" sz="1200"/>
          </a:p>
        </p:txBody>
      </p:sp>
      <p:sp>
        <p:nvSpPr>
          <p:cNvPr id="20485" name="Text Box 4"/>
          <p:cNvSpPr txBox="1">
            <a:spLocks noChangeArrowheads="1"/>
          </p:cNvSpPr>
          <p:nvPr/>
        </p:nvSpPr>
        <p:spPr bwMode="auto">
          <a:xfrm>
            <a:off x="762000" y="1981200"/>
            <a:ext cx="76962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np.empty((2,3),np.int) #</a:t>
            </a:r>
            <a:r>
              <a:rPr lang="zh-CN" altLang="en-US" sz="2000"/>
              <a:t>只分配内存，不对其进行初始化</a:t>
            </a:r>
          </a:p>
          <a:p>
            <a:pPr eaLnBrk="1" hangingPunct="1">
              <a:spcBef>
                <a:spcPct val="0"/>
              </a:spcBef>
              <a:buClrTx/>
              <a:buFontTx/>
              <a:buNone/>
            </a:pPr>
            <a:r>
              <a:rPr lang="en-US" altLang="zh-CN" sz="2000"/>
              <a:t>array([[ 32571594, 32635312, 505219724],</a:t>
            </a:r>
          </a:p>
          <a:p>
            <a:pPr eaLnBrk="1" hangingPunct="1">
              <a:spcBef>
                <a:spcPct val="0"/>
              </a:spcBef>
              <a:buClrTx/>
              <a:buFontTx/>
              <a:buNone/>
            </a:pPr>
            <a:r>
              <a:rPr lang="en-US" altLang="zh-CN" sz="2000"/>
              <a:t>          [ 45001384, 1852386928, 665972]])</a:t>
            </a:r>
          </a:p>
          <a:p>
            <a:pPr eaLnBrk="1" hangingPunct="1">
              <a:spcBef>
                <a:spcPct val="0"/>
              </a:spcBef>
              <a:buClrTx/>
              <a:buFontTx/>
              <a:buNone/>
            </a:pPr>
            <a:endParaRPr lang="en-US" altLang="zh-CN" sz="2000"/>
          </a:p>
          <a:p>
            <a:pPr eaLnBrk="1" hangingPunct="1">
              <a:spcBef>
                <a:spcPct val="0"/>
              </a:spcBef>
              <a:buClrTx/>
              <a:buFontTx/>
              <a:buNone/>
            </a:pPr>
            <a:r>
              <a:rPr lang="en-US" altLang="zh-CN" sz="2000"/>
              <a:t>&gt;&gt;&gt; np.zeros(4, np.float) #</a:t>
            </a:r>
            <a:r>
              <a:rPr lang="zh-CN" altLang="en-US" sz="2000"/>
              <a:t>元素类型默认为</a:t>
            </a:r>
            <a:r>
              <a:rPr lang="en-US" altLang="zh-CN" sz="2000"/>
              <a:t>np.float</a:t>
            </a:r>
            <a:r>
              <a:rPr lang="zh-CN" altLang="en-US" sz="2000"/>
              <a:t>，因此这里可以省略</a:t>
            </a:r>
          </a:p>
          <a:p>
            <a:pPr eaLnBrk="1" hangingPunct="1">
              <a:spcBef>
                <a:spcPct val="0"/>
              </a:spcBef>
              <a:buClrTx/>
              <a:buFontTx/>
              <a:buNone/>
            </a:pPr>
            <a:r>
              <a:rPr lang="en-US" altLang="zh-CN" sz="2000"/>
              <a:t>array([ 0., 0., 0., 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z="3600" smtClean="0">
                <a:solidFill>
                  <a:schemeClr val="tx1"/>
                </a:solidFill>
              </a:rPr>
              <a:t>创建数组</a:t>
            </a:r>
            <a:endParaRPr lang="zh-CN" altLang="en-US" sz="3600" smtClean="0"/>
          </a:p>
        </p:txBody>
      </p:sp>
      <p:sp>
        <p:nvSpPr>
          <p:cNvPr id="22531" name="内容占位符 4"/>
          <p:cNvSpPr>
            <a:spLocks noGrp="1"/>
          </p:cNvSpPr>
          <p:nvPr>
            <p:ph idx="1"/>
          </p:nvPr>
        </p:nvSpPr>
        <p:spPr>
          <a:xfrm>
            <a:off x="609600" y="1143000"/>
            <a:ext cx="8001000" cy="5181600"/>
          </a:xfrm>
        </p:spPr>
        <p:txBody>
          <a:bodyPr/>
          <a:lstStyle/>
          <a:p>
            <a:pPr>
              <a:buFont typeface="Wingdings" pitchFamily="2" charset="2"/>
              <a:buNone/>
            </a:pPr>
            <a:r>
              <a:rPr lang="zh-CN" altLang="en-US" smtClean="0"/>
              <a:t>        此外，使用</a:t>
            </a:r>
            <a:r>
              <a:rPr lang="en-US" altLang="zh-CN" smtClean="0"/>
              <a:t>frombuffer, fromstring, fromfile</a:t>
            </a:r>
            <a:r>
              <a:rPr lang="zh-CN" altLang="en-US" smtClean="0"/>
              <a:t>，</a:t>
            </a:r>
            <a:r>
              <a:rPr lang="en-US" altLang="zh-CN" smtClean="0"/>
              <a:t>fromfunction</a:t>
            </a:r>
            <a:r>
              <a:rPr lang="zh-CN" altLang="en-US" smtClean="0"/>
              <a:t>等函数可以从字节序列、文件创建数组，下面以</a:t>
            </a:r>
            <a:r>
              <a:rPr lang="en-US" altLang="zh-CN" smtClean="0"/>
              <a:t>fromfunction</a:t>
            </a:r>
            <a:r>
              <a:rPr lang="zh-CN" altLang="en-US" smtClean="0"/>
              <a:t>为例</a:t>
            </a:r>
            <a:r>
              <a:rPr lang="en-US" altLang="zh-CN" smtClean="0"/>
              <a:t>:</a:t>
            </a:r>
            <a:r>
              <a:rPr lang="en-US" altLang="zh-CN" sz="3200" smtClean="0"/>
              <a:t>np.fromfunction</a:t>
            </a:r>
            <a:r>
              <a:rPr lang="zh-CN" altLang="en-US" sz="3200" smtClean="0"/>
              <a:t>？</a:t>
            </a:r>
            <a:endParaRPr lang="en-US" altLang="zh-CN"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r>
              <a:rPr lang="en-US" altLang="zh-CN" smtClean="0"/>
              <a:t>          fromfunction</a:t>
            </a:r>
            <a:r>
              <a:rPr lang="zh-CN" altLang="en-US" smtClean="0"/>
              <a:t>函数的第一个参数为计算每个数组元素的函数，第二个参数为数组的大小</a:t>
            </a:r>
            <a:r>
              <a:rPr lang="en-US" altLang="zh-CN" smtClean="0"/>
              <a:t>(shape)</a:t>
            </a:r>
            <a:r>
              <a:rPr lang="zh-CN" altLang="en-US" smtClean="0"/>
              <a:t>。</a:t>
            </a:r>
          </a:p>
        </p:txBody>
      </p:sp>
      <p:sp>
        <p:nvSpPr>
          <p:cNvPr id="2253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B99C5DEC-3C10-4F9E-A1F6-6B7DCAD487D8}" type="slidenum">
              <a:rPr lang="en-US" altLang="zh-CN" sz="1200"/>
              <a:pPr>
                <a:spcBef>
                  <a:spcPct val="0"/>
                </a:spcBef>
                <a:buClrTx/>
                <a:buFontTx/>
                <a:buNone/>
              </a:pPr>
              <a:t>16</a:t>
            </a:fld>
            <a:endParaRPr lang="en-US" altLang="zh-CN" sz="1200"/>
          </a:p>
        </p:txBody>
      </p:sp>
      <p:sp>
        <p:nvSpPr>
          <p:cNvPr id="22533" name="Text Box 4"/>
          <p:cNvSpPr txBox="1">
            <a:spLocks noChangeArrowheads="1"/>
          </p:cNvSpPr>
          <p:nvPr/>
        </p:nvSpPr>
        <p:spPr bwMode="auto">
          <a:xfrm>
            <a:off x="1676400" y="3048000"/>
            <a:ext cx="60960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def func(i):</a:t>
            </a:r>
          </a:p>
          <a:p>
            <a:pPr eaLnBrk="1" hangingPunct="1">
              <a:spcBef>
                <a:spcPct val="0"/>
              </a:spcBef>
              <a:buClrTx/>
              <a:buFontTx/>
              <a:buNone/>
            </a:pPr>
            <a:r>
              <a:rPr lang="en-US" altLang="zh-CN" sz="2000"/>
              <a:t>... return i%4+1</a:t>
            </a:r>
          </a:p>
          <a:p>
            <a:pPr eaLnBrk="1" hangingPunct="1">
              <a:spcBef>
                <a:spcPct val="0"/>
              </a:spcBef>
              <a:buClrTx/>
              <a:buFontTx/>
              <a:buNone/>
            </a:pPr>
            <a:r>
              <a:rPr lang="en-US" altLang="zh-CN" sz="2000"/>
              <a:t>...</a:t>
            </a:r>
          </a:p>
          <a:p>
            <a:pPr eaLnBrk="1" hangingPunct="1">
              <a:spcBef>
                <a:spcPct val="0"/>
              </a:spcBef>
              <a:buClrTx/>
              <a:buFontTx/>
              <a:buNone/>
            </a:pPr>
            <a:r>
              <a:rPr lang="en-US" altLang="zh-CN" sz="2000" i="1"/>
              <a:t>&gt;&gt;&gt; </a:t>
            </a:r>
            <a:r>
              <a:rPr lang="en-US" altLang="zh-CN" sz="2000"/>
              <a:t>np.fromfunction(func, (10,))</a:t>
            </a:r>
          </a:p>
          <a:p>
            <a:pPr eaLnBrk="1" hangingPunct="1">
              <a:spcBef>
                <a:spcPct val="0"/>
              </a:spcBef>
              <a:buClrTx/>
              <a:buFontTx/>
              <a:buNone/>
            </a:pPr>
            <a:r>
              <a:rPr lang="en-US" altLang="zh-CN" sz="2000"/>
              <a:t>array([ 1., 2., 3., 4., 1., 2., 3., 4., 1., 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z="3600" smtClean="0">
                <a:solidFill>
                  <a:schemeClr val="tx1"/>
                </a:solidFill>
              </a:rPr>
              <a:t>创建数组</a:t>
            </a:r>
            <a:endParaRPr lang="zh-CN" altLang="en-US" sz="3600" smtClean="0"/>
          </a:p>
        </p:txBody>
      </p:sp>
      <p:sp>
        <p:nvSpPr>
          <p:cNvPr id="235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275826B2-3140-451F-9AE3-A3D0677BC932}" type="slidenum">
              <a:rPr lang="en-US" altLang="zh-CN" sz="1200"/>
              <a:pPr>
                <a:spcBef>
                  <a:spcPct val="0"/>
                </a:spcBef>
                <a:buClrTx/>
                <a:buFontTx/>
                <a:buNone/>
              </a:pPr>
              <a:t>17</a:t>
            </a:fld>
            <a:endParaRPr lang="en-US" altLang="zh-CN" sz="1200"/>
          </a:p>
        </p:txBody>
      </p:sp>
      <p:sp>
        <p:nvSpPr>
          <p:cNvPr id="23556" name="内容占位符 6"/>
          <p:cNvSpPr>
            <a:spLocks noGrp="1"/>
          </p:cNvSpPr>
          <p:nvPr>
            <p:ph idx="1"/>
          </p:nvPr>
        </p:nvSpPr>
        <p:spPr>
          <a:xfrm>
            <a:off x="381000" y="1066800"/>
            <a:ext cx="8305800" cy="4967288"/>
          </a:xfrm>
        </p:spPr>
        <p:txBody>
          <a:bodyPr/>
          <a:lstStyle/>
          <a:p>
            <a:pPr>
              <a:buFont typeface="Wingdings" pitchFamily="2" charset="2"/>
              <a:buNone/>
            </a:pPr>
            <a:r>
              <a:rPr lang="zh-CN" altLang="en-US" sz="2800" smtClean="0"/>
              <a:t>        </a:t>
            </a:r>
            <a:r>
              <a:rPr lang="zh-CN" altLang="en-US" sz="2400" smtClean="0"/>
              <a:t>下面的例子创建一个二维数组表示九九乘法表，输出的数组</a:t>
            </a:r>
            <a:r>
              <a:rPr lang="en-US" altLang="zh-CN" sz="2400" smtClean="0"/>
              <a:t>a</a:t>
            </a:r>
            <a:r>
              <a:rPr lang="zh-CN" altLang="en-US" sz="2400" smtClean="0"/>
              <a:t>中的每个元素</a:t>
            </a:r>
            <a:r>
              <a:rPr lang="en-US" altLang="zh-CN" sz="2400" smtClean="0"/>
              <a:t>a[i, j]</a:t>
            </a:r>
            <a:r>
              <a:rPr lang="zh-CN" altLang="en-US" sz="2400" smtClean="0"/>
              <a:t>都等于</a:t>
            </a:r>
            <a:r>
              <a:rPr lang="en-US" altLang="zh-CN" sz="2400" smtClean="0"/>
              <a:t>func2(i, j)</a:t>
            </a:r>
            <a:r>
              <a:rPr lang="zh-CN" altLang="en-US" sz="2400" smtClean="0"/>
              <a:t>：</a:t>
            </a:r>
          </a:p>
        </p:txBody>
      </p:sp>
      <p:sp>
        <p:nvSpPr>
          <p:cNvPr id="23557" name="Text Box 4"/>
          <p:cNvSpPr txBox="1">
            <a:spLocks noChangeArrowheads="1"/>
          </p:cNvSpPr>
          <p:nvPr/>
        </p:nvSpPr>
        <p:spPr bwMode="auto">
          <a:xfrm>
            <a:off x="838200" y="2057400"/>
            <a:ext cx="7772400" cy="44005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def func2(i, j):</a:t>
            </a:r>
          </a:p>
          <a:p>
            <a:pPr eaLnBrk="1" hangingPunct="1">
              <a:spcBef>
                <a:spcPct val="0"/>
              </a:spcBef>
              <a:buClrTx/>
              <a:buFontTx/>
              <a:buNone/>
            </a:pPr>
            <a:r>
              <a:rPr lang="en-US" altLang="zh-CN" sz="2000"/>
              <a:t>... return (i+1) * ( j+1)</a:t>
            </a:r>
          </a:p>
          <a:p>
            <a:pPr eaLnBrk="1" hangingPunct="1">
              <a:spcBef>
                <a:spcPct val="0"/>
              </a:spcBef>
              <a:buClrTx/>
              <a:buFontTx/>
              <a:buNone/>
            </a:pPr>
            <a:r>
              <a:rPr lang="en-US" altLang="zh-CN" sz="2000"/>
              <a:t>...</a:t>
            </a:r>
          </a:p>
          <a:p>
            <a:pPr eaLnBrk="1" hangingPunct="1">
              <a:spcBef>
                <a:spcPct val="0"/>
              </a:spcBef>
              <a:buClrTx/>
              <a:buFontTx/>
              <a:buNone/>
            </a:pPr>
            <a:r>
              <a:rPr lang="en-US" altLang="zh-CN" sz="2000"/>
              <a:t>&gt;&gt;&gt; a = np.fromfunction(func2, (9,9))</a:t>
            </a:r>
          </a:p>
          <a:p>
            <a:pPr eaLnBrk="1" hangingPunct="1">
              <a:spcBef>
                <a:spcPct val="0"/>
              </a:spcBef>
              <a:buClrTx/>
              <a:buFontTx/>
              <a:buNone/>
            </a:pPr>
            <a:r>
              <a:rPr lang="en-US" altLang="zh-CN" sz="2000"/>
              <a:t>&gt;&gt;&gt; a</a:t>
            </a:r>
          </a:p>
          <a:p>
            <a:pPr eaLnBrk="1" hangingPunct="1">
              <a:spcBef>
                <a:spcPct val="0"/>
              </a:spcBef>
              <a:buClrTx/>
              <a:buFontTx/>
              <a:buNone/>
            </a:pPr>
            <a:r>
              <a:rPr lang="en-US" altLang="zh-CN" sz="2000"/>
              <a:t>array([[ 1., 2., 3., 4., 5., 6., 7., 8., 9.],</a:t>
            </a:r>
          </a:p>
          <a:p>
            <a:pPr eaLnBrk="1" hangingPunct="1">
              <a:spcBef>
                <a:spcPct val="0"/>
              </a:spcBef>
              <a:buClrTx/>
              <a:buFontTx/>
              <a:buNone/>
            </a:pPr>
            <a:r>
              <a:rPr lang="en-US" altLang="zh-CN" sz="2000"/>
              <a:t>[ 2., 4., 6., 8., 10., 12., 14., 16., 18.],</a:t>
            </a:r>
          </a:p>
          <a:p>
            <a:pPr eaLnBrk="1" hangingPunct="1">
              <a:spcBef>
                <a:spcPct val="0"/>
              </a:spcBef>
              <a:buClrTx/>
              <a:buFontTx/>
              <a:buNone/>
            </a:pPr>
            <a:r>
              <a:rPr lang="en-US" altLang="zh-CN" sz="2000"/>
              <a:t>[ 3., 6., 9., 12., 15., 18., 21., 24., 27.],</a:t>
            </a:r>
          </a:p>
          <a:p>
            <a:pPr eaLnBrk="1" hangingPunct="1">
              <a:spcBef>
                <a:spcPct val="0"/>
              </a:spcBef>
              <a:buClrTx/>
              <a:buFontTx/>
              <a:buNone/>
            </a:pPr>
            <a:r>
              <a:rPr lang="en-US" altLang="zh-CN" sz="2000"/>
              <a:t>[ 4., 8., 12., 16., 20., 24., 28., 32., 36.],</a:t>
            </a:r>
          </a:p>
          <a:p>
            <a:pPr eaLnBrk="1" hangingPunct="1">
              <a:spcBef>
                <a:spcPct val="0"/>
              </a:spcBef>
              <a:buClrTx/>
              <a:buFontTx/>
              <a:buNone/>
            </a:pPr>
            <a:r>
              <a:rPr lang="en-US" altLang="zh-CN" sz="2000"/>
              <a:t>[ 5., 10., 15., 20., 25., 30., 35., 40., 45.],</a:t>
            </a:r>
          </a:p>
          <a:p>
            <a:pPr eaLnBrk="1" hangingPunct="1">
              <a:spcBef>
                <a:spcPct val="0"/>
              </a:spcBef>
              <a:buClrTx/>
              <a:buFontTx/>
              <a:buNone/>
            </a:pPr>
            <a:r>
              <a:rPr lang="en-US" altLang="zh-CN" sz="2000"/>
              <a:t>[ 6., 12., 18., 24., 30., 36., 42., 48., 54.],</a:t>
            </a:r>
          </a:p>
          <a:p>
            <a:pPr eaLnBrk="1" hangingPunct="1">
              <a:spcBef>
                <a:spcPct val="0"/>
              </a:spcBef>
              <a:buClrTx/>
              <a:buFontTx/>
              <a:buNone/>
            </a:pPr>
            <a:r>
              <a:rPr lang="en-US" altLang="zh-CN" sz="2000"/>
              <a:t>[ 7., 14., 21., 28., 35., 42., 49., 56., 63.],</a:t>
            </a:r>
          </a:p>
          <a:p>
            <a:pPr eaLnBrk="1" hangingPunct="1">
              <a:spcBef>
                <a:spcPct val="0"/>
              </a:spcBef>
              <a:buClrTx/>
              <a:buFontTx/>
              <a:buNone/>
            </a:pPr>
            <a:r>
              <a:rPr lang="en-US" altLang="zh-CN" sz="2000"/>
              <a:t>[ 8., 16., 24., 32., 40., 48., 56., 64., 72.],</a:t>
            </a:r>
          </a:p>
          <a:p>
            <a:pPr eaLnBrk="1" hangingPunct="1">
              <a:spcBef>
                <a:spcPct val="0"/>
              </a:spcBef>
              <a:buClrTx/>
              <a:buFontTx/>
              <a:buNone/>
            </a:pPr>
            <a:r>
              <a:rPr lang="en-US" altLang="zh-CN" sz="2000"/>
              <a:t>[ 9., 18., 27., 36., 45., 54., 63., 72., 81.]])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z="3600" smtClean="0"/>
              <a:t>存取元素</a:t>
            </a:r>
            <a:endParaRPr lang="en-US" altLang="zh-CN" sz="3600" smtClean="0"/>
          </a:p>
        </p:txBody>
      </p:sp>
      <p:sp>
        <p:nvSpPr>
          <p:cNvPr id="24579" name="Rectangle 3"/>
          <p:cNvSpPr>
            <a:spLocks noGrp="1" noChangeArrowheads="1"/>
          </p:cNvSpPr>
          <p:nvPr>
            <p:ph type="body" idx="1"/>
          </p:nvPr>
        </p:nvSpPr>
        <p:spPr/>
        <p:txBody>
          <a:bodyPr/>
          <a:lstStyle/>
          <a:p>
            <a:pPr eaLnBrk="1" hangingPunct="1">
              <a:buFont typeface="Wingdings" pitchFamily="2" charset="2"/>
              <a:buNone/>
            </a:pPr>
            <a:r>
              <a:rPr lang="zh-CN" altLang="en-US" sz="2800" smtClean="0"/>
              <a:t>    数组元素的存取方法和</a:t>
            </a:r>
            <a:r>
              <a:rPr lang="en-US" altLang="zh-CN" sz="2800" smtClean="0"/>
              <a:t>Python</a:t>
            </a:r>
            <a:r>
              <a:rPr lang="zh-CN" altLang="en-US" sz="2800" smtClean="0"/>
              <a:t>的标准方法相同：</a:t>
            </a:r>
            <a:endParaRPr lang="en-US" altLang="zh-CN" sz="2600" smtClean="0"/>
          </a:p>
        </p:txBody>
      </p:sp>
      <p:sp>
        <p:nvSpPr>
          <p:cNvPr id="2458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B65DCC2A-4058-4E5C-8452-749E677FE952}" type="slidenum">
              <a:rPr lang="en-US" altLang="zh-CN" sz="1200"/>
              <a:pPr>
                <a:spcBef>
                  <a:spcPct val="0"/>
                </a:spcBef>
                <a:buClrTx/>
                <a:buFontTx/>
                <a:buNone/>
              </a:pPr>
              <a:t>18</a:t>
            </a:fld>
            <a:endParaRPr lang="en-US" altLang="zh-CN" sz="1200"/>
          </a:p>
        </p:txBody>
      </p:sp>
      <p:sp>
        <p:nvSpPr>
          <p:cNvPr id="24581" name="Text Box 4"/>
          <p:cNvSpPr txBox="1">
            <a:spLocks noChangeArrowheads="1"/>
          </p:cNvSpPr>
          <p:nvPr/>
        </p:nvSpPr>
        <p:spPr bwMode="auto">
          <a:xfrm>
            <a:off x="685800" y="1600200"/>
            <a:ext cx="7772400" cy="47085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a = np.arange(10)</a:t>
            </a:r>
          </a:p>
          <a:p>
            <a:pPr eaLnBrk="1" hangingPunct="1">
              <a:spcBef>
                <a:spcPct val="0"/>
              </a:spcBef>
              <a:buClrTx/>
              <a:buFontTx/>
              <a:buNone/>
            </a:pPr>
            <a:r>
              <a:rPr lang="en-US" altLang="zh-CN" sz="2000"/>
              <a:t>&gt;&gt;&gt; a[5] # </a:t>
            </a:r>
            <a:r>
              <a:rPr lang="zh-CN" altLang="en-US" sz="2000"/>
              <a:t>用整数作为下标可以获取数组中的某个元素</a:t>
            </a:r>
          </a:p>
          <a:p>
            <a:pPr eaLnBrk="1" hangingPunct="1">
              <a:spcBef>
                <a:spcPct val="0"/>
              </a:spcBef>
              <a:buClrTx/>
              <a:buFontTx/>
              <a:buNone/>
            </a:pPr>
            <a:r>
              <a:rPr lang="en-US" altLang="zh-CN" sz="2000"/>
              <a:t>5</a:t>
            </a:r>
          </a:p>
          <a:p>
            <a:pPr eaLnBrk="1" hangingPunct="1">
              <a:spcBef>
                <a:spcPct val="0"/>
              </a:spcBef>
              <a:buClrTx/>
              <a:buFontTx/>
              <a:buNone/>
            </a:pPr>
            <a:r>
              <a:rPr lang="en-US" altLang="zh-CN" sz="2000"/>
              <a:t>&gt;&gt;&gt; a[3:5] # </a:t>
            </a:r>
            <a:r>
              <a:rPr lang="zh-CN" altLang="en-US" sz="2000"/>
              <a:t>用范围作为下标获取数组的一个切片，包括</a:t>
            </a:r>
            <a:r>
              <a:rPr lang="en-US" altLang="zh-CN" sz="2000"/>
              <a:t>a[3]</a:t>
            </a:r>
            <a:r>
              <a:rPr lang="zh-CN" altLang="en-US" sz="2000"/>
              <a:t>不包括</a:t>
            </a:r>
            <a:r>
              <a:rPr lang="en-US" altLang="zh-CN" sz="2000"/>
              <a:t>a[5]</a:t>
            </a:r>
          </a:p>
          <a:p>
            <a:pPr eaLnBrk="1" hangingPunct="1">
              <a:spcBef>
                <a:spcPct val="0"/>
              </a:spcBef>
              <a:buClrTx/>
              <a:buFontTx/>
              <a:buNone/>
            </a:pPr>
            <a:r>
              <a:rPr lang="en-US" altLang="zh-CN" sz="2000"/>
              <a:t>array([3, 4])</a:t>
            </a:r>
          </a:p>
          <a:p>
            <a:pPr eaLnBrk="1" hangingPunct="1">
              <a:spcBef>
                <a:spcPct val="0"/>
              </a:spcBef>
              <a:buClrTx/>
              <a:buFontTx/>
              <a:buNone/>
            </a:pPr>
            <a:r>
              <a:rPr lang="en-US" altLang="zh-CN" sz="2000"/>
              <a:t>&gt;&gt;&gt; a[:5] # </a:t>
            </a:r>
            <a:r>
              <a:rPr lang="zh-CN" altLang="en-US" sz="2000"/>
              <a:t>省略开始下标，表示从</a:t>
            </a:r>
            <a:r>
              <a:rPr lang="en-US" altLang="zh-CN" sz="2000"/>
              <a:t>a[0]</a:t>
            </a:r>
            <a:r>
              <a:rPr lang="zh-CN" altLang="en-US" sz="2000"/>
              <a:t>开始</a:t>
            </a:r>
          </a:p>
          <a:p>
            <a:pPr eaLnBrk="1" hangingPunct="1">
              <a:spcBef>
                <a:spcPct val="0"/>
              </a:spcBef>
              <a:buClrTx/>
              <a:buFontTx/>
              <a:buNone/>
            </a:pPr>
            <a:r>
              <a:rPr lang="en-US" altLang="zh-CN" sz="2000"/>
              <a:t>array([0, 1, 2, 3, 4])</a:t>
            </a:r>
          </a:p>
          <a:p>
            <a:pPr eaLnBrk="1" hangingPunct="1">
              <a:spcBef>
                <a:spcPct val="0"/>
              </a:spcBef>
              <a:buClrTx/>
              <a:buFontTx/>
              <a:buNone/>
            </a:pPr>
            <a:r>
              <a:rPr lang="en-US" altLang="zh-CN" sz="2000"/>
              <a:t>&gt;&gt;&gt; a[:-1] # </a:t>
            </a:r>
            <a:r>
              <a:rPr lang="zh-CN" altLang="en-US" sz="2000"/>
              <a:t>下标可以使用负数，表示从数组后往前数</a:t>
            </a:r>
          </a:p>
          <a:p>
            <a:pPr eaLnBrk="1" hangingPunct="1">
              <a:spcBef>
                <a:spcPct val="0"/>
              </a:spcBef>
              <a:buClrTx/>
              <a:buFontTx/>
              <a:buNone/>
            </a:pPr>
            <a:r>
              <a:rPr lang="en-US" altLang="zh-CN" sz="2000"/>
              <a:t>array([0, 1, 2, 3, 4, 5, 6, 7, 8])</a:t>
            </a:r>
          </a:p>
          <a:p>
            <a:pPr eaLnBrk="1" hangingPunct="1">
              <a:spcBef>
                <a:spcPct val="0"/>
              </a:spcBef>
              <a:buClrTx/>
              <a:buFontTx/>
              <a:buNone/>
            </a:pPr>
            <a:r>
              <a:rPr lang="en-US" altLang="zh-CN" sz="2000"/>
              <a:t>&gt;&gt;&gt; a[2:4] = 100,101 # </a:t>
            </a:r>
            <a:r>
              <a:rPr lang="zh-CN" altLang="en-US" sz="2000"/>
              <a:t>下标还可以用来修改元素的值</a:t>
            </a:r>
          </a:p>
          <a:p>
            <a:pPr eaLnBrk="1" hangingPunct="1">
              <a:spcBef>
                <a:spcPct val="0"/>
              </a:spcBef>
              <a:buClrTx/>
              <a:buFontTx/>
              <a:buNone/>
            </a:pPr>
            <a:r>
              <a:rPr lang="en-US" altLang="zh-CN" sz="2000"/>
              <a:t>&gt;&gt;&gt; a</a:t>
            </a:r>
          </a:p>
          <a:p>
            <a:pPr eaLnBrk="1" hangingPunct="1">
              <a:spcBef>
                <a:spcPct val="0"/>
              </a:spcBef>
              <a:buClrTx/>
              <a:buFontTx/>
              <a:buNone/>
            </a:pPr>
            <a:r>
              <a:rPr lang="en-US" altLang="zh-CN" sz="2000"/>
              <a:t>array([ 0, 1, 100, 101, 4, 5, 6, 7, 8, 9])</a:t>
            </a:r>
          </a:p>
          <a:p>
            <a:pPr eaLnBrk="1" hangingPunct="1">
              <a:spcBef>
                <a:spcPct val="0"/>
              </a:spcBef>
              <a:buClrTx/>
              <a:buFontTx/>
              <a:buNone/>
            </a:pPr>
            <a:r>
              <a:rPr lang="en-US" altLang="zh-CN" sz="2000"/>
              <a:t>&gt;&gt;&gt; a[1:-1:2] # </a:t>
            </a:r>
            <a:r>
              <a:rPr lang="zh-CN" altLang="en-US" sz="2000"/>
              <a:t>范围中的第三个参数表示步长，</a:t>
            </a:r>
            <a:r>
              <a:rPr lang="en-US" altLang="zh-CN" sz="2000"/>
              <a:t>2</a:t>
            </a:r>
            <a:r>
              <a:rPr lang="zh-CN" altLang="en-US" sz="2000"/>
              <a:t>表示隔一个元素取一个元素</a:t>
            </a:r>
            <a:endParaRPr lang="en-US" altLang="zh-CN"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z="3600" smtClean="0"/>
              <a:t>存取元素</a:t>
            </a:r>
            <a:endParaRPr lang="en-US" altLang="zh-CN" sz="3600" smtClean="0"/>
          </a:p>
        </p:txBody>
      </p:sp>
      <p:sp>
        <p:nvSpPr>
          <p:cNvPr id="25603" name="Rectangle 3"/>
          <p:cNvSpPr>
            <a:spLocks noGrp="1" noChangeArrowheads="1"/>
          </p:cNvSpPr>
          <p:nvPr>
            <p:ph type="body" idx="1"/>
          </p:nvPr>
        </p:nvSpPr>
        <p:spPr/>
        <p:txBody>
          <a:bodyPr/>
          <a:lstStyle/>
          <a:p>
            <a:pPr eaLnBrk="1" hangingPunct="1">
              <a:lnSpc>
                <a:spcPct val="90000"/>
              </a:lnSpc>
            </a:pPr>
            <a:endParaRPr lang="en-US" altLang="zh-CN" smtClean="0"/>
          </a:p>
          <a:p>
            <a:pPr eaLnBrk="1" hangingPunct="1">
              <a:lnSpc>
                <a:spcPct val="90000"/>
              </a:lnSpc>
            </a:pPr>
            <a:endParaRPr lang="en-US" altLang="zh-CN" smtClean="0"/>
          </a:p>
          <a:p>
            <a:pPr eaLnBrk="1" hangingPunct="1">
              <a:lnSpc>
                <a:spcPct val="90000"/>
              </a:lnSpc>
            </a:pPr>
            <a:endParaRPr lang="en-US" altLang="zh-CN" smtClean="0"/>
          </a:p>
          <a:p>
            <a:pPr eaLnBrk="1" hangingPunct="1">
              <a:lnSpc>
                <a:spcPct val="90000"/>
              </a:lnSpc>
            </a:pPr>
            <a:endParaRPr lang="en-US" altLang="zh-CN" smtClean="0"/>
          </a:p>
          <a:p>
            <a:pPr>
              <a:buFont typeface="Wingdings" pitchFamily="2" charset="2"/>
              <a:buNone/>
            </a:pPr>
            <a:r>
              <a:rPr lang="zh-CN" altLang="en-US" smtClean="0"/>
              <a:t>         </a:t>
            </a:r>
          </a:p>
        </p:txBody>
      </p:sp>
      <p:sp>
        <p:nvSpPr>
          <p:cNvPr id="256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387E6CBE-DCD6-4B85-B608-C584664B1F2E}" type="slidenum">
              <a:rPr lang="en-US" altLang="zh-CN" sz="1200"/>
              <a:pPr>
                <a:spcBef>
                  <a:spcPct val="0"/>
                </a:spcBef>
                <a:buClrTx/>
                <a:buFontTx/>
                <a:buNone/>
              </a:pPr>
              <a:t>19</a:t>
            </a:fld>
            <a:endParaRPr lang="en-US" altLang="zh-CN" sz="1200"/>
          </a:p>
        </p:txBody>
      </p:sp>
      <p:sp>
        <p:nvSpPr>
          <p:cNvPr id="25605" name="Text Box 4"/>
          <p:cNvSpPr txBox="1">
            <a:spLocks noChangeArrowheads="1"/>
          </p:cNvSpPr>
          <p:nvPr/>
        </p:nvSpPr>
        <p:spPr bwMode="auto">
          <a:xfrm>
            <a:off x="609600" y="1752600"/>
            <a:ext cx="77724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array([ 1, 101, 5, 7])</a:t>
            </a:r>
          </a:p>
          <a:p>
            <a:pPr eaLnBrk="1" hangingPunct="1">
              <a:spcBef>
                <a:spcPct val="0"/>
              </a:spcBef>
              <a:buClrTx/>
              <a:buFontTx/>
              <a:buNone/>
            </a:pPr>
            <a:r>
              <a:rPr lang="en-US" altLang="zh-CN" sz="2000"/>
              <a:t>&gt;&gt;&gt; a[::-1] # </a:t>
            </a:r>
            <a:r>
              <a:rPr lang="zh-CN" altLang="en-US" sz="2000"/>
              <a:t>省略范围的开始下标和结束下标，步长为</a:t>
            </a:r>
            <a:r>
              <a:rPr lang="en-US" altLang="zh-CN" sz="2000"/>
              <a:t>-1</a:t>
            </a:r>
            <a:r>
              <a:rPr lang="zh-CN" altLang="en-US" sz="2000"/>
              <a:t>，整个数组头尾颠倒</a:t>
            </a:r>
          </a:p>
          <a:p>
            <a:pPr eaLnBrk="1" hangingPunct="1">
              <a:spcBef>
                <a:spcPct val="0"/>
              </a:spcBef>
              <a:buClrTx/>
              <a:buFontTx/>
              <a:buNone/>
            </a:pPr>
            <a:r>
              <a:rPr lang="en-US" altLang="zh-CN" sz="2000"/>
              <a:t>array([ 9, 8, 7, 6, 5, 4, 101, 100, 1, 0])</a:t>
            </a:r>
          </a:p>
          <a:p>
            <a:pPr eaLnBrk="1" hangingPunct="1">
              <a:spcBef>
                <a:spcPct val="0"/>
              </a:spcBef>
              <a:buClrTx/>
              <a:buFontTx/>
              <a:buNone/>
            </a:pPr>
            <a:r>
              <a:rPr lang="en-US" altLang="zh-CN" sz="2000"/>
              <a:t>&gt;&gt;&gt; a[5:1:-2] # </a:t>
            </a:r>
            <a:r>
              <a:rPr lang="zh-CN" altLang="en-US" sz="2000"/>
              <a:t>步长为负数时，开始下标必须大于结束下标</a:t>
            </a:r>
          </a:p>
          <a:p>
            <a:pPr eaLnBrk="1" hangingPunct="1">
              <a:spcBef>
                <a:spcPct val="0"/>
              </a:spcBef>
              <a:buClrTx/>
              <a:buFontTx/>
              <a:buNone/>
            </a:pPr>
            <a:r>
              <a:rPr lang="en-US" altLang="zh-CN" sz="2000"/>
              <a:t>array([ 5, 101])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551CFB97-7D3B-4445-82E5-3DA20CA950A6}" type="slidenum">
              <a:rPr lang="en-US" altLang="zh-CN" sz="1200"/>
              <a:pPr>
                <a:spcBef>
                  <a:spcPct val="0"/>
                </a:spcBef>
                <a:buClrTx/>
                <a:buFontTx/>
                <a:buNone/>
              </a:pPr>
              <a:t>2</a:t>
            </a:fld>
            <a:endParaRPr lang="en-US" altLang="zh-CN" sz="1200"/>
          </a:p>
        </p:txBody>
      </p:sp>
      <p:sp>
        <p:nvSpPr>
          <p:cNvPr id="5" name="Rectangle 2"/>
          <p:cNvSpPr txBox="1">
            <a:spLocks noChangeArrowheads="1"/>
          </p:cNvSpPr>
          <p:nvPr/>
        </p:nvSpPr>
        <p:spPr bwMode="auto">
          <a:xfrm>
            <a:off x="2438400" y="2286000"/>
            <a:ext cx="4429125" cy="939800"/>
          </a:xfrm>
          <a:prstGeom prst="rect">
            <a:avLst/>
          </a:prstGeom>
          <a:noFill/>
          <a:ln w="9525">
            <a:noFill/>
            <a:miter lim="800000"/>
            <a:headEnd/>
            <a:tailEnd/>
          </a:ln>
          <a:effectLst/>
        </p:spPr>
        <p:txBody>
          <a:bodyPr anchor="b"/>
          <a:lstStyle/>
          <a:p>
            <a:pPr eaLnBrk="1" hangingPunct="1">
              <a:defRPr/>
            </a:pPr>
            <a:r>
              <a:rPr lang="en-US" altLang="zh-CN" sz="4000" dirty="0" err="1"/>
              <a:t>NumPy</a:t>
            </a:r>
            <a:endParaRPr lang="zh-CN" altLang="en-US" sz="3800" kern="0" dirty="0">
              <a:solidFill>
                <a:schemeClr val="tx2"/>
              </a:solidFill>
              <a:latin typeface="+mj-lt"/>
              <a:ea typeface="+mj-ea"/>
              <a:cs typeface="+mj-cs"/>
            </a:endParaRPr>
          </a:p>
        </p:txBody>
      </p:sp>
      <p:sp>
        <p:nvSpPr>
          <p:cNvPr id="6" name="Rectangle 3"/>
          <p:cNvSpPr txBox="1">
            <a:spLocks noChangeArrowheads="1"/>
          </p:cNvSpPr>
          <p:nvPr/>
        </p:nvSpPr>
        <p:spPr bwMode="auto">
          <a:xfrm>
            <a:off x="3810000" y="3733800"/>
            <a:ext cx="4786313" cy="785813"/>
          </a:xfrm>
          <a:prstGeom prst="rect">
            <a:avLst/>
          </a:prstGeom>
          <a:noFill/>
          <a:ln w="9525">
            <a:noFill/>
            <a:miter lim="800000"/>
            <a:headEnd/>
            <a:tailEnd/>
          </a:ln>
        </p:spPr>
        <p:txBody>
          <a:bodyPr/>
          <a:lstStyle/>
          <a:p>
            <a:pPr marL="469900" indent="-469900" eaLnBrk="1" hangingPunct="1">
              <a:spcBef>
                <a:spcPct val="20000"/>
              </a:spcBef>
              <a:buClr>
                <a:schemeClr val="accent2"/>
              </a:buClr>
              <a:defRPr/>
            </a:pPr>
            <a:r>
              <a:rPr lang="en-US" altLang="zh-CN" sz="3600" kern="0" dirty="0">
                <a:latin typeface="+mn-lt"/>
                <a:ea typeface="+mn-ea"/>
              </a:rPr>
              <a:t>—</a:t>
            </a:r>
            <a:r>
              <a:rPr lang="en-US" altLang="zh-CN" sz="3600" dirty="0" err="1">
                <a:solidFill>
                  <a:schemeClr val="tx2"/>
                </a:solidFill>
              </a:rPr>
              <a:t>ndarray</a:t>
            </a:r>
            <a:r>
              <a:rPr lang="en-US" altLang="zh-CN" sz="3600" dirty="0">
                <a:solidFill>
                  <a:schemeClr val="tx2"/>
                </a:solidFill>
              </a:rPr>
              <a:t> </a:t>
            </a:r>
            <a:r>
              <a:rPr lang="zh-CN" altLang="en-US" sz="3600" dirty="0">
                <a:solidFill>
                  <a:schemeClr val="tx2"/>
                </a:solidFill>
              </a:rPr>
              <a:t>对象</a:t>
            </a:r>
            <a:endParaRPr lang="en-US" altLang="zh-CN" sz="3600" kern="0" dirty="0">
              <a:latin typeface="+mn-lt"/>
              <a:ea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304800"/>
            <a:ext cx="8001000" cy="603250"/>
          </a:xfrm>
        </p:spPr>
        <p:txBody>
          <a:bodyPr/>
          <a:lstStyle/>
          <a:p>
            <a:pPr eaLnBrk="1" hangingPunct="1"/>
            <a:r>
              <a:rPr lang="zh-CN" altLang="en-US" sz="3600" smtClean="0"/>
              <a:t>存取元素</a:t>
            </a:r>
            <a:endParaRPr lang="en-US" altLang="zh-CN" sz="3600" smtClean="0"/>
          </a:p>
        </p:txBody>
      </p:sp>
      <p:sp>
        <p:nvSpPr>
          <p:cNvPr id="26627" name="Rectangle 3"/>
          <p:cNvSpPr>
            <a:spLocks noGrp="1" noChangeArrowheads="1"/>
          </p:cNvSpPr>
          <p:nvPr>
            <p:ph type="body" idx="1"/>
          </p:nvPr>
        </p:nvSpPr>
        <p:spPr/>
        <p:txBody>
          <a:bodyPr/>
          <a:lstStyle/>
          <a:p>
            <a:pPr eaLnBrk="1" hangingPunct="1"/>
            <a:r>
              <a:rPr lang="zh-CN" altLang="en-US" sz="2800" smtClean="0"/>
              <a:t>和</a:t>
            </a:r>
            <a:r>
              <a:rPr lang="en-US" altLang="zh-CN" sz="2800" smtClean="0"/>
              <a:t>Python</a:t>
            </a:r>
            <a:r>
              <a:rPr lang="zh-CN" altLang="en-US" sz="2800" smtClean="0"/>
              <a:t>的列表序列不同，通过下标范围获取的新的数组是原始数组的一个视图。它与原始数组共享同一块数据空间：</a:t>
            </a:r>
            <a:endParaRPr lang="zh-CN" altLang="en-US" sz="2600" smtClean="0"/>
          </a:p>
        </p:txBody>
      </p:sp>
      <p:sp>
        <p:nvSpPr>
          <p:cNvPr id="266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51A5CA14-B382-471C-B0AE-8C84F5D4C7D2}" type="slidenum">
              <a:rPr lang="en-US" altLang="zh-CN" sz="1200"/>
              <a:pPr>
                <a:spcBef>
                  <a:spcPct val="0"/>
                </a:spcBef>
                <a:buClrTx/>
                <a:buFontTx/>
                <a:buNone/>
              </a:pPr>
              <a:t>20</a:t>
            </a:fld>
            <a:endParaRPr lang="en-US" altLang="zh-CN" sz="1200"/>
          </a:p>
        </p:txBody>
      </p:sp>
      <p:sp>
        <p:nvSpPr>
          <p:cNvPr id="26629" name="Text Box 4"/>
          <p:cNvSpPr txBox="1">
            <a:spLocks noChangeArrowheads="1"/>
          </p:cNvSpPr>
          <p:nvPr/>
        </p:nvSpPr>
        <p:spPr bwMode="auto">
          <a:xfrm>
            <a:off x="685800" y="2743200"/>
            <a:ext cx="7772400" cy="2862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b = a[3:7] # </a:t>
            </a:r>
            <a:r>
              <a:rPr lang="zh-CN" altLang="en-US" sz="2000"/>
              <a:t>通过下标范围产生一个新的数组</a:t>
            </a:r>
            <a:r>
              <a:rPr lang="en-US" altLang="zh-CN" sz="2000"/>
              <a:t>b</a:t>
            </a:r>
            <a:r>
              <a:rPr lang="zh-CN" altLang="en-US" sz="2000"/>
              <a:t>，</a:t>
            </a:r>
            <a:r>
              <a:rPr lang="en-US" altLang="zh-CN" sz="2000"/>
              <a:t>b</a:t>
            </a:r>
            <a:r>
              <a:rPr lang="zh-CN" altLang="en-US" sz="2000"/>
              <a:t>和</a:t>
            </a:r>
            <a:r>
              <a:rPr lang="en-US" altLang="zh-CN" sz="2000"/>
              <a:t>a</a:t>
            </a:r>
            <a:r>
              <a:rPr lang="zh-CN" altLang="en-US" sz="2000"/>
              <a:t>共享同一块数据空间</a:t>
            </a:r>
          </a:p>
          <a:p>
            <a:pPr eaLnBrk="1" hangingPunct="1">
              <a:spcBef>
                <a:spcPct val="0"/>
              </a:spcBef>
              <a:buClrTx/>
              <a:buFontTx/>
              <a:buNone/>
            </a:pPr>
            <a:r>
              <a:rPr lang="en-US" altLang="zh-CN" sz="2000"/>
              <a:t>&gt;&gt;&gt; b</a:t>
            </a:r>
          </a:p>
          <a:p>
            <a:pPr eaLnBrk="1" hangingPunct="1">
              <a:spcBef>
                <a:spcPct val="0"/>
              </a:spcBef>
              <a:buClrTx/>
              <a:buFontTx/>
              <a:buNone/>
            </a:pPr>
            <a:r>
              <a:rPr lang="en-US" altLang="zh-CN" sz="2000"/>
              <a:t>array([101, 4, 5, 6])</a:t>
            </a:r>
          </a:p>
          <a:p>
            <a:pPr eaLnBrk="1" hangingPunct="1">
              <a:spcBef>
                <a:spcPct val="0"/>
              </a:spcBef>
              <a:buClrTx/>
              <a:buFontTx/>
              <a:buNone/>
            </a:pPr>
            <a:r>
              <a:rPr lang="en-US" altLang="zh-CN" sz="2000"/>
              <a:t>&gt;&gt;&gt; b[2] = -10 # </a:t>
            </a:r>
            <a:r>
              <a:rPr lang="zh-CN" altLang="en-US" sz="2000"/>
              <a:t>将</a:t>
            </a:r>
            <a:r>
              <a:rPr lang="en-US" altLang="zh-CN" sz="2000"/>
              <a:t>b</a:t>
            </a:r>
            <a:r>
              <a:rPr lang="zh-CN" altLang="en-US" sz="2000"/>
              <a:t>的第</a:t>
            </a:r>
            <a:r>
              <a:rPr lang="en-US" altLang="zh-CN" sz="2000"/>
              <a:t>2</a:t>
            </a:r>
            <a:r>
              <a:rPr lang="zh-CN" altLang="en-US" sz="2000"/>
              <a:t>个元素修改为</a:t>
            </a:r>
            <a:r>
              <a:rPr lang="en-US" altLang="zh-CN" sz="2000"/>
              <a:t>-10</a:t>
            </a:r>
          </a:p>
          <a:p>
            <a:pPr eaLnBrk="1" hangingPunct="1">
              <a:spcBef>
                <a:spcPct val="0"/>
              </a:spcBef>
              <a:buClrTx/>
              <a:buFontTx/>
              <a:buNone/>
            </a:pPr>
            <a:r>
              <a:rPr lang="en-US" altLang="zh-CN" sz="2000"/>
              <a:t>&gt;&gt;&gt; b</a:t>
            </a:r>
          </a:p>
          <a:p>
            <a:pPr eaLnBrk="1" hangingPunct="1">
              <a:spcBef>
                <a:spcPct val="0"/>
              </a:spcBef>
              <a:buClrTx/>
              <a:buFontTx/>
              <a:buNone/>
            </a:pPr>
            <a:r>
              <a:rPr lang="en-US" altLang="zh-CN" sz="2000"/>
              <a:t>array([101, 4, -10, 6])</a:t>
            </a:r>
          </a:p>
          <a:p>
            <a:pPr eaLnBrk="1" hangingPunct="1">
              <a:spcBef>
                <a:spcPct val="0"/>
              </a:spcBef>
              <a:buClrTx/>
              <a:buFontTx/>
              <a:buNone/>
            </a:pPr>
            <a:r>
              <a:rPr lang="en-US" altLang="zh-CN" sz="2000"/>
              <a:t>&gt;&gt;&gt; a # a</a:t>
            </a:r>
            <a:r>
              <a:rPr lang="zh-CN" altLang="en-US" sz="2000"/>
              <a:t>的第</a:t>
            </a:r>
            <a:r>
              <a:rPr lang="en-US" altLang="zh-CN" sz="2000"/>
              <a:t>5</a:t>
            </a:r>
            <a:r>
              <a:rPr lang="zh-CN" altLang="en-US" sz="2000"/>
              <a:t>个元素也被修改为</a:t>
            </a:r>
            <a:r>
              <a:rPr lang="en-US" altLang="zh-CN" sz="2000"/>
              <a:t>10</a:t>
            </a:r>
          </a:p>
          <a:p>
            <a:pPr eaLnBrk="1" hangingPunct="1">
              <a:spcBef>
                <a:spcPct val="0"/>
              </a:spcBef>
              <a:buClrTx/>
              <a:buFontTx/>
              <a:buNone/>
            </a:pPr>
            <a:r>
              <a:rPr lang="en-US" altLang="zh-CN" sz="2000"/>
              <a:t>array([ 0, 1, 100, 101, 4, -10, 6, 7, 8, 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3600" smtClean="0"/>
              <a:t>存取元素</a:t>
            </a:r>
          </a:p>
        </p:txBody>
      </p:sp>
      <p:sp>
        <p:nvSpPr>
          <p:cNvPr id="27651" name="Rectangle 3"/>
          <p:cNvSpPr>
            <a:spLocks noGrp="1" noChangeArrowheads="1"/>
          </p:cNvSpPr>
          <p:nvPr>
            <p:ph type="body" idx="1"/>
          </p:nvPr>
        </p:nvSpPr>
        <p:spPr/>
        <p:txBody>
          <a:bodyPr/>
          <a:lstStyle/>
          <a:p>
            <a:pPr eaLnBrk="1" hangingPunct="1">
              <a:buFont typeface="Wingdings" pitchFamily="2" charset="2"/>
              <a:buNone/>
            </a:pPr>
            <a:r>
              <a:rPr lang="zh-CN" altLang="en-US" sz="2800" smtClean="0"/>
              <a:t>          除了使用下标范围存取元素之外，</a:t>
            </a:r>
            <a:r>
              <a:rPr lang="en-US" altLang="zh-CN" sz="2800" smtClean="0"/>
              <a:t>NumPy</a:t>
            </a:r>
            <a:r>
              <a:rPr lang="zh-CN" altLang="en-US" sz="2800" smtClean="0"/>
              <a:t>还提供了两种存取元素的高级方法。</a:t>
            </a:r>
            <a:endParaRPr lang="en-US" altLang="zh-CN" sz="2800" smtClean="0"/>
          </a:p>
          <a:p>
            <a:r>
              <a:rPr lang="zh-CN" altLang="en-US" sz="2800" smtClean="0"/>
              <a:t>使用整数序列</a:t>
            </a:r>
          </a:p>
          <a:p>
            <a:pPr>
              <a:buFont typeface="Wingdings" pitchFamily="2" charset="2"/>
              <a:buNone/>
            </a:pPr>
            <a:r>
              <a:rPr lang="zh-CN" altLang="en-US" sz="2800" smtClean="0"/>
              <a:t>         当使用整数序列对数组元素进行存取时，将使用整数序列中的每个元素作为下标，整数序列可以是列表或者数组。使用整数序列作为下标获得的数组不和原始数组共享数据空间。</a:t>
            </a:r>
            <a:endParaRPr lang="en-US" altLang="zh-CN" sz="2600" smtClean="0"/>
          </a:p>
        </p:txBody>
      </p:sp>
      <p:sp>
        <p:nvSpPr>
          <p:cNvPr id="276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EAF18139-D216-4390-A3C5-C5469920FDD4}" type="slidenum">
              <a:rPr lang="en-US" altLang="zh-CN" sz="1200"/>
              <a:pPr>
                <a:spcBef>
                  <a:spcPct val="0"/>
                </a:spcBef>
                <a:buClrTx/>
                <a:buFontTx/>
                <a:buNone/>
              </a:pPr>
              <a:t>21</a:t>
            </a:fld>
            <a:endParaRPr lang="en-US" altLang="zh-CN" sz="1200"/>
          </a:p>
        </p:txBody>
      </p:sp>
      <p:sp>
        <p:nvSpPr>
          <p:cNvPr id="27653" name="Text Box 4"/>
          <p:cNvSpPr txBox="1">
            <a:spLocks noChangeArrowheads="1"/>
          </p:cNvSpPr>
          <p:nvPr/>
        </p:nvSpPr>
        <p:spPr bwMode="auto">
          <a:xfrm>
            <a:off x="838200" y="4572000"/>
            <a:ext cx="76200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x = np.arange(10,1,-1)</a:t>
            </a:r>
          </a:p>
          <a:p>
            <a:pPr eaLnBrk="1" hangingPunct="1">
              <a:spcBef>
                <a:spcPct val="0"/>
              </a:spcBef>
              <a:buClrTx/>
              <a:buFontTx/>
              <a:buNone/>
            </a:pPr>
            <a:r>
              <a:rPr lang="en-US" altLang="zh-CN" sz="2000"/>
              <a:t>&gt;&gt;&gt; x</a:t>
            </a:r>
          </a:p>
          <a:p>
            <a:pPr eaLnBrk="1" hangingPunct="1">
              <a:spcBef>
                <a:spcPct val="0"/>
              </a:spcBef>
              <a:buClrTx/>
              <a:buFontTx/>
              <a:buNone/>
            </a:pPr>
            <a:r>
              <a:rPr lang="en-US" altLang="zh-CN" sz="2000"/>
              <a:t>array([10, 9, 8, 7, 6, 5, 4, 3, 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z="3600" smtClean="0"/>
              <a:t>存取元素</a:t>
            </a:r>
          </a:p>
        </p:txBody>
      </p:sp>
      <p:sp>
        <p:nvSpPr>
          <p:cNvPr id="28675" name="Rectangle 3"/>
          <p:cNvSpPr>
            <a:spLocks noGrp="1" noChangeArrowheads="1"/>
          </p:cNvSpPr>
          <p:nvPr>
            <p:ph type="body" idx="1"/>
          </p:nvPr>
        </p:nvSpPr>
        <p:spPr/>
        <p:txBody>
          <a:bodyPr/>
          <a:lstStyle/>
          <a:p>
            <a:pPr eaLnBrk="1" hangingPunct="1"/>
            <a:r>
              <a:rPr lang="en-US" altLang="zh-CN" smtClean="0"/>
              <a:t>  </a:t>
            </a:r>
          </a:p>
        </p:txBody>
      </p:sp>
      <p:sp>
        <p:nvSpPr>
          <p:cNvPr id="286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09AA5022-127D-40D8-A773-5CDDB86CD518}" type="slidenum">
              <a:rPr lang="en-US" altLang="zh-CN" sz="1200"/>
              <a:pPr>
                <a:spcBef>
                  <a:spcPct val="0"/>
                </a:spcBef>
                <a:buClrTx/>
                <a:buFontTx/>
                <a:buNone/>
              </a:pPr>
              <a:t>22</a:t>
            </a:fld>
            <a:endParaRPr lang="en-US" altLang="zh-CN" sz="1200"/>
          </a:p>
        </p:txBody>
      </p:sp>
      <p:sp>
        <p:nvSpPr>
          <p:cNvPr id="28677" name="Text Box 4"/>
          <p:cNvSpPr txBox="1">
            <a:spLocks noChangeArrowheads="1"/>
          </p:cNvSpPr>
          <p:nvPr/>
        </p:nvSpPr>
        <p:spPr bwMode="auto">
          <a:xfrm>
            <a:off x="685800" y="1371600"/>
            <a:ext cx="7772400" cy="40624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x[[3, 3, 1, 8]] # </a:t>
            </a:r>
            <a:r>
              <a:rPr lang="zh-CN" altLang="en-US" sz="2000"/>
              <a:t>获取</a:t>
            </a:r>
            <a:r>
              <a:rPr lang="en-US" altLang="zh-CN" sz="2000"/>
              <a:t>x</a:t>
            </a:r>
            <a:r>
              <a:rPr lang="zh-CN" altLang="en-US" sz="2000"/>
              <a:t>中的下标为</a:t>
            </a:r>
            <a:r>
              <a:rPr lang="en-US" altLang="zh-CN" sz="2000"/>
              <a:t>3, 3, 1, 8</a:t>
            </a:r>
            <a:r>
              <a:rPr lang="zh-CN" altLang="en-US" sz="2000"/>
              <a:t>的</a:t>
            </a:r>
            <a:r>
              <a:rPr lang="en-US" altLang="zh-CN" sz="2000"/>
              <a:t>4</a:t>
            </a:r>
            <a:r>
              <a:rPr lang="zh-CN" altLang="en-US" sz="2000"/>
              <a:t>个元素，组成一个新的数组</a:t>
            </a:r>
          </a:p>
          <a:p>
            <a:pPr eaLnBrk="1" hangingPunct="1">
              <a:spcBef>
                <a:spcPct val="0"/>
              </a:spcBef>
              <a:buClrTx/>
              <a:buFontTx/>
              <a:buNone/>
            </a:pPr>
            <a:r>
              <a:rPr lang="en-US" altLang="zh-CN" sz="2000"/>
              <a:t>array([7, 7, 9, 2])</a:t>
            </a:r>
          </a:p>
          <a:p>
            <a:pPr eaLnBrk="1" hangingPunct="1">
              <a:spcBef>
                <a:spcPct val="0"/>
              </a:spcBef>
              <a:buClrTx/>
              <a:buFontTx/>
              <a:buNone/>
            </a:pPr>
            <a:r>
              <a:rPr lang="en-US" altLang="zh-CN" sz="2000"/>
              <a:t>&gt;&gt;&gt; b = x[np.array([3,3,-3,8])] #</a:t>
            </a:r>
            <a:r>
              <a:rPr lang="zh-CN" altLang="en-US" sz="2000"/>
              <a:t>下标可以是负数</a:t>
            </a:r>
          </a:p>
          <a:p>
            <a:pPr eaLnBrk="1" hangingPunct="1">
              <a:spcBef>
                <a:spcPct val="0"/>
              </a:spcBef>
              <a:buClrTx/>
              <a:buFontTx/>
              <a:buNone/>
            </a:pPr>
            <a:r>
              <a:rPr lang="en-US" altLang="zh-CN" sz="2000"/>
              <a:t>&gt;&gt;&gt; b[2] = 100</a:t>
            </a:r>
          </a:p>
          <a:p>
            <a:pPr eaLnBrk="1" hangingPunct="1">
              <a:spcBef>
                <a:spcPct val="0"/>
              </a:spcBef>
              <a:buClrTx/>
              <a:buFontTx/>
              <a:buNone/>
            </a:pPr>
            <a:r>
              <a:rPr lang="en-US" altLang="zh-CN" sz="2000"/>
              <a:t>&gt;&gt;&gt; b</a:t>
            </a:r>
          </a:p>
          <a:p>
            <a:pPr eaLnBrk="1" hangingPunct="1">
              <a:spcBef>
                <a:spcPct val="0"/>
              </a:spcBef>
              <a:buClrTx/>
              <a:buFontTx/>
              <a:buNone/>
            </a:pPr>
            <a:r>
              <a:rPr lang="en-US" altLang="zh-CN" sz="2000"/>
              <a:t>array([7, 7, 100, 2])</a:t>
            </a:r>
          </a:p>
          <a:p>
            <a:pPr eaLnBrk="1" hangingPunct="1">
              <a:spcBef>
                <a:spcPct val="0"/>
              </a:spcBef>
              <a:buClrTx/>
              <a:buFontTx/>
              <a:buNone/>
            </a:pPr>
            <a:r>
              <a:rPr lang="en-US" altLang="zh-CN" sz="2000"/>
              <a:t>&gt;&gt;&gt; x # </a:t>
            </a:r>
            <a:r>
              <a:rPr lang="zh-CN" altLang="en-US" sz="2000"/>
              <a:t>由于</a:t>
            </a:r>
            <a:r>
              <a:rPr lang="en-US" altLang="zh-CN" sz="2000"/>
              <a:t>b</a:t>
            </a:r>
            <a:r>
              <a:rPr lang="zh-CN" altLang="en-US" sz="2000"/>
              <a:t>和</a:t>
            </a:r>
            <a:r>
              <a:rPr lang="en-US" altLang="zh-CN" sz="2000"/>
              <a:t>x</a:t>
            </a:r>
            <a:r>
              <a:rPr lang="zh-CN" altLang="en-US" sz="2000"/>
              <a:t>不共享数据空间，因此</a:t>
            </a:r>
            <a:r>
              <a:rPr lang="en-US" altLang="zh-CN" sz="2000"/>
              <a:t>x</a:t>
            </a:r>
            <a:r>
              <a:rPr lang="zh-CN" altLang="en-US" sz="2000"/>
              <a:t>中的值并没有改变</a:t>
            </a:r>
          </a:p>
          <a:p>
            <a:pPr eaLnBrk="1" hangingPunct="1">
              <a:spcBef>
                <a:spcPct val="0"/>
              </a:spcBef>
              <a:buClrTx/>
              <a:buFontTx/>
              <a:buNone/>
            </a:pPr>
            <a:r>
              <a:rPr lang="en-US" altLang="zh-CN" sz="2000"/>
              <a:t>array([10, 9, 8, 7, 6, 5, 4, 3, 2])</a:t>
            </a:r>
          </a:p>
          <a:p>
            <a:pPr eaLnBrk="1" hangingPunct="1">
              <a:spcBef>
                <a:spcPct val="0"/>
              </a:spcBef>
              <a:buClrTx/>
              <a:buFontTx/>
              <a:buNone/>
            </a:pPr>
            <a:r>
              <a:rPr lang="en-US" altLang="zh-CN" sz="2000"/>
              <a:t>&gt;&gt;&gt; x[[3,5,1]] = -1, -2, -3 # </a:t>
            </a:r>
            <a:r>
              <a:rPr lang="zh-CN" altLang="en-US" sz="2000"/>
              <a:t>整数序列下标也可以用来修改元素的值</a:t>
            </a:r>
          </a:p>
          <a:p>
            <a:pPr eaLnBrk="1" hangingPunct="1">
              <a:spcBef>
                <a:spcPct val="0"/>
              </a:spcBef>
              <a:buClrTx/>
              <a:buFontTx/>
              <a:buNone/>
            </a:pPr>
            <a:r>
              <a:rPr lang="en-US" altLang="zh-CN" sz="2000"/>
              <a:t>&gt;&gt;&gt; x</a:t>
            </a:r>
          </a:p>
          <a:p>
            <a:pPr eaLnBrk="1" hangingPunct="1">
              <a:spcBef>
                <a:spcPct val="0"/>
              </a:spcBef>
              <a:buClrTx/>
              <a:buFontTx/>
              <a:buNone/>
            </a:pPr>
            <a:r>
              <a:rPr lang="en-US" altLang="zh-CN" sz="2000"/>
              <a:t>array([10, -3, 8, -1, 6, -2, 4, 3, 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3600" smtClean="0"/>
              <a:t>存取元素</a:t>
            </a:r>
          </a:p>
        </p:txBody>
      </p:sp>
      <p:sp>
        <p:nvSpPr>
          <p:cNvPr id="29699" name="Rectangle 3"/>
          <p:cNvSpPr>
            <a:spLocks noGrp="1" noChangeArrowheads="1"/>
          </p:cNvSpPr>
          <p:nvPr>
            <p:ph type="body" idx="1"/>
          </p:nvPr>
        </p:nvSpPr>
        <p:spPr/>
        <p:txBody>
          <a:bodyPr/>
          <a:lstStyle/>
          <a:p>
            <a:r>
              <a:rPr lang="zh-CN" altLang="en-US" smtClean="0"/>
              <a:t>使用布尔数组</a:t>
            </a:r>
          </a:p>
          <a:p>
            <a:pPr>
              <a:buFont typeface="Wingdings" pitchFamily="2" charset="2"/>
              <a:buNone/>
            </a:pPr>
            <a:r>
              <a:rPr lang="zh-CN" altLang="en-US" smtClean="0"/>
              <a:t>          当使用布尔数组</a:t>
            </a:r>
            <a:r>
              <a:rPr lang="en-US" altLang="zh-CN" smtClean="0"/>
              <a:t>b</a:t>
            </a:r>
            <a:r>
              <a:rPr lang="zh-CN" altLang="en-US" smtClean="0"/>
              <a:t>作为下标存取数组</a:t>
            </a:r>
            <a:r>
              <a:rPr lang="en-US" altLang="zh-CN" smtClean="0"/>
              <a:t>x</a:t>
            </a:r>
            <a:r>
              <a:rPr lang="zh-CN" altLang="en-US" smtClean="0"/>
              <a:t>中的元素时，将收集数组</a:t>
            </a:r>
            <a:r>
              <a:rPr lang="en-US" altLang="zh-CN" smtClean="0"/>
              <a:t>x</a:t>
            </a:r>
            <a:r>
              <a:rPr lang="zh-CN" altLang="en-US" smtClean="0"/>
              <a:t>中所有在数组</a:t>
            </a:r>
            <a:r>
              <a:rPr lang="en-US" altLang="zh-CN" smtClean="0"/>
              <a:t>b</a:t>
            </a:r>
            <a:r>
              <a:rPr lang="zh-CN" altLang="en-US" smtClean="0"/>
              <a:t>中对应下标为</a:t>
            </a:r>
            <a:r>
              <a:rPr lang="en-US" altLang="zh-CN" smtClean="0"/>
              <a:t>True</a:t>
            </a:r>
            <a:r>
              <a:rPr lang="zh-CN" altLang="en-US" smtClean="0"/>
              <a:t>的元素。使用布尔数组作为下标获得的数组不和原始数组共享数据空间，注意这种方式只对应于布尔数组，不能使用布尔列表。</a:t>
            </a:r>
            <a:endParaRPr lang="en-US" altLang="zh-CN" smtClean="0"/>
          </a:p>
        </p:txBody>
      </p:sp>
      <p:sp>
        <p:nvSpPr>
          <p:cNvPr id="297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A3217AD0-BE75-41A5-9D10-5B605A9B8FBF}" type="slidenum">
              <a:rPr lang="en-US" altLang="zh-CN" sz="1200"/>
              <a:pPr>
                <a:spcBef>
                  <a:spcPct val="0"/>
                </a:spcBef>
                <a:buClrTx/>
                <a:buFontTx/>
                <a:buNone/>
              </a:pPr>
              <a:t>23</a:t>
            </a:fld>
            <a:endParaRPr lang="en-US" altLang="zh-CN" sz="1200"/>
          </a:p>
        </p:txBody>
      </p:sp>
      <p:sp>
        <p:nvSpPr>
          <p:cNvPr id="29701" name="Text Box 4"/>
          <p:cNvSpPr txBox="1">
            <a:spLocks noChangeArrowheads="1"/>
          </p:cNvSpPr>
          <p:nvPr/>
        </p:nvSpPr>
        <p:spPr bwMode="auto">
          <a:xfrm>
            <a:off x="1066800" y="4572000"/>
            <a:ext cx="75438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x = np.arange(5,0,-1)</a:t>
            </a:r>
          </a:p>
          <a:p>
            <a:pPr eaLnBrk="1" hangingPunct="1">
              <a:spcBef>
                <a:spcPct val="0"/>
              </a:spcBef>
              <a:buClrTx/>
              <a:buFontTx/>
              <a:buNone/>
            </a:pPr>
            <a:r>
              <a:rPr lang="en-US" altLang="zh-CN" sz="2000"/>
              <a:t>&gt;&gt;&gt; x</a:t>
            </a:r>
          </a:p>
          <a:p>
            <a:pPr eaLnBrk="1" hangingPunct="1">
              <a:spcBef>
                <a:spcPct val="0"/>
              </a:spcBef>
              <a:buClrTx/>
              <a:buFontTx/>
              <a:buNone/>
            </a:pPr>
            <a:r>
              <a:rPr lang="en-US" altLang="zh-CN" sz="2000"/>
              <a:t>array([5, 4, 3, 2, 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304800"/>
            <a:ext cx="8001000" cy="603250"/>
          </a:xfrm>
        </p:spPr>
        <p:txBody>
          <a:bodyPr/>
          <a:lstStyle/>
          <a:p>
            <a:pPr eaLnBrk="1" hangingPunct="1"/>
            <a:r>
              <a:rPr lang="zh-CN" altLang="en-US" sz="3600" smtClean="0"/>
              <a:t>存取元素</a:t>
            </a:r>
          </a:p>
        </p:txBody>
      </p:sp>
      <p:sp>
        <p:nvSpPr>
          <p:cNvPr id="30723" name="Rectangle 3"/>
          <p:cNvSpPr>
            <a:spLocks noGrp="1" noChangeArrowheads="1"/>
          </p:cNvSpPr>
          <p:nvPr>
            <p:ph type="body" idx="1"/>
          </p:nvPr>
        </p:nvSpPr>
        <p:spPr/>
        <p:txBody>
          <a:bodyPr/>
          <a:lstStyle/>
          <a:p>
            <a:pPr eaLnBrk="1" hangingPunct="1">
              <a:lnSpc>
                <a:spcPct val="80000"/>
              </a:lnSpc>
            </a:pPr>
            <a:r>
              <a:rPr lang="en-US" altLang="zh-CN" sz="2600" smtClean="0"/>
              <a:t>   </a:t>
            </a:r>
          </a:p>
          <a:p>
            <a:pPr eaLnBrk="1" hangingPunct="1">
              <a:lnSpc>
                <a:spcPct val="80000"/>
              </a:lnSpc>
            </a:pPr>
            <a:endParaRPr lang="zh-CN" altLang="en-US" sz="2600" smtClean="0"/>
          </a:p>
        </p:txBody>
      </p:sp>
      <p:sp>
        <p:nvSpPr>
          <p:cNvPr id="307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CF3CCF4A-822C-4143-BD2E-9FC6C61B879E}" type="slidenum">
              <a:rPr lang="en-US" altLang="zh-CN" sz="1200"/>
              <a:pPr>
                <a:spcBef>
                  <a:spcPct val="0"/>
                </a:spcBef>
                <a:buClrTx/>
                <a:buFontTx/>
                <a:buNone/>
              </a:pPr>
              <a:t>24</a:t>
            </a:fld>
            <a:endParaRPr lang="en-US" altLang="zh-CN" sz="1200"/>
          </a:p>
        </p:txBody>
      </p:sp>
      <p:sp>
        <p:nvSpPr>
          <p:cNvPr id="30725" name="Text Box 4"/>
          <p:cNvSpPr txBox="1">
            <a:spLocks noChangeArrowheads="1"/>
          </p:cNvSpPr>
          <p:nvPr/>
        </p:nvSpPr>
        <p:spPr bwMode="auto">
          <a:xfrm>
            <a:off x="685800" y="1371600"/>
            <a:ext cx="7772400" cy="46783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x[np.array([True, False, True, False, False])]</a:t>
            </a:r>
          </a:p>
          <a:p>
            <a:pPr eaLnBrk="1" hangingPunct="1">
              <a:spcBef>
                <a:spcPct val="0"/>
              </a:spcBef>
              <a:buClrTx/>
              <a:buFontTx/>
              <a:buNone/>
            </a:pPr>
            <a:r>
              <a:rPr lang="en-US" altLang="zh-CN" sz="2000"/>
              <a:t>&gt;&gt;&gt; # </a:t>
            </a:r>
            <a:r>
              <a:rPr lang="zh-CN" altLang="en-US" sz="2000"/>
              <a:t>布尔数组中下标为</a:t>
            </a:r>
            <a:r>
              <a:rPr lang="en-US" altLang="zh-CN" sz="2000"/>
              <a:t>0</a:t>
            </a:r>
            <a:r>
              <a:rPr lang="zh-CN" altLang="en-US" sz="2000"/>
              <a:t>，</a:t>
            </a:r>
            <a:r>
              <a:rPr lang="en-US" altLang="zh-CN" sz="2000"/>
              <a:t>2</a:t>
            </a:r>
            <a:r>
              <a:rPr lang="zh-CN" altLang="en-US" sz="2000"/>
              <a:t>的元素为</a:t>
            </a:r>
            <a:r>
              <a:rPr lang="en-US" altLang="zh-CN" sz="2000"/>
              <a:t>True</a:t>
            </a:r>
            <a:r>
              <a:rPr lang="zh-CN" altLang="en-US" sz="2000"/>
              <a:t>，因此获取</a:t>
            </a:r>
            <a:r>
              <a:rPr lang="en-US" altLang="zh-CN" sz="2000"/>
              <a:t>x</a:t>
            </a:r>
            <a:r>
              <a:rPr lang="zh-CN" altLang="en-US" sz="2000"/>
              <a:t>中下标为</a:t>
            </a:r>
            <a:r>
              <a:rPr lang="en-US" altLang="zh-CN" sz="2000"/>
              <a:t>0,2</a:t>
            </a:r>
            <a:r>
              <a:rPr lang="zh-CN" altLang="en-US" sz="2000"/>
              <a:t>的元素</a:t>
            </a:r>
          </a:p>
          <a:p>
            <a:pPr eaLnBrk="1" hangingPunct="1">
              <a:spcBef>
                <a:spcPct val="0"/>
              </a:spcBef>
              <a:buClrTx/>
              <a:buFontTx/>
              <a:buNone/>
            </a:pPr>
            <a:r>
              <a:rPr lang="en-US" altLang="zh-CN" sz="2000"/>
              <a:t>array([5, 3])</a:t>
            </a:r>
          </a:p>
          <a:p>
            <a:pPr eaLnBrk="1" hangingPunct="1">
              <a:spcBef>
                <a:spcPct val="0"/>
              </a:spcBef>
              <a:buClrTx/>
              <a:buFontTx/>
              <a:buNone/>
            </a:pPr>
            <a:r>
              <a:rPr lang="da-DK" altLang="zh-CN" sz="2000"/>
              <a:t>&gt;&gt;&gt; x[[True, False, True, False, False]]</a:t>
            </a:r>
          </a:p>
          <a:p>
            <a:pPr eaLnBrk="1" hangingPunct="1">
              <a:spcBef>
                <a:spcPct val="0"/>
              </a:spcBef>
              <a:buClrTx/>
              <a:buFontTx/>
              <a:buNone/>
            </a:pPr>
            <a:r>
              <a:rPr lang="en-US" altLang="zh-CN" sz="2000"/>
              <a:t>&gt;&gt;&gt; # </a:t>
            </a:r>
            <a:r>
              <a:rPr lang="zh-CN" altLang="en-US" sz="2000"/>
              <a:t>如果是布尔列表，则把</a:t>
            </a:r>
            <a:r>
              <a:rPr lang="en-US" altLang="zh-CN" sz="2000"/>
              <a:t>True</a:t>
            </a:r>
            <a:r>
              <a:rPr lang="zh-CN" altLang="en-US" sz="2000"/>
              <a:t>当作</a:t>
            </a:r>
            <a:r>
              <a:rPr lang="en-US" altLang="zh-CN" sz="2000"/>
              <a:t>1, False</a:t>
            </a:r>
            <a:r>
              <a:rPr lang="zh-CN" altLang="en-US" sz="2000"/>
              <a:t>当作</a:t>
            </a:r>
            <a:r>
              <a:rPr lang="en-US" altLang="zh-CN" sz="2000"/>
              <a:t>0</a:t>
            </a:r>
            <a:r>
              <a:rPr lang="zh-CN" altLang="en-US" sz="2000"/>
              <a:t>，按照整数序列方式获取</a:t>
            </a:r>
            <a:r>
              <a:rPr lang="en-US" altLang="zh-CN" sz="2000"/>
              <a:t>x</a:t>
            </a:r>
            <a:r>
              <a:rPr lang="zh-CN" altLang="en-US" sz="2000"/>
              <a:t>中的元素</a:t>
            </a:r>
          </a:p>
          <a:p>
            <a:pPr eaLnBrk="1" hangingPunct="1">
              <a:spcBef>
                <a:spcPct val="0"/>
              </a:spcBef>
              <a:buClrTx/>
              <a:buFontTx/>
              <a:buNone/>
            </a:pPr>
            <a:r>
              <a:rPr lang="en-US" altLang="zh-CN" sz="2000"/>
              <a:t>array([4, 5, 4, 5, 5])</a:t>
            </a:r>
          </a:p>
          <a:p>
            <a:pPr eaLnBrk="1" hangingPunct="1">
              <a:spcBef>
                <a:spcPct val="0"/>
              </a:spcBef>
              <a:buClrTx/>
              <a:buFontTx/>
              <a:buNone/>
            </a:pPr>
            <a:r>
              <a:rPr lang="en-US" altLang="zh-CN" sz="2000"/>
              <a:t>&gt;&gt;&gt; x[np.array([True, False, True, True])]</a:t>
            </a:r>
          </a:p>
          <a:p>
            <a:pPr eaLnBrk="1" hangingPunct="1">
              <a:spcBef>
                <a:spcPct val="0"/>
              </a:spcBef>
              <a:buClrTx/>
              <a:buFontTx/>
              <a:buNone/>
            </a:pPr>
            <a:r>
              <a:rPr lang="en-US" altLang="zh-CN" sz="2000"/>
              <a:t>&gt;&gt;&gt; # </a:t>
            </a:r>
            <a:r>
              <a:rPr lang="zh-CN" altLang="en-US" sz="2000"/>
              <a:t>布尔数组的长度不够时，不够的部分都当作</a:t>
            </a:r>
            <a:r>
              <a:rPr lang="en-US" altLang="zh-CN" sz="2000"/>
              <a:t>False</a:t>
            </a:r>
          </a:p>
          <a:p>
            <a:pPr eaLnBrk="1" hangingPunct="1">
              <a:spcBef>
                <a:spcPct val="0"/>
              </a:spcBef>
              <a:buClrTx/>
              <a:buFontTx/>
              <a:buNone/>
            </a:pPr>
            <a:r>
              <a:rPr lang="en-US" altLang="zh-CN" sz="2000"/>
              <a:t>array([5, 3, 2])</a:t>
            </a:r>
          </a:p>
          <a:p>
            <a:pPr eaLnBrk="1" hangingPunct="1">
              <a:spcBef>
                <a:spcPct val="0"/>
              </a:spcBef>
              <a:buClrTx/>
              <a:buFontTx/>
              <a:buNone/>
            </a:pPr>
            <a:r>
              <a:rPr lang="en-US" altLang="zh-CN" sz="2000"/>
              <a:t>&gt;&gt;&gt; x[np.array([True, False, True, True])] = -1, -2, -3</a:t>
            </a:r>
          </a:p>
          <a:p>
            <a:pPr eaLnBrk="1" hangingPunct="1">
              <a:spcBef>
                <a:spcPct val="0"/>
              </a:spcBef>
              <a:buClrTx/>
              <a:buFontTx/>
              <a:buNone/>
            </a:pPr>
            <a:r>
              <a:rPr lang="en-US" altLang="zh-CN" sz="2000"/>
              <a:t>&gt;&gt;&gt; # </a:t>
            </a:r>
            <a:r>
              <a:rPr lang="zh-CN" altLang="en-US" sz="2000"/>
              <a:t>布尔数组下标也可以用来修改元素</a:t>
            </a:r>
          </a:p>
          <a:p>
            <a:pPr eaLnBrk="1" hangingPunct="1">
              <a:spcBef>
                <a:spcPct val="0"/>
              </a:spcBef>
              <a:buClrTx/>
              <a:buFontTx/>
              <a:buNone/>
            </a:pPr>
            <a:r>
              <a:rPr lang="en-US" altLang="zh-CN" sz="2000"/>
              <a:t>&gt;&gt;&gt; x</a:t>
            </a:r>
          </a:p>
          <a:p>
            <a:pPr eaLnBrk="1" hangingPunct="1">
              <a:spcBef>
                <a:spcPct val="0"/>
              </a:spcBef>
              <a:buClrTx/>
              <a:buFontTx/>
              <a:buNone/>
            </a:pPr>
            <a:r>
              <a:rPr lang="en-US" altLang="zh-CN" sz="2000"/>
              <a:t>array([-1, 4, -2, -3, 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z="3600" smtClean="0"/>
              <a:t>存取元素</a:t>
            </a:r>
          </a:p>
        </p:txBody>
      </p:sp>
      <p:sp>
        <p:nvSpPr>
          <p:cNvPr id="32771" name="内容占位符 2"/>
          <p:cNvSpPr>
            <a:spLocks noGrp="1"/>
          </p:cNvSpPr>
          <p:nvPr>
            <p:ph idx="1"/>
          </p:nvPr>
        </p:nvSpPr>
        <p:spPr/>
        <p:txBody>
          <a:bodyPr/>
          <a:lstStyle/>
          <a:p>
            <a:pPr>
              <a:buFont typeface="Wingdings" pitchFamily="2" charset="2"/>
              <a:buNone/>
            </a:pPr>
            <a:r>
              <a:rPr lang="zh-CN" altLang="en-US" smtClean="0"/>
              <a:t>        布尔数组一般不是手工产生，而是使用布尔运算的</a:t>
            </a:r>
            <a:r>
              <a:rPr lang="en-US" altLang="zh-CN" smtClean="0"/>
              <a:t>ufunc</a:t>
            </a:r>
            <a:r>
              <a:rPr lang="zh-CN" altLang="en-US" smtClean="0"/>
              <a:t>函数产生。</a:t>
            </a:r>
          </a:p>
        </p:txBody>
      </p:sp>
      <p:sp>
        <p:nvSpPr>
          <p:cNvPr id="327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AC3EB6C6-932E-4BE4-8C91-178E205E91DF}" type="slidenum">
              <a:rPr lang="en-US" altLang="zh-CN" sz="1200"/>
              <a:pPr>
                <a:spcBef>
                  <a:spcPct val="0"/>
                </a:spcBef>
                <a:buClrTx/>
                <a:buFontTx/>
                <a:buNone/>
              </a:pPr>
              <a:t>25</a:t>
            </a:fld>
            <a:endParaRPr lang="en-US" altLang="zh-CN" sz="1200"/>
          </a:p>
        </p:txBody>
      </p:sp>
      <p:sp>
        <p:nvSpPr>
          <p:cNvPr id="32773" name="Text Box 4"/>
          <p:cNvSpPr txBox="1">
            <a:spLocks noChangeArrowheads="1"/>
          </p:cNvSpPr>
          <p:nvPr/>
        </p:nvSpPr>
        <p:spPr bwMode="auto">
          <a:xfrm>
            <a:off x="685800" y="2438400"/>
            <a:ext cx="79248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x = np.random.rand(10) # </a:t>
            </a:r>
            <a:r>
              <a:rPr lang="zh-CN" altLang="en-US" sz="2000"/>
              <a:t>产生一个长度为</a:t>
            </a:r>
            <a:r>
              <a:rPr lang="en-US" altLang="zh-CN" sz="2000"/>
              <a:t>10</a:t>
            </a:r>
            <a:r>
              <a:rPr lang="zh-CN" altLang="en-US" sz="2000"/>
              <a:t>，元素值为</a:t>
            </a:r>
            <a:r>
              <a:rPr lang="en-US" altLang="zh-CN" sz="2000"/>
              <a:t>0-1</a:t>
            </a:r>
            <a:r>
              <a:rPr lang="zh-CN" altLang="en-US" sz="2000"/>
              <a:t>的随机数的数组</a:t>
            </a:r>
          </a:p>
          <a:p>
            <a:pPr eaLnBrk="1" hangingPunct="1">
              <a:spcBef>
                <a:spcPct val="0"/>
              </a:spcBef>
              <a:buClrTx/>
              <a:buFontTx/>
              <a:buNone/>
            </a:pPr>
            <a:r>
              <a:rPr lang="en-US" altLang="zh-CN" sz="2000"/>
              <a:t>&gt;&gt;&gt; x</a:t>
            </a:r>
          </a:p>
          <a:p>
            <a:pPr eaLnBrk="1" hangingPunct="1">
              <a:spcBef>
                <a:spcPct val="0"/>
              </a:spcBef>
              <a:buClrTx/>
              <a:buFontTx/>
              <a:buNone/>
            </a:pPr>
            <a:r>
              <a:rPr lang="en-US" altLang="zh-CN" sz="2000"/>
              <a:t>array([ 0.72223939, 0.921226 , 0.7770805 , 0.2055047 , 0.17567449,</a:t>
            </a:r>
          </a:p>
          <a:p>
            <a:pPr eaLnBrk="1" hangingPunct="1">
              <a:spcBef>
                <a:spcPct val="0"/>
              </a:spcBef>
              <a:buClrTx/>
              <a:buFontTx/>
              <a:buNone/>
            </a:pPr>
            <a:r>
              <a:rPr lang="en-US" altLang="zh-CN" sz="2000"/>
              <a:t>0.95799412, 0.12015178, 0.7627083 , 0.43260184, 0.91379859])</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z="3600" smtClean="0"/>
              <a:t>存取元素</a:t>
            </a:r>
          </a:p>
        </p:txBody>
      </p:sp>
      <p:sp>
        <p:nvSpPr>
          <p:cNvPr id="33795" name="内容占位符 2"/>
          <p:cNvSpPr>
            <a:spLocks noGrp="1"/>
          </p:cNvSpPr>
          <p:nvPr>
            <p:ph idx="1"/>
          </p:nvPr>
        </p:nvSpPr>
        <p:spPr/>
        <p:txBody>
          <a:bodyPr/>
          <a:lstStyle/>
          <a:p>
            <a:endParaRPr lang="zh-CN" altLang="en-US" smtClean="0"/>
          </a:p>
        </p:txBody>
      </p:sp>
      <p:sp>
        <p:nvSpPr>
          <p:cNvPr id="337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0F710E2D-8132-4103-A6AB-DF5F4E769026}" type="slidenum">
              <a:rPr lang="en-US" altLang="zh-CN" sz="1200"/>
              <a:pPr>
                <a:spcBef>
                  <a:spcPct val="0"/>
                </a:spcBef>
                <a:buClrTx/>
                <a:buFontTx/>
                <a:buNone/>
              </a:pPr>
              <a:t>26</a:t>
            </a:fld>
            <a:endParaRPr lang="en-US" altLang="zh-CN" sz="1200"/>
          </a:p>
        </p:txBody>
      </p:sp>
      <p:sp>
        <p:nvSpPr>
          <p:cNvPr id="33797" name="Text Box 4"/>
          <p:cNvSpPr txBox="1">
            <a:spLocks noChangeArrowheads="1"/>
          </p:cNvSpPr>
          <p:nvPr/>
        </p:nvSpPr>
        <p:spPr bwMode="auto">
          <a:xfrm>
            <a:off x="685800" y="2133600"/>
            <a:ext cx="7924800" cy="31702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x&gt;0.5</a:t>
            </a:r>
          </a:p>
          <a:p>
            <a:pPr eaLnBrk="1" hangingPunct="1">
              <a:spcBef>
                <a:spcPct val="0"/>
              </a:spcBef>
              <a:buClrTx/>
              <a:buFontTx/>
              <a:buNone/>
            </a:pPr>
            <a:r>
              <a:rPr lang="en-US" altLang="zh-CN" sz="2000"/>
              <a:t>&gt;&gt;&gt; # </a:t>
            </a:r>
            <a:r>
              <a:rPr lang="zh-CN" altLang="en-US" sz="2000"/>
              <a:t>数组</a:t>
            </a:r>
            <a:r>
              <a:rPr lang="en-US" altLang="zh-CN" sz="2000"/>
              <a:t>x</a:t>
            </a:r>
            <a:r>
              <a:rPr lang="zh-CN" altLang="en-US" sz="2000"/>
              <a:t>中的每个元素和</a:t>
            </a:r>
            <a:r>
              <a:rPr lang="en-US" altLang="zh-CN" sz="2000"/>
              <a:t>0.5</a:t>
            </a:r>
            <a:r>
              <a:rPr lang="zh-CN" altLang="en-US" sz="2000"/>
              <a:t>进行大小比较，得到一个布尔数组，</a:t>
            </a:r>
            <a:r>
              <a:rPr lang="en-US" altLang="zh-CN" sz="2000"/>
              <a:t>True</a:t>
            </a:r>
            <a:r>
              <a:rPr lang="zh-CN" altLang="en-US" sz="2000"/>
              <a:t>表示</a:t>
            </a:r>
            <a:r>
              <a:rPr lang="en-US" altLang="zh-CN" sz="2000"/>
              <a:t>x</a:t>
            </a:r>
            <a:r>
              <a:rPr lang="zh-CN" altLang="en-US" sz="2000"/>
              <a:t>中对应的值大于</a:t>
            </a:r>
            <a:r>
              <a:rPr lang="en-US" altLang="zh-CN" sz="2000"/>
              <a:t>0.5</a:t>
            </a:r>
          </a:p>
          <a:p>
            <a:pPr eaLnBrk="1" hangingPunct="1">
              <a:spcBef>
                <a:spcPct val="0"/>
              </a:spcBef>
              <a:buClrTx/>
              <a:buFontTx/>
              <a:buNone/>
            </a:pPr>
            <a:r>
              <a:rPr lang="en-US" altLang="zh-CN" sz="2000"/>
              <a:t>array([ True, True, True, False, False, True, False, True, False, True], dtype=bool)</a:t>
            </a:r>
          </a:p>
          <a:p>
            <a:pPr eaLnBrk="1" hangingPunct="1">
              <a:spcBef>
                <a:spcPct val="0"/>
              </a:spcBef>
              <a:buClrTx/>
              <a:buFontTx/>
              <a:buNone/>
            </a:pPr>
            <a:r>
              <a:rPr lang="en-US" altLang="zh-CN" sz="2000"/>
              <a:t>&gt;&gt;&gt; x[x&gt;0.5]</a:t>
            </a:r>
          </a:p>
          <a:p>
            <a:pPr eaLnBrk="1" hangingPunct="1">
              <a:spcBef>
                <a:spcPct val="0"/>
              </a:spcBef>
              <a:buClrTx/>
              <a:buFontTx/>
              <a:buNone/>
            </a:pPr>
            <a:r>
              <a:rPr lang="en-US" altLang="zh-CN" sz="2000"/>
              <a:t>&gt;&gt;&gt; # </a:t>
            </a:r>
            <a:r>
              <a:rPr lang="zh-CN" altLang="en-US" sz="2000"/>
              <a:t>使用</a:t>
            </a:r>
            <a:r>
              <a:rPr lang="en-US" altLang="zh-CN" sz="2000"/>
              <a:t>x&gt;0.5</a:t>
            </a:r>
            <a:r>
              <a:rPr lang="zh-CN" altLang="en-US" sz="2000"/>
              <a:t>返回的布尔数组收集</a:t>
            </a:r>
            <a:r>
              <a:rPr lang="en-US" altLang="zh-CN" sz="2000"/>
              <a:t>x</a:t>
            </a:r>
            <a:r>
              <a:rPr lang="zh-CN" altLang="en-US" sz="2000"/>
              <a:t>中的元素，因此得到的结果是</a:t>
            </a:r>
            <a:r>
              <a:rPr lang="en-US" altLang="zh-CN" sz="2000"/>
              <a:t>x</a:t>
            </a:r>
            <a:r>
              <a:rPr lang="zh-CN" altLang="en-US" sz="2000"/>
              <a:t>中所有大于</a:t>
            </a:r>
            <a:r>
              <a:rPr lang="en-US" altLang="zh-CN" sz="2000"/>
              <a:t>0.5</a:t>
            </a:r>
            <a:r>
              <a:rPr lang="zh-CN" altLang="en-US" sz="2000"/>
              <a:t>的元素的数组</a:t>
            </a:r>
          </a:p>
          <a:p>
            <a:pPr eaLnBrk="1" hangingPunct="1">
              <a:spcBef>
                <a:spcPct val="0"/>
              </a:spcBef>
              <a:buClrTx/>
              <a:buFontTx/>
              <a:buNone/>
            </a:pPr>
            <a:r>
              <a:rPr lang="en-US" altLang="zh-CN" sz="2000"/>
              <a:t>array([ 0.72223939, 0.921226 , 0.7770805 , 0.95799412, 0.7627083 ,0.91379859])</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z="3600" smtClean="0"/>
              <a:t>多维数组</a:t>
            </a:r>
          </a:p>
        </p:txBody>
      </p:sp>
      <p:sp>
        <p:nvSpPr>
          <p:cNvPr id="26627" name="内容占位符 2"/>
          <p:cNvSpPr>
            <a:spLocks noGrp="1"/>
          </p:cNvSpPr>
          <p:nvPr>
            <p:ph idx="1"/>
          </p:nvPr>
        </p:nvSpPr>
        <p:spPr/>
        <p:txBody>
          <a:bodyPr/>
          <a:lstStyle/>
          <a:p>
            <a:pPr>
              <a:buFont typeface="Wingdings" pitchFamily="2" charset="2"/>
              <a:buNone/>
              <a:defRPr/>
            </a:pPr>
            <a:r>
              <a:rPr lang="zh-CN" altLang="en-US" sz="2800" dirty="0" smtClean="0"/>
              <a:t>         多维数组的存取和一维数组类似，因为多维数组有多个轴，因此它的下标需要用多个值来表示，</a:t>
            </a:r>
            <a:r>
              <a:rPr lang="en-US" altLang="zh-CN" sz="2800" dirty="0" err="1" smtClean="0"/>
              <a:t>NumPy</a:t>
            </a:r>
            <a:r>
              <a:rPr lang="zh-CN" altLang="en-US" sz="2800" dirty="0" smtClean="0"/>
              <a:t>采用组元</a:t>
            </a:r>
            <a:r>
              <a:rPr lang="en-US" altLang="zh-CN" sz="2800" dirty="0" smtClean="0"/>
              <a:t>(</a:t>
            </a:r>
            <a:r>
              <a:rPr lang="en-US" altLang="zh-CN" sz="2800" dirty="0" err="1" smtClean="0"/>
              <a:t>tuple</a:t>
            </a:r>
            <a:r>
              <a:rPr lang="en-US" altLang="zh-CN" sz="2800" dirty="0" smtClean="0"/>
              <a:t>)</a:t>
            </a:r>
            <a:r>
              <a:rPr lang="zh-CN" altLang="en-US" sz="2800" dirty="0" smtClean="0"/>
              <a:t>作为数组的下标。如下图所示，</a:t>
            </a:r>
            <a:r>
              <a:rPr lang="en-US" altLang="zh-CN" sz="2800" dirty="0" smtClean="0"/>
              <a:t>a</a:t>
            </a:r>
            <a:r>
              <a:rPr lang="zh-CN" altLang="en-US" sz="2800" dirty="0" smtClean="0"/>
              <a:t>为一个</a:t>
            </a:r>
            <a:r>
              <a:rPr lang="en-US" altLang="zh-CN" sz="2800" dirty="0" smtClean="0"/>
              <a:t>6x6</a:t>
            </a:r>
            <a:r>
              <a:rPr lang="zh-CN" altLang="en-US" sz="2800" dirty="0" smtClean="0"/>
              <a:t>的数组，图中用颜色区分了各个下标以及其对应的选择区域。</a:t>
            </a:r>
            <a:endParaRPr lang="en-US" altLang="zh-CN" sz="2800" dirty="0" smtClean="0"/>
          </a:p>
          <a:p>
            <a:pPr>
              <a:buFont typeface="Wingdings" pitchFamily="2" charset="2"/>
              <a:buNone/>
              <a:defRPr/>
            </a:pPr>
            <a:r>
              <a:rPr lang="zh-CN" altLang="en-US" sz="2800" dirty="0" smtClean="0"/>
              <a:t>    组元不需要圆括号</a:t>
            </a:r>
          </a:p>
          <a:p>
            <a:pPr>
              <a:buFont typeface="Wingdings" pitchFamily="2" charset="2"/>
              <a:buNone/>
              <a:defRPr/>
            </a:pPr>
            <a:r>
              <a:rPr lang="zh-CN" altLang="en-US" sz="2800" dirty="0" smtClean="0"/>
              <a:t>         虽然我们经常在</a:t>
            </a:r>
            <a:r>
              <a:rPr lang="en-US" altLang="zh-CN" sz="2800" dirty="0" smtClean="0"/>
              <a:t>Python</a:t>
            </a:r>
            <a:r>
              <a:rPr lang="zh-CN" altLang="en-US" sz="2800" dirty="0" smtClean="0"/>
              <a:t>中用圆括号将组元括起来，但是其实组元的语法定义只需要用逗号隔开即可，例如</a:t>
            </a:r>
            <a:r>
              <a:rPr lang="en-US" altLang="zh-CN" sz="2800" dirty="0" err="1" smtClean="0"/>
              <a:t>x,y</a:t>
            </a:r>
            <a:r>
              <a:rPr lang="en-US" altLang="zh-CN" sz="2800" dirty="0" smtClean="0"/>
              <a:t>=</a:t>
            </a:r>
            <a:r>
              <a:rPr lang="en-US" altLang="zh-CN" sz="2800" dirty="0" err="1" smtClean="0"/>
              <a:t>y,x</a:t>
            </a:r>
            <a:r>
              <a:rPr lang="en-US" altLang="zh-CN" sz="2800" dirty="0" smtClean="0"/>
              <a:t> </a:t>
            </a:r>
            <a:r>
              <a:rPr lang="zh-CN" altLang="en-US" sz="2800" dirty="0" smtClean="0"/>
              <a:t>就是用组元交换变量值的一个例子。</a:t>
            </a:r>
            <a:endParaRPr lang="zh-CN" altLang="en-US" sz="2800" dirty="0" smtClean="0">
              <a:solidFill>
                <a:schemeClr val="tx2"/>
              </a:solidFill>
              <a:latin typeface="+mj-lt"/>
              <a:ea typeface="+mj-ea"/>
              <a:cs typeface="+mj-cs"/>
            </a:endParaRPr>
          </a:p>
        </p:txBody>
      </p:sp>
      <p:sp>
        <p:nvSpPr>
          <p:cNvPr id="348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9F453AB9-AA41-4E90-A92E-7C89BD6876FB}" type="slidenum">
              <a:rPr lang="en-US" altLang="zh-CN" sz="1200"/>
              <a:pPr>
                <a:spcBef>
                  <a:spcPct val="0"/>
                </a:spcBef>
                <a:buClrTx/>
                <a:buFontTx/>
                <a:buNone/>
              </a:pPr>
              <a:t>27</a:t>
            </a:fld>
            <a:endParaRPr lang="en-US" altLang="zh-CN"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z="3600" smtClean="0"/>
              <a:t>多维数组</a:t>
            </a:r>
            <a:endParaRPr lang="en-US" altLang="zh-CN" sz="3400" smtClean="0"/>
          </a:p>
        </p:txBody>
      </p:sp>
      <p:sp>
        <p:nvSpPr>
          <p:cNvPr id="35843" name="Rectangle 3"/>
          <p:cNvSpPr>
            <a:spLocks noGrp="1" noChangeArrowheads="1"/>
          </p:cNvSpPr>
          <p:nvPr>
            <p:ph type="body" idx="1"/>
          </p:nvPr>
        </p:nvSpPr>
        <p:spPr/>
        <p:txBody>
          <a:bodyPr/>
          <a:lstStyle/>
          <a:p>
            <a:pPr>
              <a:buFont typeface="Wingdings" pitchFamily="2" charset="2"/>
              <a:buNone/>
            </a:pPr>
            <a:r>
              <a:rPr lang="zh-CN" altLang="en-US" sz="2800" smtClean="0"/>
              <a:t>          如下图所示，</a:t>
            </a:r>
            <a:r>
              <a:rPr lang="en-US" altLang="zh-CN" sz="2800" smtClean="0"/>
              <a:t>a</a:t>
            </a:r>
            <a:r>
              <a:rPr lang="zh-CN" altLang="en-US" sz="2800" smtClean="0"/>
              <a:t>为一个</a:t>
            </a:r>
            <a:r>
              <a:rPr lang="en-US" altLang="zh-CN" sz="2800" smtClean="0"/>
              <a:t>6x6</a:t>
            </a:r>
            <a:r>
              <a:rPr lang="zh-CN" altLang="en-US" sz="2800" smtClean="0"/>
              <a:t>的数组，图中用颜色区分了各个下标以及其对应的选择区域。</a:t>
            </a:r>
            <a:endParaRPr lang="zh-CN" altLang="en-US" smtClean="0"/>
          </a:p>
        </p:txBody>
      </p:sp>
      <p:sp>
        <p:nvSpPr>
          <p:cNvPr id="3584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8CE74E16-C84A-48BE-8570-0351D93F6622}" type="slidenum">
              <a:rPr lang="en-US" altLang="zh-CN" sz="1200"/>
              <a:pPr>
                <a:spcBef>
                  <a:spcPct val="0"/>
                </a:spcBef>
                <a:buClrTx/>
                <a:buFontTx/>
                <a:buNone/>
              </a:pPr>
              <a:t>28</a:t>
            </a:fld>
            <a:endParaRPr lang="en-US" altLang="zh-CN" sz="1200"/>
          </a:p>
        </p:txBody>
      </p:sp>
      <p:pic>
        <p:nvPicPr>
          <p:cNvPr id="358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7778750"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z="3600" smtClean="0"/>
              <a:t>多维数组</a:t>
            </a:r>
          </a:p>
        </p:txBody>
      </p:sp>
      <p:sp>
        <p:nvSpPr>
          <p:cNvPr id="36867" name="内容占位符 2"/>
          <p:cNvSpPr>
            <a:spLocks noGrp="1"/>
          </p:cNvSpPr>
          <p:nvPr>
            <p:ph idx="1"/>
          </p:nvPr>
        </p:nvSpPr>
        <p:spPr>
          <a:xfrm>
            <a:off x="609600" y="990600"/>
            <a:ext cx="8001000" cy="4967288"/>
          </a:xfrm>
        </p:spPr>
        <p:txBody>
          <a:bodyPr/>
          <a:lstStyle/>
          <a:p>
            <a:pPr>
              <a:buFont typeface="Wingdings" pitchFamily="2" charset="2"/>
              <a:buNone/>
            </a:pPr>
            <a:r>
              <a:rPr lang="zh-CN" altLang="en-US" sz="2800" smtClean="0"/>
              <a:t>       如何创建这个数组：</a:t>
            </a:r>
            <a:endParaRPr lang="en-US" altLang="zh-CN" sz="2800" smtClean="0"/>
          </a:p>
          <a:p>
            <a:pPr>
              <a:buFont typeface="Wingdings" pitchFamily="2" charset="2"/>
              <a:buNone/>
            </a:pPr>
            <a:r>
              <a:rPr lang="zh-CN" altLang="en-US" sz="2800" smtClean="0"/>
              <a:t>       数组</a:t>
            </a:r>
            <a:r>
              <a:rPr lang="en-US" altLang="zh-CN" sz="2800" smtClean="0"/>
              <a:t>a</a:t>
            </a:r>
            <a:r>
              <a:rPr lang="zh-CN" altLang="en-US" sz="2800" smtClean="0"/>
              <a:t>实际上是一个加法表，纵轴的值为</a:t>
            </a:r>
            <a:r>
              <a:rPr lang="en-US" altLang="zh-CN" sz="2800" smtClean="0"/>
              <a:t>0, 10, 20,30, 40, 50</a:t>
            </a:r>
            <a:r>
              <a:rPr lang="zh-CN" altLang="en-US" sz="2800" smtClean="0"/>
              <a:t>；横轴的值为</a:t>
            </a:r>
            <a:r>
              <a:rPr lang="en-US" altLang="zh-CN" sz="2800" smtClean="0"/>
              <a:t>0, 1, 2, 3, 4, 5</a:t>
            </a:r>
            <a:r>
              <a:rPr lang="zh-CN" altLang="en-US" sz="2800" smtClean="0"/>
              <a:t>。纵轴的每个元素都和横轴的每个元素求和，就得到图中所示的数组</a:t>
            </a:r>
            <a:r>
              <a:rPr lang="en-US" altLang="zh-CN" sz="2800" smtClean="0"/>
              <a:t>a</a:t>
            </a:r>
            <a:r>
              <a:rPr lang="zh-CN" altLang="en-US" sz="2800" smtClean="0"/>
              <a:t>。你可以用下面的语句创建它。</a:t>
            </a:r>
          </a:p>
        </p:txBody>
      </p:sp>
      <p:sp>
        <p:nvSpPr>
          <p:cNvPr id="368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BA7BF481-43C1-40B2-8F31-3DBAAB656576}" type="slidenum">
              <a:rPr lang="en-US" altLang="zh-CN" sz="1200"/>
              <a:pPr>
                <a:spcBef>
                  <a:spcPct val="0"/>
                </a:spcBef>
                <a:buClrTx/>
                <a:buFontTx/>
                <a:buNone/>
              </a:pPr>
              <a:t>29</a:t>
            </a:fld>
            <a:endParaRPr lang="en-US" altLang="zh-CN" sz="1200"/>
          </a:p>
        </p:txBody>
      </p:sp>
      <p:sp>
        <p:nvSpPr>
          <p:cNvPr id="36869" name="Text Box 4"/>
          <p:cNvSpPr txBox="1">
            <a:spLocks noChangeArrowheads="1"/>
          </p:cNvSpPr>
          <p:nvPr/>
        </p:nvSpPr>
        <p:spPr bwMode="auto">
          <a:xfrm>
            <a:off x="1143000" y="3733800"/>
            <a:ext cx="68580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np.arange(0, 60, 10).reshape(-1, 1) + np.arange(0, 6)</a:t>
            </a:r>
          </a:p>
          <a:p>
            <a:pPr eaLnBrk="1" hangingPunct="1">
              <a:spcBef>
                <a:spcPct val="0"/>
              </a:spcBef>
              <a:buClrTx/>
              <a:buFontTx/>
              <a:buNone/>
            </a:pPr>
            <a:r>
              <a:rPr lang="en-US" altLang="zh-CN" sz="2000"/>
              <a:t>array([[ 0, 1, 2, 3, 4, 5],</a:t>
            </a:r>
          </a:p>
          <a:p>
            <a:pPr eaLnBrk="1" hangingPunct="1">
              <a:spcBef>
                <a:spcPct val="0"/>
              </a:spcBef>
              <a:buClrTx/>
              <a:buFontTx/>
              <a:buNone/>
            </a:pPr>
            <a:r>
              <a:rPr lang="en-US" altLang="zh-CN" sz="2000"/>
              <a:t>[10, 11, 12, 13, 14, 15],</a:t>
            </a:r>
          </a:p>
          <a:p>
            <a:pPr eaLnBrk="1" hangingPunct="1">
              <a:spcBef>
                <a:spcPct val="0"/>
              </a:spcBef>
              <a:buClrTx/>
              <a:buFontTx/>
              <a:buNone/>
            </a:pPr>
            <a:r>
              <a:rPr lang="en-US" altLang="zh-CN" sz="2000"/>
              <a:t>[20, 21, 22, 23, 24, 25],</a:t>
            </a:r>
          </a:p>
          <a:p>
            <a:pPr eaLnBrk="1" hangingPunct="1">
              <a:spcBef>
                <a:spcPct val="0"/>
              </a:spcBef>
              <a:buClrTx/>
              <a:buFontTx/>
              <a:buNone/>
            </a:pPr>
            <a:r>
              <a:rPr lang="en-US" altLang="zh-CN" sz="2000"/>
              <a:t>[30, 31, 32, 33, 34, 35],</a:t>
            </a:r>
          </a:p>
          <a:p>
            <a:pPr eaLnBrk="1" hangingPunct="1">
              <a:spcBef>
                <a:spcPct val="0"/>
              </a:spcBef>
              <a:buClrTx/>
              <a:buFontTx/>
              <a:buNone/>
            </a:pPr>
            <a:r>
              <a:rPr lang="en-US" altLang="zh-CN" sz="2000"/>
              <a:t>[40, 41, 42, 43, 44, 45],</a:t>
            </a:r>
          </a:p>
          <a:p>
            <a:pPr eaLnBrk="1" hangingPunct="1">
              <a:spcBef>
                <a:spcPct val="0"/>
              </a:spcBef>
              <a:buClrTx/>
              <a:buFontTx/>
              <a:buNone/>
            </a:pPr>
            <a:r>
              <a:rPr lang="en-US" altLang="zh-CN" sz="2000"/>
              <a:t>[50, 51, 52, 53, 54, 55]])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目录</a:t>
            </a:r>
          </a:p>
        </p:txBody>
      </p:sp>
      <p:sp>
        <p:nvSpPr>
          <p:cNvPr id="6147" name="Rectangle 3"/>
          <p:cNvSpPr>
            <a:spLocks noGrp="1" noChangeArrowheads="1"/>
          </p:cNvSpPr>
          <p:nvPr>
            <p:ph type="body" idx="1"/>
          </p:nvPr>
        </p:nvSpPr>
        <p:spPr/>
        <p:txBody>
          <a:bodyPr/>
          <a:lstStyle/>
          <a:p>
            <a:pPr eaLnBrk="1" hangingPunct="1"/>
            <a:r>
              <a:rPr lang="en-US" altLang="zh-CN" sz="3200" smtClean="0"/>
              <a:t>NumPy</a:t>
            </a:r>
            <a:r>
              <a:rPr lang="zh-CN" altLang="en-US" sz="3200" smtClean="0"/>
              <a:t>的导入</a:t>
            </a:r>
            <a:endParaRPr lang="en-US" altLang="zh-CN" sz="3200" smtClean="0"/>
          </a:p>
          <a:p>
            <a:pPr eaLnBrk="1" hangingPunct="1"/>
            <a:r>
              <a:rPr lang="zh-CN" altLang="en-US" sz="3200" smtClean="0"/>
              <a:t>创建数组</a:t>
            </a:r>
            <a:endParaRPr lang="en-US" altLang="zh-CN" sz="3200" smtClean="0"/>
          </a:p>
          <a:p>
            <a:pPr eaLnBrk="1" hangingPunct="1"/>
            <a:r>
              <a:rPr lang="zh-CN" altLang="en-US" sz="3200" smtClean="0"/>
              <a:t>存取元素</a:t>
            </a:r>
            <a:endParaRPr lang="en-US" altLang="zh-CN" sz="3200" smtClean="0"/>
          </a:p>
          <a:p>
            <a:pPr eaLnBrk="1" hangingPunct="1"/>
            <a:r>
              <a:rPr lang="zh-CN" altLang="en-US" sz="3200" smtClean="0"/>
              <a:t>多维数组</a:t>
            </a:r>
            <a:endParaRPr lang="en-US" altLang="zh-CN" sz="3200" smtClean="0"/>
          </a:p>
          <a:p>
            <a:pPr eaLnBrk="1" hangingPunct="1"/>
            <a:r>
              <a:rPr lang="zh-CN" altLang="en-US" sz="3200" smtClean="0"/>
              <a:t>结构数组</a:t>
            </a:r>
            <a:endParaRPr lang="en-US" altLang="zh-CN" sz="3200" smtClean="0"/>
          </a:p>
        </p:txBody>
      </p:sp>
      <p:sp>
        <p:nvSpPr>
          <p:cNvPr id="61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F3995039-F59E-4296-9706-266974D92ECF}" type="slidenum">
              <a:rPr lang="en-US" altLang="zh-CN" sz="1200"/>
              <a:pPr>
                <a:spcBef>
                  <a:spcPct val="0"/>
                </a:spcBef>
                <a:buClrTx/>
                <a:buFontTx/>
                <a:buNone/>
              </a:pPr>
              <a:t>3</a:t>
            </a:fld>
            <a:endParaRPr lang="en-US" altLang="zh-CN"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8"/>
          <p:cNvSpPr>
            <a:spLocks noGrp="1"/>
          </p:cNvSpPr>
          <p:nvPr>
            <p:ph type="title"/>
          </p:nvPr>
        </p:nvSpPr>
        <p:spPr/>
        <p:txBody>
          <a:bodyPr/>
          <a:lstStyle/>
          <a:p>
            <a:r>
              <a:rPr lang="zh-CN" altLang="en-US" sz="3600" smtClean="0"/>
              <a:t>多维数组</a:t>
            </a:r>
          </a:p>
        </p:txBody>
      </p:sp>
      <p:sp>
        <p:nvSpPr>
          <p:cNvPr id="37891" name="内容占位符 9"/>
          <p:cNvSpPr>
            <a:spLocks noGrp="1"/>
          </p:cNvSpPr>
          <p:nvPr>
            <p:ph idx="1"/>
          </p:nvPr>
        </p:nvSpPr>
        <p:spPr/>
        <p:txBody>
          <a:bodyPr/>
          <a:lstStyle/>
          <a:p>
            <a:pPr>
              <a:buFont typeface="Wingdings" pitchFamily="2" charset="2"/>
              <a:buNone/>
            </a:pPr>
            <a:r>
              <a:rPr lang="zh-CN" altLang="en-US" sz="2800" smtClean="0"/>
              <a:t>         多维数组同样也可以使用整数序列和布尔数组进行存取。</a:t>
            </a:r>
            <a:endParaRPr lang="en-US" altLang="zh-CN" smtClean="0"/>
          </a:p>
          <a:p>
            <a:pPr>
              <a:buFont typeface="Wingdings" pitchFamily="2" charset="2"/>
              <a:buNone/>
            </a:pPr>
            <a:endParaRPr lang="en-US" altLang="zh-CN" smtClean="0"/>
          </a:p>
        </p:txBody>
      </p:sp>
      <p:sp>
        <p:nvSpPr>
          <p:cNvPr id="3789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6A452B35-934C-420E-9B1B-3BE2A76FF88B}" type="slidenum">
              <a:rPr lang="en-US" altLang="zh-CN" sz="1200"/>
              <a:pPr>
                <a:spcBef>
                  <a:spcPct val="0"/>
                </a:spcBef>
                <a:buClrTx/>
                <a:buFontTx/>
                <a:buNone/>
              </a:pPr>
              <a:t>30</a:t>
            </a:fld>
            <a:endParaRPr lang="en-US" altLang="zh-CN" sz="1200"/>
          </a:p>
        </p:txBody>
      </p:sp>
      <p:pic>
        <p:nvPicPr>
          <p:cNvPr id="3789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6000"/>
            <a:ext cx="7620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z="3600" smtClean="0"/>
              <a:t>多维数组</a:t>
            </a:r>
            <a:endParaRPr lang="en-US" altLang="zh-CN" sz="3400" smtClean="0"/>
          </a:p>
        </p:txBody>
      </p:sp>
      <p:sp>
        <p:nvSpPr>
          <p:cNvPr id="38915" name="Rectangle 3"/>
          <p:cNvSpPr>
            <a:spLocks noGrp="1" noChangeArrowheads="1"/>
          </p:cNvSpPr>
          <p:nvPr>
            <p:ph type="body" idx="1"/>
          </p:nvPr>
        </p:nvSpPr>
        <p:spPr>
          <a:xfrm>
            <a:off x="566738" y="1052513"/>
            <a:ext cx="8001000" cy="5272087"/>
          </a:xfrm>
        </p:spPr>
        <p:txBody>
          <a:bodyPr/>
          <a:lstStyle/>
          <a:p>
            <a:pPr>
              <a:buFont typeface="Wingdings" pitchFamily="2" charset="2"/>
              <a:buNone/>
            </a:pPr>
            <a:r>
              <a:rPr lang="en-US" altLang="zh-CN" sz="2800" smtClean="0"/>
              <a:t>• a[(0,1,2,3,4),(1,2,3,4,5)] : </a:t>
            </a:r>
            <a:r>
              <a:rPr lang="zh-CN" altLang="en-US" sz="2800" smtClean="0"/>
              <a:t>用于存取数组的下标和仍然是一个有两个元素的组元，组元中的每个元素都是整数序列，分别对应数组的第</a:t>
            </a:r>
            <a:r>
              <a:rPr lang="en-US" altLang="zh-CN" sz="2800" smtClean="0"/>
              <a:t>0</a:t>
            </a:r>
            <a:r>
              <a:rPr lang="zh-CN" altLang="en-US" sz="2800" smtClean="0"/>
              <a:t>轴和第</a:t>
            </a:r>
            <a:r>
              <a:rPr lang="en-US" altLang="zh-CN" sz="2800" smtClean="0"/>
              <a:t>1</a:t>
            </a:r>
            <a:r>
              <a:rPr lang="zh-CN" altLang="en-US" sz="2800" smtClean="0"/>
              <a:t>轴。从两个序列的对应位置取出两个整数组成下标： </a:t>
            </a:r>
            <a:r>
              <a:rPr lang="en-US" altLang="zh-CN" sz="2800" smtClean="0"/>
              <a:t>a[0,1], a[1,2], ..., a[4,5]</a:t>
            </a:r>
            <a:r>
              <a:rPr lang="zh-CN" altLang="en-US" sz="2800" smtClean="0"/>
              <a:t>。</a:t>
            </a:r>
          </a:p>
          <a:p>
            <a:pPr>
              <a:buFont typeface="Wingdings" pitchFamily="2" charset="2"/>
              <a:buNone/>
            </a:pPr>
            <a:r>
              <a:rPr lang="en-US" altLang="zh-CN" sz="2800" smtClean="0"/>
              <a:t>• a[3:, [0, 2, 5]] : </a:t>
            </a:r>
            <a:r>
              <a:rPr lang="zh-CN" altLang="en-US" sz="2800" smtClean="0"/>
              <a:t>下标中的第</a:t>
            </a:r>
            <a:r>
              <a:rPr lang="en-US" altLang="zh-CN" sz="2800" smtClean="0"/>
              <a:t>0</a:t>
            </a:r>
            <a:r>
              <a:rPr lang="zh-CN" altLang="en-US" sz="2800" smtClean="0"/>
              <a:t>轴是一个范围，它选取第</a:t>
            </a:r>
            <a:r>
              <a:rPr lang="en-US" altLang="zh-CN" sz="2800" smtClean="0"/>
              <a:t>3</a:t>
            </a:r>
            <a:r>
              <a:rPr lang="zh-CN" altLang="en-US" sz="2800" smtClean="0"/>
              <a:t>行之后的所有行；第</a:t>
            </a:r>
            <a:r>
              <a:rPr lang="en-US" altLang="zh-CN" sz="2800" smtClean="0"/>
              <a:t>1</a:t>
            </a:r>
            <a:r>
              <a:rPr lang="zh-CN" altLang="en-US" sz="2800" smtClean="0"/>
              <a:t>轴是整数序列，它选取第</a:t>
            </a:r>
            <a:r>
              <a:rPr lang="en-US" altLang="zh-CN" sz="2800" smtClean="0"/>
              <a:t>0, 2, 5</a:t>
            </a:r>
            <a:r>
              <a:rPr lang="zh-CN" altLang="en-US" sz="2800" smtClean="0"/>
              <a:t>三列。</a:t>
            </a:r>
          </a:p>
          <a:p>
            <a:pPr>
              <a:buFont typeface="Wingdings" pitchFamily="2" charset="2"/>
              <a:buNone/>
            </a:pPr>
            <a:r>
              <a:rPr lang="en-US" altLang="zh-CN" sz="2800" smtClean="0"/>
              <a:t>• a[mask, 2] : </a:t>
            </a:r>
            <a:r>
              <a:rPr lang="zh-CN" altLang="en-US" sz="2800" smtClean="0"/>
              <a:t>下标的第</a:t>
            </a:r>
            <a:r>
              <a:rPr lang="en-US" altLang="zh-CN" sz="2800" smtClean="0"/>
              <a:t>0</a:t>
            </a:r>
            <a:r>
              <a:rPr lang="zh-CN" altLang="en-US" sz="2800" smtClean="0"/>
              <a:t>轴是一个布尔数组，它选取第</a:t>
            </a:r>
            <a:r>
              <a:rPr lang="en-US" altLang="zh-CN" sz="2800" smtClean="0"/>
              <a:t>0</a:t>
            </a:r>
            <a:r>
              <a:rPr lang="zh-CN" altLang="en-US" sz="2800" smtClean="0"/>
              <a:t>，</a:t>
            </a:r>
            <a:r>
              <a:rPr lang="en-US" altLang="zh-CN" sz="2800" smtClean="0"/>
              <a:t>2</a:t>
            </a:r>
            <a:r>
              <a:rPr lang="zh-CN" altLang="en-US" sz="2800" smtClean="0"/>
              <a:t>，</a:t>
            </a:r>
            <a:r>
              <a:rPr lang="en-US" altLang="zh-CN" sz="2800" smtClean="0"/>
              <a:t>5</a:t>
            </a:r>
            <a:r>
              <a:rPr lang="zh-CN" altLang="en-US" sz="2800" smtClean="0"/>
              <a:t>行；第</a:t>
            </a:r>
            <a:r>
              <a:rPr lang="en-US" altLang="zh-CN" sz="2800" smtClean="0"/>
              <a:t>1</a:t>
            </a:r>
            <a:r>
              <a:rPr lang="zh-CN" altLang="en-US" sz="2800" smtClean="0"/>
              <a:t>轴是一个整数，选取第</a:t>
            </a:r>
            <a:r>
              <a:rPr lang="en-US" altLang="zh-CN" sz="2800" smtClean="0"/>
              <a:t>2</a:t>
            </a:r>
            <a:r>
              <a:rPr lang="zh-CN" altLang="en-US" sz="2800" smtClean="0"/>
              <a:t>列。</a:t>
            </a:r>
            <a:endParaRPr lang="zh-CN" altLang="en-US" sz="2800" b="1" smtClean="0"/>
          </a:p>
        </p:txBody>
      </p:sp>
      <p:sp>
        <p:nvSpPr>
          <p:cNvPr id="3891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9F42BA24-17D7-4208-885D-F238576340EA}" type="slidenum">
              <a:rPr lang="en-US" altLang="zh-CN" sz="1200"/>
              <a:pPr>
                <a:spcBef>
                  <a:spcPct val="0"/>
                </a:spcBef>
                <a:buClrTx/>
                <a:buFontTx/>
                <a:buNone/>
              </a:pPr>
              <a:t>31</a:t>
            </a:fld>
            <a:endParaRPr lang="en-US" altLang="zh-CN"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z="3600" smtClean="0"/>
              <a:t>结构数组</a:t>
            </a:r>
          </a:p>
        </p:txBody>
      </p:sp>
      <p:sp>
        <p:nvSpPr>
          <p:cNvPr id="39939" name="内容占位符 2"/>
          <p:cNvSpPr>
            <a:spLocks noGrp="1"/>
          </p:cNvSpPr>
          <p:nvPr>
            <p:ph idx="1"/>
          </p:nvPr>
        </p:nvSpPr>
        <p:spPr>
          <a:xfrm>
            <a:off x="566738" y="1052513"/>
            <a:ext cx="8001000" cy="5500687"/>
          </a:xfrm>
        </p:spPr>
        <p:txBody>
          <a:bodyPr/>
          <a:lstStyle/>
          <a:p>
            <a:pPr>
              <a:buFont typeface="Wingdings" pitchFamily="2" charset="2"/>
              <a:buNone/>
            </a:pPr>
            <a:r>
              <a:rPr lang="zh-CN" altLang="en-US" sz="2800" smtClean="0"/>
              <a:t>          假设需要定义一个结构数组，它的每个元素都有</a:t>
            </a:r>
            <a:r>
              <a:rPr lang="en-US" altLang="zh-CN" sz="2800" smtClean="0"/>
              <a:t>name, age</a:t>
            </a:r>
            <a:r>
              <a:rPr lang="zh-CN" altLang="en-US" sz="2800" smtClean="0"/>
              <a:t>和</a:t>
            </a:r>
            <a:r>
              <a:rPr lang="en-US" altLang="zh-CN" sz="2800" smtClean="0"/>
              <a:t>weight</a:t>
            </a:r>
            <a:r>
              <a:rPr lang="zh-CN" altLang="en-US" sz="2800" smtClean="0"/>
              <a:t>字段。在</a:t>
            </a:r>
            <a:r>
              <a:rPr lang="en-US" altLang="zh-CN" sz="2800" smtClean="0"/>
              <a:t>NumPy</a:t>
            </a:r>
            <a:r>
              <a:rPr lang="zh-CN" altLang="en-US" sz="2800" smtClean="0"/>
              <a:t>中可以如下定义：</a:t>
            </a:r>
            <a:endParaRPr lang="en-US" altLang="zh-CN" sz="2800" smtClean="0"/>
          </a:p>
          <a:p>
            <a:pPr>
              <a:buFont typeface="Wingdings" pitchFamily="2" charset="2"/>
              <a:buNone/>
            </a:pPr>
            <a:r>
              <a:rPr lang="zh-CN" altLang="en-US" sz="2800" smtClean="0"/>
              <a:t>    文件名：</a:t>
            </a:r>
            <a:r>
              <a:rPr lang="en-US" altLang="zh-CN" sz="2800" smtClean="0"/>
              <a:t>numpy_struct_array.py</a:t>
            </a:r>
            <a:endParaRPr lang="zh-CN" altLang="en-US" sz="2800" smtClean="0"/>
          </a:p>
        </p:txBody>
      </p:sp>
      <p:sp>
        <p:nvSpPr>
          <p:cNvPr id="399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785D5D68-EDD9-48EF-A000-3EB2DB8948A6}" type="slidenum">
              <a:rPr lang="en-US" altLang="zh-CN" sz="1200"/>
              <a:pPr>
                <a:spcBef>
                  <a:spcPct val="0"/>
                </a:spcBef>
                <a:buClrTx/>
                <a:buFontTx/>
                <a:buNone/>
              </a:pPr>
              <a:t>32</a:t>
            </a:fld>
            <a:endParaRPr lang="en-US" altLang="zh-CN" sz="1200"/>
          </a:p>
        </p:txBody>
      </p:sp>
      <p:sp>
        <p:nvSpPr>
          <p:cNvPr id="39941" name="Text Box 4"/>
          <p:cNvSpPr txBox="1">
            <a:spLocks noChangeArrowheads="1"/>
          </p:cNvSpPr>
          <p:nvPr/>
        </p:nvSpPr>
        <p:spPr bwMode="auto">
          <a:xfrm>
            <a:off x="990600" y="2971800"/>
            <a:ext cx="7467600" cy="34782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import numpy as np</a:t>
            </a:r>
          </a:p>
          <a:p>
            <a:pPr eaLnBrk="1" hangingPunct="1">
              <a:spcBef>
                <a:spcPct val="0"/>
              </a:spcBef>
              <a:buClrTx/>
              <a:buFontTx/>
              <a:buNone/>
            </a:pPr>
            <a:r>
              <a:rPr lang="en-US" altLang="zh-CN" sz="2000"/>
              <a:t>persontype = np.dtype({</a:t>
            </a:r>
          </a:p>
          <a:p>
            <a:pPr eaLnBrk="1" hangingPunct="1">
              <a:spcBef>
                <a:spcPct val="0"/>
              </a:spcBef>
              <a:buClrTx/>
              <a:buFontTx/>
              <a:buNone/>
            </a:pPr>
            <a:r>
              <a:rPr lang="en-US" altLang="zh-CN" sz="2000"/>
              <a:t>'names':['name', 'age', 'weight'],</a:t>
            </a:r>
          </a:p>
          <a:p>
            <a:pPr eaLnBrk="1" hangingPunct="1">
              <a:spcBef>
                <a:spcPct val="0"/>
              </a:spcBef>
              <a:buClrTx/>
              <a:buFontTx/>
              <a:buNone/>
            </a:pPr>
            <a:r>
              <a:rPr lang="en-US" altLang="zh-CN" sz="2000"/>
              <a:t>'formats':['S32','i', 'f']})</a:t>
            </a:r>
          </a:p>
          <a:p>
            <a:pPr eaLnBrk="1" hangingPunct="1">
              <a:spcBef>
                <a:spcPct val="0"/>
              </a:spcBef>
              <a:buClrTx/>
              <a:buFontTx/>
              <a:buNone/>
            </a:pPr>
            <a:endParaRPr lang="en-US" altLang="zh-CN" sz="2000"/>
          </a:p>
          <a:p>
            <a:pPr eaLnBrk="1" hangingPunct="1">
              <a:spcBef>
                <a:spcPct val="0"/>
              </a:spcBef>
              <a:buClrTx/>
              <a:buFontTx/>
              <a:buNone/>
            </a:pPr>
            <a:r>
              <a:rPr lang="en-US" altLang="zh-CN" sz="2000"/>
              <a:t>a = np.array([("Zhang",32,75.5),("Wang",24,65.2)],</a:t>
            </a:r>
          </a:p>
          <a:p>
            <a:pPr eaLnBrk="1" hangingPunct="1">
              <a:spcBef>
                <a:spcPct val="0"/>
              </a:spcBef>
              <a:buClrTx/>
              <a:buFontTx/>
              <a:buNone/>
            </a:pPr>
            <a:r>
              <a:rPr lang="en-US" altLang="zh-CN" sz="2000"/>
              <a:t>dtype=persontype)</a:t>
            </a:r>
          </a:p>
          <a:p>
            <a:pPr eaLnBrk="1" hangingPunct="1">
              <a:spcBef>
                <a:spcPct val="0"/>
              </a:spcBef>
              <a:buClrTx/>
              <a:buFontTx/>
              <a:buNone/>
            </a:pPr>
            <a:endParaRPr lang="en-US" altLang="zh-CN" sz="2000"/>
          </a:p>
          <a:p>
            <a:pPr eaLnBrk="1" hangingPunct="1">
              <a:spcBef>
                <a:spcPct val="0"/>
              </a:spcBef>
              <a:buClrTx/>
              <a:buFontTx/>
              <a:buNone/>
            </a:pPr>
            <a:r>
              <a:rPr lang="en-US" altLang="zh-CN" sz="2000"/>
              <a:t>&gt;&gt;&gt;run numpy_struct_array.py</a:t>
            </a:r>
          </a:p>
          <a:p>
            <a:pPr eaLnBrk="1" hangingPunct="1">
              <a:spcBef>
                <a:spcPct val="0"/>
              </a:spcBef>
              <a:buClrTx/>
              <a:buFontTx/>
              <a:buNone/>
            </a:pPr>
            <a:r>
              <a:rPr lang="en-US" altLang="zh-CN" sz="2000"/>
              <a:t>&gt;&gt;&gt; a.dtype</a:t>
            </a:r>
          </a:p>
          <a:p>
            <a:pPr eaLnBrk="1" hangingPunct="1">
              <a:spcBef>
                <a:spcPct val="0"/>
              </a:spcBef>
              <a:buClrTx/>
              <a:buFontTx/>
              <a:buNone/>
            </a:pPr>
            <a:r>
              <a:rPr lang="en-US" altLang="zh-CN" sz="2000"/>
              <a:t>dtype([('name', '|S32'), ('age', '&lt;i4'), ('weight', '&lt;f4')])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z="3600" smtClean="0"/>
              <a:t>结构数组</a:t>
            </a:r>
          </a:p>
        </p:txBody>
      </p:sp>
      <p:sp>
        <p:nvSpPr>
          <p:cNvPr id="41987" name="内容占位符 2"/>
          <p:cNvSpPr>
            <a:spLocks noGrp="1"/>
          </p:cNvSpPr>
          <p:nvPr>
            <p:ph idx="1"/>
          </p:nvPr>
        </p:nvSpPr>
        <p:spPr/>
        <p:txBody>
          <a:bodyPr/>
          <a:lstStyle/>
          <a:p>
            <a:pPr>
              <a:buFont typeface="Wingdings" pitchFamily="2" charset="2"/>
              <a:buNone/>
            </a:pPr>
            <a:r>
              <a:rPr lang="zh-CN" altLang="en-US" sz="2800" smtClean="0"/>
              <a:t>         一种描述结构类型的方法： 一个包含多个组元的列表，其中形如</a:t>
            </a:r>
            <a:r>
              <a:rPr lang="en-US" altLang="zh-CN" sz="2800" smtClean="0"/>
              <a:t>(</a:t>
            </a:r>
            <a:r>
              <a:rPr lang="zh-CN" altLang="en-US" sz="2800" smtClean="0"/>
              <a:t>字段名</a:t>
            </a:r>
            <a:r>
              <a:rPr lang="en-US" altLang="zh-CN" sz="2800" smtClean="0"/>
              <a:t>, </a:t>
            </a:r>
            <a:r>
              <a:rPr lang="zh-CN" altLang="en-US" sz="2800" smtClean="0"/>
              <a:t>类型描述</a:t>
            </a:r>
            <a:r>
              <a:rPr lang="en-US" altLang="zh-CN" sz="2800" smtClean="0"/>
              <a:t>) </a:t>
            </a:r>
            <a:r>
              <a:rPr lang="zh-CN" altLang="en-US" sz="2800" smtClean="0"/>
              <a:t>的组元描述了结构中的每个字段。类型描述前面为我们添加了</a:t>
            </a:r>
            <a:r>
              <a:rPr lang="en-US" altLang="zh-CN" sz="2800" smtClean="0"/>
              <a:t>`|‘, `&lt;’ </a:t>
            </a:r>
            <a:r>
              <a:rPr lang="zh-CN" altLang="en-US" sz="2800" smtClean="0"/>
              <a:t>等字符，这些字符用来描述字段值的字节顺序：</a:t>
            </a:r>
          </a:p>
          <a:p>
            <a:pPr>
              <a:buFont typeface="Wingdings" pitchFamily="2" charset="2"/>
              <a:buNone/>
            </a:pPr>
            <a:r>
              <a:rPr lang="en-US" altLang="zh-CN" sz="2800" smtClean="0"/>
              <a:t>           • | : </a:t>
            </a:r>
            <a:r>
              <a:rPr lang="zh-CN" altLang="en-US" sz="2800" smtClean="0"/>
              <a:t>忽视字节顺序</a:t>
            </a:r>
          </a:p>
          <a:p>
            <a:pPr>
              <a:buFont typeface="Wingdings" pitchFamily="2" charset="2"/>
              <a:buNone/>
            </a:pPr>
            <a:r>
              <a:rPr lang="en-US" altLang="zh-CN" sz="2800" smtClean="0"/>
              <a:t>           • &lt; : </a:t>
            </a:r>
            <a:r>
              <a:rPr lang="zh-CN" altLang="en-US" sz="2800" smtClean="0"/>
              <a:t>低位字节在前</a:t>
            </a:r>
          </a:p>
          <a:p>
            <a:pPr>
              <a:buFont typeface="Wingdings" pitchFamily="2" charset="2"/>
              <a:buNone/>
            </a:pPr>
            <a:r>
              <a:rPr lang="en-US" altLang="zh-CN" sz="2800" smtClean="0"/>
              <a:t>           • &gt; : </a:t>
            </a:r>
            <a:r>
              <a:rPr lang="zh-CN" altLang="en-US" sz="2800" smtClean="0"/>
              <a:t>高位字节在前</a:t>
            </a:r>
          </a:p>
        </p:txBody>
      </p:sp>
      <p:sp>
        <p:nvSpPr>
          <p:cNvPr id="419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B969A488-B580-426C-9D61-358D14A36F1E}" type="slidenum">
              <a:rPr lang="en-US" altLang="zh-CN" sz="1200"/>
              <a:pPr>
                <a:spcBef>
                  <a:spcPct val="0"/>
                </a:spcBef>
                <a:buClrTx/>
                <a:buFontTx/>
                <a:buNone/>
              </a:pPr>
              <a:t>33</a:t>
            </a:fld>
            <a:endParaRPr lang="en-US" altLang="zh-CN" sz="1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a:lnSpc>
                <a:spcPct val="90000"/>
              </a:lnSpc>
            </a:pPr>
            <a:r>
              <a:rPr lang="zh-CN" altLang="en-US" sz="3600" smtClean="0"/>
              <a:t>结构数组</a:t>
            </a:r>
            <a:endParaRPr lang="en-US" altLang="zh-CN" sz="3600" smtClean="0"/>
          </a:p>
        </p:txBody>
      </p:sp>
      <p:sp>
        <p:nvSpPr>
          <p:cNvPr id="43011" name="内容占位符 2"/>
          <p:cNvSpPr>
            <a:spLocks noGrp="1"/>
          </p:cNvSpPr>
          <p:nvPr>
            <p:ph idx="1"/>
          </p:nvPr>
        </p:nvSpPr>
        <p:spPr>
          <a:xfrm>
            <a:off x="533400" y="1066800"/>
            <a:ext cx="8001000" cy="4967288"/>
          </a:xfrm>
        </p:spPr>
        <p:txBody>
          <a:bodyPr/>
          <a:lstStyle/>
          <a:p>
            <a:pPr>
              <a:buFont typeface="Wingdings" pitchFamily="2" charset="2"/>
              <a:buNone/>
            </a:pPr>
            <a:r>
              <a:rPr lang="zh-CN" altLang="en-US" sz="2800" smtClean="0"/>
              <a:t>         结构数组的存取方式和一般数组相同，通过下标能够取得其中的元素，注意元素的值看上去像是组元，实际上它是一个结构：</a:t>
            </a:r>
            <a:endParaRPr lang="en-US" altLang="zh-CN" sz="2800" smtClean="0"/>
          </a:p>
          <a:p>
            <a:endParaRPr lang="en-US" altLang="zh-CN" smtClean="0"/>
          </a:p>
          <a:p>
            <a:endParaRPr lang="en-US" altLang="zh-CN" smtClean="0"/>
          </a:p>
          <a:p>
            <a:endParaRPr lang="en-US" altLang="zh-CN" smtClean="0"/>
          </a:p>
          <a:p>
            <a:pPr>
              <a:buFont typeface="Wingdings" pitchFamily="2" charset="2"/>
              <a:buNone/>
            </a:pPr>
            <a:r>
              <a:rPr lang="en-US" altLang="zh-CN" sz="2800" smtClean="0"/>
              <a:t>         a[0]</a:t>
            </a:r>
            <a:r>
              <a:rPr lang="zh-CN" altLang="en-US" sz="2800" smtClean="0"/>
              <a:t>是一个结构元素，它和数组</a:t>
            </a:r>
            <a:r>
              <a:rPr lang="en-US" altLang="zh-CN" sz="2800" smtClean="0"/>
              <a:t>a</a:t>
            </a:r>
            <a:r>
              <a:rPr lang="zh-CN" altLang="en-US" sz="2800" smtClean="0"/>
              <a:t>共享内存数据，因此可以通过修改它的字段，改变原始数组中的对应字段：</a:t>
            </a:r>
            <a:endParaRPr lang="en-US" altLang="zh-CN" sz="2800" smtClean="0"/>
          </a:p>
        </p:txBody>
      </p:sp>
      <p:sp>
        <p:nvSpPr>
          <p:cNvPr id="430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27E90B9B-65CE-4189-A3A2-55F41CE8482E}" type="slidenum">
              <a:rPr lang="en-US" altLang="zh-CN" sz="1200"/>
              <a:pPr>
                <a:spcBef>
                  <a:spcPct val="0"/>
                </a:spcBef>
                <a:buClrTx/>
                <a:buFontTx/>
                <a:buNone/>
              </a:pPr>
              <a:t>34</a:t>
            </a:fld>
            <a:endParaRPr lang="en-US" altLang="zh-CN" sz="1200"/>
          </a:p>
        </p:txBody>
      </p:sp>
      <p:sp>
        <p:nvSpPr>
          <p:cNvPr id="43013" name="Text Box 4"/>
          <p:cNvSpPr txBox="1">
            <a:spLocks noChangeArrowheads="1"/>
          </p:cNvSpPr>
          <p:nvPr/>
        </p:nvSpPr>
        <p:spPr bwMode="auto">
          <a:xfrm>
            <a:off x="990600" y="2590800"/>
            <a:ext cx="74676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a[0]</a:t>
            </a:r>
          </a:p>
          <a:p>
            <a:pPr eaLnBrk="1" hangingPunct="1">
              <a:spcBef>
                <a:spcPct val="0"/>
              </a:spcBef>
              <a:buClrTx/>
              <a:buFontTx/>
              <a:buNone/>
            </a:pPr>
            <a:r>
              <a:rPr lang="en-US" altLang="zh-CN" sz="2000"/>
              <a:t>('Zhang', 32, 75.5)</a:t>
            </a:r>
          </a:p>
          <a:p>
            <a:pPr eaLnBrk="1" hangingPunct="1">
              <a:spcBef>
                <a:spcPct val="0"/>
              </a:spcBef>
              <a:buClrTx/>
              <a:buFontTx/>
              <a:buNone/>
            </a:pPr>
            <a:r>
              <a:rPr lang="en-US" altLang="zh-CN" sz="2000"/>
              <a:t>&gt;&gt;&gt; a[0].dtype</a:t>
            </a:r>
          </a:p>
          <a:p>
            <a:pPr eaLnBrk="1" hangingPunct="1">
              <a:spcBef>
                <a:spcPct val="0"/>
              </a:spcBef>
              <a:buClrTx/>
              <a:buFontTx/>
              <a:buNone/>
            </a:pPr>
            <a:r>
              <a:rPr lang="en-US" altLang="zh-CN" sz="2000"/>
              <a:t>dtype([('name', '|S32'), ('age', '&lt;i4'), ('weight', '&lt;f4')])</a:t>
            </a:r>
          </a:p>
        </p:txBody>
      </p:sp>
      <p:sp>
        <p:nvSpPr>
          <p:cNvPr id="43014" name="Text Box 4"/>
          <p:cNvSpPr txBox="1">
            <a:spLocks noChangeArrowheads="1"/>
          </p:cNvSpPr>
          <p:nvPr/>
        </p:nvSpPr>
        <p:spPr bwMode="auto">
          <a:xfrm>
            <a:off x="4419600" y="5105400"/>
            <a:ext cx="38100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c = a[1]</a:t>
            </a:r>
          </a:p>
          <a:p>
            <a:pPr eaLnBrk="1" hangingPunct="1">
              <a:spcBef>
                <a:spcPct val="0"/>
              </a:spcBef>
              <a:buClrTx/>
              <a:buFontTx/>
              <a:buNone/>
            </a:pPr>
            <a:r>
              <a:rPr lang="en-US" altLang="zh-CN" sz="2000"/>
              <a:t>&gt;&gt;&gt; c["name"] = "Li"</a:t>
            </a:r>
          </a:p>
          <a:p>
            <a:pPr eaLnBrk="1" hangingPunct="1">
              <a:spcBef>
                <a:spcPct val="0"/>
              </a:spcBef>
              <a:buClrTx/>
              <a:buFontTx/>
              <a:buNone/>
            </a:pPr>
            <a:r>
              <a:rPr lang="en-US" altLang="zh-CN" sz="2000"/>
              <a:t>&gt;&gt;&gt; a[1]["name"]</a:t>
            </a:r>
          </a:p>
          <a:p>
            <a:pPr eaLnBrk="1" hangingPunct="1">
              <a:spcBef>
                <a:spcPct val="0"/>
              </a:spcBef>
              <a:buClrTx/>
              <a:buFontTx/>
              <a:buNone/>
            </a:pPr>
            <a:r>
              <a:rPr lang="en-US" altLang="zh-CN" sz="2000"/>
              <a:t>"Li”</a:t>
            </a:r>
            <a:r>
              <a:rPr lang="zh-CN" altLang="en-US" sz="2000"/>
              <a:t>结构</a:t>
            </a:r>
            <a:endParaRPr lang="en-US" altLang="zh-CN"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a:lnSpc>
                <a:spcPct val="90000"/>
              </a:lnSpc>
            </a:pPr>
            <a:r>
              <a:rPr lang="zh-CN" altLang="en-US" sz="3600" smtClean="0"/>
              <a:t>结构数组</a:t>
            </a:r>
            <a:endParaRPr lang="en-US" altLang="zh-CN" sz="3600" smtClean="0"/>
          </a:p>
        </p:txBody>
      </p:sp>
      <p:sp>
        <p:nvSpPr>
          <p:cNvPr id="4403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7A834596-610F-43C9-83BD-6CC9E39CA3A1}" type="slidenum">
              <a:rPr lang="en-US" altLang="zh-CN" sz="1200"/>
              <a:pPr>
                <a:spcBef>
                  <a:spcPct val="0"/>
                </a:spcBef>
                <a:buClrTx/>
                <a:buFontTx/>
                <a:buNone/>
              </a:pPr>
              <a:t>35</a:t>
            </a:fld>
            <a:endParaRPr lang="en-US" altLang="zh-CN" sz="1200"/>
          </a:p>
        </p:txBody>
      </p:sp>
      <p:sp>
        <p:nvSpPr>
          <p:cNvPr id="44036" name="内容占位符 4"/>
          <p:cNvSpPr>
            <a:spLocks noGrp="1"/>
          </p:cNvSpPr>
          <p:nvPr>
            <p:ph idx="1"/>
          </p:nvPr>
        </p:nvSpPr>
        <p:spPr>
          <a:xfrm>
            <a:off x="566738" y="1052513"/>
            <a:ext cx="8001000" cy="5119687"/>
          </a:xfrm>
        </p:spPr>
        <p:txBody>
          <a:bodyPr/>
          <a:lstStyle/>
          <a:p>
            <a:pPr>
              <a:buFont typeface="Wingdings" pitchFamily="2" charset="2"/>
              <a:buNone/>
            </a:pPr>
            <a:r>
              <a:rPr lang="zh-CN" altLang="en-US" sz="2800" smtClean="0"/>
              <a:t>        结构像字典一样可以通过字符串下标获取其对应的字段值：</a:t>
            </a:r>
            <a:endParaRPr lang="en-US" altLang="zh-CN" sz="2800" smtClean="0"/>
          </a:p>
          <a:p>
            <a:endParaRPr lang="en-US" altLang="zh-CN" smtClean="0"/>
          </a:p>
          <a:p>
            <a:endParaRPr lang="en-US" altLang="zh-CN" smtClean="0"/>
          </a:p>
          <a:p>
            <a:pPr>
              <a:buFont typeface="Wingdings" pitchFamily="2" charset="2"/>
              <a:buNone/>
            </a:pPr>
            <a:r>
              <a:rPr lang="zh-CN" altLang="en-US" sz="2800" smtClean="0"/>
              <a:t>    不但可以获得结构元素的某个字段，还可以直接获得结构数组的字段，它返回的是原始数组的视图，因此</a:t>
            </a:r>
            <a:endParaRPr lang="en-US" altLang="zh-CN" sz="2800" smtClean="0"/>
          </a:p>
          <a:p>
            <a:pPr>
              <a:buFont typeface="Wingdings" pitchFamily="2" charset="2"/>
              <a:buNone/>
            </a:pPr>
            <a:r>
              <a:rPr lang="en-US" altLang="zh-CN" sz="2800" smtClean="0"/>
              <a:t>    </a:t>
            </a:r>
            <a:r>
              <a:rPr lang="zh-CN" altLang="en-US" sz="2800" smtClean="0"/>
              <a:t>可以通过修改</a:t>
            </a:r>
            <a:endParaRPr lang="en-US" altLang="zh-CN" sz="2800" smtClean="0"/>
          </a:p>
          <a:p>
            <a:pPr>
              <a:buFont typeface="Wingdings" pitchFamily="2" charset="2"/>
              <a:buNone/>
            </a:pPr>
            <a:r>
              <a:rPr lang="en-US" altLang="zh-CN" sz="2800" smtClean="0"/>
              <a:t>    b[0]</a:t>
            </a:r>
            <a:r>
              <a:rPr lang="zh-CN" altLang="en-US" sz="2800" smtClean="0"/>
              <a:t>改变</a:t>
            </a:r>
            <a:endParaRPr lang="en-US" altLang="zh-CN" sz="2800" smtClean="0"/>
          </a:p>
          <a:p>
            <a:pPr>
              <a:buFont typeface="Wingdings" pitchFamily="2" charset="2"/>
              <a:buNone/>
            </a:pPr>
            <a:r>
              <a:rPr lang="en-US" altLang="zh-CN" sz="2800" smtClean="0"/>
              <a:t>    a[0][‘’age‘’]</a:t>
            </a:r>
            <a:r>
              <a:rPr lang="zh-CN" altLang="en-US" sz="2800" smtClean="0"/>
              <a:t>：</a:t>
            </a:r>
            <a:endParaRPr lang="en-US" altLang="zh-CN" sz="2800" smtClean="0"/>
          </a:p>
        </p:txBody>
      </p:sp>
      <p:sp>
        <p:nvSpPr>
          <p:cNvPr id="44037" name="Text Box 4"/>
          <p:cNvSpPr txBox="1">
            <a:spLocks noChangeArrowheads="1"/>
          </p:cNvSpPr>
          <p:nvPr/>
        </p:nvSpPr>
        <p:spPr bwMode="auto">
          <a:xfrm>
            <a:off x="3505200" y="4114800"/>
            <a:ext cx="47244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b=a[:]["age"] # </a:t>
            </a:r>
            <a:r>
              <a:rPr lang="zh-CN" altLang="en-US" sz="2000"/>
              <a:t>或者</a:t>
            </a:r>
            <a:r>
              <a:rPr lang="en-US" altLang="zh-CN" sz="2000"/>
              <a:t>a["age"]</a:t>
            </a:r>
          </a:p>
          <a:p>
            <a:pPr eaLnBrk="1" hangingPunct="1">
              <a:spcBef>
                <a:spcPct val="0"/>
              </a:spcBef>
              <a:buClrTx/>
              <a:buFontTx/>
              <a:buNone/>
            </a:pPr>
            <a:r>
              <a:rPr lang="en-US" altLang="zh-CN" sz="2000"/>
              <a:t>&gt;&gt;&gt; b</a:t>
            </a:r>
          </a:p>
          <a:p>
            <a:pPr eaLnBrk="1" hangingPunct="1">
              <a:spcBef>
                <a:spcPct val="0"/>
              </a:spcBef>
              <a:buClrTx/>
              <a:buFontTx/>
              <a:buNone/>
            </a:pPr>
            <a:r>
              <a:rPr lang="en-US" altLang="zh-CN" sz="2000"/>
              <a:t>array([32, 24])</a:t>
            </a:r>
          </a:p>
          <a:p>
            <a:pPr eaLnBrk="1" hangingPunct="1">
              <a:spcBef>
                <a:spcPct val="0"/>
              </a:spcBef>
              <a:buClrTx/>
              <a:buFontTx/>
              <a:buNone/>
            </a:pPr>
            <a:r>
              <a:rPr lang="en-US" altLang="zh-CN" sz="2000"/>
              <a:t>&gt;&gt;&gt; b[0] = 40</a:t>
            </a:r>
          </a:p>
          <a:p>
            <a:pPr eaLnBrk="1" hangingPunct="1">
              <a:spcBef>
                <a:spcPct val="0"/>
              </a:spcBef>
              <a:buClrTx/>
              <a:buFontTx/>
              <a:buNone/>
            </a:pPr>
            <a:r>
              <a:rPr lang="en-US" altLang="zh-CN" sz="2000"/>
              <a:t>&gt;&gt;&gt; a[0]["age"]</a:t>
            </a:r>
          </a:p>
          <a:p>
            <a:pPr eaLnBrk="1" hangingPunct="1">
              <a:spcBef>
                <a:spcPct val="0"/>
              </a:spcBef>
              <a:buClrTx/>
              <a:buFontTx/>
              <a:buNone/>
            </a:pPr>
            <a:r>
              <a:rPr lang="en-US" altLang="zh-CN" sz="2000"/>
              <a:t>40</a:t>
            </a:r>
          </a:p>
        </p:txBody>
      </p:sp>
      <p:sp>
        <p:nvSpPr>
          <p:cNvPr id="44038" name="Text Box 4"/>
          <p:cNvSpPr txBox="1">
            <a:spLocks noChangeArrowheads="1"/>
          </p:cNvSpPr>
          <p:nvPr/>
        </p:nvSpPr>
        <p:spPr bwMode="auto">
          <a:xfrm>
            <a:off x="1143000" y="2209800"/>
            <a:ext cx="67818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a[0]["name"]</a:t>
            </a:r>
          </a:p>
          <a:p>
            <a:pPr eaLnBrk="1" hangingPunct="1">
              <a:spcBef>
                <a:spcPct val="0"/>
              </a:spcBef>
              <a:buClrTx/>
              <a:buFontTx/>
              <a:buNone/>
            </a:pPr>
            <a:r>
              <a:rPr lang="en-US" altLang="zh-CN" sz="2000"/>
              <a:t>'Zhang'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8667FF88-E335-4203-BF0A-FEA61B49800A}" type="slidenum">
              <a:rPr lang="en-US" altLang="zh-CN" sz="1200"/>
              <a:pPr>
                <a:spcBef>
                  <a:spcPct val="0"/>
                </a:spcBef>
                <a:buClrTx/>
                <a:buFontTx/>
                <a:buNone/>
              </a:pPr>
              <a:t>36</a:t>
            </a:fld>
            <a:endParaRPr lang="en-US" altLang="zh-CN" sz="1200"/>
          </a:p>
        </p:txBody>
      </p:sp>
      <p:sp>
        <p:nvSpPr>
          <p:cNvPr id="5" name="Rectangle 2"/>
          <p:cNvSpPr txBox="1">
            <a:spLocks noChangeArrowheads="1"/>
          </p:cNvSpPr>
          <p:nvPr/>
        </p:nvSpPr>
        <p:spPr bwMode="auto">
          <a:xfrm>
            <a:off x="2209800" y="2209800"/>
            <a:ext cx="4429125" cy="939800"/>
          </a:xfrm>
          <a:prstGeom prst="rect">
            <a:avLst/>
          </a:prstGeom>
          <a:noFill/>
          <a:ln w="9525">
            <a:noFill/>
            <a:miter lim="800000"/>
            <a:headEnd/>
            <a:tailEnd/>
          </a:ln>
          <a:effectLst/>
        </p:spPr>
        <p:txBody>
          <a:bodyPr anchor="b"/>
          <a:lstStyle/>
          <a:p>
            <a:pPr eaLnBrk="1" hangingPunct="1">
              <a:defRPr/>
            </a:pPr>
            <a:r>
              <a:rPr lang="en-US" altLang="zh-CN" sz="4000" dirty="0" err="1"/>
              <a:t>NumPy</a:t>
            </a:r>
            <a:endParaRPr lang="zh-CN" altLang="en-US" sz="3800" kern="0" dirty="0">
              <a:solidFill>
                <a:schemeClr val="tx2"/>
              </a:solidFill>
            </a:endParaRPr>
          </a:p>
        </p:txBody>
      </p:sp>
      <p:sp>
        <p:nvSpPr>
          <p:cNvPr id="6" name="Rectangle 3"/>
          <p:cNvSpPr txBox="1">
            <a:spLocks noChangeArrowheads="1"/>
          </p:cNvSpPr>
          <p:nvPr/>
        </p:nvSpPr>
        <p:spPr bwMode="auto">
          <a:xfrm>
            <a:off x="3581400" y="3810000"/>
            <a:ext cx="4267200" cy="785813"/>
          </a:xfrm>
          <a:prstGeom prst="rect">
            <a:avLst/>
          </a:prstGeom>
          <a:noFill/>
          <a:ln w="9525">
            <a:noFill/>
            <a:miter lim="800000"/>
            <a:headEnd/>
            <a:tailEnd/>
          </a:ln>
        </p:spPr>
        <p:txBody>
          <a:bodyPr/>
          <a:lstStyle/>
          <a:p>
            <a:pPr eaLnBrk="1" hangingPunct="1">
              <a:defRPr/>
            </a:pPr>
            <a:r>
              <a:rPr lang="en-US" altLang="zh-CN" sz="3600" kern="0" dirty="0">
                <a:latin typeface="+mn-lt"/>
                <a:ea typeface="+mn-ea"/>
              </a:rPr>
              <a:t>—</a:t>
            </a:r>
            <a:r>
              <a:rPr lang="en-US" altLang="zh-CN" sz="3600" dirty="0" err="1"/>
              <a:t>ufunc</a:t>
            </a:r>
            <a:r>
              <a:rPr lang="zh-CN" altLang="en-US" sz="3600" dirty="0"/>
              <a:t>运算</a:t>
            </a:r>
            <a:endParaRPr lang="en-US" altLang="zh-CN" sz="3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目录</a:t>
            </a:r>
          </a:p>
        </p:txBody>
      </p:sp>
      <p:sp>
        <p:nvSpPr>
          <p:cNvPr id="46083" name="内容占位符 2"/>
          <p:cNvSpPr>
            <a:spLocks noGrp="1"/>
          </p:cNvSpPr>
          <p:nvPr>
            <p:ph idx="1"/>
          </p:nvPr>
        </p:nvSpPr>
        <p:spPr/>
        <p:txBody>
          <a:bodyPr/>
          <a:lstStyle/>
          <a:p>
            <a:r>
              <a:rPr lang="en-US" altLang="zh-CN" smtClean="0"/>
              <a:t>ufunc</a:t>
            </a:r>
            <a:r>
              <a:rPr lang="zh-CN" altLang="en-US" smtClean="0"/>
              <a:t>运算简介</a:t>
            </a:r>
            <a:endParaRPr lang="en-US" altLang="zh-CN" smtClean="0"/>
          </a:p>
          <a:p>
            <a:r>
              <a:rPr lang="zh-CN" altLang="en-US" sz="3200" smtClean="0">
                <a:solidFill>
                  <a:schemeClr val="tx2"/>
                </a:solidFill>
              </a:rPr>
              <a:t>广播</a:t>
            </a:r>
            <a:endParaRPr lang="en-US" altLang="zh-CN" sz="3200" smtClean="0">
              <a:solidFill>
                <a:schemeClr val="tx2"/>
              </a:solidFill>
            </a:endParaRPr>
          </a:p>
          <a:p>
            <a:r>
              <a:rPr lang="en-US" altLang="zh-CN" sz="3200" smtClean="0">
                <a:solidFill>
                  <a:schemeClr val="tx2"/>
                </a:solidFill>
              </a:rPr>
              <a:t>ufunc</a:t>
            </a:r>
            <a:r>
              <a:rPr lang="zh-CN" altLang="en-US" sz="3200" smtClean="0">
                <a:solidFill>
                  <a:schemeClr val="tx2"/>
                </a:solidFill>
              </a:rPr>
              <a:t>的方法</a:t>
            </a:r>
            <a:endParaRPr lang="zh-CN" altLang="en-US" smtClean="0"/>
          </a:p>
        </p:txBody>
      </p:sp>
      <p:sp>
        <p:nvSpPr>
          <p:cNvPr id="460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288DBA03-3D8E-4682-96A9-DA6277BA9AE8}" type="slidenum">
              <a:rPr lang="en-US" altLang="zh-CN" sz="1200"/>
              <a:pPr>
                <a:spcBef>
                  <a:spcPct val="0"/>
                </a:spcBef>
                <a:buClrTx/>
                <a:buFontTx/>
                <a:buNone/>
              </a:pPr>
              <a:t>37</a:t>
            </a:fld>
            <a:endParaRPr lang="en-US" altLang="zh-CN" sz="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sz="3600" smtClean="0">
                <a:solidFill>
                  <a:schemeClr val="tx1"/>
                </a:solidFill>
              </a:rPr>
              <a:t>ufunc</a:t>
            </a:r>
            <a:r>
              <a:rPr lang="zh-CN" altLang="en-US" sz="3600" smtClean="0">
                <a:solidFill>
                  <a:schemeClr val="tx1"/>
                </a:solidFill>
              </a:rPr>
              <a:t>运算简介</a:t>
            </a:r>
            <a:endParaRPr lang="en-US" altLang="zh-CN" sz="3600" smtClean="0">
              <a:solidFill>
                <a:schemeClr val="tx1"/>
              </a:solidFill>
            </a:endParaRPr>
          </a:p>
        </p:txBody>
      </p:sp>
      <p:sp>
        <p:nvSpPr>
          <p:cNvPr id="47107" name="内容占位符 2"/>
          <p:cNvSpPr>
            <a:spLocks noGrp="1"/>
          </p:cNvSpPr>
          <p:nvPr>
            <p:ph idx="1"/>
          </p:nvPr>
        </p:nvSpPr>
        <p:spPr>
          <a:xfrm>
            <a:off x="533400" y="1052513"/>
            <a:ext cx="8153400" cy="4967287"/>
          </a:xfrm>
        </p:spPr>
        <p:txBody>
          <a:bodyPr/>
          <a:lstStyle/>
          <a:p>
            <a:pPr>
              <a:buFont typeface="Wingdings" pitchFamily="2" charset="2"/>
              <a:buNone/>
            </a:pPr>
            <a:r>
              <a:rPr lang="en-US" altLang="zh-CN" sz="2800" smtClean="0"/>
              <a:t>          ufunc</a:t>
            </a:r>
            <a:r>
              <a:rPr lang="zh-CN" altLang="en-US" sz="2800" smtClean="0"/>
              <a:t>是</a:t>
            </a:r>
            <a:r>
              <a:rPr lang="en-US" altLang="zh-CN" sz="2800" smtClean="0"/>
              <a:t>universal function</a:t>
            </a:r>
            <a:r>
              <a:rPr lang="zh-CN" altLang="en-US" sz="2800" smtClean="0"/>
              <a:t>的缩写，它是一种能对数组的每个元素进行操作的函数。</a:t>
            </a:r>
            <a:endParaRPr lang="en-US" altLang="zh-CN" sz="2800" smtClean="0"/>
          </a:p>
          <a:p>
            <a:pPr>
              <a:buFont typeface="Wingdings" pitchFamily="2" charset="2"/>
              <a:buNone/>
            </a:pPr>
            <a:r>
              <a:rPr lang="en-US" altLang="zh-CN" sz="2800" smtClean="0"/>
              <a:t>    </a:t>
            </a:r>
            <a:r>
              <a:rPr lang="zh-CN" altLang="en-US" sz="2800" smtClean="0"/>
              <a:t>      </a:t>
            </a:r>
            <a:r>
              <a:rPr lang="en-US" altLang="zh-CN" sz="2800" smtClean="0"/>
              <a:t>NumPy</a:t>
            </a:r>
            <a:r>
              <a:rPr lang="zh-CN" altLang="en-US" sz="2800" smtClean="0"/>
              <a:t>内置的许多</a:t>
            </a:r>
            <a:r>
              <a:rPr lang="en-US" altLang="zh-CN" sz="2800" smtClean="0"/>
              <a:t>ufunc</a:t>
            </a:r>
            <a:r>
              <a:rPr lang="zh-CN" altLang="en-US" sz="2800" smtClean="0"/>
              <a:t>函数都是在</a:t>
            </a:r>
            <a:r>
              <a:rPr lang="en-US" altLang="zh-CN" sz="2800" smtClean="0"/>
              <a:t>C</a:t>
            </a:r>
            <a:r>
              <a:rPr lang="zh-CN" altLang="en-US" sz="2800" smtClean="0"/>
              <a:t>语言级别实现的，因此它们的计算速度非常快。</a:t>
            </a:r>
          </a:p>
        </p:txBody>
      </p:sp>
      <p:sp>
        <p:nvSpPr>
          <p:cNvPr id="471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DC627688-DDA5-4A1D-AA91-C65C5CED5EA7}" type="slidenum">
              <a:rPr lang="en-US" altLang="zh-CN" sz="1200"/>
              <a:pPr>
                <a:spcBef>
                  <a:spcPct val="0"/>
                </a:spcBef>
                <a:buClrTx/>
                <a:buFontTx/>
                <a:buNone/>
              </a:pPr>
              <a:t>38</a:t>
            </a:fld>
            <a:endParaRPr lang="en-US" altLang="zh-CN" sz="1200"/>
          </a:p>
        </p:txBody>
      </p:sp>
      <p:sp>
        <p:nvSpPr>
          <p:cNvPr id="47109" name="Text Box 4"/>
          <p:cNvSpPr txBox="1">
            <a:spLocks noChangeArrowheads="1"/>
          </p:cNvSpPr>
          <p:nvPr/>
        </p:nvSpPr>
        <p:spPr bwMode="auto">
          <a:xfrm>
            <a:off x="762000" y="3352800"/>
            <a:ext cx="78486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 </a:t>
            </a:r>
            <a:r>
              <a:rPr lang="zh-CN" altLang="en-US" sz="2000"/>
              <a:t>对数组</a:t>
            </a:r>
            <a:r>
              <a:rPr lang="en-US" altLang="zh-CN" sz="2000"/>
              <a:t>x</a:t>
            </a:r>
            <a:r>
              <a:rPr lang="zh-CN" altLang="en-US" sz="2000"/>
              <a:t>中的每个元素进行正弦计算，返回一个同样大小的新数组</a:t>
            </a:r>
            <a:endParaRPr lang="en-US" altLang="zh-CN" sz="2000"/>
          </a:p>
          <a:p>
            <a:pPr eaLnBrk="1" hangingPunct="1">
              <a:spcBef>
                <a:spcPct val="0"/>
              </a:spcBef>
              <a:buClrTx/>
              <a:buFontTx/>
              <a:buNone/>
            </a:pPr>
            <a:r>
              <a:rPr lang="en-US" altLang="zh-CN" sz="2000"/>
              <a:t>&gt;&gt;&gt; x = np.linspace(0, 2*np.pi, 10)</a:t>
            </a:r>
            <a:endParaRPr lang="zh-CN" altLang="en-US" sz="2000"/>
          </a:p>
          <a:p>
            <a:pPr eaLnBrk="1" hangingPunct="1">
              <a:spcBef>
                <a:spcPct val="0"/>
              </a:spcBef>
              <a:buClrTx/>
              <a:buFontTx/>
              <a:buNone/>
            </a:pPr>
            <a:r>
              <a:rPr lang="en-US" altLang="zh-CN" sz="2000"/>
              <a:t>&gt;&gt;&gt; y = np.sin(x)</a:t>
            </a:r>
          </a:p>
          <a:p>
            <a:pPr eaLnBrk="1" hangingPunct="1">
              <a:spcBef>
                <a:spcPct val="0"/>
              </a:spcBef>
              <a:buClrTx/>
              <a:buFontTx/>
              <a:buNone/>
            </a:pPr>
            <a:r>
              <a:rPr lang="en-US" altLang="zh-CN" sz="2000"/>
              <a:t>&gt;&gt;&gt; y</a:t>
            </a:r>
          </a:p>
          <a:p>
            <a:pPr eaLnBrk="1" hangingPunct="1">
              <a:spcBef>
                <a:spcPct val="0"/>
              </a:spcBef>
              <a:buClrTx/>
              <a:buFontTx/>
              <a:buNone/>
            </a:pPr>
            <a:r>
              <a:rPr lang="en-US" altLang="zh-CN" sz="2000"/>
              <a:t>array([ 0.00000000e+00, 6.42787610e-01, 9.84807753e-01,8.66025404e-01, 3.42020143e-01, -3.42020143e-01,</a:t>
            </a:r>
          </a:p>
          <a:p>
            <a:pPr eaLnBrk="1" hangingPunct="1">
              <a:spcBef>
                <a:spcPct val="0"/>
              </a:spcBef>
              <a:buClrTx/>
              <a:buFontTx/>
              <a:buNone/>
            </a:pPr>
            <a:r>
              <a:rPr lang="en-US" altLang="zh-CN" sz="2000"/>
              <a:t>-8.66025404e-01, -9.84807753e-01, -6.42787610e-01,</a:t>
            </a:r>
          </a:p>
          <a:p>
            <a:pPr eaLnBrk="1" hangingPunct="1">
              <a:spcBef>
                <a:spcPct val="0"/>
              </a:spcBef>
              <a:buClrTx/>
              <a:buFontTx/>
              <a:buNone/>
            </a:pPr>
            <a:r>
              <a:rPr lang="en-US" altLang="zh-CN" sz="2000"/>
              <a:t>-2.44921271e-16])</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sz="3600" smtClean="0">
                <a:solidFill>
                  <a:schemeClr val="tx1"/>
                </a:solidFill>
              </a:rPr>
              <a:t>ufunc</a:t>
            </a:r>
            <a:r>
              <a:rPr lang="zh-CN" altLang="en-US" sz="3600" smtClean="0">
                <a:solidFill>
                  <a:schemeClr val="tx1"/>
                </a:solidFill>
              </a:rPr>
              <a:t>运算简介</a:t>
            </a:r>
            <a:endParaRPr lang="en-US" altLang="zh-CN" sz="3600" smtClean="0"/>
          </a:p>
        </p:txBody>
      </p:sp>
      <p:sp>
        <p:nvSpPr>
          <p:cNvPr id="48131" name="内容占位符 2"/>
          <p:cNvSpPr>
            <a:spLocks noGrp="1"/>
          </p:cNvSpPr>
          <p:nvPr>
            <p:ph idx="1"/>
          </p:nvPr>
        </p:nvSpPr>
        <p:spPr>
          <a:xfrm>
            <a:off x="566738" y="1052513"/>
            <a:ext cx="8001000" cy="5272087"/>
          </a:xfrm>
        </p:spPr>
        <p:txBody>
          <a:bodyPr/>
          <a:lstStyle/>
          <a:p>
            <a:pPr>
              <a:buFont typeface="Wingdings" pitchFamily="2" charset="2"/>
              <a:buNone/>
            </a:pPr>
            <a:r>
              <a:rPr lang="zh-CN" altLang="en-US" sz="2800" smtClean="0"/>
              <a:t>          计算之后</a:t>
            </a:r>
            <a:r>
              <a:rPr lang="en-US" altLang="zh-CN" sz="2800" smtClean="0"/>
              <a:t>x</a:t>
            </a:r>
            <a:r>
              <a:rPr lang="zh-CN" altLang="en-US" sz="2800" smtClean="0"/>
              <a:t>中的值并没有改变，而是新创建了一个数组保存结果。如果希望将</a:t>
            </a:r>
            <a:r>
              <a:rPr lang="en-US" altLang="zh-CN" sz="2800" smtClean="0"/>
              <a:t>sin</a:t>
            </a:r>
            <a:r>
              <a:rPr lang="zh-CN" altLang="en-US" sz="2800" smtClean="0"/>
              <a:t>函数所计算的结果直接覆盖到数组</a:t>
            </a:r>
            <a:r>
              <a:rPr lang="en-US" altLang="zh-CN" sz="2800" smtClean="0"/>
              <a:t>x</a:t>
            </a:r>
            <a:r>
              <a:rPr lang="zh-CN" altLang="en-US" sz="2800" smtClean="0"/>
              <a:t>上去的话，可以将要被覆盖的数组作为第二个参数传递给</a:t>
            </a:r>
            <a:r>
              <a:rPr lang="en-US" altLang="zh-CN" sz="2800" smtClean="0"/>
              <a:t>ufunc</a:t>
            </a:r>
            <a:r>
              <a:rPr lang="zh-CN" altLang="en-US" sz="2800" smtClean="0"/>
              <a:t>函数。例如：</a:t>
            </a:r>
            <a:endParaRPr lang="en-US" altLang="zh-CN" sz="2800" smtClean="0"/>
          </a:p>
          <a:p>
            <a:pPr>
              <a:lnSpc>
                <a:spcPct val="90000"/>
              </a:lnSpc>
            </a:pPr>
            <a:endParaRPr lang="en-US" altLang="zh-CN" sz="2800" smtClean="0"/>
          </a:p>
          <a:p>
            <a:pPr>
              <a:lnSpc>
                <a:spcPct val="90000"/>
              </a:lnSpc>
            </a:pPr>
            <a:endParaRPr lang="en-US" altLang="zh-CN" sz="2800" smtClean="0"/>
          </a:p>
          <a:p>
            <a:pPr>
              <a:lnSpc>
                <a:spcPct val="90000"/>
              </a:lnSpc>
              <a:buFont typeface="Wingdings" pitchFamily="2" charset="2"/>
              <a:buNone/>
            </a:pPr>
            <a:r>
              <a:rPr lang="zh-CN" altLang="en-US" sz="2800" smtClean="0"/>
              <a:t>          </a:t>
            </a:r>
            <a:endParaRPr lang="en-US" altLang="zh-CN" sz="2800" smtClean="0"/>
          </a:p>
        </p:txBody>
      </p:sp>
      <p:sp>
        <p:nvSpPr>
          <p:cNvPr id="481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E8200660-43FB-4D59-B955-0F640CB2894B}" type="slidenum">
              <a:rPr lang="en-US" altLang="zh-CN" sz="1200"/>
              <a:pPr>
                <a:spcBef>
                  <a:spcPct val="0"/>
                </a:spcBef>
                <a:buClrTx/>
                <a:buFontTx/>
                <a:buNone/>
              </a:pPr>
              <a:t>39</a:t>
            </a:fld>
            <a:endParaRPr lang="en-US" altLang="zh-CN" sz="1200"/>
          </a:p>
        </p:txBody>
      </p:sp>
      <p:sp>
        <p:nvSpPr>
          <p:cNvPr id="48133" name="Text Box 4"/>
          <p:cNvSpPr txBox="1">
            <a:spLocks noChangeArrowheads="1"/>
          </p:cNvSpPr>
          <p:nvPr/>
        </p:nvSpPr>
        <p:spPr bwMode="auto">
          <a:xfrm>
            <a:off x="838200" y="3276600"/>
            <a:ext cx="7696200" cy="24923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t = np.sin(x,x)</a:t>
            </a:r>
          </a:p>
          <a:p>
            <a:pPr eaLnBrk="1" hangingPunct="1">
              <a:spcBef>
                <a:spcPct val="0"/>
              </a:spcBef>
              <a:buClrTx/>
              <a:buFontTx/>
              <a:buNone/>
            </a:pPr>
            <a:r>
              <a:rPr lang="en-US" altLang="zh-CN" sz="2000"/>
              <a:t>&gt;&gt;&gt; x</a:t>
            </a:r>
          </a:p>
          <a:p>
            <a:pPr eaLnBrk="1" hangingPunct="1">
              <a:spcBef>
                <a:spcPct val="0"/>
              </a:spcBef>
              <a:buClrTx/>
              <a:buFontTx/>
              <a:buNone/>
            </a:pPr>
            <a:r>
              <a:rPr lang="en-US" altLang="zh-CN" sz="2000"/>
              <a:t>array([ 0.00000000e+00, 6.42787610e-01, 9.84807753e-01,8.66025404e-01, 3.42020143e-01, -3.42020143e-01,-8.66025404e-01, -9.84807753e-01, -6.42787610e-01,-2.44921271e-16])</a:t>
            </a:r>
          </a:p>
          <a:p>
            <a:pPr eaLnBrk="1" hangingPunct="1">
              <a:spcBef>
                <a:spcPct val="0"/>
              </a:spcBef>
              <a:buClrTx/>
              <a:buFontTx/>
              <a:buNone/>
            </a:pPr>
            <a:r>
              <a:rPr lang="en-US" altLang="zh-CN" sz="2000"/>
              <a:t>&gt;&gt;&gt; id(t) == id(x)</a:t>
            </a:r>
          </a:p>
          <a:p>
            <a:pPr eaLnBrk="1" hangingPunct="1">
              <a:spcBef>
                <a:spcPct val="0"/>
              </a:spcBef>
              <a:buClrTx/>
              <a:buFontTx/>
              <a:buNone/>
            </a:pPr>
            <a:r>
              <a:rPr lang="en-US" altLang="zh-CN" sz="1600"/>
              <a:t>True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z="3600" smtClean="0"/>
              <a:t>NumPy</a:t>
            </a:r>
            <a:r>
              <a:rPr lang="zh-CN" altLang="en-US" sz="3600" smtClean="0"/>
              <a:t>的导入</a:t>
            </a:r>
            <a:endParaRPr lang="en-US" altLang="zh-CN" sz="3600" smtClean="0"/>
          </a:p>
        </p:txBody>
      </p:sp>
      <p:sp>
        <p:nvSpPr>
          <p:cNvPr id="7171" name="Rectangle 3"/>
          <p:cNvSpPr>
            <a:spLocks noGrp="1" noChangeArrowheads="1"/>
          </p:cNvSpPr>
          <p:nvPr>
            <p:ph type="body" idx="1"/>
          </p:nvPr>
        </p:nvSpPr>
        <p:spPr/>
        <p:txBody>
          <a:bodyPr/>
          <a:lstStyle/>
          <a:p>
            <a:r>
              <a:rPr lang="zh-CN" altLang="en-US" smtClean="0"/>
              <a:t>标准的</a:t>
            </a:r>
            <a:r>
              <a:rPr lang="en-US" altLang="zh-CN" smtClean="0"/>
              <a:t>Python </a:t>
            </a:r>
            <a:r>
              <a:rPr lang="zh-CN" altLang="en-US" smtClean="0"/>
              <a:t>中用列表</a:t>
            </a:r>
            <a:r>
              <a:rPr lang="en-US" altLang="zh-CN" smtClean="0"/>
              <a:t>(list)</a:t>
            </a:r>
            <a:r>
              <a:rPr lang="zh-CN" altLang="en-US" smtClean="0"/>
              <a:t>保存一组值，可以当作数组使用。但由于列表的元素可以是任何对象，因此列表中保存的是对象的指针。对于数值运算来说，这种结构显然比较浪费内存和</a:t>
            </a:r>
            <a:r>
              <a:rPr lang="en-US" altLang="zh-CN" smtClean="0"/>
              <a:t>CPU </a:t>
            </a:r>
            <a:r>
              <a:rPr lang="zh-CN" altLang="en-US" smtClean="0"/>
              <a:t>计算</a:t>
            </a:r>
            <a:endParaRPr lang="en-US" altLang="zh-CN" smtClean="0"/>
          </a:p>
          <a:p>
            <a:endParaRPr lang="zh-CN" altLang="en-US" smtClean="0"/>
          </a:p>
          <a:p>
            <a:r>
              <a:rPr lang="en-US" altLang="zh-CN" smtClean="0"/>
              <a:t>Python </a:t>
            </a:r>
            <a:r>
              <a:rPr lang="zh-CN" altLang="en-US" smtClean="0"/>
              <a:t>提供了</a:t>
            </a:r>
            <a:r>
              <a:rPr lang="en-US" altLang="zh-CN" smtClean="0"/>
              <a:t>array </a:t>
            </a:r>
            <a:r>
              <a:rPr lang="zh-CN" altLang="en-US" smtClean="0"/>
              <a:t>模块，它和列表不同，能直接保存数值，但是由于它不支持多维数组，也没有各种运算函数，因此也不适合</a:t>
            </a:r>
          </a:p>
          <a:p>
            <a:pPr>
              <a:buFont typeface="Wingdings" pitchFamily="2" charset="2"/>
              <a:buNone/>
            </a:pPr>
            <a:r>
              <a:rPr lang="zh-CN" altLang="en-US" smtClean="0"/>
              <a:t>    做数值运算。</a:t>
            </a:r>
            <a:endParaRPr lang="en-US" altLang="zh-CN" smtClean="0"/>
          </a:p>
        </p:txBody>
      </p:sp>
      <p:sp>
        <p:nvSpPr>
          <p:cNvPr id="71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55B8A62B-87F7-4C47-B3F2-DE69B0741736}" type="slidenum">
              <a:rPr lang="en-US" altLang="zh-CN" sz="1200"/>
              <a:pPr>
                <a:spcBef>
                  <a:spcPct val="0"/>
                </a:spcBef>
                <a:buClrTx/>
                <a:buFontTx/>
                <a:buNone/>
              </a:pPr>
              <a:t>4</a:t>
            </a:fld>
            <a:endParaRPr lang="en-US" altLang="zh-CN" sz="1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sz="3600" smtClean="0">
                <a:solidFill>
                  <a:schemeClr val="tx1"/>
                </a:solidFill>
              </a:rPr>
              <a:t>ufunc</a:t>
            </a:r>
            <a:r>
              <a:rPr lang="zh-CN" altLang="en-US" sz="3600" smtClean="0">
                <a:solidFill>
                  <a:schemeClr val="tx1"/>
                </a:solidFill>
              </a:rPr>
              <a:t>运算简介</a:t>
            </a:r>
            <a:endParaRPr lang="zh-CN" altLang="en-US" sz="3600" smtClean="0"/>
          </a:p>
        </p:txBody>
      </p:sp>
      <p:sp>
        <p:nvSpPr>
          <p:cNvPr id="50179" name="内容占位符 2"/>
          <p:cNvSpPr>
            <a:spLocks noGrp="1"/>
          </p:cNvSpPr>
          <p:nvPr>
            <p:ph idx="1"/>
          </p:nvPr>
        </p:nvSpPr>
        <p:spPr>
          <a:xfrm>
            <a:off x="533400" y="1066800"/>
            <a:ext cx="8001000" cy="5257800"/>
          </a:xfrm>
        </p:spPr>
        <p:txBody>
          <a:bodyPr/>
          <a:lstStyle/>
          <a:p>
            <a:pPr>
              <a:buFont typeface="Wingdings" pitchFamily="2" charset="2"/>
              <a:buNone/>
            </a:pPr>
            <a:r>
              <a:rPr lang="zh-CN" altLang="en-US" smtClean="0"/>
              <a:t>          </a:t>
            </a:r>
            <a:r>
              <a:rPr lang="zh-CN" altLang="en-US" sz="2800" smtClean="0"/>
              <a:t>用下面这个小程序，比较了一下</a:t>
            </a:r>
            <a:r>
              <a:rPr lang="en-US" altLang="zh-CN" sz="2800" smtClean="0"/>
              <a:t>numpy.math</a:t>
            </a:r>
            <a:r>
              <a:rPr lang="zh-CN" altLang="en-US" sz="2800" smtClean="0"/>
              <a:t>和</a:t>
            </a:r>
            <a:r>
              <a:rPr lang="en-US" altLang="zh-CN" sz="2800" smtClean="0"/>
              <a:t>Python</a:t>
            </a:r>
            <a:r>
              <a:rPr lang="zh-CN" altLang="en-US" sz="2800" smtClean="0"/>
              <a:t>标准库的</a:t>
            </a:r>
            <a:r>
              <a:rPr lang="en-US" altLang="zh-CN" sz="2800" smtClean="0"/>
              <a:t>math.sin</a:t>
            </a:r>
            <a:r>
              <a:rPr lang="zh-CN" altLang="en-US" sz="2800" smtClean="0"/>
              <a:t>的计算速度：</a:t>
            </a:r>
            <a:r>
              <a:rPr lang="en-US" altLang="zh-CN" sz="2800" smtClean="0"/>
              <a:t>(numpy_speed_test.py)</a:t>
            </a:r>
          </a:p>
          <a:p>
            <a:pPr>
              <a:buFont typeface="Wingdings" pitchFamily="2" charset="2"/>
              <a:buNone/>
            </a:pPr>
            <a:endParaRPr lang="en-US" altLang="zh-CN" sz="2800" smtClean="0"/>
          </a:p>
        </p:txBody>
      </p:sp>
      <p:sp>
        <p:nvSpPr>
          <p:cNvPr id="501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48271C92-7140-44F7-BAF8-AD92783DA05F}" type="slidenum">
              <a:rPr lang="en-US" altLang="zh-CN" sz="1200"/>
              <a:pPr>
                <a:spcBef>
                  <a:spcPct val="0"/>
                </a:spcBef>
                <a:buClrTx/>
                <a:buFontTx/>
                <a:buNone/>
              </a:pPr>
              <a:t>40</a:t>
            </a:fld>
            <a:endParaRPr lang="en-US" altLang="zh-CN" sz="1200"/>
          </a:p>
        </p:txBody>
      </p:sp>
      <p:sp>
        <p:nvSpPr>
          <p:cNvPr id="50181" name="Text Box 4"/>
          <p:cNvSpPr txBox="1">
            <a:spLocks noChangeArrowheads="1"/>
          </p:cNvSpPr>
          <p:nvPr/>
        </p:nvSpPr>
        <p:spPr bwMode="auto">
          <a:xfrm>
            <a:off x="762000" y="2971800"/>
            <a:ext cx="7696200" cy="2862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import time</a:t>
            </a:r>
          </a:p>
          <a:p>
            <a:pPr eaLnBrk="1" hangingPunct="1">
              <a:spcBef>
                <a:spcPct val="0"/>
              </a:spcBef>
              <a:buClrTx/>
              <a:buFontTx/>
              <a:buNone/>
            </a:pPr>
            <a:r>
              <a:rPr lang="en-US" altLang="zh-CN" sz="2000"/>
              <a:t>import math</a:t>
            </a:r>
          </a:p>
          <a:p>
            <a:pPr eaLnBrk="1" hangingPunct="1">
              <a:spcBef>
                <a:spcPct val="0"/>
              </a:spcBef>
              <a:buClrTx/>
              <a:buFontTx/>
              <a:buNone/>
            </a:pPr>
            <a:r>
              <a:rPr lang="en-US" altLang="zh-CN" sz="2000"/>
              <a:t>import numpy as np</a:t>
            </a:r>
          </a:p>
          <a:p>
            <a:pPr eaLnBrk="1" hangingPunct="1">
              <a:spcBef>
                <a:spcPct val="0"/>
              </a:spcBef>
              <a:buClrTx/>
              <a:buFontTx/>
              <a:buNone/>
            </a:pPr>
            <a:endParaRPr lang="en-US" altLang="zh-CN" sz="2000"/>
          </a:p>
          <a:p>
            <a:pPr eaLnBrk="1" hangingPunct="1">
              <a:spcBef>
                <a:spcPct val="0"/>
              </a:spcBef>
              <a:buClrTx/>
              <a:buFontTx/>
              <a:buNone/>
            </a:pPr>
            <a:r>
              <a:rPr lang="en-US" altLang="zh-CN" sz="2000"/>
              <a:t>x = [i * 0.001 for i in xrange(1000000)]</a:t>
            </a:r>
          </a:p>
          <a:p>
            <a:pPr eaLnBrk="1" hangingPunct="1">
              <a:spcBef>
                <a:spcPct val="0"/>
              </a:spcBef>
              <a:buClrTx/>
              <a:buFontTx/>
              <a:buNone/>
            </a:pPr>
            <a:r>
              <a:rPr lang="en-US" altLang="zh-CN" sz="2000"/>
              <a:t>start = time.clock()</a:t>
            </a:r>
          </a:p>
          <a:p>
            <a:pPr eaLnBrk="1" hangingPunct="1">
              <a:spcBef>
                <a:spcPct val="0"/>
              </a:spcBef>
              <a:buClrTx/>
              <a:buFontTx/>
              <a:buNone/>
            </a:pPr>
            <a:r>
              <a:rPr lang="en-US" altLang="zh-CN" sz="2000"/>
              <a:t>for i, t in enumerate(x):</a:t>
            </a:r>
          </a:p>
          <a:p>
            <a:pPr eaLnBrk="1" hangingPunct="1">
              <a:spcBef>
                <a:spcPct val="0"/>
              </a:spcBef>
              <a:buClrTx/>
              <a:buFontTx/>
              <a:buNone/>
            </a:pPr>
            <a:r>
              <a:rPr lang="en-US" altLang="zh-CN" sz="2000"/>
              <a:t>    x[i] = math.sin(t)</a:t>
            </a:r>
          </a:p>
          <a:p>
            <a:pPr eaLnBrk="1" hangingPunct="1">
              <a:spcBef>
                <a:spcPct val="0"/>
              </a:spcBef>
              <a:buClrTx/>
              <a:buFontTx/>
              <a:buNone/>
            </a:pPr>
            <a:r>
              <a:rPr lang="en-US" altLang="zh-CN" sz="2000"/>
              <a:t>print "math.sin:", time.clock() - start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sz="3600" smtClean="0">
                <a:solidFill>
                  <a:schemeClr val="tx1"/>
                </a:solidFill>
              </a:rPr>
              <a:t>ufunc</a:t>
            </a:r>
            <a:r>
              <a:rPr lang="zh-CN" altLang="en-US" sz="3600" smtClean="0">
                <a:solidFill>
                  <a:schemeClr val="tx1"/>
                </a:solidFill>
              </a:rPr>
              <a:t>运算简介</a:t>
            </a:r>
            <a:endParaRPr lang="zh-CN" altLang="en-US" sz="3600" smtClean="0"/>
          </a:p>
        </p:txBody>
      </p:sp>
      <p:sp>
        <p:nvSpPr>
          <p:cNvPr id="51203" name="内容占位符 5"/>
          <p:cNvSpPr>
            <a:spLocks noGrp="1"/>
          </p:cNvSpPr>
          <p:nvPr>
            <p:ph idx="1"/>
          </p:nvPr>
        </p:nvSpPr>
        <p:spPr/>
        <p:txBody>
          <a:bodyPr/>
          <a:lstStyle/>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endParaRPr lang="en-US" altLang="zh-CN" sz="2800" smtClean="0"/>
          </a:p>
          <a:p>
            <a:pPr>
              <a:buFont typeface="Wingdings" pitchFamily="2" charset="2"/>
              <a:buNone/>
            </a:pPr>
            <a:r>
              <a:rPr lang="en-US" altLang="zh-CN" sz="2800" smtClean="0"/>
              <a:t>          </a:t>
            </a:r>
          </a:p>
          <a:p>
            <a:pPr>
              <a:buFont typeface="Wingdings" pitchFamily="2" charset="2"/>
              <a:buNone/>
            </a:pPr>
            <a:r>
              <a:rPr lang="en-US" altLang="zh-CN" sz="2800" smtClean="0"/>
              <a:t>           </a:t>
            </a:r>
            <a:endParaRPr lang="zh-CN" altLang="en-US" smtClean="0"/>
          </a:p>
        </p:txBody>
      </p:sp>
      <p:sp>
        <p:nvSpPr>
          <p:cNvPr id="512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71D68A38-0ACF-4DEA-8517-A898428E2E70}" type="slidenum">
              <a:rPr lang="en-US" altLang="zh-CN" sz="1200"/>
              <a:pPr>
                <a:spcBef>
                  <a:spcPct val="0"/>
                </a:spcBef>
                <a:buClrTx/>
                <a:buFontTx/>
                <a:buNone/>
              </a:pPr>
              <a:t>41</a:t>
            </a:fld>
            <a:endParaRPr lang="en-US" altLang="zh-CN" sz="1200"/>
          </a:p>
        </p:txBody>
      </p:sp>
      <p:sp>
        <p:nvSpPr>
          <p:cNvPr id="51205" name="Text Box 4"/>
          <p:cNvSpPr txBox="1">
            <a:spLocks noChangeArrowheads="1"/>
          </p:cNvSpPr>
          <p:nvPr/>
        </p:nvSpPr>
        <p:spPr bwMode="auto">
          <a:xfrm>
            <a:off x="838200" y="1143000"/>
            <a:ext cx="7467600" cy="50165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x = [i * 0.001 for i in xrange(1000000)]</a:t>
            </a:r>
          </a:p>
          <a:p>
            <a:pPr eaLnBrk="1" hangingPunct="1">
              <a:spcBef>
                <a:spcPct val="0"/>
              </a:spcBef>
              <a:buClrTx/>
              <a:buFontTx/>
              <a:buNone/>
            </a:pPr>
            <a:r>
              <a:rPr lang="en-US" altLang="zh-CN" sz="2000"/>
              <a:t>x = np.array(x)</a:t>
            </a:r>
          </a:p>
          <a:p>
            <a:pPr eaLnBrk="1" hangingPunct="1">
              <a:spcBef>
                <a:spcPct val="0"/>
              </a:spcBef>
              <a:buClrTx/>
              <a:buFontTx/>
              <a:buNone/>
            </a:pPr>
            <a:r>
              <a:rPr lang="en-US" altLang="zh-CN" sz="2000"/>
              <a:t>start = time.clock()</a:t>
            </a:r>
          </a:p>
          <a:p>
            <a:pPr eaLnBrk="1" hangingPunct="1">
              <a:spcBef>
                <a:spcPct val="0"/>
              </a:spcBef>
              <a:buClrTx/>
              <a:buFontTx/>
              <a:buNone/>
            </a:pPr>
            <a:r>
              <a:rPr lang="en-US" altLang="zh-CN" sz="2000"/>
              <a:t>np.sin(x,x)</a:t>
            </a:r>
          </a:p>
          <a:p>
            <a:pPr eaLnBrk="1" hangingPunct="1">
              <a:spcBef>
                <a:spcPct val="0"/>
              </a:spcBef>
              <a:buClrTx/>
              <a:buFontTx/>
              <a:buNone/>
            </a:pPr>
            <a:r>
              <a:rPr lang="en-US" altLang="zh-CN" sz="2000"/>
              <a:t>print "numpy.sin:", time.clock() – start</a:t>
            </a:r>
          </a:p>
          <a:p>
            <a:pPr eaLnBrk="1" hangingPunct="1">
              <a:spcBef>
                <a:spcPct val="0"/>
              </a:spcBef>
              <a:buClrTx/>
              <a:buFontTx/>
              <a:buNone/>
            </a:pPr>
            <a:endParaRPr lang="en-US" altLang="zh-CN" sz="2000"/>
          </a:p>
          <a:p>
            <a:pPr eaLnBrk="1" hangingPunct="1">
              <a:spcBef>
                <a:spcPct val="0"/>
              </a:spcBef>
              <a:buClrTx/>
              <a:buFontTx/>
              <a:buNone/>
            </a:pPr>
            <a:r>
              <a:rPr lang="en-US" altLang="zh-CN" sz="2000"/>
              <a:t>x = [i * 0.001 for i in xrange(1000000)]</a:t>
            </a:r>
          </a:p>
          <a:p>
            <a:pPr eaLnBrk="1" hangingPunct="1">
              <a:spcBef>
                <a:spcPct val="0"/>
              </a:spcBef>
              <a:buClrTx/>
              <a:buFontTx/>
              <a:buNone/>
            </a:pPr>
            <a:r>
              <a:rPr lang="en-US" altLang="zh-CN" sz="2000"/>
              <a:t>start = time.clock()</a:t>
            </a:r>
          </a:p>
          <a:p>
            <a:pPr eaLnBrk="1" hangingPunct="1">
              <a:spcBef>
                <a:spcPct val="0"/>
              </a:spcBef>
              <a:buClrTx/>
              <a:buFontTx/>
              <a:buNone/>
            </a:pPr>
            <a:r>
              <a:rPr lang="en-US" altLang="zh-CN" sz="2000"/>
              <a:t>for i, t in enumerate(x):</a:t>
            </a:r>
          </a:p>
          <a:p>
            <a:pPr eaLnBrk="1" hangingPunct="1">
              <a:spcBef>
                <a:spcPct val="0"/>
              </a:spcBef>
              <a:buClrTx/>
              <a:buFontTx/>
              <a:buNone/>
            </a:pPr>
            <a:r>
              <a:rPr lang="en-US" altLang="zh-CN" sz="2000"/>
              <a:t>        x[i] = np.sin(t)</a:t>
            </a:r>
          </a:p>
          <a:p>
            <a:pPr eaLnBrk="1" hangingPunct="1">
              <a:spcBef>
                <a:spcPct val="0"/>
              </a:spcBef>
              <a:buClrTx/>
              <a:buFontTx/>
              <a:buNone/>
            </a:pPr>
            <a:r>
              <a:rPr lang="en-US" altLang="zh-CN" sz="2000"/>
              <a:t>print "numpy.sin loop:", time.clock() – start</a:t>
            </a:r>
          </a:p>
          <a:p>
            <a:pPr eaLnBrk="1" hangingPunct="1">
              <a:spcBef>
                <a:spcPct val="0"/>
              </a:spcBef>
              <a:buClrTx/>
              <a:buFontTx/>
              <a:buNone/>
            </a:pPr>
            <a:endParaRPr lang="en-US" altLang="zh-CN" sz="2000"/>
          </a:p>
          <a:p>
            <a:pPr eaLnBrk="1" hangingPunct="1">
              <a:spcBef>
                <a:spcPct val="0"/>
              </a:spcBef>
              <a:buClrTx/>
              <a:buFontTx/>
              <a:buNone/>
            </a:pPr>
            <a:r>
              <a:rPr lang="en-US" altLang="zh-CN" sz="2000"/>
              <a:t># </a:t>
            </a:r>
            <a:r>
              <a:rPr lang="zh-CN" altLang="en-US" sz="2000"/>
              <a:t>输出</a:t>
            </a:r>
            <a:endParaRPr lang="en-US" altLang="zh-CN" sz="2000"/>
          </a:p>
          <a:p>
            <a:pPr eaLnBrk="1" hangingPunct="1">
              <a:spcBef>
                <a:spcPct val="0"/>
              </a:spcBef>
              <a:buClrTx/>
              <a:buFontTx/>
              <a:buNone/>
            </a:pPr>
            <a:r>
              <a:rPr lang="en-US" altLang="zh-CN" sz="2000"/>
              <a:t># math.sin: 1.15426932753</a:t>
            </a:r>
          </a:p>
          <a:p>
            <a:pPr eaLnBrk="1" hangingPunct="1">
              <a:spcBef>
                <a:spcPct val="0"/>
              </a:spcBef>
              <a:buClrTx/>
              <a:buFontTx/>
              <a:buNone/>
            </a:pPr>
            <a:r>
              <a:rPr lang="en-US" altLang="zh-CN" sz="2000"/>
              <a:t># numpy.sin: 0.0882399858083 </a:t>
            </a:r>
            <a:endParaRPr lang="zh-CN" altLang="zh-CN" sz="2000" b="1"/>
          </a:p>
          <a:p>
            <a:pPr eaLnBrk="1" hangingPunct="1">
              <a:spcBef>
                <a:spcPct val="0"/>
              </a:spcBef>
              <a:buClrTx/>
              <a:buFontTx/>
              <a:buNone/>
            </a:pPr>
            <a:r>
              <a:rPr lang="en-US" altLang="zh-CN" sz="2000"/>
              <a:t># numpy.sin loop: 5.72166965355</a:t>
            </a:r>
            <a:endParaRPr lang="zh-CN" altLang="zh-CN" sz="2000"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sz="3600" smtClean="0">
                <a:solidFill>
                  <a:schemeClr val="tx1"/>
                </a:solidFill>
              </a:rPr>
              <a:t>ufunc</a:t>
            </a:r>
            <a:r>
              <a:rPr lang="zh-CN" altLang="en-US" sz="3600" smtClean="0">
                <a:solidFill>
                  <a:schemeClr val="tx1"/>
                </a:solidFill>
              </a:rPr>
              <a:t>运算简介</a:t>
            </a:r>
            <a:endParaRPr lang="zh-CN" altLang="en-US" sz="3600" smtClean="0"/>
          </a:p>
        </p:txBody>
      </p:sp>
      <p:sp>
        <p:nvSpPr>
          <p:cNvPr id="52227" name="内容占位符 4"/>
          <p:cNvSpPr>
            <a:spLocks noGrp="1"/>
          </p:cNvSpPr>
          <p:nvPr>
            <p:ph idx="1"/>
          </p:nvPr>
        </p:nvSpPr>
        <p:spPr>
          <a:xfrm>
            <a:off x="566738" y="1052513"/>
            <a:ext cx="8001000" cy="5272087"/>
          </a:xfrm>
        </p:spPr>
        <p:txBody>
          <a:bodyPr/>
          <a:lstStyle/>
          <a:p>
            <a:pPr>
              <a:buFont typeface="Wingdings" pitchFamily="2" charset="2"/>
              <a:buNone/>
            </a:pPr>
            <a:r>
              <a:rPr lang="en-US" altLang="zh-CN" sz="2800" smtClean="0"/>
              <a:t>           numpy.sin</a:t>
            </a:r>
            <a:r>
              <a:rPr lang="zh-CN" altLang="en-US" sz="2800" smtClean="0"/>
              <a:t>的计算速度只有</a:t>
            </a:r>
            <a:r>
              <a:rPr lang="en-US" altLang="zh-CN" sz="2800" smtClean="0"/>
              <a:t>math.sin</a:t>
            </a:r>
            <a:r>
              <a:rPr lang="zh-CN" altLang="en-US" sz="2800" smtClean="0"/>
              <a:t>的</a:t>
            </a:r>
            <a:r>
              <a:rPr lang="en-US" altLang="zh-CN" sz="2800" smtClean="0"/>
              <a:t>1/5</a:t>
            </a:r>
            <a:r>
              <a:rPr lang="zh-CN" altLang="en-US" sz="2800" smtClean="0"/>
              <a:t>。这是因为</a:t>
            </a:r>
            <a:r>
              <a:rPr lang="en-US" altLang="zh-CN" sz="2800" smtClean="0"/>
              <a:t>numpy.sin</a:t>
            </a:r>
            <a:r>
              <a:rPr lang="zh-CN" altLang="en-US" sz="2800" smtClean="0"/>
              <a:t>为了同时支持数组和单个值的计算，其</a:t>
            </a:r>
            <a:r>
              <a:rPr lang="en-US" altLang="zh-CN" sz="2800" smtClean="0"/>
              <a:t>C</a:t>
            </a:r>
            <a:r>
              <a:rPr lang="zh-CN" altLang="en-US" sz="2800" smtClean="0"/>
              <a:t>语言的内部实现要比</a:t>
            </a:r>
            <a:r>
              <a:rPr lang="en-US" altLang="zh-CN" sz="2800" smtClean="0"/>
              <a:t>math.sin</a:t>
            </a:r>
            <a:r>
              <a:rPr lang="zh-CN" altLang="en-US" sz="2800" smtClean="0"/>
              <a:t>复杂很多。</a:t>
            </a:r>
            <a:r>
              <a:rPr lang="en-US" altLang="zh-CN" sz="2800" smtClean="0"/>
              <a:t> </a:t>
            </a:r>
          </a:p>
          <a:p>
            <a:pPr>
              <a:buFont typeface="Wingdings" pitchFamily="2" charset="2"/>
              <a:buNone/>
            </a:pPr>
            <a:r>
              <a:rPr lang="en-US" altLang="zh-CN" sz="2800" smtClean="0"/>
              <a:t>         </a:t>
            </a:r>
          </a:p>
          <a:p>
            <a:pPr>
              <a:buFont typeface="Wingdings" pitchFamily="2" charset="2"/>
              <a:buNone/>
            </a:pPr>
            <a:r>
              <a:rPr lang="en-US" altLang="zh-CN" sz="2800" smtClean="0"/>
              <a:t>          numpy.sin</a:t>
            </a:r>
            <a:r>
              <a:rPr lang="zh-CN" altLang="en-US" sz="2800" smtClean="0"/>
              <a:t>比</a:t>
            </a:r>
            <a:r>
              <a:rPr lang="en-US" altLang="zh-CN" sz="2800" smtClean="0"/>
              <a:t>math.sin</a:t>
            </a:r>
            <a:r>
              <a:rPr lang="zh-CN" altLang="en-US" sz="2800" smtClean="0"/>
              <a:t>快</a:t>
            </a:r>
            <a:r>
              <a:rPr lang="en-US" altLang="zh-CN" sz="2800" smtClean="0"/>
              <a:t>10</a:t>
            </a:r>
            <a:r>
              <a:rPr lang="zh-CN" altLang="en-US" sz="2800" smtClean="0"/>
              <a:t>倍多。这得利于</a:t>
            </a:r>
            <a:r>
              <a:rPr lang="en-US" altLang="zh-CN" sz="2800" smtClean="0"/>
              <a:t>numpy.sin</a:t>
            </a:r>
            <a:r>
              <a:rPr lang="zh-CN" altLang="en-US" sz="2800" smtClean="0"/>
              <a:t>在</a:t>
            </a:r>
            <a:r>
              <a:rPr lang="en-US" altLang="zh-CN" sz="2800" smtClean="0"/>
              <a:t>C</a:t>
            </a:r>
            <a:r>
              <a:rPr lang="zh-CN" altLang="en-US" sz="2800" smtClean="0"/>
              <a:t>语言级别的循环计算。</a:t>
            </a:r>
            <a:endParaRPr lang="en-US" altLang="zh-CN" sz="2800" smtClean="0"/>
          </a:p>
          <a:p>
            <a:pPr>
              <a:buFont typeface="Wingdings" pitchFamily="2" charset="2"/>
              <a:buNone/>
            </a:pPr>
            <a:r>
              <a:rPr lang="en-US" altLang="zh-CN" sz="2800" smtClean="0"/>
              <a:t>          </a:t>
            </a:r>
          </a:p>
          <a:p>
            <a:pPr>
              <a:buFont typeface="Wingdings" pitchFamily="2" charset="2"/>
              <a:buNone/>
            </a:pPr>
            <a:r>
              <a:rPr lang="en-US" altLang="zh-CN" sz="2800" smtClean="0"/>
              <a:t>          numpy.sin</a:t>
            </a:r>
            <a:r>
              <a:rPr lang="zh-CN" altLang="en-US" sz="2800" smtClean="0"/>
              <a:t>同样也支持对单个数值求正弦，不过对单个数的计算</a:t>
            </a:r>
            <a:r>
              <a:rPr lang="en-US" altLang="zh-CN" sz="2800" smtClean="0"/>
              <a:t>math.sin</a:t>
            </a:r>
            <a:r>
              <a:rPr lang="zh-CN" altLang="en-US" sz="2800" smtClean="0"/>
              <a:t>则比</a:t>
            </a:r>
            <a:r>
              <a:rPr lang="en-US" altLang="zh-CN" sz="2800" smtClean="0"/>
              <a:t>numpy.sin</a:t>
            </a:r>
            <a:r>
              <a:rPr lang="zh-CN" altLang="en-US" sz="2800" smtClean="0"/>
              <a:t>快得多了。</a:t>
            </a:r>
          </a:p>
        </p:txBody>
      </p:sp>
      <p:sp>
        <p:nvSpPr>
          <p:cNvPr id="522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5AD4B0C0-2AF4-49D1-A796-67FED2693ABC}" type="slidenum">
              <a:rPr lang="en-US" altLang="zh-CN" sz="1200"/>
              <a:pPr>
                <a:spcBef>
                  <a:spcPct val="0"/>
                </a:spcBef>
                <a:buClrTx/>
                <a:buFontTx/>
                <a:buNone/>
              </a:pPr>
              <a:t>42</a:t>
            </a:fld>
            <a:endParaRPr lang="en-US" altLang="zh-CN" sz="1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sz="3600" smtClean="0">
                <a:solidFill>
                  <a:schemeClr val="tx1"/>
                </a:solidFill>
              </a:rPr>
              <a:t>ufunc</a:t>
            </a:r>
            <a:r>
              <a:rPr lang="zh-CN" altLang="en-US" sz="3600" smtClean="0">
                <a:solidFill>
                  <a:schemeClr val="tx1"/>
                </a:solidFill>
              </a:rPr>
              <a:t>运算简介</a:t>
            </a:r>
            <a:endParaRPr lang="zh-CN" altLang="en-US" sz="3600" smtClean="0"/>
          </a:p>
        </p:txBody>
      </p:sp>
      <p:sp>
        <p:nvSpPr>
          <p:cNvPr id="53251" name="内容占位符 2"/>
          <p:cNvSpPr>
            <a:spLocks noGrp="1"/>
          </p:cNvSpPr>
          <p:nvPr>
            <p:ph idx="1"/>
          </p:nvPr>
        </p:nvSpPr>
        <p:spPr>
          <a:xfrm>
            <a:off x="457200" y="990600"/>
            <a:ext cx="8229600" cy="5334000"/>
          </a:xfrm>
        </p:spPr>
        <p:txBody>
          <a:bodyPr/>
          <a:lstStyle/>
          <a:p>
            <a:pPr>
              <a:buFont typeface="Wingdings" pitchFamily="2" charset="2"/>
              <a:buNone/>
            </a:pPr>
            <a:r>
              <a:rPr lang="zh-CN" altLang="en-US" sz="3200" smtClean="0"/>
              <a:t>         </a:t>
            </a:r>
            <a:r>
              <a:rPr lang="zh-CN" altLang="en-US" sz="2800" smtClean="0"/>
              <a:t>此外，</a:t>
            </a:r>
            <a:r>
              <a:rPr lang="en-US" altLang="zh-CN" sz="2800" smtClean="0"/>
              <a:t>numpy.sin</a:t>
            </a:r>
            <a:r>
              <a:rPr lang="zh-CN" altLang="en-US" sz="2800" smtClean="0"/>
              <a:t>返回的数的类型和</a:t>
            </a:r>
            <a:r>
              <a:rPr lang="en-US" altLang="zh-CN" sz="2800" smtClean="0"/>
              <a:t>math.sin</a:t>
            </a:r>
            <a:r>
              <a:rPr lang="zh-CN" altLang="en-US" sz="2800" smtClean="0"/>
              <a:t>返回的类型有所不同，</a:t>
            </a:r>
            <a:r>
              <a:rPr lang="en-US" altLang="zh-CN" sz="2800" smtClean="0"/>
              <a:t>math.sin</a:t>
            </a:r>
            <a:r>
              <a:rPr lang="zh-CN" altLang="en-US" sz="2800" smtClean="0"/>
              <a:t>返</a:t>
            </a:r>
          </a:p>
          <a:p>
            <a:pPr>
              <a:buFont typeface="Wingdings" pitchFamily="2" charset="2"/>
              <a:buNone/>
            </a:pPr>
            <a:r>
              <a:rPr lang="zh-CN" altLang="en-US" sz="2800" smtClean="0"/>
              <a:t>    回的是</a:t>
            </a:r>
            <a:r>
              <a:rPr lang="en-US" altLang="zh-CN" sz="2800" smtClean="0"/>
              <a:t>Python</a:t>
            </a:r>
            <a:r>
              <a:rPr lang="zh-CN" altLang="en-US" sz="2800" smtClean="0"/>
              <a:t>的标准</a:t>
            </a:r>
            <a:r>
              <a:rPr lang="en-US" altLang="zh-CN" sz="2800" smtClean="0"/>
              <a:t>float</a:t>
            </a:r>
            <a:r>
              <a:rPr lang="zh-CN" altLang="en-US" sz="2800" smtClean="0"/>
              <a:t>类型，而</a:t>
            </a:r>
            <a:r>
              <a:rPr lang="en-US" altLang="zh-CN" sz="2800" smtClean="0"/>
              <a:t>numpy.sin</a:t>
            </a:r>
            <a:r>
              <a:rPr lang="zh-CN" altLang="en-US" sz="2800" smtClean="0"/>
              <a:t>则返回一个</a:t>
            </a:r>
            <a:r>
              <a:rPr lang="en-US" altLang="zh-CN" sz="2800" smtClean="0"/>
              <a:t>numpy.float64</a:t>
            </a:r>
            <a:r>
              <a:rPr lang="zh-CN" altLang="en-US" sz="2800" smtClean="0"/>
              <a:t>类型：</a:t>
            </a:r>
            <a:endParaRPr lang="en-US" altLang="zh-CN" sz="2800" smtClean="0"/>
          </a:p>
          <a:p>
            <a:pPr lvl="1">
              <a:lnSpc>
                <a:spcPct val="90000"/>
              </a:lnSpc>
            </a:pPr>
            <a:endParaRPr lang="en-US" altLang="zh-CN" sz="2400" smtClean="0"/>
          </a:p>
          <a:p>
            <a:pPr lvl="1">
              <a:lnSpc>
                <a:spcPct val="90000"/>
              </a:lnSpc>
            </a:pPr>
            <a:endParaRPr lang="en-US" altLang="zh-CN" sz="2400" smtClean="0"/>
          </a:p>
          <a:p>
            <a:pPr lvl="1">
              <a:lnSpc>
                <a:spcPct val="90000"/>
              </a:lnSpc>
            </a:pPr>
            <a:endParaRPr lang="zh-CN" altLang="zh-CN" sz="2800" smtClean="0"/>
          </a:p>
          <a:p>
            <a:pPr lvl="1">
              <a:lnSpc>
                <a:spcPct val="90000"/>
              </a:lnSpc>
            </a:pPr>
            <a:endParaRPr lang="en-US" altLang="zh-CN" sz="2400" smtClean="0"/>
          </a:p>
          <a:p>
            <a:pPr>
              <a:buFont typeface="Wingdings" pitchFamily="2" charset="2"/>
              <a:buNone/>
            </a:pPr>
            <a:r>
              <a:rPr lang="zh-CN" altLang="en-US" sz="2800" smtClean="0"/>
              <a:t>         因为它们各有长短，因此在导入时不建议使用*号全部载入，而是应该使用</a:t>
            </a:r>
            <a:r>
              <a:rPr lang="en-US" altLang="zh-CN" sz="2800" smtClean="0"/>
              <a:t>import numpy as np</a:t>
            </a:r>
            <a:r>
              <a:rPr lang="zh-CN" altLang="en-US" sz="2800" smtClean="0"/>
              <a:t>的方式载入，这样可以根据需要选择合适的函数调用。</a:t>
            </a:r>
            <a:endParaRPr lang="en-US" altLang="zh-CN" sz="2400" smtClean="0"/>
          </a:p>
        </p:txBody>
      </p:sp>
      <p:sp>
        <p:nvSpPr>
          <p:cNvPr id="532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F5ED629A-BF81-4099-85C4-4BEDF61D79F3}" type="slidenum">
              <a:rPr lang="en-US" altLang="zh-CN" sz="1200"/>
              <a:pPr>
                <a:spcBef>
                  <a:spcPct val="0"/>
                </a:spcBef>
                <a:buClrTx/>
                <a:buFontTx/>
                <a:buNone/>
              </a:pPr>
              <a:t>43</a:t>
            </a:fld>
            <a:endParaRPr lang="en-US" altLang="zh-CN" sz="1200"/>
          </a:p>
        </p:txBody>
      </p:sp>
      <p:sp>
        <p:nvSpPr>
          <p:cNvPr id="53253" name="Text Box 4"/>
          <p:cNvSpPr txBox="1">
            <a:spLocks noChangeArrowheads="1"/>
          </p:cNvSpPr>
          <p:nvPr/>
        </p:nvSpPr>
        <p:spPr bwMode="auto">
          <a:xfrm>
            <a:off x="1752600" y="3200400"/>
            <a:ext cx="61722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type(math.sin(0.5))</a:t>
            </a:r>
          </a:p>
          <a:p>
            <a:pPr eaLnBrk="1" hangingPunct="1">
              <a:spcBef>
                <a:spcPct val="0"/>
              </a:spcBef>
              <a:buClrTx/>
              <a:buFontTx/>
              <a:buNone/>
            </a:pPr>
            <a:r>
              <a:rPr lang="en-US" altLang="zh-CN" sz="2000"/>
              <a:t>&lt;type 'float'&gt;</a:t>
            </a:r>
          </a:p>
          <a:p>
            <a:pPr eaLnBrk="1" hangingPunct="1">
              <a:spcBef>
                <a:spcPct val="0"/>
              </a:spcBef>
              <a:buClrTx/>
              <a:buFontTx/>
              <a:buNone/>
            </a:pPr>
            <a:r>
              <a:rPr lang="en-US" altLang="zh-CN" sz="2000"/>
              <a:t>&gt;&gt;&gt; type(np.sin(0.5))</a:t>
            </a:r>
          </a:p>
          <a:p>
            <a:pPr eaLnBrk="1" hangingPunct="1">
              <a:spcBef>
                <a:spcPct val="0"/>
              </a:spcBef>
              <a:buClrTx/>
              <a:buFontTx/>
              <a:buNone/>
            </a:pPr>
            <a:r>
              <a:rPr lang="en-US" altLang="zh-CN" sz="2000"/>
              <a:t>&lt;type 'numpy.float64'&gt;</a:t>
            </a:r>
            <a:endParaRPr lang="zh-CN" altLang="zh-CN" sz="2000"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sz="3600" smtClean="0">
                <a:solidFill>
                  <a:schemeClr val="tx1"/>
                </a:solidFill>
              </a:rPr>
              <a:t>ufunc</a:t>
            </a:r>
            <a:r>
              <a:rPr lang="zh-CN" altLang="en-US" sz="3600" smtClean="0">
                <a:solidFill>
                  <a:schemeClr val="tx1"/>
                </a:solidFill>
              </a:rPr>
              <a:t>运算简介</a:t>
            </a:r>
            <a:endParaRPr lang="zh-CN" altLang="en-US" sz="3600" smtClean="0"/>
          </a:p>
        </p:txBody>
      </p:sp>
      <p:sp>
        <p:nvSpPr>
          <p:cNvPr id="54275" name="内容占位符 5"/>
          <p:cNvSpPr>
            <a:spLocks noGrp="1"/>
          </p:cNvSpPr>
          <p:nvPr>
            <p:ph idx="1"/>
          </p:nvPr>
        </p:nvSpPr>
        <p:spPr>
          <a:xfrm>
            <a:off x="304800" y="1052513"/>
            <a:ext cx="8262938" cy="5195887"/>
          </a:xfrm>
        </p:spPr>
        <p:txBody>
          <a:bodyPr/>
          <a:lstStyle/>
          <a:p>
            <a:pPr lvl="1">
              <a:lnSpc>
                <a:spcPct val="90000"/>
              </a:lnSpc>
              <a:buFont typeface="Wingdings" pitchFamily="2" charset="2"/>
              <a:buNone/>
            </a:pPr>
            <a:r>
              <a:rPr lang="zh-CN" altLang="en-US" sz="2800" smtClean="0"/>
              <a:t>四则运算：</a:t>
            </a:r>
            <a:endParaRPr lang="en-US" altLang="zh-CN" sz="2800" smtClean="0"/>
          </a:p>
          <a:p>
            <a:pPr lvl="1">
              <a:lnSpc>
                <a:spcPct val="90000"/>
              </a:lnSpc>
              <a:buFont typeface="Wingdings" pitchFamily="2" charset="2"/>
              <a:buNone/>
            </a:pPr>
            <a:r>
              <a:rPr lang="en-US" altLang="zh-CN" sz="2800" smtClean="0"/>
              <a:t>        NumPy</a:t>
            </a:r>
            <a:r>
              <a:rPr lang="zh-CN" altLang="en-US" sz="2800" smtClean="0"/>
              <a:t>中有众多的</a:t>
            </a:r>
            <a:r>
              <a:rPr lang="en-US" altLang="zh-CN" sz="2800" smtClean="0"/>
              <a:t>ufunc</a:t>
            </a:r>
            <a:r>
              <a:rPr lang="zh-CN" altLang="en-US" sz="2800" smtClean="0"/>
              <a:t>函数提供各式各样的计算。</a:t>
            </a:r>
            <a:endParaRPr lang="en-US" altLang="zh-CN" sz="2800" smtClean="0"/>
          </a:p>
          <a:p>
            <a:pPr lvl="1">
              <a:lnSpc>
                <a:spcPct val="90000"/>
              </a:lnSpc>
              <a:buFont typeface="Wingdings" pitchFamily="2" charset="2"/>
              <a:buNone/>
            </a:pPr>
            <a:endParaRPr lang="en-US" altLang="zh-CN" sz="2800" smtClean="0"/>
          </a:p>
          <a:p>
            <a:pPr lvl="1">
              <a:lnSpc>
                <a:spcPct val="90000"/>
              </a:lnSpc>
              <a:buFont typeface="Wingdings" pitchFamily="2" charset="2"/>
              <a:buNone/>
            </a:pPr>
            <a:endParaRPr lang="en-US" altLang="zh-CN" sz="2800" smtClean="0"/>
          </a:p>
          <a:p>
            <a:pPr lvl="1">
              <a:lnSpc>
                <a:spcPct val="90000"/>
              </a:lnSpc>
              <a:buFont typeface="Wingdings" pitchFamily="2" charset="2"/>
              <a:buNone/>
            </a:pPr>
            <a:endParaRPr lang="en-US" altLang="zh-CN" sz="2800" smtClean="0"/>
          </a:p>
          <a:p>
            <a:pPr lvl="1">
              <a:lnSpc>
                <a:spcPct val="90000"/>
              </a:lnSpc>
              <a:buFont typeface="Wingdings" pitchFamily="2" charset="2"/>
              <a:buNone/>
            </a:pPr>
            <a:endParaRPr lang="en-US" altLang="zh-CN" sz="2800" smtClean="0"/>
          </a:p>
          <a:p>
            <a:pPr lvl="1">
              <a:lnSpc>
                <a:spcPct val="90000"/>
              </a:lnSpc>
              <a:buFont typeface="Wingdings" pitchFamily="2" charset="2"/>
              <a:buNone/>
            </a:pPr>
            <a:endParaRPr lang="en-US" altLang="zh-CN" sz="2800" smtClean="0"/>
          </a:p>
          <a:p>
            <a:pPr lvl="1">
              <a:lnSpc>
                <a:spcPct val="90000"/>
              </a:lnSpc>
              <a:buFont typeface="Wingdings" pitchFamily="2" charset="2"/>
              <a:buNone/>
            </a:pPr>
            <a:endParaRPr lang="en-US" altLang="zh-CN" sz="2800" smtClean="0"/>
          </a:p>
          <a:p>
            <a:pPr lvl="1">
              <a:lnSpc>
                <a:spcPct val="90000"/>
              </a:lnSpc>
              <a:buFont typeface="Wingdings" pitchFamily="2" charset="2"/>
              <a:buNone/>
            </a:pPr>
            <a:endParaRPr lang="en-US" altLang="zh-CN" sz="2800" smtClean="0"/>
          </a:p>
          <a:p>
            <a:pPr>
              <a:buFont typeface="Wingdings" pitchFamily="2" charset="2"/>
              <a:buNone/>
            </a:pPr>
            <a:r>
              <a:rPr lang="zh-CN" altLang="en-US" sz="2800" smtClean="0"/>
              <a:t>          </a:t>
            </a:r>
          </a:p>
        </p:txBody>
      </p:sp>
      <p:sp>
        <p:nvSpPr>
          <p:cNvPr id="542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B9998427-1D2A-43DE-A7C3-5459E20179BC}" type="slidenum">
              <a:rPr lang="en-US" altLang="zh-CN" sz="1200"/>
              <a:pPr>
                <a:spcBef>
                  <a:spcPct val="0"/>
                </a:spcBef>
                <a:buClrTx/>
                <a:buFontTx/>
                <a:buNone/>
              </a:pPr>
              <a:t>44</a:t>
            </a:fld>
            <a:endParaRPr lang="en-US" altLang="zh-CN" sz="1200"/>
          </a:p>
        </p:txBody>
      </p:sp>
      <p:sp>
        <p:nvSpPr>
          <p:cNvPr id="54277" name="Text Box 4"/>
          <p:cNvSpPr txBox="1">
            <a:spLocks noChangeArrowheads="1"/>
          </p:cNvSpPr>
          <p:nvPr/>
        </p:nvSpPr>
        <p:spPr bwMode="auto">
          <a:xfrm>
            <a:off x="838200" y="2362200"/>
            <a:ext cx="7620000" cy="40941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a = np.arange(0,4)</a:t>
            </a:r>
          </a:p>
          <a:p>
            <a:pPr eaLnBrk="1" hangingPunct="1">
              <a:spcBef>
                <a:spcPct val="0"/>
              </a:spcBef>
              <a:buClrTx/>
              <a:buFontTx/>
              <a:buNone/>
            </a:pPr>
            <a:r>
              <a:rPr lang="en-US" altLang="zh-CN" sz="2000"/>
              <a:t>&gt;&gt;&gt; a</a:t>
            </a:r>
          </a:p>
          <a:p>
            <a:pPr eaLnBrk="1" hangingPunct="1">
              <a:spcBef>
                <a:spcPct val="0"/>
              </a:spcBef>
              <a:buClrTx/>
              <a:buFontTx/>
              <a:buNone/>
            </a:pPr>
            <a:r>
              <a:rPr lang="en-US" altLang="zh-CN" sz="2000"/>
              <a:t>array([0, 1, 2, 3])</a:t>
            </a:r>
          </a:p>
          <a:p>
            <a:pPr eaLnBrk="1" hangingPunct="1">
              <a:spcBef>
                <a:spcPct val="0"/>
              </a:spcBef>
              <a:buClrTx/>
              <a:buFontTx/>
              <a:buNone/>
            </a:pPr>
            <a:r>
              <a:rPr lang="en-US" altLang="zh-CN" sz="2000"/>
              <a:t>&gt;&gt;&gt; b = np.arange(1,5)</a:t>
            </a:r>
          </a:p>
          <a:p>
            <a:pPr eaLnBrk="1" hangingPunct="1">
              <a:spcBef>
                <a:spcPct val="0"/>
              </a:spcBef>
              <a:buClrTx/>
              <a:buFontTx/>
              <a:buNone/>
            </a:pPr>
            <a:r>
              <a:rPr lang="en-US" altLang="zh-CN" sz="2000"/>
              <a:t>&gt;&gt;&gt; b</a:t>
            </a:r>
          </a:p>
          <a:p>
            <a:pPr eaLnBrk="1" hangingPunct="1">
              <a:spcBef>
                <a:spcPct val="0"/>
              </a:spcBef>
              <a:buClrTx/>
              <a:buFontTx/>
              <a:buNone/>
            </a:pPr>
            <a:r>
              <a:rPr lang="en-US" altLang="zh-CN" sz="2000"/>
              <a:t>array([1, 2, 3, 4])</a:t>
            </a:r>
          </a:p>
          <a:p>
            <a:pPr eaLnBrk="1" hangingPunct="1">
              <a:spcBef>
                <a:spcPct val="0"/>
              </a:spcBef>
              <a:buClrTx/>
              <a:buFontTx/>
              <a:buNone/>
            </a:pPr>
            <a:r>
              <a:rPr lang="en-US" altLang="zh-CN" sz="2000"/>
              <a:t>&gt;&gt;&gt; np.add(a,b)</a:t>
            </a:r>
          </a:p>
          <a:p>
            <a:pPr eaLnBrk="1" hangingPunct="1">
              <a:spcBef>
                <a:spcPct val="0"/>
              </a:spcBef>
              <a:buClrTx/>
              <a:buFontTx/>
              <a:buNone/>
            </a:pPr>
            <a:r>
              <a:rPr lang="en-US" altLang="zh-CN" sz="2000"/>
              <a:t>array([1, 3, 5, 7])</a:t>
            </a:r>
          </a:p>
          <a:p>
            <a:pPr eaLnBrk="1" hangingPunct="1">
              <a:spcBef>
                <a:spcPct val="0"/>
              </a:spcBef>
              <a:buClrTx/>
              <a:buFontTx/>
              <a:buNone/>
            </a:pPr>
            <a:r>
              <a:rPr lang="en-US" altLang="zh-CN" sz="2000"/>
              <a:t>&gt;&gt;&gt; np.add(a,b,a) #</a:t>
            </a:r>
            <a:r>
              <a:rPr lang="zh-CN" altLang="en-US" sz="2000"/>
              <a:t>第</a:t>
            </a:r>
            <a:r>
              <a:rPr lang="en-US" altLang="zh-CN" sz="2000"/>
              <a:t>3</a:t>
            </a:r>
            <a:r>
              <a:rPr lang="zh-CN" altLang="en-US" sz="2000"/>
              <a:t>个参数指定计算结果所要写入的数组，如果指定的话，</a:t>
            </a:r>
            <a:r>
              <a:rPr lang="en-US" altLang="zh-CN" sz="2000"/>
              <a:t>add</a:t>
            </a:r>
            <a:r>
              <a:rPr lang="zh-CN" altLang="en-US" sz="2000"/>
              <a:t>函数就不再产生新的数组。</a:t>
            </a:r>
            <a:endParaRPr lang="en-US" altLang="zh-CN" sz="2000"/>
          </a:p>
          <a:p>
            <a:pPr eaLnBrk="1" hangingPunct="1">
              <a:spcBef>
                <a:spcPct val="0"/>
              </a:spcBef>
              <a:buClrTx/>
              <a:buFontTx/>
              <a:buNone/>
            </a:pPr>
            <a:r>
              <a:rPr lang="en-US" altLang="zh-CN" sz="2000"/>
              <a:t>array([1, 3, 5, 7])</a:t>
            </a:r>
          </a:p>
          <a:p>
            <a:pPr eaLnBrk="1" hangingPunct="1">
              <a:spcBef>
                <a:spcPct val="0"/>
              </a:spcBef>
              <a:buClrTx/>
              <a:buFontTx/>
              <a:buNone/>
            </a:pPr>
            <a:r>
              <a:rPr lang="en-US" altLang="zh-CN" sz="2000"/>
              <a:t>&gt;&gt;&gt; a</a:t>
            </a:r>
          </a:p>
          <a:p>
            <a:pPr eaLnBrk="1" hangingPunct="1">
              <a:spcBef>
                <a:spcPct val="0"/>
              </a:spcBef>
              <a:buClrTx/>
              <a:buFontTx/>
              <a:buNone/>
            </a:pPr>
            <a:r>
              <a:rPr lang="en-US" altLang="zh-CN" sz="2000"/>
              <a:t>array([1, 3, 5, 7])</a:t>
            </a:r>
            <a:endParaRPr lang="zh-CN" altLang="zh-CN" sz="2000"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sz="3600" smtClean="0">
                <a:solidFill>
                  <a:schemeClr val="tx1"/>
                </a:solidFill>
              </a:rPr>
              <a:t>ufunc</a:t>
            </a:r>
            <a:r>
              <a:rPr lang="zh-CN" altLang="en-US" sz="3600" smtClean="0">
                <a:solidFill>
                  <a:schemeClr val="tx1"/>
                </a:solidFill>
              </a:rPr>
              <a:t>运算简介</a:t>
            </a:r>
            <a:endParaRPr lang="zh-CN" altLang="en-US" sz="3600" smtClean="0"/>
          </a:p>
        </p:txBody>
      </p:sp>
      <p:sp>
        <p:nvSpPr>
          <p:cNvPr id="55299" name="内容占位符 2"/>
          <p:cNvSpPr>
            <a:spLocks noGrp="1"/>
          </p:cNvSpPr>
          <p:nvPr>
            <p:ph idx="1"/>
          </p:nvPr>
        </p:nvSpPr>
        <p:spPr>
          <a:xfrm>
            <a:off x="304800" y="1052513"/>
            <a:ext cx="8534400" cy="5272087"/>
          </a:xfrm>
        </p:spPr>
        <p:txBody>
          <a:bodyPr/>
          <a:lstStyle/>
          <a:p>
            <a:pPr>
              <a:buFont typeface="Wingdings" pitchFamily="2" charset="2"/>
              <a:buNone/>
            </a:pPr>
            <a:r>
              <a:rPr lang="zh-CN" altLang="en-US" sz="2800" smtClean="0"/>
              <a:t>          由于</a:t>
            </a:r>
            <a:r>
              <a:rPr lang="en-US" altLang="zh-CN" sz="2800" smtClean="0"/>
              <a:t>Python</a:t>
            </a:r>
            <a:r>
              <a:rPr lang="zh-CN" altLang="en-US" sz="2800" smtClean="0"/>
              <a:t>的操作符重载功能，计算两个数组相加可以简单地写为</a:t>
            </a:r>
            <a:r>
              <a:rPr lang="en-US" altLang="zh-CN" sz="2800" smtClean="0"/>
              <a:t>a+b</a:t>
            </a:r>
            <a:r>
              <a:rPr lang="zh-CN" altLang="en-US" sz="2800" smtClean="0"/>
              <a:t>，而</a:t>
            </a:r>
            <a:r>
              <a:rPr lang="en-US" altLang="zh-CN" sz="2800" smtClean="0"/>
              <a:t>np.add(a,b,a)</a:t>
            </a:r>
            <a:r>
              <a:rPr lang="zh-CN" altLang="en-US" sz="2800" smtClean="0"/>
              <a:t>则可以用</a:t>
            </a:r>
            <a:r>
              <a:rPr lang="en-US" altLang="zh-CN" sz="2800" smtClean="0"/>
              <a:t>a+=b</a:t>
            </a:r>
            <a:r>
              <a:rPr lang="zh-CN" altLang="en-US" sz="2800" smtClean="0"/>
              <a:t>来表示。下面是数组的运算符和其对应的</a:t>
            </a:r>
            <a:r>
              <a:rPr lang="en-US" altLang="zh-CN" sz="2800" smtClean="0"/>
              <a:t>ufunc</a:t>
            </a:r>
            <a:r>
              <a:rPr lang="zh-CN" altLang="en-US" sz="2800" smtClean="0"/>
              <a:t>函数的一个列表，注意除号</a:t>
            </a:r>
            <a:r>
              <a:rPr lang="en-US" altLang="zh-CN" sz="2800" smtClean="0"/>
              <a:t>‘’/‘’</a:t>
            </a:r>
            <a:r>
              <a:rPr lang="zh-CN" altLang="en-US" sz="2800" smtClean="0"/>
              <a:t>的意义根据是否激活</a:t>
            </a:r>
            <a:r>
              <a:rPr lang="en-US" altLang="zh-CN" sz="2800" smtClean="0"/>
              <a:t>__future__.division</a:t>
            </a:r>
            <a:r>
              <a:rPr lang="zh-CN" altLang="en-US" sz="2800" smtClean="0"/>
              <a:t>有所不同。</a:t>
            </a:r>
            <a:endParaRPr lang="en-US" altLang="zh-CN" sz="2800" smtClean="0"/>
          </a:p>
          <a:p>
            <a:pPr lvl="1">
              <a:buFont typeface="Wingdings" pitchFamily="2" charset="2"/>
              <a:buNone/>
            </a:pPr>
            <a:endParaRPr lang="en-US" altLang="zh-CN" sz="2400" smtClean="0"/>
          </a:p>
          <a:p>
            <a:pPr lvl="1"/>
            <a:endParaRPr lang="en-US" altLang="zh-CN" sz="2400" smtClean="0"/>
          </a:p>
          <a:p>
            <a:pPr lvl="1"/>
            <a:endParaRPr lang="en-US" altLang="zh-CN" sz="2400" smtClean="0"/>
          </a:p>
          <a:p>
            <a:pPr lvl="1"/>
            <a:endParaRPr lang="en-US" altLang="zh-CN" sz="2400" smtClean="0"/>
          </a:p>
          <a:p>
            <a:pPr lvl="1"/>
            <a:endParaRPr lang="en-US" altLang="zh-CN" sz="2400" smtClean="0"/>
          </a:p>
          <a:p>
            <a:pPr lvl="1"/>
            <a:endParaRPr lang="en-US" altLang="zh-CN" sz="2400" smtClean="0"/>
          </a:p>
          <a:p>
            <a:pPr lvl="1"/>
            <a:endParaRPr lang="zh-CN" altLang="en-US" sz="2400" smtClean="0"/>
          </a:p>
        </p:txBody>
      </p:sp>
      <p:sp>
        <p:nvSpPr>
          <p:cNvPr id="553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47673278-25E9-4A8E-8081-C8BDC64EB931}" type="slidenum">
              <a:rPr lang="en-US" altLang="zh-CN" sz="1200"/>
              <a:pPr>
                <a:spcBef>
                  <a:spcPct val="0"/>
                </a:spcBef>
                <a:buClrTx/>
                <a:buFontTx/>
                <a:buNone/>
              </a:pPr>
              <a:t>45</a:t>
            </a:fld>
            <a:endParaRPr lang="en-US" altLang="zh-CN" sz="1200"/>
          </a:p>
        </p:txBody>
      </p:sp>
      <p:sp>
        <p:nvSpPr>
          <p:cNvPr id="55301" name="Text Box 4"/>
          <p:cNvSpPr txBox="1">
            <a:spLocks noChangeArrowheads="1"/>
          </p:cNvSpPr>
          <p:nvPr/>
        </p:nvSpPr>
        <p:spPr bwMode="auto">
          <a:xfrm>
            <a:off x="990600" y="3352800"/>
            <a:ext cx="7315200" cy="2862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s-ES" altLang="zh-CN" sz="1800"/>
              <a:t>y = x1 + x2: add(x1, x2 [, y])</a:t>
            </a:r>
          </a:p>
          <a:p>
            <a:pPr eaLnBrk="1" hangingPunct="1">
              <a:spcBef>
                <a:spcPct val="0"/>
              </a:spcBef>
              <a:buClrTx/>
              <a:buFontTx/>
              <a:buNone/>
            </a:pPr>
            <a:r>
              <a:rPr lang="es-ES" altLang="zh-CN" sz="1800"/>
              <a:t>y = x1 - x2: subtract(x1, x2 [, y])</a:t>
            </a:r>
          </a:p>
          <a:p>
            <a:pPr eaLnBrk="1" hangingPunct="1">
              <a:spcBef>
                <a:spcPct val="0"/>
              </a:spcBef>
              <a:buClrTx/>
              <a:buFontTx/>
              <a:buNone/>
            </a:pPr>
            <a:r>
              <a:rPr lang="es-ES" altLang="zh-CN" sz="1800"/>
              <a:t>y = x1 * x2: multiply (x1, x2 [, y])</a:t>
            </a:r>
          </a:p>
          <a:p>
            <a:pPr eaLnBrk="1" hangingPunct="1">
              <a:spcBef>
                <a:spcPct val="0"/>
              </a:spcBef>
              <a:buClrTx/>
              <a:buFontTx/>
              <a:buNone/>
            </a:pPr>
            <a:r>
              <a:rPr lang="en-US" altLang="zh-CN" sz="1800"/>
              <a:t>y = x1 / x2: divide (x1, x2 [, y]), </a:t>
            </a:r>
            <a:r>
              <a:rPr lang="zh-CN" altLang="en-US" sz="1800"/>
              <a:t>如果两个数组的元素为整数，那么用整数除法</a:t>
            </a:r>
          </a:p>
          <a:p>
            <a:pPr eaLnBrk="1" hangingPunct="1">
              <a:spcBef>
                <a:spcPct val="0"/>
              </a:spcBef>
              <a:buClrTx/>
              <a:buFontTx/>
              <a:buNone/>
            </a:pPr>
            <a:r>
              <a:rPr lang="en-US" altLang="zh-CN" sz="1800"/>
              <a:t>y = x1 / x2: true divide (x1, x2 [, y]), </a:t>
            </a:r>
            <a:r>
              <a:rPr lang="zh-CN" altLang="en-US" sz="1800"/>
              <a:t>总是返回精确的商</a:t>
            </a:r>
          </a:p>
          <a:p>
            <a:pPr eaLnBrk="1" hangingPunct="1">
              <a:spcBef>
                <a:spcPct val="0"/>
              </a:spcBef>
              <a:buClrTx/>
              <a:buFontTx/>
              <a:buNone/>
            </a:pPr>
            <a:r>
              <a:rPr lang="en-US" altLang="zh-CN" sz="1800"/>
              <a:t>y = x1 // x2: floor divide (x1, x2 [, y]), </a:t>
            </a:r>
            <a:r>
              <a:rPr lang="zh-CN" altLang="en-US" sz="1800"/>
              <a:t>总是对返回值取整</a:t>
            </a:r>
          </a:p>
          <a:p>
            <a:pPr eaLnBrk="1" hangingPunct="1">
              <a:spcBef>
                <a:spcPct val="0"/>
              </a:spcBef>
              <a:buClrTx/>
              <a:buFontTx/>
              <a:buNone/>
            </a:pPr>
            <a:r>
              <a:rPr lang="en-US" altLang="zh-CN" sz="1800"/>
              <a:t>y = -x: negative(x [,y])</a:t>
            </a:r>
          </a:p>
          <a:p>
            <a:pPr eaLnBrk="1" hangingPunct="1">
              <a:spcBef>
                <a:spcPct val="0"/>
              </a:spcBef>
              <a:buClrTx/>
              <a:buFontTx/>
              <a:buNone/>
            </a:pPr>
            <a:r>
              <a:rPr lang="es-ES" altLang="zh-CN" sz="1800"/>
              <a:t>y = x1**x2: power(x1, x2 [, y])</a:t>
            </a:r>
          </a:p>
          <a:p>
            <a:pPr eaLnBrk="1" hangingPunct="1">
              <a:spcBef>
                <a:spcPct val="0"/>
              </a:spcBef>
              <a:buClrTx/>
              <a:buFontTx/>
              <a:buNone/>
            </a:pPr>
            <a:r>
              <a:rPr lang="es-ES" altLang="zh-CN" sz="1800"/>
              <a:t>y = x1 % x2: remainder(x1, x2 [, y]), mod(x1, x2, [, y])</a:t>
            </a:r>
            <a:endParaRPr lang="zh-CN" altLang="zh-CN" sz="1800" b="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en-US" altLang="zh-CN" sz="3600" smtClean="0">
                <a:solidFill>
                  <a:schemeClr val="tx1"/>
                </a:solidFill>
              </a:rPr>
              <a:t>ufunc</a:t>
            </a:r>
            <a:r>
              <a:rPr lang="zh-CN" altLang="en-US" sz="3600" smtClean="0">
                <a:solidFill>
                  <a:schemeClr val="tx1"/>
                </a:solidFill>
              </a:rPr>
              <a:t>运算简介</a:t>
            </a:r>
            <a:endParaRPr lang="zh-CN" altLang="en-US" sz="3600" smtClean="0"/>
          </a:p>
        </p:txBody>
      </p:sp>
      <p:sp>
        <p:nvSpPr>
          <p:cNvPr id="57347" name="内容占位符 2"/>
          <p:cNvSpPr>
            <a:spLocks noGrp="1"/>
          </p:cNvSpPr>
          <p:nvPr>
            <p:ph idx="1"/>
          </p:nvPr>
        </p:nvSpPr>
        <p:spPr>
          <a:xfrm>
            <a:off x="381000" y="1066800"/>
            <a:ext cx="8534400" cy="5181600"/>
          </a:xfrm>
        </p:spPr>
        <p:txBody>
          <a:bodyPr/>
          <a:lstStyle/>
          <a:p>
            <a:pPr>
              <a:buFont typeface="Wingdings" pitchFamily="2" charset="2"/>
              <a:buNone/>
            </a:pPr>
            <a:r>
              <a:rPr lang="zh-CN" altLang="en-US" sz="2800" smtClean="0"/>
              <a:t>          数组对象支持这些操作符，极大地简化了算式的编写，不过要注意如果你的算式很复杂，并且要运算的数组很大的话，会因为产生大量的中间结果而降低程序的运算效率。例如：假设</a:t>
            </a:r>
            <a:r>
              <a:rPr lang="en-US" altLang="zh-CN" sz="2800" smtClean="0"/>
              <a:t>a b c</a:t>
            </a:r>
            <a:r>
              <a:rPr lang="zh-CN" altLang="en-US" sz="2800" smtClean="0"/>
              <a:t>三个数组采用算式</a:t>
            </a:r>
            <a:r>
              <a:rPr lang="en-US" altLang="zh-CN" sz="2800" smtClean="0"/>
              <a:t>x=a*b+c</a:t>
            </a:r>
            <a:r>
              <a:rPr lang="zh-CN" altLang="en-US" sz="2800" smtClean="0"/>
              <a:t>计算，那么它相当于</a:t>
            </a:r>
            <a:r>
              <a:rPr lang="en-US" altLang="zh-CN" sz="2800" smtClean="0"/>
              <a:t>:</a:t>
            </a:r>
          </a:p>
          <a:p>
            <a:pPr>
              <a:buFont typeface="Wingdings" pitchFamily="2" charset="2"/>
              <a:buNone/>
            </a:pPr>
            <a:endParaRPr lang="en-US" altLang="zh-CN" sz="2800" smtClean="0"/>
          </a:p>
          <a:p>
            <a:pPr>
              <a:buFont typeface="Wingdings" pitchFamily="2" charset="2"/>
              <a:buNone/>
            </a:pPr>
            <a:r>
              <a:rPr lang="zh-CN" altLang="en-US" sz="2800" smtClean="0"/>
              <a:t>      </a:t>
            </a:r>
            <a:endParaRPr lang="en-US" altLang="zh-CN" sz="2800" smtClean="0"/>
          </a:p>
          <a:p>
            <a:pPr>
              <a:buFont typeface="Wingdings" pitchFamily="2" charset="2"/>
              <a:buNone/>
            </a:pPr>
            <a:r>
              <a:rPr lang="zh-CN" altLang="en-US" sz="2800" smtClean="0"/>
              <a:t>         也就是说需要产生一个数组</a:t>
            </a:r>
            <a:r>
              <a:rPr lang="en-US" altLang="zh-CN" sz="2800" smtClean="0"/>
              <a:t>t</a:t>
            </a:r>
            <a:r>
              <a:rPr lang="zh-CN" altLang="en-US" sz="2800" smtClean="0"/>
              <a:t>保存乘法的计算结果，然后再产生最后的结果数组</a:t>
            </a:r>
            <a:r>
              <a:rPr lang="en-US" altLang="zh-CN" sz="2800" smtClean="0"/>
              <a:t>x</a:t>
            </a:r>
            <a:r>
              <a:rPr lang="zh-CN" altLang="en-US" sz="2800" smtClean="0"/>
              <a:t>。我们可以通过手工将一个算式分解为</a:t>
            </a:r>
            <a:r>
              <a:rPr lang="en-US" altLang="zh-CN" sz="2800" smtClean="0"/>
              <a:t>x = a*b; x += c</a:t>
            </a:r>
            <a:r>
              <a:rPr lang="zh-CN" altLang="en-US" sz="2800" smtClean="0"/>
              <a:t>，以减少一次内存分配。</a:t>
            </a:r>
            <a:endParaRPr lang="en-US" altLang="zh-CN" sz="2800" smtClean="0"/>
          </a:p>
          <a:p>
            <a:pPr>
              <a:buFont typeface="Wingdings" pitchFamily="2" charset="2"/>
              <a:buNone/>
            </a:pPr>
            <a:endParaRPr lang="zh-CN" altLang="en-US" sz="2800" smtClean="0"/>
          </a:p>
        </p:txBody>
      </p:sp>
      <p:sp>
        <p:nvSpPr>
          <p:cNvPr id="573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589F4213-D6E8-4868-87FB-EEE73E42EA9F}" type="slidenum">
              <a:rPr lang="en-US" altLang="zh-CN" sz="1200"/>
              <a:pPr>
                <a:spcBef>
                  <a:spcPct val="0"/>
                </a:spcBef>
                <a:buClrTx/>
                <a:buFontTx/>
                <a:buNone/>
              </a:pPr>
              <a:t>46</a:t>
            </a:fld>
            <a:endParaRPr lang="en-US" altLang="zh-CN" sz="1200"/>
          </a:p>
        </p:txBody>
      </p:sp>
      <p:sp>
        <p:nvSpPr>
          <p:cNvPr id="57349" name="Text Box 4"/>
          <p:cNvSpPr txBox="1">
            <a:spLocks noChangeArrowheads="1"/>
          </p:cNvSpPr>
          <p:nvPr/>
        </p:nvSpPr>
        <p:spPr bwMode="auto">
          <a:xfrm>
            <a:off x="2514600" y="3276600"/>
            <a:ext cx="32004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t = a * b</a:t>
            </a:r>
          </a:p>
          <a:p>
            <a:pPr eaLnBrk="1" hangingPunct="1">
              <a:spcBef>
                <a:spcPct val="0"/>
              </a:spcBef>
              <a:buClrTx/>
              <a:buFontTx/>
              <a:buNone/>
            </a:pPr>
            <a:r>
              <a:rPr lang="en-US" altLang="zh-CN" sz="2000"/>
              <a:t>x = t + c</a:t>
            </a:r>
          </a:p>
          <a:p>
            <a:pPr eaLnBrk="1" hangingPunct="1">
              <a:spcBef>
                <a:spcPct val="0"/>
              </a:spcBef>
              <a:buClrTx/>
              <a:buFontTx/>
              <a:buNone/>
            </a:pPr>
            <a:r>
              <a:rPr lang="en-US" altLang="zh-CN" sz="2000"/>
              <a:t>del t</a:t>
            </a:r>
            <a:endParaRPr lang="zh-CN" altLang="zh-CN" sz="2000"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en-US" altLang="zh-CN" sz="3600" smtClean="0">
                <a:solidFill>
                  <a:schemeClr val="tx1"/>
                </a:solidFill>
              </a:rPr>
              <a:t>ufunc</a:t>
            </a:r>
            <a:r>
              <a:rPr lang="zh-CN" altLang="en-US" sz="3600" smtClean="0">
                <a:solidFill>
                  <a:schemeClr val="tx1"/>
                </a:solidFill>
              </a:rPr>
              <a:t>运算简介</a:t>
            </a:r>
            <a:endParaRPr lang="zh-CN" altLang="en-US" sz="3600" smtClean="0"/>
          </a:p>
        </p:txBody>
      </p:sp>
      <p:sp>
        <p:nvSpPr>
          <p:cNvPr id="58371" name="内容占位符 2"/>
          <p:cNvSpPr>
            <a:spLocks noGrp="1"/>
          </p:cNvSpPr>
          <p:nvPr>
            <p:ph idx="1"/>
          </p:nvPr>
        </p:nvSpPr>
        <p:spPr/>
        <p:txBody>
          <a:bodyPr/>
          <a:lstStyle/>
          <a:p>
            <a:pPr>
              <a:buFont typeface="Wingdings" pitchFamily="2" charset="2"/>
              <a:buNone/>
            </a:pPr>
            <a:r>
              <a:rPr lang="zh-CN" altLang="en-US" sz="2800" smtClean="0"/>
              <a:t>   比较和布尔运算</a:t>
            </a:r>
            <a:r>
              <a:rPr lang="en-US" altLang="zh-CN" sz="2800" smtClean="0"/>
              <a:t>:</a:t>
            </a:r>
          </a:p>
          <a:p>
            <a:pPr>
              <a:buFont typeface="Wingdings" pitchFamily="2" charset="2"/>
              <a:buNone/>
            </a:pPr>
            <a:r>
              <a:rPr lang="zh-CN" altLang="en-US" sz="2800" smtClean="0"/>
              <a:t>          使用“</a:t>
            </a:r>
            <a:r>
              <a:rPr lang="en-US" altLang="zh-CN" sz="2800" smtClean="0"/>
              <a:t>==”</a:t>
            </a:r>
            <a:r>
              <a:rPr lang="zh-CN" altLang="en-US" sz="2800" smtClean="0"/>
              <a:t>、“</a:t>
            </a:r>
            <a:r>
              <a:rPr lang="en-US" altLang="zh-CN" sz="2800" smtClean="0"/>
              <a:t>&gt;”</a:t>
            </a:r>
            <a:r>
              <a:rPr lang="zh-CN" altLang="en-US" sz="2800" smtClean="0"/>
              <a:t>等比较运算符对两个数组进行比较，将返回一个布尔数组，它的每个元素值都是两个数组对应元素的比较结果。例如：</a:t>
            </a:r>
          </a:p>
          <a:p>
            <a:endParaRPr lang="zh-CN" altLang="en-US" smtClean="0"/>
          </a:p>
        </p:txBody>
      </p:sp>
      <p:sp>
        <p:nvSpPr>
          <p:cNvPr id="583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55A00670-5B8D-4324-8532-D1C457EA0D2C}" type="slidenum">
              <a:rPr lang="en-US" altLang="zh-CN" sz="1200"/>
              <a:pPr>
                <a:spcBef>
                  <a:spcPct val="0"/>
                </a:spcBef>
                <a:buClrTx/>
                <a:buFontTx/>
                <a:buNone/>
              </a:pPr>
              <a:t>47</a:t>
            </a:fld>
            <a:endParaRPr lang="en-US" altLang="zh-CN" sz="1200"/>
          </a:p>
        </p:txBody>
      </p:sp>
      <p:sp>
        <p:nvSpPr>
          <p:cNvPr id="58373" name="Text Box 4"/>
          <p:cNvSpPr txBox="1">
            <a:spLocks noChangeArrowheads="1"/>
          </p:cNvSpPr>
          <p:nvPr/>
        </p:nvSpPr>
        <p:spPr bwMode="auto">
          <a:xfrm>
            <a:off x="1066800" y="3581400"/>
            <a:ext cx="71628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np.array([1,2,3]) &lt; np.array([3,2,1])</a:t>
            </a:r>
          </a:p>
          <a:p>
            <a:pPr eaLnBrk="1" hangingPunct="1">
              <a:spcBef>
                <a:spcPct val="0"/>
              </a:spcBef>
              <a:buClrTx/>
              <a:buFontTx/>
              <a:buNone/>
            </a:pPr>
            <a:r>
              <a:rPr lang="en-US" altLang="zh-CN" sz="2000"/>
              <a:t> </a:t>
            </a:r>
          </a:p>
          <a:p>
            <a:pPr eaLnBrk="1" hangingPunct="1">
              <a:spcBef>
                <a:spcPct val="0"/>
              </a:spcBef>
              <a:buClrTx/>
              <a:buFontTx/>
              <a:buNone/>
            </a:pPr>
            <a:r>
              <a:rPr lang="en-US" altLang="zh-CN" sz="2000"/>
              <a:t>array([ True, False, False], dtype=bool)</a:t>
            </a:r>
            <a:endParaRPr lang="zh-CN" altLang="zh-CN" sz="2000"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en-US" altLang="zh-CN" sz="3600" smtClean="0">
                <a:solidFill>
                  <a:schemeClr val="tx1"/>
                </a:solidFill>
              </a:rPr>
              <a:t>ufunc</a:t>
            </a:r>
            <a:r>
              <a:rPr lang="zh-CN" altLang="en-US" sz="3600" smtClean="0">
                <a:solidFill>
                  <a:schemeClr val="tx1"/>
                </a:solidFill>
              </a:rPr>
              <a:t>运算简介</a:t>
            </a:r>
            <a:endParaRPr lang="zh-CN" altLang="en-US" sz="3600" smtClean="0"/>
          </a:p>
        </p:txBody>
      </p:sp>
      <p:sp>
        <p:nvSpPr>
          <p:cNvPr id="59395" name="内容占位符 2"/>
          <p:cNvSpPr>
            <a:spLocks noGrp="1"/>
          </p:cNvSpPr>
          <p:nvPr>
            <p:ph idx="1"/>
          </p:nvPr>
        </p:nvSpPr>
        <p:spPr>
          <a:xfrm>
            <a:off x="533400" y="1143000"/>
            <a:ext cx="8153400" cy="4967288"/>
          </a:xfrm>
        </p:spPr>
        <p:txBody>
          <a:bodyPr/>
          <a:lstStyle/>
          <a:p>
            <a:pPr>
              <a:buFont typeface="Wingdings" pitchFamily="2" charset="2"/>
              <a:buNone/>
            </a:pPr>
            <a:r>
              <a:rPr lang="zh-CN" altLang="en-US" sz="2800" smtClean="0"/>
              <a:t>           每个比较运算符也与一个</a:t>
            </a:r>
            <a:r>
              <a:rPr lang="en-US" altLang="zh-CN" sz="2800" smtClean="0"/>
              <a:t>ufunc</a:t>
            </a:r>
            <a:r>
              <a:rPr lang="zh-CN" altLang="en-US" sz="2800" smtClean="0"/>
              <a:t>函数对应，下面是比较运算符和其</a:t>
            </a:r>
            <a:r>
              <a:rPr lang="en-US" altLang="zh-CN" sz="2800" smtClean="0"/>
              <a:t>ufunc</a:t>
            </a:r>
            <a:r>
              <a:rPr lang="zh-CN" altLang="en-US" sz="2800" smtClean="0"/>
              <a:t>函数的</a:t>
            </a:r>
            <a:r>
              <a:rPr lang="zh-CN" altLang="en-US" smtClean="0"/>
              <a:t>：</a:t>
            </a:r>
          </a:p>
        </p:txBody>
      </p:sp>
      <p:sp>
        <p:nvSpPr>
          <p:cNvPr id="593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8D7F7864-0E0F-4817-BEE9-D9F51259A98E}" type="slidenum">
              <a:rPr lang="en-US" altLang="zh-CN" sz="1200"/>
              <a:pPr>
                <a:spcBef>
                  <a:spcPct val="0"/>
                </a:spcBef>
                <a:buClrTx/>
                <a:buFontTx/>
                <a:buNone/>
              </a:pPr>
              <a:t>48</a:t>
            </a:fld>
            <a:endParaRPr lang="en-US" altLang="zh-CN" sz="1200"/>
          </a:p>
        </p:txBody>
      </p:sp>
      <p:sp>
        <p:nvSpPr>
          <p:cNvPr id="59397" name="Text Box 4"/>
          <p:cNvSpPr txBox="1">
            <a:spLocks noChangeArrowheads="1"/>
          </p:cNvSpPr>
          <p:nvPr/>
        </p:nvSpPr>
        <p:spPr bwMode="auto">
          <a:xfrm>
            <a:off x="1447800" y="2514600"/>
            <a:ext cx="6629400" cy="34782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s-ES" altLang="zh-CN" sz="2000"/>
              <a:t>y = x1 == x2     equal(x1, x2 [, y])</a:t>
            </a:r>
          </a:p>
          <a:p>
            <a:pPr eaLnBrk="1" hangingPunct="1">
              <a:spcBef>
                <a:spcPct val="0"/>
              </a:spcBef>
              <a:buClrTx/>
              <a:buFontTx/>
              <a:buNone/>
            </a:pPr>
            <a:endParaRPr lang="es-ES" altLang="zh-CN" sz="2000"/>
          </a:p>
          <a:p>
            <a:pPr eaLnBrk="1" hangingPunct="1">
              <a:spcBef>
                <a:spcPct val="0"/>
              </a:spcBef>
              <a:buClrTx/>
              <a:buFontTx/>
              <a:buNone/>
            </a:pPr>
            <a:r>
              <a:rPr lang="es-ES" altLang="zh-CN" sz="2000"/>
              <a:t>y = x1 != x2      not_equal(x1, x2 [, y])</a:t>
            </a:r>
          </a:p>
          <a:p>
            <a:pPr eaLnBrk="1" hangingPunct="1">
              <a:spcBef>
                <a:spcPct val="0"/>
              </a:spcBef>
              <a:buClrTx/>
              <a:buFontTx/>
              <a:buNone/>
            </a:pPr>
            <a:endParaRPr lang="es-ES" altLang="zh-CN" sz="2000"/>
          </a:p>
          <a:p>
            <a:pPr eaLnBrk="1" hangingPunct="1">
              <a:spcBef>
                <a:spcPct val="0"/>
              </a:spcBef>
              <a:buClrTx/>
              <a:buFontTx/>
              <a:buNone/>
            </a:pPr>
            <a:r>
              <a:rPr lang="es-ES" altLang="zh-CN" sz="2000"/>
              <a:t>y = x1 &lt; x2       less(x1, x2, [, y])</a:t>
            </a:r>
          </a:p>
          <a:p>
            <a:pPr eaLnBrk="1" hangingPunct="1">
              <a:spcBef>
                <a:spcPct val="0"/>
              </a:spcBef>
              <a:buClrTx/>
              <a:buFontTx/>
              <a:buNone/>
            </a:pPr>
            <a:endParaRPr lang="es-ES" altLang="zh-CN" sz="2000"/>
          </a:p>
          <a:p>
            <a:pPr eaLnBrk="1" hangingPunct="1">
              <a:spcBef>
                <a:spcPct val="0"/>
              </a:spcBef>
              <a:buClrTx/>
              <a:buFontTx/>
              <a:buNone/>
            </a:pPr>
            <a:r>
              <a:rPr lang="es-ES" altLang="zh-CN" sz="2000"/>
              <a:t>y = x1 &lt;= x2     less_equal(x1, x2, [, y])</a:t>
            </a:r>
          </a:p>
          <a:p>
            <a:pPr eaLnBrk="1" hangingPunct="1">
              <a:spcBef>
                <a:spcPct val="0"/>
              </a:spcBef>
              <a:buClrTx/>
              <a:buFontTx/>
              <a:buNone/>
            </a:pPr>
            <a:endParaRPr lang="es-ES" altLang="zh-CN" sz="2000"/>
          </a:p>
          <a:p>
            <a:pPr eaLnBrk="1" hangingPunct="1">
              <a:spcBef>
                <a:spcPct val="0"/>
              </a:spcBef>
              <a:buClrTx/>
              <a:buFontTx/>
              <a:buNone/>
            </a:pPr>
            <a:r>
              <a:rPr lang="es-ES" altLang="zh-CN" sz="2000"/>
              <a:t>y = x1 &gt; x2       greater(x1, x2, [, y])</a:t>
            </a:r>
          </a:p>
          <a:p>
            <a:pPr eaLnBrk="1" hangingPunct="1">
              <a:spcBef>
                <a:spcPct val="0"/>
              </a:spcBef>
              <a:buClrTx/>
              <a:buFontTx/>
              <a:buNone/>
            </a:pPr>
            <a:endParaRPr lang="es-ES" altLang="zh-CN" sz="2000"/>
          </a:p>
          <a:p>
            <a:pPr eaLnBrk="1" hangingPunct="1">
              <a:spcBef>
                <a:spcPct val="0"/>
              </a:spcBef>
              <a:buClrTx/>
              <a:buFontTx/>
              <a:buNone/>
            </a:pPr>
            <a:r>
              <a:rPr lang="es-ES" altLang="zh-CN" sz="2000"/>
              <a:t>y = x1 &gt;= x2     greater_equal(x1, x2, [, y])</a:t>
            </a:r>
            <a:endParaRPr lang="zh-CN" altLang="zh-CN" sz="2000"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en-US" altLang="zh-CN" sz="3600" smtClean="0">
                <a:solidFill>
                  <a:schemeClr val="tx1"/>
                </a:solidFill>
              </a:rPr>
              <a:t>ufunc</a:t>
            </a:r>
            <a:r>
              <a:rPr lang="zh-CN" altLang="en-US" sz="3600" smtClean="0">
                <a:solidFill>
                  <a:schemeClr val="tx1"/>
                </a:solidFill>
              </a:rPr>
              <a:t>运算简介</a:t>
            </a:r>
            <a:endParaRPr lang="zh-CN" altLang="en-US" sz="3600" smtClean="0"/>
          </a:p>
        </p:txBody>
      </p:sp>
      <p:sp>
        <p:nvSpPr>
          <p:cNvPr id="60419" name="内容占位符 2"/>
          <p:cNvSpPr>
            <a:spLocks noGrp="1"/>
          </p:cNvSpPr>
          <p:nvPr>
            <p:ph idx="1"/>
          </p:nvPr>
        </p:nvSpPr>
        <p:spPr/>
        <p:txBody>
          <a:bodyPr/>
          <a:lstStyle/>
          <a:p>
            <a:pPr>
              <a:buFont typeface="Wingdings" pitchFamily="2" charset="2"/>
              <a:buNone/>
            </a:pPr>
            <a:r>
              <a:rPr lang="zh-CN" altLang="en-US" smtClean="0"/>
              <a:t>          由于</a:t>
            </a:r>
            <a:r>
              <a:rPr lang="en-US" altLang="zh-CN" smtClean="0"/>
              <a:t>Python</a:t>
            </a:r>
            <a:r>
              <a:rPr lang="zh-CN" altLang="en-US" smtClean="0"/>
              <a:t>中的布尔运算使用</a:t>
            </a:r>
            <a:r>
              <a:rPr lang="en-US" altLang="zh-CN" smtClean="0"/>
              <a:t>and</a:t>
            </a:r>
            <a:r>
              <a:rPr lang="zh-CN" altLang="en-US" smtClean="0"/>
              <a:t>、</a:t>
            </a:r>
            <a:r>
              <a:rPr lang="en-US" altLang="zh-CN" smtClean="0"/>
              <a:t>or</a:t>
            </a:r>
            <a:r>
              <a:rPr lang="zh-CN" altLang="en-US" smtClean="0"/>
              <a:t>和</a:t>
            </a:r>
            <a:r>
              <a:rPr lang="en-US" altLang="zh-CN" smtClean="0"/>
              <a:t>not</a:t>
            </a:r>
            <a:r>
              <a:rPr lang="zh-CN" altLang="en-US" smtClean="0"/>
              <a:t>等关键字，它们无法被重载，因此数组的布尔运算只能通过相应的</a:t>
            </a:r>
            <a:r>
              <a:rPr lang="en-US" altLang="zh-CN" smtClean="0"/>
              <a:t>ufunc</a:t>
            </a:r>
            <a:r>
              <a:rPr lang="zh-CN" altLang="en-US" smtClean="0"/>
              <a:t>函数进行。这些函数名都以“</a:t>
            </a:r>
            <a:r>
              <a:rPr lang="en-US" altLang="zh-CN" smtClean="0"/>
              <a:t>logical_”</a:t>
            </a:r>
            <a:r>
              <a:rPr lang="zh-CN" altLang="en-US" smtClean="0"/>
              <a:t>开头，在</a:t>
            </a:r>
            <a:r>
              <a:rPr lang="en-US" altLang="zh-CN" smtClean="0"/>
              <a:t>IPython</a:t>
            </a:r>
            <a:r>
              <a:rPr lang="zh-CN" altLang="en-US" smtClean="0"/>
              <a:t>中使用自动补全即可找到它们</a:t>
            </a:r>
            <a:r>
              <a:rPr lang="en-US" altLang="zh-CN" smtClean="0"/>
              <a:t>.</a:t>
            </a:r>
            <a:endParaRPr lang="zh-CN" altLang="en-US" smtClean="0"/>
          </a:p>
        </p:txBody>
      </p:sp>
      <p:sp>
        <p:nvSpPr>
          <p:cNvPr id="604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5B647100-033E-4F1E-BB0E-523EA8D24705}" type="slidenum">
              <a:rPr lang="en-US" altLang="zh-CN" sz="1200"/>
              <a:pPr>
                <a:spcBef>
                  <a:spcPct val="0"/>
                </a:spcBef>
                <a:buClrTx/>
                <a:buFontTx/>
                <a:buNone/>
              </a:pPr>
              <a:t>49</a:t>
            </a:fld>
            <a:endParaRPr lang="en-US" altLang="zh-CN" sz="1200"/>
          </a:p>
        </p:txBody>
      </p:sp>
      <p:sp>
        <p:nvSpPr>
          <p:cNvPr id="60421" name="Text Box 4"/>
          <p:cNvSpPr txBox="1">
            <a:spLocks noChangeArrowheads="1"/>
          </p:cNvSpPr>
          <p:nvPr/>
        </p:nvSpPr>
        <p:spPr bwMode="auto">
          <a:xfrm>
            <a:off x="838200" y="3505200"/>
            <a:ext cx="77724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a = np.arange(5) </a:t>
            </a:r>
          </a:p>
          <a:p>
            <a:pPr eaLnBrk="1" hangingPunct="1">
              <a:spcBef>
                <a:spcPct val="0"/>
              </a:spcBef>
              <a:buClrTx/>
              <a:buFontTx/>
              <a:buNone/>
            </a:pPr>
            <a:r>
              <a:rPr lang="en-US" altLang="zh-CN" sz="2000"/>
              <a:t>&gt;&gt;&gt; b = np.arange(4,-1,-1) </a:t>
            </a:r>
          </a:p>
          <a:p>
            <a:pPr eaLnBrk="1" hangingPunct="1">
              <a:spcBef>
                <a:spcPct val="0"/>
              </a:spcBef>
              <a:buClrTx/>
              <a:buFontTx/>
              <a:buNone/>
            </a:pPr>
            <a:r>
              <a:rPr lang="en-US" altLang="zh-CN" sz="2000"/>
              <a:t>&gt;&gt;&gt; a == b </a:t>
            </a:r>
          </a:p>
          <a:p>
            <a:pPr eaLnBrk="1" hangingPunct="1">
              <a:spcBef>
                <a:spcPct val="0"/>
              </a:spcBef>
              <a:buClrTx/>
              <a:buFontTx/>
              <a:buNone/>
            </a:pPr>
            <a:r>
              <a:rPr lang="en-US" altLang="zh-CN" sz="2000"/>
              <a:t>array([False, False, True, False, False], dtype=bool) </a:t>
            </a:r>
          </a:p>
          <a:p>
            <a:pPr eaLnBrk="1" hangingPunct="1">
              <a:spcBef>
                <a:spcPct val="0"/>
              </a:spcBef>
              <a:buClrTx/>
              <a:buFontTx/>
              <a:buNone/>
            </a:pPr>
            <a:r>
              <a:rPr lang="en-US" altLang="zh-CN" sz="2000"/>
              <a:t>&gt;&gt;&gt; a &gt; b </a:t>
            </a:r>
          </a:p>
          <a:p>
            <a:pPr eaLnBrk="1" hangingPunct="1">
              <a:spcBef>
                <a:spcPct val="0"/>
              </a:spcBef>
              <a:buClrTx/>
              <a:buFontTx/>
              <a:buNone/>
            </a:pPr>
            <a:r>
              <a:rPr lang="en-US" altLang="zh-CN" sz="2000"/>
              <a:t>array([False, False, False, True, True], dtype=bool) </a:t>
            </a:r>
          </a:p>
          <a:p>
            <a:pPr eaLnBrk="1" hangingPunct="1">
              <a:spcBef>
                <a:spcPct val="0"/>
              </a:spcBef>
              <a:buClrTx/>
              <a:buFontTx/>
              <a:buNone/>
            </a:pPr>
            <a:r>
              <a:rPr lang="en-US" altLang="zh-CN" sz="2000"/>
              <a:t>&gt;&gt;&gt; np.logical_or(a==b, a&gt;b) # </a:t>
            </a:r>
            <a:r>
              <a:rPr lang="zh-CN" altLang="en-US" sz="2000"/>
              <a:t>和 </a:t>
            </a:r>
            <a:r>
              <a:rPr lang="en-US" altLang="zh-CN" sz="2000"/>
              <a:t>a&gt;=b </a:t>
            </a:r>
            <a:r>
              <a:rPr lang="zh-CN" altLang="en-US" sz="2000"/>
              <a:t>相同 </a:t>
            </a:r>
            <a:r>
              <a:rPr lang="en-US" altLang="zh-CN" sz="2000"/>
              <a:t>array([False, False, True, True, True], dtype=bool)</a:t>
            </a:r>
            <a:endParaRPr lang="zh-CN" altLang="zh-CN" sz="2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en-US" altLang="zh-CN" sz="3600" smtClean="0"/>
              <a:t>NumPy</a:t>
            </a:r>
            <a:r>
              <a:rPr lang="zh-CN" altLang="en-US" sz="3600" smtClean="0"/>
              <a:t>的导入</a:t>
            </a:r>
            <a:endParaRPr lang="en-US" altLang="zh-CN" sz="3600" smtClean="0"/>
          </a:p>
        </p:txBody>
      </p:sp>
      <p:sp>
        <p:nvSpPr>
          <p:cNvPr id="8195" name="内容占位符 2"/>
          <p:cNvSpPr>
            <a:spLocks noGrp="1"/>
          </p:cNvSpPr>
          <p:nvPr>
            <p:ph idx="1"/>
          </p:nvPr>
        </p:nvSpPr>
        <p:spPr>
          <a:xfrm>
            <a:off x="566738" y="1052513"/>
            <a:ext cx="8001000" cy="5272087"/>
          </a:xfrm>
        </p:spPr>
        <p:txBody>
          <a:bodyPr/>
          <a:lstStyle/>
          <a:p>
            <a:r>
              <a:rPr lang="en-US" altLang="zh-CN" sz="2800" smtClean="0"/>
              <a:t>NumPy </a:t>
            </a:r>
            <a:r>
              <a:rPr lang="zh-CN" altLang="en-US" sz="2800" smtClean="0"/>
              <a:t>的诞生弥补了这些不足，</a:t>
            </a:r>
            <a:r>
              <a:rPr lang="en-US" altLang="zh-CN" sz="2800" smtClean="0"/>
              <a:t>NumPy </a:t>
            </a:r>
            <a:r>
              <a:rPr lang="zh-CN" altLang="en-US" sz="2800" smtClean="0"/>
              <a:t>提供了两种基本的对象：</a:t>
            </a:r>
            <a:r>
              <a:rPr lang="en-US" altLang="zh-CN" sz="2800" smtClean="0"/>
              <a:t>ndarray</a:t>
            </a:r>
            <a:r>
              <a:rPr lang="zh-CN" altLang="en-US" sz="2800" smtClean="0"/>
              <a:t>（</a:t>
            </a:r>
            <a:r>
              <a:rPr lang="en-US" altLang="zh-CN" sz="2800" smtClean="0"/>
              <a:t>n-dimensional array object</a:t>
            </a:r>
            <a:r>
              <a:rPr lang="zh-CN" altLang="en-US" sz="2800" smtClean="0"/>
              <a:t>）和</a:t>
            </a:r>
            <a:r>
              <a:rPr lang="en-US" altLang="zh-CN" sz="2800" smtClean="0"/>
              <a:t>ufunc</a:t>
            </a:r>
            <a:r>
              <a:rPr lang="zh-CN" altLang="en-US" sz="2800" smtClean="0"/>
              <a:t>（</a:t>
            </a:r>
            <a:r>
              <a:rPr lang="en-US" altLang="zh-CN" sz="2800" smtClean="0"/>
              <a:t>universal function object</a:t>
            </a:r>
            <a:r>
              <a:rPr lang="zh-CN" altLang="en-US" sz="2800" smtClean="0"/>
              <a:t>）。</a:t>
            </a:r>
            <a:endParaRPr lang="en-US" altLang="zh-CN" sz="2800" smtClean="0"/>
          </a:p>
          <a:p>
            <a:endParaRPr lang="zh-CN" altLang="en-US" sz="2800" smtClean="0"/>
          </a:p>
          <a:p>
            <a:r>
              <a:rPr lang="en-US" altLang="zh-CN" sz="2800" smtClean="0"/>
              <a:t>ndarray(</a:t>
            </a:r>
            <a:r>
              <a:rPr lang="zh-CN" altLang="en-US" sz="2800" smtClean="0"/>
              <a:t>下文统一称之为数组</a:t>
            </a:r>
            <a:r>
              <a:rPr lang="en-US" altLang="zh-CN" sz="2800" smtClean="0"/>
              <a:t>)</a:t>
            </a:r>
            <a:r>
              <a:rPr lang="zh-CN" altLang="en-US" sz="2800" smtClean="0"/>
              <a:t>是存储单一数据类型的多维数组，而</a:t>
            </a:r>
            <a:r>
              <a:rPr lang="en-US" altLang="zh-CN" sz="2800" smtClean="0"/>
              <a:t>ufunc </a:t>
            </a:r>
            <a:r>
              <a:rPr lang="zh-CN" altLang="en-US" sz="2800" smtClean="0"/>
              <a:t>则是能够对数组进行处理的函数</a:t>
            </a:r>
            <a:r>
              <a:rPr lang="zh-CN" altLang="en-US" sz="2400" smtClean="0"/>
              <a:t>。</a:t>
            </a:r>
            <a:endParaRPr lang="en-US" altLang="zh-CN" sz="2400" smtClean="0"/>
          </a:p>
          <a:p>
            <a:endParaRPr lang="en-US" altLang="zh-CN" sz="2400" smtClean="0"/>
          </a:p>
          <a:p>
            <a:r>
              <a:rPr lang="zh-CN" altLang="en-US" sz="2800" smtClean="0"/>
              <a:t>函数库的导入</a:t>
            </a:r>
            <a:endParaRPr lang="en-US" altLang="zh-CN" sz="2800" smtClean="0"/>
          </a:p>
        </p:txBody>
      </p:sp>
      <p:sp>
        <p:nvSpPr>
          <p:cNvPr id="81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1E012441-7796-4BE2-A36C-17AE9795FD70}" type="slidenum">
              <a:rPr lang="en-US" altLang="zh-CN" sz="1200"/>
              <a:pPr>
                <a:spcBef>
                  <a:spcPct val="0"/>
                </a:spcBef>
                <a:buClrTx/>
                <a:buFontTx/>
                <a:buNone/>
              </a:pPr>
              <a:t>5</a:t>
            </a:fld>
            <a:endParaRPr lang="en-US" altLang="zh-CN" sz="1200"/>
          </a:p>
        </p:txBody>
      </p:sp>
      <p:sp>
        <p:nvSpPr>
          <p:cNvPr id="8197" name="Text Box 4"/>
          <p:cNvSpPr txBox="1">
            <a:spLocks noChangeArrowheads="1"/>
          </p:cNvSpPr>
          <p:nvPr/>
        </p:nvSpPr>
        <p:spPr bwMode="auto">
          <a:xfrm>
            <a:off x="2209800" y="5715000"/>
            <a:ext cx="4114800" cy="5238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800"/>
              <a:t>import numpy as np</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sz="3600" smtClean="0">
                <a:solidFill>
                  <a:schemeClr val="tx1"/>
                </a:solidFill>
              </a:rPr>
              <a:t>ufunc</a:t>
            </a:r>
            <a:r>
              <a:rPr lang="zh-CN" altLang="en-US" sz="3600" smtClean="0">
                <a:solidFill>
                  <a:schemeClr val="tx1"/>
                </a:solidFill>
              </a:rPr>
              <a:t>运算简介</a:t>
            </a:r>
            <a:endParaRPr lang="zh-CN" altLang="en-US" sz="3600" smtClean="0"/>
          </a:p>
        </p:txBody>
      </p:sp>
      <p:sp>
        <p:nvSpPr>
          <p:cNvPr id="61443" name="内容占位符 2"/>
          <p:cNvSpPr>
            <a:spLocks noGrp="1"/>
          </p:cNvSpPr>
          <p:nvPr>
            <p:ph idx="1"/>
          </p:nvPr>
        </p:nvSpPr>
        <p:spPr/>
        <p:txBody>
          <a:bodyPr/>
          <a:lstStyle/>
          <a:p>
            <a:pPr>
              <a:buFont typeface="Wingdings" pitchFamily="2" charset="2"/>
              <a:buNone/>
            </a:pPr>
            <a:r>
              <a:rPr lang="zh-CN" altLang="en-US" smtClean="0"/>
              <a:t>         可以使用数组的</a:t>
            </a:r>
            <a:r>
              <a:rPr lang="en-US" altLang="zh-CN" smtClean="0"/>
              <a:t>any()</a:t>
            </a:r>
            <a:r>
              <a:rPr lang="zh-CN" altLang="en-US" smtClean="0"/>
              <a:t>或</a:t>
            </a:r>
            <a:r>
              <a:rPr lang="en-US" altLang="zh-CN" smtClean="0"/>
              <a:t>all()</a:t>
            </a:r>
            <a:r>
              <a:rPr lang="zh-CN" altLang="en-US" smtClean="0"/>
              <a:t>方法</a:t>
            </a:r>
            <a:r>
              <a:rPr lang="en-US" altLang="zh-CN" smtClean="0">
                <a:hlinkClick r:id="rId2"/>
              </a:rPr>
              <a:t>]</a:t>
            </a:r>
            <a:r>
              <a:rPr lang="zh-CN" altLang="en-US" smtClean="0"/>
              <a:t>。只要数组中有一个值为</a:t>
            </a:r>
            <a:r>
              <a:rPr lang="en-US" altLang="zh-CN" smtClean="0"/>
              <a:t>True</a:t>
            </a:r>
            <a:r>
              <a:rPr lang="zh-CN" altLang="en-US" smtClean="0"/>
              <a:t>，则</a:t>
            </a:r>
            <a:r>
              <a:rPr lang="en-US" altLang="zh-CN" smtClean="0"/>
              <a:t>any()</a:t>
            </a:r>
            <a:r>
              <a:rPr lang="zh-CN" altLang="en-US" smtClean="0"/>
              <a:t>返回</a:t>
            </a:r>
            <a:r>
              <a:rPr lang="en-US" altLang="zh-CN" smtClean="0"/>
              <a:t>True</a:t>
            </a:r>
            <a:r>
              <a:rPr lang="zh-CN" altLang="en-US" smtClean="0"/>
              <a:t>；而只有数组的全部元素都为</a:t>
            </a:r>
            <a:r>
              <a:rPr lang="en-US" altLang="zh-CN" smtClean="0"/>
              <a:t>True</a:t>
            </a:r>
            <a:r>
              <a:rPr lang="zh-CN" altLang="en-US" smtClean="0"/>
              <a:t>，</a:t>
            </a:r>
            <a:r>
              <a:rPr lang="en-US" altLang="zh-CN" smtClean="0"/>
              <a:t>all()</a:t>
            </a:r>
            <a:r>
              <a:rPr lang="zh-CN" altLang="en-US" smtClean="0"/>
              <a:t>才返回</a:t>
            </a:r>
            <a:r>
              <a:rPr lang="en-US" altLang="zh-CN" smtClean="0"/>
              <a:t>True</a:t>
            </a:r>
            <a:r>
              <a:rPr lang="zh-CN" altLang="en-US" smtClean="0"/>
              <a:t>。</a:t>
            </a:r>
          </a:p>
        </p:txBody>
      </p:sp>
      <p:sp>
        <p:nvSpPr>
          <p:cNvPr id="614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5439A8B0-CA19-469D-A3A1-53591F1CB125}" type="slidenum">
              <a:rPr lang="en-US" altLang="zh-CN" sz="1200"/>
              <a:pPr>
                <a:spcBef>
                  <a:spcPct val="0"/>
                </a:spcBef>
                <a:buClrTx/>
                <a:buFontTx/>
                <a:buNone/>
              </a:pPr>
              <a:t>50</a:t>
            </a:fld>
            <a:endParaRPr lang="en-US" altLang="zh-CN" sz="1200"/>
          </a:p>
        </p:txBody>
      </p:sp>
      <p:sp>
        <p:nvSpPr>
          <p:cNvPr id="61445" name="Text Box 4"/>
          <p:cNvSpPr txBox="1">
            <a:spLocks noChangeArrowheads="1"/>
          </p:cNvSpPr>
          <p:nvPr/>
        </p:nvSpPr>
        <p:spPr bwMode="auto">
          <a:xfrm>
            <a:off x="1676400" y="3429000"/>
            <a:ext cx="60960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np.any(a==b)</a:t>
            </a:r>
          </a:p>
          <a:p>
            <a:pPr eaLnBrk="1" hangingPunct="1">
              <a:spcBef>
                <a:spcPct val="0"/>
              </a:spcBef>
              <a:buClrTx/>
              <a:buFontTx/>
              <a:buNone/>
            </a:pPr>
            <a:r>
              <a:rPr lang="en-US" altLang="zh-CN" sz="2000"/>
              <a:t> True </a:t>
            </a:r>
          </a:p>
          <a:p>
            <a:pPr eaLnBrk="1" hangingPunct="1">
              <a:spcBef>
                <a:spcPct val="0"/>
              </a:spcBef>
              <a:buClrTx/>
              <a:buFontTx/>
              <a:buNone/>
            </a:pPr>
            <a:endParaRPr lang="en-US" altLang="zh-CN" sz="2000"/>
          </a:p>
          <a:p>
            <a:pPr eaLnBrk="1" hangingPunct="1">
              <a:spcBef>
                <a:spcPct val="0"/>
              </a:spcBef>
              <a:buClrTx/>
              <a:buFontTx/>
              <a:buNone/>
            </a:pPr>
            <a:r>
              <a:rPr lang="en-US" altLang="zh-CN" sz="2000"/>
              <a:t>&gt;&gt;&gt; np.any(a==b) and np.any(a&gt;b)</a:t>
            </a:r>
          </a:p>
          <a:p>
            <a:pPr eaLnBrk="1" hangingPunct="1">
              <a:spcBef>
                <a:spcPct val="0"/>
              </a:spcBef>
              <a:buClrTx/>
              <a:buFontTx/>
              <a:buNone/>
            </a:pPr>
            <a:r>
              <a:rPr lang="en-US" altLang="zh-CN" sz="2000"/>
              <a:t> True</a:t>
            </a:r>
            <a:endParaRPr lang="zh-CN" altLang="zh-CN" sz="2000"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sz="3600" smtClean="0">
                <a:solidFill>
                  <a:schemeClr val="tx1"/>
                </a:solidFill>
              </a:rPr>
              <a:t>ufunc</a:t>
            </a:r>
            <a:r>
              <a:rPr lang="zh-CN" altLang="en-US" sz="3600" smtClean="0">
                <a:solidFill>
                  <a:schemeClr val="tx1"/>
                </a:solidFill>
              </a:rPr>
              <a:t>运算简介</a:t>
            </a:r>
            <a:endParaRPr lang="zh-CN" altLang="en-US" sz="3600" smtClean="0"/>
          </a:p>
        </p:txBody>
      </p:sp>
      <p:sp>
        <p:nvSpPr>
          <p:cNvPr id="62467" name="内容占位符 2"/>
          <p:cNvSpPr>
            <a:spLocks noGrp="1"/>
          </p:cNvSpPr>
          <p:nvPr>
            <p:ph idx="1"/>
          </p:nvPr>
        </p:nvSpPr>
        <p:spPr>
          <a:xfrm>
            <a:off x="381000" y="1052513"/>
            <a:ext cx="8186738" cy="4967287"/>
          </a:xfrm>
        </p:spPr>
        <p:txBody>
          <a:bodyPr/>
          <a:lstStyle/>
          <a:p>
            <a:pPr>
              <a:buFont typeface="Wingdings" pitchFamily="2" charset="2"/>
              <a:buNone/>
            </a:pPr>
            <a:r>
              <a:rPr lang="zh-CN" altLang="en-US" sz="2800" smtClean="0"/>
              <a:t>    自定义</a:t>
            </a:r>
            <a:r>
              <a:rPr lang="en-US" altLang="zh-CN" sz="2800" smtClean="0"/>
              <a:t>ufunc</a:t>
            </a:r>
            <a:r>
              <a:rPr lang="zh-CN" altLang="en-US" sz="2800" smtClean="0"/>
              <a:t>函数：</a:t>
            </a: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en-US" sz="2800" smtClean="0"/>
              <a:t>通过组合标准的</a:t>
            </a:r>
            <a:r>
              <a:rPr lang="en-US" altLang="zh-CN" sz="2800" smtClean="0"/>
              <a:t>ufunc</a:t>
            </a:r>
            <a:r>
              <a:rPr lang="zh-CN" altLang="en-US" sz="2800" smtClean="0"/>
              <a:t>函数的调用，可以实现各种算式的数组计算。不过有些时候这种算式不易编写，而针对每个元素的计算函数却很容易用</a:t>
            </a:r>
            <a:r>
              <a:rPr lang="en-US" altLang="zh-CN" sz="2800" smtClean="0"/>
              <a:t>Python</a:t>
            </a:r>
            <a:r>
              <a:rPr lang="zh-CN" altLang="en-US" sz="2800" smtClean="0"/>
              <a:t>实现，这时可以用</a:t>
            </a:r>
            <a:r>
              <a:rPr lang="en-US" altLang="zh-CN" sz="2800" smtClean="0"/>
              <a:t>frompyfunc</a:t>
            </a:r>
            <a:r>
              <a:rPr lang="zh-CN" altLang="en-US" sz="2800" smtClean="0"/>
              <a:t>函数将一个计算单个元素的函数转换成</a:t>
            </a:r>
            <a:r>
              <a:rPr lang="en-US" altLang="zh-CN" sz="2800" smtClean="0"/>
              <a:t>ufunc</a:t>
            </a:r>
            <a:r>
              <a:rPr lang="zh-CN" altLang="en-US" sz="2800" smtClean="0"/>
              <a:t>函数。这样就可以方便地用所产生的</a:t>
            </a:r>
            <a:r>
              <a:rPr lang="en-US" altLang="zh-CN" sz="2800" smtClean="0"/>
              <a:t>ufunc</a:t>
            </a:r>
            <a:r>
              <a:rPr lang="zh-CN" altLang="en-US" sz="2800" smtClean="0"/>
              <a:t>函数对数组进行计算了。</a:t>
            </a:r>
          </a:p>
        </p:txBody>
      </p:sp>
      <p:sp>
        <p:nvSpPr>
          <p:cNvPr id="624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1A327900-EB88-45DC-B545-65E9F8D4B6BA}" type="slidenum">
              <a:rPr lang="en-US" altLang="zh-CN" sz="1200"/>
              <a:pPr>
                <a:spcBef>
                  <a:spcPct val="0"/>
                </a:spcBef>
                <a:buClrTx/>
                <a:buFontTx/>
                <a:buNone/>
              </a:pPr>
              <a:t>51</a:t>
            </a:fld>
            <a:endParaRPr lang="en-US" altLang="zh-CN" sz="12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sz="3600" smtClean="0">
                <a:solidFill>
                  <a:schemeClr val="tx1"/>
                </a:solidFill>
              </a:rPr>
              <a:t>ufunc</a:t>
            </a:r>
            <a:r>
              <a:rPr lang="zh-CN" altLang="en-US" sz="3600" smtClean="0">
                <a:solidFill>
                  <a:schemeClr val="tx1"/>
                </a:solidFill>
              </a:rPr>
              <a:t>运算简介</a:t>
            </a:r>
            <a:endParaRPr lang="zh-CN" altLang="en-US" sz="3600" smtClean="0"/>
          </a:p>
        </p:txBody>
      </p:sp>
      <p:sp>
        <p:nvSpPr>
          <p:cNvPr id="63491" name="内容占位符 2"/>
          <p:cNvSpPr>
            <a:spLocks noGrp="1"/>
          </p:cNvSpPr>
          <p:nvPr>
            <p:ph idx="1"/>
          </p:nvPr>
        </p:nvSpPr>
        <p:spPr>
          <a:xfrm>
            <a:off x="566738" y="1052513"/>
            <a:ext cx="8001000" cy="5195887"/>
          </a:xfrm>
        </p:spPr>
        <p:txBody>
          <a:bodyPr/>
          <a:lstStyle/>
          <a:p>
            <a:pPr>
              <a:buFont typeface="Wingdings" pitchFamily="2" charset="2"/>
              <a:buNone/>
            </a:pPr>
            <a:r>
              <a:rPr lang="zh-CN" altLang="en-US" smtClean="0"/>
              <a:t>         用一个分段函数描述三角波，三角波的样子如下：</a:t>
            </a:r>
            <a:endParaRPr lang="en-US" altLang="zh-CN" smtClean="0"/>
          </a:p>
        </p:txBody>
      </p:sp>
      <p:sp>
        <p:nvSpPr>
          <p:cNvPr id="634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77711A2D-1F39-4E58-A069-28B20D99FF68}" type="slidenum">
              <a:rPr lang="en-US" altLang="zh-CN" sz="1200"/>
              <a:pPr>
                <a:spcBef>
                  <a:spcPct val="0"/>
                </a:spcBef>
                <a:buClrTx/>
                <a:buFontTx/>
                <a:buNone/>
              </a:pPr>
              <a:t>52</a:t>
            </a:fld>
            <a:endParaRPr lang="en-US" altLang="zh-CN" sz="1200"/>
          </a:p>
        </p:txBody>
      </p:sp>
      <p:pic>
        <p:nvPicPr>
          <p:cNvPr id="6349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62200"/>
            <a:ext cx="7504113"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en-US" altLang="zh-CN" sz="3600" smtClean="0">
                <a:solidFill>
                  <a:schemeClr val="tx1"/>
                </a:solidFill>
              </a:rPr>
              <a:t>ufunc</a:t>
            </a:r>
            <a:r>
              <a:rPr lang="zh-CN" altLang="en-US" sz="3600" smtClean="0">
                <a:solidFill>
                  <a:schemeClr val="tx1"/>
                </a:solidFill>
              </a:rPr>
              <a:t>运算简介</a:t>
            </a:r>
            <a:endParaRPr lang="zh-CN" altLang="en-US" sz="3600" smtClean="0"/>
          </a:p>
        </p:txBody>
      </p:sp>
      <p:sp>
        <p:nvSpPr>
          <p:cNvPr id="64515" name="内容占位符 2"/>
          <p:cNvSpPr>
            <a:spLocks noGrp="1"/>
          </p:cNvSpPr>
          <p:nvPr>
            <p:ph idx="1"/>
          </p:nvPr>
        </p:nvSpPr>
        <p:spPr>
          <a:xfrm>
            <a:off x="566738" y="1052513"/>
            <a:ext cx="8001000" cy="5348287"/>
          </a:xfrm>
        </p:spPr>
        <p:txBody>
          <a:bodyPr/>
          <a:lstStyle/>
          <a:p>
            <a:pPr lvl="1">
              <a:buFont typeface="Wingdings" pitchFamily="2" charset="2"/>
              <a:buNone/>
            </a:pPr>
            <a:r>
              <a:rPr lang="zh-CN" altLang="en-US" sz="2800" smtClean="0"/>
              <a:t>        根据上图所示写出如下的计算三角波某点</a:t>
            </a:r>
            <a:r>
              <a:rPr lang="en-US" altLang="zh-CN" sz="2800" smtClean="0"/>
              <a:t>y</a:t>
            </a:r>
            <a:r>
              <a:rPr lang="zh-CN" altLang="en-US" sz="2800" smtClean="0"/>
              <a:t>坐标的函数</a:t>
            </a:r>
            <a:r>
              <a:rPr lang="en-US" altLang="zh-CN" sz="2800" smtClean="0"/>
              <a:t>:</a:t>
            </a:r>
          </a:p>
          <a:p>
            <a:pPr lvl="1">
              <a:buFont typeface="Wingdings" pitchFamily="2" charset="2"/>
              <a:buNone/>
            </a:pPr>
            <a:endParaRPr lang="en-US" altLang="zh-CN" sz="2800" smtClean="0"/>
          </a:p>
          <a:p>
            <a:pPr lvl="1">
              <a:buFont typeface="Wingdings" pitchFamily="2" charset="2"/>
              <a:buNone/>
            </a:pPr>
            <a:endParaRPr lang="en-US" altLang="zh-CN" sz="2800" smtClean="0"/>
          </a:p>
          <a:p>
            <a:pPr lvl="1">
              <a:buFont typeface="Wingdings" pitchFamily="2" charset="2"/>
              <a:buNone/>
            </a:pPr>
            <a:endParaRPr lang="en-US" altLang="zh-CN" sz="2800" smtClean="0"/>
          </a:p>
          <a:p>
            <a:pPr lvl="1">
              <a:buFont typeface="Wingdings" pitchFamily="2" charset="2"/>
              <a:buNone/>
            </a:pPr>
            <a:endParaRPr lang="en-US" altLang="zh-CN" sz="2800" smtClean="0"/>
          </a:p>
          <a:p>
            <a:pPr lvl="1">
              <a:buFont typeface="Wingdings" pitchFamily="2" charset="2"/>
              <a:buNone/>
            </a:pPr>
            <a:endParaRPr lang="en-US" altLang="zh-CN" sz="2800" smtClean="0"/>
          </a:p>
          <a:p>
            <a:pPr>
              <a:buFont typeface="Wingdings" pitchFamily="2" charset="2"/>
              <a:buNone/>
            </a:pPr>
            <a:r>
              <a:rPr lang="zh-CN" altLang="en-US" sz="2800" smtClean="0"/>
              <a:t>          显然</a:t>
            </a:r>
            <a:r>
              <a:rPr lang="en-US" altLang="zh-CN" sz="2800" smtClean="0"/>
              <a:t>triangle_wave</a:t>
            </a:r>
            <a:r>
              <a:rPr lang="zh-CN" altLang="en-US" sz="2800" smtClean="0"/>
              <a:t>函数只能计算单个数值，不能对数组直接进行处理。</a:t>
            </a:r>
            <a:endParaRPr lang="zh-CN" altLang="en-US" smtClean="0"/>
          </a:p>
        </p:txBody>
      </p:sp>
      <p:sp>
        <p:nvSpPr>
          <p:cNvPr id="645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DDB3BAE0-AA56-4223-8AB3-47AF446FE238}" type="slidenum">
              <a:rPr lang="en-US" altLang="zh-CN" sz="1200"/>
              <a:pPr>
                <a:spcBef>
                  <a:spcPct val="0"/>
                </a:spcBef>
                <a:buClrTx/>
                <a:buFontTx/>
                <a:buNone/>
              </a:pPr>
              <a:t>53</a:t>
            </a:fld>
            <a:endParaRPr lang="en-US" altLang="zh-CN" sz="1200"/>
          </a:p>
        </p:txBody>
      </p:sp>
      <p:sp>
        <p:nvSpPr>
          <p:cNvPr id="64517" name="Text Box 4"/>
          <p:cNvSpPr txBox="1">
            <a:spLocks noChangeArrowheads="1"/>
          </p:cNvSpPr>
          <p:nvPr/>
        </p:nvSpPr>
        <p:spPr bwMode="auto">
          <a:xfrm>
            <a:off x="1143000" y="2209800"/>
            <a:ext cx="70104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def triangle_wave(x, c, c0, hc):</a:t>
            </a:r>
          </a:p>
          <a:p>
            <a:pPr eaLnBrk="1" hangingPunct="1">
              <a:spcBef>
                <a:spcPct val="0"/>
              </a:spcBef>
              <a:buClrTx/>
              <a:buFontTx/>
              <a:buNone/>
            </a:pPr>
            <a:r>
              <a:rPr lang="en-US" altLang="zh-CN" sz="2000"/>
              <a:t>    x = x - int(x) # </a:t>
            </a:r>
            <a:r>
              <a:rPr lang="zh-CN" altLang="en-US" sz="2000"/>
              <a:t>三角波的周期为</a:t>
            </a:r>
            <a:r>
              <a:rPr lang="en-US" altLang="zh-CN" sz="2000"/>
              <a:t>1</a:t>
            </a:r>
            <a:r>
              <a:rPr lang="zh-CN" altLang="en-US" sz="2000"/>
              <a:t>，因此只取</a:t>
            </a:r>
            <a:r>
              <a:rPr lang="en-US" altLang="zh-CN" sz="2000"/>
              <a:t>x</a:t>
            </a:r>
            <a:r>
              <a:rPr lang="zh-CN" altLang="en-US" sz="2000"/>
              <a:t>坐标的小数部分进行计算</a:t>
            </a:r>
          </a:p>
          <a:p>
            <a:pPr eaLnBrk="1" hangingPunct="1">
              <a:spcBef>
                <a:spcPct val="0"/>
              </a:spcBef>
              <a:buClrTx/>
              <a:buFontTx/>
              <a:buNone/>
            </a:pPr>
            <a:r>
              <a:rPr lang="en-US" altLang="zh-CN" sz="2000"/>
              <a:t>    if x &gt;= c: r = 0.0</a:t>
            </a:r>
          </a:p>
          <a:p>
            <a:pPr eaLnBrk="1" hangingPunct="1">
              <a:spcBef>
                <a:spcPct val="0"/>
              </a:spcBef>
              <a:buClrTx/>
              <a:buFontTx/>
              <a:buNone/>
            </a:pPr>
            <a:r>
              <a:rPr lang="pt-BR" altLang="zh-CN" sz="2000"/>
              <a:t>    elif x &lt; c0: r = x / c0 * hc</a:t>
            </a:r>
          </a:p>
          <a:p>
            <a:pPr eaLnBrk="1" hangingPunct="1">
              <a:spcBef>
                <a:spcPct val="0"/>
              </a:spcBef>
              <a:buClrTx/>
              <a:buFontTx/>
              <a:buNone/>
            </a:pPr>
            <a:r>
              <a:rPr lang="pt-BR" altLang="zh-CN" sz="2000"/>
              <a:t>    else: r = (c-x) / (c-c0) * hc</a:t>
            </a:r>
          </a:p>
          <a:p>
            <a:pPr eaLnBrk="1" hangingPunct="1">
              <a:spcBef>
                <a:spcPct val="0"/>
              </a:spcBef>
              <a:buClrTx/>
              <a:buFontTx/>
              <a:buNone/>
            </a:pPr>
            <a:r>
              <a:rPr lang="en-US" altLang="zh-CN" sz="2000"/>
              <a:t>    return 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sz="3600" smtClean="0">
                <a:solidFill>
                  <a:schemeClr val="tx1"/>
                </a:solidFill>
              </a:rPr>
              <a:t>ufunc</a:t>
            </a:r>
            <a:r>
              <a:rPr lang="zh-CN" altLang="en-US" sz="3600" smtClean="0">
                <a:solidFill>
                  <a:schemeClr val="tx1"/>
                </a:solidFill>
              </a:rPr>
              <a:t>运算简介</a:t>
            </a:r>
            <a:endParaRPr lang="zh-CN" altLang="en-US" sz="3600" smtClean="0"/>
          </a:p>
        </p:txBody>
      </p:sp>
      <p:sp>
        <p:nvSpPr>
          <p:cNvPr id="65539" name="内容占位符 2"/>
          <p:cNvSpPr>
            <a:spLocks noGrp="1"/>
          </p:cNvSpPr>
          <p:nvPr>
            <p:ph idx="1"/>
          </p:nvPr>
        </p:nvSpPr>
        <p:spPr>
          <a:xfrm>
            <a:off x="304800" y="1052513"/>
            <a:ext cx="8534400" cy="4967287"/>
          </a:xfrm>
        </p:spPr>
        <p:txBody>
          <a:bodyPr/>
          <a:lstStyle/>
          <a:p>
            <a:pPr lvl="1">
              <a:buFont typeface="Wingdings" pitchFamily="2" charset="2"/>
              <a:buNone/>
            </a:pPr>
            <a:r>
              <a:rPr lang="zh-CN" altLang="en-US" sz="2800" smtClean="0"/>
              <a:t>      可以先使用列表包容</a:t>
            </a:r>
            <a:r>
              <a:rPr lang="en-US" altLang="zh-CN" sz="2800" smtClean="0"/>
              <a:t>(List comprehension)</a:t>
            </a:r>
          </a:p>
          <a:p>
            <a:pPr lvl="1">
              <a:buFont typeface="Wingdings" pitchFamily="2" charset="2"/>
              <a:buNone/>
            </a:pPr>
            <a:r>
              <a:rPr lang="zh-CN" altLang="en-US" sz="2800" smtClean="0"/>
              <a:t>，计算出一个</a:t>
            </a:r>
            <a:r>
              <a:rPr lang="en-US" altLang="zh-CN" sz="2800" smtClean="0"/>
              <a:t>list</a:t>
            </a:r>
            <a:r>
              <a:rPr lang="zh-CN" altLang="en-US" sz="2800" smtClean="0"/>
              <a:t>，然后用</a:t>
            </a:r>
            <a:r>
              <a:rPr lang="en-US" altLang="zh-CN" sz="2800" smtClean="0"/>
              <a:t>array</a:t>
            </a:r>
            <a:r>
              <a:rPr lang="zh-CN" altLang="en-US" sz="2800" smtClean="0"/>
              <a:t>函数将列表转换为</a:t>
            </a:r>
            <a:endParaRPr lang="en-US" altLang="zh-CN" sz="2800" smtClean="0"/>
          </a:p>
          <a:p>
            <a:pPr lvl="1">
              <a:buFont typeface="Wingdings" pitchFamily="2" charset="2"/>
              <a:buNone/>
            </a:pPr>
            <a:r>
              <a:rPr lang="zh-CN" altLang="en-US" sz="2800" smtClean="0"/>
              <a:t>数组：</a:t>
            </a:r>
            <a:endParaRPr lang="en-US" altLang="zh-CN" sz="2800" smtClean="0"/>
          </a:p>
          <a:p>
            <a:pPr lvl="1">
              <a:buFont typeface="Wingdings" pitchFamily="2" charset="2"/>
              <a:buNone/>
            </a:pPr>
            <a:endParaRPr lang="en-US" altLang="zh-CN" sz="2800" smtClean="0"/>
          </a:p>
          <a:p>
            <a:pPr lvl="1">
              <a:buFont typeface="Wingdings" pitchFamily="2" charset="2"/>
              <a:buNone/>
            </a:pPr>
            <a:endParaRPr lang="en-US" altLang="zh-CN" sz="2800" smtClean="0"/>
          </a:p>
          <a:p>
            <a:pPr>
              <a:buFont typeface="Wingdings" pitchFamily="2" charset="2"/>
              <a:buNone/>
            </a:pPr>
            <a:r>
              <a:rPr lang="zh-CN" altLang="en-US" sz="2800" smtClean="0"/>
              <a:t>        </a:t>
            </a:r>
            <a:endParaRPr lang="en-US" altLang="zh-CN" sz="2800" smtClean="0"/>
          </a:p>
          <a:p>
            <a:pPr>
              <a:buFont typeface="Wingdings" pitchFamily="2" charset="2"/>
              <a:buNone/>
            </a:pPr>
            <a:r>
              <a:rPr lang="en-US" altLang="zh-CN" sz="2800" smtClean="0"/>
              <a:t>          </a:t>
            </a:r>
            <a:r>
              <a:rPr lang="zh-CN" altLang="en-US" sz="2800" smtClean="0"/>
              <a:t>这种做法每次都需要使用列表包容语法调用函数，对于多维数组是很麻烦的。让我们来看看如何用</a:t>
            </a:r>
            <a:r>
              <a:rPr lang="en-US" altLang="zh-CN" sz="2800" smtClean="0"/>
              <a:t>frompyfunc</a:t>
            </a:r>
            <a:r>
              <a:rPr lang="zh-CN" altLang="en-US" sz="2800" smtClean="0"/>
              <a:t>函数来解决这个问题：</a:t>
            </a:r>
            <a:endParaRPr lang="en-US" altLang="zh-CN" sz="2800" smtClean="0"/>
          </a:p>
        </p:txBody>
      </p:sp>
      <p:sp>
        <p:nvSpPr>
          <p:cNvPr id="655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C9866F62-25CD-4B1B-83E2-3885DC297E6E}" type="slidenum">
              <a:rPr lang="en-US" altLang="zh-CN" sz="1200"/>
              <a:pPr>
                <a:spcBef>
                  <a:spcPct val="0"/>
                </a:spcBef>
                <a:buClrTx/>
                <a:buFontTx/>
                <a:buNone/>
              </a:pPr>
              <a:t>54</a:t>
            </a:fld>
            <a:endParaRPr lang="en-US" altLang="zh-CN" sz="1200"/>
          </a:p>
        </p:txBody>
      </p:sp>
      <p:sp>
        <p:nvSpPr>
          <p:cNvPr id="65541" name="Text Box 4"/>
          <p:cNvSpPr txBox="1">
            <a:spLocks noChangeArrowheads="1"/>
          </p:cNvSpPr>
          <p:nvPr/>
        </p:nvSpPr>
        <p:spPr bwMode="auto">
          <a:xfrm>
            <a:off x="1143000" y="2819400"/>
            <a:ext cx="75438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x = np.linspace(0, 2, 1000)</a:t>
            </a:r>
          </a:p>
          <a:p>
            <a:pPr eaLnBrk="1" hangingPunct="1">
              <a:spcBef>
                <a:spcPct val="0"/>
              </a:spcBef>
              <a:buClrTx/>
              <a:buFontTx/>
              <a:buNone/>
            </a:pPr>
            <a:r>
              <a:rPr lang="en-US" altLang="zh-CN" sz="2000"/>
              <a:t>y1 = np.array([triangle_wave(t, 0.6, 0.4, 1.0) for t in x])</a:t>
            </a:r>
            <a:endParaRPr lang="zh-CN" altLang="en-US" sz="2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sz="3600" smtClean="0">
                <a:solidFill>
                  <a:schemeClr val="tx1"/>
                </a:solidFill>
              </a:rPr>
              <a:t>ufunc</a:t>
            </a:r>
            <a:r>
              <a:rPr lang="zh-CN" altLang="en-US" sz="3600" smtClean="0">
                <a:solidFill>
                  <a:schemeClr val="tx1"/>
                </a:solidFill>
              </a:rPr>
              <a:t>运算简介</a:t>
            </a:r>
            <a:endParaRPr lang="zh-CN" altLang="en-US" sz="3600" smtClean="0"/>
          </a:p>
        </p:txBody>
      </p:sp>
      <p:sp>
        <p:nvSpPr>
          <p:cNvPr id="66563" name="内容占位符 2"/>
          <p:cNvSpPr>
            <a:spLocks noGrp="1"/>
          </p:cNvSpPr>
          <p:nvPr>
            <p:ph idx="1"/>
          </p:nvPr>
        </p:nvSpPr>
        <p:spPr>
          <a:xfrm>
            <a:off x="381000" y="1052513"/>
            <a:ext cx="8186738" cy="5272087"/>
          </a:xfrm>
        </p:spPr>
        <p:txBody>
          <a:bodyPr/>
          <a:lstStyle/>
          <a:p>
            <a:pPr>
              <a:buFont typeface="Wingdings" pitchFamily="2" charset="2"/>
              <a:buNone/>
            </a:pPr>
            <a:r>
              <a:rPr lang="zh-CN" altLang="en-US" smtClean="0"/>
              <a:t>         通过</a:t>
            </a:r>
            <a:r>
              <a:rPr lang="en-US" altLang="zh-CN" smtClean="0"/>
              <a:t>frompyfunc()</a:t>
            </a:r>
            <a:r>
              <a:rPr lang="zh-CN" altLang="en-US" smtClean="0"/>
              <a:t>可以将计算单个值的函数转换为一个能对数组的每个元素进行计算的</a:t>
            </a:r>
            <a:r>
              <a:rPr lang="en-US" altLang="zh-CN" smtClean="0"/>
              <a:t>ufunc</a:t>
            </a:r>
            <a:r>
              <a:rPr lang="zh-CN" altLang="en-US" smtClean="0"/>
              <a:t>函数。</a:t>
            </a:r>
            <a:r>
              <a:rPr lang="en-US" altLang="zh-CN" smtClean="0"/>
              <a:t>frompyfunc()</a:t>
            </a:r>
            <a:r>
              <a:rPr lang="zh-CN" altLang="en-US" smtClean="0"/>
              <a:t>的调用格式为：</a:t>
            </a:r>
            <a:endParaRPr lang="en-US" altLang="zh-CN" smtClean="0"/>
          </a:p>
          <a:p>
            <a:pPr>
              <a:buFont typeface="Wingdings" pitchFamily="2" charset="2"/>
              <a:buNone/>
            </a:pPr>
            <a:endParaRPr lang="en-US" altLang="zh-CN" smtClean="0"/>
          </a:p>
          <a:p>
            <a:pPr>
              <a:buFont typeface="Wingdings" pitchFamily="2" charset="2"/>
              <a:buNone/>
            </a:pPr>
            <a:r>
              <a:rPr lang="zh-CN" altLang="en-US" smtClean="0"/>
              <a:t>        </a:t>
            </a:r>
            <a:r>
              <a:rPr lang="en-US" altLang="zh-CN" smtClean="0"/>
              <a:t>  </a:t>
            </a:r>
            <a:r>
              <a:rPr lang="zh-CN" altLang="en-US" smtClean="0"/>
              <a:t>其中</a:t>
            </a:r>
            <a:r>
              <a:rPr lang="en-US" altLang="zh-CN" smtClean="0"/>
              <a:t>func</a:t>
            </a:r>
            <a:r>
              <a:rPr lang="zh-CN" altLang="en-US" smtClean="0"/>
              <a:t>是计算单个元素的函数，</a:t>
            </a:r>
            <a:r>
              <a:rPr lang="en-US" altLang="zh-CN" smtClean="0"/>
              <a:t>nin</a:t>
            </a:r>
            <a:r>
              <a:rPr lang="zh-CN" altLang="en-US" smtClean="0"/>
              <a:t>是</a:t>
            </a:r>
            <a:r>
              <a:rPr lang="en-US" altLang="zh-CN" smtClean="0"/>
              <a:t>func</a:t>
            </a:r>
            <a:r>
              <a:rPr lang="zh-CN" altLang="en-US" smtClean="0"/>
              <a:t>的输入参数的个数，</a:t>
            </a:r>
            <a:r>
              <a:rPr lang="en-US" altLang="zh-CN" smtClean="0"/>
              <a:t>nout</a:t>
            </a:r>
            <a:r>
              <a:rPr lang="zh-CN" altLang="en-US" smtClean="0"/>
              <a:t>是</a:t>
            </a:r>
            <a:r>
              <a:rPr lang="en-US" altLang="zh-CN" smtClean="0"/>
              <a:t>func</a:t>
            </a:r>
            <a:r>
              <a:rPr lang="zh-CN" altLang="en-US" smtClean="0"/>
              <a:t>的返回值个数。下面的程序使用</a:t>
            </a:r>
            <a:r>
              <a:rPr lang="en-US" altLang="zh-CN" smtClean="0"/>
              <a:t>frompyfunc()</a:t>
            </a:r>
            <a:r>
              <a:rPr lang="zh-CN" altLang="en-US" smtClean="0"/>
              <a:t>将</a:t>
            </a:r>
            <a:r>
              <a:rPr lang="en-US" altLang="zh-CN" smtClean="0"/>
              <a:t>triangle_wave()</a:t>
            </a:r>
            <a:r>
              <a:rPr lang="zh-CN" altLang="en-US" smtClean="0"/>
              <a:t>转换为一个</a:t>
            </a:r>
            <a:r>
              <a:rPr lang="en-US" altLang="zh-CN" smtClean="0"/>
              <a:t>ufunc</a:t>
            </a:r>
            <a:r>
              <a:rPr lang="zh-CN" altLang="en-US" smtClean="0"/>
              <a:t>函数对象</a:t>
            </a:r>
            <a:r>
              <a:rPr lang="en-US" altLang="zh-CN" smtClean="0"/>
              <a:t>triangle_ufunc1</a:t>
            </a:r>
            <a:r>
              <a:rPr lang="zh-CN" altLang="en-US" smtClean="0"/>
              <a:t>：</a:t>
            </a:r>
          </a:p>
        </p:txBody>
      </p:sp>
      <p:sp>
        <p:nvSpPr>
          <p:cNvPr id="665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BE81AB1E-16F5-4DFD-AD66-F16FB75A2FD1}" type="slidenum">
              <a:rPr lang="en-US" altLang="zh-CN" sz="1200"/>
              <a:pPr>
                <a:spcBef>
                  <a:spcPct val="0"/>
                </a:spcBef>
                <a:buClrTx/>
                <a:buFontTx/>
                <a:buNone/>
              </a:pPr>
              <a:t>55</a:t>
            </a:fld>
            <a:endParaRPr lang="en-US" altLang="zh-CN" sz="1200"/>
          </a:p>
        </p:txBody>
      </p:sp>
      <p:sp>
        <p:nvSpPr>
          <p:cNvPr id="66565" name="Text Box 4"/>
          <p:cNvSpPr txBox="1">
            <a:spLocks noChangeArrowheads="1"/>
          </p:cNvSpPr>
          <p:nvPr/>
        </p:nvSpPr>
        <p:spPr bwMode="auto">
          <a:xfrm>
            <a:off x="1981200" y="2743200"/>
            <a:ext cx="5334000" cy="4619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400"/>
              <a:t>frompyfunc(func, nin, nout)</a:t>
            </a:r>
            <a:endParaRPr lang="zh-CN" altLang="en-US"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en-US" altLang="zh-CN" sz="3600" smtClean="0">
                <a:solidFill>
                  <a:schemeClr val="tx1"/>
                </a:solidFill>
              </a:rPr>
              <a:t>ufunc</a:t>
            </a:r>
            <a:r>
              <a:rPr lang="zh-CN" altLang="en-US" sz="3600" smtClean="0">
                <a:solidFill>
                  <a:schemeClr val="tx1"/>
                </a:solidFill>
              </a:rPr>
              <a:t>运算简介</a:t>
            </a:r>
            <a:endParaRPr lang="zh-CN" altLang="en-US" sz="3600" smtClean="0"/>
          </a:p>
        </p:txBody>
      </p:sp>
      <p:sp>
        <p:nvSpPr>
          <p:cNvPr id="6758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C41974E1-E645-470A-883D-59962BD68533}" type="slidenum">
              <a:rPr lang="en-US" altLang="zh-CN" sz="1200"/>
              <a:pPr>
                <a:spcBef>
                  <a:spcPct val="0"/>
                </a:spcBef>
                <a:buClrTx/>
                <a:buFontTx/>
                <a:buNone/>
              </a:pPr>
              <a:t>56</a:t>
            </a:fld>
            <a:endParaRPr lang="en-US" altLang="zh-CN" sz="1200"/>
          </a:p>
        </p:txBody>
      </p:sp>
      <p:sp>
        <p:nvSpPr>
          <p:cNvPr id="67588" name="Text Box 4"/>
          <p:cNvSpPr txBox="1">
            <a:spLocks noChangeArrowheads="1"/>
          </p:cNvSpPr>
          <p:nvPr/>
        </p:nvSpPr>
        <p:spPr bwMode="auto">
          <a:xfrm>
            <a:off x="1066800" y="2590800"/>
            <a:ext cx="75438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triangle_ufunc2 = np.frompyfunc( lambda x: triangle_wave(x, 0.6, 0.4, 1.0), 1, 1)</a:t>
            </a:r>
          </a:p>
          <a:p>
            <a:pPr eaLnBrk="1" hangingPunct="1">
              <a:spcBef>
                <a:spcPct val="0"/>
              </a:spcBef>
              <a:buClrTx/>
              <a:buFontTx/>
              <a:buNone/>
            </a:pPr>
            <a:r>
              <a:rPr lang="en-US" altLang="zh-CN" sz="2000"/>
              <a:t>y3 = triangle_ufunc2(x)</a:t>
            </a:r>
            <a:endParaRPr lang="zh-CN" altLang="en-US" sz="2000"/>
          </a:p>
        </p:txBody>
      </p:sp>
      <p:sp>
        <p:nvSpPr>
          <p:cNvPr id="67589" name="内容占位符 5"/>
          <p:cNvSpPr>
            <a:spLocks noGrp="1"/>
          </p:cNvSpPr>
          <p:nvPr>
            <p:ph idx="1"/>
          </p:nvPr>
        </p:nvSpPr>
        <p:spPr>
          <a:xfrm>
            <a:off x="228600" y="3657600"/>
            <a:ext cx="8534400" cy="2590800"/>
          </a:xfrm>
        </p:spPr>
        <p:txBody>
          <a:bodyPr/>
          <a:lstStyle/>
          <a:p>
            <a:pPr>
              <a:buFont typeface="Wingdings" pitchFamily="2" charset="2"/>
              <a:buNone/>
            </a:pPr>
            <a:r>
              <a:rPr lang="zh-CN" altLang="en-US" sz="2800" smtClean="0"/>
              <a:t>         虽然</a:t>
            </a:r>
            <a:r>
              <a:rPr lang="en-US" altLang="zh-CN" sz="2800" smtClean="0"/>
              <a:t>triangle_wave</a:t>
            </a:r>
            <a:r>
              <a:rPr lang="zh-CN" altLang="en-US" sz="2800" smtClean="0"/>
              <a:t>函数有</a:t>
            </a:r>
            <a:r>
              <a:rPr lang="en-US" altLang="zh-CN" sz="2800" smtClean="0"/>
              <a:t>4</a:t>
            </a:r>
            <a:r>
              <a:rPr lang="zh-CN" altLang="en-US" sz="2800" smtClean="0"/>
              <a:t>个参数，但是由于后三个</a:t>
            </a:r>
            <a:r>
              <a:rPr lang="en-US" altLang="zh-CN" sz="2800" smtClean="0"/>
              <a:t>c, c0, hc</a:t>
            </a:r>
            <a:r>
              <a:rPr lang="zh-CN" altLang="en-US" sz="2800" smtClean="0"/>
              <a:t>在整个计算中值都是固定的，因此所产生的</a:t>
            </a:r>
            <a:r>
              <a:rPr lang="en-US" altLang="zh-CN" sz="2800" smtClean="0"/>
              <a:t>ufunc</a:t>
            </a:r>
            <a:r>
              <a:rPr lang="zh-CN" altLang="en-US" sz="2800" smtClean="0"/>
              <a:t>函数其实只有一个参数。为了满足这个条件，可用一个</a:t>
            </a:r>
            <a:r>
              <a:rPr lang="en-US" altLang="zh-CN" sz="2800" smtClean="0"/>
              <a:t>lambda</a:t>
            </a:r>
            <a:r>
              <a:rPr lang="zh-CN" altLang="en-US" sz="2800" smtClean="0"/>
              <a:t>函数对</a:t>
            </a:r>
            <a:r>
              <a:rPr lang="en-US" altLang="zh-CN" sz="2800" smtClean="0"/>
              <a:t>triangle_wave</a:t>
            </a:r>
            <a:r>
              <a:rPr lang="zh-CN" altLang="en-US" sz="2800" smtClean="0"/>
              <a:t>的参数进行一次包装。这样传入</a:t>
            </a:r>
            <a:r>
              <a:rPr lang="en-US" altLang="zh-CN" sz="2800" smtClean="0"/>
              <a:t>frompyfunc</a:t>
            </a:r>
            <a:r>
              <a:rPr lang="zh-CN" altLang="en-US" sz="2800" smtClean="0"/>
              <a:t>的函数就只有一个参数了。</a:t>
            </a:r>
          </a:p>
        </p:txBody>
      </p:sp>
      <p:sp>
        <p:nvSpPr>
          <p:cNvPr id="67590" name="Text Box 4"/>
          <p:cNvSpPr txBox="1">
            <a:spLocks noChangeArrowheads="1"/>
          </p:cNvSpPr>
          <p:nvPr/>
        </p:nvSpPr>
        <p:spPr bwMode="auto">
          <a:xfrm>
            <a:off x="990600" y="1219200"/>
            <a:ext cx="74676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triangle_ufunc1 = np.frompyfunc(triangle_wave, 4, 1) y2 = triangle_ufunc1(x, 0.6, 0.4, 1.0)</a:t>
            </a:r>
            <a:endParaRPr lang="zh-CN" altLang="en-US" sz="2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en-US" altLang="zh-CN" sz="3600" smtClean="0">
                <a:solidFill>
                  <a:schemeClr val="tx1"/>
                </a:solidFill>
              </a:rPr>
              <a:t>ufunc</a:t>
            </a:r>
            <a:r>
              <a:rPr lang="zh-CN" altLang="en-US" sz="3600" smtClean="0">
                <a:solidFill>
                  <a:schemeClr val="tx1"/>
                </a:solidFill>
              </a:rPr>
              <a:t>运算简介</a:t>
            </a:r>
            <a:endParaRPr lang="zh-CN" altLang="en-US" sz="3600" smtClean="0"/>
          </a:p>
        </p:txBody>
      </p:sp>
      <p:sp>
        <p:nvSpPr>
          <p:cNvPr id="68611" name="内容占位符 2"/>
          <p:cNvSpPr>
            <a:spLocks noGrp="1"/>
          </p:cNvSpPr>
          <p:nvPr>
            <p:ph idx="1"/>
          </p:nvPr>
        </p:nvSpPr>
        <p:spPr/>
        <p:txBody>
          <a:bodyPr/>
          <a:lstStyle/>
          <a:p>
            <a:pPr>
              <a:buFont typeface="Wingdings" pitchFamily="2" charset="2"/>
              <a:buNone/>
            </a:pPr>
            <a:r>
              <a:rPr lang="zh-CN" altLang="en-US" smtClean="0"/>
              <a:t>          值得注意的是，</a:t>
            </a:r>
            <a:r>
              <a:rPr lang="en-US" altLang="zh-CN" smtClean="0"/>
              <a:t>triangle_ufunc1()</a:t>
            </a:r>
            <a:r>
              <a:rPr lang="zh-CN" altLang="en-US" smtClean="0"/>
              <a:t>所返回的数组的元素类型是</a:t>
            </a:r>
            <a:r>
              <a:rPr lang="en-US" altLang="zh-CN" smtClean="0"/>
              <a:t>object</a:t>
            </a:r>
            <a:r>
              <a:rPr lang="zh-CN" altLang="en-US" smtClean="0"/>
              <a:t>，因此还需要再调用数组的</a:t>
            </a:r>
            <a:r>
              <a:rPr lang="en-US" altLang="zh-CN" smtClean="0"/>
              <a:t>astype()</a:t>
            </a:r>
            <a:r>
              <a:rPr lang="zh-CN" altLang="en-US" smtClean="0"/>
              <a:t>方法将其转换为双精度浮点数组：</a:t>
            </a:r>
          </a:p>
        </p:txBody>
      </p:sp>
      <p:sp>
        <p:nvSpPr>
          <p:cNvPr id="686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CD9A7556-F75B-449E-86AF-45F6E7AC1C32}" type="slidenum">
              <a:rPr lang="en-US" altLang="zh-CN" sz="1200"/>
              <a:pPr>
                <a:spcBef>
                  <a:spcPct val="0"/>
                </a:spcBef>
                <a:buClrTx/>
                <a:buFontTx/>
                <a:buNone/>
              </a:pPr>
              <a:t>57</a:t>
            </a:fld>
            <a:endParaRPr lang="en-US" altLang="zh-CN" sz="1200"/>
          </a:p>
        </p:txBody>
      </p:sp>
      <p:sp>
        <p:nvSpPr>
          <p:cNvPr id="68613" name="Text Box 4"/>
          <p:cNvSpPr txBox="1">
            <a:spLocks noChangeArrowheads="1"/>
          </p:cNvSpPr>
          <p:nvPr/>
        </p:nvSpPr>
        <p:spPr bwMode="auto">
          <a:xfrm>
            <a:off x="1447800" y="3048000"/>
            <a:ext cx="6172200" cy="31702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y2.dtype</a:t>
            </a:r>
          </a:p>
          <a:p>
            <a:pPr eaLnBrk="1" hangingPunct="1">
              <a:spcBef>
                <a:spcPct val="0"/>
              </a:spcBef>
              <a:buClrTx/>
              <a:buFontTx/>
              <a:buNone/>
            </a:pPr>
            <a:r>
              <a:rPr lang="en-US" altLang="zh-CN" sz="2000"/>
              <a:t> dtype('object') </a:t>
            </a:r>
          </a:p>
          <a:p>
            <a:pPr eaLnBrk="1" hangingPunct="1">
              <a:spcBef>
                <a:spcPct val="0"/>
              </a:spcBef>
              <a:buClrTx/>
              <a:buFontTx/>
              <a:buNone/>
            </a:pPr>
            <a:r>
              <a:rPr lang="en-US" altLang="zh-CN" sz="2000"/>
              <a:t>&gt;&gt;&gt; y2 = y2.astype(np.float) </a:t>
            </a:r>
          </a:p>
          <a:p>
            <a:pPr eaLnBrk="1" hangingPunct="1">
              <a:spcBef>
                <a:spcPct val="0"/>
              </a:spcBef>
              <a:buClrTx/>
              <a:buFontTx/>
              <a:buNone/>
            </a:pPr>
            <a:r>
              <a:rPr lang="en-US" altLang="zh-CN" sz="2000"/>
              <a:t>&gt;&gt;&gt; y2.dtype</a:t>
            </a:r>
          </a:p>
          <a:p>
            <a:pPr eaLnBrk="1" hangingPunct="1">
              <a:spcBef>
                <a:spcPct val="0"/>
              </a:spcBef>
              <a:buClrTx/>
              <a:buFontTx/>
              <a:buNone/>
            </a:pPr>
            <a:r>
              <a:rPr lang="en-US" altLang="zh-CN" sz="2000"/>
              <a:t> dtype('float64')</a:t>
            </a:r>
          </a:p>
          <a:p>
            <a:pPr eaLnBrk="1" hangingPunct="1">
              <a:spcBef>
                <a:spcPct val="0"/>
              </a:spcBef>
              <a:buClrTx/>
              <a:buFontTx/>
              <a:buNone/>
            </a:pPr>
            <a:r>
              <a:rPr lang="en-US" altLang="zh-CN" sz="2000"/>
              <a:t>&gt;&gt;&gt; y3.dtype</a:t>
            </a:r>
          </a:p>
          <a:p>
            <a:pPr eaLnBrk="1" hangingPunct="1">
              <a:spcBef>
                <a:spcPct val="0"/>
              </a:spcBef>
              <a:buClrTx/>
              <a:buFontTx/>
              <a:buNone/>
            </a:pPr>
            <a:r>
              <a:rPr lang="en-US" altLang="zh-CN" sz="2000"/>
              <a:t> dtype('object') </a:t>
            </a:r>
          </a:p>
          <a:p>
            <a:pPr eaLnBrk="1" hangingPunct="1">
              <a:spcBef>
                <a:spcPct val="0"/>
              </a:spcBef>
              <a:buClrTx/>
              <a:buFontTx/>
              <a:buNone/>
            </a:pPr>
            <a:r>
              <a:rPr lang="en-US" altLang="zh-CN" sz="2000"/>
              <a:t>&gt;&gt;&gt; y3 = y3.astype(np.float) </a:t>
            </a:r>
          </a:p>
          <a:p>
            <a:pPr eaLnBrk="1" hangingPunct="1">
              <a:spcBef>
                <a:spcPct val="0"/>
              </a:spcBef>
              <a:buClrTx/>
              <a:buFontTx/>
              <a:buNone/>
            </a:pPr>
            <a:r>
              <a:rPr lang="en-US" altLang="zh-CN" sz="2000"/>
              <a:t>&gt;&gt;&gt; y3.dtype</a:t>
            </a:r>
          </a:p>
          <a:p>
            <a:pPr eaLnBrk="1" hangingPunct="1">
              <a:spcBef>
                <a:spcPct val="0"/>
              </a:spcBef>
              <a:buClrTx/>
              <a:buFontTx/>
              <a:buNone/>
            </a:pPr>
            <a:r>
              <a:rPr lang="en-US" altLang="zh-CN" sz="2000"/>
              <a:t> dtype('float64')</a:t>
            </a:r>
            <a:endParaRPr lang="zh-CN" altLang="en-US" sz="2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en-US" altLang="zh-CN" sz="3600" smtClean="0">
                <a:solidFill>
                  <a:schemeClr val="tx1"/>
                </a:solidFill>
              </a:rPr>
              <a:t>ufunc</a:t>
            </a:r>
            <a:r>
              <a:rPr lang="zh-CN" altLang="en-US" sz="3600" smtClean="0">
                <a:solidFill>
                  <a:schemeClr val="tx1"/>
                </a:solidFill>
              </a:rPr>
              <a:t>运算简介</a:t>
            </a:r>
            <a:endParaRPr lang="zh-CN" altLang="en-US" sz="3600" smtClean="0"/>
          </a:p>
        </p:txBody>
      </p:sp>
      <p:sp>
        <p:nvSpPr>
          <p:cNvPr id="69635" name="内容占位符 2"/>
          <p:cNvSpPr>
            <a:spLocks noGrp="1"/>
          </p:cNvSpPr>
          <p:nvPr>
            <p:ph idx="1"/>
          </p:nvPr>
        </p:nvSpPr>
        <p:spPr>
          <a:xfrm>
            <a:off x="304800" y="1052513"/>
            <a:ext cx="8534400" cy="4967287"/>
          </a:xfrm>
        </p:spPr>
        <p:txBody>
          <a:bodyPr/>
          <a:lstStyle/>
          <a:p>
            <a:pPr>
              <a:buFont typeface="Wingdings" pitchFamily="2" charset="2"/>
              <a:buNone/>
            </a:pPr>
            <a:r>
              <a:rPr lang="zh-CN" altLang="en-US" sz="2800" smtClean="0"/>
              <a:t>          使用</a:t>
            </a:r>
            <a:r>
              <a:rPr lang="en-US" altLang="zh-CN" sz="2800" smtClean="0"/>
              <a:t>vectorize()</a:t>
            </a:r>
            <a:r>
              <a:rPr lang="zh-CN" altLang="en-US" sz="2800" smtClean="0"/>
              <a:t>也可以实现和</a:t>
            </a:r>
            <a:r>
              <a:rPr lang="en-US" altLang="zh-CN" sz="2800" smtClean="0"/>
              <a:t>frompyfunc()</a:t>
            </a:r>
            <a:r>
              <a:rPr lang="zh-CN" altLang="en-US" sz="2800" smtClean="0"/>
              <a:t>类似的功能，但它可以通过</a:t>
            </a:r>
            <a:r>
              <a:rPr lang="en-US" altLang="zh-CN" sz="2800" smtClean="0"/>
              <a:t>otypes</a:t>
            </a:r>
            <a:r>
              <a:rPr lang="zh-CN" altLang="en-US" sz="2800" smtClean="0"/>
              <a:t>参数指定返回数组的元素类型。</a:t>
            </a:r>
            <a:r>
              <a:rPr lang="en-US" altLang="zh-CN" sz="2800" smtClean="0"/>
              <a:t>otypes</a:t>
            </a:r>
            <a:r>
              <a:rPr lang="zh-CN" altLang="en-US" sz="2800" smtClean="0"/>
              <a:t>参数可以是一个表示元素类型的字符串，或者是一个类型列表，使用列表可以描述多个返回数组的元素类型。下面的程序使用</a:t>
            </a:r>
            <a:r>
              <a:rPr lang="en-US" altLang="zh-CN" sz="2800" smtClean="0"/>
              <a:t>vectorize()</a:t>
            </a:r>
            <a:r>
              <a:rPr lang="zh-CN" altLang="en-US" sz="2800" smtClean="0"/>
              <a:t>计算三角波：</a:t>
            </a:r>
          </a:p>
        </p:txBody>
      </p:sp>
      <p:sp>
        <p:nvSpPr>
          <p:cNvPr id="696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20C53E71-550A-410C-BF93-17EAE80B313D}" type="slidenum">
              <a:rPr lang="en-US" altLang="zh-CN" sz="1200"/>
              <a:pPr>
                <a:spcBef>
                  <a:spcPct val="0"/>
                </a:spcBef>
                <a:buClrTx/>
                <a:buFontTx/>
                <a:buNone/>
              </a:pPr>
              <a:t>58</a:t>
            </a:fld>
            <a:endParaRPr lang="en-US" altLang="zh-CN" sz="1200"/>
          </a:p>
        </p:txBody>
      </p:sp>
      <p:sp>
        <p:nvSpPr>
          <p:cNvPr id="69637" name="Text Box 4"/>
          <p:cNvSpPr txBox="1">
            <a:spLocks noChangeArrowheads="1"/>
          </p:cNvSpPr>
          <p:nvPr/>
        </p:nvSpPr>
        <p:spPr bwMode="auto">
          <a:xfrm>
            <a:off x="1066800" y="4267200"/>
            <a:ext cx="73914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triangle_ufunc3 = np.vectorize(triangle_wave, otypes=[np.float])</a:t>
            </a:r>
          </a:p>
          <a:p>
            <a:pPr eaLnBrk="1" hangingPunct="1">
              <a:spcBef>
                <a:spcPct val="0"/>
              </a:spcBef>
              <a:buClrTx/>
              <a:buFontTx/>
              <a:buNone/>
            </a:pPr>
            <a:r>
              <a:rPr lang="en-US" altLang="zh-CN" sz="2000"/>
              <a:t> y4 = triangle_ufunc3(x, 0.6, 0.4, 1.0) </a:t>
            </a:r>
            <a:endParaRPr lang="zh-CN" altLang="en-US"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en-US" altLang="zh-CN" sz="3600" smtClean="0">
                <a:solidFill>
                  <a:schemeClr val="tx1"/>
                </a:solidFill>
              </a:rPr>
              <a:t>ufunc</a:t>
            </a:r>
            <a:r>
              <a:rPr lang="zh-CN" altLang="en-US" sz="3600" smtClean="0">
                <a:solidFill>
                  <a:schemeClr val="tx1"/>
                </a:solidFill>
              </a:rPr>
              <a:t>运算简介</a:t>
            </a:r>
            <a:endParaRPr lang="zh-CN" altLang="en-US" sz="3600" smtClean="0"/>
          </a:p>
        </p:txBody>
      </p:sp>
      <p:sp>
        <p:nvSpPr>
          <p:cNvPr id="70659" name="内容占位符 2"/>
          <p:cNvSpPr>
            <a:spLocks noGrp="1"/>
          </p:cNvSpPr>
          <p:nvPr>
            <p:ph idx="1"/>
          </p:nvPr>
        </p:nvSpPr>
        <p:spPr/>
        <p:txBody>
          <a:bodyPr/>
          <a:lstStyle/>
          <a:p>
            <a:pPr>
              <a:buFont typeface="Wingdings" pitchFamily="2" charset="2"/>
              <a:buNone/>
            </a:pPr>
            <a:r>
              <a:rPr lang="zh-CN" altLang="en-US" smtClean="0"/>
              <a:t>最后验证一下结果：</a:t>
            </a:r>
            <a:endParaRPr lang="en-US" altLang="zh-CN" smtClean="0"/>
          </a:p>
          <a:p>
            <a:pPr>
              <a:buFont typeface="Wingdings" pitchFamily="2" charset="2"/>
              <a:buNone/>
            </a:pPr>
            <a:endParaRPr lang="zh-CN" altLang="en-US" smtClean="0"/>
          </a:p>
        </p:txBody>
      </p:sp>
      <p:sp>
        <p:nvSpPr>
          <p:cNvPr id="706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133F4D1B-FF65-49B5-B4C8-DF706A065421}" type="slidenum">
              <a:rPr lang="en-US" altLang="zh-CN" sz="1200"/>
              <a:pPr>
                <a:spcBef>
                  <a:spcPct val="0"/>
                </a:spcBef>
                <a:buClrTx/>
                <a:buFontTx/>
                <a:buNone/>
              </a:pPr>
              <a:t>59</a:t>
            </a:fld>
            <a:endParaRPr lang="en-US" altLang="zh-CN" sz="1200"/>
          </a:p>
        </p:txBody>
      </p:sp>
      <p:sp>
        <p:nvSpPr>
          <p:cNvPr id="70661" name="Text Box 4"/>
          <p:cNvSpPr txBox="1">
            <a:spLocks noChangeArrowheads="1"/>
          </p:cNvSpPr>
          <p:nvPr/>
        </p:nvSpPr>
        <p:spPr bwMode="auto">
          <a:xfrm>
            <a:off x="1295400" y="2133600"/>
            <a:ext cx="58674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s-ES" altLang="zh-CN" sz="2000"/>
              <a:t>&gt;&gt;&gt; np.all(y1==y2)</a:t>
            </a:r>
          </a:p>
          <a:p>
            <a:pPr eaLnBrk="1" hangingPunct="1">
              <a:spcBef>
                <a:spcPct val="0"/>
              </a:spcBef>
              <a:buClrTx/>
              <a:buFontTx/>
              <a:buNone/>
            </a:pPr>
            <a:r>
              <a:rPr lang="es-ES" altLang="zh-CN" sz="2000"/>
              <a:t> True </a:t>
            </a:r>
          </a:p>
          <a:p>
            <a:pPr eaLnBrk="1" hangingPunct="1">
              <a:spcBef>
                <a:spcPct val="0"/>
              </a:spcBef>
              <a:buClrTx/>
              <a:buFontTx/>
              <a:buNone/>
            </a:pPr>
            <a:r>
              <a:rPr lang="es-ES" altLang="zh-CN" sz="2000"/>
              <a:t>&gt;&gt;&gt; np.all(y2==y3) </a:t>
            </a:r>
          </a:p>
          <a:p>
            <a:pPr eaLnBrk="1" hangingPunct="1">
              <a:spcBef>
                <a:spcPct val="0"/>
              </a:spcBef>
              <a:buClrTx/>
              <a:buFontTx/>
              <a:buNone/>
            </a:pPr>
            <a:r>
              <a:rPr lang="es-ES" altLang="zh-CN" sz="2000"/>
              <a:t>True</a:t>
            </a:r>
          </a:p>
          <a:p>
            <a:pPr eaLnBrk="1" hangingPunct="1">
              <a:spcBef>
                <a:spcPct val="0"/>
              </a:spcBef>
              <a:buClrTx/>
              <a:buFontTx/>
              <a:buNone/>
            </a:pPr>
            <a:r>
              <a:rPr lang="es-ES" altLang="zh-CN" sz="2000"/>
              <a:t>&gt;&gt;&gt; np.all(y3==y4) </a:t>
            </a:r>
          </a:p>
          <a:p>
            <a:pPr eaLnBrk="1" hangingPunct="1">
              <a:spcBef>
                <a:spcPct val="0"/>
              </a:spcBef>
              <a:buClrTx/>
              <a:buFontTx/>
              <a:buNone/>
            </a:pPr>
            <a:r>
              <a:rPr lang="es-ES" altLang="zh-CN" sz="2000"/>
              <a:t>True</a:t>
            </a: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z="3600" smtClean="0">
                <a:solidFill>
                  <a:schemeClr val="tx1"/>
                </a:solidFill>
              </a:rPr>
              <a:t>创建数组</a:t>
            </a:r>
            <a:endParaRPr lang="zh-CN" altLang="en-US" sz="3600" smtClean="0"/>
          </a:p>
        </p:txBody>
      </p:sp>
      <p:sp>
        <p:nvSpPr>
          <p:cNvPr id="9219" name="Rectangle 3"/>
          <p:cNvSpPr>
            <a:spLocks noGrp="1" noChangeArrowheads="1"/>
          </p:cNvSpPr>
          <p:nvPr>
            <p:ph idx="1"/>
          </p:nvPr>
        </p:nvSpPr>
        <p:spPr/>
        <p:txBody>
          <a:bodyPr/>
          <a:lstStyle/>
          <a:p>
            <a:pPr eaLnBrk="1" hangingPunct="1">
              <a:lnSpc>
                <a:spcPct val="90000"/>
              </a:lnSpc>
              <a:buFont typeface="Wingdings" pitchFamily="2" charset="2"/>
              <a:buNone/>
            </a:pPr>
            <a:r>
              <a:rPr lang="zh-CN" altLang="en-US" smtClean="0"/>
              <a:t>         在</a:t>
            </a:r>
            <a:r>
              <a:rPr lang="en-US" altLang="zh-CN" smtClean="0"/>
              <a:t>IPython </a:t>
            </a:r>
            <a:r>
              <a:rPr lang="zh-CN" altLang="en-US" smtClean="0"/>
              <a:t>中输入函数名并添加一个“</a:t>
            </a:r>
            <a:r>
              <a:rPr lang="en-US" altLang="zh-CN" smtClean="0"/>
              <a:t>?</a:t>
            </a:r>
            <a:r>
              <a:rPr lang="zh-CN" altLang="en-US" smtClean="0"/>
              <a:t>”符号，就可以显示文档内容。例如，输入“</a:t>
            </a:r>
            <a:r>
              <a:rPr lang="en-US" altLang="zh-CN" smtClean="0"/>
              <a:t>np.array?</a:t>
            </a:r>
            <a:r>
              <a:rPr lang="zh-CN" altLang="en-US" smtClean="0"/>
              <a:t>”</a:t>
            </a:r>
            <a:endParaRPr lang="en-US" altLang="zh-CN" smtClean="0"/>
          </a:p>
          <a:p>
            <a:pPr>
              <a:buFont typeface="Wingdings" pitchFamily="2" charset="2"/>
              <a:buNone/>
            </a:pPr>
            <a:r>
              <a:rPr lang="zh-CN" altLang="en-US" smtClean="0"/>
              <a:t>          可以通过给</a:t>
            </a:r>
            <a:r>
              <a:rPr lang="en-US" altLang="zh-CN" smtClean="0"/>
              <a:t>array</a:t>
            </a:r>
            <a:r>
              <a:rPr lang="zh-CN" altLang="en-US" smtClean="0"/>
              <a:t>函数传递</a:t>
            </a:r>
            <a:r>
              <a:rPr lang="en-US" altLang="zh-CN" smtClean="0"/>
              <a:t>Python</a:t>
            </a:r>
            <a:r>
              <a:rPr lang="zh-CN" altLang="en-US" smtClean="0"/>
              <a:t>的序列对象创建数组，如果传递的是多层嵌套的序列，将创建多维数组</a:t>
            </a:r>
            <a:r>
              <a:rPr lang="en-US" altLang="zh-CN" smtClean="0"/>
              <a:t>(</a:t>
            </a:r>
            <a:r>
              <a:rPr lang="zh-CN" altLang="en-US" smtClean="0"/>
              <a:t>下例中的变量</a:t>
            </a:r>
            <a:r>
              <a:rPr lang="en-US" altLang="zh-CN" smtClean="0"/>
              <a:t>c):</a:t>
            </a:r>
          </a:p>
        </p:txBody>
      </p:sp>
      <p:sp>
        <p:nvSpPr>
          <p:cNvPr id="92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E53F1FB7-E958-44DD-807D-BD8096C379A5}" type="slidenum">
              <a:rPr lang="en-US" altLang="zh-CN" sz="1200"/>
              <a:pPr>
                <a:spcBef>
                  <a:spcPct val="0"/>
                </a:spcBef>
                <a:buClrTx/>
                <a:buFontTx/>
                <a:buNone/>
              </a:pPr>
              <a:t>6</a:t>
            </a:fld>
            <a:endParaRPr lang="en-US" altLang="zh-CN" sz="12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z="3600" smtClean="0"/>
              <a:t>广播</a:t>
            </a:r>
          </a:p>
        </p:txBody>
      </p:sp>
      <p:sp>
        <p:nvSpPr>
          <p:cNvPr id="71683" name="内容占位符 2"/>
          <p:cNvSpPr>
            <a:spLocks noGrp="1"/>
          </p:cNvSpPr>
          <p:nvPr>
            <p:ph idx="1"/>
          </p:nvPr>
        </p:nvSpPr>
        <p:spPr>
          <a:xfrm>
            <a:off x="381000" y="1052513"/>
            <a:ext cx="8382000" cy="4967287"/>
          </a:xfrm>
        </p:spPr>
        <p:txBody>
          <a:bodyPr/>
          <a:lstStyle/>
          <a:p>
            <a:pPr>
              <a:buFont typeface="Wingdings" pitchFamily="2" charset="2"/>
              <a:buNone/>
            </a:pPr>
            <a:r>
              <a:rPr lang="zh-CN" altLang="en-US" smtClean="0"/>
              <a:t>         当我们使用</a:t>
            </a:r>
            <a:r>
              <a:rPr lang="en-US" altLang="zh-CN" smtClean="0"/>
              <a:t>ufunc</a:t>
            </a:r>
            <a:r>
              <a:rPr lang="zh-CN" altLang="en-US" smtClean="0"/>
              <a:t>函数对两个数组进行计算时，</a:t>
            </a:r>
            <a:r>
              <a:rPr lang="en-US" altLang="zh-CN" smtClean="0"/>
              <a:t>ufunc</a:t>
            </a:r>
            <a:r>
              <a:rPr lang="zh-CN" altLang="en-US" smtClean="0"/>
              <a:t>函数会对这两个数组的对应元素进行计算，因此它要求这两个数组有相同的大小</a:t>
            </a:r>
            <a:r>
              <a:rPr lang="en-US" altLang="zh-CN" smtClean="0"/>
              <a:t>(shape</a:t>
            </a:r>
            <a:r>
              <a:rPr lang="zh-CN" altLang="en-US" smtClean="0"/>
              <a:t>相同</a:t>
            </a:r>
            <a:r>
              <a:rPr lang="en-US" altLang="zh-CN" smtClean="0"/>
              <a:t>)</a:t>
            </a:r>
            <a:r>
              <a:rPr lang="zh-CN" altLang="en-US" smtClean="0"/>
              <a:t>。如果两个数组的</a:t>
            </a:r>
            <a:r>
              <a:rPr lang="en-US" altLang="zh-CN" smtClean="0"/>
              <a:t>shape</a:t>
            </a:r>
            <a:r>
              <a:rPr lang="zh-CN" altLang="en-US" smtClean="0"/>
              <a:t>不同的话，会进行如下的广播</a:t>
            </a:r>
            <a:r>
              <a:rPr lang="en-US" altLang="zh-CN" smtClean="0"/>
              <a:t>(broadcasting)</a:t>
            </a:r>
            <a:r>
              <a:rPr lang="zh-CN" altLang="en-US" smtClean="0"/>
              <a:t>处理：</a:t>
            </a:r>
            <a:endParaRPr lang="en-US" altLang="zh-CN" smtClean="0"/>
          </a:p>
        </p:txBody>
      </p:sp>
      <p:sp>
        <p:nvSpPr>
          <p:cNvPr id="716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89C89608-3907-4851-9839-4451953B6A76}" type="slidenum">
              <a:rPr lang="en-US" altLang="zh-CN" sz="1200"/>
              <a:pPr>
                <a:spcBef>
                  <a:spcPct val="0"/>
                </a:spcBef>
                <a:buClrTx/>
                <a:buFontTx/>
                <a:buNone/>
              </a:pPr>
              <a:t>60</a:t>
            </a:fld>
            <a:endParaRPr lang="en-US" altLang="zh-CN" sz="12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sz="3600" smtClean="0"/>
              <a:t>广播</a:t>
            </a:r>
          </a:p>
        </p:txBody>
      </p:sp>
      <p:sp>
        <p:nvSpPr>
          <p:cNvPr id="72707" name="内容占位符 2"/>
          <p:cNvSpPr>
            <a:spLocks noGrp="1"/>
          </p:cNvSpPr>
          <p:nvPr>
            <p:ph idx="1"/>
          </p:nvPr>
        </p:nvSpPr>
        <p:spPr/>
        <p:txBody>
          <a:bodyPr/>
          <a:lstStyle/>
          <a:p>
            <a:pPr>
              <a:buFont typeface="Wingdings" pitchFamily="2" charset="2"/>
              <a:buNone/>
            </a:pPr>
            <a:r>
              <a:rPr lang="en-US" altLang="zh-CN" smtClean="0"/>
              <a:t>          1. </a:t>
            </a:r>
            <a:r>
              <a:rPr lang="zh-CN" altLang="en-US" smtClean="0"/>
              <a:t>让所有输入数组都向其中</a:t>
            </a:r>
            <a:r>
              <a:rPr lang="en-US" altLang="zh-CN" smtClean="0"/>
              <a:t>shape</a:t>
            </a:r>
            <a:r>
              <a:rPr lang="zh-CN" altLang="en-US" smtClean="0"/>
              <a:t>最长的数组看齐，</a:t>
            </a:r>
            <a:r>
              <a:rPr lang="en-US" altLang="zh-CN" smtClean="0"/>
              <a:t>shape</a:t>
            </a:r>
            <a:r>
              <a:rPr lang="zh-CN" altLang="en-US" smtClean="0"/>
              <a:t>中不足的部分都通过在前面加</a:t>
            </a:r>
            <a:r>
              <a:rPr lang="en-US" altLang="zh-CN" smtClean="0"/>
              <a:t>1</a:t>
            </a:r>
            <a:r>
              <a:rPr lang="zh-CN" altLang="en-US" smtClean="0"/>
              <a:t>补齐。</a:t>
            </a:r>
          </a:p>
          <a:p>
            <a:pPr>
              <a:buFont typeface="Wingdings" pitchFamily="2" charset="2"/>
              <a:buNone/>
            </a:pPr>
            <a:r>
              <a:rPr lang="en-US" altLang="zh-CN" smtClean="0"/>
              <a:t>          2. </a:t>
            </a:r>
            <a:r>
              <a:rPr lang="zh-CN" altLang="en-US" smtClean="0"/>
              <a:t>输出数组的</a:t>
            </a:r>
            <a:r>
              <a:rPr lang="en-US" altLang="zh-CN" smtClean="0"/>
              <a:t>shape</a:t>
            </a:r>
            <a:r>
              <a:rPr lang="zh-CN" altLang="en-US" smtClean="0"/>
              <a:t>是输入数组</a:t>
            </a:r>
            <a:r>
              <a:rPr lang="en-US" altLang="zh-CN" smtClean="0"/>
              <a:t>shape</a:t>
            </a:r>
            <a:r>
              <a:rPr lang="zh-CN" altLang="en-US" smtClean="0"/>
              <a:t>的各个轴上的最大值。</a:t>
            </a:r>
          </a:p>
          <a:p>
            <a:pPr>
              <a:buFont typeface="Wingdings" pitchFamily="2" charset="2"/>
              <a:buNone/>
            </a:pPr>
            <a:r>
              <a:rPr lang="en-US" altLang="zh-CN" smtClean="0"/>
              <a:t>          3. </a:t>
            </a:r>
            <a:r>
              <a:rPr lang="zh-CN" altLang="en-US" smtClean="0"/>
              <a:t>如果输入数组的某个轴和输出数组的对应轴的长度相同或者其长度为</a:t>
            </a:r>
            <a:r>
              <a:rPr lang="en-US" altLang="zh-CN" smtClean="0"/>
              <a:t>1</a:t>
            </a:r>
            <a:r>
              <a:rPr lang="zh-CN" altLang="en-US" smtClean="0"/>
              <a:t>时，这个数组能够用来计算，否则出错。</a:t>
            </a:r>
          </a:p>
          <a:p>
            <a:pPr>
              <a:buFont typeface="Wingdings" pitchFamily="2" charset="2"/>
              <a:buNone/>
            </a:pPr>
            <a:r>
              <a:rPr lang="en-US" altLang="zh-CN" smtClean="0"/>
              <a:t>          4. </a:t>
            </a:r>
            <a:r>
              <a:rPr lang="zh-CN" altLang="en-US" smtClean="0"/>
              <a:t>当输入数组的某个轴的长度为</a:t>
            </a:r>
            <a:r>
              <a:rPr lang="en-US" altLang="zh-CN" smtClean="0"/>
              <a:t>1</a:t>
            </a:r>
            <a:r>
              <a:rPr lang="zh-CN" altLang="en-US" smtClean="0"/>
              <a:t>时，沿着此轴运算时都用此轴上的第一组值。</a:t>
            </a:r>
          </a:p>
        </p:txBody>
      </p:sp>
      <p:sp>
        <p:nvSpPr>
          <p:cNvPr id="727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747CE66E-ADB5-46C0-93D2-03A74EDDDA57}" type="slidenum">
              <a:rPr lang="en-US" altLang="zh-CN" sz="1200"/>
              <a:pPr>
                <a:spcBef>
                  <a:spcPct val="0"/>
                </a:spcBef>
                <a:buClrTx/>
                <a:buFontTx/>
                <a:buNone/>
              </a:pPr>
              <a:t>61</a:t>
            </a:fld>
            <a:endParaRPr lang="en-US" altLang="zh-CN" sz="12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z="3600" smtClean="0"/>
              <a:t>广播</a:t>
            </a:r>
          </a:p>
        </p:txBody>
      </p:sp>
      <p:sp>
        <p:nvSpPr>
          <p:cNvPr id="73731" name="内容占位符 2"/>
          <p:cNvSpPr>
            <a:spLocks noGrp="1"/>
          </p:cNvSpPr>
          <p:nvPr>
            <p:ph idx="1"/>
          </p:nvPr>
        </p:nvSpPr>
        <p:spPr/>
        <p:txBody>
          <a:bodyPr/>
          <a:lstStyle/>
          <a:p>
            <a:pPr>
              <a:buFont typeface="Wingdings" pitchFamily="2" charset="2"/>
              <a:buNone/>
            </a:pPr>
            <a:r>
              <a:rPr lang="zh-CN" altLang="en-US" sz="2800" smtClean="0"/>
              <a:t>        看一个实际的例子。先创建一个二维数组</a:t>
            </a:r>
            <a:r>
              <a:rPr lang="en-US" altLang="zh-CN" sz="2800" smtClean="0"/>
              <a:t>a</a:t>
            </a:r>
            <a:r>
              <a:rPr lang="zh-CN" altLang="en-US" sz="2800" smtClean="0"/>
              <a:t>，其</a:t>
            </a:r>
            <a:r>
              <a:rPr lang="en-US" altLang="zh-CN" sz="2800" smtClean="0"/>
              <a:t>shape</a:t>
            </a:r>
            <a:r>
              <a:rPr lang="zh-CN" altLang="en-US" sz="2800" smtClean="0"/>
              <a:t>为</a:t>
            </a:r>
            <a:r>
              <a:rPr lang="en-US" altLang="zh-CN" sz="2800" smtClean="0"/>
              <a:t>(6,1)</a:t>
            </a:r>
            <a:r>
              <a:rPr lang="zh-CN" altLang="en-US" sz="2800" smtClean="0"/>
              <a:t>：</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zh-CN" altLang="en-US" sz="2800" smtClean="0"/>
              <a:t>       再创建一维数组</a:t>
            </a:r>
            <a:r>
              <a:rPr lang="en-US" altLang="zh-CN" sz="2800" smtClean="0"/>
              <a:t>b</a:t>
            </a:r>
            <a:r>
              <a:rPr lang="zh-CN" altLang="en-US" sz="2800" smtClean="0"/>
              <a:t>，其</a:t>
            </a:r>
            <a:r>
              <a:rPr lang="en-US" altLang="zh-CN" sz="2800" smtClean="0"/>
              <a:t>shape</a:t>
            </a:r>
            <a:r>
              <a:rPr lang="zh-CN" altLang="en-US" sz="2800" smtClean="0"/>
              <a:t>为</a:t>
            </a:r>
            <a:r>
              <a:rPr lang="en-US" altLang="zh-CN" sz="2800" smtClean="0"/>
              <a:t>(5,)</a:t>
            </a:r>
            <a:r>
              <a:rPr lang="zh-CN" altLang="en-US" sz="2800" smtClean="0"/>
              <a:t>：</a:t>
            </a:r>
          </a:p>
        </p:txBody>
      </p:sp>
      <p:sp>
        <p:nvSpPr>
          <p:cNvPr id="737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8F195994-9898-4B82-B0F3-8230C2197A0F}" type="slidenum">
              <a:rPr lang="en-US" altLang="zh-CN" sz="1200"/>
              <a:pPr>
                <a:spcBef>
                  <a:spcPct val="0"/>
                </a:spcBef>
                <a:buClrTx/>
                <a:buFontTx/>
                <a:buNone/>
              </a:pPr>
              <a:t>62</a:t>
            </a:fld>
            <a:endParaRPr lang="en-US" altLang="zh-CN" sz="1200"/>
          </a:p>
        </p:txBody>
      </p:sp>
      <p:sp>
        <p:nvSpPr>
          <p:cNvPr id="73733" name="Text Box 4"/>
          <p:cNvSpPr txBox="1">
            <a:spLocks noChangeArrowheads="1"/>
          </p:cNvSpPr>
          <p:nvPr/>
        </p:nvSpPr>
        <p:spPr bwMode="auto">
          <a:xfrm>
            <a:off x="762000" y="2057400"/>
            <a:ext cx="77724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a = np.arange(0, 60, 10).reshape(-1, 1)</a:t>
            </a:r>
          </a:p>
          <a:p>
            <a:pPr eaLnBrk="1" hangingPunct="1">
              <a:spcBef>
                <a:spcPct val="0"/>
              </a:spcBef>
              <a:buClrTx/>
              <a:buFontTx/>
              <a:buNone/>
            </a:pPr>
            <a:r>
              <a:rPr lang="en-US" altLang="zh-CN" sz="2000"/>
              <a:t>&gt;&gt;&gt; a</a:t>
            </a:r>
          </a:p>
          <a:p>
            <a:pPr eaLnBrk="1" hangingPunct="1">
              <a:spcBef>
                <a:spcPct val="0"/>
              </a:spcBef>
              <a:buClrTx/>
              <a:buFontTx/>
              <a:buNone/>
            </a:pPr>
            <a:r>
              <a:rPr lang="en-US" altLang="zh-CN" sz="2000"/>
              <a:t>array([[ 0], [10], [20], [30], [40], [50]])</a:t>
            </a:r>
          </a:p>
          <a:p>
            <a:pPr eaLnBrk="1" hangingPunct="1">
              <a:spcBef>
                <a:spcPct val="0"/>
              </a:spcBef>
              <a:buClrTx/>
              <a:buFontTx/>
              <a:buNone/>
            </a:pPr>
            <a:r>
              <a:rPr lang="en-US" altLang="zh-CN" sz="2000"/>
              <a:t>&gt;&gt;&gt; a.shape</a:t>
            </a:r>
          </a:p>
          <a:p>
            <a:pPr eaLnBrk="1" hangingPunct="1">
              <a:spcBef>
                <a:spcPct val="0"/>
              </a:spcBef>
              <a:buClrTx/>
              <a:buFontTx/>
              <a:buNone/>
            </a:pPr>
            <a:r>
              <a:rPr lang="en-US" altLang="zh-CN" sz="2000"/>
              <a:t>(6, 1)</a:t>
            </a:r>
            <a:endParaRPr lang="zh-CN" altLang="en-US" sz="2000"/>
          </a:p>
        </p:txBody>
      </p:sp>
      <p:sp>
        <p:nvSpPr>
          <p:cNvPr id="73734" name="Text Box 4"/>
          <p:cNvSpPr txBox="1">
            <a:spLocks noChangeArrowheads="1"/>
          </p:cNvSpPr>
          <p:nvPr/>
        </p:nvSpPr>
        <p:spPr bwMode="auto">
          <a:xfrm>
            <a:off x="838200" y="4572000"/>
            <a:ext cx="77724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b = np.arange(0, 5)</a:t>
            </a:r>
          </a:p>
          <a:p>
            <a:pPr eaLnBrk="1" hangingPunct="1">
              <a:spcBef>
                <a:spcPct val="0"/>
              </a:spcBef>
              <a:buClrTx/>
              <a:buFontTx/>
              <a:buNone/>
            </a:pPr>
            <a:r>
              <a:rPr lang="en-US" altLang="zh-CN" sz="2000"/>
              <a:t>&gt;&gt;&gt; b</a:t>
            </a:r>
          </a:p>
          <a:p>
            <a:pPr eaLnBrk="1" hangingPunct="1">
              <a:spcBef>
                <a:spcPct val="0"/>
              </a:spcBef>
              <a:buClrTx/>
              <a:buFontTx/>
              <a:buNone/>
            </a:pPr>
            <a:r>
              <a:rPr lang="en-US" altLang="zh-CN" sz="2000"/>
              <a:t>array([0, 1, 2, 3, 4])</a:t>
            </a:r>
          </a:p>
          <a:p>
            <a:pPr eaLnBrk="1" hangingPunct="1">
              <a:spcBef>
                <a:spcPct val="0"/>
              </a:spcBef>
              <a:buClrTx/>
              <a:buFontTx/>
              <a:buNone/>
            </a:pPr>
            <a:r>
              <a:rPr lang="en-US" altLang="zh-CN" sz="2000"/>
              <a:t>&gt;&gt;&gt; b.shape</a:t>
            </a:r>
          </a:p>
          <a:p>
            <a:pPr eaLnBrk="1" hangingPunct="1">
              <a:spcBef>
                <a:spcPct val="0"/>
              </a:spcBef>
              <a:buClrTx/>
              <a:buFontTx/>
              <a:buNone/>
            </a:pPr>
            <a:r>
              <a:rPr lang="en-US" altLang="zh-CN" sz="2000"/>
              <a:t>(5,)</a:t>
            </a:r>
            <a:endParaRPr lang="zh-CN" altLang="en-US" sz="20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z="3600" smtClean="0"/>
              <a:t>广播</a:t>
            </a:r>
          </a:p>
        </p:txBody>
      </p:sp>
      <p:sp>
        <p:nvSpPr>
          <p:cNvPr id="74755" name="内容占位符 2"/>
          <p:cNvSpPr>
            <a:spLocks noGrp="1"/>
          </p:cNvSpPr>
          <p:nvPr>
            <p:ph idx="1"/>
          </p:nvPr>
        </p:nvSpPr>
        <p:spPr/>
        <p:txBody>
          <a:bodyPr/>
          <a:lstStyle/>
          <a:p>
            <a:pPr>
              <a:buFont typeface="Wingdings" pitchFamily="2" charset="2"/>
              <a:buNone/>
            </a:pPr>
            <a:r>
              <a:rPr lang="zh-CN" altLang="en-US" smtClean="0"/>
              <a:t>          计算</a:t>
            </a:r>
            <a:r>
              <a:rPr lang="en-US" altLang="zh-CN" smtClean="0"/>
              <a:t>a</a:t>
            </a:r>
            <a:r>
              <a:rPr lang="zh-CN" altLang="en-US" smtClean="0"/>
              <a:t>和</a:t>
            </a:r>
            <a:r>
              <a:rPr lang="en-US" altLang="zh-CN" smtClean="0"/>
              <a:t>b</a:t>
            </a:r>
            <a:r>
              <a:rPr lang="zh-CN" altLang="en-US" smtClean="0"/>
              <a:t>的和，得到一个加法表，它相当于计算</a:t>
            </a:r>
            <a:r>
              <a:rPr lang="en-US" altLang="zh-CN" smtClean="0"/>
              <a:t>a,b</a:t>
            </a:r>
            <a:r>
              <a:rPr lang="zh-CN" altLang="en-US" smtClean="0"/>
              <a:t>中所有元素组的和，得到一个</a:t>
            </a:r>
            <a:r>
              <a:rPr lang="en-US" altLang="zh-CN" smtClean="0"/>
              <a:t>shape</a:t>
            </a:r>
            <a:r>
              <a:rPr lang="zh-CN" altLang="en-US" smtClean="0"/>
              <a:t>为</a:t>
            </a:r>
            <a:r>
              <a:rPr lang="en-US" altLang="zh-CN" smtClean="0"/>
              <a:t>(6,5)</a:t>
            </a:r>
            <a:r>
              <a:rPr lang="zh-CN" altLang="en-US" smtClean="0"/>
              <a:t>的数组：</a:t>
            </a:r>
          </a:p>
        </p:txBody>
      </p:sp>
      <p:sp>
        <p:nvSpPr>
          <p:cNvPr id="747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0A8C9E5A-5813-4B2B-938A-1E2FB86B2A66}" type="slidenum">
              <a:rPr lang="en-US" altLang="zh-CN" sz="1200"/>
              <a:pPr>
                <a:spcBef>
                  <a:spcPct val="0"/>
                </a:spcBef>
                <a:buClrTx/>
                <a:buFontTx/>
                <a:buNone/>
              </a:pPr>
              <a:t>63</a:t>
            </a:fld>
            <a:endParaRPr lang="en-US" altLang="zh-CN" sz="1200"/>
          </a:p>
        </p:txBody>
      </p:sp>
      <p:sp>
        <p:nvSpPr>
          <p:cNvPr id="74757" name="Text Box 4"/>
          <p:cNvSpPr txBox="1">
            <a:spLocks noChangeArrowheads="1"/>
          </p:cNvSpPr>
          <p:nvPr/>
        </p:nvSpPr>
        <p:spPr bwMode="auto">
          <a:xfrm>
            <a:off x="1447800" y="2743200"/>
            <a:ext cx="6781800" cy="31702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c = a + b</a:t>
            </a:r>
          </a:p>
          <a:p>
            <a:pPr eaLnBrk="1" hangingPunct="1">
              <a:spcBef>
                <a:spcPct val="0"/>
              </a:spcBef>
              <a:buClrTx/>
              <a:buFontTx/>
              <a:buNone/>
            </a:pPr>
            <a:r>
              <a:rPr lang="en-US" altLang="zh-CN" sz="2000"/>
              <a:t>&gt;&gt;&gt; c</a:t>
            </a:r>
          </a:p>
          <a:p>
            <a:pPr eaLnBrk="1" hangingPunct="1">
              <a:spcBef>
                <a:spcPct val="0"/>
              </a:spcBef>
              <a:buClrTx/>
              <a:buFontTx/>
              <a:buNone/>
            </a:pPr>
            <a:r>
              <a:rPr lang="en-US" altLang="zh-CN" sz="2000"/>
              <a:t>array([[ 0, 1, 2, 3, 4],</a:t>
            </a:r>
          </a:p>
          <a:p>
            <a:pPr eaLnBrk="1" hangingPunct="1">
              <a:spcBef>
                <a:spcPct val="0"/>
              </a:spcBef>
              <a:buClrTx/>
              <a:buFontTx/>
              <a:buNone/>
            </a:pPr>
            <a:r>
              <a:rPr lang="en-US" altLang="zh-CN" sz="2000"/>
              <a:t>          [10, 11, 12, 13, 14],</a:t>
            </a:r>
          </a:p>
          <a:p>
            <a:pPr eaLnBrk="1" hangingPunct="1">
              <a:spcBef>
                <a:spcPct val="0"/>
              </a:spcBef>
              <a:buClrTx/>
              <a:buFontTx/>
              <a:buNone/>
            </a:pPr>
            <a:r>
              <a:rPr lang="en-US" altLang="zh-CN" sz="2000"/>
              <a:t>          [20, 21, 22, 23, 24],</a:t>
            </a:r>
          </a:p>
          <a:p>
            <a:pPr eaLnBrk="1" hangingPunct="1">
              <a:spcBef>
                <a:spcPct val="0"/>
              </a:spcBef>
              <a:buClrTx/>
              <a:buFontTx/>
              <a:buNone/>
            </a:pPr>
            <a:r>
              <a:rPr lang="en-US" altLang="zh-CN" sz="2000"/>
              <a:t>          [30, 31, 32, 33, 34],</a:t>
            </a:r>
          </a:p>
          <a:p>
            <a:pPr eaLnBrk="1" hangingPunct="1">
              <a:spcBef>
                <a:spcPct val="0"/>
              </a:spcBef>
              <a:buClrTx/>
              <a:buFontTx/>
              <a:buNone/>
            </a:pPr>
            <a:r>
              <a:rPr lang="en-US" altLang="zh-CN" sz="2000"/>
              <a:t>          [40, 41, 42, 43, 44],</a:t>
            </a:r>
          </a:p>
          <a:p>
            <a:pPr eaLnBrk="1" hangingPunct="1">
              <a:spcBef>
                <a:spcPct val="0"/>
              </a:spcBef>
              <a:buClrTx/>
              <a:buFontTx/>
              <a:buNone/>
            </a:pPr>
            <a:r>
              <a:rPr lang="en-US" altLang="zh-CN" sz="2000"/>
              <a:t>          [50, 51, 52, 53, 54]])</a:t>
            </a:r>
          </a:p>
          <a:p>
            <a:pPr eaLnBrk="1" hangingPunct="1">
              <a:spcBef>
                <a:spcPct val="0"/>
              </a:spcBef>
              <a:buClrTx/>
              <a:buFontTx/>
              <a:buNone/>
            </a:pPr>
            <a:r>
              <a:rPr lang="en-US" altLang="zh-CN" sz="2000"/>
              <a:t>&gt;&gt;&gt; c.shape</a:t>
            </a:r>
          </a:p>
          <a:p>
            <a:pPr eaLnBrk="1" hangingPunct="1">
              <a:spcBef>
                <a:spcPct val="0"/>
              </a:spcBef>
              <a:buClrTx/>
              <a:buFontTx/>
              <a:buNone/>
            </a:pPr>
            <a:r>
              <a:rPr lang="en-US" altLang="zh-CN" sz="2000"/>
              <a:t>(6, 5)</a:t>
            </a:r>
            <a:endParaRPr lang="zh-CN" altLang="en-US" sz="20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sz="3600" smtClean="0"/>
              <a:t>广播</a:t>
            </a:r>
          </a:p>
        </p:txBody>
      </p:sp>
      <p:sp>
        <p:nvSpPr>
          <p:cNvPr id="75779" name="内容占位符 2"/>
          <p:cNvSpPr>
            <a:spLocks noGrp="1"/>
          </p:cNvSpPr>
          <p:nvPr>
            <p:ph idx="1"/>
          </p:nvPr>
        </p:nvSpPr>
        <p:spPr>
          <a:xfrm>
            <a:off x="566738" y="1052513"/>
            <a:ext cx="8001000" cy="5272087"/>
          </a:xfrm>
        </p:spPr>
        <p:txBody>
          <a:bodyPr/>
          <a:lstStyle/>
          <a:p>
            <a:pPr>
              <a:buFont typeface="Wingdings" pitchFamily="2" charset="2"/>
              <a:buNone/>
            </a:pPr>
            <a:r>
              <a:rPr lang="zh-CN" altLang="en-US" sz="2800" smtClean="0"/>
              <a:t>          由于</a:t>
            </a:r>
            <a:r>
              <a:rPr lang="en-US" altLang="zh-CN" sz="2800" smtClean="0"/>
              <a:t>a</a:t>
            </a:r>
            <a:r>
              <a:rPr lang="zh-CN" altLang="en-US" sz="2800" smtClean="0"/>
              <a:t>和</a:t>
            </a:r>
            <a:r>
              <a:rPr lang="en-US" altLang="zh-CN" sz="2800" smtClean="0"/>
              <a:t>b</a:t>
            </a:r>
            <a:r>
              <a:rPr lang="zh-CN" altLang="en-US" sz="2800" smtClean="0"/>
              <a:t>的</a:t>
            </a:r>
            <a:r>
              <a:rPr lang="en-US" altLang="zh-CN" sz="2800" smtClean="0"/>
              <a:t>shape</a:t>
            </a:r>
            <a:r>
              <a:rPr lang="zh-CN" altLang="en-US" sz="2800" smtClean="0"/>
              <a:t>长度</a:t>
            </a:r>
            <a:r>
              <a:rPr lang="en-US" altLang="zh-CN" sz="2800" smtClean="0"/>
              <a:t>(</a:t>
            </a:r>
            <a:r>
              <a:rPr lang="zh-CN" altLang="en-US" sz="2800" smtClean="0"/>
              <a:t>也就是</a:t>
            </a:r>
            <a:r>
              <a:rPr lang="en-US" altLang="zh-CN" sz="2800" smtClean="0"/>
              <a:t>ndim</a:t>
            </a:r>
            <a:r>
              <a:rPr lang="zh-CN" altLang="en-US" sz="2800" smtClean="0"/>
              <a:t>属性</a:t>
            </a:r>
            <a:r>
              <a:rPr lang="en-US" altLang="zh-CN" sz="2800" smtClean="0"/>
              <a:t>)</a:t>
            </a:r>
            <a:r>
              <a:rPr lang="zh-CN" altLang="en-US" sz="2800" smtClean="0"/>
              <a:t>不同，根据规则</a:t>
            </a:r>
            <a:r>
              <a:rPr lang="en-US" altLang="zh-CN" sz="2800" smtClean="0"/>
              <a:t>1</a:t>
            </a:r>
            <a:r>
              <a:rPr lang="zh-CN" altLang="en-US" sz="2800" smtClean="0"/>
              <a:t>，需要让</a:t>
            </a:r>
            <a:r>
              <a:rPr lang="en-US" altLang="zh-CN" sz="2800" smtClean="0"/>
              <a:t>b</a:t>
            </a:r>
            <a:r>
              <a:rPr lang="zh-CN" altLang="en-US" sz="2800" smtClean="0"/>
              <a:t>的</a:t>
            </a:r>
            <a:r>
              <a:rPr lang="en-US" altLang="zh-CN" sz="2800" smtClean="0"/>
              <a:t>shape</a:t>
            </a:r>
            <a:r>
              <a:rPr lang="zh-CN" altLang="en-US" sz="2800" smtClean="0"/>
              <a:t>向</a:t>
            </a:r>
            <a:r>
              <a:rPr lang="en-US" altLang="zh-CN" sz="2800" smtClean="0"/>
              <a:t>a</a:t>
            </a:r>
            <a:r>
              <a:rPr lang="zh-CN" altLang="en-US" sz="2800" smtClean="0"/>
              <a:t>对齐，于是将</a:t>
            </a:r>
            <a:r>
              <a:rPr lang="en-US" altLang="zh-CN" sz="2800" smtClean="0"/>
              <a:t>b</a:t>
            </a:r>
            <a:r>
              <a:rPr lang="zh-CN" altLang="en-US" sz="2800" smtClean="0"/>
              <a:t>的</a:t>
            </a:r>
            <a:r>
              <a:rPr lang="en-US" altLang="zh-CN" sz="2800" smtClean="0"/>
              <a:t>shape</a:t>
            </a:r>
            <a:r>
              <a:rPr lang="zh-CN" altLang="en-US" sz="2800" smtClean="0"/>
              <a:t>前面加</a:t>
            </a:r>
            <a:r>
              <a:rPr lang="en-US" altLang="zh-CN" sz="2800" smtClean="0"/>
              <a:t>1</a:t>
            </a:r>
            <a:r>
              <a:rPr lang="zh-CN" altLang="en-US" sz="2800" smtClean="0"/>
              <a:t>，补齐为</a:t>
            </a:r>
            <a:r>
              <a:rPr lang="en-US" altLang="zh-CN" sz="2800" smtClean="0"/>
              <a:t>(1,5)</a:t>
            </a:r>
            <a:r>
              <a:rPr lang="zh-CN" altLang="en-US" sz="2800" smtClean="0"/>
              <a:t>。相当于做了如下计算：</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zh-CN" altLang="en-US" sz="2800" smtClean="0"/>
              <a:t>          </a:t>
            </a:r>
            <a:endParaRPr lang="en-US" altLang="zh-CN" sz="2800" smtClean="0"/>
          </a:p>
          <a:p>
            <a:pPr>
              <a:buFont typeface="Wingdings" pitchFamily="2" charset="2"/>
              <a:buNone/>
            </a:pPr>
            <a:r>
              <a:rPr lang="en-US" altLang="zh-CN" sz="2800" smtClean="0"/>
              <a:t>          </a:t>
            </a:r>
            <a:r>
              <a:rPr lang="zh-CN" altLang="en-US" sz="2800" smtClean="0"/>
              <a:t>这样加法运算的两个输入数组的</a:t>
            </a:r>
            <a:r>
              <a:rPr lang="en-US" altLang="zh-CN" sz="2800" smtClean="0"/>
              <a:t>shape</a:t>
            </a:r>
            <a:r>
              <a:rPr lang="zh-CN" altLang="en-US" sz="2800" smtClean="0"/>
              <a:t>分别为</a:t>
            </a:r>
            <a:r>
              <a:rPr lang="en-US" altLang="zh-CN" sz="2800" smtClean="0"/>
              <a:t>(6,1)</a:t>
            </a:r>
            <a:r>
              <a:rPr lang="zh-CN" altLang="en-US" sz="2800" smtClean="0"/>
              <a:t>和</a:t>
            </a:r>
            <a:r>
              <a:rPr lang="en-US" altLang="zh-CN" sz="2800" smtClean="0"/>
              <a:t>(1,5)</a:t>
            </a:r>
            <a:r>
              <a:rPr lang="zh-CN" altLang="en-US" sz="2800" smtClean="0"/>
              <a:t>，根据规则</a:t>
            </a:r>
            <a:r>
              <a:rPr lang="en-US" altLang="zh-CN" sz="2800" smtClean="0"/>
              <a:t>2</a:t>
            </a:r>
            <a:r>
              <a:rPr lang="zh-CN" altLang="en-US" sz="2800" smtClean="0"/>
              <a:t>，输出数组的各个轴的长度为输入数组各个轴上的长度的最大值，可知输出数组的</a:t>
            </a:r>
            <a:r>
              <a:rPr lang="en-US" altLang="zh-CN" sz="2800" smtClean="0"/>
              <a:t>shape</a:t>
            </a:r>
            <a:r>
              <a:rPr lang="zh-CN" altLang="en-US" sz="2800" smtClean="0"/>
              <a:t>为</a:t>
            </a:r>
            <a:r>
              <a:rPr lang="en-US" altLang="zh-CN" sz="2800" smtClean="0"/>
              <a:t>(6,5)</a:t>
            </a:r>
            <a:r>
              <a:rPr lang="zh-CN" altLang="en-US" sz="2800" smtClean="0"/>
              <a:t>。</a:t>
            </a:r>
            <a:endParaRPr lang="en-US" altLang="zh-CN" sz="2800" smtClean="0"/>
          </a:p>
        </p:txBody>
      </p:sp>
      <p:sp>
        <p:nvSpPr>
          <p:cNvPr id="757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D4B043BC-67CE-4063-98F4-D5881A57DC49}" type="slidenum">
              <a:rPr lang="en-US" altLang="zh-CN" sz="1200"/>
              <a:pPr>
                <a:spcBef>
                  <a:spcPct val="0"/>
                </a:spcBef>
                <a:buClrTx/>
                <a:buFontTx/>
                <a:buNone/>
              </a:pPr>
              <a:t>64</a:t>
            </a:fld>
            <a:endParaRPr lang="en-US" altLang="zh-CN" sz="1200"/>
          </a:p>
        </p:txBody>
      </p:sp>
      <p:sp>
        <p:nvSpPr>
          <p:cNvPr id="75781" name="Text Box 4"/>
          <p:cNvSpPr txBox="1">
            <a:spLocks noChangeArrowheads="1"/>
          </p:cNvSpPr>
          <p:nvPr/>
        </p:nvSpPr>
        <p:spPr bwMode="auto">
          <a:xfrm>
            <a:off x="1524000" y="3124200"/>
            <a:ext cx="64008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b.shape=1,5</a:t>
            </a:r>
          </a:p>
          <a:p>
            <a:pPr eaLnBrk="1" hangingPunct="1">
              <a:spcBef>
                <a:spcPct val="0"/>
              </a:spcBef>
              <a:buClrTx/>
              <a:buFontTx/>
              <a:buNone/>
            </a:pPr>
            <a:r>
              <a:rPr lang="en-US" altLang="zh-CN" sz="2000"/>
              <a:t>&gt;&gt;&gt; b</a:t>
            </a:r>
          </a:p>
          <a:p>
            <a:pPr eaLnBrk="1" hangingPunct="1">
              <a:spcBef>
                <a:spcPct val="0"/>
              </a:spcBef>
              <a:buClrTx/>
              <a:buFontTx/>
              <a:buNone/>
            </a:pPr>
            <a:r>
              <a:rPr lang="en-US" altLang="zh-CN" sz="2000"/>
              <a:t>array([[0, 1, 2, 3, 4]])</a:t>
            </a:r>
            <a:endParaRPr lang="zh-CN" altLang="en-US" sz="20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sz="3600" smtClean="0"/>
              <a:t>广播</a:t>
            </a:r>
          </a:p>
        </p:txBody>
      </p:sp>
      <p:sp>
        <p:nvSpPr>
          <p:cNvPr id="76803" name="内容占位符 2"/>
          <p:cNvSpPr>
            <a:spLocks noGrp="1"/>
          </p:cNvSpPr>
          <p:nvPr>
            <p:ph idx="1"/>
          </p:nvPr>
        </p:nvSpPr>
        <p:spPr/>
        <p:txBody>
          <a:bodyPr/>
          <a:lstStyle/>
          <a:p>
            <a:pPr>
              <a:buFont typeface="Wingdings" pitchFamily="2" charset="2"/>
              <a:buNone/>
            </a:pPr>
            <a:r>
              <a:rPr lang="zh-CN" altLang="en-US" sz="2800" smtClean="0"/>
              <a:t>         由于</a:t>
            </a:r>
            <a:r>
              <a:rPr lang="en-US" altLang="zh-CN" sz="2800" smtClean="0"/>
              <a:t>b</a:t>
            </a:r>
            <a:r>
              <a:rPr lang="zh-CN" altLang="en-US" sz="2800" smtClean="0"/>
              <a:t>的第</a:t>
            </a:r>
            <a:r>
              <a:rPr lang="en-US" altLang="zh-CN" sz="2800" smtClean="0"/>
              <a:t>0</a:t>
            </a:r>
            <a:r>
              <a:rPr lang="zh-CN" altLang="en-US" sz="2800" smtClean="0"/>
              <a:t>轴上的长度为</a:t>
            </a:r>
            <a:r>
              <a:rPr lang="en-US" altLang="zh-CN" sz="2800" smtClean="0"/>
              <a:t>1</a:t>
            </a:r>
            <a:r>
              <a:rPr lang="zh-CN" altLang="en-US" sz="2800" smtClean="0"/>
              <a:t>，而</a:t>
            </a:r>
            <a:r>
              <a:rPr lang="en-US" altLang="zh-CN" sz="2800" smtClean="0"/>
              <a:t>a</a:t>
            </a:r>
            <a:r>
              <a:rPr lang="zh-CN" altLang="en-US" sz="2800" smtClean="0"/>
              <a:t>的第</a:t>
            </a:r>
            <a:r>
              <a:rPr lang="en-US" altLang="zh-CN" sz="2800" smtClean="0"/>
              <a:t>0</a:t>
            </a:r>
            <a:r>
              <a:rPr lang="zh-CN" altLang="en-US" sz="2800" smtClean="0"/>
              <a:t>轴上的长度为</a:t>
            </a:r>
            <a:r>
              <a:rPr lang="en-US" altLang="zh-CN" sz="2800" smtClean="0"/>
              <a:t>6</a:t>
            </a:r>
            <a:r>
              <a:rPr lang="zh-CN" altLang="en-US" sz="2800" smtClean="0"/>
              <a:t>，因此为了让它们在第</a:t>
            </a:r>
            <a:r>
              <a:rPr lang="en-US" altLang="zh-CN" sz="2800" smtClean="0"/>
              <a:t>0</a:t>
            </a:r>
            <a:r>
              <a:rPr lang="zh-CN" altLang="en-US" sz="2800" smtClean="0"/>
              <a:t>轴上能够相加，需要将</a:t>
            </a:r>
            <a:r>
              <a:rPr lang="en-US" altLang="zh-CN" sz="2800" smtClean="0"/>
              <a:t>b</a:t>
            </a:r>
            <a:r>
              <a:rPr lang="zh-CN" altLang="en-US" sz="2800" smtClean="0"/>
              <a:t>在第</a:t>
            </a:r>
            <a:r>
              <a:rPr lang="en-US" altLang="zh-CN" sz="2800" smtClean="0"/>
              <a:t>0</a:t>
            </a:r>
            <a:r>
              <a:rPr lang="zh-CN" altLang="en-US" sz="2800" smtClean="0"/>
              <a:t>轴上的长度扩展为</a:t>
            </a:r>
            <a:r>
              <a:rPr lang="en-US" altLang="zh-CN" sz="2800" smtClean="0"/>
              <a:t>6</a:t>
            </a:r>
            <a:r>
              <a:rPr lang="zh-CN" altLang="en-US" sz="2800" smtClean="0"/>
              <a:t>，这相当于：</a:t>
            </a:r>
          </a:p>
        </p:txBody>
      </p:sp>
      <p:sp>
        <p:nvSpPr>
          <p:cNvPr id="768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E9B2CD81-334F-4C7D-B94F-0EF097149B1B}" type="slidenum">
              <a:rPr lang="en-US" altLang="zh-CN" sz="1200"/>
              <a:pPr>
                <a:spcBef>
                  <a:spcPct val="0"/>
                </a:spcBef>
                <a:buClrTx/>
                <a:buFontTx/>
                <a:buNone/>
              </a:pPr>
              <a:t>65</a:t>
            </a:fld>
            <a:endParaRPr lang="en-US" altLang="zh-CN" sz="1200"/>
          </a:p>
        </p:txBody>
      </p:sp>
      <p:sp>
        <p:nvSpPr>
          <p:cNvPr id="76805" name="Text Box 4"/>
          <p:cNvSpPr txBox="1">
            <a:spLocks noChangeArrowheads="1"/>
          </p:cNvSpPr>
          <p:nvPr/>
        </p:nvSpPr>
        <p:spPr bwMode="auto">
          <a:xfrm>
            <a:off x="1524000" y="3124200"/>
            <a:ext cx="64008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b = b.repeat(6,axis=0)</a:t>
            </a:r>
          </a:p>
          <a:p>
            <a:pPr eaLnBrk="1" hangingPunct="1">
              <a:spcBef>
                <a:spcPct val="0"/>
              </a:spcBef>
              <a:buClrTx/>
              <a:buFontTx/>
              <a:buNone/>
            </a:pPr>
            <a:r>
              <a:rPr lang="en-US" altLang="zh-CN" sz="2000"/>
              <a:t>&gt;&gt;&gt; b</a:t>
            </a:r>
          </a:p>
          <a:p>
            <a:pPr eaLnBrk="1" hangingPunct="1">
              <a:spcBef>
                <a:spcPct val="0"/>
              </a:spcBef>
              <a:buClrTx/>
              <a:buFontTx/>
              <a:buNone/>
            </a:pPr>
            <a:r>
              <a:rPr lang="en-US" altLang="zh-CN" sz="2000"/>
              <a:t>array([[0, 1, 2, 3, 4],</a:t>
            </a:r>
          </a:p>
          <a:p>
            <a:pPr eaLnBrk="1" hangingPunct="1">
              <a:spcBef>
                <a:spcPct val="0"/>
              </a:spcBef>
              <a:buClrTx/>
              <a:buFontTx/>
              <a:buNone/>
            </a:pPr>
            <a:r>
              <a:rPr lang="en-US" altLang="zh-CN" sz="2000"/>
              <a:t>[0, 1, 2, 3, 4],</a:t>
            </a:r>
          </a:p>
          <a:p>
            <a:pPr eaLnBrk="1" hangingPunct="1">
              <a:spcBef>
                <a:spcPct val="0"/>
              </a:spcBef>
              <a:buClrTx/>
              <a:buFontTx/>
              <a:buNone/>
            </a:pPr>
            <a:r>
              <a:rPr lang="en-US" altLang="zh-CN" sz="2000"/>
              <a:t>[0, 1, 2, 3, 4],</a:t>
            </a:r>
          </a:p>
          <a:p>
            <a:pPr eaLnBrk="1" hangingPunct="1">
              <a:spcBef>
                <a:spcPct val="0"/>
              </a:spcBef>
              <a:buClrTx/>
              <a:buFontTx/>
              <a:buNone/>
            </a:pPr>
            <a:r>
              <a:rPr lang="en-US" altLang="zh-CN" sz="2000"/>
              <a:t>[0, 1, 2, 3, 4],</a:t>
            </a:r>
          </a:p>
          <a:p>
            <a:pPr eaLnBrk="1" hangingPunct="1">
              <a:spcBef>
                <a:spcPct val="0"/>
              </a:spcBef>
              <a:buClrTx/>
              <a:buFontTx/>
              <a:buNone/>
            </a:pPr>
            <a:r>
              <a:rPr lang="en-US" altLang="zh-CN" sz="2000"/>
              <a:t>[0, 1, 2, 3, 4],</a:t>
            </a:r>
          </a:p>
          <a:p>
            <a:pPr eaLnBrk="1" hangingPunct="1">
              <a:spcBef>
                <a:spcPct val="0"/>
              </a:spcBef>
              <a:buClrTx/>
              <a:buFontTx/>
              <a:buNone/>
            </a:pPr>
            <a:r>
              <a:rPr lang="en-US" altLang="zh-CN" sz="2000"/>
              <a:t>[0, 1, 2, 3, 4]])</a:t>
            </a:r>
            <a:endParaRPr lang="zh-CN" altLang="en-US" sz="2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sz="3600" smtClean="0"/>
              <a:t>广播</a:t>
            </a:r>
          </a:p>
        </p:txBody>
      </p:sp>
      <p:sp>
        <p:nvSpPr>
          <p:cNvPr id="77827" name="内容占位符 2"/>
          <p:cNvSpPr>
            <a:spLocks noGrp="1"/>
          </p:cNvSpPr>
          <p:nvPr>
            <p:ph idx="1"/>
          </p:nvPr>
        </p:nvSpPr>
        <p:spPr>
          <a:xfrm>
            <a:off x="381000" y="990600"/>
            <a:ext cx="8110538" cy="5348288"/>
          </a:xfrm>
        </p:spPr>
        <p:txBody>
          <a:bodyPr/>
          <a:lstStyle/>
          <a:p>
            <a:pPr>
              <a:buFont typeface="Wingdings" pitchFamily="2" charset="2"/>
              <a:buNone/>
            </a:pPr>
            <a:r>
              <a:rPr lang="zh-CN" altLang="en-US" sz="2800" smtClean="0"/>
              <a:t>         由于</a:t>
            </a:r>
            <a:r>
              <a:rPr lang="en-US" altLang="zh-CN" sz="2800" smtClean="0"/>
              <a:t>a</a:t>
            </a:r>
            <a:r>
              <a:rPr lang="zh-CN" altLang="en-US" sz="2800" smtClean="0"/>
              <a:t>的第</a:t>
            </a:r>
            <a:r>
              <a:rPr lang="en-US" altLang="zh-CN" sz="2800" smtClean="0"/>
              <a:t>1</a:t>
            </a:r>
            <a:r>
              <a:rPr lang="zh-CN" altLang="en-US" sz="2800" smtClean="0"/>
              <a:t>轴的长度为</a:t>
            </a:r>
            <a:r>
              <a:rPr lang="en-US" altLang="zh-CN" sz="2800" smtClean="0"/>
              <a:t>1</a:t>
            </a:r>
            <a:r>
              <a:rPr lang="zh-CN" altLang="en-US" sz="2800" smtClean="0"/>
              <a:t>，而</a:t>
            </a:r>
            <a:r>
              <a:rPr lang="en-US" altLang="zh-CN" sz="2800" smtClean="0"/>
              <a:t>b</a:t>
            </a:r>
            <a:r>
              <a:rPr lang="zh-CN" altLang="en-US" sz="2800" smtClean="0"/>
              <a:t>的第一轴长度为</a:t>
            </a:r>
            <a:r>
              <a:rPr lang="en-US" altLang="zh-CN" sz="2800" smtClean="0"/>
              <a:t>5</a:t>
            </a:r>
            <a:r>
              <a:rPr lang="zh-CN" altLang="en-US" sz="2800" smtClean="0"/>
              <a:t>，因此为了让它们在第</a:t>
            </a:r>
            <a:r>
              <a:rPr lang="en-US" altLang="zh-CN" sz="2800" smtClean="0"/>
              <a:t>1</a:t>
            </a:r>
            <a:r>
              <a:rPr lang="zh-CN" altLang="en-US" sz="2800" smtClean="0"/>
              <a:t>轴上能够相加，需要将</a:t>
            </a:r>
            <a:r>
              <a:rPr lang="en-US" altLang="zh-CN" sz="2800" smtClean="0"/>
              <a:t>a</a:t>
            </a:r>
            <a:r>
              <a:rPr lang="zh-CN" altLang="en-US" sz="2800" smtClean="0"/>
              <a:t>在第</a:t>
            </a:r>
            <a:r>
              <a:rPr lang="en-US" altLang="zh-CN" sz="2800" smtClean="0"/>
              <a:t>1</a:t>
            </a:r>
            <a:r>
              <a:rPr lang="zh-CN" altLang="en-US" sz="2800" smtClean="0"/>
              <a:t>轴上的长度扩展为</a:t>
            </a:r>
            <a:r>
              <a:rPr lang="en-US" altLang="zh-CN" sz="2800" smtClean="0"/>
              <a:t>5</a:t>
            </a:r>
            <a:r>
              <a:rPr lang="zh-CN" altLang="en-US" sz="2800" smtClean="0"/>
              <a:t>，这相当于：</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zh-CN" altLang="en-US" sz="2800" smtClean="0"/>
              <a:t>          </a:t>
            </a:r>
            <a:endParaRPr lang="en-US" altLang="zh-CN" sz="2800" smtClean="0"/>
          </a:p>
          <a:p>
            <a:pPr>
              <a:buFont typeface="Wingdings" pitchFamily="2" charset="2"/>
              <a:buNone/>
            </a:pPr>
            <a:r>
              <a:rPr lang="en-US" altLang="zh-CN" sz="2800" smtClean="0"/>
              <a:t>          </a:t>
            </a:r>
            <a:r>
              <a:rPr lang="zh-CN" altLang="en-US" sz="2800" smtClean="0"/>
              <a:t>经过上述处理之后，</a:t>
            </a:r>
            <a:r>
              <a:rPr lang="en-US" altLang="zh-CN" sz="2800" smtClean="0"/>
              <a:t>a</a:t>
            </a:r>
            <a:r>
              <a:rPr lang="zh-CN" altLang="en-US" sz="2800" smtClean="0"/>
              <a:t>和</a:t>
            </a:r>
            <a:r>
              <a:rPr lang="en-US" altLang="zh-CN" sz="2800" smtClean="0"/>
              <a:t>b</a:t>
            </a:r>
            <a:r>
              <a:rPr lang="zh-CN" altLang="en-US" sz="2800" smtClean="0"/>
              <a:t>就可以按对应元素进行相加运算了。</a:t>
            </a:r>
            <a:endParaRPr lang="en-US" altLang="zh-CN" sz="2800" smtClean="0"/>
          </a:p>
        </p:txBody>
      </p:sp>
      <p:sp>
        <p:nvSpPr>
          <p:cNvPr id="778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43872D9A-CA0F-45D2-AAE5-9F7F8097F30E}" type="slidenum">
              <a:rPr lang="en-US" altLang="zh-CN" sz="1200"/>
              <a:pPr>
                <a:spcBef>
                  <a:spcPct val="0"/>
                </a:spcBef>
                <a:buClrTx/>
                <a:buFontTx/>
                <a:buNone/>
              </a:pPr>
              <a:t>66</a:t>
            </a:fld>
            <a:endParaRPr lang="en-US" altLang="zh-CN" sz="1200"/>
          </a:p>
        </p:txBody>
      </p:sp>
      <p:sp>
        <p:nvSpPr>
          <p:cNvPr id="77829" name="Text Box 4"/>
          <p:cNvSpPr txBox="1">
            <a:spLocks noChangeArrowheads="1"/>
          </p:cNvSpPr>
          <p:nvPr/>
        </p:nvSpPr>
        <p:spPr bwMode="auto">
          <a:xfrm>
            <a:off x="1447800" y="2667000"/>
            <a:ext cx="64008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a = a.repeat(5, axis=1)</a:t>
            </a:r>
          </a:p>
          <a:p>
            <a:pPr eaLnBrk="1" hangingPunct="1">
              <a:spcBef>
                <a:spcPct val="0"/>
              </a:spcBef>
              <a:buClrTx/>
              <a:buFontTx/>
              <a:buNone/>
            </a:pPr>
            <a:r>
              <a:rPr lang="en-US" altLang="zh-CN" sz="2000"/>
              <a:t>&gt;&gt;&gt; a</a:t>
            </a:r>
          </a:p>
          <a:p>
            <a:pPr eaLnBrk="1" hangingPunct="1">
              <a:spcBef>
                <a:spcPct val="0"/>
              </a:spcBef>
              <a:buClrTx/>
              <a:buFontTx/>
              <a:buNone/>
            </a:pPr>
            <a:r>
              <a:rPr lang="en-US" altLang="zh-CN" sz="2000"/>
              <a:t>array([[ 0, 0, 0, 0, 0],</a:t>
            </a:r>
          </a:p>
          <a:p>
            <a:pPr eaLnBrk="1" hangingPunct="1">
              <a:spcBef>
                <a:spcPct val="0"/>
              </a:spcBef>
              <a:buClrTx/>
              <a:buFontTx/>
              <a:buNone/>
            </a:pPr>
            <a:r>
              <a:rPr lang="en-US" altLang="zh-CN" sz="2000"/>
              <a:t>          [10, 10, 10, 10, 10],</a:t>
            </a:r>
          </a:p>
          <a:p>
            <a:pPr eaLnBrk="1" hangingPunct="1">
              <a:spcBef>
                <a:spcPct val="0"/>
              </a:spcBef>
              <a:buClrTx/>
              <a:buFontTx/>
              <a:buNone/>
            </a:pPr>
            <a:r>
              <a:rPr lang="en-US" altLang="zh-CN" sz="2000"/>
              <a:t>          [20, 20, 20, 20, 20],</a:t>
            </a:r>
          </a:p>
          <a:p>
            <a:pPr eaLnBrk="1" hangingPunct="1">
              <a:spcBef>
                <a:spcPct val="0"/>
              </a:spcBef>
              <a:buClrTx/>
              <a:buFontTx/>
              <a:buNone/>
            </a:pPr>
            <a:r>
              <a:rPr lang="en-US" altLang="zh-CN" sz="2000"/>
              <a:t>          [30, 30, 30, 30, 30],</a:t>
            </a:r>
          </a:p>
          <a:p>
            <a:pPr eaLnBrk="1" hangingPunct="1">
              <a:spcBef>
                <a:spcPct val="0"/>
              </a:spcBef>
              <a:buClrTx/>
              <a:buFontTx/>
              <a:buNone/>
            </a:pPr>
            <a:r>
              <a:rPr lang="en-US" altLang="zh-CN" sz="2000"/>
              <a:t>          [40, 40, 40, 40, 40],</a:t>
            </a:r>
          </a:p>
          <a:p>
            <a:pPr eaLnBrk="1" hangingPunct="1">
              <a:spcBef>
                <a:spcPct val="0"/>
              </a:spcBef>
              <a:buClrTx/>
              <a:buFontTx/>
              <a:buNone/>
            </a:pPr>
            <a:r>
              <a:rPr lang="en-US" altLang="zh-CN" sz="2000"/>
              <a:t>          [50, 50, 50, 50, 50]])</a:t>
            </a:r>
            <a:endParaRPr lang="zh-CN" altLang="en-US" sz="20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sz="3600" smtClean="0"/>
              <a:t>广播</a:t>
            </a:r>
          </a:p>
        </p:txBody>
      </p:sp>
      <p:sp>
        <p:nvSpPr>
          <p:cNvPr id="78851" name="内容占位符 2"/>
          <p:cNvSpPr>
            <a:spLocks noGrp="1"/>
          </p:cNvSpPr>
          <p:nvPr>
            <p:ph idx="1"/>
          </p:nvPr>
        </p:nvSpPr>
        <p:spPr>
          <a:xfrm>
            <a:off x="304800" y="1066800"/>
            <a:ext cx="8415338" cy="5257800"/>
          </a:xfrm>
        </p:spPr>
        <p:txBody>
          <a:bodyPr/>
          <a:lstStyle/>
          <a:p>
            <a:pPr>
              <a:buFont typeface="Wingdings" pitchFamily="2" charset="2"/>
              <a:buNone/>
            </a:pPr>
            <a:r>
              <a:rPr lang="zh-CN" altLang="en-US" smtClean="0"/>
              <a:t>         </a:t>
            </a:r>
            <a:r>
              <a:rPr lang="en-US" altLang="zh-CN" sz="2800" smtClean="0"/>
              <a:t>numpy</a:t>
            </a:r>
            <a:r>
              <a:rPr lang="zh-CN" altLang="en-US" sz="2800" smtClean="0"/>
              <a:t>在执行</a:t>
            </a:r>
            <a:r>
              <a:rPr lang="en-US" altLang="zh-CN" sz="2800" smtClean="0"/>
              <a:t>a+b</a:t>
            </a:r>
            <a:r>
              <a:rPr lang="zh-CN" altLang="en-US" sz="2800" smtClean="0"/>
              <a:t>运算时，其内部并不会真正将长度为</a:t>
            </a:r>
            <a:r>
              <a:rPr lang="en-US" altLang="zh-CN" sz="2800" smtClean="0"/>
              <a:t>1</a:t>
            </a:r>
            <a:r>
              <a:rPr lang="zh-CN" altLang="en-US" sz="2800" smtClean="0"/>
              <a:t>的轴用</a:t>
            </a:r>
            <a:r>
              <a:rPr lang="en-US" altLang="zh-CN" sz="2800" smtClean="0"/>
              <a:t>repeat</a:t>
            </a:r>
            <a:r>
              <a:rPr lang="zh-CN" altLang="en-US" sz="2800" smtClean="0"/>
              <a:t>函数进行扩展，如果这样做的话就太浪费空间了。由于这种广播计算很常用，因此</a:t>
            </a:r>
            <a:r>
              <a:rPr lang="en-US" altLang="zh-CN" sz="2800" smtClean="0"/>
              <a:t>numpy</a:t>
            </a:r>
            <a:r>
              <a:rPr lang="zh-CN" altLang="en-US" sz="2800" smtClean="0"/>
              <a:t>提供了一个快速产生如上面</a:t>
            </a:r>
            <a:r>
              <a:rPr lang="en-US" altLang="zh-CN" sz="2800" smtClean="0"/>
              <a:t>a,b</a:t>
            </a:r>
            <a:r>
              <a:rPr lang="zh-CN" altLang="en-US" sz="2800" smtClean="0"/>
              <a:t>数组的方法： </a:t>
            </a:r>
            <a:r>
              <a:rPr lang="en-US" altLang="zh-CN" sz="2800" smtClean="0"/>
              <a:t>ogrid</a:t>
            </a:r>
            <a:r>
              <a:rPr lang="zh-CN" altLang="en-US" sz="2800" smtClean="0"/>
              <a:t>对象：</a:t>
            </a:r>
          </a:p>
        </p:txBody>
      </p:sp>
      <p:sp>
        <p:nvSpPr>
          <p:cNvPr id="788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E3874D94-DA28-492C-8D44-0E38509E018C}" type="slidenum">
              <a:rPr lang="en-US" altLang="zh-CN" sz="1200"/>
              <a:pPr>
                <a:spcBef>
                  <a:spcPct val="0"/>
                </a:spcBef>
                <a:buClrTx/>
                <a:buFontTx/>
                <a:buNone/>
              </a:pPr>
              <a:t>67</a:t>
            </a:fld>
            <a:endParaRPr lang="en-US" altLang="zh-CN" sz="1200"/>
          </a:p>
        </p:txBody>
      </p:sp>
      <p:sp>
        <p:nvSpPr>
          <p:cNvPr id="78853" name="Text Box 4"/>
          <p:cNvSpPr txBox="1">
            <a:spLocks noChangeArrowheads="1"/>
          </p:cNvSpPr>
          <p:nvPr/>
        </p:nvSpPr>
        <p:spPr bwMode="auto">
          <a:xfrm>
            <a:off x="1447800" y="3429000"/>
            <a:ext cx="6400800" cy="2862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x,y = np.ogrid[0:5,0:5]</a:t>
            </a:r>
          </a:p>
          <a:p>
            <a:pPr eaLnBrk="1" hangingPunct="1">
              <a:spcBef>
                <a:spcPct val="0"/>
              </a:spcBef>
              <a:buClrTx/>
              <a:buFontTx/>
              <a:buNone/>
            </a:pPr>
            <a:r>
              <a:rPr lang="en-US" altLang="zh-CN" sz="2000"/>
              <a:t>&gt;&gt;&gt; x</a:t>
            </a:r>
          </a:p>
          <a:p>
            <a:pPr eaLnBrk="1" hangingPunct="1">
              <a:spcBef>
                <a:spcPct val="0"/>
              </a:spcBef>
              <a:buClrTx/>
              <a:buFontTx/>
              <a:buNone/>
            </a:pPr>
            <a:r>
              <a:rPr lang="en-US" altLang="zh-CN" sz="2000"/>
              <a:t>array([[0],</a:t>
            </a:r>
          </a:p>
          <a:p>
            <a:pPr eaLnBrk="1" hangingPunct="1">
              <a:spcBef>
                <a:spcPct val="0"/>
              </a:spcBef>
              <a:buClrTx/>
              <a:buFontTx/>
              <a:buNone/>
            </a:pPr>
            <a:r>
              <a:rPr lang="en-US" altLang="zh-CN" sz="2000"/>
              <a:t>[1],</a:t>
            </a:r>
          </a:p>
          <a:p>
            <a:pPr eaLnBrk="1" hangingPunct="1">
              <a:spcBef>
                <a:spcPct val="0"/>
              </a:spcBef>
              <a:buClrTx/>
              <a:buFontTx/>
              <a:buNone/>
            </a:pPr>
            <a:r>
              <a:rPr lang="en-US" altLang="zh-CN" sz="2000"/>
              <a:t>[2],</a:t>
            </a:r>
          </a:p>
          <a:p>
            <a:pPr eaLnBrk="1" hangingPunct="1">
              <a:spcBef>
                <a:spcPct val="0"/>
              </a:spcBef>
              <a:buClrTx/>
              <a:buFontTx/>
              <a:buNone/>
            </a:pPr>
            <a:r>
              <a:rPr lang="en-US" altLang="zh-CN" sz="2000"/>
              <a:t>[3],</a:t>
            </a:r>
          </a:p>
          <a:p>
            <a:pPr eaLnBrk="1" hangingPunct="1">
              <a:spcBef>
                <a:spcPct val="0"/>
              </a:spcBef>
              <a:buClrTx/>
              <a:buFontTx/>
              <a:buNone/>
            </a:pPr>
            <a:r>
              <a:rPr lang="en-US" altLang="zh-CN" sz="2000"/>
              <a:t>[4]])</a:t>
            </a:r>
          </a:p>
          <a:p>
            <a:pPr eaLnBrk="1" hangingPunct="1">
              <a:spcBef>
                <a:spcPct val="0"/>
              </a:spcBef>
              <a:buClrTx/>
              <a:buFontTx/>
              <a:buNone/>
            </a:pPr>
            <a:r>
              <a:rPr lang="en-US" altLang="zh-CN" sz="2000"/>
              <a:t>&gt;&gt;&gt; y</a:t>
            </a:r>
          </a:p>
          <a:p>
            <a:pPr eaLnBrk="1" hangingPunct="1">
              <a:spcBef>
                <a:spcPct val="0"/>
              </a:spcBef>
              <a:buClrTx/>
              <a:buFontTx/>
              <a:buNone/>
            </a:pPr>
            <a:r>
              <a:rPr lang="en-US" altLang="zh-CN" sz="2000"/>
              <a:t>array([[0, 1, 2, 3, 4]])</a:t>
            </a:r>
            <a:endParaRPr lang="zh-CN" altLang="en-US" sz="20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sz="3600" smtClean="0"/>
              <a:t>广播</a:t>
            </a:r>
          </a:p>
        </p:txBody>
      </p:sp>
      <p:sp>
        <p:nvSpPr>
          <p:cNvPr id="79875" name="内容占位符 2"/>
          <p:cNvSpPr>
            <a:spLocks noGrp="1"/>
          </p:cNvSpPr>
          <p:nvPr>
            <p:ph idx="1"/>
          </p:nvPr>
        </p:nvSpPr>
        <p:spPr>
          <a:xfrm>
            <a:off x="457200" y="1052513"/>
            <a:ext cx="8110538" cy="4967287"/>
          </a:xfrm>
        </p:spPr>
        <p:txBody>
          <a:bodyPr/>
          <a:lstStyle/>
          <a:p>
            <a:pPr>
              <a:buFont typeface="Wingdings" pitchFamily="2" charset="2"/>
              <a:buNone/>
            </a:pPr>
            <a:r>
              <a:rPr lang="en-US" altLang="zh-CN" sz="2800" smtClean="0"/>
              <a:t>          ogrid</a:t>
            </a:r>
            <a:r>
              <a:rPr lang="zh-CN" altLang="en-US" sz="2800" smtClean="0"/>
              <a:t>是一个很有趣的对象，它像一个多维数组一样，用切片组元作为下标进行存取，返回的是一组可以用来广播计算的数组。其切片下标有两种形式：</a:t>
            </a:r>
            <a:endParaRPr lang="en-US" altLang="zh-CN" sz="2800" smtClean="0"/>
          </a:p>
          <a:p>
            <a:pPr>
              <a:buFont typeface="Wingdings" pitchFamily="2" charset="2"/>
              <a:buNone/>
            </a:pPr>
            <a:r>
              <a:rPr lang="en-US" altLang="zh-CN" sz="2800" smtClean="0"/>
              <a:t>          • </a:t>
            </a:r>
            <a:r>
              <a:rPr lang="zh-CN" altLang="en-US" sz="2800" smtClean="0"/>
              <a:t>开始值</a:t>
            </a:r>
            <a:r>
              <a:rPr lang="en-US" altLang="zh-CN" sz="2800" smtClean="0"/>
              <a:t>:</a:t>
            </a:r>
            <a:r>
              <a:rPr lang="zh-CN" altLang="en-US" sz="2800" smtClean="0"/>
              <a:t>结束值</a:t>
            </a:r>
            <a:r>
              <a:rPr lang="en-US" altLang="zh-CN" sz="2800" smtClean="0"/>
              <a:t>:</a:t>
            </a:r>
            <a:r>
              <a:rPr lang="zh-CN" altLang="en-US" sz="2800" smtClean="0"/>
              <a:t>步长，和</a:t>
            </a:r>
            <a:r>
              <a:rPr lang="en-US" altLang="zh-CN" sz="2800" smtClean="0"/>
              <a:t>np.arange(</a:t>
            </a:r>
            <a:r>
              <a:rPr lang="zh-CN" altLang="en-US" sz="2800" smtClean="0"/>
              <a:t>开始值</a:t>
            </a:r>
            <a:r>
              <a:rPr lang="en-US" altLang="zh-CN" sz="2800" smtClean="0"/>
              <a:t>, </a:t>
            </a:r>
            <a:r>
              <a:rPr lang="zh-CN" altLang="en-US" sz="2800" smtClean="0"/>
              <a:t>结束值</a:t>
            </a:r>
            <a:r>
              <a:rPr lang="en-US" altLang="zh-CN" sz="2800" smtClean="0"/>
              <a:t>, </a:t>
            </a:r>
            <a:r>
              <a:rPr lang="zh-CN" altLang="en-US" sz="2800" smtClean="0"/>
              <a:t>步长</a:t>
            </a:r>
            <a:r>
              <a:rPr lang="en-US" altLang="zh-CN" sz="2800" smtClean="0"/>
              <a:t>)</a:t>
            </a:r>
            <a:r>
              <a:rPr lang="zh-CN" altLang="en-US" sz="2800" smtClean="0"/>
              <a:t>类似</a:t>
            </a:r>
          </a:p>
          <a:p>
            <a:pPr>
              <a:buFont typeface="Wingdings" pitchFamily="2" charset="2"/>
              <a:buNone/>
            </a:pPr>
            <a:r>
              <a:rPr lang="en-US" altLang="zh-CN" sz="2800" smtClean="0"/>
              <a:t>          • </a:t>
            </a:r>
            <a:r>
              <a:rPr lang="zh-CN" altLang="en-US" sz="2800" smtClean="0"/>
              <a:t>开始值</a:t>
            </a:r>
            <a:r>
              <a:rPr lang="en-US" altLang="zh-CN" sz="2800" smtClean="0"/>
              <a:t>:</a:t>
            </a:r>
            <a:r>
              <a:rPr lang="zh-CN" altLang="en-US" sz="2800" smtClean="0"/>
              <a:t>结束值</a:t>
            </a:r>
            <a:r>
              <a:rPr lang="en-US" altLang="zh-CN" sz="2800" smtClean="0"/>
              <a:t>:</a:t>
            </a:r>
            <a:r>
              <a:rPr lang="zh-CN" altLang="en-US" sz="2800" smtClean="0"/>
              <a:t>长度</a:t>
            </a:r>
            <a:r>
              <a:rPr lang="en-US" altLang="zh-CN" sz="2800" smtClean="0"/>
              <a:t>j</a:t>
            </a:r>
            <a:r>
              <a:rPr lang="zh-CN" altLang="en-US" sz="2800" smtClean="0"/>
              <a:t>，当第三个参数为虚数时，它表示返回的数组的长度，和</a:t>
            </a:r>
            <a:r>
              <a:rPr lang="en-US" altLang="zh-CN" sz="2800" smtClean="0"/>
              <a:t>np.linspace(</a:t>
            </a:r>
            <a:r>
              <a:rPr lang="zh-CN" altLang="en-US" sz="2800" smtClean="0"/>
              <a:t>开始值</a:t>
            </a:r>
            <a:r>
              <a:rPr lang="en-US" altLang="zh-CN" sz="2800" smtClean="0"/>
              <a:t>, </a:t>
            </a:r>
            <a:r>
              <a:rPr lang="zh-CN" altLang="en-US" sz="2800" smtClean="0"/>
              <a:t>结束值</a:t>
            </a:r>
            <a:r>
              <a:rPr lang="en-US" altLang="zh-CN" sz="2800" smtClean="0"/>
              <a:t>, </a:t>
            </a:r>
            <a:r>
              <a:rPr lang="zh-CN" altLang="en-US" sz="2800" smtClean="0"/>
              <a:t>长度</a:t>
            </a:r>
            <a:r>
              <a:rPr lang="en-US" altLang="zh-CN" sz="2800" smtClean="0"/>
              <a:t>)</a:t>
            </a:r>
            <a:r>
              <a:rPr lang="zh-CN" altLang="en-US" sz="2800" smtClean="0"/>
              <a:t>类似：</a:t>
            </a:r>
          </a:p>
        </p:txBody>
      </p:sp>
      <p:sp>
        <p:nvSpPr>
          <p:cNvPr id="798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B18A7A40-F5FE-46C5-A004-7AA7402BC6E3}" type="slidenum">
              <a:rPr lang="en-US" altLang="zh-CN" sz="1200"/>
              <a:pPr>
                <a:spcBef>
                  <a:spcPct val="0"/>
                </a:spcBef>
                <a:buClrTx/>
                <a:buFontTx/>
                <a:buNone/>
              </a:pPr>
              <a:t>68</a:t>
            </a:fld>
            <a:endParaRPr lang="en-US" altLang="zh-CN" sz="12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sz="3600" smtClean="0"/>
              <a:t>广播</a:t>
            </a:r>
          </a:p>
        </p:txBody>
      </p:sp>
      <p:sp>
        <p:nvSpPr>
          <p:cNvPr id="80899" name="内容占位符 2"/>
          <p:cNvSpPr>
            <a:spLocks noGrp="1"/>
          </p:cNvSpPr>
          <p:nvPr>
            <p:ph idx="1"/>
          </p:nvPr>
        </p:nvSpPr>
        <p:spPr>
          <a:xfrm>
            <a:off x="566738" y="1052513"/>
            <a:ext cx="8001000" cy="5272087"/>
          </a:xfr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pPr>
              <a:buFont typeface="Wingdings" pitchFamily="2" charset="2"/>
              <a:buNone/>
            </a:pPr>
            <a:r>
              <a:rPr lang="en-US" altLang="zh-CN" sz="2800" smtClean="0"/>
              <a:t>          ogrid</a:t>
            </a:r>
            <a:r>
              <a:rPr lang="zh-CN" altLang="en-US" sz="2800" smtClean="0"/>
              <a:t>为什么不是函数：根据</a:t>
            </a:r>
            <a:r>
              <a:rPr lang="en-US" altLang="zh-CN" sz="2800" smtClean="0"/>
              <a:t>Python</a:t>
            </a:r>
            <a:r>
              <a:rPr lang="zh-CN" altLang="en-US" sz="2800" smtClean="0"/>
              <a:t>的语法，只有在中括号中才能使用用冒号隔开的切片语法，如果</a:t>
            </a:r>
            <a:r>
              <a:rPr lang="en-US" altLang="zh-CN" sz="2800" smtClean="0"/>
              <a:t>ogrid</a:t>
            </a:r>
            <a:r>
              <a:rPr lang="zh-CN" altLang="en-US" sz="2800" smtClean="0"/>
              <a:t>是函数的话，那么这些切片必须使用</a:t>
            </a:r>
            <a:r>
              <a:rPr lang="en-US" altLang="zh-CN" sz="2800" smtClean="0"/>
              <a:t>slice</a:t>
            </a:r>
            <a:r>
              <a:rPr lang="zh-CN" altLang="en-US" sz="2800" smtClean="0"/>
              <a:t>函数创建，这显然会增加代码的长度。</a:t>
            </a:r>
          </a:p>
        </p:txBody>
      </p:sp>
      <p:sp>
        <p:nvSpPr>
          <p:cNvPr id="809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E7FBA598-3D7B-4792-A226-089B4E8A05A9}" type="slidenum">
              <a:rPr lang="en-US" altLang="zh-CN" sz="1200"/>
              <a:pPr>
                <a:spcBef>
                  <a:spcPct val="0"/>
                </a:spcBef>
                <a:buClrTx/>
                <a:buFontTx/>
                <a:buNone/>
              </a:pPr>
              <a:t>69</a:t>
            </a:fld>
            <a:endParaRPr lang="en-US" altLang="zh-CN" sz="1200"/>
          </a:p>
        </p:txBody>
      </p:sp>
      <p:sp>
        <p:nvSpPr>
          <p:cNvPr id="80901" name="Text Box 4"/>
          <p:cNvSpPr txBox="1">
            <a:spLocks noChangeArrowheads="1"/>
          </p:cNvSpPr>
          <p:nvPr/>
        </p:nvSpPr>
        <p:spPr bwMode="auto">
          <a:xfrm>
            <a:off x="1447800" y="1143000"/>
            <a:ext cx="64008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x, y = np.ogrid[0:1:4j, 0:1:3j]</a:t>
            </a:r>
          </a:p>
          <a:p>
            <a:pPr eaLnBrk="1" hangingPunct="1">
              <a:spcBef>
                <a:spcPct val="0"/>
              </a:spcBef>
              <a:buClrTx/>
              <a:buFontTx/>
              <a:buNone/>
            </a:pPr>
            <a:r>
              <a:rPr lang="en-US" altLang="zh-CN" sz="2000"/>
              <a:t>&gt;&gt;&gt; x</a:t>
            </a:r>
          </a:p>
          <a:p>
            <a:pPr eaLnBrk="1" hangingPunct="1">
              <a:spcBef>
                <a:spcPct val="0"/>
              </a:spcBef>
              <a:buClrTx/>
              <a:buFontTx/>
              <a:buNone/>
            </a:pPr>
            <a:r>
              <a:rPr lang="en-US" altLang="zh-CN" sz="2000"/>
              <a:t>array([[ 0. ],</a:t>
            </a:r>
          </a:p>
          <a:p>
            <a:pPr eaLnBrk="1" hangingPunct="1">
              <a:spcBef>
                <a:spcPct val="0"/>
              </a:spcBef>
              <a:buClrTx/>
              <a:buFontTx/>
              <a:buNone/>
            </a:pPr>
            <a:r>
              <a:rPr lang="en-US" altLang="zh-CN" sz="2000"/>
              <a:t>[ 0.33333333],</a:t>
            </a:r>
          </a:p>
          <a:p>
            <a:pPr eaLnBrk="1" hangingPunct="1">
              <a:spcBef>
                <a:spcPct val="0"/>
              </a:spcBef>
              <a:buClrTx/>
              <a:buFontTx/>
              <a:buNone/>
            </a:pPr>
            <a:r>
              <a:rPr lang="en-US" altLang="zh-CN" sz="2000"/>
              <a:t>[ 0.66666667],</a:t>
            </a:r>
          </a:p>
          <a:p>
            <a:pPr eaLnBrk="1" hangingPunct="1">
              <a:spcBef>
                <a:spcPct val="0"/>
              </a:spcBef>
              <a:buClrTx/>
              <a:buFontTx/>
              <a:buNone/>
            </a:pPr>
            <a:r>
              <a:rPr lang="en-US" altLang="zh-CN" sz="2000"/>
              <a:t>[ 1. ]])</a:t>
            </a:r>
          </a:p>
          <a:p>
            <a:pPr eaLnBrk="1" hangingPunct="1">
              <a:spcBef>
                <a:spcPct val="0"/>
              </a:spcBef>
              <a:buClrTx/>
              <a:buFontTx/>
              <a:buNone/>
            </a:pPr>
            <a:r>
              <a:rPr lang="en-US" altLang="zh-CN" sz="2000"/>
              <a:t>&gt;&gt;&gt; y</a:t>
            </a:r>
          </a:p>
          <a:p>
            <a:pPr eaLnBrk="1" hangingPunct="1">
              <a:spcBef>
                <a:spcPct val="0"/>
              </a:spcBef>
              <a:buClrTx/>
              <a:buFontTx/>
              <a:buNone/>
            </a:pPr>
            <a:r>
              <a:rPr lang="en-US" altLang="zh-CN" sz="2000"/>
              <a:t>array([[ 0. , 0.5, 1. ]])</a:t>
            </a:r>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z="3600" smtClean="0">
                <a:solidFill>
                  <a:schemeClr val="tx1"/>
                </a:solidFill>
              </a:rPr>
              <a:t>创建数组</a:t>
            </a:r>
            <a:endParaRPr lang="zh-CN" altLang="en-US" sz="3600" smtClean="0"/>
          </a:p>
        </p:txBody>
      </p:sp>
      <p:sp>
        <p:nvSpPr>
          <p:cNvPr id="10243" name="Rectangle 3"/>
          <p:cNvSpPr>
            <a:spLocks noGrp="1" noChangeArrowheads="1"/>
          </p:cNvSpPr>
          <p:nvPr>
            <p:ph idx="1"/>
          </p:nvPr>
        </p:nvSpPr>
        <p:spPr/>
        <p:txBody>
          <a:bodyPr/>
          <a:lstStyle/>
          <a:p>
            <a:pPr eaLnBrk="1" hangingPunct="1">
              <a:buFont typeface="Wingdings" pitchFamily="2" charset="2"/>
              <a:buNone/>
            </a:pPr>
            <a:endParaRPr lang="zh-CN" altLang="en-US" smtClean="0"/>
          </a:p>
        </p:txBody>
      </p:sp>
      <p:sp>
        <p:nvSpPr>
          <p:cNvPr id="102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905DDB47-0E46-4743-82D1-6DBAE7689085}" type="slidenum">
              <a:rPr lang="en-US" altLang="zh-CN" sz="1200"/>
              <a:pPr>
                <a:spcBef>
                  <a:spcPct val="0"/>
                </a:spcBef>
                <a:buClrTx/>
                <a:buFontTx/>
                <a:buNone/>
              </a:pPr>
              <a:t>7</a:t>
            </a:fld>
            <a:endParaRPr lang="en-US" altLang="zh-CN" sz="1200"/>
          </a:p>
        </p:txBody>
      </p:sp>
      <p:sp>
        <p:nvSpPr>
          <p:cNvPr id="10245" name="Text Box 4"/>
          <p:cNvSpPr txBox="1">
            <a:spLocks noChangeArrowheads="1"/>
          </p:cNvSpPr>
          <p:nvPr/>
        </p:nvSpPr>
        <p:spPr bwMode="auto">
          <a:xfrm>
            <a:off x="685800" y="1265238"/>
            <a:ext cx="7467600" cy="4894262"/>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400"/>
              <a:t>&gt;&gt;&gt; a = np.array([1, 2, 3, 4])</a:t>
            </a:r>
          </a:p>
          <a:p>
            <a:pPr eaLnBrk="1" hangingPunct="1">
              <a:spcBef>
                <a:spcPct val="0"/>
              </a:spcBef>
              <a:buClrTx/>
              <a:buFontTx/>
              <a:buNone/>
            </a:pPr>
            <a:r>
              <a:rPr lang="en-US" altLang="zh-CN" sz="2400"/>
              <a:t>&gt;&gt;&gt; b = np.array((5, 6, 7, 8))</a:t>
            </a:r>
          </a:p>
          <a:p>
            <a:pPr eaLnBrk="1" hangingPunct="1">
              <a:spcBef>
                <a:spcPct val="0"/>
              </a:spcBef>
              <a:buClrTx/>
              <a:buFontTx/>
              <a:buNone/>
            </a:pPr>
            <a:r>
              <a:rPr lang="en-US" altLang="zh-CN" sz="2400"/>
              <a:t>&gt;&gt;&gt; c = np.array([[1, 2, 3, 4],[4, 5, 6, 7], [7, 8, 9, 10]])</a:t>
            </a:r>
          </a:p>
          <a:p>
            <a:pPr eaLnBrk="1" hangingPunct="1">
              <a:spcBef>
                <a:spcPct val="0"/>
              </a:spcBef>
              <a:buClrTx/>
              <a:buFontTx/>
              <a:buNone/>
            </a:pPr>
            <a:r>
              <a:rPr lang="en-US" altLang="zh-CN" sz="2400"/>
              <a:t>&gt;&gt;&gt; b</a:t>
            </a:r>
          </a:p>
          <a:p>
            <a:pPr eaLnBrk="1" hangingPunct="1">
              <a:spcBef>
                <a:spcPct val="0"/>
              </a:spcBef>
              <a:buClrTx/>
              <a:buFontTx/>
              <a:buNone/>
            </a:pPr>
            <a:r>
              <a:rPr lang="en-US" altLang="zh-CN" sz="2400"/>
              <a:t>array([5, 6, 7, 8])</a:t>
            </a:r>
          </a:p>
          <a:p>
            <a:pPr eaLnBrk="1" hangingPunct="1">
              <a:spcBef>
                <a:spcPct val="0"/>
              </a:spcBef>
              <a:buClrTx/>
              <a:buFontTx/>
              <a:buNone/>
            </a:pPr>
            <a:r>
              <a:rPr lang="en-US" altLang="zh-CN" sz="2400"/>
              <a:t>&gt;&gt;&gt; c</a:t>
            </a:r>
          </a:p>
          <a:p>
            <a:pPr eaLnBrk="1" hangingPunct="1">
              <a:spcBef>
                <a:spcPct val="0"/>
              </a:spcBef>
              <a:buClrTx/>
              <a:buFontTx/>
              <a:buNone/>
            </a:pPr>
            <a:r>
              <a:rPr lang="en-US" altLang="zh-CN" sz="2400"/>
              <a:t>array([[1, 2, 3, 4],</a:t>
            </a:r>
          </a:p>
          <a:p>
            <a:pPr eaLnBrk="1" hangingPunct="1">
              <a:spcBef>
                <a:spcPct val="0"/>
              </a:spcBef>
              <a:buClrTx/>
              <a:buFontTx/>
              <a:buNone/>
            </a:pPr>
            <a:r>
              <a:rPr lang="en-US" altLang="zh-CN" sz="2400"/>
              <a:t>          [4, 5, 6, 7],</a:t>
            </a:r>
          </a:p>
          <a:p>
            <a:pPr eaLnBrk="1" hangingPunct="1">
              <a:spcBef>
                <a:spcPct val="0"/>
              </a:spcBef>
              <a:buClrTx/>
              <a:buFontTx/>
              <a:buNone/>
            </a:pPr>
            <a:r>
              <a:rPr lang="en-US" altLang="zh-CN" sz="2400"/>
              <a:t>          [7, 8, 9, 10]])</a:t>
            </a:r>
          </a:p>
          <a:p>
            <a:pPr eaLnBrk="1" hangingPunct="1">
              <a:spcBef>
                <a:spcPct val="0"/>
              </a:spcBef>
              <a:buClrTx/>
              <a:buFontTx/>
              <a:buNone/>
            </a:pPr>
            <a:r>
              <a:rPr lang="en-US" altLang="zh-CN" sz="2400"/>
              <a:t>&gt;&gt;&gt; c.dtype  #</a:t>
            </a:r>
            <a:r>
              <a:rPr lang="zh-CN" altLang="en-US" sz="2400"/>
              <a:t>数组的元素类型可以通过</a:t>
            </a:r>
            <a:r>
              <a:rPr lang="en-US" altLang="zh-CN" sz="2400"/>
              <a:t>dtype </a:t>
            </a:r>
            <a:r>
              <a:rPr lang="zh-CN" altLang="en-US" sz="2400"/>
              <a:t>属性获得</a:t>
            </a:r>
            <a:endParaRPr lang="en-US" altLang="zh-CN" sz="2400"/>
          </a:p>
          <a:p>
            <a:pPr eaLnBrk="1" hangingPunct="1">
              <a:spcBef>
                <a:spcPct val="0"/>
              </a:spcBef>
              <a:buClrTx/>
              <a:buFontTx/>
              <a:buNone/>
            </a:pPr>
            <a:r>
              <a:rPr lang="en-US" altLang="zh-CN" sz="2400"/>
              <a:t>dtype('int32')</a:t>
            </a:r>
            <a:endParaRPr lang="zh-CN" altLang="zh-CN" sz="2400" b="1"/>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sz="3600" smtClean="0"/>
              <a:t>广播</a:t>
            </a:r>
          </a:p>
        </p:txBody>
      </p:sp>
      <p:sp>
        <p:nvSpPr>
          <p:cNvPr id="81923" name="内容占位符 2"/>
          <p:cNvSpPr>
            <a:spLocks noGrp="1"/>
          </p:cNvSpPr>
          <p:nvPr>
            <p:ph idx="1"/>
          </p:nvPr>
        </p:nvSpPr>
        <p:spPr>
          <a:xfrm>
            <a:off x="381000" y="1052513"/>
            <a:ext cx="8186738" cy="4967287"/>
          </a:xfrm>
        </p:spPr>
        <p:txBody>
          <a:bodyPr/>
          <a:lstStyle/>
          <a:p>
            <a:pPr>
              <a:buFont typeface="Wingdings" pitchFamily="2" charset="2"/>
              <a:buNone/>
            </a:pPr>
            <a:r>
              <a:rPr lang="zh-CN" altLang="en-US" sz="2800" smtClean="0"/>
              <a:t>        利用</a:t>
            </a:r>
            <a:r>
              <a:rPr lang="en-US" altLang="zh-CN" sz="2800" smtClean="0"/>
              <a:t>ogrid</a:t>
            </a:r>
            <a:r>
              <a:rPr lang="zh-CN" altLang="en-US" sz="2800" smtClean="0"/>
              <a:t>的返回值，能很容易计算</a:t>
            </a:r>
            <a:r>
              <a:rPr lang="en-US" altLang="zh-CN" sz="2800" smtClean="0"/>
              <a:t>x, y</a:t>
            </a:r>
            <a:r>
              <a:rPr lang="zh-CN" altLang="en-US" sz="2800" smtClean="0"/>
              <a:t>网格面上各点的值，或者</a:t>
            </a:r>
            <a:r>
              <a:rPr lang="en-US" altLang="zh-CN" sz="2800" smtClean="0"/>
              <a:t>x, y, z</a:t>
            </a:r>
            <a:r>
              <a:rPr lang="zh-CN" altLang="en-US" sz="2800" smtClean="0"/>
              <a:t>网格体上各点的值。下面是绘制三维曲面</a:t>
            </a:r>
            <a:r>
              <a:rPr lang="en-US" altLang="zh-CN" sz="2800" smtClean="0"/>
              <a:t>x * exp(x**2 - y**2) </a:t>
            </a:r>
            <a:r>
              <a:rPr lang="zh-CN" altLang="en-US" sz="2800" smtClean="0"/>
              <a:t>的程序：</a:t>
            </a:r>
            <a:r>
              <a:rPr lang="en-US" altLang="zh-CN" sz="2800" smtClean="0"/>
              <a:t>(numpy_orid_mlab.py)</a:t>
            </a:r>
          </a:p>
          <a:p>
            <a:pPr>
              <a:buFont typeface="Wingdings" pitchFamily="2" charset="2"/>
              <a:buNone/>
            </a:pPr>
            <a:endParaRPr lang="zh-CN" altLang="en-US" sz="2800" smtClean="0"/>
          </a:p>
        </p:txBody>
      </p:sp>
      <p:sp>
        <p:nvSpPr>
          <p:cNvPr id="819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B946DE5C-28FA-4768-8158-40C3ABBA56D2}" type="slidenum">
              <a:rPr lang="en-US" altLang="zh-CN" sz="1200"/>
              <a:pPr>
                <a:spcBef>
                  <a:spcPct val="0"/>
                </a:spcBef>
                <a:buClrTx/>
                <a:buFontTx/>
                <a:buNone/>
              </a:pPr>
              <a:t>70</a:t>
            </a:fld>
            <a:endParaRPr lang="en-US" altLang="zh-CN" sz="1200"/>
          </a:p>
        </p:txBody>
      </p:sp>
      <p:sp>
        <p:nvSpPr>
          <p:cNvPr id="81925" name="Text Box 4"/>
          <p:cNvSpPr txBox="1">
            <a:spLocks noChangeArrowheads="1"/>
          </p:cNvSpPr>
          <p:nvPr/>
        </p:nvSpPr>
        <p:spPr bwMode="auto">
          <a:xfrm>
            <a:off x="1371600" y="2971800"/>
            <a:ext cx="6705600" cy="31702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import numpy as np</a:t>
            </a:r>
          </a:p>
          <a:p>
            <a:pPr eaLnBrk="1" hangingPunct="1">
              <a:spcBef>
                <a:spcPct val="0"/>
              </a:spcBef>
              <a:buClrTx/>
              <a:buFontTx/>
              <a:buNone/>
            </a:pPr>
            <a:r>
              <a:rPr lang="en-US" altLang="zh-CN" sz="2000"/>
              <a:t>From mayavi import mlab</a:t>
            </a:r>
          </a:p>
          <a:p>
            <a:pPr eaLnBrk="1" hangingPunct="1">
              <a:spcBef>
                <a:spcPct val="0"/>
              </a:spcBef>
              <a:buClrTx/>
              <a:buFontTx/>
              <a:buNone/>
            </a:pPr>
            <a:endParaRPr lang="en-US" altLang="zh-CN" sz="2000"/>
          </a:p>
          <a:p>
            <a:pPr eaLnBrk="1" hangingPunct="1">
              <a:spcBef>
                <a:spcPct val="0"/>
              </a:spcBef>
              <a:buClrTx/>
              <a:buFontTx/>
              <a:buNone/>
            </a:pPr>
            <a:r>
              <a:rPr lang="es-ES" altLang="zh-CN" sz="2000"/>
              <a:t>x, y = np.ogrid[-2:2:20j, -2:2:20j]</a:t>
            </a:r>
          </a:p>
          <a:p>
            <a:pPr eaLnBrk="1" hangingPunct="1">
              <a:spcBef>
                <a:spcPct val="0"/>
              </a:spcBef>
              <a:buClrTx/>
              <a:buFontTx/>
              <a:buNone/>
            </a:pPr>
            <a:r>
              <a:rPr lang="pl-PL" altLang="zh-CN" sz="2000"/>
              <a:t>z = x * np.exp( - x**2 - y**2)</a:t>
            </a:r>
            <a:endParaRPr lang="en-US" altLang="zh-CN" sz="2000"/>
          </a:p>
          <a:p>
            <a:pPr eaLnBrk="1" hangingPunct="1">
              <a:spcBef>
                <a:spcPct val="0"/>
              </a:spcBef>
              <a:buClrTx/>
              <a:buFontTx/>
              <a:buNone/>
            </a:pPr>
            <a:endParaRPr lang="pl-PL" altLang="zh-CN" sz="2000"/>
          </a:p>
          <a:p>
            <a:pPr eaLnBrk="1" hangingPunct="1">
              <a:spcBef>
                <a:spcPct val="0"/>
              </a:spcBef>
              <a:buClrTx/>
              <a:buFontTx/>
              <a:buNone/>
            </a:pPr>
            <a:r>
              <a:rPr lang="en-US" altLang="zh-CN" sz="2000"/>
              <a:t>pl = mlab.surf(x, y, z, warp_scale="auto")</a:t>
            </a:r>
          </a:p>
          <a:p>
            <a:pPr eaLnBrk="1" hangingPunct="1">
              <a:spcBef>
                <a:spcPct val="0"/>
              </a:spcBef>
              <a:buClrTx/>
              <a:buFontTx/>
              <a:buNone/>
            </a:pPr>
            <a:r>
              <a:rPr lang="en-US" altLang="zh-CN" sz="2000"/>
              <a:t>mlab.axes(xlabel='x', ylabel='y', zlabel='z')</a:t>
            </a:r>
          </a:p>
          <a:p>
            <a:pPr eaLnBrk="1" hangingPunct="1">
              <a:spcBef>
                <a:spcPct val="0"/>
              </a:spcBef>
              <a:buClrTx/>
              <a:buFontTx/>
              <a:buNone/>
            </a:pPr>
            <a:r>
              <a:rPr lang="en-US" altLang="zh-CN" sz="2000"/>
              <a:t>mlab.outline(pl)</a:t>
            </a:r>
          </a:p>
          <a:p>
            <a:pPr eaLnBrk="1" hangingPunct="1">
              <a:spcBef>
                <a:spcPct val="0"/>
              </a:spcBef>
              <a:buClrTx/>
              <a:buFontTx/>
              <a:buNone/>
            </a:pPr>
            <a:r>
              <a:rPr lang="en-US" altLang="zh-CN" sz="2000"/>
              <a:t>mlab.show</a:t>
            </a:r>
            <a:endParaRPr lang="zh-CN" altLang="en-US" sz="2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sz="3600" smtClean="0"/>
              <a:t>广播</a:t>
            </a:r>
          </a:p>
        </p:txBody>
      </p:sp>
      <p:sp>
        <p:nvSpPr>
          <p:cNvPr id="82947" name="内容占位符 2"/>
          <p:cNvSpPr>
            <a:spLocks noGrp="1"/>
          </p:cNvSpPr>
          <p:nvPr>
            <p:ph idx="1"/>
          </p:nvPr>
        </p:nvSpPr>
        <p:spPr>
          <a:xfrm>
            <a:off x="381000" y="1052513"/>
            <a:ext cx="8186738" cy="4967287"/>
          </a:xfrm>
        </p:spPr>
        <p:txBody>
          <a:bodyPr/>
          <a:lstStyle/>
          <a:p>
            <a:pPr>
              <a:buFont typeface="Wingdings" pitchFamily="2" charset="2"/>
              <a:buNone/>
            </a:pPr>
            <a:r>
              <a:rPr lang="zh-CN" altLang="en-US" smtClean="0"/>
              <a:t>        此程序使用</a:t>
            </a:r>
            <a:r>
              <a:rPr lang="en-US" altLang="zh-CN" smtClean="0"/>
              <a:t>mayavi</a:t>
            </a:r>
            <a:r>
              <a:rPr lang="zh-CN" altLang="en-US" smtClean="0"/>
              <a:t>的</a:t>
            </a:r>
            <a:r>
              <a:rPr lang="en-US" altLang="zh-CN" smtClean="0"/>
              <a:t>mlab</a:t>
            </a:r>
            <a:r>
              <a:rPr lang="zh-CN" altLang="en-US" smtClean="0"/>
              <a:t>库快速绘制</a:t>
            </a:r>
            <a:r>
              <a:rPr lang="en-US" altLang="zh-CN" smtClean="0"/>
              <a:t>3D</a:t>
            </a:r>
            <a:r>
              <a:rPr lang="zh-CN" altLang="en-US" smtClean="0"/>
              <a:t>曲面，关于</a:t>
            </a:r>
            <a:r>
              <a:rPr lang="en-US" altLang="zh-CN" smtClean="0"/>
              <a:t>mlab</a:t>
            </a:r>
            <a:r>
              <a:rPr lang="zh-CN" altLang="en-US" smtClean="0"/>
              <a:t>的相关内容将在今后的章节进行介绍。</a:t>
            </a:r>
          </a:p>
        </p:txBody>
      </p:sp>
      <p:sp>
        <p:nvSpPr>
          <p:cNvPr id="829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1CFC9A8C-0D7F-4993-A257-D50872A24E44}" type="slidenum">
              <a:rPr lang="en-US" altLang="zh-CN" sz="1200"/>
              <a:pPr>
                <a:spcBef>
                  <a:spcPct val="0"/>
                </a:spcBef>
                <a:buClrTx/>
                <a:buFontTx/>
                <a:buNone/>
              </a:pPr>
              <a:t>71</a:t>
            </a:fld>
            <a:endParaRPr lang="en-US" altLang="zh-CN" sz="1200"/>
          </a:p>
        </p:txBody>
      </p:sp>
      <p:pic>
        <p:nvPicPr>
          <p:cNvPr id="8294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514600"/>
            <a:ext cx="504825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en-US" altLang="zh-CN" sz="3600" smtClean="0"/>
              <a:t>ufunc</a:t>
            </a:r>
            <a:r>
              <a:rPr lang="zh-CN" altLang="en-US" sz="3600" smtClean="0"/>
              <a:t>的方法</a:t>
            </a:r>
          </a:p>
        </p:txBody>
      </p:sp>
      <p:sp>
        <p:nvSpPr>
          <p:cNvPr id="83971" name="内容占位符 2"/>
          <p:cNvSpPr>
            <a:spLocks noGrp="1"/>
          </p:cNvSpPr>
          <p:nvPr>
            <p:ph idx="1"/>
          </p:nvPr>
        </p:nvSpPr>
        <p:spPr>
          <a:xfrm>
            <a:off x="304800" y="1052513"/>
            <a:ext cx="8458200" cy="4967287"/>
          </a:xfrm>
        </p:spPr>
        <p:txBody>
          <a:bodyPr/>
          <a:lstStyle/>
          <a:p>
            <a:pPr>
              <a:buFont typeface="Wingdings" pitchFamily="2" charset="2"/>
              <a:buNone/>
            </a:pPr>
            <a:r>
              <a:rPr lang="en-US" altLang="zh-CN" smtClean="0"/>
              <a:t>         </a:t>
            </a:r>
            <a:r>
              <a:rPr lang="en-US" altLang="zh-CN" sz="2800" smtClean="0"/>
              <a:t>ufunc</a:t>
            </a:r>
            <a:r>
              <a:rPr lang="zh-CN" altLang="en-US" sz="2800" smtClean="0"/>
              <a:t>函数本身还有些方法，这些方法只对两个输入一个输出的</a:t>
            </a:r>
            <a:r>
              <a:rPr lang="en-US" altLang="zh-CN" sz="2800" smtClean="0"/>
              <a:t>ufunc</a:t>
            </a:r>
            <a:r>
              <a:rPr lang="zh-CN" altLang="en-US" sz="2800" smtClean="0"/>
              <a:t>函数有效，其它的</a:t>
            </a:r>
            <a:r>
              <a:rPr lang="en-US" altLang="zh-CN" sz="2800" smtClean="0"/>
              <a:t>ufunc</a:t>
            </a:r>
            <a:r>
              <a:rPr lang="zh-CN" altLang="en-US" sz="2800" smtClean="0"/>
              <a:t>对象调用这些方法时会抛出</a:t>
            </a:r>
            <a:r>
              <a:rPr lang="en-US" altLang="zh-CN" sz="2800" smtClean="0"/>
              <a:t>ValueError</a:t>
            </a:r>
            <a:r>
              <a:rPr lang="zh-CN" altLang="en-US" sz="2800" smtClean="0"/>
              <a:t>异常。</a:t>
            </a:r>
            <a:endParaRPr lang="en-US" altLang="zh-CN" sz="2800" smtClean="0"/>
          </a:p>
          <a:p>
            <a:pPr>
              <a:buFont typeface="Wingdings" pitchFamily="2" charset="2"/>
              <a:buNone/>
            </a:pPr>
            <a:r>
              <a:rPr lang="en-US" altLang="zh-CN" sz="2800" smtClean="0"/>
              <a:t>          reduce </a:t>
            </a:r>
            <a:r>
              <a:rPr lang="zh-CN" altLang="en-US" sz="2800" smtClean="0"/>
              <a:t>方法和</a:t>
            </a:r>
            <a:r>
              <a:rPr lang="en-US" altLang="zh-CN" sz="2800" smtClean="0"/>
              <a:t>Python</a:t>
            </a:r>
            <a:r>
              <a:rPr lang="zh-CN" altLang="en-US" sz="2800" smtClean="0"/>
              <a:t>的</a:t>
            </a:r>
            <a:r>
              <a:rPr lang="en-US" altLang="zh-CN" sz="2800" smtClean="0"/>
              <a:t>reduce</a:t>
            </a:r>
            <a:r>
              <a:rPr lang="zh-CN" altLang="en-US" sz="2800" smtClean="0"/>
              <a:t>函数类似，它沿着</a:t>
            </a:r>
            <a:r>
              <a:rPr lang="en-US" altLang="zh-CN" sz="2800" smtClean="0"/>
              <a:t>axis</a:t>
            </a:r>
            <a:r>
              <a:rPr lang="zh-CN" altLang="en-US" sz="2800" smtClean="0"/>
              <a:t>轴对</a:t>
            </a:r>
            <a:r>
              <a:rPr lang="en-US" altLang="zh-CN" sz="2800" smtClean="0"/>
              <a:t>array</a:t>
            </a:r>
            <a:r>
              <a:rPr lang="zh-CN" altLang="en-US" sz="2800" smtClean="0"/>
              <a:t>进行操作</a:t>
            </a:r>
            <a:r>
              <a:rPr lang="en-US" altLang="zh-CN" sz="2800" smtClean="0"/>
              <a:t>.</a:t>
            </a:r>
            <a:endParaRPr lang="zh-CN" altLang="en-US" sz="2800" smtClean="0"/>
          </a:p>
        </p:txBody>
      </p:sp>
      <p:sp>
        <p:nvSpPr>
          <p:cNvPr id="839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FBCB58BE-87B1-4387-9751-73AF5527E3D6}" type="slidenum">
              <a:rPr lang="en-US" altLang="zh-CN" sz="1200"/>
              <a:pPr>
                <a:spcBef>
                  <a:spcPct val="0"/>
                </a:spcBef>
                <a:buClrTx/>
                <a:buFontTx/>
                <a:buNone/>
              </a:pPr>
              <a:t>72</a:t>
            </a:fld>
            <a:endParaRPr lang="en-US" altLang="zh-CN" sz="1200"/>
          </a:p>
        </p:txBody>
      </p:sp>
      <p:sp>
        <p:nvSpPr>
          <p:cNvPr id="83973" name="Text Box 4"/>
          <p:cNvSpPr txBox="1">
            <a:spLocks noChangeArrowheads="1"/>
          </p:cNvSpPr>
          <p:nvPr/>
        </p:nvSpPr>
        <p:spPr bwMode="auto">
          <a:xfrm>
            <a:off x="1524000" y="3657600"/>
            <a:ext cx="67056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np.add.reduce([1,2,3]) # 1 + 2 + 3</a:t>
            </a:r>
          </a:p>
          <a:p>
            <a:pPr eaLnBrk="1" hangingPunct="1">
              <a:spcBef>
                <a:spcPct val="0"/>
              </a:spcBef>
              <a:buClrTx/>
              <a:buFontTx/>
              <a:buNone/>
            </a:pPr>
            <a:r>
              <a:rPr lang="en-US" altLang="zh-CN" sz="2000"/>
              <a:t>6</a:t>
            </a:r>
          </a:p>
          <a:p>
            <a:pPr eaLnBrk="1" hangingPunct="1">
              <a:spcBef>
                <a:spcPct val="0"/>
              </a:spcBef>
              <a:buClrTx/>
              <a:buFontTx/>
              <a:buNone/>
            </a:pPr>
            <a:r>
              <a:rPr lang="en-US" altLang="zh-CN" sz="2000"/>
              <a:t>&gt;&gt;&gt; np.add.reduce([[1,2,3],[4,5,6]], axis=1) # (1+2+3),(4+5+6)</a:t>
            </a:r>
          </a:p>
          <a:p>
            <a:pPr eaLnBrk="1" hangingPunct="1">
              <a:spcBef>
                <a:spcPct val="0"/>
              </a:spcBef>
              <a:buClrTx/>
              <a:buFontTx/>
              <a:buNone/>
            </a:pPr>
            <a:r>
              <a:rPr lang="en-US" altLang="zh-CN" sz="2000"/>
              <a:t>array([ 6, 15])</a:t>
            </a:r>
          </a:p>
          <a:p>
            <a:pPr eaLnBrk="1" hangingPunct="1">
              <a:spcBef>
                <a:spcPct val="0"/>
              </a:spcBef>
              <a:buClrTx/>
              <a:buFontTx/>
              <a:buNone/>
            </a:pPr>
            <a:r>
              <a:rPr lang="en-US" altLang="zh-CN" sz="2000"/>
              <a:t>np.add.reduce([[1,2,3],[4,5,6]], axis=0)</a:t>
            </a:r>
          </a:p>
          <a:p>
            <a:pPr eaLnBrk="1" hangingPunct="1">
              <a:spcBef>
                <a:spcPct val="0"/>
              </a:spcBef>
              <a:buClrTx/>
              <a:buFontTx/>
              <a:buNone/>
            </a:pPr>
            <a:r>
              <a:rPr lang="en-US" altLang="zh-CN" sz="2000"/>
              <a:t>array([5, 7, 9])</a:t>
            </a:r>
            <a:endParaRPr lang="zh-CN" altLang="en-US" sz="20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en-US" altLang="zh-CN" sz="3600" smtClean="0"/>
              <a:t>ufunc</a:t>
            </a:r>
            <a:r>
              <a:rPr lang="zh-CN" altLang="en-US" sz="3600" smtClean="0"/>
              <a:t>的方法</a:t>
            </a:r>
          </a:p>
        </p:txBody>
      </p:sp>
      <p:sp>
        <p:nvSpPr>
          <p:cNvPr id="84995" name="内容占位符 2"/>
          <p:cNvSpPr>
            <a:spLocks noGrp="1"/>
          </p:cNvSpPr>
          <p:nvPr>
            <p:ph idx="1"/>
          </p:nvPr>
        </p:nvSpPr>
        <p:spPr/>
        <p:txBody>
          <a:bodyPr/>
          <a:lstStyle/>
          <a:p>
            <a:pPr>
              <a:buFont typeface="Wingdings" pitchFamily="2" charset="2"/>
              <a:buNone/>
            </a:pPr>
            <a:r>
              <a:rPr lang="en-US" altLang="zh-CN" sz="2800" smtClean="0"/>
              <a:t>          accumulate </a:t>
            </a:r>
            <a:r>
              <a:rPr lang="zh-CN" altLang="en-US" sz="2800" smtClean="0"/>
              <a:t>方法和</a:t>
            </a:r>
            <a:r>
              <a:rPr lang="en-US" altLang="zh-CN" sz="2800" smtClean="0"/>
              <a:t>reduce</a:t>
            </a:r>
            <a:r>
              <a:rPr lang="zh-CN" altLang="en-US" sz="2800" smtClean="0"/>
              <a:t>方法类似，只是它返回的数组和输入的数组的</a:t>
            </a:r>
            <a:r>
              <a:rPr lang="en-US" altLang="zh-CN" sz="2800" smtClean="0"/>
              <a:t>shape</a:t>
            </a:r>
            <a:r>
              <a:rPr lang="zh-CN" altLang="en-US" sz="2800" smtClean="0"/>
              <a:t>相同，保存所有的中间计算结果：</a:t>
            </a:r>
          </a:p>
        </p:txBody>
      </p:sp>
      <p:sp>
        <p:nvSpPr>
          <p:cNvPr id="849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436B2BFC-9BD7-4A78-867D-CF87BAD84A04}" type="slidenum">
              <a:rPr lang="en-US" altLang="zh-CN" sz="1200"/>
              <a:pPr>
                <a:spcBef>
                  <a:spcPct val="0"/>
                </a:spcBef>
                <a:buClrTx/>
                <a:buFontTx/>
                <a:buNone/>
              </a:pPr>
              <a:t>73</a:t>
            </a:fld>
            <a:endParaRPr lang="en-US" altLang="zh-CN" sz="1200"/>
          </a:p>
        </p:txBody>
      </p:sp>
      <p:sp>
        <p:nvSpPr>
          <p:cNvPr id="84997" name="Text Box 4"/>
          <p:cNvSpPr txBox="1">
            <a:spLocks noChangeArrowheads="1"/>
          </p:cNvSpPr>
          <p:nvPr/>
        </p:nvSpPr>
        <p:spPr bwMode="auto">
          <a:xfrm>
            <a:off x="1219200" y="2971800"/>
            <a:ext cx="67056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np.add.accumulate([1,2,3])</a:t>
            </a:r>
          </a:p>
          <a:p>
            <a:pPr eaLnBrk="1" hangingPunct="1">
              <a:spcBef>
                <a:spcPct val="0"/>
              </a:spcBef>
              <a:buClrTx/>
              <a:buFontTx/>
              <a:buNone/>
            </a:pPr>
            <a:r>
              <a:rPr lang="en-US" altLang="zh-CN" sz="2000"/>
              <a:t>array([1, 3, 6])</a:t>
            </a:r>
          </a:p>
          <a:p>
            <a:pPr eaLnBrk="1" hangingPunct="1">
              <a:spcBef>
                <a:spcPct val="0"/>
              </a:spcBef>
              <a:buClrTx/>
              <a:buFontTx/>
              <a:buNone/>
            </a:pPr>
            <a:r>
              <a:rPr lang="en-US" altLang="zh-CN" sz="2000"/>
              <a:t>&gt;&gt;&gt; np.add.accumulate([[1,2,3],[4,5,6]], axis=1)</a:t>
            </a:r>
          </a:p>
          <a:p>
            <a:pPr eaLnBrk="1" hangingPunct="1">
              <a:spcBef>
                <a:spcPct val="0"/>
              </a:spcBef>
              <a:buClrTx/>
              <a:buFontTx/>
              <a:buNone/>
            </a:pPr>
            <a:r>
              <a:rPr lang="en-US" altLang="zh-CN" sz="2000"/>
              <a:t>array([[ 1, 3, 6],</a:t>
            </a:r>
          </a:p>
          <a:p>
            <a:pPr eaLnBrk="1" hangingPunct="1">
              <a:spcBef>
                <a:spcPct val="0"/>
              </a:spcBef>
              <a:buClrTx/>
              <a:buFontTx/>
              <a:buNone/>
            </a:pPr>
            <a:r>
              <a:rPr lang="en-US" altLang="zh-CN" sz="2000"/>
              <a:t>[ 4, 9, 15]])</a:t>
            </a:r>
            <a:endParaRPr lang="zh-CN" altLang="en-US" sz="20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en-US" altLang="zh-CN" sz="3600" smtClean="0"/>
              <a:t>ufunc</a:t>
            </a:r>
            <a:r>
              <a:rPr lang="zh-CN" altLang="en-US" sz="3600" smtClean="0"/>
              <a:t>的方法</a:t>
            </a:r>
          </a:p>
        </p:txBody>
      </p:sp>
      <p:sp>
        <p:nvSpPr>
          <p:cNvPr id="86019" name="内容占位符 2"/>
          <p:cNvSpPr>
            <a:spLocks noGrp="1"/>
          </p:cNvSpPr>
          <p:nvPr>
            <p:ph idx="1"/>
          </p:nvPr>
        </p:nvSpPr>
        <p:spPr>
          <a:xfrm>
            <a:off x="457200" y="1052513"/>
            <a:ext cx="8110538" cy="4967287"/>
          </a:xfrm>
        </p:spPr>
        <p:txBody>
          <a:bodyPr/>
          <a:lstStyle/>
          <a:p>
            <a:pPr>
              <a:buFont typeface="Wingdings" pitchFamily="2" charset="2"/>
              <a:buNone/>
            </a:pPr>
            <a:r>
              <a:rPr lang="en-US" altLang="zh-CN" smtClean="0"/>
              <a:t>          </a:t>
            </a:r>
            <a:r>
              <a:rPr lang="en-US" altLang="zh-CN" sz="2800" smtClean="0"/>
              <a:t>reduceat </a:t>
            </a:r>
            <a:r>
              <a:rPr lang="zh-CN" altLang="en-US" sz="2800" smtClean="0"/>
              <a:t>方法计算多组</a:t>
            </a:r>
            <a:r>
              <a:rPr lang="en-US" altLang="zh-CN" sz="2800" smtClean="0"/>
              <a:t>reduce</a:t>
            </a:r>
            <a:r>
              <a:rPr lang="zh-CN" altLang="en-US" sz="2800" smtClean="0"/>
              <a:t>的结果，通过</a:t>
            </a:r>
            <a:r>
              <a:rPr lang="en-US" altLang="zh-CN" sz="2800" smtClean="0"/>
              <a:t>indices</a:t>
            </a:r>
            <a:r>
              <a:rPr lang="zh-CN" altLang="en-US" sz="2800" smtClean="0"/>
              <a:t>参数指定一系列</a:t>
            </a:r>
            <a:r>
              <a:rPr lang="en-US" altLang="zh-CN" sz="2800" smtClean="0"/>
              <a:t>reduce</a:t>
            </a:r>
            <a:r>
              <a:rPr lang="zh-CN" altLang="en-US" sz="2800" smtClean="0"/>
              <a:t>的起始和终了位置。</a:t>
            </a:r>
            <a:r>
              <a:rPr lang="en-US" altLang="zh-CN" sz="2800" smtClean="0"/>
              <a:t>reduceat</a:t>
            </a:r>
            <a:r>
              <a:rPr lang="zh-CN" altLang="en-US" sz="2800" smtClean="0"/>
              <a:t>的计算有些特别，让我们通过一个例子来解释一下：</a:t>
            </a:r>
            <a:endParaRPr lang="en-US" altLang="zh-CN" sz="2800" smtClean="0"/>
          </a:p>
          <a:p>
            <a:pPr>
              <a:buFont typeface="Wingdings" pitchFamily="2" charset="2"/>
              <a:buNone/>
            </a:pPr>
            <a:endParaRPr lang="zh-CN" altLang="en-US" sz="2800" smtClean="0"/>
          </a:p>
        </p:txBody>
      </p:sp>
      <p:sp>
        <p:nvSpPr>
          <p:cNvPr id="860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F5F5704B-8BF0-4237-AE1B-FCAAE45DD993}" type="slidenum">
              <a:rPr lang="en-US" altLang="zh-CN" sz="1200"/>
              <a:pPr>
                <a:spcBef>
                  <a:spcPct val="0"/>
                </a:spcBef>
                <a:buClrTx/>
                <a:buFontTx/>
                <a:buNone/>
              </a:pPr>
              <a:t>74</a:t>
            </a:fld>
            <a:endParaRPr lang="en-US" altLang="zh-CN" sz="1200"/>
          </a:p>
        </p:txBody>
      </p:sp>
      <p:sp>
        <p:nvSpPr>
          <p:cNvPr id="86021" name="Text Box 4"/>
          <p:cNvSpPr txBox="1">
            <a:spLocks noChangeArrowheads="1"/>
          </p:cNvSpPr>
          <p:nvPr/>
        </p:nvSpPr>
        <p:spPr bwMode="auto">
          <a:xfrm>
            <a:off x="1066800" y="3276600"/>
            <a:ext cx="67056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a = np.array([1,2,3,4])</a:t>
            </a:r>
          </a:p>
          <a:p>
            <a:pPr eaLnBrk="1" hangingPunct="1">
              <a:spcBef>
                <a:spcPct val="0"/>
              </a:spcBef>
              <a:buClrTx/>
              <a:buFontTx/>
              <a:buNone/>
            </a:pPr>
            <a:r>
              <a:rPr lang="en-US" altLang="zh-CN" sz="2000"/>
              <a:t>&gt;&gt;&gt; result = np.add.reduceat(a,indices=[0,1,0,2,0,3,0])</a:t>
            </a:r>
          </a:p>
          <a:p>
            <a:pPr eaLnBrk="1" hangingPunct="1">
              <a:spcBef>
                <a:spcPct val="0"/>
              </a:spcBef>
              <a:buClrTx/>
              <a:buFontTx/>
              <a:buNone/>
            </a:pPr>
            <a:r>
              <a:rPr lang="en-US" altLang="zh-CN" sz="2000"/>
              <a:t>&gt;&gt;&gt; result</a:t>
            </a:r>
          </a:p>
          <a:p>
            <a:pPr eaLnBrk="1" hangingPunct="1">
              <a:spcBef>
                <a:spcPct val="0"/>
              </a:spcBef>
              <a:buClrTx/>
              <a:buFontTx/>
              <a:buNone/>
            </a:pPr>
            <a:r>
              <a:rPr lang="en-US" altLang="zh-CN" sz="2000"/>
              <a:t>array([ 1, 2, 3, 3, 6, 4, 10])</a:t>
            </a:r>
            <a:endParaRPr lang="zh-CN" altLang="en-US" sz="20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sz="3600" smtClean="0"/>
              <a:t>ufunc</a:t>
            </a:r>
            <a:r>
              <a:rPr lang="zh-CN" altLang="en-US" sz="3600" smtClean="0"/>
              <a:t>的方法</a:t>
            </a:r>
            <a:endParaRPr lang="zh-CN" altLang="en-US" smtClean="0"/>
          </a:p>
        </p:txBody>
      </p:sp>
      <p:sp>
        <p:nvSpPr>
          <p:cNvPr id="87043" name="内容占位符 2"/>
          <p:cNvSpPr>
            <a:spLocks noGrp="1"/>
          </p:cNvSpPr>
          <p:nvPr>
            <p:ph idx="1"/>
          </p:nvPr>
        </p:nvSpPr>
        <p:spPr>
          <a:xfrm>
            <a:off x="609600" y="1066800"/>
            <a:ext cx="8001000" cy="5181600"/>
          </a:xfrm>
        </p:spPr>
        <p:txBody>
          <a:bodyPr/>
          <a:lstStyle/>
          <a:p>
            <a:pPr>
              <a:buFont typeface="Wingdings" pitchFamily="2" charset="2"/>
              <a:buNone/>
            </a:pPr>
            <a:r>
              <a:rPr lang="zh-CN" altLang="en-US" smtClean="0"/>
              <a:t>          对于</a:t>
            </a:r>
            <a:r>
              <a:rPr lang="en-US" altLang="zh-CN" smtClean="0"/>
              <a:t>indices</a:t>
            </a:r>
            <a:r>
              <a:rPr lang="zh-CN" altLang="en-US" smtClean="0"/>
              <a:t>中的每个元素都会调用</a:t>
            </a:r>
            <a:r>
              <a:rPr lang="en-US" altLang="zh-CN" smtClean="0"/>
              <a:t>reduce</a:t>
            </a:r>
            <a:r>
              <a:rPr lang="zh-CN" altLang="en-US" smtClean="0"/>
              <a:t>函数计算出一个值来，因此最终计算结果的长度和</a:t>
            </a:r>
            <a:r>
              <a:rPr lang="en-US" altLang="zh-CN" smtClean="0"/>
              <a:t>indices</a:t>
            </a:r>
            <a:r>
              <a:rPr lang="zh-CN" altLang="en-US" smtClean="0"/>
              <a:t>的长度相同。结果</a:t>
            </a:r>
            <a:r>
              <a:rPr lang="en-US" altLang="zh-CN" smtClean="0"/>
              <a:t>result</a:t>
            </a:r>
            <a:r>
              <a:rPr lang="zh-CN" altLang="en-US" smtClean="0"/>
              <a:t>数组中除最后一个元素之外，都按照如下计算得出：</a:t>
            </a:r>
            <a:endParaRPr lang="en-US" altLang="zh-CN"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r>
              <a:rPr lang="zh-CN" altLang="en-US" smtClean="0"/>
              <a:t>          </a:t>
            </a:r>
            <a:r>
              <a:rPr lang="zh-CN" altLang="en-US" sz="2800" smtClean="0"/>
              <a:t>而最后一个元素如下计算</a:t>
            </a:r>
            <a:r>
              <a:rPr lang="en-US" altLang="zh-CN" sz="2800" smtClean="0"/>
              <a:t>:</a:t>
            </a:r>
            <a:endParaRPr lang="zh-CN" altLang="en-US" sz="2800" smtClean="0"/>
          </a:p>
        </p:txBody>
      </p:sp>
      <p:sp>
        <p:nvSpPr>
          <p:cNvPr id="870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C03048F3-B771-4B35-9B20-7543C56A5218}" type="slidenum">
              <a:rPr lang="en-US" altLang="zh-CN" sz="1200"/>
              <a:pPr>
                <a:spcBef>
                  <a:spcPct val="0"/>
                </a:spcBef>
                <a:buClrTx/>
                <a:buFontTx/>
                <a:buNone/>
              </a:pPr>
              <a:t>75</a:t>
            </a:fld>
            <a:endParaRPr lang="en-US" altLang="zh-CN" sz="1200"/>
          </a:p>
        </p:txBody>
      </p:sp>
      <p:sp>
        <p:nvSpPr>
          <p:cNvPr id="87045" name="Text Box 4"/>
          <p:cNvSpPr txBox="1">
            <a:spLocks noChangeArrowheads="1"/>
          </p:cNvSpPr>
          <p:nvPr/>
        </p:nvSpPr>
        <p:spPr bwMode="auto">
          <a:xfrm>
            <a:off x="1219200" y="3505200"/>
            <a:ext cx="67056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if indices[i] &lt; indices[i+1]:</a:t>
            </a:r>
          </a:p>
          <a:p>
            <a:pPr eaLnBrk="1" hangingPunct="1">
              <a:spcBef>
                <a:spcPct val="0"/>
              </a:spcBef>
              <a:buClrTx/>
              <a:buFontTx/>
              <a:buNone/>
            </a:pPr>
            <a:r>
              <a:rPr lang="en-US" altLang="zh-CN" sz="2000"/>
              <a:t>result[i] = np.reduce(a[indices[i]:indices[i+1]])</a:t>
            </a:r>
          </a:p>
          <a:p>
            <a:pPr eaLnBrk="1" hangingPunct="1">
              <a:spcBef>
                <a:spcPct val="0"/>
              </a:spcBef>
              <a:buClrTx/>
              <a:buFontTx/>
              <a:buNone/>
            </a:pPr>
            <a:r>
              <a:rPr lang="en-US" altLang="zh-CN" sz="2000"/>
              <a:t>else:</a:t>
            </a:r>
          </a:p>
          <a:p>
            <a:pPr eaLnBrk="1" hangingPunct="1">
              <a:spcBef>
                <a:spcPct val="0"/>
              </a:spcBef>
              <a:buClrTx/>
              <a:buFontTx/>
              <a:buNone/>
            </a:pPr>
            <a:r>
              <a:rPr lang="en-US" altLang="zh-CN" sz="2000"/>
              <a:t>result[i] = a[indices[i]]</a:t>
            </a:r>
            <a:endParaRPr lang="zh-CN" altLang="en-US" sz="2000"/>
          </a:p>
        </p:txBody>
      </p:sp>
      <p:sp>
        <p:nvSpPr>
          <p:cNvPr id="87046" name="Text Box 4"/>
          <p:cNvSpPr txBox="1">
            <a:spLocks noChangeArrowheads="1"/>
          </p:cNvSpPr>
          <p:nvPr/>
        </p:nvSpPr>
        <p:spPr bwMode="auto">
          <a:xfrm>
            <a:off x="1371600" y="5715000"/>
            <a:ext cx="67056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np.reduce(a[indices[-1]:])</a:t>
            </a:r>
            <a:endParaRPr lang="zh-CN" altLang="en-US" sz="2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en-US" altLang="zh-CN" sz="3600" smtClean="0"/>
              <a:t>ufunc</a:t>
            </a:r>
            <a:r>
              <a:rPr lang="zh-CN" altLang="en-US" sz="3600" smtClean="0"/>
              <a:t>的方法</a:t>
            </a:r>
          </a:p>
        </p:txBody>
      </p:sp>
      <p:sp>
        <p:nvSpPr>
          <p:cNvPr id="88067" name="内容占位符 2"/>
          <p:cNvSpPr>
            <a:spLocks noGrp="1"/>
          </p:cNvSpPr>
          <p:nvPr>
            <p:ph idx="1"/>
          </p:nvPr>
        </p:nvSpPr>
        <p:spPr>
          <a:xfrm>
            <a:off x="566738" y="1052513"/>
            <a:ext cx="8001000" cy="5195887"/>
          </a:xfrm>
        </p:spPr>
        <p:txBody>
          <a:bodyPr/>
          <a:lstStyle/>
          <a:p>
            <a:pPr>
              <a:buFont typeface="Wingdings" pitchFamily="2" charset="2"/>
              <a:buNone/>
            </a:pPr>
            <a:r>
              <a:rPr lang="zh-CN" altLang="en-US" smtClean="0"/>
              <a:t>         因此上面例子中，结果的每个元素如下计算而得：</a:t>
            </a:r>
            <a:endParaRPr lang="en-US" altLang="zh-CN"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r>
              <a:rPr lang="zh-CN" altLang="en-US" smtClean="0"/>
              <a:t>        可以看出</a:t>
            </a:r>
            <a:r>
              <a:rPr lang="en-US" altLang="zh-CN" smtClean="0"/>
              <a:t>result[::2]</a:t>
            </a:r>
            <a:r>
              <a:rPr lang="zh-CN" altLang="en-US" smtClean="0"/>
              <a:t>和</a:t>
            </a:r>
            <a:r>
              <a:rPr lang="en-US" altLang="zh-CN" smtClean="0"/>
              <a:t>a</a:t>
            </a:r>
            <a:r>
              <a:rPr lang="zh-CN" altLang="en-US" smtClean="0"/>
              <a:t>相等，而</a:t>
            </a:r>
            <a:r>
              <a:rPr lang="en-US" altLang="zh-CN" smtClean="0"/>
              <a:t>result[1::2]</a:t>
            </a:r>
            <a:r>
              <a:rPr lang="zh-CN" altLang="en-US" smtClean="0"/>
              <a:t>和</a:t>
            </a:r>
            <a:r>
              <a:rPr lang="en-US" altLang="zh-CN" smtClean="0"/>
              <a:t>np.add.accumulate(a)</a:t>
            </a:r>
            <a:r>
              <a:rPr lang="zh-CN" altLang="en-US" smtClean="0"/>
              <a:t>相等。</a:t>
            </a:r>
          </a:p>
        </p:txBody>
      </p:sp>
      <p:sp>
        <p:nvSpPr>
          <p:cNvPr id="880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AA297743-6E9D-40A6-9F68-32799B4BC50A}" type="slidenum">
              <a:rPr lang="en-US" altLang="zh-CN" sz="1200"/>
              <a:pPr>
                <a:spcBef>
                  <a:spcPct val="0"/>
                </a:spcBef>
                <a:buClrTx/>
                <a:buFontTx/>
                <a:buNone/>
              </a:pPr>
              <a:t>76</a:t>
            </a:fld>
            <a:endParaRPr lang="en-US" altLang="zh-CN" sz="1200"/>
          </a:p>
        </p:txBody>
      </p:sp>
      <p:sp>
        <p:nvSpPr>
          <p:cNvPr id="88069" name="Text Box 4"/>
          <p:cNvSpPr txBox="1">
            <a:spLocks noChangeArrowheads="1"/>
          </p:cNvSpPr>
          <p:nvPr/>
        </p:nvSpPr>
        <p:spPr bwMode="auto">
          <a:xfrm>
            <a:off x="1371600" y="2209800"/>
            <a:ext cx="67056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1 : a[0] = 1</a:t>
            </a:r>
          </a:p>
          <a:p>
            <a:pPr eaLnBrk="1" hangingPunct="1">
              <a:spcBef>
                <a:spcPct val="0"/>
              </a:spcBef>
              <a:buClrTx/>
              <a:buFontTx/>
              <a:buNone/>
            </a:pPr>
            <a:r>
              <a:rPr lang="en-US" altLang="zh-CN" sz="2000"/>
              <a:t>2 : a[1] = 2</a:t>
            </a:r>
          </a:p>
          <a:p>
            <a:pPr eaLnBrk="1" hangingPunct="1">
              <a:spcBef>
                <a:spcPct val="0"/>
              </a:spcBef>
              <a:buClrTx/>
              <a:buFontTx/>
              <a:buNone/>
            </a:pPr>
            <a:r>
              <a:rPr lang="pt-BR" altLang="zh-CN" sz="2000"/>
              <a:t>3 : a[0] + a[1] = 1 + 2</a:t>
            </a:r>
          </a:p>
          <a:p>
            <a:pPr eaLnBrk="1" hangingPunct="1">
              <a:spcBef>
                <a:spcPct val="0"/>
              </a:spcBef>
              <a:buClrTx/>
              <a:buFontTx/>
              <a:buNone/>
            </a:pPr>
            <a:r>
              <a:rPr lang="en-US" altLang="zh-CN" sz="2000"/>
              <a:t>3 : a[2] = 3</a:t>
            </a:r>
          </a:p>
          <a:p>
            <a:pPr eaLnBrk="1" hangingPunct="1">
              <a:spcBef>
                <a:spcPct val="0"/>
              </a:spcBef>
              <a:buClrTx/>
              <a:buFontTx/>
              <a:buNone/>
            </a:pPr>
            <a:r>
              <a:rPr lang="pt-BR" altLang="zh-CN" sz="2000"/>
              <a:t>6 : a[0] + a[1] + a[2] = 1 + 2 + 3 = 6</a:t>
            </a:r>
          </a:p>
          <a:p>
            <a:pPr eaLnBrk="1" hangingPunct="1">
              <a:spcBef>
                <a:spcPct val="0"/>
              </a:spcBef>
              <a:buClrTx/>
              <a:buFontTx/>
              <a:buNone/>
            </a:pPr>
            <a:r>
              <a:rPr lang="en-US" altLang="zh-CN" sz="2000"/>
              <a:t>4 : a[3] = 4</a:t>
            </a:r>
          </a:p>
          <a:p>
            <a:pPr eaLnBrk="1" hangingPunct="1">
              <a:spcBef>
                <a:spcPct val="0"/>
              </a:spcBef>
              <a:buClrTx/>
              <a:buFontTx/>
              <a:buNone/>
            </a:pPr>
            <a:r>
              <a:rPr lang="pt-BR" altLang="zh-CN" sz="2000"/>
              <a:t>10: a[0] + a[1] + a[2] + a[3] = 1+2+3+4 = 10</a:t>
            </a:r>
            <a:endParaRPr lang="zh-CN" altLang="en-US" sz="20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en-US" altLang="zh-CN" sz="3600" smtClean="0"/>
              <a:t>ufunc</a:t>
            </a:r>
            <a:r>
              <a:rPr lang="zh-CN" altLang="en-US" sz="3600" smtClean="0"/>
              <a:t>的方法</a:t>
            </a:r>
          </a:p>
        </p:txBody>
      </p:sp>
      <p:sp>
        <p:nvSpPr>
          <p:cNvPr id="89091" name="内容占位符 2"/>
          <p:cNvSpPr>
            <a:spLocks noGrp="1"/>
          </p:cNvSpPr>
          <p:nvPr>
            <p:ph idx="1"/>
          </p:nvPr>
        </p:nvSpPr>
        <p:spPr>
          <a:xfrm>
            <a:off x="566738" y="914400"/>
            <a:ext cx="8001000" cy="5410200"/>
          </a:xfrm>
        </p:spPr>
        <p:txBody>
          <a:bodyPr/>
          <a:lstStyle/>
          <a:p>
            <a:pPr>
              <a:buFont typeface="Wingdings" pitchFamily="2" charset="2"/>
              <a:buNone/>
            </a:pPr>
            <a:r>
              <a:rPr lang="en-US" altLang="zh-CN" sz="2800" smtClean="0"/>
              <a:t>          outer </a:t>
            </a:r>
            <a:r>
              <a:rPr lang="zh-CN" altLang="en-US" sz="2800" smtClean="0"/>
              <a:t>方法，</a:t>
            </a:r>
            <a:r>
              <a:rPr lang="en-US" altLang="zh-CN" sz="2800" smtClean="0"/>
              <a:t>&lt;op&gt;.outer(a,b)</a:t>
            </a:r>
            <a:r>
              <a:rPr lang="zh-CN" altLang="en-US" sz="2800" smtClean="0"/>
              <a:t>方法的计算等同于如下程序：</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zh-CN" altLang="en-US" sz="2800" smtClean="0"/>
              <a:t>         其中</a:t>
            </a:r>
            <a:r>
              <a:rPr lang="en-US" altLang="zh-CN" sz="2800" smtClean="0"/>
              <a:t>squeeze</a:t>
            </a:r>
            <a:r>
              <a:rPr lang="zh-CN" altLang="en-US" sz="2800" smtClean="0"/>
              <a:t>的功能是剔除数组</a:t>
            </a:r>
            <a:r>
              <a:rPr lang="en-US" altLang="zh-CN" sz="2800" smtClean="0"/>
              <a:t>a</a:t>
            </a:r>
            <a:r>
              <a:rPr lang="zh-CN" altLang="en-US" sz="2800" smtClean="0"/>
              <a:t>中长度为</a:t>
            </a:r>
            <a:r>
              <a:rPr lang="en-US" altLang="zh-CN" sz="2800" smtClean="0"/>
              <a:t>1</a:t>
            </a:r>
            <a:r>
              <a:rPr lang="zh-CN" altLang="en-US" sz="2800" smtClean="0"/>
              <a:t>的轴。如果不太明白这个等同程序的话，可看一个例子：</a:t>
            </a:r>
          </a:p>
        </p:txBody>
      </p:sp>
      <p:sp>
        <p:nvSpPr>
          <p:cNvPr id="890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FCBF2968-9657-4F21-9C1B-5E2C568FA69F}" type="slidenum">
              <a:rPr lang="en-US" altLang="zh-CN" sz="1200"/>
              <a:pPr>
                <a:spcBef>
                  <a:spcPct val="0"/>
                </a:spcBef>
                <a:buClrTx/>
                <a:buFontTx/>
                <a:buNone/>
              </a:pPr>
              <a:t>77</a:t>
            </a:fld>
            <a:endParaRPr lang="en-US" altLang="zh-CN" sz="1200"/>
          </a:p>
        </p:txBody>
      </p:sp>
      <p:sp>
        <p:nvSpPr>
          <p:cNvPr id="89093" name="Text Box 4"/>
          <p:cNvSpPr txBox="1">
            <a:spLocks noChangeArrowheads="1"/>
          </p:cNvSpPr>
          <p:nvPr/>
        </p:nvSpPr>
        <p:spPr bwMode="auto">
          <a:xfrm>
            <a:off x="1371600" y="1828800"/>
            <a:ext cx="67056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a.shape += (1,)*b.ndim</a:t>
            </a:r>
          </a:p>
          <a:p>
            <a:pPr eaLnBrk="1" hangingPunct="1">
              <a:spcBef>
                <a:spcPct val="0"/>
              </a:spcBef>
              <a:buClrTx/>
              <a:buFontTx/>
              <a:buNone/>
            </a:pPr>
            <a:r>
              <a:rPr lang="en-US" altLang="zh-CN" sz="2000"/>
              <a:t>&gt;&gt;&gt; &lt;op&gt;(a,b)</a:t>
            </a:r>
          </a:p>
          <a:p>
            <a:pPr eaLnBrk="1" hangingPunct="1">
              <a:spcBef>
                <a:spcPct val="0"/>
              </a:spcBef>
              <a:buClrTx/>
              <a:buFontTx/>
              <a:buNone/>
            </a:pPr>
            <a:r>
              <a:rPr lang="en-US" altLang="zh-CN" sz="2000"/>
              <a:t>&gt;&gt;&gt; a = a.squeeze()</a:t>
            </a:r>
            <a:endParaRPr lang="zh-CN" altLang="en-US" sz="2000"/>
          </a:p>
        </p:txBody>
      </p:sp>
      <p:sp>
        <p:nvSpPr>
          <p:cNvPr id="89094" name="Text Box 4"/>
          <p:cNvSpPr txBox="1">
            <a:spLocks noChangeArrowheads="1"/>
          </p:cNvSpPr>
          <p:nvPr/>
        </p:nvSpPr>
        <p:spPr bwMode="auto">
          <a:xfrm>
            <a:off x="1524000" y="4343400"/>
            <a:ext cx="67056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np.multiply.outer([1,2,3,4,5],[2,3,4])</a:t>
            </a:r>
          </a:p>
          <a:p>
            <a:pPr eaLnBrk="1" hangingPunct="1">
              <a:spcBef>
                <a:spcPct val="0"/>
              </a:spcBef>
              <a:buClrTx/>
              <a:buFontTx/>
              <a:buNone/>
            </a:pPr>
            <a:r>
              <a:rPr lang="en-US" altLang="zh-CN" sz="2000"/>
              <a:t>array([[ 2, 3, 4],</a:t>
            </a:r>
          </a:p>
          <a:p>
            <a:pPr eaLnBrk="1" hangingPunct="1">
              <a:spcBef>
                <a:spcPct val="0"/>
              </a:spcBef>
              <a:buClrTx/>
              <a:buFontTx/>
              <a:buNone/>
            </a:pPr>
            <a:r>
              <a:rPr lang="en-US" altLang="zh-CN" sz="2000"/>
              <a:t>[ 4, 6, 8],</a:t>
            </a:r>
          </a:p>
          <a:p>
            <a:pPr eaLnBrk="1" hangingPunct="1">
              <a:spcBef>
                <a:spcPct val="0"/>
              </a:spcBef>
              <a:buClrTx/>
              <a:buFontTx/>
              <a:buNone/>
            </a:pPr>
            <a:r>
              <a:rPr lang="en-US" altLang="zh-CN" sz="2000"/>
              <a:t>[ 6, 9, 12],</a:t>
            </a:r>
          </a:p>
          <a:p>
            <a:pPr eaLnBrk="1" hangingPunct="1">
              <a:spcBef>
                <a:spcPct val="0"/>
              </a:spcBef>
              <a:buClrTx/>
              <a:buFontTx/>
              <a:buNone/>
            </a:pPr>
            <a:r>
              <a:rPr lang="en-US" altLang="zh-CN" sz="2000"/>
              <a:t>[ 8, 12, 16],</a:t>
            </a:r>
          </a:p>
          <a:p>
            <a:pPr eaLnBrk="1" hangingPunct="1">
              <a:spcBef>
                <a:spcPct val="0"/>
              </a:spcBef>
              <a:buClrTx/>
              <a:buFontTx/>
              <a:buNone/>
            </a:pPr>
            <a:r>
              <a:rPr lang="en-US" altLang="zh-CN" sz="2000"/>
              <a:t>[10, 15, 20]])</a:t>
            </a:r>
            <a:endParaRPr lang="zh-CN" altLang="en-US" sz="20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r>
              <a:rPr lang="en-US" altLang="zh-CN" sz="3600" smtClean="0"/>
              <a:t>ufunc</a:t>
            </a:r>
            <a:r>
              <a:rPr lang="zh-CN" altLang="en-US" sz="3600" smtClean="0"/>
              <a:t>的方法</a:t>
            </a:r>
          </a:p>
        </p:txBody>
      </p:sp>
      <p:sp>
        <p:nvSpPr>
          <p:cNvPr id="90115" name="内容占位符 2"/>
          <p:cNvSpPr>
            <a:spLocks noGrp="1"/>
          </p:cNvSpPr>
          <p:nvPr>
            <p:ph idx="1"/>
          </p:nvPr>
        </p:nvSpPr>
        <p:spPr/>
        <p:txBody>
          <a:bodyPr/>
          <a:lstStyle/>
          <a:p>
            <a:pPr>
              <a:buFont typeface="Wingdings" pitchFamily="2" charset="2"/>
              <a:buNone/>
            </a:pPr>
            <a:r>
              <a:rPr lang="zh-CN" altLang="en-US" sz="2800" smtClean="0"/>
              <a:t>          可以看出通过</a:t>
            </a:r>
            <a:r>
              <a:rPr lang="en-US" altLang="zh-CN" sz="2800" smtClean="0"/>
              <a:t>outer</a:t>
            </a:r>
            <a:r>
              <a:rPr lang="zh-CN" altLang="en-US" sz="2800" smtClean="0"/>
              <a:t>方法计算的结果是如下的乘法表：</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zh-CN" altLang="en-US" sz="2800" smtClean="0"/>
              <a:t>          如果将这两个数组按照等同程序一步一步的计算的话，就会发现乘法表最终是通过广播的方式计算出来的。</a:t>
            </a:r>
            <a:endParaRPr lang="zh-CN" altLang="en-US" smtClean="0"/>
          </a:p>
        </p:txBody>
      </p:sp>
      <p:sp>
        <p:nvSpPr>
          <p:cNvPr id="901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3001770C-0603-46D6-8DC9-4AB4A632BB4B}" type="slidenum">
              <a:rPr lang="en-US" altLang="zh-CN" sz="1200"/>
              <a:pPr>
                <a:spcBef>
                  <a:spcPct val="0"/>
                </a:spcBef>
                <a:buClrTx/>
                <a:buFontTx/>
                <a:buNone/>
              </a:pPr>
              <a:t>78</a:t>
            </a:fld>
            <a:endParaRPr lang="en-US" altLang="zh-CN" sz="1200"/>
          </a:p>
        </p:txBody>
      </p:sp>
      <p:sp>
        <p:nvSpPr>
          <p:cNvPr id="90117" name="Text Box 4"/>
          <p:cNvSpPr txBox="1">
            <a:spLocks noChangeArrowheads="1"/>
          </p:cNvSpPr>
          <p:nvPr/>
        </p:nvSpPr>
        <p:spPr bwMode="auto">
          <a:xfrm>
            <a:off x="2057400" y="2057400"/>
            <a:ext cx="50292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zh-CN" altLang="en-US" sz="2000"/>
              <a:t>*</a:t>
            </a:r>
            <a:r>
              <a:rPr lang="en-US" altLang="zh-CN" sz="2000"/>
              <a:t>| 2 3 4</a:t>
            </a:r>
          </a:p>
          <a:p>
            <a:pPr eaLnBrk="1" hangingPunct="1">
              <a:spcBef>
                <a:spcPct val="0"/>
              </a:spcBef>
              <a:buClrTx/>
              <a:buFontTx/>
              <a:buNone/>
            </a:pPr>
            <a:r>
              <a:rPr lang="en-US" altLang="zh-CN" sz="2000"/>
              <a:t>------------</a:t>
            </a:r>
          </a:p>
          <a:p>
            <a:pPr eaLnBrk="1" hangingPunct="1">
              <a:spcBef>
                <a:spcPct val="0"/>
              </a:spcBef>
              <a:buClrTx/>
              <a:buFontTx/>
              <a:buNone/>
            </a:pPr>
            <a:r>
              <a:rPr lang="en-US" altLang="zh-CN" sz="2000"/>
              <a:t>1| 2 3 4</a:t>
            </a:r>
          </a:p>
          <a:p>
            <a:pPr eaLnBrk="1" hangingPunct="1">
              <a:spcBef>
                <a:spcPct val="0"/>
              </a:spcBef>
              <a:buClrTx/>
              <a:buFontTx/>
              <a:buNone/>
            </a:pPr>
            <a:r>
              <a:rPr lang="en-US" altLang="zh-CN" sz="2000"/>
              <a:t>2| 4 6 8</a:t>
            </a:r>
          </a:p>
          <a:p>
            <a:pPr eaLnBrk="1" hangingPunct="1">
              <a:spcBef>
                <a:spcPct val="0"/>
              </a:spcBef>
              <a:buClrTx/>
              <a:buFontTx/>
              <a:buNone/>
            </a:pPr>
            <a:r>
              <a:rPr lang="en-US" altLang="zh-CN" sz="2000"/>
              <a:t>3| 6 9 12</a:t>
            </a:r>
          </a:p>
          <a:p>
            <a:pPr eaLnBrk="1" hangingPunct="1">
              <a:spcBef>
                <a:spcPct val="0"/>
              </a:spcBef>
              <a:buClrTx/>
              <a:buFontTx/>
              <a:buNone/>
            </a:pPr>
            <a:r>
              <a:rPr lang="en-US" altLang="zh-CN" sz="2000"/>
              <a:t>4| 8 12 16</a:t>
            </a:r>
          </a:p>
          <a:p>
            <a:pPr eaLnBrk="1" hangingPunct="1">
              <a:spcBef>
                <a:spcPct val="0"/>
              </a:spcBef>
              <a:buClrTx/>
              <a:buFontTx/>
              <a:buNone/>
            </a:pPr>
            <a:r>
              <a:rPr lang="en-US" altLang="zh-CN" sz="2000"/>
              <a:t>5|10 15 20</a:t>
            </a:r>
            <a:endParaRPr lang="zh-CN" altLang="en-US" sz="20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25272AB1-055B-449C-B138-2D8E4B5D9998}" type="slidenum">
              <a:rPr lang="en-US" altLang="zh-CN" sz="1200"/>
              <a:pPr>
                <a:spcBef>
                  <a:spcPct val="0"/>
                </a:spcBef>
                <a:buClrTx/>
                <a:buFontTx/>
                <a:buNone/>
              </a:pPr>
              <a:t>79</a:t>
            </a:fld>
            <a:endParaRPr lang="en-US" altLang="zh-CN" sz="1200"/>
          </a:p>
        </p:txBody>
      </p:sp>
      <p:sp>
        <p:nvSpPr>
          <p:cNvPr id="5" name="Rectangle 2"/>
          <p:cNvSpPr txBox="1">
            <a:spLocks noChangeArrowheads="1"/>
          </p:cNvSpPr>
          <p:nvPr/>
        </p:nvSpPr>
        <p:spPr bwMode="auto">
          <a:xfrm>
            <a:off x="2209800" y="2209800"/>
            <a:ext cx="4429125" cy="939800"/>
          </a:xfrm>
          <a:prstGeom prst="rect">
            <a:avLst/>
          </a:prstGeom>
          <a:noFill/>
          <a:ln w="9525">
            <a:noFill/>
            <a:miter lim="800000"/>
            <a:headEnd/>
            <a:tailEnd/>
          </a:ln>
          <a:effectLst/>
        </p:spPr>
        <p:txBody>
          <a:bodyPr anchor="b"/>
          <a:lstStyle/>
          <a:p>
            <a:pPr eaLnBrk="1" hangingPunct="1">
              <a:defRPr/>
            </a:pPr>
            <a:r>
              <a:rPr lang="en-US" altLang="zh-CN" sz="4000" dirty="0"/>
              <a:t>Python</a:t>
            </a:r>
            <a:r>
              <a:rPr lang="zh-CN" altLang="en-US" sz="4000" dirty="0"/>
              <a:t>基础</a:t>
            </a:r>
            <a:endParaRPr lang="zh-CN" altLang="en-US" sz="3800" kern="0" dirty="0">
              <a:solidFill>
                <a:schemeClr val="tx2"/>
              </a:solidFill>
              <a:latin typeface="+mj-lt"/>
              <a:ea typeface="+mj-ea"/>
              <a:cs typeface="+mj-cs"/>
            </a:endParaRPr>
          </a:p>
        </p:txBody>
      </p:sp>
      <p:sp>
        <p:nvSpPr>
          <p:cNvPr id="6" name="Rectangle 3"/>
          <p:cNvSpPr txBox="1">
            <a:spLocks noChangeArrowheads="1"/>
          </p:cNvSpPr>
          <p:nvPr/>
        </p:nvSpPr>
        <p:spPr bwMode="auto">
          <a:xfrm>
            <a:off x="3581400" y="3810000"/>
            <a:ext cx="4267200" cy="785813"/>
          </a:xfrm>
          <a:prstGeom prst="rect">
            <a:avLst/>
          </a:prstGeom>
          <a:noFill/>
          <a:ln w="9525">
            <a:noFill/>
            <a:miter lim="800000"/>
            <a:headEnd/>
            <a:tailEnd/>
          </a:ln>
        </p:spPr>
        <p:txBody>
          <a:bodyPr/>
          <a:lstStyle/>
          <a:p>
            <a:pPr eaLnBrk="1" hangingPunct="1">
              <a:defRPr/>
            </a:pPr>
            <a:r>
              <a:rPr lang="en-US" altLang="zh-CN" sz="3600" kern="0" dirty="0">
                <a:latin typeface="+mn-lt"/>
                <a:ea typeface="+mn-ea"/>
              </a:rPr>
              <a:t>—</a:t>
            </a:r>
            <a:r>
              <a:rPr lang="zh-CN" altLang="en-US" sz="3600" dirty="0"/>
              <a:t>矩阵运算</a:t>
            </a:r>
            <a:endParaRPr lang="en-US" altLang="zh-CN"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z="3600" smtClean="0">
                <a:solidFill>
                  <a:schemeClr val="tx1"/>
                </a:solidFill>
              </a:rPr>
              <a:t>创建数组</a:t>
            </a:r>
            <a:endParaRPr lang="zh-CN" altLang="en-US" sz="3600" smtClean="0"/>
          </a:p>
        </p:txBody>
      </p:sp>
      <p:sp>
        <p:nvSpPr>
          <p:cNvPr id="12291" name="内容占位符 2"/>
          <p:cNvSpPr>
            <a:spLocks noGrp="1"/>
          </p:cNvSpPr>
          <p:nvPr>
            <p:ph idx="1"/>
          </p:nvPr>
        </p:nvSpPr>
        <p:spPr/>
        <p:txBody>
          <a:bodyPr/>
          <a:lstStyle/>
          <a:p>
            <a:pPr>
              <a:buFont typeface="Wingdings" pitchFamily="2" charset="2"/>
              <a:buNone/>
            </a:pPr>
            <a:r>
              <a:rPr lang="zh-CN" altLang="en-US" sz="2400" smtClean="0"/>
              <a:t>     数组的大小可以通过其</a:t>
            </a:r>
            <a:r>
              <a:rPr lang="en-US" altLang="zh-CN" sz="2400" smtClean="0"/>
              <a:t>shape</a:t>
            </a:r>
            <a:r>
              <a:rPr lang="zh-CN" altLang="en-US" sz="2400" smtClean="0"/>
              <a:t>属性获得：</a:t>
            </a:r>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pPr>
              <a:buFont typeface="Wingdings" pitchFamily="2" charset="2"/>
              <a:buNone/>
            </a:pPr>
            <a:r>
              <a:rPr lang="zh-CN" altLang="en-US" sz="2400" smtClean="0"/>
              <a:t>         可以通过修改数组的</a:t>
            </a:r>
            <a:r>
              <a:rPr lang="en-US" altLang="zh-CN" sz="2400" smtClean="0"/>
              <a:t>shape</a:t>
            </a:r>
            <a:r>
              <a:rPr lang="zh-CN" altLang="en-US" sz="2400" smtClean="0"/>
              <a:t>属性，在保持数组元素个数不变的情况下，改变数组每个轴的长度。</a:t>
            </a:r>
          </a:p>
        </p:txBody>
      </p:sp>
      <p:sp>
        <p:nvSpPr>
          <p:cNvPr id="1229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6F49E23E-F06B-4FCC-95BE-5C7420FBA3B2}" type="slidenum">
              <a:rPr lang="en-US" altLang="zh-CN" sz="1200"/>
              <a:pPr>
                <a:spcBef>
                  <a:spcPct val="0"/>
                </a:spcBef>
                <a:buClrTx/>
                <a:buFontTx/>
                <a:buNone/>
              </a:pPr>
              <a:t>8</a:t>
            </a:fld>
            <a:endParaRPr lang="en-US" altLang="zh-CN" sz="1200"/>
          </a:p>
        </p:txBody>
      </p:sp>
      <p:sp>
        <p:nvSpPr>
          <p:cNvPr id="12293" name="Text Box 4"/>
          <p:cNvSpPr txBox="1">
            <a:spLocks noChangeArrowheads="1"/>
          </p:cNvSpPr>
          <p:nvPr/>
        </p:nvSpPr>
        <p:spPr bwMode="auto">
          <a:xfrm>
            <a:off x="838200" y="1600200"/>
            <a:ext cx="77724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a.shape #</a:t>
            </a:r>
            <a:r>
              <a:rPr lang="zh-CN" altLang="en-US" sz="2000"/>
              <a:t>一维数组</a:t>
            </a:r>
            <a:endParaRPr lang="en-US" altLang="zh-CN" sz="2000"/>
          </a:p>
          <a:p>
            <a:pPr eaLnBrk="1" hangingPunct="1">
              <a:spcBef>
                <a:spcPct val="0"/>
              </a:spcBef>
              <a:buClrTx/>
              <a:buFontTx/>
              <a:buNone/>
            </a:pPr>
            <a:r>
              <a:rPr lang="en-US" altLang="zh-CN" sz="2000"/>
              <a:t>(4,)</a:t>
            </a:r>
          </a:p>
          <a:p>
            <a:pPr eaLnBrk="1" hangingPunct="1">
              <a:spcBef>
                <a:spcPct val="0"/>
              </a:spcBef>
              <a:buClrTx/>
              <a:buFontTx/>
              <a:buNone/>
            </a:pPr>
            <a:r>
              <a:rPr lang="en-US" altLang="zh-CN" sz="2000"/>
              <a:t>&gt;&gt;&gt; c.shape #</a:t>
            </a:r>
            <a:r>
              <a:rPr lang="zh-CN" altLang="en-US" sz="2000"/>
              <a:t>二维数组其中第</a:t>
            </a:r>
            <a:r>
              <a:rPr lang="en-US" altLang="zh-CN" sz="2000"/>
              <a:t>0 </a:t>
            </a:r>
            <a:r>
              <a:rPr lang="zh-CN" altLang="en-US" sz="2000"/>
              <a:t>轴的长度为</a:t>
            </a:r>
            <a:r>
              <a:rPr lang="en-US" altLang="zh-CN" sz="2000"/>
              <a:t>3</a:t>
            </a:r>
            <a:r>
              <a:rPr lang="zh-CN" altLang="en-US" sz="2000"/>
              <a:t>，第</a:t>
            </a:r>
            <a:r>
              <a:rPr lang="en-US" altLang="zh-CN" sz="2000"/>
              <a:t>1 </a:t>
            </a:r>
            <a:r>
              <a:rPr lang="zh-CN" altLang="en-US" sz="2000"/>
              <a:t>轴的长度为</a:t>
            </a:r>
            <a:r>
              <a:rPr lang="en-US" altLang="zh-CN" sz="2000"/>
              <a:t>4</a:t>
            </a:r>
            <a:r>
              <a:rPr lang="zh-CN" altLang="en-US" sz="2000"/>
              <a:t>。</a:t>
            </a:r>
            <a:endParaRPr lang="en-US" altLang="zh-CN" sz="2000"/>
          </a:p>
          <a:p>
            <a:pPr eaLnBrk="1" hangingPunct="1">
              <a:spcBef>
                <a:spcPct val="0"/>
              </a:spcBef>
              <a:buClrTx/>
              <a:buFontTx/>
              <a:buNone/>
            </a:pPr>
            <a:r>
              <a:rPr lang="en-US" altLang="zh-CN" sz="2000"/>
              <a:t>(3, 4)</a:t>
            </a:r>
            <a:endParaRPr lang="zh-CN" altLang="zh-CN" sz="2000" b="1"/>
          </a:p>
        </p:txBody>
      </p:sp>
      <p:sp>
        <p:nvSpPr>
          <p:cNvPr id="12294" name="Text Box 4"/>
          <p:cNvSpPr txBox="1">
            <a:spLocks noChangeArrowheads="1"/>
          </p:cNvSpPr>
          <p:nvPr/>
        </p:nvSpPr>
        <p:spPr bwMode="auto">
          <a:xfrm>
            <a:off x="762000" y="4191000"/>
            <a:ext cx="79248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c.shape = 4,3  #</a:t>
            </a:r>
            <a:r>
              <a:rPr lang="zh-CN" altLang="en-US" sz="2000"/>
              <a:t>注意从</a:t>
            </a:r>
            <a:r>
              <a:rPr lang="en-US" altLang="zh-CN" sz="2000"/>
              <a:t>(3,4)</a:t>
            </a:r>
            <a:r>
              <a:rPr lang="zh-CN" altLang="en-US" sz="2000"/>
              <a:t>改为</a:t>
            </a:r>
            <a:r>
              <a:rPr lang="en-US" altLang="zh-CN" sz="2000"/>
              <a:t>(4,3)</a:t>
            </a:r>
            <a:r>
              <a:rPr lang="zh-CN" altLang="en-US" sz="2000"/>
              <a:t>并不是对数组进行转置，而只是改变每个轴的大小，数组元素在内存中的位置并没有改变：</a:t>
            </a:r>
            <a:endParaRPr lang="en-US" altLang="zh-CN" sz="2000"/>
          </a:p>
          <a:p>
            <a:pPr eaLnBrk="1" hangingPunct="1">
              <a:spcBef>
                <a:spcPct val="0"/>
              </a:spcBef>
              <a:buClrTx/>
              <a:buFontTx/>
              <a:buNone/>
            </a:pPr>
            <a:r>
              <a:rPr lang="en-US" altLang="zh-CN" sz="2000"/>
              <a:t>&gt;&gt;&gt; c</a:t>
            </a:r>
          </a:p>
          <a:p>
            <a:pPr eaLnBrk="1" hangingPunct="1">
              <a:spcBef>
                <a:spcPct val="0"/>
              </a:spcBef>
              <a:buClrTx/>
              <a:buFontTx/>
              <a:buNone/>
            </a:pPr>
            <a:r>
              <a:rPr lang="en-US" altLang="zh-CN" sz="2000"/>
              <a:t>array([[ 1, 2, 3],</a:t>
            </a:r>
          </a:p>
          <a:p>
            <a:pPr eaLnBrk="1" hangingPunct="1">
              <a:spcBef>
                <a:spcPct val="0"/>
              </a:spcBef>
              <a:buClrTx/>
              <a:buFontTx/>
              <a:buNone/>
            </a:pPr>
            <a:r>
              <a:rPr lang="en-US" altLang="zh-CN" sz="2000"/>
              <a:t>          [ 4, 4, 5],</a:t>
            </a:r>
          </a:p>
          <a:p>
            <a:pPr eaLnBrk="1" hangingPunct="1">
              <a:spcBef>
                <a:spcPct val="0"/>
              </a:spcBef>
              <a:buClrTx/>
              <a:buFontTx/>
              <a:buNone/>
            </a:pPr>
            <a:r>
              <a:rPr lang="en-US" altLang="zh-CN" sz="2000"/>
              <a:t>          [ 6, 7, 7],</a:t>
            </a:r>
          </a:p>
          <a:p>
            <a:pPr eaLnBrk="1" hangingPunct="1">
              <a:spcBef>
                <a:spcPct val="0"/>
              </a:spcBef>
              <a:buClrTx/>
              <a:buFontTx/>
              <a:buNone/>
            </a:pPr>
            <a:r>
              <a:rPr lang="en-US" altLang="zh-CN" sz="2000"/>
              <a:t>          [ 8, 9, 10]])</a:t>
            </a:r>
            <a:endParaRPr lang="zh-CN" altLang="zh-CN" sz="2000" b="1"/>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r>
              <a:rPr lang="zh-CN" altLang="en-US" sz="3600" smtClean="0"/>
              <a:t>矩阵运算</a:t>
            </a:r>
          </a:p>
        </p:txBody>
      </p:sp>
      <p:sp>
        <p:nvSpPr>
          <p:cNvPr id="92163" name="内容占位符 2"/>
          <p:cNvSpPr>
            <a:spLocks noGrp="1"/>
          </p:cNvSpPr>
          <p:nvPr>
            <p:ph idx="1"/>
          </p:nvPr>
        </p:nvSpPr>
        <p:spPr>
          <a:xfrm>
            <a:off x="228600" y="1143000"/>
            <a:ext cx="8534400" cy="5348288"/>
          </a:xfrm>
        </p:spPr>
        <p:txBody>
          <a:bodyPr/>
          <a:lstStyle/>
          <a:p>
            <a:pPr>
              <a:buFont typeface="Wingdings" pitchFamily="2" charset="2"/>
              <a:buNone/>
            </a:pPr>
            <a:r>
              <a:rPr lang="en-US" altLang="zh-CN" sz="2800" smtClean="0"/>
              <a:t>          NumPy</a:t>
            </a:r>
            <a:r>
              <a:rPr lang="zh-CN" altLang="en-US" sz="2800" smtClean="0"/>
              <a:t>和</a:t>
            </a:r>
            <a:r>
              <a:rPr lang="en-US" altLang="zh-CN" sz="2800" smtClean="0"/>
              <a:t>Matlab</a:t>
            </a:r>
            <a:r>
              <a:rPr lang="zh-CN" altLang="en-US" sz="2800" smtClean="0"/>
              <a:t>不一样，对于多维数组的运算，缺省情况下并不使用矩阵运算，如果你希望对数组进行矩阵运算的话，可以调用相应的函数。</a:t>
            </a:r>
            <a:endParaRPr lang="en-US" altLang="zh-CN" sz="2800" smtClean="0"/>
          </a:p>
          <a:p>
            <a:pPr>
              <a:buFont typeface="Wingdings" pitchFamily="2" charset="2"/>
              <a:buNone/>
            </a:pPr>
            <a:r>
              <a:rPr lang="en-US" altLang="zh-CN" sz="2800" smtClean="0"/>
              <a:t>          matrix</a:t>
            </a:r>
            <a:r>
              <a:rPr lang="zh-CN" altLang="en-US" sz="2800" smtClean="0"/>
              <a:t>对象</a:t>
            </a:r>
            <a:endParaRPr lang="en-US" altLang="zh-CN" sz="2800" smtClean="0"/>
          </a:p>
          <a:p>
            <a:pPr>
              <a:buFont typeface="Wingdings" pitchFamily="2" charset="2"/>
              <a:buNone/>
            </a:pPr>
            <a:r>
              <a:rPr lang="en-US" altLang="zh-CN" sz="2800" smtClean="0"/>
              <a:t>          numpy</a:t>
            </a:r>
            <a:r>
              <a:rPr lang="zh-CN" altLang="en-US" sz="2800" smtClean="0"/>
              <a:t>库提供了</a:t>
            </a:r>
            <a:r>
              <a:rPr lang="en-US" altLang="zh-CN" sz="2800" smtClean="0"/>
              <a:t>matrix</a:t>
            </a:r>
            <a:r>
              <a:rPr lang="zh-CN" altLang="en-US" sz="2800" smtClean="0"/>
              <a:t>类，使用</a:t>
            </a:r>
            <a:r>
              <a:rPr lang="en-US" altLang="zh-CN" sz="2800" smtClean="0"/>
              <a:t>matrix</a:t>
            </a:r>
            <a:r>
              <a:rPr lang="zh-CN" altLang="en-US" sz="2800" smtClean="0"/>
              <a:t>类创建的是矩阵对象，它们的加减乘除运算缺省采用矩阵方式计算，因此用法和</a:t>
            </a:r>
            <a:r>
              <a:rPr lang="en-US" altLang="zh-CN" sz="2800" smtClean="0"/>
              <a:t>matlab</a:t>
            </a:r>
            <a:r>
              <a:rPr lang="zh-CN" altLang="en-US" sz="2800" smtClean="0"/>
              <a:t>十分类似。但是由于</a:t>
            </a:r>
            <a:r>
              <a:rPr lang="en-US" altLang="zh-CN" sz="2800" smtClean="0"/>
              <a:t>NumPy</a:t>
            </a:r>
            <a:r>
              <a:rPr lang="zh-CN" altLang="en-US" sz="2800" smtClean="0"/>
              <a:t>中同时存在</a:t>
            </a:r>
            <a:r>
              <a:rPr lang="en-US" altLang="zh-CN" sz="2800" smtClean="0"/>
              <a:t>ndarray</a:t>
            </a:r>
            <a:r>
              <a:rPr lang="zh-CN" altLang="en-US" sz="2800" smtClean="0"/>
              <a:t>和</a:t>
            </a:r>
            <a:r>
              <a:rPr lang="en-US" altLang="zh-CN" sz="2800" smtClean="0"/>
              <a:t>matrix</a:t>
            </a:r>
            <a:r>
              <a:rPr lang="zh-CN" altLang="en-US" sz="2800" smtClean="0"/>
              <a:t>对象，因此用户很容易将两者弄混。这有违</a:t>
            </a:r>
            <a:r>
              <a:rPr lang="en-US" altLang="zh-CN" sz="2800" smtClean="0"/>
              <a:t>Python</a:t>
            </a:r>
            <a:r>
              <a:rPr lang="zh-CN" altLang="en-US" sz="2800" smtClean="0"/>
              <a:t>的“显式优于隐式”的原则，因此并不推荐在较复杂的程序中使用</a:t>
            </a:r>
            <a:r>
              <a:rPr lang="en-US" altLang="zh-CN" sz="2800" smtClean="0"/>
              <a:t>matrix</a:t>
            </a:r>
            <a:r>
              <a:rPr lang="zh-CN" altLang="en-US" sz="2800" smtClean="0"/>
              <a:t>。</a:t>
            </a:r>
            <a:endParaRPr lang="zh-CN" altLang="en-US" sz="2400" smtClean="0"/>
          </a:p>
        </p:txBody>
      </p:sp>
      <p:sp>
        <p:nvSpPr>
          <p:cNvPr id="921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205744FA-57CE-47E0-8EFE-3E978DA13C22}" type="slidenum">
              <a:rPr lang="en-US" altLang="zh-CN" sz="1200"/>
              <a:pPr>
                <a:spcBef>
                  <a:spcPct val="0"/>
                </a:spcBef>
                <a:buClrTx/>
                <a:buFontTx/>
                <a:buNone/>
              </a:pPr>
              <a:t>80</a:t>
            </a:fld>
            <a:endParaRPr lang="en-US" altLang="zh-CN" sz="12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zh-CN" altLang="en-US" sz="3600" smtClean="0"/>
              <a:t>矩阵运算</a:t>
            </a:r>
          </a:p>
        </p:txBody>
      </p:sp>
      <p:sp>
        <p:nvSpPr>
          <p:cNvPr id="93187" name="内容占位符 2"/>
          <p:cNvSpPr>
            <a:spLocks noGrp="1"/>
          </p:cNvSpPr>
          <p:nvPr>
            <p:ph idx="1"/>
          </p:nvPr>
        </p:nvSpPr>
        <p:spPr>
          <a:xfrm>
            <a:off x="381000" y="1052513"/>
            <a:ext cx="8186738" cy="5195887"/>
          </a:xfrm>
        </p:spPr>
        <p:txBody>
          <a:bodyPr/>
          <a:lstStyle/>
          <a:p>
            <a:pPr>
              <a:lnSpc>
                <a:spcPct val="90000"/>
              </a:lnSpc>
              <a:buFont typeface="Wingdings" pitchFamily="2" charset="2"/>
              <a:buNone/>
            </a:pPr>
            <a:r>
              <a:rPr lang="zh-CN" altLang="en-US" sz="3200" smtClean="0"/>
              <a:t>       </a:t>
            </a:r>
            <a:r>
              <a:rPr lang="zh-CN" altLang="en-US" sz="2800" smtClean="0"/>
              <a:t>下面是使用</a:t>
            </a:r>
            <a:r>
              <a:rPr lang="en-US" altLang="zh-CN" sz="2800" smtClean="0"/>
              <a:t>matrix</a:t>
            </a:r>
            <a:r>
              <a:rPr lang="zh-CN" altLang="en-US" sz="2800" smtClean="0"/>
              <a:t>的一个例子：</a:t>
            </a:r>
            <a:endParaRPr lang="en-US" altLang="zh-CN" sz="2800" smtClean="0"/>
          </a:p>
          <a:p>
            <a:pPr>
              <a:lnSpc>
                <a:spcPct val="90000"/>
              </a:lnSpc>
              <a:buFont typeface="Wingdings" pitchFamily="2" charset="2"/>
              <a:buNone/>
            </a:pPr>
            <a:endParaRPr lang="en-US" altLang="zh-CN" sz="2800" smtClean="0"/>
          </a:p>
          <a:p>
            <a:pPr>
              <a:lnSpc>
                <a:spcPct val="90000"/>
              </a:lnSpc>
              <a:buFont typeface="Wingdings" pitchFamily="2" charset="2"/>
              <a:buNone/>
            </a:pPr>
            <a:endParaRPr lang="en-US" altLang="zh-CN" sz="2800" smtClean="0"/>
          </a:p>
          <a:p>
            <a:pPr>
              <a:lnSpc>
                <a:spcPct val="90000"/>
              </a:lnSpc>
              <a:buFont typeface="Wingdings" pitchFamily="2" charset="2"/>
              <a:buNone/>
            </a:pPr>
            <a:endParaRPr lang="en-US" altLang="zh-CN" sz="2800" smtClean="0"/>
          </a:p>
          <a:p>
            <a:pPr>
              <a:lnSpc>
                <a:spcPct val="90000"/>
              </a:lnSpc>
              <a:buFont typeface="Wingdings" pitchFamily="2" charset="2"/>
              <a:buNone/>
            </a:pPr>
            <a:endParaRPr lang="en-US" altLang="zh-CN" sz="2800" smtClean="0"/>
          </a:p>
          <a:p>
            <a:pPr>
              <a:lnSpc>
                <a:spcPct val="90000"/>
              </a:lnSpc>
              <a:buFont typeface="Wingdings" pitchFamily="2" charset="2"/>
              <a:buNone/>
            </a:pPr>
            <a:endParaRPr lang="en-US" altLang="zh-CN" sz="2800" smtClean="0"/>
          </a:p>
          <a:p>
            <a:pPr>
              <a:lnSpc>
                <a:spcPct val="90000"/>
              </a:lnSpc>
              <a:buFont typeface="Wingdings" pitchFamily="2" charset="2"/>
              <a:buNone/>
            </a:pPr>
            <a:endParaRPr lang="zh-CN" altLang="zh-CN" sz="2800" smtClean="0"/>
          </a:p>
          <a:p>
            <a:pPr>
              <a:buFont typeface="Wingdings" pitchFamily="2" charset="2"/>
              <a:buNone/>
            </a:pPr>
            <a:r>
              <a:rPr lang="zh-CN" altLang="en-US" sz="2800" smtClean="0"/>
              <a:t>          因为</a:t>
            </a:r>
            <a:r>
              <a:rPr lang="en-US" altLang="zh-CN" sz="2800" smtClean="0"/>
              <a:t>a</a:t>
            </a:r>
            <a:r>
              <a:rPr lang="zh-CN" altLang="en-US" sz="2800" smtClean="0"/>
              <a:t>是用</a:t>
            </a:r>
            <a:r>
              <a:rPr lang="en-US" altLang="zh-CN" sz="2800" smtClean="0"/>
              <a:t>matrix</a:t>
            </a:r>
            <a:r>
              <a:rPr lang="zh-CN" altLang="en-US" sz="2800" smtClean="0"/>
              <a:t>创建的矩阵对象，因此乘法和幂运算符都变成了矩阵运算，于是上面计算的是矩阵</a:t>
            </a:r>
            <a:r>
              <a:rPr lang="en-US" altLang="zh-CN" sz="2800" smtClean="0"/>
              <a:t>a</a:t>
            </a:r>
            <a:r>
              <a:rPr lang="zh-CN" altLang="en-US" sz="2800" smtClean="0"/>
              <a:t>和其逆矩阵的乘积，结果是一个单位矩阵。</a:t>
            </a:r>
            <a:endParaRPr lang="zh-CN" altLang="en-US" smtClean="0"/>
          </a:p>
        </p:txBody>
      </p:sp>
      <p:sp>
        <p:nvSpPr>
          <p:cNvPr id="931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3AAAE2B3-968C-4F9E-9E8C-EC3C2F4FD2EC}" type="slidenum">
              <a:rPr lang="en-US" altLang="zh-CN" sz="1200"/>
              <a:pPr>
                <a:spcBef>
                  <a:spcPct val="0"/>
                </a:spcBef>
                <a:buClrTx/>
                <a:buFontTx/>
                <a:buNone/>
              </a:pPr>
              <a:t>81</a:t>
            </a:fld>
            <a:endParaRPr lang="en-US" altLang="zh-CN" sz="1200"/>
          </a:p>
        </p:txBody>
      </p:sp>
      <p:sp>
        <p:nvSpPr>
          <p:cNvPr id="93189" name="Text Box 4"/>
          <p:cNvSpPr txBox="1">
            <a:spLocks noChangeArrowheads="1"/>
          </p:cNvSpPr>
          <p:nvPr/>
        </p:nvSpPr>
        <p:spPr bwMode="auto">
          <a:xfrm>
            <a:off x="990600" y="1676400"/>
            <a:ext cx="7488238"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pt-BR" altLang="zh-CN" sz="2000"/>
              <a:t>&gt;&gt;&gt; a = np.matrix([[1,2,3],[5,5,6],[7,9,9]])</a:t>
            </a:r>
          </a:p>
          <a:p>
            <a:pPr eaLnBrk="1" hangingPunct="1">
              <a:spcBef>
                <a:spcPct val="0"/>
              </a:spcBef>
              <a:buClrTx/>
              <a:buFontTx/>
              <a:buNone/>
            </a:pPr>
            <a:r>
              <a:rPr lang="en-US" altLang="zh-CN" sz="2000"/>
              <a:t>&gt;&gt;&gt; a*a**-1</a:t>
            </a:r>
          </a:p>
          <a:p>
            <a:pPr eaLnBrk="1" hangingPunct="1">
              <a:spcBef>
                <a:spcPct val="0"/>
              </a:spcBef>
              <a:buClrTx/>
              <a:buFontTx/>
              <a:buNone/>
            </a:pPr>
            <a:r>
              <a:rPr lang="en-US" altLang="zh-CN" sz="2000"/>
              <a:t>matrix([[ 1.00000000e+00, 1.66533454e-16, -8.32667268e-17],</a:t>
            </a:r>
          </a:p>
          <a:p>
            <a:pPr eaLnBrk="1" hangingPunct="1">
              <a:spcBef>
                <a:spcPct val="0"/>
              </a:spcBef>
              <a:buClrTx/>
              <a:buFontTx/>
              <a:buNone/>
            </a:pPr>
            <a:r>
              <a:rPr lang="en-US" altLang="zh-CN" sz="2000"/>
              <a:t>[ -2.77555756e-16, 1.00000000e+00, -2.77555756e-17],</a:t>
            </a:r>
          </a:p>
          <a:p>
            <a:pPr eaLnBrk="1" hangingPunct="1">
              <a:spcBef>
                <a:spcPct val="0"/>
              </a:spcBef>
              <a:buClrTx/>
              <a:buFontTx/>
              <a:buNone/>
            </a:pPr>
            <a:r>
              <a:rPr lang="en-US" altLang="zh-CN" sz="2000"/>
              <a:t>[ 1.66533454e-16, 5.55111512e-17, 1.00000000e+00]])</a:t>
            </a:r>
            <a:endParaRPr lang="zh-CN" altLang="zh-CN" sz="20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zh-CN" altLang="en-US" sz="4000" smtClean="0"/>
              <a:t>矩阵运算</a:t>
            </a:r>
            <a:endParaRPr lang="zh-CN" altLang="en-US" smtClean="0"/>
          </a:p>
        </p:txBody>
      </p:sp>
      <p:sp>
        <p:nvSpPr>
          <p:cNvPr id="94211" name="内容占位符 2"/>
          <p:cNvSpPr>
            <a:spLocks noGrp="1"/>
          </p:cNvSpPr>
          <p:nvPr>
            <p:ph idx="1"/>
          </p:nvPr>
        </p:nvSpPr>
        <p:spPr/>
        <p:txBody>
          <a:bodyPr/>
          <a:lstStyle/>
          <a:p>
            <a:pPr>
              <a:buFont typeface="Wingdings" pitchFamily="2" charset="2"/>
              <a:buNone/>
            </a:pPr>
            <a:r>
              <a:rPr lang="zh-CN" altLang="en-US" sz="2800" smtClean="0"/>
              <a:t>         矩阵的乘积可以使用</a:t>
            </a:r>
            <a:r>
              <a:rPr lang="en-US" altLang="zh-CN" sz="2800" smtClean="0"/>
              <a:t>dot</a:t>
            </a:r>
            <a:r>
              <a:rPr lang="zh-CN" altLang="en-US" sz="2800" smtClean="0"/>
              <a:t>函数进行计算。对于二维数组，它计算的是矩阵乘积，对于一维数组，它计算的是其点积。当需要将一维数组当作列矢量或者行矢量进行矩阵运算时，推荐先使用</a:t>
            </a:r>
            <a:r>
              <a:rPr lang="en-US" altLang="zh-CN" sz="2800" smtClean="0"/>
              <a:t>reshape</a:t>
            </a:r>
            <a:r>
              <a:rPr lang="zh-CN" altLang="en-US" sz="2800" smtClean="0"/>
              <a:t>函数将一维数组转换为二维数组：</a:t>
            </a:r>
            <a:endParaRPr lang="zh-CN" altLang="en-US" sz="2800" smtClean="0">
              <a:hlinkClick r:id="rId2" action="ppaction://hlinksldjump"/>
            </a:endParaRPr>
          </a:p>
        </p:txBody>
      </p:sp>
      <p:sp>
        <p:nvSpPr>
          <p:cNvPr id="942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6841140C-55C1-4DCC-892F-8A0008438BCF}" type="slidenum">
              <a:rPr lang="en-US" altLang="zh-CN" sz="1200"/>
              <a:pPr>
                <a:spcBef>
                  <a:spcPct val="0"/>
                </a:spcBef>
                <a:buClrTx/>
                <a:buFontTx/>
                <a:buNone/>
              </a:pPr>
              <a:t>82</a:t>
            </a:fld>
            <a:endParaRPr lang="en-US" altLang="zh-CN" sz="1200"/>
          </a:p>
        </p:txBody>
      </p:sp>
      <p:sp>
        <p:nvSpPr>
          <p:cNvPr id="94213" name="Text Box 4"/>
          <p:cNvSpPr txBox="1">
            <a:spLocks noChangeArrowheads="1"/>
          </p:cNvSpPr>
          <p:nvPr/>
        </p:nvSpPr>
        <p:spPr bwMode="auto">
          <a:xfrm>
            <a:off x="1828800" y="3733800"/>
            <a:ext cx="52578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a = array([1, 2, 3])</a:t>
            </a:r>
          </a:p>
          <a:p>
            <a:pPr eaLnBrk="1" hangingPunct="1">
              <a:spcBef>
                <a:spcPct val="0"/>
              </a:spcBef>
              <a:buClrTx/>
              <a:buFontTx/>
              <a:buNone/>
            </a:pPr>
            <a:r>
              <a:rPr lang="en-US" altLang="zh-CN" sz="2000"/>
              <a:t>&gt;&gt;&gt; a.reshape((-1,1))</a:t>
            </a:r>
          </a:p>
          <a:p>
            <a:pPr eaLnBrk="1" hangingPunct="1">
              <a:spcBef>
                <a:spcPct val="0"/>
              </a:spcBef>
              <a:buClrTx/>
              <a:buFontTx/>
              <a:buNone/>
            </a:pPr>
            <a:r>
              <a:rPr lang="en-US" altLang="zh-CN" sz="2000"/>
              <a:t>array([[1],</a:t>
            </a:r>
          </a:p>
          <a:p>
            <a:pPr eaLnBrk="1" hangingPunct="1">
              <a:spcBef>
                <a:spcPct val="0"/>
              </a:spcBef>
              <a:buClrTx/>
              <a:buFontTx/>
              <a:buNone/>
            </a:pPr>
            <a:r>
              <a:rPr lang="en-US" altLang="zh-CN" sz="2000"/>
              <a:t>[2],</a:t>
            </a:r>
          </a:p>
          <a:p>
            <a:pPr eaLnBrk="1" hangingPunct="1">
              <a:spcBef>
                <a:spcPct val="0"/>
              </a:spcBef>
              <a:buClrTx/>
              <a:buFontTx/>
              <a:buNone/>
            </a:pPr>
            <a:r>
              <a:rPr lang="en-US" altLang="zh-CN" sz="2000"/>
              <a:t>[3]])</a:t>
            </a:r>
          </a:p>
          <a:p>
            <a:pPr eaLnBrk="1" hangingPunct="1">
              <a:spcBef>
                <a:spcPct val="0"/>
              </a:spcBef>
              <a:buClrTx/>
              <a:buFontTx/>
              <a:buNone/>
            </a:pPr>
            <a:r>
              <a:rPr lang="en-US" altLang="zh-CN" sz="2000"/>
              <a:t>&gt;&gt;&gt; a.reshape((1,-1))</a:t>
            </a:r>
          </a:p>
          <a:p>
            <a:pPr eaLnBrk="1" hangingPunct="1">
              <a:spcBef>
                <a:spcPct val="0"/>
              </a:spcBef>
              <a:buClrTx/>
              <a:buFontTx/>
              <a:buNone/>
            </a:pPr>
            <a:r>
              <a:rPr lang="en-US" altLang="zh-CN" sz="2000"/>
              <a:t>array([[1, 2, 3]])</a:t>
            </a:r>
            <a:endParaRPr lang="zh-CN" altLang="zh-CN" sz="20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sz="3600" smtClean="0"/>
              <a:t>矩阵运算</a:t>
            </a:r>
          </a:p>
        </p:txBody>
      </p:sp>
      <p:sp>
        <p:nvSpPr>
          <p:cNvPr id="95235" name="内容占位符 2"/>
          <p:cNvSpPr>
            <a:spLocks noGrp="1"/>
          </p:cNvSpPr>
          <p:nvPr>
            <p:ph idx="1"/>
          </p:nvPr>
        </p:nvSpPr>
        <p:spPr>
          <a:xfrm>
            <a:off x="566738" y="1052513"/>
            <a:ext cx="8001000" cy="5348287"/>
          </a:xfrm>
        </p:spPr>
        <p:txBody>
          <a:bodyPr/>
          <a:lstStyle/>
          <a:p>
            <a:pPr>
              <a:buFont typeface="Wingdings" pitchFamily="2" charset="2"/>
              <a:buNone/>
            </a:pPr>
            <a:r>
              <a:rPr lang="zh-CN" altLang="en-US" sz="2800" smtClean="0"/>
              <a:t>          除了</a:t>
            </a:r>
            <a:r>
              <a:rPr lang="en-US" altLang="zh-CN" sz="2800" smtClean="0"/>
              <a:t>dot</a:t>
            </a:r>
            <a:r>
              <a:rPr lang="zh-CN" altLang="en-US" sz="2800" smtClean="0"/>
              <a:t>计算乘积之外，</a:t>
            </a:r>
            <a:r>
              <a:rPr lang="en-US" altLang="zh-CN" sz="2800" smtClean="0"/>
              <a:t>NumPy</a:t>
            </a:r>
            <a:r>
              <a:rPr lang="zh-CN" altLang="en-US" sz="2800" smtClean="0"/>
              <a:t>还提供了</a:t>
            </a:r>
            <a:r>
              <a:rPr lang="en-US" altLang="zh-CN" sz="2800" smtClean="0"/>
              <a:t>inner</a:t>
            </a:r>
            <a:r>
              <a:rPr lang="zh-CN" altLang="en-US" sz="2800" smtClean="0"/>
              <a:t>和</a:t>
            </a:r>
            <a:r>
              <a:rPr lang="en-US" altLang="zh-CN" sz="2800" smtClean="0"/>
              <a:t>outer</a:t>
            </a:r>
            <a:r>
              <a:rPr lang="zh-CN" altLang="en-US" sz="2800" smtClean="0"/>
              <a:t>等多种计算乘积的函数。这些函数计算乘积的方式不同，尤其是当对于多维数组的时候，更容易搞混。</a:t>
            </a:r>
            <a:endParaRPr lang="en-US" altLang="zh-CN" sz="2800" smtClean="0"/>
          </a:p>
          <a:p>
            <a:pPr>
              <a:buFont typeface="Wingdings" pitchFamily="2" charset="2"/>
              <a:buNone/>
            </a:pPr>
            <a:r>
              <a:rPr lang="en-US" altLang="zh-CN" sz="2800" smtClean="0"/>
              <a:t>          • dot : </a:t>
            </a:r>
            <a:r>
              <a:rPr lang="zh-CN" altLang="en-US" sz="2800" smtClean="0"/>
              <a:t>对于两个一维的数组，计算的是这两个数组对应下标元素的乘积和</a:t>
            </a:r>
            <a:r>
              <a:rPr lang="en-US" altLang="zh-CN" sz="2800" smtClean="0"/>
              <a:t>(</a:t>
            </a:r>
            <a:r>
              <a:rPr lang="zh-CN" altLang="en-US" sz="2800" smtClean="0"/>
              <a:t>数学上称之为内积</a:t>
            </a:r>
            <a:r>
              <a:rPr lang="en-US" altLang="zh-CN" sz="2800" smtClean="0"/>
              <a:t>)</a:t>
            </a:r>
            <a:r>
              <a:rPr lang="zh-CN" altLang="en-US" sz="2800" smtClean="0"/>
              <a:t>；对于二维数组，计算的是两个数组的矩阵乘积；对于多维数组，它的通用计算公式如下，即结果数组中的每个元素都是：数组</a:t>
            </a:r>
            <a:r>
              <a:rPr lang="en-US" altLang="zh-CN" sz="2800" smtClean="0"/>
              <a:t>a</a:t>
            </a:r>
            <a:r>
              <a:rPr lang="zh-CN" altLang="en-US" sz="2800" smtClean="0"/>
              <a:t>的最后一维上的所有元素与数组</a:t>
            </a:r>
            <a:r>
              <a:rPr lang="en-US" altLang="zh-CN" sz="2800" smtClean="0"/>
              <a:t>b</a:t>
            </a:r>
            <a:r>
              <a:rPr lang="zh-CN" altLang="en-US" sz="2800" smtClean="0"/>
              <a:t>的倒数第二维上的所有元素的乘积和：</a:t>
            </a:r>
          </a:p>
        </p:txBody>
      </p:sp>
      <p:sp>
        <p:nvSpPr>
          <p:cNvPr id="952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41B9F8C5-D45D-444B-AE0D-20FEA9DE0CD1}" type="slidenum">
              <a:rPr lang="en-US" altLang="zh-CN" sz="1200"/>
              <a:pPr>
                <a:spcBef>
                  <a:spcPct val="0"/>
                </a:spcBef>
                <a:buClrTx/>
                <a:buFontTx/>
                <a:buNone/>
              </a:pPr>
              <a:t>83</a:t>
            </a:fld>
            <a:endParaRPr lang="en-US" altLang="zh-CN" sz="1200"/>
          </a:p>
        </p:txBody>
      </p:sp>
      <p:sp>
        <p:nvSpPr>
          <p:cNvPr id="95237" name="Text Box 4"/>
          <p:cNvSpPr txBox="1">
            <a:spLocks noChangeArrowheads="1"/>
          </p:cNvSpPr>
          <p:nvPr/>
        </p:nvSpPr>
        <p:spPr bwMode="auto">
          <a:xfrm>
            <a:off x="1447800" y="5867400"/>
            <a:ext cx="66294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pl-PL" altLang="zh-CN" sz="2000"/>
              <a:t>dot(a, b)[i,j,k,m] = sum(a[i,j,:] * b[k,:,m])</a:t>
            </a:r>
            <a:endParaRPr lang="zh-CN" altLang="zh-CN" sz="20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zh-CN" altLang="en-US" sz="3600" smtClean="0"/>
              <a:t>矩阵运算</a:t>
            </a:r>
          </a:p>
        </p:txBody>
      </p:sp>
      <p:sp>
        <p:nvSpPr>
          <p:cNvPr id="96259" name="内容占位符 2"/>
          <p:cNvSpPr>
            <a:spLocks noGrp="1"/>
          </p:cNvSpPr>
          <p:nvPr>
            <p:ph idx="1"/>
          </p:nvPr>
        </p:nvSpPr>
        <p:spPr>
          <a:xfrm>
            <a:off x="566738" y="1052513"/>
            <a:ext cx="8001000" cy="5348287"/>
          </a:xfrm>
        </p:spPr>
        <p:txBody>
          <a:bodyPr/>
          <a:lstStyle/>
          <a:p>
            <a:pPr>
              <a:buFont typeface="Wingdings" pitchFamily="2" charset="2"/>
              <a:buNone/>
            </a:pPr>
            <a:r>
              <a:rPr lang="zh-CN" altLang="en-US" sz="2800" smtClean="0"/>
              <a:t>         </a:t>
            </a:r>
            <a:r>
              <a:rPr lang="zh-CN" altLang="en-US" sz="2400" smtClean="0"/>
              <a:t>下面以两个</a:t>
            </a:r>
            <a:r>
              <a:rPr lang="en-US" altLang="zh-CN" sz="2400" smtClean="0"/>
              <a:t>3</a:t>
            </a:r>
            <a:r>
              <a:rPr lang="zh-CN" altLang="en-US" sz="2400" smtClean="0"/>
              <a:t>为数组的乘积演示一下</a:t>
            </a:r>
            <a:r>
              <a:rPr lang="en-US" altLang="zh-CN" sz="2400" smtClean="0"/>
              <a:t>dot</a:t>
            </a:r>
            <a:r>
              <a:rPr lang="zh-CN" altLang="en-US" sz="2400" smtClean="0"/>
              <a:t>乘积的计算结果</a:t>
            </a:r>
            <a:r>
              <a:rPr lang="en-US" altLang="zh-CN" sz="2400" smtClean="0"/>
              <a:t>,</a:t>
            </a:r>
            <a:r>
              <a:rPr lang="zh-CN" altLang="en-US" sz="2400" smtClean="0"/>
              <a:t>首先创建两个</a:t>
            </a:r>
            <a:r>
              <a:rPr lang="en-US" altLang="zh-CN" sz="2400" smtClean="0"/>
              <a:t>3</a:t>
            </a:r>
            <a:r>
              <a:rPr lang="zh-CN" altLang="en-US" sz="2400" smtClean="0"/>
              <a:t>维数组，这两个数组的最后两维满足矩阵乘积的条件：</a:t>
            </a:r>
          </a:p>
          <a:p>
            <a:pPr>
              <a:lnSpc>
                <a:spcPct val="80000"/>
              </a:lnSpc>
            </a:pPr>
            <a:endParaRPr lang="en-US" altLang="zh-CN" sz="2000" smtClean="0"/>
          </a:p>
          <a:p>
            <a:pPr>
              <a:lnSpc>
                <a:spcPct val="80000"/>
              </a:lnSpc>
            </a:pPr>
            <a:endParaRPr lang="en-US" altLang="zh-CN" sz="2000" smtClean="0"/>
          </a:p>
          <a:p>
            <a:pPr>
              <a:lnSpc>
                <a:spcPct val="80000"/>
              </a:lnSpc>
            </a:pPr>
            <a:endParaRPr lang="en-US" altLang="zh-CN" sz="2000" smtClean="0"/>
          </a:p>
          <a:p>
            <a:pPr>
              <a:lnSpc>
                <a:spcPct val="80000"/>
              </a:lnSpc>
            </a:pPr>
            <a:endParaRPr lang="en-US" altLang="zh-CN" sz="2000" smtClean="0"/>
          </a:p>
          <a:p>
            <a:pPr>
              <a:lnSpc>
                <a:spcPct val="80000"/>
              </a:lnSpc>
              <a:buFont typeface="Wingdings" pitchFamily="2" charset="2"/>
              <a:buNone/>
            </a:pPr>
            <a:r>
              <a:rPr lang="en-US" altLang="zh-CN" sz="2400" smtClean="0"/>
              <a:t>          dot</a:t>
            </a:r>
            <a:r>
              <a:rPr lang="zh-CN" altLang="en-US" sz="2400" smtClean="0"/>
              <a:t>乘积的结果</a:t>
            </a:r>
            <a:r>
              <a:rPr lang="en-US" altLang="zh-CN" sz="2400" smtClean="0"/>
              <a:t>c</a:t>
            </a:r>
            <a:r>
              <a:rPr lang="zh-CN" altLang="en-US" sz="2400" smtClean="0"/>
              <a:t>可以看作是数组</a:t>
            </a:r>
            <a:r>
              <a:rPr lang="en-US" altLang="zh-CN" sz="2400" smtClean="0"/>
              <a:t>a,b</a:t>
            </a:r>
            <a:r>
              <a:rPr lang="zh-CN" altLang="en-US" sz="2400" smtClean="0"/>
              <a:t>的多个子矩阵的乘积：</a:t>
            </a:r>
            <a:endParaRPr lang="en-US" altLang="zh-CN" sz="2400" smtClean="0"/>
          </a:p>
          <a:p>
            <a:pPr>
              <a:lnSpc>
                <a:spcPct val="80000"/>
              </a:lnSpc>
            </a:pPr>
            <a:endParaRPr lang="en-US" altLang="zh-CN" sz="2000" smtClean="0"/>
          </a:p>
          <a:p>
            <a:pPr>
              <a:lnSpc>
                <a:spcPct val="80000"/>
              </a:lnSpc>
              <a:buFont typeface="Wingdings" pitchFamily="2" charset="2"/>
              <a:buNone/>
            </a:pPr>
            <a:endParaRPr lang="zh-CN" altLang="en-US" sz="2000" smtClean="0"/>
          </a:p>
        </p:txBody>
      </p:sp>
      <p:sp>
        <p:nvSpPr>
          <p:cNvPr id="962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E2437CF4-297F-4AEE-AF7F-77EFC6B292E2}" type="slidenum">
              <a:rPr lang="en-US" altLang="zh-CN" sz="1200"/>
              <a:pPr>
                <a:spcBef>
                  <a:spcPct val="0"/>
                </a:spcBef>
                <a:buClrTx/>
                <a:buFontTx/>
                <a:buNone/>
              </a:pPr>
              <a:t>84</a:t>
            </a:fld>
            <a:endParaRPr lang="en-US" altLang="zh-CN" sz="1200"/>
          </a:p>
        </p:txBody>
      </p:sp>
      <p:sp>
        <p:nvSpPr>
          <p:cNvPr id="96261" name="Text Box 4"/>
          <p:cNvSpPr txBox="1">
            <a:spLocks noChangeArrowheads="1"/>
          </p:cNvSpPr>
          <p:nvPr/>
        </p:nvSpPr>
        <p:spPr bwMode="auto">
          <a:xfrm>
            <a:off x="2286000" y="2286000"/>
            <a:ext cx="5689600" cy="9239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1800"/>
              <a:t>&gt;&gt;&gt; a = np.arange(12).reshape(2,3,2)</a:t>
            </a:r>
          </a:p>
          <a:p>
            <a:pPr eaLnBrk="1" hangingPunct="1">
              <a:spcBef>
                <a:spcPct val="0"/>
              </a:spcBef>
              <a:buClrTx/>
              <a:buFontTx/>
              <a:buNone/>
            </a:pPr>
            <a:r>
              <a:rPr lang="en-US" altLang="zh-CN" sz="1800"/>
              <a:t>&gt;&gt;&gt; b = np.arange(12,24).reshape(2,2,3)</a:t>
            </a:r>
          </a:p>
          <a:p>
            <a:pPr eaLnBrk="1" hangingPunct="1">
              <a:spcBef>
                <a:spcPct val="0"/>
              </a:spcBef>
              <a:buClrTx/>
              <a:buFontTx/>
              <a:buNone/>
            </a:pPr>
            <a:r>
              <a:rPr lang="en-US" altLang="zh-CN" sz="1800"/>
              <a:t>&gt;&gt;&gt; c = np.dot(a,b)</a:t>
            </a:r>
            <a:endParaRPr lang="zh-CN" altLang="zh-CN" sz="1800" b="1"/>
          </a:p>
        </p:txBody>
      </p:sp>
      <p:sp>
        <p:nvSpPr>
          <p:cNvPr id="96262" name="Text Box 4"/>
          <p:cNvSpPr txBox="1">
            <a:spLocks noChangeArrowheads="1"/>
          </p:cNvSpPr>
          <p:nvPr/>
        </p:nvSpPr>
        <p:spPr bwMode="auto">
          <a:xfrm>
            <a:off x="2286000" y="4038600"/>
            <a:ext cx="6019800" cy="20621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1600"/>
              <a:t>&gt;&gt;&gt; np.alltrue( c[0,:,0,:] == np.dot(a[0],b[0]) )</a:t>
            </a:r>
          </a:p>
          <a:p>
            <a:pPr eaLnBrk="1" hangingPunct="1">
              <a:spcBef>
                <a:spcPct val="0"/>
              </a:spcBef>
              <a:buClrTx/>
              <a:buFontTx/>
              <a:buNone/>
            </a:pPr>
            <a:r>
              <a:rPr lang="en-US" altLang="zh-CN" sz="1600"/>
              <a:t>True</a:t>
            </a:r>
          </a:p>
          <a:p>
            <a:pPr eaLnBrk="1" hangingPunct="1">
              <a:spcBef>
                <a:spcPct val="0"/>
              </a:spcBef>
              <a:buClrTx/>
              <a:buFontTx/>
              <a:buNone/>
            </a:pPr>
            <a:r>
              <a:rPr lang="en-US" altLang="zh-CN" sz="1600"/>
              <a:t>&gt;&gt;&gt; np.alltrue( c[1,:,0,:] == np.dot(a[1],b[0]) )</a:t>
            </a:r>
          </a:p>
          <a:p>
            <a:pPr eaLnBrk="1" hangingPunct="1">
              <a:spcBef>
                <a:spcPct val="0"/>
              </a:spcBef>
              <a:buClrTx/>
              <a:buFontTx/>
              <a:buNone/>
            </a:pPr>
            <a:r>
              <a:rPr lang="en-US" altLang="zh-CN" sz="1600"/>
              <a:t>True</a:t>
            </a:r>
          </a:p>
          <a:p>
            <a:pPr eaLnBrk="1" hangingPunct="1">
              <a:spcBef>
                <a:spcPct val="0"/>
              </a:spcBef>
              <a:buClrTx/>
              <a:buFontTx/>
              <a:buNone/>
            </a:pPr>
            <a:r>
              <a:rPr lang="en-US" altLang="zh-CN" sz="1600"/>
              <a:t>&gt;&gt;&gt; np.alltrue( c[0,:,1,:] == np.dot(a[0],b[1]) )</a:t>
            </a:r>
          </a:p>
          <a:p>
            <a:pPr eaLnBrk="1" hangingPunct="1">
              <a:spcBef>
                <a:spcPct val="0"/>
              </a:spcBef>
              <a:buClrTx/>
              <a:buFontTx/>
              <a:buNone/>
            </a:pPr>
            <a:r>
              <a:rPr lang="en-US" altLang="zh-CN" sz="1600"/>
              <a:t>True</a:t>
            </a:r>
          </a:p>
          <a:p>
            <a:pPr eaLnBrk="1" hangingPunct="1">
              <a:spcBef>
                <a:spcPct val="0"/>
              </a:spcBef>
              <a:buClrTx/>
              <a:buFontTx/>
              <a:buNone/>
            </a:pPr>
            <a:r>
              <a:rPr lang="en-US" altLang="zh-CN" sz="1600"/>
              <a:t>&gt;&gt;&gt; np.alltrue( c[1,:,1,:] == np.dot(a[1],b[1]) )</a:t>
            </a:r>
          </a:p>
          <a:p>
            <a:pPr eaLnBrk="1" hangingPunct="1">
              <a:spcBef>
                <a:spcPct val="0"/>
              </a:spcBef>
              <a:buClrTx/>
              <a:buFontTx/>
              <a:buNone/>
            </a:pPr>
            <a:r>
              <a:rPr lang="en-US" altLang="zh-CN" sz="1600"/>
              <a:t>True</a:t>
            </a:r>
            <a:endParaRPr lang="zh-CN" altLang="zh-CN" sz="1600" b="1"/>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zh-CN" altLang="en-US" sz="3600" smtClean="0"/>
              <a:t>矩阵运算</a:t>
            </a:r>
          </a:p>
        </p:txBody>
      </p:sp>
      <p:sp>
        <p:nvSpPr>
          <p:cNvPr id="97283" name="内容占位符 2"/>
          <p:cNvSpPr>
            <a:spLocks noGrp="1"/>
          </p:cNvSpPr>
          <p:nvPr>
            <p:ph idx="1"/>
          </p:nvPr>
        </p:nvSpPr>
        <p:spPr>
          <a:xfrm>
            <a:off x="566738" y="1052513"/>
            <a:ext cx="8001000" cy="5272087"/>
          </a:xfrm>
        </p:spPr>
        <p:txBody>
          <a:bodyPr/>
          <a:lstStyle/>
          <a:p>
            <a:pPr>
              <a:buFont typeface="Wingdings" pitchFamily="2" charset="2"/>
              <a:buNone/>
            </a:pPr>
            <a:r>
              <a:rPr lang="en-US" altLang="zh-CN" sz="2800" smtClean="0"/>
              <a:t>         • inner : </a:t>
            </a:r>
            <a:r>
              <a:rPr lang="zh-CN" altLang="en-US" sz="2800" smtClean="0"/>
              <a:t>和</a:t>
            </a:r>
            <a:r>
              <a:rPr lang="en-US" altLang="zh-CN" sz="2800" smtClean="0"/>
              <a:t>dot</a:t>
            </a:r>
            <a:r>
              <a:rPr lang="zh-CN" altLang="en-US" sz="2800" smtClean="0"/>
              <a:t>乘积一样，对于两个一维数组，计算的是这两个数组对应下标元素的乘积和；对于多维数组，它计算的结果数组中的每个元素都是：数组</a:t>
            </a:r>
            <a:r>
              <a:rPr lang="en-US" altLang="zh-CN" sz="2800" smtClean="0"/>
              <a:t>a</a:t>
            </a:r>
            <a:r>
              <a:rPr lang="zh-CN" altLang="en-US" sz="2800" smtClean="0"/>
              <a:t>和</a:t>
            </a:r>
            <a:r>
              <a:rPr lang="en-US" altLang="zh-CN" sz="2800" smtClean="0"/>
              <a:t>b</a:t>
            </a:r>
            <a:r>
              <a:rPr lang="zh-CN" altLang="en-US" sz="2800" smtClean="0"/>
              <a:t>的最后一维的内积，因此数组</a:t>
            </a:r>
            <a:r>
              <a:rPr lang="en-US" altLang="zh-CN" sz="2800" smtClean="0"/>
              <a:t>a</a:t>
            </a:r>
            <a:r>
              <a:rPr lang="zh-CN" altLang="en-US" sz="2800" smtClean="0"/>
              <a:t>和</a:t>
            </a:r>
            <a:r>
              <a:rPr lang="en-US" altLang="zh-CN" sz="2800" smtClean="0"/>
              <a:t>b</a:t>
            </a:r>
            <a:r>
              <a:rPr lang="zh-CN" altLang="en-US" sz="2800" smtClean="0"/>
              <a:t>的最后一维的长度必须相同：</a:t>
            </a:r>
          </a:p>
        </p:txBody>
      </p:sp>
      <p:sp>
        <p:nvSpPr>
          <p:cNvPr id="972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E306BD86-2BF6-4186-8873-4A7097D1ADF2}" type="slidenum">
              <a:rPr lang="en-US" altLang="zh-CN" sz="1200"/>
              <a:pPr>
                <a:spcBef>
                  <a:spcPct val="0"/>
                </a:spcBef>
                <a:buClrTx/>
                <a:buFontTx/>
                <a:buNone/>
              </a:pPr>
              <a:t>85</a:t>
            </a:fld>
            <a:endParaRPr lang="en-US" altLang="zh-CN" sz="1200"/>
          </a:p>
        </p:txBody>
      </p:sp>
      <p:sp>
        <p:nvSpPr>
          <p:cNvPr id="97285" name="Text Box 4"/>
          <p:cNvSpPr txBox="1">
            <a:spLocks noChangeArrowheads="1"/>
          </p:cNvSpPr>
          <p:nvPr/>
        </p:nvSpPr>
        <p:spPr bwMode="auto">
          <a:xfrm>
            <a:off x="1524000" y="3886200"/>
            <a:ext cx="61722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pl-PL" altLang="zh-CN" sz="2000"/>
              <a:t>inner(a, b)[i,j,k,m] = sum(a[i,j,:]*b[k,m,:])</a:t>
            </a:r>
            <a:endParaRPr lang="zh-CN" altLang="zh-CN" sz="2000" b="1"/>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zh-CN" altLang="en-US" sz="3600" smtClean="0"/>
              <a:t>矩阵运算</a:t>
            </a:r>
          </a:p>
        </p:txBody>
      </p:sp>
      <p:sp>
        <p:nvSpPr>
          <p:cNvPr id="98307" name="内容占位符 2"/>
          <p:cNvSpPr>
            <a:spLocks noGrp="1"/>
          </p:cNvSpPr>
          <p:nvPr>
            <p:ph idx="1"/>
          </p:nvPr>
        </p:nvSpPr>
        <p:spPr/>
        <p:txBody>
          <a:bodyPr/>
          <a:lstStyle/>
          <a:p>
            <a:pPr>
              <a:buFont typeface="Wingdings" pitchFamily="2" charset="2"/>
              <a:buNone/>
            </a:pPr>
            <a:r>
              <a:rPr lang="zh-CN" altLang="en-US" sz="2800" smtClean="0"/>
              <a:t>    下面是</a:t>
            </a:r>
            <a:r>
              <a:rPr lang="en-US" altLang="zh-CN" sz="2800" smtClean="0"/>
              <a:t>inner</a:t>
            </a:r>
            <a:r>
              <a:rPr lang="zh-CN" altLang="en-US" sz="2800" smtClean="0"/>
              <a:t>乘积的演示：</a:t>
            </a:r>
          </a:p>
        </p:txBody>
      </p:sp>
      <p:sp>
        <p:nvSpPr>
          <p:cNvPr id="983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189F1D89-6875-4E7E-B69D-5335C329EE08}" type="slidenum">
              <a:rPr lang="en-US" altLang="zh-CN" sz="1200"/>
              <a:pPr>
                <a:spcBef>
                  <a:spcPct val="0"/>
                </a:spcBef>
                <a:buClrTx/>
                <a:buFontTx/>
                <a:buNone/>
              </a:pPr>
              <a:t>86</a:t>
            </a:fld>
            <a:endParaRPr lang="en-US" altLang="zh-CN" sz="1200"/>
          </a:p>
        </p:txBody>
      </p:sp>
      <p:sp>
        <p:nvSpPr>
          <p:cNvPr id="98309" name="Text Box 4"/>
          <p:cNvSpPr txBox="1">
            <a:spLocks noChangeArrowheads="1"/>
          </p:cNvSpPr>
          <p:nvPr/>
        </p:nvSpPr>
        <p:spPr bwMode="auto">
          <a:xfrm>
            <a:off x="1371600" y="2133600"/>
            <a:ext cx="6477000" cy="34782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a = np.arange(12).reshape(2,3,2)</a:t>
            </a:r>
          </a:p>
          <a:p>
            <a:pPr eaLnBrk="1" hangingPunct="1">
              <a:spcBef>
                <a:spcPct val="0"/>
              </a:spcBef>
              <a:buClrTx/>
              <a:buFontTx/>
              <a:buNone/>
            </a:pPr>
            <a:r>
              <a:rPr lang="en-US" altLang="zh-CN" sz="2000"/>
              <a:t>&gt;&gt;&gt; b = np.arange(12,24).reshape(2,3,2)</a:t>
            </a:r>
          </a:p>
          <a:p>
            <a:pPr eaLnBrk="1" hangingPunct="1">
              <a:spcBef>
                <a:spcPct val="0"/>
              </a:spcBef>
              <a:buClrTx/>
              <a:buFontTx/>
              <a:buNone/>
            </a:pPr>
            <a:r>
              <a:rPr lang="en-US" altLang="zh-CN" sz="2000"/>
              <a:t>&gt;&gt;&gt; c = np.inner(a,b)</a:t>
            </a:r>
          </a:p>
          <a:p>
            <a:pPr eaLnBrk="1" hangingPunct="1">
              <a:spcBef>
                <a:spcPct val="0"/>
              </a:spcBef>
              <a:buClrTx/>
              <a:buFontTx/>
              <a:buNone/>
            </a:pPr>
            <a:r>
              <a:rPr lang="en-US" altLang="zh-CN" sz="2000"/>
              <a:t>&gt;&gt;&gt; c.shape</a:t>
            </a:r>
          </a:p>
          <a:p>
            <a:pPr eaLnBrk="1" hangingPunct="1">
              <a:spcBef>
                <a:spcPct val="0"/>
              </a:spcBef>
              <a:buClrTx/>
              <a:buFontTx/>
              <a:buNone/>
            </a:pPr>
            <a:r>
              <a:rPr lang="en-US" altLang="zh-CN" sz="2000"/>
              <a:t>(2, 3, 2, 3)</a:t>
            </a:r>
          </a:p>
          <a:p>
            <a:pPr eaLnBrk="1" hangingPunct="1">
              <a:spcBef>
                <a:spcPct val="0"/>
              </a:spcBef>
              <a:buClrTx/>
              <a:buFontTx/>
              <a:buNone/>
            </a:pPr>
            <a:r>
              <a:rPr lang="en-US" altLang="zh-CN" sz="2000"/>
              <a:t>&gt;&gt;&gt; c[0,0,0,0] == np.inner(a[0,0],b[0,0])</a:t>
            </a:r>
          </a:p>
          <a:p>
            <a:pPr eaLnBrk="1" hangingPunct="1">
              <a:spcBef>
                <a:spcPct val="0"/>
              </a:spcBef>
              <a:buClrTx/>
              <a:buFontTx/>
              <a:buNone/>
            </a:pPr>
            <a:r>
              <a:rPr lang="en-US" altLang="zh-CN" sz="2000"/>
              <a:t>True</a:t>
            </a:r>
          </a:p>
          <a:p>
            <a:pPr eaLnBrk="1" hangingPunct="1">
              <a:spcBef>
                <a:spcPct val="0"/>
              </a:spcBef>
              <a:buClrTx/>
              <a:buFontTx/>
              <a:buNone/>
            </a:pPr>
            <a:r>
              <a:rPr lang="en-US" altLang="zh-CN" sz="2000"/>
              <a:t>&gt;&gt;&gt; c[0,1,1,0] == np.inner(a[0,1],b[1,0])</a:t>
            </a:r>
          </a:p>
          <a:p>
            <a:pPr eaLnBrk="1" hangingPunct="1">
              <a:spcBef>
                <a:spcPct val="0"/>
              </a:spcBef>
              <a:buClrTx/>
              <a:buFontTx/>
              <a:buNone/>
            </a:pPr>
            <a:r>
              <a:rPr lang="en-US" altLang="zh-CN" sz="2000"/>
              <a:t>True</a:t>
            </a:r>
          </a:p>
          <a:p>
            <a:pPr eaLnBrk="1" hangingPunct="1">
              <a:spcBef>
                <a:spcPct val="0"/>
              </a:spcBef>
              <a:buClrTx/>
              <a:buFontTx/>
              <a:buNone/>
            </a:pPr>
            <a:r>
              <a:rPr lang="en-US" altLang="zh-CN" sz="2000"/>
              <a:t>&gt;&gt;&gt; c[1,2,1,2] == np.inner(a[1,2],b[1,2])</a:t>
            </a:r>
          </a:p>
          <a:p>
            <a:pPr eaLnBrk="1" hangingPunct="1">
              <a:spcBef>
                <a:spcPct val="0"/>
              </a:spcBef>
              <a:buClrTx/>
              <a:buFontTx/>
              <a:buNone/>
            </a:pPr>
            <a:r>
              <a:rPr lang="en-US" altLang="zh-CN" sz="2000"/>
              <a:t>True</a:t>
            </a:r>
            <a:endParaRPr lang="zh-CN" altLang="en-US" sz="2000" b="1">
              <a:solidFill>
                <a:srgbClr val="000080"/>
              </a:solidFill>
              <a:latin typeface="Courier New" pitchFamily="49" charset="0"/>
              <a:cs typeface="Courier New" pitchFamily="49" charset="0"/>
              <a:sym typeface="Courier New"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zh-CN" altLang="en-US" sz="3600" smtClean="0"/>
              <a:t>矩阵运算</a:t>
            </a:r>
          </a:p>
        </p:txBody>
      </p:sp>
      <p:sp>
        <p:nvSpPr>
          <p:cNvPr id="99331" name="内容占位符 5"/>
          <p:cNvSpPr>
            <a:spLocks noGrp="1"/>
          </p:cNvSpPr>
          <p:nvPr>
            <p:ph idx="1"/>
          </p:nvPr>
        </p:nvSpPr>
        <p:spPr>
          <a:xfrm>
            <a:off x="566738" y="1052513"/>
            <a:ext cx="8001000" cy="5272087"/>
          </a:xfrm>
        </p:spPr>
        <p:txBody>
          <a:bodyPr/>
          <a:lstStyle/>
          <a:p>
            <a:pPr>
              <a:buFont typeface="Wingdings" pitchFamily="2" charset="2"/>
              <a:buNone/>
            </a:pPr>
            <a:r>
              <a:rPr lang="en-US" altLang="zh-CN" sz="2800" smtClean="0"/>
              <a:t>          • outer : </a:t>
            </a:r>
            <a:r>
              <a:rPr lang="zh-CN" altLang="en-US" sz="2800" smtClean="0"/>
              <a:t>只按照一维数组进行计算，如果传入参数是多维数组，则先将此数组展平为一维数组之后再进行运算。</a:t>
            </a:r>
            <a:r>
              <a:rPr lang="en-US" altLang="zh-CN" sz="2800" smtClean="0"/>
              <a:t>outer</a:t>
            </a:r>
            <a:r>
              <a:rPr lang="zh-CN" altLang="en-US" sz="2800" smtClean="0"/>
              <a:t>乘积计算的列向量和行向量的矩阵乘积：</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zh-CN" altLang="en-US" sz="2800" smtClean="0"/>
              <a:t>          矩阵中更高级的一些运算可以在</a:t>
            </a:r>
            <a:r>
              <a:rPr lang="en-US" altLang="zh-CN" sz="2800" smtClean="0"/>
              <a:t>NumPy</a:t>
            </a:r>
            <a:r>
              <a:rPr lang="zh-CN" altLang="en-US" sz="2800" smtClean="0"/>
              <a:t>的线性代数子库</a:t>
            </a:r>
            <a:r>
              <a:rPr lang="en-US" altLang="zh-CN" sz="2800" smtClean="0"/>
              <a:t>linalg</a:t>
            </a:r>
            <a:r>
              <a:rPr lang="zh-CN" altLang="en-US" sz="2800" smtClean="0"/>
              <a:t>中找到。例如</a:t>
            </a:r>
            <a:r>
              <a:rPr lang="en-US" altLang="zh-CN" sz="2800" smtClean="0"/>
              <a:t>inv</a:t>
            </a:r>
            <a:r>
              <a:rPr lang="zh-CN" altLang="en-US" sz="2800" smtClean="0"/>
              <a:t>函数计算逆矩阵，</a:t>
            </a:r>
            <a:r>
              <a:rPr lang="en-US" altLang="zh-CN" sz="2800" smtClean="0"/>
              <a:t>solve</a:t>
            </a:r>
            <a:r>
              <a:rPr lang="zh-CN" altLang="en-US" sz="2800" smtClean="0"/>
              <a:t>函数可以求解多元一次方程组。下面是</a:t>
            </a:r>
            <a:r>
              <a:rPr lang="en-US" altLang="zh-CN" sz="2800" smtClean="0"/>
              <a:t>solve</a:t>
            </a:r>
            <a:r>
              <a:rPr lang="zh-CN" altLang="en-US" sz="2800" smtClean="0"/>
              <a:t>函数的一个例子：</a:t>
            </a:r>
          </a:p>
        </p:txBody>
      </p:sp>
      <p:sp>
        <p:nvSpPr>
          <p:cNvPr id="993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D44E18B5-DE70-4E36-85A8-B7E316CDCCDF}" type="slidenum">
              <a:rPr lang="en-US" altLang="zh-CN" sz="1200"/>
              <a:pPr>
                <a:spcBef>
                  <a:spcPct val="0"/>
                </a:spcBef>
                <a:buClrTx/>
                <a:buFontTx/>
                <a:buNone/>
              </a:pPr>
              <a:t>87</a:t>
            </a:fld>
            <a:endParaRPr lang="en-US" altLang="zh-CN" sz="1200"/>
          </a:p>
        </p:txBody>
      </p:sp>
      <p:sp>
        <p:nvSpPr>
          <p:cNvPr id="99333" name="Text Box 4"/>
          <p:cNvSpPr txBox="1">
            <a:spLocks noChangeArrowheads="1"/>
          </p:cNvSpPr>
          <p:nvPr/>
        </p:nvSpPr>
        <p:spPr bwMode="auto">
          <a:xfrm>
            <a:off x="1524000" y="2895600"/>
            <a:ext cx="64770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np.outer([1,2,3],[4,5,6,7])</a:t>
            </a:r>
          </a:p>
          <a:p>
            <a:pPr eaLnBrk="1" hangingPunct="1">
              <a:spcBef>
                <a:spcPct val="0"/>
              </a:spcBef>
              <a:buClrTx/>
              <a:buFontTx/>
              <a:buNone/>
            </a:pPr>
            <a:r>
              <a:rPr lang="en-US" altLang="zh-CN" sz="2000"/>
              <a:t>array([[ 4, 5, 6, 7],</a:t>
            </a:r>
          </a:p>
          <a:p>
            <a:pPr eaLnBrk="1" hangingPunct="1">
              <a:spcBef>
                <a:spcPct val="0"/>
              </a:spcBef>
              <a:buClrTx/>
              <a:buFontTx/>
              <a:buNone/>
            </a:pPr>
            <a:r>
              <a:rPr lang="en-US" altLang="zh-CN" sz="2000"/>
              <a:t>[ 8, 10, 12, 14],</a:t>
            </a:r>
          </a:p>
          <a:p>
            <a:pPr eaLnBrk="1" hangingPunct="1">
              <a:spcBef>
                <a:spcPct val="0"/>
              </a:spcBef>
              <a:buClrTx/>
              <a:buFontTx/>
              <a:buNone/>
            </a:pPr>
            <a:r>
              <a:rPr lang="en-US" altLang="zh-CN" sz="2000"/>
              <a:t>[12, 15, 18, 21]])</a:t>
            </a:r>
            <a:endParaRPr lang="zh-CN" altLang="en-US" sz="2000" b="1">
              <a:solidFill>
                <a:srgbClr val="000080"/>
              </a:solidFill>
              <a:latin typeface="Courier New" pitchFamily="49" charset="0"/>
              <a:cs typeface="Courier New" pitchFamily="49" charset="0"/>
              <a:sym typeface="Courier New" pitchFamily="49"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zh-CN" altLang="en-US" sz="3600" smtClean="0"/>
              <a:t>矩阵运算</a:t>
            </a:r>
          </a:p>
        </p:txBody>
      </p:sp>
      <p:sp>
        <p:nvSpPr>
          <p:cNvPr id="100355" name="内容占位符 2"/>
          <p:cNvSpPr>
            <a:spLocks noGrp="1"/>
          </p:cNvSpPr>
          <p:nvPr>
            <p:ph idx="1"/>
          </p:nvPr>
        </p:nvSpPr>
        <p:spPr>
          <a:xfrm>
            <a:off x="566738" y="1052513"/>
            <a:ext cx="8001000" cy="5272087"/>
          </a:xfrm>
        </p:spPr>
        <p:txBody>
          <a:bodyPr/>
          <a:lstStyle/>
          <a:p>
            <a:pPr>
              <a:lnSpc>
                <a:spcPct val="80000"/>
              </a:lnSpc>
            </a:pPr>
            <a:endParaRPr lang="en-US" altLang="zh-CN" sz="2400" smtClean="0"/>
          </a:p>
          <a:p>
            <a:pPr>
              <a:lnSpc>
                <a:spcPct val="80000"/>
              </a:lnSpc>
            </a:pPr>
            <a:endParaRPr lang="en-US" altLang="zh-CN" sz="2400" smtClean="0"/>
          </a:p>
          <a:p>
            <a:pPr>
              <a:lnSpc>
                <a:spcPct val="80000"/>
              </a:lnSpc>
            </a:pPr>
            <a:endParaRPr lang="en-US" altLang="zh-CN" sz="2400" smtClean="0"/>
          </a:p>
          <a:p>
            <a:pPr>
              <a:lnSpc>
                <a:spcPct val="80000"/>
              </a:lnSpc>
            </a:pPr>
            <a:endParaRPr lang="en-US" altLang="zh-CN" sz="2400" smtClean="0"/>
          </a:p>
          <a:p>
            <a:pPr>
              <a:lnSpc>
                <a:spcPct val="80000"/>
              </a:lnSpc>
            </a:pPr>
            <a:endParaRPr lang="en-US" altLang="zh-CN" sz="2400" smtClean="0"/>
          </a:p>
          <a:p>
            <a:pPr>
              <a:lnSpc>
                <a:spcPct val="80000"/>
              </a:lnSpc>
            </a:pPr>
            <a:endParaRPr lang="en-US" altLang="zh-CN" sz="2400" smtClean="0"/>
          </a:p>
          <a:p>
            <a:pPr>
              <a:buFont typeface="Wingdings" pitchFamily="2" charset="2"/>
              <a:buNone/>
            </a:pPr>
            <a:r>
              <a:rPr lang="en-US" altLang="zh-CN" sz="2400" smtClean="0"/>
              <a:t>          </a:t>
            </a:r>
            <a:r>
              <a:rPr lang="en-US" altLang="zh-CN" sz="2800" smtClean="0"/>
              <a:t>solve</a:t>
            </a:r>
            <a:r>
              <a:rPr lang="zh-CN" altLang="en-US" sz="2800" smtClean="0"/>
              <a:t>函数有两个参数</a:t>
            </a:r>
            <a:r>
              <a:rPr lang="en-US" altLang="zh-CN" sz="2800" smtClean="0"/>
              <a:t>a</a:t>
            </a:r>
            <a:r>
              <a:rPr lang="zh-CN" altLang="en-US" sz="2800" smtClean="0"/>
              <a:t>和</a:t>
            </a:r>
            <a:r>
              <a:rPr lang="en-US" altLang="zh-CN" sz="2800" smtClean="0"/>
              <a:t>b</a:t>
            </a:r>
            <a:r>
              <a:rPr lang="zh-CN" altLang="en-US" sz="2800" smtClean="0"/>
              <a:t>。</a:t>
            </a:r>
            <a:r>
              <a:rPr lang="en-US" altLang="zh-CN" sz="2800" smtClean="0"/>
              <a:t>a</a:t>
            </a:r>
            <a:r>
              <a:rPr lang="zh-CN" altLang="en-US" sz="2800" smtClean="0"/>
              <a:t>是一个</a:t>
            </a:r>
            <a:r>
              <a:rPr lang="en-US" altLang="zh-CN" sz="2800" smtClean="0"/>
              <a:t>N*N</a:t>
            </a:r>
            <a:r>
              <a:rPr lang="zh-CN" altLang="en-US" sz="2800" smtClean="0"/>
              <a:t>的二维数组，而</a:t>
            </a:r>
            <a:r>
              <a:rPr lang="en-US" altLang="zh-CN" sz="2800" smtClean="0"/>
              <a:t>b</a:t>
            </a:r>
            <a:r>
              <a:rPr lang="zh-CN" altLang="en-US" sz="2800" smtClean="0"/>
              <a:t>是一个长度为</a:t>
            </a:r>
            <a:r>
              <a:rPr lang="en-US" altLang="zh-CN" sz="2800" smtClean="0"/>
              <a:t>N</a:t>
            </a:r>
            <a:r>
              <a:rPr lang="zh-CN" altLang="en-US" sz="2800" smtClean="0"/>
              <a:t>的一维数组，</a:t>
            </a:r>
            <a:r>
              <a:rPr lang="en-US" altLang="zh-CN" sz="2800" smtClean="0"/>
              <a:t>solve</a:t>
            </a:r>
            <a:r>
              <a:rPr lang="zh-CN" altLang="en-US" sz="2800" smtClean="0"/>
              <a:t>函数找到一个长度为</a:t>
            </a:r>
            <a:r>
              <a:rPr lang="en-US" altLang="zh-CN" sz="2800" smtClean="0"/>
              <a:t>N</a:t>
            </a:r>
            <a:r>
              <a:rPr lang="zh-CN" altLang="en-US" sz="2800" smtClean="0"/>
              <a:t>的一维数组</a:t>
            </a:r>
            <a:r>
              <a:rPr lang="en-US" altLang="zh-CN" sz="2800" smtClean="0"/>
              <a:t>x</a:t>
            </a:r>
            <a:r>
              <a:rPr lang="zh-CN" altLang="en-US" sz="2800" smtClean="0"/>
              <a:t>，使得</a:t>
            </a:r>
            <a:r>
              <a:rPr lang="en-US" altLang="zh-CN" sz="2800" smtClean="0"/>
              <a:t>a</a:t>
            </a:r>
            <a:r>
              <a:rPr lang="zh-CN" altLang="en-US" sz="2800" smtClean="0"/>
              <a:t>和</a:t>
            </a:r>
            <a:r>
              <a:rPr lang="en-US" altLang="zh-CN" sz="2800" smtClean="0"/>
              <a:t>x</a:t>
            </a:r>
            <a:r>
              <a:rPr lang="zh-CN" altLang="en-US" sz="2800" smtClean="0"/>
              <a:t>的矩阵乘积正好等于</a:t>
            </a:r>
            <a:r>
              <a:rPr lang="en-US" altLang="zh-CN" sz="2800" smtClean="0"/>
              <a:t>b</a:t>
            </a:r>
            <a:r>
              <a:rPr lang="zh-CN" altLang="en-US" sz="2800" smtClean="0"/>
              <a:t>，数组</a:t>
            </a:r>
            <a:r>
              <a:rPr lang="en-US" altLang="zh-CN" sz="2800" smtClean="0"/>
              <a:t>x</a:t>
            </a:r>
            <a:r>
              <a:rPr lang="zh-CN" altLang="en-US" sz="2800" smtClean="0"/>
              <a:t>就是多元一次方程组的解。</a:t>
            </a:r>
            <a:endParaRPr lang="en-US" altLang="zh-CN" sz="2800" smtClean="0"/>
          </a:p>
          <a:p>
            <a:pPr>
              <a:buFont typeface="Wingdings" pitchFamily="2" charset="2"/>
              <a:buNone/>
            </a:pPr>
            <a:r>
              <a:rPr lang="zh-CN" altLang="en-US" sz="2800" smtClean="0"/>
              <a:t>         有关线性代数方面的内容将在后面中详细介绍。</a:t>
            </a:r>
          </a:p>
        </p:txBody>
      </p:sp>
      <p:sp>
        <p:nvSpPr>
          <p:cNvPr id="1003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8EB91EEA-4455-43F1-AE7B-7BB2BFB970A9}" type="slidenum">
              <a:rPr lang="en-US" altLang="zh-CN" sz="1200"/>
              <a:pPr>
                <a:spcBef>
                  <a:spcPct val="0"/>
                </a:spcBef>
                <a:buClrTx/>
                <a:buFontTx/>
                <a:buNone/>
              </a:pPr>
              <a:t>88</a:t>
            </a:fld>
            <a:endParaRPr lang="en-US" altLang="zh-CN" sz="1200"/>
          </a:p>
        </p:txBody>
      </p:sp>
      <p:sp>
        <p:nvSpPr>
          <p:cNvPr id="100357" name="Text Box 5"/>
          <p:cNvSpPr txBox="1">
            <a:spLocks noChangeArrowheads="1"/>
          </p:cNvSpPr>
          <p:nvPr/>
        </p:nvSpPr>
        <p:spPr bwMode="auto">
          <a:xfrm>
            <a:off x="1600200" y="1295400"/>
            <a:ext cx="6392863"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a = np.random.rand(10,10)</a:t>
            </a:r>
          </a:p>
          <a:p>
            <a:pPr eaLnBrk="1" hangingPunct="1">
              <a:spcBef>
                <a:spcPct val="0"/>
              </a:spcBef>
              <a:buClrTx/>
              <a:buFontTx/>
              <a:buNone/>
            </a:pPr>
            <a:r>
              <a:rPr lang="en-US" altLang="zh-CN" sz="2000"/>
              <a:t>&gt;&gt;&gt; b = np.random.rand(10)</a:t>
            </a:r>
          </a:p>
          <a:p>
            <a:pPr eaLnBrk="1" hangingPunct="1">
              <a:spcBef>
                <a:spcPct val="0"/>
              </a:spcBef>
              <a:buClrTx/>
              <a:buFontTx/>
              <a:buNone/>
            </a:pPr>
            <a:r>
              <a:rPr lang="en-US" altLang="zh-CN" sz="2000"/>
              <a:t>&gt;&gt;&gt; x = np.linalg.solve(a,b)</a:t>
            </a:r>
          </a:p>
          <a:p>
            <a:pPr eaLnBrk="1" hangingPunct="1">
              <a:spcBef>
                <a:spcPct val="0"/>
              </a:spcBef>
              <a:buClrTx/>
              <a:buFontTx/>
              <a:buNone/>
            </a:pPr>
            <a:r>
              <a:rPr lang="en-US" altLang="zh-CN" sz="2000"/>
              <a:t>&gt;&gt;&gt; np.sum(np.abs(np.dot(a,x) - b))</a:t>
            </a:r>
          </a:p>
          <a:p>
            <a:pPr eaLnBrk="1" hangingPunct="1">
              <a:spcBef>
                <a:spcPct val="0"/>
              </a:spcBef>
              <a:buClrTx/>
              <a:buFontTx/>
              <a:buNone/>
            </a:pPr>
            <a:r>
              <a:rPr lang="en-US" altLang="zh-CN" sz="2000"/>
              <a:t>3.1433189384699745e-15</a:t>
            </a:r>
            <a:endParaRPr lang="zh-CN" altLang="en-US" sz="2000" b="1">
              <a:latin typeface="Courier New" pitchFamily="49" charset="0"/>
              <a:sym typeface="Arial"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zh-CN" altLang="en-US" sz="3600" smtClean="0"/>
              <a:t>文件存取</a:t>
            </a:r>
          </a:p>
        </p:txBody>
      </p:sp>
      <p:sp>
        <p:nvSpPr>
          <p:cNvPr id="101379" name="内容占位符 2"/>
          <p:cNvSpPr>
            <a:spLocks noGrp="1"/>
          </p:cNvSpPr>
          <p:nvPr>
            <p:ph idx="1"/>
          </p:nvPr>
        </p:nvSpPr>
        <p:spPr>
          <a:xfrm>
            <a:off x="304800" y="1052513"/>
            <a:ext cx="8262938" cy="5195887"/>
          </a:xfrm>
        </p:spPr>
        <p:txBody>
          <a:bodyPr/>
          <a:lstStyle/>
          <a:p>
            <a:pPr>
              <a:buFont typeface="Wingdings" pitchFamily="2" charset="2"/>
              <a:buNone/>
            </a:pPr>
            <a:r>
              <a:rPr lang="en-US" altLang="zh-CN" sz="2800" smtClean="0"/>
              <a:t>          NumPy</a:t>
            </a:r>
            <a:r>
              <a:rPr lang="zh-CN" altLang="en-US" sz="2800" smtClean="0"/>
              <a:t>提供了多种文件操作函数方便我们存取数组内容。文件存取的格式分为两类：二进制和文本。而二进制格式的文件又分为</a:t>
            </a:r>
            <a:r>
              <a:rPr lang="en-US" altLang="zh-CN" sz="2800" smtClean="0"/>
              <a:t>NumPy</a:t>
            </a:r>
            <a:r>
              <a:rPr lang="zh-CN" altLang="en-US" sz="2800" smtClean="0"/>
              <a:t>专用的格式化二进制类型和无格式类型。</a:t>
            </a:r>
          </a:p>
          <a:p>
            <a:pPr>
              <a:buFont typeface="Wingdings" pitchFamily="2" charset="2"/>
              <a:buNone/>
            </a:pPr>
            <a:r>
              <a:rPr lang="zh-CN" altLang="en-US" sz="2800" smtClean="0"/>
              <a:t>          使用数组的方法函数</a:t>
            </a:r>
            <a:r>
              <a:rPr lang="en-US" altLang="zh-CN" sz="2800" smtClean="0"/>
              <a:t>tofile</a:t>
            </a:r>
            <a:r>
              <a:rPr lang="zh-CN" altLang="en-US" sz="2800" smtClean="0"/>
              <a:t>可以方便地将数组中数据以二进制的格式写进文件。</a:t>
            </a:r>
            <a:r>
              <a:rPr lang="en-US" altLang="zh-CN" sz="2800" smtClean="0"/>
              <a:t>tofile</a:t>
            </a:r>
            <a:r>
              <a:rPr lang="zh-CN" altLang="en-US" sz="2800" smtClean="0"/>
              <a:t>输出的数据没有格式，因此用</a:t>
            </a:r>
            <a:r>
              <a:rPr lang="en-US" altLang="zh-CN" sz="2800" smtClean="0"/>
              <a:t>numpy.fromfile</a:t>
            </a:r>
            <a:r>
              <a:rPr lang="zh-CN" altLang="en-US" sz="2800" smtClean="0"/>
              <a:t>读回来的时候需要自己格式化数据：</a:t>
            </a:r>
          </a:p>
        </p:txBody>
      </p:sp>
      <p:sp>
        <p:nvSpPr>
          <p:cNvPr id="1013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F35AA037-1117-4248-AF8F-F32CCC19B799}" type="slidenum">
              <a:rPr lang="en-US" altLang="zh-CN" sz="1200"/>
              <a:pPr>
                <a:spcBef>
                  <a:spcPct val="0"/>
                </a:spcBef>
                <a:buClrTx/>
                <a:buFontTx/>
                <a:buNone/>
              </a:pPr>
              <a:t>89</a:t>
            </a:fld>
            <a:endParaRPr lang="en-US" altLang="zh-CN" sz="1200"/>
          </a:p>
        </p:txBody>
      </p:sp>
      <p:sp>
        <p:nvSpPr>
          <p:cNvPr id="101381" name="Text Box 5"/>
          <p:cNvSpPr txBox="1">
            <a:spLocks noChangeArrowheads="1"/>
          </p:cNvSpPr>
          <p:nvPr/>
        </p:nvSpPr>
        <p:spPr bwMode="auto">
          <a:xfrm>
            <a:off x="1600200" y="4648200"/>
            <a:ext cx="6392863" cy="17541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1800"/>
              <a:t>&gt;&gt;&gt; a = np.arange(0,12)</a:t>
            </a:r>
          </a:p>
          <a:p>
            <a:pPr eaLnBrk="1" hangingPunct="1">
              <a:spcBef>
                <a:spcPct val="0"/>
              </a:spcBef>
              <a:buClrTx/>
              <a:buFontTx/>
              <a:buNone/>
            </a:pPr>
            <a:r>
              <a:rPr lang="en-US" altLang="zh-CN" sz="1800"/>
              <a:t>&gt;&gt;&gt; a.shape = 3,4</a:t>
            </a:r>
          </a:p>
          <a:p>
            <a:pPr eaLnBrk="1" hangingPunct="1">
              <a:spcBef>
                <a:spcPct val="0"/>
              </a:spcBef>
              <a:buClrTx/>
              <a:buFontTx/>
              <a:buNone/>
            </a:pPr>
            <a:r>
              <a:rPr lang="en-US" altLang="zh-CN" sz="1800"/>
              <a:t>&gt;&gt;&gt; a</a:t>
            </a:r>
          </a:p>
          <a:p>
            <a:pPr eaLnBrk="1" hangingPunct="1">
              <a:spcBef>
                <a:spcPct val="0"/>
              </a:spcBef>
              <a:buClrTx/>
              <a:buFontTx/>
              <a:buNone/>
            </a:pPr>
            <a:r>
              <a:rPr lang="en-US" altLang="zh-CN" sz="1800"/>
              <a:t>array([[ 0, 1, 2, 3],</a:t>
            </a:r>
          </a:p>
          <a:p>
            <a:pPr eaLnBrk="1" hangingPunct="1">
              <a:spcBef>
                <a:spcPct val="0"/>
              </a:spcBef>
              <a:buClrTx/>
              <a:buFontTx/>
              <a:buNone/>
            </a:pPr>
            <a:r>
              <a:rPr lang="en-US" altLang="zh-CN" sz="1800"/>
              <a:t>[ 4, 5, 6, 7],</a:t>
            </a:r>
          </a:p>
          <a:p>
            <a:pPr eaLnBrk="1" hangingPunct="1">
              <a:spcBef>
                <a:spcPct val="0"/>
              </a:spcBef>
              <a:buClrTx/>
              <a:buFontTx/>
              <a:buNone/>
            </a:pPr>
            <a:r>
              <a:rPr lang="en-US" altLang="zh-CN" sz="1800"/>
              <a:t>[ 8, 9, 10, 11]])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z="3600" smtClean="0">
                <a:solidFill>
                  <a:schemeClr val="tx1"/>
                </a:solidFill>
              </a:rPr>
              <a:t>创建数组</a:t>
            </a:r>
            <a:endParaRPr lang="zh-CN" altLang="en-US" sz="3600" smtClean="0"/>
          </a:p>
        </p:txBody>
      </p:sp>
      <p:sp>
        <p:nvSpPr>
          <p:cNvPr id="13315" name="内容占位符 2"/>
          <p:cNvSpPr>
            <a:spLocks noGrp="1"/>
          </p:cNvSpPr>
          <p:nvPr>
            <p:ph idx="1"/>
          </p:nvPr>
        </p:nvSpPr>
        <p:spPr>
          <a:xfrm>
            <a:off x="609600" y="1066800"/>
            <a:ext cx="8001000" cy="4967288"/>
          </a:xfrm>
        </p:spPr>
        <p:txBody>
          <a:bodyPr/>
          <a:lstStyle/>
          <a:p>
            <a:endParaRPr lang="zh-CN" altLang="en-US" sz="2400" smtClean="0"/>
          </a:p>
        </p:txBody>
      </p:sp>
      <p:sp>
        <p:nvSpPr>
          <p:cNvPr id="1331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A147623F-2BD4-4A60-AA3F-6AD8D888335E}" type="slidenum">
              <a:rPr lang="en-US" altLang="zh-CN" sz="1200"/>
              <a:pPr>
                <a:spcBef>
                  <a:spcPct val="0"/>
                </a:spcBef>
                <a:buClrTx/>
                <a:buFontTx/>
                <a:buNone/>
              </a:pPr>
              <a:t>9</a:t>
            </a:fld>
            <a:endParaRPr lang="en-US" altLang="zh-CN" sz="1200"/>
          </a:p>
        </p:txBody>
      </p:sp>
      <p:sp>
        <p:nvSpPr>
          <p:cNvPr id="13317" name="Text Box 4"/>
          <p:cNvSpPr txBox="1">
            <a:spLocks noChangeArrowheads="1"/>
          </p:cNvSpPr>
          <p:nvPr/>
        </p:nvSpPr>
        <p:spPr bwMode="auto">
          <a:xfrm>
            <a:off x="762000" y="3505200"/>
            <a:ext cx="78486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d = a.reshape((2,2))  #</a:t>
            </a:r>
            <a:r>
              <a:rPr lang="zh-CN" altLang="en-US" sz="2000"/>
              <a:t>使用数组的</a:t>
            </a:r>
            <a:r>
              <a:rPr lang="en-US" altLang="zh-CN" sz="2000"/>
              <a:t>reshape</a:t>
            </a:r>
            <a:r>
              <a:rPr lang="zh-CN" altLang="en-US" sz="2000"/>
              <a:t>方法，可以创建一个改变了尺寸的新数组，原数组的</a:t>
            </a:r>
            <a:r>
              <a:rPr lang="en-US" altLang="zh-CN" sz="2000"/>
              <a:t>shape</a:t>
            </a:r>
            <a:r>
              <a:rPr lang="zh-CN" altLang="en-US" sz="2000"/>
              <a:t>保持不变。</a:t>
            </a:r>
            <a:endParaRPr lang="en-US" altLang="zh-CN" sz="2000"/>
          </a:p>
          <a:p>
            <a:pPr eaLnBrk="1" hangingPunct="1">
              <a:spcBef>
                <a:spcPct val="0"/>
              </a:spcBef>
              <a:buClrTx/>
              <a:buFontTx/>
              <a:buNone/>
            </a:pPr>
            <a:r>
              <a:rPr lang="en-US" altLang="zh-CN" sz="2000"/>
              <a:t>&gt;&gt;&gt; d</a:t>
            </a:r>
          </a:p>
          <a:p>
            <a:pPr eaLnBrk="1" hangingPunct="1">
              <a:spcBef>
                <a:spcPct val="0"/>
              </a:spcBef>
              <a:buClrTx/>
              <a:buFontTx/>
              <a:buNone/>
            </a:pPr>
            <a:r>
              <a:rPr lang="en-US" altLang="zh-CN" sz="2000"/>
              <a:t>array([[1, 2],</a:t>
            </a:r>
          </a:p>
          <a:p>
            <a:pPr eaLnBrk="1" hangingPunct="1">
              <a:spcBef>
                <a:spcPct val="0"/>
              </a:spcBef>
              <a:buClrTx/>
              <a:buFontTx/>
              <a:buNone/>
            </a:pPr>
            <a:r>
              <a:rPr lang="en-US" altLang="zh-CN" sz="2000"/>
              <a:t>[3, 4]])</a:t>
            </a:r>
          </a:p>
          <a:p>
            <a:pPr eaLnBrk="1" hangingPunct="1">
              <a:spcBef>
                <a:spcPct val="0"/>
              </a:spcBef>
              <a:buClrTx/>
              <a:buFontTx/>
              <a:buNone/>
            </a:pPr>
            <a:r>
              <a:rPr lang="en-US" altLang="zh-CN" sz="2000"/>
              <a:t>&gt;&gt;&gt; a</a:t>
            </a:r>
          </a:p>
          <a:p>
            <a:pPr eaLnBrk="1" hangingPunct="1">
              <a:spcBef>
                <a:spcPct val="0"/>
              </a:spcBef>
              <a:buClrTx/>
              <a:buFontTx/>
              <a:buNone/>
            </a:pPr>
            <a:r>
              <a:rPr lang="en-US" altLang="zh-CN" sz="2000"/>
              <a:t>array([1, 2, 3, 4])</a:t>
            </a:r>
          </a:p>
        </p:txBody>
      </p:sp>
      <p:sp>
        <p:nvSpPr>
          <p:cNvPr id="13318" name="Text Box 4"/>
          <p:cNvSpPr txBox="1">
            <a:spLocks noChangeArrowheads="1"/>
          </p:cNvSpPr>
          <p:nvPr/>
        </p:nvSpPr>
        <p:spPr bwMode="auto">
          <a:xfrm>
            <a:off x="762000" y="1219200"/>
            <a:ext cx="79248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c.shape = 2,-1 #</a:t>
            </a:r>
            <a:r>
              <a:rPr lang="zh-CN" altLang="en-US" sz="2000"/>
              <a:t>当某个轴的元素为</a:t>
            </a:r>
            <a:r>
              <a:rPr lang="en-US" altLang="zh-CN" sz="2000"/>
              <a:t>-1</a:t>
            </a:r>
            <a:r>
              <a:rPr lang="zh-CN" altLang="en-US" sz="2000"/>
              <a:t>时，将根据数组元素的个数自动计算此轴的长度，因此下面的程序将数组</a:t>
            </a:r>
            <a:r>
              <a:rPr lang="en-US" altLang="zh-CN" sz="2000"/>
              <a:t>c</a:t>
            </a:r>
            <a:r>
              <a:rPr lang="zh-CN" altLang="en-US" sz="2000"/>
              <a:t>的</a:t>
            </a:r>
          </a:p>
          <a:p>
            <a:pPr eaLnBrk="1" hangingPunct="1">
              <a:spcBef>
                <a:spcPct val="0"/>
              </a:spcBef>
              <a:buClrTx/>
              <a:buFontTx/>
              <a:buNone/>
            </a:pPr>
            <a:r>
              <a:rPr lang="en-US" altLang="zh-CN" sz="2000"/>
              <a:t>shape</a:t>
            </a:r>
            <a:r>
              <a:rPr lang="zh-CN" altLang="en-US" sz="2000"/>
              <a:t>改为了</a:t>
            </a:r>
            <a:r>
              <a:rPr lang="en-US" altLang="zh-CN" sz="2000"/>
              <a:t>(2,6)</a:t>
            </a:r>
            <a:r>
              <a:rPr lang="zh-CN" altLang="en-US" sz="2000"/>
              <a:t>。</a:t>
            </a:r>
            <a:endParaRPr lang="en-US" altLang="zh-CN" sz="2000"/>
          </a:p>
          <a:p>
            <a:pPr eaLnBrk="1" hangingPunct="1">
              <a:spcBef>
                <a:spcPct val="0"/>
              </a:spcBef>
              <a:buClrTx/>
              <a:buFontTx/>
              <a:buNone/>
            </a:pPr>
            <a:r>
              <a:rPr lang="en-US" altLang="zh-CN" sz="2000"/>
              <a:t>&gt;&gt;&gt; c</a:t>
            </a:r>
          </a:p>
          <a:p>
            <a:pPr eaLnBrk="1" hangingPunct="1">
              <a:spcBef>
                <a:spcPct val="0"/>
              </a:spcBef>
              <a:buClrTx/>
              <a:buFontTx/>
              <a:buNone/>
            </a:pPr>
            <a:r>
              <a:rPr lang="en-US" altLang="zh-CN" sz="2000"/>
              <a:t>array([[ 1, 2, 3, 4, 4, 5],</a:t>
            </a:r>
          </a:p>
          <a:p>
            <a:pPr eaLnBrk="1" hangingPunct="1">
              <a:spcBef>
                <a:spcPct val="0"/>
              </a:spcBef>
              <a:buClrTx/>
              <a:buFontTx/>
              <a:buNone/>
            </a:pPr>
            <a:r>
              <a:rPr lang="en-US" altLang="zh-CN" sz="2000"/>
              <a:t>[ 6, 7, 7, 8, 9, 10]])</a:t>
            </a:r>
            <a:endParaRPr lang="zh-CN" altLang="zh-CN" sz="2000" b="1"/>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US" sz="3600" smtClean="0"/>
              <a:t>文件存取</a:t>
            </a:r>
          </a:p>
        </p:txBody>
      </p:sp>
      <p:sp>
        <p:nvSpPr>
          <p:cNvPr id="10240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E5ECB3CE-7D2C-40F0-896A-8C5550BAE095}" type="slidenum">
              <a:rPr lang="en-US" altLang="zh-CN" sz="1200"/>
              <a:pPr>
                <a:spcBef>
                  <a:spcPct val="0"/>
                </a:spcBef>
                <a:buClrTx/>
                <a:buFontTx/>
                <a:buNone/>
              </a:pPr>
              <a:t>90</a:t>
            </a:fld>
            <a:endParaRPr lang="en-US" altLang="zh-CN" sz="1200"/>
          </a:p>
        </p:txBody>
      </p:sp>
      <p:sp>
        <p:nvSpPr>
          <p:cNvPr id="102404" name="Text Box 5"/>
          <p:cNvSpPr>
            <a:spLocks noGrp="1" noChangeArrowheads="1"/>
          </p:cNvSpPr>
          <p:nvPr>
            <p:ph idx="1"/>
          </p:nvPr>
        </p:nvSpPr>
        <p:spPr>
          <a:xfrm>
            <a:off x="533400" y="990600"/>
            <a:ext cx="8229600" cy="5300663"/>
          </a:xfrm>
          <a:solidFill>
            <a:srgbClr val="BBDFBB"/>
          </a:solidFill>
        </p:spPr>
        <p:txBody>
          <a:bodyPr>
            <a:spAutoFit/>
          </a:bodyPr>
          <a:lstStyle/>
          <a:p>
            <a:pPr>
              <a:buFont typeface="Wingdings" pitchFamily="2" charset="2"/>
              <a:buNone/>
            </a:pPr>
            <a:r>
              <a:rPr lang="en-US" altLang="zh-CN" sz="1800" smtClean="0"/>
              <a:t>&gt;&gt;&gt; a.tofile("a.bin")</a:t>
            </a:r>
          </a:p>
          <a:p>
            <a:pPr>
              <a:buFont typeface="Wingdings" pitchFamily="2" charset="2"/>
              <a:buNone/>
            </a:pPr>
            <a:r>
              <a:rPr lang="en-US" altLang="zh-CN" sz="1800" smtClean="0"/>
              <a:t>&gt;&gt;&gt; b = np.fromfile("a.bin", dtype=np.float) # </a:t>
            </a:r>
            <a:r>
              <a:rPr lang="zh-CN" altLang="en-US" sz="1800" smtClean="0"/>
              <a:t>按照</a:t>
            </a:r>
            <a:r>
              <a:rPr lang="en-US" altLang="zh-CN" sz="1800" smtClean="0"/>
              <a:t>float</a:t>
            </a:r>
            <a:r>
              <a:rPr lang="zh-CN" altLang="en-US" sz="1800" smtClean="0"/>
              <a:t>类型读入数据</a:t>
            </a:r>
          </a:p>
          <a:p>
            <a:pPr>
              <a:buFont typeface="Wingdings" pitchFamily="2" charset="2"/>
              <a:buNone/>
            </a:pPr>
            <a:r>
              <a:rPr lang="en-US" altLang="zh-CN" sz="1800" smtClean="0"/>
              <a:t>&gt;&gt;&gt; b # </a:t>
            </a:r>
            <a:r>
              <a:rPr lang="zh-CN" altLang="en-US" sz="1800" smtClean="0"/>
              <a:t>读入的数据是错误的</a:t>
            </a:r>
          </a:p>
          <a:p>
            <a:pPr>
              <a:buFont typeface="Wingdings" pitchFamily="2" charset="2"/>
              <a:buNone/>
            </a:pPr>
            <a:r>
              <a:rPr lang="en-US" altLang="zh-CN" sz="1800" smtClean="0"/>
              <a:t>array([ 2.12199579e-314, 6.36598737e-314, 1.06099790e-313,</a:t>
            </a:r>
          </a:p>
          <a:p>
            <a:pPr>
              <a:buFont typeface="Wingdings" pitchFamily="2" charset="2"/>
              <a:buNone/>
            </a:pPr>
            <a:r>
              <a:rPr lang="en-US" altLang="zh-CN" sz="1800" smtClean="0"/>
              <a:t>1.48539705e-313, 1.90979621e-313, 2.33419537e-313])</a:t>
            </a:r>
          </a:p>
          <a:p>
            <a:pPr>
              <a:buFont typeface="Wingdings" pitchFamily="2" charset="2"/>
              <a:buNone/>
            </a:pPr>
            <a:r>
              <a:rPr lang="en-US" altLang="zh-CN" sz="1800" smtClean="0"/>
              <a:t>&gt;&gt;&gt; a.dtype # </a:t>
            </a:r>
            <a:r>
              <a:rPr lang="zh-CN" altLang="en-US" sz="1800" smtClean="0"/>
              <a:t>查看</a:t>
            </a:r>
            <a:r>
              <a:rPr lang="en-US" altLang="zh-CN" sz="1800" smtClean="0"/>
              <a:t>a</a:t>
            </a:r>
            <a:r>
              <a:rPr lang="zh-CN" altLang="en-US" sz="1800" smtClean="0"/>
              <a:t>的</a:t>
            </a:r>
            <a:r>
              <a:rPr lang="en-US" altLang="zh-CN" sz="1800" smtClean="0"/>
              <a:t>dtype</a:t>
            </a:r>
          </a:p>
          <a:p>
            <a:pPr>
              <a:buFont typeface="Wingdings" pitchFamily="2" charset="2"/>
              <a:buNone/>
            </a:pPr>
            <a:r>
              <a:rPr lang="en-US" altLang="zh-CN" sz="1800" smtClean="0"/>
              <a:t>dtype('int32')</a:t>
            </a:r>
          </a:p>
          <a:p>
            <a:pPr>
              <a:buFont typeface="Wingdings" pitchFamily="2" charset="2"/>
              <a:buNone/>
            </a:pPr>
            <a:r>
              <a:rPr lang="en-US" altLang="zh-CN" sz="1800" smtClean="0"/>
              <a:t>&gt;&gt;&gt; b = np.fromfile("a.bin", dtype=np.int32) # </a:t>
            </a:r>
            <a:r>
              <a:rPr lang="zh-CN" altLang="en-US" sz="1800" smtClean="0"/>
              <a:t>按照</a:t>
            </a:r>
            <a:r>
              <a:rPr lang="en-US" altLang="zh-CN" sz="1800" smtClean="0"/>
              <a:t>int32</a:t>
            </a:r>
            <a:r>
              <a:rPr lang="zh-CN" altLang="en-US" sz="1800" smtClean="0"/>
              <a:t>类型读入数据</a:t>
            </a:r>
          </a:p>
          <a:p>
            <a:pPr>
              <a:buFont typeface="Wingdings" pitchFamily="2" charset="2"/>
              <a:buNone/>
            </a:pPr>
            <a:r>
              <a:rPr lang="en-US" altLang="zh-CN" sz="1800" smtClean="0"/>
              <a:t>&gt;&gt;&gt; b # </a:t>
            </a:r>
            <a:r>
              <a:rPr lang="zh-CN" altLang="en-US" sz="1800" smtClean="0"/>
              <a:t>数据是一维的</a:t>
            </a:r>
          </a:p>
          <a:p>
            <a:pPr>
              <a:buFont typeface="Wingdings" pitchFamily="2" charset="2"/>
              <a:buNone/>
            </a:pPr>
            <a:r>
              <a:rPr lang="en-US" altLang="zh-CN" sz="1800" smtClean="0"/>
              <a:t>array([ 0, 1, 2, 3, 4, 5, 6, 7, 8, 9, 10, 11])</a:t>
            </a:r>
          </a:p>
          <a:p>
            <a:pPr>
              <a:buFont typeface="Wingdings" pitchFamily="2" charset="2"/>
              <a:buNone/>
            </a:pPr>
            <a:r>
              <a:rPr lang="en-US" altLang="zh-CN" sz="1800" smtClean="0"/>
              <a:t>&gt;&gt;&gt; b.shape = 3, 4 # </a:t>
            </a:r>
            <a:r>
              <a:rPr lang="zh-CN" altLang="en-US" sz="1800" smtClean="0"/>
              <a:t>按照</a:t>
            </a:r>
            <a:r>
              <a:rPr lang="en-US" altLang="zh-CN" sz="1800" smtClean="0"/>
              <a:t>a</a:t>
            </a:r>
            <a:r>
              <a:rPr lang="zh-CN" altLang="en-US" sz="1800" smtClean="0"/>
              <a:t>的</a:t>
            </a:r>
            <a:r>
              <a:rPr lang="en-US" altLang="zh-CN" sz="1800" smtClean="0"/>
              <a:t>shape</a:t>
            </a:r>
            <a:r>
              <a:rPr lang="zh-CN" altLang="en-US" sz="1800" smtClean="0"/>
              <a:t>修改</a:t>
            </a:r>
            <a:r>
              <a:rPr lang="en-US" altLang="zh-CN" sz="1800" smtClean="0"/>
              <a:t>b</a:t>
            </a:r>
            <a:r>
              <a:rPr lang="zh-CN" altLang="en-US" sz="1800" smtClean="0"/>
              <a:t>的</a:t>
            </a:r>
            <a:r>
              <a:rPr lang="en-US" altLang="zh-CN" sz="1800" smtClean="0"/>
              <a:t>shape</a:t>
            </a:r>
          </a:p>
          <a:p>
            <a:pPr>
              <a:buFont typeface="Wingdings" pitchFamily="2" charset="2"/>
              <a:buNone/>
            </a:pPr>
            <a:r>
              <a:rPr lang="en-US" altLang="zh-CN" sz="1800" smtClean="0"/>
              <a:t>&gt;&gt;&gt; b # </a:t>
            </a:r>
            <a:r>
              <a:rPr lang="zh-CN" altLang="en-US" sz="1800" smtClean="0"/>
              <a:t>这次终于正确了</a:t>
            </a:r>
          </a:p>
          <a:p>
            <a:pPr>
              <a:buFont typeface="Wingdings" pitchFamily="2" charset="2"/>
              <a:buNone/>
            </a:pPr>
            <a:r>
              <a:rPr lang="en-US" altLang="zh-CN" sz="1800" smtClean="0"/>
              <a:t>array([[ 0, 1, 2, 3],</a:t>
            </a:r>
          </a:p>
          <a:p>
            <a:pPr>
              <a:buFont typeface="Wingdings" pitchFamily="2" charset="2"/>
              <a:buNone/>
            </a:pPr>
            <a:r>
              <a:rPr lang="en-US" altLang="zh-CN" sz="1800" smtClean="0"/>
              <a:t>[ 4, 5, 6, 7],</a:t>
            </a:r>
          </a:p>
          <a:p>
            <a:pPr>
              <a:buFont typeface="Wingdings" pitchFamily="2" charset="2"/>
              <a:buNone/>
            </a:pPr>
            <a:r>
              <a:rPr lang="en-US" altLang="zh-CN" sz="1800" smtClean="0"/>
              <a:t>[ 8, 9, 10, 11]])</a:t>
            </a:r>
            <a:endParaRPr lang="zh-CN" altLang="en-US" sz="1800" b="1" smtClean="0">
              <a:latin typeface="Courier New" pitchFamily="49" charset="0"/>
              <a:sym typeface="Arial"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zh-CN" altLang="en-US" sz="3600" smtClean="0"/>
              <a:t>文件存取</a:t>
            </a:r>
          </a:p>
        </p:txBody>
      </p:sp>
      <p:sp>
        <p:nvSpPr>
          <p:cNvPr id="103427" name="内容占位符 2"/>
          <p:cNvSpPr>
            <a:spLocks noGrp="1"/>
          </p:cNvSpPr>
          <p:nvPr>
            <p:ph idx="1"/>
          </p:nvPr>
        </p:nvSpPr>
        <p:spPr>
          <a:xfrm>
            <a:off x="381000" y="1052513"/>
            <a:ext cx="8186738" cy="4967287"/>
          </a:xfrm>
        </p:spPr>
        <p:txBody>
          <a:bodyPr/>
          <a:lstStyle/>
          <a:p>
            <a:pPr>
              <a:buFont typeface="Wingdings" pitchFamily="2" charset="2"/>
              <a:buNone/>
            </a:pPr>
            <a:r>
              <a:rPr lang="zh-CN" altLang="en-US" sz="2800" smtClean="0"/>
              <a:t>          从上面的例子可以看出，需要在读入的时候设置正确的</a:t>
            </a:r>
            <a:r>
              <a:rPr lang="en-US" altLang="zh-CN" sz="2800" smtClean="0"/>
              <a:t>dtype</a:t>
            </a:r>
            <a:r>
              <a:rPr lang="zh-CN" altLang="en-US" sz="2800" smtClean="0"/>
              <a:t>和</a:t>
            </a:r>
            <a:r>
              <a:rPr lang="en-US" altLang="zh-CN" sz="2800" smtClean="0"/>
              <a:t>shape</a:t>
            </a:r>
            <a:r>
              <a:rPr lang="zh-CN" altLang="en-US" sz="2800" smtClean="0"/>
              <a:t>才能保证数据一致。并且</a:t>
            </a:r>
            <a:r>
              <a:rPr lang="en-US" altLang="zh-CN" sz="2800" smtClean="0"/>
              <a:t>tofile</a:t>
            </a:r>
            <a:r>
              <a:rPr lang="zh-CN" altLang="en-US" sz="2800" smtClean="0"/>
              <a:t>函数不管数组的排列顺序是</a:t>
            </a:r>
            <a:r>
              <a:rPr lang="en-US" altLang="zh-CN" sz="2800" smtClean="0"/>
              <a:t>C</a:t>
            </a:r>
            <a:r>
              <a:rPr lang="zh-CN" altLang="en-US" sz="2800" smtClean="0"/>
              <a:t>语言格式的还是</a:t>
            </a:r>
            <a:r>
              <a:rPr lang="en-US" altLang="zh-CN" sz="2800" smtClean="0"/>
              <a:t>Fortran</a:t>
            </a:r>
            <a:r>
              <a:rPr lang="zh-CN" altLang="en-US" sz="2800" smtClean="0"/>
              <a:t>语言格式的，统一使用</a:t>
            </a:r>
            <a:r>
              <a:rPr lang="en-US" altLang="zh-CN" sz="2800" smtClean="0"/>
              <a:t>C</a:t>
            </a:r>
            <a:r>
              <a:rPr lang="zh-CN" altLang="en-US" sz="2800" smtClean="0"/>
              <a:t>语言格式输出。</a:t>
            </a:r>
          </a:p>
          <a:p>
            <a:pPr>
              <a:buFont typeface="Wingdings" pitchFamily="2" charset="2"/>
              <a:buNone/>
            </a:pPr>
            <a:r>
              <a:rPr lang="zh-CN" altLang="en-US" sz="2800" smtClean="0"/>
              <a:t>          此外如果</a:t>
            </a:r>
            <a:r>
              <a:rPr lang="en-US" altLang="zh-CN" sz="2800" smtClean="0"/>
              <a:t>fromfile</a:t>
            </a:r>
            <a:r>
              <a:rPr lang="zh-CN" altLang="en-US" sz="2800" smtClean="0"/>
              <a:t>和</a:t>
            </a:r>
            <a:r>
              <a:rPr lang="en-US" altLang="zh-CN" sz="2800" smtClean="0"/>
              <a:t>tofile</a:t>
            </a:r>
            <a:r>
              <a:rPr lang="zh-CN" altLang="en-US" sz="2800" smtClean="0"/>
              <a:t>函数调用时指定了</a:t>
            </a:r>
            <a:r>
              <a:rPr lang="en-US" altLang="zh-CN" sz="2800" smtClean="0"/>
              <a:t>sep</a:t>
            </a:r>
            <a:r>
              <a:rPr lang="zh-CN" altLang="en-US" sz="2800" smtClean="0"/>
              <a:t>关键字参数的话，数组将以文本格式输入输出。</a:t>
            </a:r>
          </a:p>
          <a:p>
            <a:pPr>
              <a:buFont typeface="Wingdings" pitchFamily="2" charset="2"/>
              <a:buNone/>
            </a:pPr>
            <a:r>
              <a:rPr lang="en-US" altLang="zh-CN" sz="2800" smtClean="0"/>
              <a:t>          </a:t>
            </a:r>
            <a:endParaRPr lang="zh-CN" altLang="en-US" smtClean="0"/>
          </a:p>
        </p:txBody>
      </p:sp>
      <p:sp>
        <p:nvSpPr>
          <p:cNvPr id="1034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A8CB7175-C999-4575-BD45-29CEFA7684F5}" type="slidenum">
              <a:rPr lang="en-US" altLang="zh-CN" sz="1200"/>
              <a:pPr>
                <a:spcBef>
                  <a:spcPct val="0"/>
                </a:spcBef>
                <a:buClrTx/>
                <a:buFontTx/>
                <a:buNone/>
              </a:pPr>
              <a:t>91</a:t>
            </a:fld>
            <a:endParaRPr lang="en-US" altLang="zh-CN" sz="12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zh-CN" altLang="en-US" sz="3600" smtClean="0"/>
              <a:t>文件存取</a:t>
            </a:r>
          </a:p>
        </p:txBody>
      </p:sp>
      <p:sp>
        <p:nvSpPr>
          <p:cNvPr id="104451" name="内容占位符 2"/>
          <p:cNvSpPr>
            <a:spLocks noGrp="1"/>
          </p:cNvSpPr>
          <p:nvPr>
            <p:ph idx="1"/>
          </p:nvPr>
        </p:nvSpPr>
        <p:spPr>
          <a:xfrm>
            <a:off x="304800" y="1052513"/>
            <a:ext cx="8262938" cy="4967287"/>
          </a:xfrm>
        </p:spPr>
        <p:txBody>
          <a:bodyPr/>
          <a:lstStyle/>
          <a:p>
            <a:pPr>
              <a:buFont typeface="Wingdings" pitchFamily="2" charset="2"/>
              <a:buNone/>
            </a:pPr>
            <a:r>
              <a:rPr lang="en-US" altLang="zh-CN" sz="2800" smtClean="0"/>
              <a:t>          numpy.load</a:t>
            </a:r>
            <a:r>
              <a:rPr lang="zh-CN" altLang="en-US" sz="2800" smtClean="0"/>
              <a:t>和</a:t>
            </a:r>
            <a:r>
              <a:rPr lang="en-US" altLang="zh-CN" sz="2800" smtClean="0"/>
              <a:t>numpy.save</a:t>
            </a:r>
            <a:r>
              <a:rPr lang="zh-CN" altLang="en-US" sz="2800" smtClean="0"/>
              <a:t>函数以</a:t>
            </a:r>
            <a:r>
              <a:rPr lang="en-US" altLang="zh-CN" sz="2800" smtClean="0"/>
              <a:t>NumPy</a:t>
            </a:r>
            <a:r>
              <a:rPr lang="zh-CN" altLang="en-US" sz="2800" smtClean="0"/>
              <a:t>专用的二进制类型保存数据，这两个函数会自动处理元素类型和</a:t>
            </a:r>
            <a:r>
              <a:rPr lang="en-US" altLang="zh-CN" sz="2800" smtClean="0"/>
              <a:t>shape</a:t>
            </a:r>
            <a:r>
              <a:rPr lang="zh-CN" altLang="en-US" sz="2800" smtClean="0"/>
              <a:t>等信息，使用它们读写数组就方便多了，但是</a:t>
            </a:r>
            <a:r>
              <a:rPr lang="en-US" altLang="zh-CN" sz="2800" smtClean="0"/>
              <a:t>numpy.save</a:t>
            </a:r>
            <a:r>
              <a:rPr lang="zh-CN" altLang="en-US" sz="2800" smtClean="0"/>
              <a:t>输出的文件很难和其它语言编写的程序读入：</a:t>
            </a:r>
          </a:p>
        </p:txBody>
      </p:sp>
      <p:sp>
        <p:nvSpPr>
          <p:cNvPr id="1044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41893FFB-A5A1-4F26-832E-08DD1E89C50C}" type="slidenum">
              <a:rPr lang="en-US" altLang="zh-CN" sz="1200"/>
              <a:pPr>
                <a:spcBef>
                  <a:spcPct val="0"/>
                </a:spcBef>
                <a:buClrTx/>
                <a:buFontTx/>
                <a:buNone/>
              </a:pPr>
              <a:t>92</a:t>
            </a:fld>
            <a:endParaRPr lang="en-US" altLang="zh-CN" sz="1200"/>
          </a:p>
        </p:txBody>
      </p:sp>
      <p:sp>
        <p:nvSpPr>
          <p:cNvPr id="104453" name="Text Box 5"/>
          <p:cNvSpPr txBox="1">
            <a:spLocks noChangeArrowheads="1"/>
          </p:cNvSpPr>
          <p:nvPr/>
        </p:nvSpPr>
        <p:spPr bwMode="auto">
          <a:xfrm>
            <a:off x="1371600" y="3810000"/>
            <a:ext cx="6392863"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np.save("a.npy", a)</a:t>
            </a:r>
          </a:p>
          <a:p>
            <a:pPr eaLnBrk="1" hangingPunct="1">
              <a:spcBef>
                <a:spcPct val="0"/>
              </a:spcBef>
              <a:buClrTx/>
              <a:buFontTx/>
              <a:buNone/>
            </a:pPr>
            <a:r>
              <a:rPr lang="en-US" altLang="zh-CN" sz="2000"/>
              <a:t>&gt;&gt;&gt; c = np.load( "a.npy" )</a:t>
            </a:r>
          </a:p>
          <a:p>
            <a:pPr eaLnBrk="1" hangingPunct="1">
              <a:spcBef>
                <a:spcPct val="0"/>
              </a:spcBef>
              <a:buClrTx/>
              <a:buFontTx/>
              <a:buNone/>
            </a:pPr>
            <a:r>
              <a:rPr lang="en-US" altLang="zh-CN" sz="2000"/>
              <a:t>&gt;&gt;&gt; c</a:t>
            </a:r>
          </a:p>
          <a:p>
            <a:pPr eaLnBrk="1" hangingPunct="1">
              <a:spcBef>
                <a:spcPct val="0"/>
              </a:spcBef>
              <a:buClrTx/>
              <a:buFontTx/>
              <a:buNone/>
            </a:pPr>
            <a:r>
              <a:rPr lang="en-US" altLang="zh-CN" sz="2000"/>
              <a:t>array([[ 0, 1, 2, 3],</a:t>
            </a:r>
          </a:p>
          <a:p>
            <a:pPr eaLnBrk="1" hangingPunct="1">
              <a:spcBef>
                <a:spcPct val="0"/>
              </a:spcBef>
              <a:buClrTx/>
              <a:buFontTx/>
              <a:buNone/>
            </a:pPr>
            <a:r>
              <a:rPr lang="en-US" altLang="zh-CN" sz="2000"/>
              <a:t>[ 4, 5, 6, 7],</a:t>
            </a:r>
          </a:p>
          <a:p>
            <a:pPr eaLnBrk="1" hangingPunct="1">
              <a:spcBef>
                <a:spcPct val="0"/>
              </a:spcBef>
              <a:buClrTx/>
              <a:buFontTx/>
              <a:buNone/>
            </a:pPr>
            <a:r>
              <a:rPr lang="en-US" altLang="zh-CN" sz="2000"/>
              <a:t>[ 8, 9, 10, 11]])</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r>
              <a:rPr lang="zh-CN" altLang="en-US" sz="3600" smtClean="0"/>
              <a:t>文件存取</a:t>
            </a:r>
          </a:p>
        </p:txBody>
      </p:sp>
      <p:sp>
        <p:nvSpPr>
          <p:cNvPr id="105475" name="内容占位符 2"/>
          <p:cNvSpPr>
            <a:spLocks noGrp="1"/>
          </p:cNvSpPr>
          <p:nvPr>
            <p:ph idx="1"/>
          </p:nvPr>
        </p:nvSpPr>
        <p:spPr>
          <a:xfrm>
            <a:off x="381000" y="1052513"/>
            <a:ext cx="8186738" cy="4967287"/>
          </a:xfrm>
        </p:spPr>
        <p:txBody>
          <a:bodyPr/>
          <a:lstStyle/>
          <a:p>
            <a:pPr>
              <a:buFont typeface="Wingdings" pitchFamily="2" charset="2"/>
              <a:buNone/>
            </a:pPr>
            <a:r>
              <a:rPr lang="zh-CN" altLang="en-US" sz="2800" smtClean="0"/>
              <a:t>          如果你想将多个数组保存到一个文件中的话，可以使用</a:t>
            </a:r>
            <a:r>
              <a:rPr lang="en-US" altLang="zh-CN" sz="2800" smtClean="0"/>
              <a:t>numpy.savez</a:t>
            </a:r>
            <a:r>
              <a:rPr lang="zh-CN" altLang="en-US" sz="2800" smtClean="0"/>
              <a:t>函数。</a:t>
            </a:r>
            <a:r>
              <a:rPr lang="en-US" altLang="zh-CN" sz="2800" smtClean="0"/>
              <a:t>savez</a:t>
            </a:r>
            <a:r>
              <a:rPr lang="zh-CN" altLang="en-US" sz="2800" smtClean="0"/>
              <a:t>函数的第一个参数是文件名，其后的参数都是需要保存的数组，也可以使用关键字参数为数组起一个名字，非关键字参数传递的数组会自动起名为</a:t>
            </a:r>
            <a:r>
              <a:rPr lang="en-US" altLang="zh-CN" sz="2800" smtClean="0"/>
              <a:t>arr_0, arr_1, ...</a:t>
            </a:r>
            <a:r>
              <a:rPr lang="zh-CN" altLang="en-US" sz="2800" smtClean="0"/>
              <a:t>。</a:t>
            </a:r>
            <a:r>
              <a:rPr lang="en-US" altLang="zh-CN" sz="2800" smtClean="0"/>
              <a:t>savez</a:t>
            </a:r>
            <a:r>
              <a:rPr lang="zh-CN" altLang="en-US" sz="2800" smtClean="0"/>
              <a:t>函数输出的是一个压缩文件</a:t>
            </a:r>
            <a:r>
              <a:rPr lang="en-US" altLang="zh-CN" sz="2800" smtClean="0"/>
              <a:t>(</a:t>
            </a:r>
            <a:r>
              <a:rPr lang="zh-CN" altLang="en-US" sz="2800" smtClean="0"/>
              <a:t>扩展名为</a:t>
            </a:r>
            <a:r>
              <a:rPr lang="en-US" altLang="zh-CN" sz="2800" smtClean="0"/>
              <a:t>npz)</a:t>
            </a:r>
            <a:r>
              <a:rPr lang="zh-CN" altLang="en-US" sz="2800" smtClean="0"/>
              <a:t>，其中每个文件都是一个</a:t>
            </a:r>
            <a:r>
              <a:rPr lang="en-US" altLang="zh-CN" sz="2800" smtClean="0"/>
              <a:t>save</a:t>
            </a:r>
            <a:r>
              <a:rPr lang="zh-CN" altLang="en-US" sz="2800" smtClean="0"/>
              <a:t>函数保存的</a:t>
            </a:r>
            <a:r>
              <a:rPr lang="en-US" altLang="zh-CN" sz="2800" smtClean="0"/>
              <a:t>npy</a:t>
            </a:r>
            <a:r>
              <a:rPr lang="zh-CN" altLang="en-US" sz="2800" smtClean="0"/>
              <a:t>文件，文件名对应于数组名。</a:t>
            </a:r>
            <a:r>
              <a:rPr lang="en-US" altLang="zh-CN" sz="2800" smtClean="0"/>
              <a:t>load</a:t>
            </a:r>
            <a:r>
              <a:rPr lang="zh-CN" altLang="en-US" sz="2800" smtClean="0"/>
              <a:t>函数自动识别</a:t>
            </a:r>
            <a:r>
              <a:rPr lang="en-US" altLang="zh-CN" sz="2800" smtClean="0"/>
              <a:t>npz</a:t>
            </a:r>
            <a:r>
              <a:rPr lang="zh-CN" altLang="en-US" sz="2800" smtClean="0"/>
              <a:t>文件，并且返回一个类似于字典的对象，可以通过数组名作为关键字获取数组的内容：</a:t>
            </a:r>
          </a:p>
          <a:p>
            <a:endParaRPr lang="zh-CN" altLang="en-US" smtClean="0"/>
          </a:p>
        </p:txBody>
      </p:sp>
      <p:sp>
        <p:nvSpPr>
          <p:cNvPr id="1054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32865DF6-6010-4A1C-B757-C57BC7B88454}" type="slidenum">
              <a:rPr lang="en-US" altLang="zh-CN" sz="1200"/>
              <a:pPr>
                <a:spcBef>
                  <a:spcPct val="0"/>
                </a:spcBef>
                <a:buClrTx/>
                <a:buFontTx/>
                <a:buNone/>
              </a:pPr>
              <a:t>93</a:t>
            </a:fld>
            <a:endParaRPr lang="en-US" altLang="zh-CN" sz="12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sz="3600" smtClean="0"/>
              <a:t>文件存取</a:t>
            </a:r>
          </a:p>
        </p:txBody>
      </p:sp>
      <p:sp>
        <p:nvSpPr>
          <p:cNvPr id="106499" name="内容占位符 6"/>
          <p:cNvSpPr>
            <a:spLocks noGrp="1"/>
          </p:cNvSpPr>
          <p:nvPr>
            <p:ph idx="1"/>
          </p:nvPr>
        </p:nvSpPr>
        <p:spPr>
          <a:xfrm>
            <a:off x="609600" y="1447800"/>
            <a:ext cx="8229600" cy="4876800"/>
          </a:xfr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pPr>
              <a:buFont typeface="Wingdings" pitchFamily="2" charset="2"/>
              <a:buNone/>
            </a:pPr>
            <a:endParaRPr lang="en-US" altLang="zh-CN" sz="2400" smtClean="0"/>
          </a:p>
          <a:p>
            <a:pPr>
              <a:buFont typeface="Wingdings" pitchFamily="2" charset="2"/>
              <a:buNone/>
            </a:pPr>
            <a:r>
              <a:rPr lang="en-US" altLang="zh-CN" sz="2400" smtClean="0"/>
              <a:t>          </a:t>
            </a:r>
            <a:r>
              <a:rPr lang="zh-CN" altLang="en-US" sz="2400" smtClean="0"/>
              <a:t>如果你用解压软件打开</a:t>
            </a:r>
            <a:r>
              <a:rPr lang="en-US" altLang="zh-CN" sz="2400" smtClean="0"/>
              <a:t>result.npz</a:t>
            </a:r>
            <a:r>
              <a:rPr lang="zh-CN" altLang="en-US" sz="2400" smtClean="0"/>
              <a:t>文件的话，会发现其中有三个文件：</a:t>
            </a:r>
            <a:r>
              <a:rPr lang="en-US" altLang="zh-CN" sz="2400" smtClean="0"/>
              <a:t>arr_0.npy</a:t>
            </a:r>
            <a:r>
              <a:rPr lang="zh-CN" altLang="en-US" sz="2400" smtClean="0"/>
              <a:t>， </a:t>
            </a:r>
            <a:r>
              <a:rPr lang="en-US" altLang="zh-CN" sz="2400" smtClean="0"/>
              <a:t>arr_1.npy</a:t>
            </a:r>
            <a:r>
              <a:rPr lang="zh-CN" altLang="en-US" sz="2400" smtClean="0"/>
              <a:t>，</a:t>
            </a:r>
            <a:r>
              <a:rPr lang="en-US" altLang="zh-CN" sz="2400" smtClean="0"/>
              <a:t>sin_array.npy</a:t>
            </a:r>
            <a:r>
              <a:rPr lang="zh-CN" altLang="en-US" sz="2400" smtClean="0"/>
              <a:t>，其中分别保存着数组</a:t>
            </a:r>
            <a:r>
              <a:rPr lang="en-US" altLang="zh-CN" sz="2400" smtClean="0"/>
              <a:t>a, b, c</a:t>
            </a:r>
            <a:r>
              <a:rPr lang="zh-CN" altLang="en-US" sz="2400" smtClean="0"/>
              <a:t>的内容。</a:t>
            </a:r>
          </a:p>
        </p:txBody>
      </p:sp>
      <p:sp>
        <p:nvSpPr>
          <p:cNvPr id="1065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0C39E340-44F7-4B64-A29F-13B12E2CCF63}" type="slidenum">
              <a:rPr lang="en-US" altLang="zh-CN" sz="1200"/>
              <a:pPr>
                <a:spcBef>
                  <a:spcPct val="0"/>
                </a:spcBef>
                <a:buClrTx/>
                <a:buFontTx/>
                <a:buNone/>
              </a:pPr>
              <a:t>94</a:t>
            </a:fld>
            <a:endParaRPr lang="en-US" altLang="zh-CN" sz="1200"/>
          </a:p>
        </p:txBody>
      </p:sp>
      <p:sp>
        <p:nvSpPr>
          <p:cNvPr id="106501" name="Text Box 5"/>
          <p:cNvSpPr txBox="1">
            <a:spLocks noChangeArrowheads="1"/>
          </p:cNvSpPr>
          <p:nvPr/>
        </p:nvSpPr>
        <p:spPr bwMode="auto">
          <a:xfrm>
            <a:off x="762000" y="1143000"/>
            <a:ext cx="7772400" cy="3970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1800"/>
              <a:t>&gt;&gt;&gt; a = np.array([[1,2,3],[4,5,6]])</a:t>
            </a:r>
          </a:p>
          <a:p>
            <a:pPr eaLnBrk="1" hangingPunct="1">
              <a:spcBef>
                <a:spcPct val="0"/>
              </a:spcBef>
              <a:buClrTx/>
              <a:buFontTx/>
              <a:buNone/>
            </a:pPr>
            <a:r>
              <a:rPr lang="en-US" altLang="zh-CN" sz="1800"/>
              <a:t>&gt;&gt;&gt; b = np.arange(0, 1.0, 0.1)</a:t>
            </a:r>
          </a:p>
          <a:p>
            <a:pPr eaLnBrk="1" hangingPunct="1">
              <a:spcBef>
                <a:spcPct val="0"/>
              </a:spcBef>
              <a:buClrTx/>
              <a:buFontTx/>
              <a:buNone/>
            </a:pPr>
            <a:r>
              <a:rPr lang="en-US" altLang="zh-CN" sz="1800"/>
              <a:t>&gt;&gt;&gt; c = np.sin(b)</a:t>
            </a:r>
          </a:p>
          <a:p>
            <a:pPr eaLnBrk="1" hangingPunct="1">
              <a:spcBef>
                <a:spcPct val="0"/>
              </a:spcBef>
              <a:buClrTx/>
              <a:buFontTx/>
              <a:buNone/>
            </a:pPr>
            <a:r>
              <a:rPr lang="en-US" altLang="zh-CN" sz="1800"/>
              <a:t>&gt;&gt;&gt; np.savez("result.npz", a, b, sin_array = c)</a:t>
            </a:r>
          </a:p>
          <a:p>
            <a:pPr eaLnBrk="1" hangingPunct="1">
              <a:spcBef>
                <a:spcPct val="0"/>
              </a:spcBef>
              <a:buClrTx/>
              <a:buFontTx/>
              <a:buNone/>
            </a:pPr>
            <a:r>
              <a:rPr lang="en-US" altLang="zh-CN" sz="1800"/>
              <a:t>&gt;&gt;&gt; r = np.load("result.npz")</a:t>
            </a:r>
          </a:p>
          <a:p>
            <a:pPr eaLnBrk="1" hangingPunct="1">
              <a:spcBef>
                <a:spcPct val="0"/>
              </a:spcBef>
              <a:buClrTx/>
              <a:buFontTx/>
              <a:buNone/>
            </a:pPr>
            <a:r>
              <a:rPr lang="en-US" altLang="zh-CN" sz="1800"/>
              <a:t>&gt;&gt;&gt; r["arr_0"] # </a:t>
            </a:r>
            <a:r>
              <a:rPr lang="zh-CN" altLang="en-US" sz="1800"/>
              <a:t>数组</a:t>
            </a:r>
            <a:r>
              <a:rPr lang="en-US" altLang="zh-CN" sz="1800"/>
              <a:t>a</a:t>
            </a:r>
          </a:p>
          <a:p>
            <a:pPr eaLnBrk="1" hangingPunct="1">
              <a:spcBef>
                <a:spcPct val="0"/>
              </a:spcBef>
              <a:buClrTx/>
              <a:buFontTx/>
              <a:buNone/>
            </a:pPr>
            <a:r>
              <a:rPr lang="en-US" altLang="zh-CN" sz="1800"/>
              <a:t>array([[1, 2, 3],</a:t>
            </a:r>
          </a:p>
          <a:p>
            <a:pPr eaLnBrk="1" hangingPunct="1">
              <a:spcBef>
                <a:spcPct val="0"/>
              </a:spcBef>
              <a:buClrTx/>
              <a:buFontTx/>
              <a:buNone/>
            </a:pPr>
            <a:r>
              <a:rPr lang="en-US" altLang="zh-CN" sz="1800"/>
              <a:t>[4, 5, 6]])</a:t>
            </a:r>
          </a:p>
          <a:p>
            <a:pPr eaLnBrk="1" hangingPunct="1">
              <a:spcBef>
                <a:spcPct val="0"/>
              </a:spcBef>
              <a:buClrTx/>
              <a:buFontTx/>
              <a:buNone/>
            </a:pPr>
            <a:r>
              <a:rPr lang="en-US" altLang="zh-CN" sz="1800"/>
              <a:t>&gt;&gt;&gt; r["arr_1"] # </a:t>
            </a:r>
            <a:r>
              <a:rPr lang="zh-CN" altLang="en-US" sz="1800"/>
              <a:t>数组</a:t>
            </a:r>
            <a:r>
              <a:rPr lang="en-US" altLang="zh-CN" sz="1800"/>
              <a:t>b</a:t>
            </a:r>
          </a:p>
          <a:p>
            <a:pPr eaLnBrk="1" hangingPunct="1">
              <a:spcBef>
                <a:spcPct val="0"/>
              </a:spcBef>
              <a:buClrTx/>
              <a:buFontTx/>
              <a:buNone/>
            </a:pPr>
            <a:r>
              <a:rPr lang="en-US" altLang="zh-CN" sz="1800"/>
              <a:t>array([ 0. , 0.1, 0.2, 0.3, 0.4, 0.5, 0.6, 0.7, 0.8, 0.9])</a:t>
            </a:r>
          </a:p>
          <a:p>
            <a:pPr eaLnBrk="1" hangingPunct="1">
              <a:spcBef>
                <a:spcPct val="0"/>
              </a:spcBef>
              <a:buClrTx/>
              <a:buFontTx/>
              <a:buNone/>
            </a:pPr>
            <a:r>
              <a:rPr lang="en-US" altLang="zh-CN" sz="1800"/>
              <a:t>&gt;&gt;&gt; r["sin_array"] # </a:t>
            </a:r>
            <a:r>
              <a:rPr lang="zh-CN" altLang="en-US" sz="1800"/>
              <a:t>数组</a:t>
            </a:r>
            <a:r>
              <a:rPr lang="en-US" altLang="zh-CN" sz="1800"/>
              <a:t>c</a:t>
            </a:r>
          </a:p>
          <a:p>
            <a:pPr eaLnBrk="1" hangingPunct="1">
              <a:spcBef>
                <a:spcPct val="0"/>
              </a:spcBef>
              <a:buClrTx/>
              <a:buFontTx/>
              <a:buNone/>
            </a:pPr>
            <a:r>
              <a:rPr lang="en-US" altLang="zh-CN" sz="1800"/>
              <a:t>array([ 0. , 0.09983342, 0.19866933, 0.29552021, 0.38941834,</a:t>
            </a:r>
          </a:p>
          <a:p>
            <a:pPr eaLnBrk="1" hangingPunct="1">
              <a:spcBef>
                <a:spcPct val="0"/>
              </a:spcBef>
              <a:buClrTx/>
              <a:buFontTx/>
              <a:buNone/>
            </a:pPr>
            <a:r>
              <a:rPr lang="en-US" altLang="zh-CN" sz="1800"/>
              <a:t>0.47942554, 0.56464247, 0.64421769, 0.71735609, 0.78332691])</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sz="3600" smtClean="0"/>
              <a:t>文件存取</a:t>
            </a:r>
          </a:p>
        </p:txBody>
      </p:sp>
      <p:sp>
        <p:nvSpPr>
          <p:cNvPr id="107523" name="内容占位符 2"/>
          <p:cNvSpPr>
            <a:spLocks noGrp="1"/>
          </p:cNvSpPr>
          <p:nvPr>
            <p:ph idx="1"/>
          </p:nvPr>
        </p:nvSpPr>
        <p:spPr>
          <a:xfrm>
            <a:off x="533400" y="1066800"/>
            <a:ext cx="8001000" cy="5410200"/>
          </a:xfrm>
        </p:spPr>
        <p:txBody>
          <a:bodyPr/>
          <a:lstStyle/>
          <a:p>
            <a:pPr>
              <a:buFont typeface="Wingdings" pitchFamily="2" charset="2"/>
              <a:buNone/>
            </a:pPr>
            <a:r>
              <a:rPr lang="zh-CN" altLang="en-US" sz="2800" smtClean="0"/>
              <a:t>         使用</a:t>
            </a:r>
            <a:r>
              <a:rPr lang="en-US" altLang="zh-CN" sz="2800" smtClean="0"/>
              <a:t>numpy.savetxt</a:t>
            </a:r>
            <a:r>
              <a:rPr lang="zh-CN" altLang="en-US" sz="2800" smtClean="0"/>
              <a:t>和</a:t>
            </a:r>
            <a:r>
              <a:rPr lang="en-US" altLang="zh-CN" sz="2800" smtClean="0"/>
              <a:t>numpy.loadtxt</a:t>
            </a:r>
            <a:r>
              <a:rPr lang="zh-CN" altLang="en-US" sz="2800" smtClean="0"/>
              <a:t>可以读写</a:t>
            </a:r>
            <a:r>
              <a:rPr lang="en-US" altLang="zh-CN" sz="2800" smtClean="0"/>
              <a:t>1</a:t>
            </a:r>
            <a:r>
              <a:rPr lang="zh-CN" altLang="en-US" sz="2800" smtClean="0"/>
              <a:t>维和</a:t>
            </a:r>
            <a:r>
              <a:rPr lang="en-US" altLang="zh-CN" sz="2800" smtClean="0"/>
              <a:t>2</a:t>
            </a:r>
            <a:r>
              <a:rPr lang="zh-CN" altLang="en-US" sz="2800" smtClean="0"/>
              <a:t>维的数组：</a:t>
            </a:r>
            <a:endParaRPr lang="en-US" altLang="zh-CN" sz="2800" smtClean="0"/>
          </a:p>
          <a:p>
            <a:pPr>
              <a:buFont typeface="Wingdings" pitchFamily="2" charset="2"/>
              <a:buNone/>
            </a:pPr>
            <a:endParaRPr lang="zh-CN" altLang="en-US" sz="2800" smtClean="0"/>
          </a:p>
        </p:txBody>
      </p:sp>
      <p:sp>
        <p:nvSpPr>
          <p:cNvPr id="1075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F90A744F-03B0-4350-9125-5C732A538D22}" type="slidenum">
              <a:rPr lang="en-US" altLang="zh-CN" sz="1200"/>
              <a:pPr>
                <a:spcBef>
                  <a:spcPct val="0"/>
                </a:spcBef>
                <a:buClrTx/>
                <a:buFontTx/>
                <a:buNone/>
              </a:pPr>
              <a:t>95</a:t>
            </a:fld>
            <a:endParaRPr lang="en-US" altLang="zh-CN" sz="1200"/>
          </a:p>
        </p:txBody>
      </p:sp>
      <p:sp>
        <p:nvSpPr>
          <p:cNvPr id="107525" name="Text Box 5"/>
          <p:cNvSpPr txBox="1">
            <a:spLocks noChangeArrowheads="1"/>
          </p:cNvSpPr>
          <p:nvPr/>
        </p:nvSpPr>
        <p:spPr bwMode="auto">
          <a:xfrm>
            <a:off x="685800" y="2133600"/>
            <a:ext cx="8001000" cy="3970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1800"/>
              <a:t>&gt;&gt;&gt; a = np.arange(0,12,0.5).reshape(4,-1)</a:t>
            </a:r>
          </a:p>
          <a:p>
            <a:pPr eaLnBrk="1" hangingPunct="1">
              <a:spcBef>
                <a:spcPct val="0"/>
              </a:spcBef>
              <a:buClrTx/>
              <a:buFontTx/>
              <a:buNone/>
            </a:pPr>
            <a:r>
              <a:rPr lang="en-US" altLang="zh-CN" sz="1800"/>
              <a:t>&gt;&gt;&gt; np.savetxt("a.txt", a) # </a:t>
            </a:r>
            <a:r>
              <a:rPr lang="zh-CN" altLang="en-US" sz="1800"/>
              <a:t>缺省按</a:t>
            </a:r>
            <a:r>
              <a:rPr lang="en-US" altLang="zh-CN" sz="1800"/>
              <a:t>'%.18e'</a:t>
            </a:r>
            <a:r>
              <a:rPr lang="zh-CN" altLang="en-US" sz="1800"/>
              <a:t>格式保存数据，以空格分隔</a:t>
            </a:r>
          </a:p>
          <a:p>
            <a:pPr eaLnBrk="1" hangingPunct="1">
              <a:spcBef>
                <a:spcPct val="0"/>
              </a:spcBef>
              <a:buClrTx/>
              <a:buFontTx/>
              <a:buNone/>
            </a:pPr>
            <a:r>
              <a:rPr lang="en-US" altLang="zh-CN" sz="1800"/>
              <a:t>&gt;&gt;&gt; np.loadtxt("a.txt")</a:t>
            </a:r>
          </a:p>
          <a:p>
            <a:pPr eaLnBrk="1" hangingPunct="1">
              <a:spcBef>
                <a:spcPct val="0"/>
              </a:spcBef>
              <a:buClrTx/>
              <a:buFontTx/>
              <a:buNone/>
            </a:pPr>
            <a:r>
              <a:rPr lang="en-US" altLang="zh-CN" sz="1800"/>
              <a:t>array([[ 0. , 0.5, 1. , 1.5, 2. , 2.5],</a:t>
            </a:r>
          </a:p>
          <a:p>
            <a:pPr eaLnBrk="1" hangingPunct="1">
              <a:spcBef>
                <a:spcPct val="0"/>
              </a:spcBef>
              <a:buClrTx/>
              <a:buFontTx/>
              <a:buNone/>
            </a:pPr>
            <a:r>
              <a:rPr lang="en-US" altLang="zh-CN" sz="1800"/>
              <a:t>[ 3. , 3.5, 4. , 4.5, 5. , 5.5],</a:t>
            </a:r>
          </a:p>
          <a:p>
            <a:pPr eaLnBrk="1" hangingPunct="1">
              <a:spcBef>
                <a:spcPct val="0"/>
              </a:spcBef>
              <a:buClrTx/>
              <a:buFontTx/>
              <a:buNone/>
            </a:pPr>
            <a:r>
              <a:rPr lang="en-US" altLang="zh-CN" sz="1800"/>
              <a:t>[ 6. , 6.5, 7. , 7.5, 8. , 8.5],</a:t>
            </a:r>
          </a:p>
          <a:p>
            <a:pPr eaLnBrk="1" hangingPunct="1">
              <a:spcBef>
                <a:spcPct val="0"/>
              </a:spcBef>
              <a:buClrTx/>
              <a:buFontTx/>
              <a:buNone/>
            </a:pPr>
            <a:r>
              <a:rPr lang="en-US" altLang="zh-CN" sz="1800"/>
              <a:t>[ 9. , 9.5, 10. , 10.5, 11. , 11.5]])</a:t>
            </a:r>
          </a:p>
          <a:p>
            <a:pPr eaLnBrk="1" hangingPunct="1">
              <a:spcBef>
                <a:spcPct val="0"/>
              </a:spcBef>
              <a:buClrTx/>
              <a:buFontTx/>
              <a:buNone/>
            </a:pPr>
            <a:r>
              <a:rPr lang="en-US" altLang="zh-CN" sz="1800"/>
              <a:t>&gt;&gt;&gt; np.savetxt("a.txt", a, fmt="%d", delimiter=",") #</a:t>
            </a:r>
            <a:r>
              <a:rPr lang="zh-CN" altLang="en-US" sz="1800"/>
              <a:t>改为保存为整数，以逗号分隔</a:t>
            </a:r>
          </a:p>
          <a:p>
            <a:pPr eaLnBrk="1" hangingPunct="1">
              <a:spcBef>
                <a:spcPct val="0"/>
              </a:spcBef>
              <a:buClrTx/>
              <a:buFontTx/>
              <a:buNone/>
            </a:pPr>
            <a:r>
              <a:rPr lang="en-US" altLang="zh-CN" sz="1800"/>
              <a:t>&gt;&gt;&gt; np.loadtxt(“a.txt”,delimiter=“,”) # </a:t>
            </a:r>
            <a:r>
              <a:rPr lang="zh-CN" altLang="en-US" sz="1800"/>
              <a:t>读入的时也需要指定逗号分隔</a:t>
            </a:r>
          </a:p>
          <a:p>
            <a:pPr eaLnBrk="1" hangingPunct="1">
              <a:spcBef>
                <a:spcPct val="0"/>
              </a:spcBef>
              <a:buClrTx/>
              <a:buFontTx/>
              <a:buNone/>
            </a:pPr>
            <a:r>
              <a:rPr lang="en-US" altLang="zh-CN" sz="1800"/>
              <a:t>array([[ 0., 0., 1., 1., 2., 2.],</a:t>
            </a:r>
          </a:p>
          <a:p>
            <a:pPr eaLnBrk="1" hangingPunct="1">
              <a:spcBef>
                <a:spcPct val="0"/>
              </a:spcBef>
              <a:buClrTx/>
              <a:buFontTx/>
              <a:buNone/>
            </a:pPr>
            <a:r>
              <a:rPr lang="en-US" altLang="zh-CN" sz="1800"/>
              <a:t>[ 3., 3., 4., 4., 5., 5.],</a:t>
            </a:r>
          </a:p>
          <a:p>
            <a:pPr eaLnBrk="1" hangingPunct="1">
              <a:spcBef>
                <a:spcPct val="0"/>
              </a:spcBef>
              <a:buClrTx/>
              <a:buFontTx/>
              <a:buNone/>
            </a:pPr>
            <a:r>
              <a:rPr lang="en-US" altLang="zh-CN" sz="1800"/>
              <a:t>[ 6., 6., 7., 7., 8., 8.],</a:t>
            </a:r>
          </a:p>
          <a:p>
            <a:pPr eaLnBrk="1" hangingPunct="1">
              <a:spcBef>
                <a:spcPct val="0"/>
              </a:spcBef>
              <a:buClrTx/>
              <a:buFontTx/>
              <a:buNone/>
            </a:pPr>
            <a:r>
              <a:rPr lang="en-US" altLang="zh-CN" sz="1800"/>
              <a:t>[ 9., 9., 10., 10., 11., 11.]])</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zh-CN" altLang="en-US" sz="3600" smtClean="0"/>
              <a:t>文件存取</a:t>
            </a:r>
          </a:p>
        </p:txBody>
      </p:sp>
      <p:sp>
        <p:nvSpPr>
          <p:cNvPr id="108547" name="内容占位符 2"/>
          <p:cNvSpPr>
            <a:spLocks noGrp="1"/>
          </p:cNvSpPr>
          <p:nvPr>
            <p:ph idx="1"/>
          </p:nvPr>
        </p:nvSpPr>
        <p:spPr/>
        <p:txBody>
          <a:bodyPr/>
          <a:lstStyle/>
          <a:p>
            <a:r>
              <a:rPr lang="zh-CN" altLang="en-US" sz="2800" smtClean="0"/>
              <a:t>文件名和文件对象</a:t>
            </a:r>
            <a:endParaRPr lang="en-US" altLang="zh-CN" sz="2800" smtClean="0"/>
          </a:p>
          <a:p>
            <a:pPr>
              <a:buFont typeface="Wingdings" pitchFamily="2" charset="2"/>
              <a:buNone/>
            </a:pPr>
            <a:r>
              <a:rPr lang="zh-CN" altLang="en-US" sz="2800" smtClean="0"/>
              <a:t>         前面所举的例子都是传递的文件名，也可以传递已经打开的文件对象，例如对于</a:t>
            </a:r>
            <a:r>
              <a:rPr lang="en-US" altLang="zh-CN" sz="2800" smtClean="0"/>
              <a:t>load</a:t>
            </a:r>
            <a:r>
              <a:rPr lang="zh-CN" altLang="en-US" sz="2800" smtClean="0"/>
              <a:t>和</a:t>
            </a:r>
            <a:r>
              <a:rPr lang="en-US" altLang="zh-CN" sz="2800" smtClean="0"/>
              <a:t>save</a:t>
            </a:r>
            <a:r>
              <a:rPr lang="zh-CN" altLang="en-US" sz="2800" smtClean="0"/>
              <a:t>函数来说，如果使用文件对象的话，可以将多个数组储存到一个</a:t>
            </a:r>
            <a:r>
              <a:rPr lang="en-US" altLang="zh-CN" sz="2800" smtClean="0"/>
              <a:t>npy</a:t>
            </a:r>
            <a:r>
              <a:rPr lang="zh-CN" altLang="en-US" sz="2800" smtClean="0"/>
              <a:t>文件中：</a:t>
            </a:r>
          </a:p>
        </p:txBody>
      </p:sp>
      <p:sp>
        <p:nvSpPr>
          <p:cNvPr id="1085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33838087-CBC6-4C52-B3FD-4271A0E584EF}" type="slidenum">
              <a:rPr lang="en-US" altLang="zh-CN" sz="1200"/>
              <a:pPr>
                <a:spcBef>
                  <a:spcPct val="0"/>
                </a:spcBef>
                <a:buClrTx/>
                <a:buFontTx/>
                <a:buNone/>
              </a:pPr>
              <a:t>96</a:t>
            </a:fld>
            <a:endParaRPr lang="en-US" altLang="zh-CN" sz="12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r>
              <a:rPr lang="zh-CN" altLang="en-US" sz="3600" smtClean="0"/>
              <a:t>文件存取</a:t>
            </a:r>
          </a:p>
        </p:txBody>
      </p:sp>
      <p:sp>
        <p:nvSpPr>
          <p:cNvPr id="109571" name="内容占位符 2"/>
          <p:cNvSpPr>
            <a:spLocks noGrp="1"/>
          </p:cNvSpPr>
          <p:nvPr>
            <p:ph idx="1"/>
          </p:nvPr>
        </p:nvSpPr>
        <p:spPr/>
        <p:txBody>
          <a:bodyPr/>
          <a:lstStyle/>
          <a:p>
            <a:endParaRPr lang="zh-CN" altLang="en-US" smtClean="0"/>
          </a:p>
        </p:txBody>
      </p:sp>
      <p:sp>
        <p:nvSpPr>
          <p:cNvPr id="1095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2F07B138-5194-4BC5-B7B6-4F04BCD903B9}" type="slidenum">
              <a:rPr lang="en-US" altLang="zh-CN" sz="1200"/>
              <a:pPr>
                <a:spcBef>
                  <a:spcPct val="0"/>
                </a:spcBef>
                <a:buClrTx/>
                <a:buFontTx/>
                <a:buNone/>
              </a:pPr>
              <a:t>97</a:t>
            </a:fld>
            <a:endParaRPr lang="en-US" altLang="zh-CN" sz="1200"/>
          </a:p>
        </p:txBody>
      </p:sp>
      <p:sp>
        <p:nvSpPr>
          <p:cNvPr id="109573" name="Text Box 5"/>
          <p:cNvSpPr txBox="1">
            <a:spLocks noChangeArrowheads="1"/>
          </p:cNvSpPr>
          <p:nvPr/>
        </p:nvSpPr>
        <p:spPr bwMode="auto">
          <a:xfrm>
            <a:off x="685800" y="1219200"/>
            <a:ext cx="8001000" cy="47085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0"/>
              </a:spcBef>
              <a:buClrTx/>
              <a:buFontTx/>
              <a:buNone/>
            </a:pPr>
            <a:r>
              <a:rPr lang="en-US" altLang="zh-CN" sz="2000"/>
              <a:t>&gt;&gt;&gt; a = np.arange(8)</a:t>
            </a:r>
          </a:p>
          <a:p>
            <a:pPr eaLnBrk="1" hangingPunct="1">
              <a:spcBef>
                <a:spcPct val="0"/>
              </a:spcBef>
              <a:buClrTx/>
              <a:buFontTx/>
              <a:buNone/>
            </a:pPr>
            <a:r>
              <a:rPr lang="en-US" altLang="zh-CN" sz="2000"/>
              <a:t>&gt;&gt;&gt; b = np.add.accumulate(a)</a:t>
            </a:r>
          </a:p>
          <a:p>
            <a:pPr eaLnBrk="1" hangingPunct="1">
              <a:spcBef>
                <a:spcPct val="0"/>
              </a:spcBef>
              <a:buClrTx/>
              <a:buFontTx/>
              <a:buNone/>
            </a:pPr>
            <a:r>
              <a:rPr lang="en-US" altLang="zh-CN" sz="2000"/>
              <a:t>&gt;&gt;&gt; c = a + b</a:t>
            </a:r>
          </a:p>
          <a:p>
            <a:pPr eaLnBrk="1" hangingPunct="1">
              <a:spcBef>
                <a:spcPct val="0"/>
              </a:spcBef>
              <a:buClrTx/>
              <a:buFontTx/>
              <a:buNone/>
            </a:pPr>
            <a:r>
              <a:rPr lang="en-US" altLang="zh-CN" sz="2000"/>
              <a:t>&gt;&gt;&gt; f = file("result.npy", "wb")</a:t>
            </a:r>
          </a:p>
          <a:p>
            <a:pPr eaLnBrk="1" hangingPunct="1">
              <a:spcBef>
                <a:spcPct val="0"/>
              </a:spcBef>
              <a:buClrTx/>
              <a:buFontTx/>
              <a:buNone/>
            </a:pPr>
            <a:r>
              <a:rPr lang="en-US" altLang="zh-CN" sz="2000"/>
              <a:t>&gt;&gt;&gt; np.save(f, a) # </a:t>
            </a:r>
            <a:r>
              <a:rPr lang="zh-CN" altLang="en-US" sz="2000"/>
              <a:t>顺序将</a:t>
            </a:r>
            <a:r>
              <a:rPr lang="en-US" altLang="zh-CN" sz="2000"/>
              <a:t>a,b,c</a:t>
            </a:r>
            <a:r>
              <a:rPr lang="zh-CN" altLang="en-US" sz="2000"/>
              <a:t>保存进文件对象</a:t>
            </a:r>
            <a:r>
              <a:rPr lang="en-US" altLang="zh-CN" sz="2000"/>
              <a:t>f</a:t>
            </a:r>
          </a:p>
          <a:p>
            <a:pPr eaLnBrk="1" hangingPunct="1">
              <a:spcBef>
                <a:spcPct val="0"/>
              </a:spcBef>
              <a:buClrTx/>
              <a:buFontTx/>
              <a:buNone/>
            </a:pPr>
            <a:r>
              <a:rPr lang="en-US" altLang="zh-CN" sz="2000"/>
              <a:t>&gt;&gt;&gt; np.save(f, b)</a:t>
            </a:r>
          </a:p>
          <a:p>
            <a:pPr eaLnBrk="1" hangingPunct="1">
              <a:spcBef>
                <a:spcPct val="0"/>
              </a:spcBef>
              <a:buClrTx/>
              <a:buFontTx/>
              <a:buNone/>
            </a:pPr>
            <a:r>
              <a:rPr lang="en-US" altLang="zh-CN" sz="2000"/>
              <a:t>&gt;&gt;&gt; np.save(f, c)</a:t>
            </a:r>
          </a:p>
          <a:p>
            <a:pPr eaLnBrk="1" hangingPunct="1">
              <a:spcBef>
                <a:spcPct val="0"/>
              </a:spcBef>
              <a:buClrTx/>
              <a:buFontTx/>
              <a:buNone/>
            </a:pPr>
            <a:r>
              <a:rPr lang="en-US" altLang="zh-CN" sz="2000"/>
              <a:t>&gt;&gt;&gt; f.close()</a:t>
            </a:r>
          </a:p>
          <a:p>
            <a:pPr eaLnBrk="1" hangingPunct="1">
              <a:spcBef>
                <a:spcPct val="0"/>
              </a:spcBef>
              <a:buClrTx/>
              <a:buFontTx/>
              <a:buNone/>
            </a:pPr>
            <a:r>
              <a:rPr lang="en-US" altLang="zh-CN" sz="2000"/>
              <a:t>&gt;&gt;&gt; f = file("result.npy", "rb")</a:t>
            </a:r>
          </a:p>
          <a:p>
            <a:pPr eaLnBrk="1" hangingPunct="1">
              <a:spcBef>
                <a:spcPct val="0"/>
              </a:spcBef>
              <a:buClrTx/>
              <a:buFontTx/>
              <a:buNone/>
            </a:pPr>
            <a:r>
              <a:rPr lang="en-US" altLang="zh-CN" sz="2000"/>
              <a:t>&gt;&gt;&gt; np.load(f) # </a:t>
            </a:r>
            <a:r>
              <a:rPr lang="zh-CN" altLang="en-US" sz="2000"/>
              <a:t>顺序从文件对象</a:t>
            </a:r>
            <a:r>
              <a:rPr lang="en-US" altLang="zh-CN" sz="2000"/>
              <a:t>f</a:t>
            </a:r>
            <a:r>
              <a:rPr lang="zh-CN" altLang="en-US" sz="2000"/>
              <a:t>中读取内容</a:t>
            </a:r>
          </a:p>
          <a:p>
            <a:pPr eaLnBrk="1" hangingPunct="1">
              <a:spcBef>
                <a:spcPct val="0"/>
              </a:spcBef>
              <a:buClrTx/>
              <a:buFontTx/>
              <a:buNone/>
            </a:pPr>
            <a:r>
              <a:rPr lang="en-US" altLang="zh-CN" sz="2000"/>
              <a:t>array([0, 1, 2, 3, 4, 5, 6, 7])</a:t>
            </a:r>
          </a:p>
          <a:p>
            <a:pPr eaLnBrk="1" hangingPunct="1">
              <a:spcBef>
                <a:spcPct val="0"/>
              </a:spcBef>
              <a:buClrTx/>
              <a:buFontTx/>
              <a:buNone/>
            </a:pPr>
            <a:r>
              <a:rPr lang="en-US" altLang="zh-CN" sz="2000"/>
              <a:t>&gt;&gt;&gt; np.load(f)</a:t>
            </a:r>
          </a:p>
          <a:p>
            <a:pPr eaLnBrk="1" hangingPunct="1">
              <a:spcBef>
                <a:spcPct val="0"/>
              </a:spcBef>
              <a:buClrTx/>
              <a:buFontTx/>
              <a:buNone/>
            </a:pPr>
            <a:r>
              <a:rPr lang="en-US" altLang="zh-CN" sz="2000"/>
              <a:t>array([ 0, 1, 3, 6, 10, 15, 21, 28])</a:t>
            </a:r>
          </a:p>
          <a:p>
            <a:pPr eaLnBrk="1" hangingPunct="1">
              <a:spcBef>
                <a:spcPct val="0"/>
              </a:spcBef>
              <a:buClrTx/>
              <a:buFontTx/>
              <a:buNone/>
            </a:pPr>
            <a:r>
              <a:rPr lang="en-US" altLang="zh-CN" sz="2000"/>
              <a:t>&gt;&gt;&gt; np.load(f)</a:t>
            </a:r>
          </a:p>
          <a:p>
            <a:pPr eaLnBrk="1" hangingPunct="1">
              <a:spcBef>
                <a:spcPct val="0"/>
              </a:spcBef>
              <a:buClrTx/>
              <a:buFontTx/>
              <a:buNone/>
            </a:pPr>
            <a:r>
              <a:rPr lang="en-US" altLang="zh-CN" sz="2000"/>
              <a:t>array([ 0, 2, 5, 9, 14, 20, 27, 35])</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p:txBody>
          <a:bodyPr/>
          <a:lstStyle/>
          <a:p>
            <a:endParaRPr lang="zh-CN" altLang="en-US" smtClean="0"/>
          </a:p>
        </p:txBody>
      </p:sp>
      <p:sp>
        <p:nvSpPr>
          <p:cNvPr id="110595" name="内容占位符 2"/>
          <p:cNvSpPr>
            <a:spLocks noGrp="1"/>
          </p:cNvSpPr>
          <p:nvPr>
            <p:ph idx="1"/>
          </p:nvPr>
        </p:nvSpPr>
        <p:spPr/>
        <p:txBody>
          <a:bodyPr/>
          <a:lstStyle/>
          <a:p>
            <a:endParaRPr lang="zh-CN" altLang="en-US" smtClean="0"/>
          </a:p>
        </p:txBody>
      </p:sp>
      <p:sp>
        <p:nvSpPr>
          <p:cNvPr id="1105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spcBef>
                <a:spcPct val="0"/>
              </a:spcBef>
              <a:buClrTx/>
              <a:buFontTx/>
              <a:buNone/>
            </a:pPr>
            <a:fld id="{2D9ABFEB-E9F6-4BA2-AF6D-5F2C483445C0}" type="slidenum">
              <a:rPr lang="en-US" altLang="zh-CN" sz="1200"/>
              <a:pPr>
                <a:spcBef>
                  <a:spcPct val="0"/>
                </a:spcBef>
                <a:buClrTx/>
                <a:buFontTx/>
                <a:buNone/>
              </a:pPr>
              <a:t>98</a:t>
            </a:fld>
            <a:endParaRPr lang="en-US" altLang="zh-CN" sz="1200"/>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Python</Template>
  <TotalTime>5325</TotalTime>
  <Words>10361</Words>
  <Application>Microsoft Office PowerPoint</Application>
  <PresentationFormat>全屏显示(4:3)</PresentationFormat>
  <Paragraphs>1050</Paragraphs>
  <Slides>98</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98</vt:i4>
      </vt:variant>
    </vt:vector>
  </HeadingPairs>
  <TitlesOfParts>
    <vt:vector size="104" baseType="lpstr">
      <vt:lpstr>Verdana</vt:lpstr>
      <vt:lpstr>宋体</vt:lpstr>
      <vt:lpstr>Arial</vt:lpstr>
      <vt:lpstr>Wingdings</vt:lpstr>
      <vt:lpstr>Courier New</vt:lpstr>
      <vt:lpstr>Profile</vt:lpstr>
      <vt:lpstr>PowerPoint 演示文稿</vt:lpstr>
      <vt:lpstr>PowerPoint 演示文稿</vt:lpstr>
      <vt:lpstr>目录</vt:lpstr>
      <vt:lpstr>NumPy的导入</vt:lpstr>
      <vt:lpstr>NumPy的导入</vt:lpstr>
      <vt:lpstr>创建数组</vt:lpstr>
      <vt:lpstr>创建数组</vt:lpstr>
      <vt:lpstr>创建数组</vt:lpstr>
      <vt:lpstr>创建数组</vt:lpstr>
      <vt:lpstr>创建数组</vt:lpstr>
      <vt:lpstr>创建数组</vt:lpstr>
      <vt:lpstr>创建数组</vt:lpstr>
      <vt:lpstr>创建数组</vt:lpstr>
      <vt:lpstr>创建数组</vt:lpstr>
      <vt:lpstr>创建数组</vt:lpstr>
      <vt:lpstr>创建数组</vt:lpstr>
      <vt:lpstr>创建数组</vt:lpstr>
      <vt:lpstr>存取元素</vt:lpstr>
      <vt:lpstr>存取元素</vt:lpstr>
      <vt:lpstr>存取元素</vt:lpstr>
      <vt:lpstr>存取元素</vt:lpstr>
      <vt:lpstr>存取元素</vt:lpstr>
      <vt:lpstr>存取元素</vt:lpstr>
      <vt:lpstr>存取元素</vt:lpstr>
      <vt:lpstr>存取元素</vt:lpstr>
      <vt:lpstr>存取元素</vt:lpstr>
      <vt:lpstr>多维数组</vt:lpstr>
      <vt:lpstr>多维数组</vt:lpstr>
      <vt:lpstr>多维数组</vt:lpstr>
      <vt:lpstr>多维数组</vt:lpstr>
      <vt:lpstr>多维数组</vt:lpstr>
      <vt:lpstr>结构数组</vt:lpstr>
      <vt:lpstr>结构数组</vt:lpstr>
      <vt:lpstr>结构数组</vt:lpstr>
      <vt:lpstr>结构数组</vt:lpstr>
      <vt:lpstr>PowerPoint 演示文稿</vt:lpstr>
      <vt:lpstr>目录</vt:lpstr>
      <vt:lpstr>ufunc运算简介</vt:lpstr>
      <vt:lpstr>ufunc运算简介</vt:lpstr>
      <vt:lpstr>ufunc运算简介</vt:lpstr>
      <vt:lpstr>ufunc运算简介</vt:lpstr>
      <vt:lpstr>ufunc运算简介</vt:lpstr>
      <vt:lpstr>ufunc运算简介</vt:lpstr>
      <vt:lpstr>ufunc运算简介</vt:lpstr>
      <vt:lpstr>ufunc运算简介</vt:lpstr>
      <vt:lpstr>ufunc运算简介</vt:lpstr>
      <vt:lpstr>ufunc运算简介</vt:lpstr>
      <vt:lpstr>ufunc运算简介</vt:lpstr>
      <vt:lpstr>ufunc运算简介</vt:lpstr>
      <vt:lpstr>ufunc运算简介</vt:lpstr>
      <vt:lpstr>ufunc运算简介</vt:lpstr>
      <vt:lpstr>ufunc运算简介</vt:lpstr>
      <vt:lpstr>ufunc运算简介</vt:lpstr>
      <vt:lpstr>ufunc运算简介</vt:lpstr>
      <vt:lpstr>ufunc运算简介</vt:lpstr>
      <vt:lpstr>ufunc运算简介</vt:lpstr>
      <vt:lpstr>ufunc运算简介</vt:lpstr>
      <vt:lpstr>ufunc运算简介</vt:lpstr>
      <vt:lpstr>ufunc运算简介</vt:lpstr>
      <vt:lpstr>广播</vt:lpstr>
      <vt:lpstr>广播</vt:lpstr>
      <vt:lpstr>广播</vt:lpstr>
      <vt:lpstr>广播</vt:lpstr>
      <vt:lpstr>广播</vt:lpstr>
      <vt:lpstr>广播</vt:lpstr>
      <vt:lpstr>广播</vt:lpstr>
      <vt:lpstr>广播</vt:lpstr>
      <vt:lpstr>广播</vt:lpstr>
      <vt:lpstr>广播</vt:lpstr>
      <vt:lpstr>广播</vt:lpstr>
      <vt:lpstr>广播</vt:lpstr>
      <vt:lpstr>ufunc的方法</vt:lpstr>
      <vt:lpstr>ufunc的方法</vt:lpstr>
      <vt:lpstr>ufunc的方法</vt:lpstr>
      <vt:lpstr>ufunc的方法</vt:lpstr>
      <vt:lpstr>ufunc的方法</vt:lpstr>
      <vt:lpstr>ufunc的方法</vt:lpstr>
      <vt:lpstr>ufunc的方法</vt:lpstr>
      <vt:lpstr>PowerPoint 演示文稿</vt:lpstr>
      <vt:lpstr>矩阵运算</vt:lpstr>
      <vt:lpstr>矩阵运算</vt:lpstr>
      <vt:lpstr>矩阵运算</vt:lpstr>
      <vt:lpstr>矩阵运算</vt:lpstr>
      <vt:lpstr>矩阵运算</vt:lpstr>
      <vt:lpstr>矩阵运算</vt:lpstr>
      <vt:lpstr>矩阵运算</vt:lpstr>
      <vt:lpstr>矩阵运算</vt:lpstr>
      <vt:lpstr>矩阵运算</vt:lpstr>
      <vt:lpstr>文件存取</vt:lpstr>
      <vt:lpstr>文件存取</vt:lpstr>
      <vt:lpstr>文件存取</vt:lpstr>
      <vt:lpstr>文件存取</vt:lpstr>
      <vt:lpstr>文件存取</vt:lpstr>
      <vt:lpstr>文件存取</vt:lpstr>
      <vt:lpstr>文件存取</vt:lpstr>
      <vt:lpstr>文件存取</vt:lpstr>
      <vt:lpstr>文件存取</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mhzhang</dc:creator>
  <cp:lastModifiedBy>dengdq</cp:lastModifiedBy>
  <cp:revision>230</cp:revision>
  <cp:lastPrinted>1601-01-01T00:00:00Z</cp:lastPrinted>
  <dcterms:created xsi:type="dcterms:W3CDTF">1601-01-01T00:00:00Z</dcterms:created>
  <dcterms:modified xsi:type="dcterms:W3CDTF">2019-02-11T12:47:50Z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