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8"/>
  </p:notesMasterIdLst>
  <p:sldIdLst>
    <p:sldId id="278" r:id="rId2"/>
    <p:sldId id="257" r:id="rId3"/>
    <p:sldId id="258" r:id="rId4"/>
    <p:sldId id="330" r:id="rId5"/>
    <p:sldId id="259" r:id="rId6"/>
    <p:sldId id="260" r:id="rId7"/>
    <p:sldId id="331" r:id="rId8"/>
    <p:sldId id="332" r:id="rId9"/>
    <p:sldId id="334" r:id="rId10"/>
    <p:sldId id="335" r:id="rId11"/>
    <p:sldId id="387" r:id="rId12"/>
    <p:sldId id="388" r:id="rId13"/>
    <p:sldId id="389" r:id="rId14"/>
    <p:sldId id="395" r:id="rId15"/>
    <p:sldId id="396" r:id="rId16"/>
    <p:sldId id="261" r:id="rId17"/>
    <p:sldId id="336" r:id="rId18"/>
    <p:sldId id="337" r:id="rId19"/>
    <p:sldId id="277" r:id="rId20"/>
    <p:sldId id="333" r:id="rId21"/>
    <p:sldId id="265" r:id="rId22"/>
    <p:sldId id="266" r:id="rId23"/>
    <p:sldId id="267" r:id="rId24"/>
    <p:sldId id="269" r:id="rId25"/>
    <p:sldId id="272" r:id="rId26"/>
    <p:sldId id="398" r:id="rId27"/>
    <p:sldId id="399" r:id="rId28"/>
    <p:sldId id="401" r:id="rId29"/>
    <p:sldId id="400" r:id="rId30"/>
    <p:sldId id="402" r:id="rId31"/>
    <p:sldId id="354" r:id="rId32"/>
    <p:sldId id="279" r:id="rId33"/>
    <p:sldId id="271" r:id="rId34"/>
    <p:sldId id="338" r:id="rId35"/>
    <p:sldId id="339" r:id="rId36"/>
    <p:sldId id="270" r:id="rId37"/>
    <p:sldId id="340" r:id="rId38"/>
    <p:sldId id="341" r:id="rId39"/>
    <p:sldId id="280" r:id="rId40"/>
    <p:sldId id="281" r:id="rId41"/>
    <p:sldId id="282" r:id="rId42"/>
    <p:sldId id="283" r:id="rId43"/>
    <p:sldId id="403" r:id="rId44"/>
    <p:sldId id="404" r:id="rId45"/>
    <p:sldId id="306" r:id="rId46"/>
    <p:sldId id="303" r:id="rId47"/>
    <p:sldId id="392" r:id="rId48"/>
    <p:sldId id="391" r:id="rId49"/>
    <p:sldId id="376" r:id="rId50"/>
    <p:sldId id="304" r:id="rId51"/>
    <p:sldId id="307" r:id="rId52"/>
    <p:sldId id="308" r:id="rId53"/>
    <p:sldId id="309" r:id="rId54"/>
    <p:sldId id="342" r:id="rId55"/>
    <p:sldId id="311" r:id="rId56"/>
    <p:sldId id="312" r:id="rId57"/>
    <p:sldId id="343" r:id="rId58"/>
    <p:sldId id="344" r:id="rId59"/>
    <p:sldId id="345" r:id="rId60"/>
    <p:sldId id="346" r:id="rId61"/>
    <p:sldId id="393" r:id="rId62"/>
    <p:sldId id="394" r:id="rId63"/>
    <p:sldId id="305" r:id="rId64"/>
    <p:sldId id="390" r:id="rId65"/>
    <p:sldId id="347" r:id="rId66"/>
    <p:sldId id="348" r:id="rId67"/>
    <p:sldId id="349" r:id="rId68"/>
    <p:sldId id="350" r:id="rId69"/>
    <p:sldId id="351" r:id="rId70"/>
    <p:sldId id="352" r:id="rId71"/>
    <p:sldId id="356" r:id="rId72"/>
    <p:sldId id="355" r:id="rId73"/>
    <p:sldId id="35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58" r:id="rId84"/>
    <p:sldId id="359" r:id="rId85"/>
    <p:sldId id="361" r:id="rId86"/>
    <p:sldId id="360" r:id="rId87"/>
    <p:sldId id="397" r:id="rId88"/>
    <p:sldId id="362" r:id="rId89"/>
    <p:sldId id="364" r:id="rId90"/>
    <p:sldId id="365" r:id="rId91"/>
    <p:sldId id="366" r:id="rId92"/>
    <p:sldId id="367" r:id="rId93"/>
    <p:sldId id="363" r:id="rId94"/>
    <p:sldId id="368" r:id="rId95"/>
    <p:sldId id="369" r:id="rId96"/>
    <p:sldId id="375" r:id="rId9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86090" autoAdjust="0"/>
  </p:normalViewPr>
  <p:slideViewPr>
    <p:cSldViewPr>
      <p:cViewPr>
        <p:scale>
          <a:sx n="82" d="100"/>
          <a:sy n="82" d="100"/>
        </p:scale>
        <p:origin x="-180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6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1B2AFDE-5EE6-4608-A34A-37C834BB6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58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ke.com/sowiki/%E7%A7%AF%E5%88%86%E5%8F%98%E6%8D%A2?prd=content_doc_search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7EC1252-A9E0-4F26-B66F-AC1C76F149BA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a=2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b=2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def test(b):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test=a*b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return test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print test(10)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Example 2: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#</a:t>
            </a:r>
            <a:r>
              <a:rPr lang="zh-CN" altLang="en-US" sz="1000" smtClean="0"/>
              <a:t>没用</a:t>
            </a:r>
            <a:r>
              <a:rPr lang="en-US" altLang="zh-CN" sz="1000" smtClean="0"/>
              <a:t>global</a:t>
            </a:r>
            <a:r>
              <a:rPr lang="zh-CN" altLang="en-US" sz="1000" smtClean="0"/>
              <a:t>时的情况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name="Jims"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def set():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name="ringkee“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set()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print name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#</a:t>
            </a:r>
            <a:r>
              <a:rPr lang="zh-CN" altLang="en-US" sz="1000" smtClean="0"/>
              <a:t>使用</a:t>
            </a:r>
            <a:r>
              <a:rPr lang="en-US" altLang="zh-CN" sz="1000" smtClean="0"/>
              <a:t>global</a:t>
            </a:r>
            <a:r>
              <a:rPr lang="zh-CN" altLang="en-US" sz="1000" smtClean="0"/>
              <a:t>后的情况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name="Jims"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def set1()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global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	name="ringkee“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set1()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 smtClean="0"/>
              <a:t>print name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样条插值：  使用上有两个基本步骤：（</a:t>
            </a:r>
            <a:r>
              <a:rPr lang="en-US" altLang="zh-CN" smtClean="0"/>
              <a:t>1</a:t>
            </a:r>
            <a:r>
              <a:rPr lang="zh-CN" altLang="en-US" smtClean="0"/>
              <a:t>）首先要使用</a:t>
            </a:r>
            <a:r>
              <a:rPr lang="en-US" altLang="zh-CN" smtClean="0"/>
              <a:t>splrep()</a:t>
            </a:r>
            <a:r>
              <a:rPr lang="zh-CN" altLang="en-US" smtClean="0"/>
              <a:t>计算欲插值曲线的样条系数（对于</a:t>
            </a:r>
            <a:r>
              <a:rPr lang="en-US" altLang="zh-CN" smtClean="0"/>
              <a:t>N-</a:t>
            </a:r>
            <a:r>
              <a:rPr lang="zh-CN" altLang="en-US" smtClean="0"/>
              <a:t>维空间使用</a:t>
            </a:r>
            <a:r>
              <a:rPr lang="en-US" altLang="zh-CN" smtClean="0"/>
              <a:t>splprep</a:t>
            </a:r>
            <a:r>
              <a:rPr lang="zh-CN" altLang="en-US" smtClean="0"/>
              <a:t>）；（</a:t>
            </a:r>
            <a:r>
              <a:rPr lang="en-US" altLang="zh-CN" smtClean="0"/>
              <a:t>2</a:t>
            </a:r>
            <a:r>
              <a:rPr lang="zh-CN" altLang="en-US" smtClean="0"/>
              <a:t>）在给定的点上用</a:t>
            </a:r>
            <a:r>
              <a:rPr lang="en-US" altLang="zh-CN" smtClean="0"/>
              <a:t>splev()</a:t>
            </a:r>
            <a:r>
              <a:rPr lang="zh-CN" altLang="en-US" smtClean="0"/>
              <a:t>计算样条插值结果。</a:t>
            </a:r>
            <a:endParaRPr lang="en-US" altLang="zh-CN" smtClean="0"/>
          </a:p>
          <a:p>
            <a:r>
              <a:rPr lang="en-US" altLang="zh-CN" smtClean="0"/>
              <a:t>tck=scipy.interpolate.splrep(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w=None</a:t>
            </a:r>
            <a:r>
              <a:rPr lang="en-US" altLang="zh-CN" smtClean="0"/>
              <a:t>, </a:t>
            </a:r>
            <a:r>
              <a:rPr lang="en-US" altLang="zh-CN" i="1" smtClean="0"/>
              <a:t>xb=None</a:t>
            </a:r>
            <a:r>
              <a:rPr lang="en-US" altLang="zh-CN" smtClean="0"/>
              <a:t>, </a:t>
            </a:r>
            <a:r>
              <a:rPr lang="en-US" altLang="zh-CN" i="1" smtClean="0"/>
              <a:t>xe=None</a:t>
            </a:r>
            <a:r>
              <a:rPr lang="en-US" altLang="zh-CN" smtClean="0"/>
              <a:t>, </a:t>
            </a:r>
            <a:r>
              <a:rPr lang="en-US" altLang="zh-CN" i="1" smtClean="0"/>
              <a:t>k=3</a:t>
            </a:r>
            <a:r>
              <a:rPr lang="en-US" altLang="zh-CN" smtClean="0"/>
              <a:t>, </a:t>
            </a:r>
            <a:r>
              <a:rPr lang="en-US" altLang="zh-CN" i="1" smtClean="0"/>
              <a:t>task=0</a:t>
            </a:r>
            <a:r>
              <a:rPr lang="en-US" altLang="zh-CN" smtClean="0"/>
              <a:t>, </a:t>
            </a:r>
            <a:r>
              <a:rPr lang="en-US" altLang="zh-CN" i="1" smtClean="0"/>
              <a:t>s=None</a:t>
            </a:r>
            <a:r>
              <a:rPr lang="en-US" altLang="zh-CN" smtClean="0"/>
              <a:t>, </a:t>
            </a:r>
            <a:r>
              <a:rPr lang="en-US" altLang="zh-CN" i="1" smtClean="0"/>
              <a:t>t=None</a:t>
            </a:r>
            <a:r>
              <a:rPr lang="en-US" altLang="zh-CN" smtClean="0"/>
              <a:t>, </a:t>
            </a:r>
            <a:r>
              <a:rPr lang="en-US" altLang="zh-CN" i="1" smtClean="0"/>
              <a:t>full_output=0</a:t>
            </a:r>
            <a:r>
              <a:rPr lang="en-US" altLang="zh-CN" smtClean="0"/>
              <a:t>, </a:t>
            </a:r>
            <a:r>
              <a:rPr lang="en-US" altLang="zh-CN" i="1" smtClean="0"/>
              <a:t>per=0</a:t>
            </a:r>
            <a:r>
              <a:rPr lang="en-US" altLang="zh-CN" smtClean="0"/>
              <a:t>, </a:t>
            </a:r>
            <a:r>
              <a:rPr lang="en-US" altLang="zh-CN" i="1" smtClean="0"/>
              <a:t>quiet=1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    </a:t>
            </a:r>
            <a:r>
              <a:rPr lang="zh-CN" altLang="en-US" smtClean="0"/>
              <a:t>参数</a:t>
            </a:r>
            <a:r>
              <a:rPr lang="en-US" altLang="zh-CN" smtClean="0"/>
              <a:t>s</a:t>
            </a:r>
            <a:r>
              <a:rPr lang="zh-CN" altLang="en-US" smtClean="0"/>
              <a:t>用来确定平滑点数，通常是</a:t>
            </a:r>
            <a:r>
              <a:rPr lang="en-US" altLang="zh-CN" smtClean="0"/>
              <a:t>m-SQRT(2m),m</a:t>
            </a:r>
            <a:r>
              <a:rPr lang="zh-CN" altLang="en-US" smtClean="0"/>
              <a:t>是曲线点数。如果在插值中不需要平滑应该设定</a:t>
            </a:r>
            <a:r>
              <a:rPr lang="en-US" altLang="zh-CN" smtClean="0"/>
              <a:t>s=0。splrep()</a:t>
            </a:r>
            <a:r>
              <a:rPr lang="zh-CN" altLang="en-US" smtClean="0"/>
              <a:t>输出的是一个</a:t>
            </a:r>
            <a:r>
              <a:rPr lang="en-US" altLang="zh-CN" smtClean="0"/>
              <a:t>3</a:t>
            </a:r>
            <a:r>
              <a:rPr lang="zh-CN" altLang="en-US" smtClean="0"/>
              <a:t>元素的元胞数组（</a:t>
            </a:r>
            <a:r>
              <a:rPr lang="en-US" altLang="zh-CN" smtClean="0"/>
              <a:t>t,c,k）,</a:t>
            </a:r>
            <a:r>
              <a:rPr lang="zh-CN" altLang="en-US" smtClean="0"/>
              <a:t>其中</a:t>
            </a:r>
            <a:r>
              <a:rPr lang="en-US" altLang="zh-CN" smtClean="0"/>
              <a:t>t</a:t>
            </a:r>
            <a:r>
              <a:rPr lang="zh-CN" altLang="en-US" smtClean="0"/>
              <a:t>是曲线点，</a:t>
            </a:r>
            <a:r>
              <a:rPr lang="en-US" altLang="zh-CN" smtClean="0"/>
              <a:t>c</a:t>
            </a:r>
            <a:r>
              <a:rPr lang="zh-CN" altLang="en-US" smtClean="0"/>
              <a:t>是计算出来的系数，</a:t>
            </a:r>
            <a:br>
              <a:rPr lang="zh-CN" altLang="en-US" smtClean="0"/>
            </a:br>
            <a:r>
              <a:rPr lang="en-US" altLang="zh-CN" smtClean="0"/>
              <a:t>k</a:t>
            </a:r>
            <a:r>
              <a:rPr lang="zh-CN" altLang="en-US" smtClean="0"/>
              <a:t>是样条阶数，通常是</a:t>
            </a:r>
            <a:r>
              <a:rPr lang="en-US" altLang="zh-CN" smtClean="0"/>
              <a:t>3</a:t>
            </a:r>
            <a:r>
              <a:rPr lang="zh-CN" altLang="en-US" smtClean="0"/>
              <a:t>阶，但可以通过</a:t>
            </a:r>
            <a:r>
              <a:rPr lang="en-US" altLang="zh-CN" smtClean="0"/>
              <a:t>k</a:t>
            </a:r>
            <a:r>
              <a:rPr lang="zh-CN" altLang="en-US" smtClean="0"/>
              <a:t>改变。</a:t>
            </a:r>
            <a:br>
              <a:rPr lang="zh-CN" altLang="en-US" smtClean="0"/>
            </a:br>
            <a:r>
              <a:rPr lang="en-US" altLang="zh-CN" smtClean="0"/>
              <a:t>scipy.interpolate.splev(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tck</a:t>
            </a:r>
            <a:r>
              <a:rPr lang="en-US" altLang="zh-CN" smtClean="0"/>
              <a:t>, </a:t>
            </a:r>
            <a:r>
              <a:rPr lang="en-US" altLang="zh-CN" i="1" smtClean="0"/>
              <a:t>der=0</a:t>
            </a:r>
            <a:r>
              <a:rPr lang="en-US" altLang="zh-CN" smtClean="0"/>
              <a:t>)   </a:t>
            </a:r>
            <a:r>
              <a:rPr lang="zh-CN" altLang="en-US" smtClean="0"/>
              <a:t>其中的</a:t>
            </a:r>
            <a:r>
              <a:rPr lang="en-US" altLang="zh-CN" smtClean="0"/>
              <a:t>der</a:t>
            </a:r>
            <a:r>
              <a:rPr lang="zh-CN" altLang="en-US" smtClean="0"/>
              <a:t>是进行样条计算是需要实际计算到的阶数，必须满足条件</a:t>
            </a:r>
            <a:r>
              <a:rPr lang="en-US" altLang="zh-CN" smtClean="0"/>
              <a:t>der&lt;=k。</a:t>
            </a:r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1903693-3C3D-4F4E-9DE7-5A61F10E6A1C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0A82EA8-B937-4990-BEE4-F72218DD30B4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54C6DAB-1442-472A-B018-C5FD2A4509AF}" type="slidenum">
              <a:rPr lang="en-US" altLang="zh-CN" smtClean="0">
                <a:latin typeface="Arial" charset="0"/>
              </a:rPr>
              <a:pPr eaLnBrk="1" hangingPunct="1"/>
              <a:t>51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’quintic’:</a:t>
            </a:r>
            <a:r>
              <a:rPr lang="zh-CN" altLang="en-US" smtClean="0"/>
              <a:t>五次的</a:t>
            </a: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2CF2FC3-63A0-42F5-8CB7-7FF8BE6C582F}" type="slidenum">
              <a:rPr lang="en-US" altLang="zh-CN" smtClean="0">
                <a:latin typeface="Arial" charset="0"/>
              </a:rPr>
              <a:pPr eaLnBrk="1" hangingPunct="1"/>
              <a:t>52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pl.imshow?  </a:t>
            </a:r>
            <a:r>
              <a:rPr lang="zh-CN" altLang="en-US" smtClean="0"/>
              <a:t>是二维矩阵数据的平面色彩显示</a:t>
            </a: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7D828F5-E048-45D4-B13D-7316FDAA5864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interpolate.Rbf? </a:t>
            </a:r>
          </a:p>
          <a:p>
            <a:r>
              <a:rPr lang="en-US" altLang="zh-CN" smtClean="0"/>
              <a:t>cmap=pl.cm.jet    jet</a:t>
            </a:r>
            <a:r>
              <a:rPr lang="zh-CN" altLang="en-US" smtClean="0"/>
              <a:t>为</a:t>
            </a:r>
            <a:r>
              <a:rPr lang="en-US" altLang="zh-CN" smtClean="0"/>
              <a:t>matplotlib</a:t>
            </a:r>
            <a:r>
              <a:rPr lang="zh-CN" altLang="en-US" smtClean="0"/>
              <a:t>缺省值配置，最小值为蓝色，最大值为红色。</a:t>
            </a:r>
            <a:endParaRPr lang="en-US" altLang="zh-CN" smtClean="0"/>
          </a:p>
          <a:p>
            <a:r>
              <a:rPr lang="en-US" altLang="zh-CN" smtClean="0"/>
              <a:t>pl.scatter: </a:t>
            </a:r>
            <a:r>
              <a:rPr lang="zh-CN" altLang="en-US" smtClean="0"/>
              <a:t>散点图   </a:t>
            </a:r>
            <a:r>
              <a:rPr lang="en-US" altLang="zh-CN" smtClean="0"/>
              <a:t>pl.scatter?</a:t>
            </a:r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5685526-E16C-47DB-8BCD-FC97FFE439ED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stats.__dict__? dict(mapping) -&gt; new dictionary initialized from a mapping object's</a:t>
            </a:r>
          </a:p>
          <a:p>
            <a:r>
              <a:rPr lang="en-US" altLang="zh-CN" smtClean="0"/>
              <a:t>    (key, value) pairs</a:t>
            </a:r>
          </a:p>
          <a:p>
            <a:r>
              <a:rPr lang="en-US" altLang="zh-CN" smtClean="0"/>
              <a:t>dict(iterable) -&gt; new dictionary initialized as if via:</a:t>
            </a:r>
          </a:p>
          <a:p>
            <a:r>
              <a:rPr lang="en-US" altLang="zh-CN" smtClean="0"/>
              <a:t>    d = {}</a:t>
            </a:r>
          </a:p>
          <a:p>
            <a:r>
              <a:rPr lang="en-US" altLang="zh-CN" smtClean="0"/>
              <a:t>    for k, v in iterable:</a:t>
            </a:r>
          </a:p>
          <a:p>
            <a:r>
              <a:rPr lang="en-US" altLang="zh-CN" smtClean="0"/>
              <a:t>        d[k] = v</a:t>
            </a:r>
          </a:p>
          <a:p>
            <a:r>
              <a:rPr lang="en-US" altLang="zh-CN" smtClean="0"/>
              <a:t>isinstance</a:t>
            </a:r>
            <a:r>
              <a:rPr lang="zh-CN" altLang="en-US" smtClean="0"/>
              <a:t>是</a:t>
            </a:r>
            <a:r>
              <a:rPr lang="en-US" altLang="zh-CN" smtClean="0"/>
              <a:t>Python</a:t>
            </a:r>
            <a:r>
              <a:rPr lang="zh-CN" altLang="en-US" smtClean="0"/>
              <a:t>中的一个内建函数</a:t>
            </a:r>
            <a:r>
              <a:rPr lang="en-US" altLang="zh-CN" smtClean="0"/>
              <a:t>, isinstance(object, classinfo)</a:t>
            </a:r>
            <a:r>
              <a:rPr lang="zh-CN" altLang="en-US" smtClean="0"/>
              <a:t>如果参数</a:t>
            </a:r>
            <a:r>
              <a:rPr lang="en-US" altLang="zh-CN" smtClean="0"/>
              <a:t>object</a:t>
            </a:r>
            <a:r>
              <a:rPr lang="zh-CN" altLang="en-US" smtClean="0"/>
              <a:t>是</a:t>
            </a:r>
            <a:r>
              <a:rPr lang="en-US" altLang="zh-CN" smtClean="0"/>
              <a:t>classinfo</a:t>
            </a:r>
            <a:r>
              <a:rPr lang="zh-CN" altLang="en-US" smtClean="0"/>
              <a:t>的实例，或者</a:t>
            </a:r>
            <a:r>
              <a:rPr lang="en-US" altLang="zh-CN" smtClean="0"/>
              <a:t>object</a:t>
            </a:r>
            <a:r>
              <a:rPr lang="zh-CN" altLang="en-US" smtClean="0"/>
              <a:t>是</a:t>
            </a:r>
            <a:r>
              <a:rPr lang="en-US" altLang="zh-CN" smtClean="0"/>
              <a:t>classinfo</a:t>
            </a:r>
            <a:r>
              <a:rPr lang="zh-CN" altLang="en-US" smtClean="0"/>
              <a:t>类的子类的一个实例， 返回</a:t>
            </a:r>
            <a:r>
              <a:rPr lang="en-US" altLang="zh-CN" smtClean="0"/>
              <a:t>True。</a:t>
            </a:r>
            <a:r>
              <a:rPr lang="zh-CN" altLang="en-US" smtClean="0"/>
              <a:t>如果</a:t>
            </a:r>
            <a:r>
              <a:rPr lang="en-US" altLang="zh-CN" smtClean="0"/>
              <a:t>object</a:t>
            </a:r>
            <a:r>
              <a:rPr lang="zh-CN" altLang="en-US" smtClean="0"/>
              <a:t>不是一个给定类型的的对象， 则返回结果总是</a:t>
            </a:r>
            <a:r>
              <a:rPr lang="en-US" altLang="zh-CN" smtClean="0"/>
              <a:t>False。</a:t>
            </a:r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14F99B-25AD-4DE0-905F-9DFB840CF554}" type="slidenum">
              <a:rPr lang="en-US" altLang="zh-CN" smtClean="0">
                <a:latin typeface="Arial" charset="0"/>
              </a:rPr>
              <a:pPr eaLnBrk="1" hangingPunct="1"/>
              <a:t>70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2F2AE11-AEDB-4BF0-AE51-EF5A4B8ABD23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1AF5885-2B2E-4C2E-9D9E-62F525DEE49A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C364802-0BB3-4C0D-91DB-D7C12B6D9FBE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是一种</a:t>
            </a:r>
            <a:r>
              <a:rPr lang="zh-CN" altLang="en-US" smtClean="0">
                <a:hlinkClick r:id="rId3" tooltip="积分变换"/>
              </a:rPr>
              <a:t>积分变换</a:t>
            </a:r>
            <a:r>
              <a:rPr lang="zh-CN" altLang="en-US" smtClean="0"/>
              <a:t>的数学方法，在许多方面得到了广泛应用。卷积计算公式：</a:t>
            </a:r>
            <a:r>
              <a:rPr lang="en-US" altLang="zh-CN" smtClean="0"/>
              <a:t>z(t)=x(t)*y(t)= ∫x(m)y(t-m)dm. </a:t>
            </a:r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F123782-E2A0-406A-9EC3-CCC67072C081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numpy.convolve(a, v, mode=’full’) </a:t>
            </a:r>
          </a:p>
          <a:p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v</a:t>
            </a:r>
            <a:r>
              <a:rPr lang="zh-CN" altLang="en-US" smtClean="0"/>
              <a:t>是两个算子</a:t>
            </a:r>
            <a:r>
              <a:rPr lang="en-US" altLang="zh-CN" smtClean="0"/>
              <a:t>(array_like)</a:t>
            </a:r>
            <a:r>
              <a:rPr lang="zh-CN" altLang="en-US" smtClean="0"/>
              <a:t>，</a:t>
            </a:r>
            <a:r>
              <a:rPr lang="en-US" altLang="zh-CN" smtClean="0"/>
              <a:t>mode</a:t>
            </a:r>
            <a:r>
              <a:rPr lang="zh-CN" altLang="en-US" smtClean="0"/>
              <a:t>有三种情况，’</a:t>
            </a:r>
            <a:r>
              <a:rPr lang="en-US" altLang="zh-CN" smtClean="0"/>
              <a:t>full‘ : </a:t>
            </a:r>
            <a:r>
              <a:rPr lang="zh-CN" altLang="en-US" smtClean="0"/>
              <a:t>默认值，将计算每个点的卷积，即若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v</a:t>
            </a:r>
            <a:r>
              <a:rPr lang="zh-CN" altLang="en-US" smtClean="0"/>
              <a:t>长度为</a:t>
            </a:r>
            <a:r>
              <a:rPr lang="en-US" altLang="zh-CN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m</a:t>
            </a:r>
            <a:r>
              <a:rPr lang="zh-CN" altLang="en-US" smtClean="0"/>
              <a:t>。最终输出图形</a:t>
            </a:r>
            <a:r>
              <a:rPr lang="en-US" altLang="zh-CN" smtClean="0"/>
              <a:t>x</a:t>
            </a:r>
            <a:r>
              <a:rPr lang="zh-CN" altLang="en-US" smtClean="0"/>
              <a:t>长度为（</a:t>
            </a:r>
            <a:r>
              <a:rPr lang="en-US" altLang="zh-CN" smtClean="0"/>
              <a:t>n+m-1</a:t>
            </a:r>
            <a:r>
              <a:rPr lang="zh-CN" altLang="en-US" smtClean="0"/>
              <a:t>），在边界处信号不完全重叠，即存在边界效应。‘</a:t>
            </a:r>
            <a:r>
              <a:rPr lang="en-US" altLang="zh-CN" smtClean="0"/>
              <a:t>same‘</a:t>
            </a:r>
            <a:r>
              <a:rPr lang="zh-CN" altLang="en-US" smtClean="0"/>
              <a:t>：返回长度为</a:t>
            </a:r>
            <a:r>
              <a:rPr lang="en-US" altLang="zh-CN" smtClean="0"/>
              <a:t>max</a:t>
            </a:r>
            <a:r>
              <a:rPr lang="zh-CN" altLang="en-US" smtClean="0"/>
              <a:t>（</a:t>
            </a:r>
            <a:r>
              <a:rPr lang="en-US" altLang="zh-CN" smtClean="0"/>
              <a:t>n,m</a:t>
            </a:r>
            <a:r>
              <a:rPr lang="zh-CN" altLang="en-US" smtClean="0"/>
              <a:t>），仍然有边界效应。‘</a:t>
            </a:r>
            <a:r>
              <a:rPr lang="en-US" altLang="zh-CN" smtClean="0"/>
              <a:t>valid‘</a:t>
            </a:r>
            <a:r>
              <a:rPr lang="zh-CN" altLang="en-US" smtClean="0"/>
              <a:t>：返回长度为</a:t>
            </a:r>
            <a:r>
              <a:rPr lang="en-US" altLang="zh-CN" smtClean="0"/>
              <a:t>max</a:t>
            </a:r>
            <a:r>
              <a:rPr lang="zh-CN" altLang="en-US" smtClean="0"/>
              <a:t>（</a:t>
            </a:r>
            <a:r>
              <a:rPr lang="en-US" altLang="zh-CN" smtClean="0"/>
              <a:t>n,m</a:t>
            </a:r>
            <a:r>
              <a:rPr lang="zh-CN" altLang="en-US" smtClean="0"/>
              <a:t>）</a:t>
            </a:r>
            <a:r>
              <a:rPr lang="en-US" altLang="zh-CN" smtClean="0"/>
              <a:t>-min(n,m)+1</a:t>
            </a:r>
            <a:r>
              <a:rPr lang="zh-CN" altLang="en-US" smtClean="0"/>
              <a:t>。其中只会显示两个信号重叠的部分，不会有边界效应。</a:t>
            </a:r>
            <a:endParaRPr lang="en-US" altLang="zh-CN" smtClean="0"/>
          </a:p>
          <a:p>
            <a:r>
              <a:rPr lang="en-US" altLang="zh-CN" smtClean="0"/>
              <a:t>&gt;&gt;&gt; np.convolve([1, 2, 3], [0, 1, 0.5]) </a:t>
            </a:r>
          </a:p>
          <a:p>
            <a:r>
              <a:rPr lang="en-US" altLang="zh-CN" smtClean="0"/>
              <a:t>array([ 0. , 1. , 2.5, 4. , 1.5]) </a:t>
            </a:r>
          </a:p>
          <a:p>
            <a:r>
              <a:rPr lang="en-US" altLang="zh-CN" smtClean="0"/>
              <a:t>&gt;&gt;&gt; np.convolve([1,2,3],[0,1,0.5], 'same') </a:t>
            </a:r>
          </a:p>
          <a:p>
            <a:r>
              <a:rPr lang="en-US" altLang="zh-CN" smtClean="0"/>
              <a:t>array([ 1. , 2.5, 4. ]) </a:t>
            </a:r>
          </a:p>
          <a:p>
            <a:r>
              <a:rPr lang="en-US" altLang="zh-CN" smtClean="0"/>
              <a:t>&gt;&gt;&gt; np.convolve([1,2,3],[0,1,0.5], 'valid') </a:t>
            </a:r>
          </a:p>
          <a:p>
            <a:r>
              <a:rPr lang="en-US" altLang="zh-CN" smtClean="0"/>
              <a:t>array([ 2.5])</a:t>
            </a:r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BAE7166-559E-4A50-8154-8A259D2AD989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7EF6CD8-08D1-4CC0-8A27-CA72732C4DAE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ndarray.tolist()</a:t>
            </a:r>
            <a:r>
              <a:rPr lang="zh-CN" altLang="en-US" smtClean="0"/>
              <a:t>可以将</a:t>
            </a:r>
            <a:r>
              <a:rPr lang="en-US" altLang="zh-CN" smtClean="0"/>
              <a:t>numpy</a:t>
            </a:r>
            <a:r>
              <a:rPr lang="zh-CN" altLang="en-US" smtClean="0"/>
              <a:t>的数组转为</a:t>
            </a:r>
            <a:r>
              <a:rPr lang="en-US" altLang="zh-CN" smtClean="0"/>
              <a:t>python</a:t>
            </a:r>
            <a:r>
              <a:rPr lang="zh-CN" altLang="en-US" smtClean="0"/>
              <a:t>的</a:t>
            </a:r>
            <a:r>
              <a:rPr lang="en-US" altLang="zh-CN" smtClean="0"/>
              <a:t>list</a:t>
            </a:r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57E247C-2112-4E90-A575-DEC3F5314B93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1C8433E-791D-4F03-9897-1DAA9DD52A1C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18796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4213" y="908050"/>
            <a:ext cx="56864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>
                <a:latin typeface="Arial" charset="0"/>
              </a:rPr>
              <a:t>Python</a:t>
            </a:r>
            <a:r>
              <a:rPr lang="zh-CN" altLang="en-US">
                <a:latin typeface="Arial" charset="0"/>
              </a:rPr>
              <a:t>程序设计语言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489200"/>
            <a:ext cx="5648325" cy="939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Python</a:t>
            </a:r>
            <a:r>
              <a:rPr lang="zh-CN" altLang="en-US"/>
              <a:t>程序设计语言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21163"/>
            <a:ext cx="542925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张晓 西北工业大学计算机学院</a:t>
            </a:r>
          </a:p>
          <a:p>
            <a:r>
              <a:rPr lang="en-US" altLang="zh-CN"/>
              <a:t>zhangxiao@nwpu.edu.cn</a:t>
            </a:r>
          </a:p>
          <a:p>
            <a:r>
              <a:rPr lang="en-US" altLang="zh-CN"/>
              <a:t>2009-8-20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5EE28-D86B-4A94-82D8-ABE92EF1C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81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289D3-28A5-4E59-BF37-893B13533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6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0669-40C3-4FAF-AA8D-11308E717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957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416D-BF7F-4C01-A610-B4D14A3A0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3A81-185A-4DA9-8158-3D36D9C70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5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EDFF-BE7B-48CE-84AA-16A99CE64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0083-44AD-4F00-A70E-0E9C7545B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7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377A1-6920-4458-841D-436B1663BB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4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FD73C-5034-4052-82D1-3A706221F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1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42A3E-1F89-41B0-BC2C-656B5FE514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7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FAE6F-7591-4A2E-975A-275AA39CD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07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4724-3876-41BE-B9C6-2E698300E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1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0"/>
            <a:ext cx="198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3629A6-8999-4EF5-AAFD-66CDB1ABD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9465" name="Picture 9" descr="python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88913"/>
            <a:ext cx="2009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130F405-531D-4BC2-B704-740F7A851C5A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38400" y="2286000"/>
            <a:ext cx="44291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4000" dirty="0" err="1"/>
              <a:t>SciPy</a:t>
            </a:r>
            <a:endParaRPr lang="zh-CN" altLang="en-US" sz="3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0" y="3733800"/>
            <a:ext cx="47863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3600" kern="0" dirty="0">
                <a:latin typeface="+mn-lt"/>
                <a:ea typeface="+mn-ea"/>
              </a:rPr>
              <a:t>—</a:t>
            </a:r>
            <a:r>
              <a:rPr lang="zh-CN" altLang="en-US" sz="3600" dirty="0"/>
              <a:t>数值计算库</a:t>
            </a:r>
            <a:endParaRPr lang="en-US" altLang="zh-CN" sz="36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常数和特殊函数</a:t>
            </a:r>
          </a:p>
        </p:txBody>
      </p:sp>
      <p:sp>
        <p:nvSpPr>
          <p:cNvPr id="26627" name="内容占位符 5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  </a:t>
            </a:r>
            <a:r>
              <a:rPr lang="en-US" altLang="zh-CN" sz="2800" smtClean="0"/>
              <a:t>       special</a:t>
            </a:r>
            <a:r>
              <a:rPr lang="zh-CN" altLang="en-US" sz="2800" smtClean="0"/>
              <a:t>模块中的某些函数并不是数学意义上的特殊函数，例如</a:t>
            </a:r>
            <a:r>
              <a:rPr lang="en-US" altLang="zh-CN" sz="2800" smtClean="0"/>
              <a:t>log1p(x)</a:t>
            </a:r>
            <a:r>
              <a:rPr lang="zh-CN" altLang="en-US" sz="2800" smtClean="0"/>
              <a:t>计算</a:t>
            </a:r>
            <a:r>
              <a:rPr lang="en-US" altLang="zh-CN" sz="2800" smtClean="0"/>
              <a:t>log(1+x)</a:t>
            </a:r>
            <a:r>
              <a:rPr lang="zh-CN" altLang="en-US" sz="2800" smtClean="0"/>
              <a:t>的值。 这是由于浮点数的精度有限，无法很精确地表示十分接近</a:t>
            </a:r>
            <a:r>
              <a:rPr lang="en-US" altLang="zh-CN" sz="2800" smtClean="0"/>
              <a:t>1</a:t>
            </a:r>
            <a:r>
              <a:rPr lang="zh-CN" altLang="en-US" sz="2800" smtClean="0"/>
              <a:t>的实数。例如无法用浮点数表示</a:t>
            </a:r>
            <a:r>
              <a:rPr lang="en-US" altLang="zh-CN" sz="2800" smtClean="0"/>
              <a:t>”1 + 1e-20”</a:t>
            </a:r>
            <a:r>
              <a:rPr lang="zh-CN" altLang="en-US" sz="2800" smtClean="0"/>
              <a:t>的值，因此</a:t>
            </a:r>
            <a:r>
              <a:rPr lang="en-US" altLang="zh-CN" sz="2800" smtClean="0"/>
              <a:t>“log(1+1e-20)”</a:t>
            </a:r>
            <a:r>
              <a:rPr lang="zh-CN" altLang="en-US" sz="2800" smtClean="0"/>
              <a:t>的值为</a:t>
            </a:r>
            <a:r>
              <a:rPr lang="en-US" altLang="zh-CN" sz="2800" smtClean="0"/>
              <a:t>0,</a:t>
            </a:r>
            <a:r>
              <a:rPr lang="zh-CN" altLang="en-US" sz="2800" smtClean="0"/>
              <a:t>而当使用</a:t>
            </a:r>
            <a:r>
              <a:rPr lang="en-US" altLang="zh-CN" sz="2800" smtClean="0"/>
              <a:t>log1p()</a:t>
            </a:r>
            <a:r>
              <a:rPr lang="zh-CN" altLang="en-US" sz="2800" smtClean="0"/>
              <a:t>时，则可以很精确地计算：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en-US" sz="2800" smtClean="0"/>
              <a:t>实际上当</a:t>
            </a:r>
            <a:r>
              <a:rPr lang="en-US" altLang="zh-CN" sz="2800" smtClean="0"/>
              <a:t>x</a:t>
            </a:r>
            <a:r>
              <a:rPr lang="zh-CN" altLang="en-US" sz="2800" smtClean="0"/>
              <a:t>非常小时，</a:t>
            </a:r>
            <a:r>
              <a:rPr lang="en-US" altLang="zh-CN" sz="2800" smtClean="0"/>
              <a:t>log1p(x)</a:t>
            </a:r>
            <a:r>
              <a:rPr lang="zh-CN" altLang="en-US" sz="2800" smtClean="0"/>
              <a:t>约等于</a:t>
            </a:r>
            <a:r>
              <a:rPr lang="en-US" altLang="zh-CN" sz="2800" smtClean="0"/>
              <a:t>x</a:t>
            </a:r>
            <a:r>
              <a:rPr lang="zh-CN" altLang="en-US" sz="2800" smtClean="0"/>
              <a:t> 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06B02DB-BBF8-465F-9C95-9F2A9E428D1C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209800" y="3810000"/>
            <a:ext cx="5029200" cy="17541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&gt;&gt;&gt; 1 + 1e-20</a:t>
            </a:r>
            <a:endParaRPr lang="zh-CN" altLang="en-US"/>
          </a:p>
          <a:p>
            <a:pPr eaLnBrk="1" hangingPunct="1"/>
            <a:r>
              <a:rPr lang="en-US" altLang="zh-CN"/>
              <a:t>1.0</a:t>
            </a:r>
            <a:endParaRPr lang="zh-CN" altLang="en-US"/>
          </a:p>
          <a:p>
            <a:pPr eaLnBrk="1" hangingPunct="1"/>
            <a:r>
              <a:rPr lang="en-US" altLang="zh-CN"/>
              <a:t>&gt;&gt;&gt; log(1+1e-20)</a:t>
            </a:r>
            <a:endParaRPr lang="zh-CN" altLang="en-US"/>
          </a:p>
          <a:p>
            <a:pPr eaLnBrk="1" hangingPunct="1"/>
            <a:r>
              <a:rPr lang="en-US" altLang="zh-CN"/>
              <a:t>0.0</a:t>
            </a:r>
            <a:endParaRPr lang="zh-CN" altLang="en-US"/>
          </a:p>
          <a:p>
            <a:pPr eaLnBrk="1" hangingPunct="1"/>
            <a:r>
              <a:rPr lang="en-US" altLang="zh-CN"/>
              <a:t>&gt;&gt;&gt; S.log1p(1e-20)</a:t>
            </a:r>
            <a:endParaRPr lang="zh-CN" altLang="en-US"/>
          </a:p>
          <a:p>
            <a:pPr eaLnBrk="1" hangingPunct="1"/>
            <a:r>
              <a:rPr lang="en-US" altLang="zh-CN"/>
              <a:t>9.9999999999999995e-21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822481A-0646-48E6-A916-8FE047301213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2765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最小二乘拟合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假设有一组实验数据</a:t>
            </a:r>
            <a:r>
              <a:rPr lang="en-US" altLang="zh-CN" smtClean="0"/>
              <a:t>(x</a:t>
            </a:r>
            <a:r>
              <a:rPr lang="en-US" altLang="zh-CN" baseline="-25000" smtClean="0"/>
              <a:t>i</a:t>
            </a:r>
            <a:r>
              <a:rPr lang="zh-CN" altLang="zh-CN" smtClean="0"/>
              <a:t>，</a:t>
            </a:r>
            <a:r>
              <a:rPr lang="en-US" altLang="zh-CN" smtClean="0"/>
              <a:t>y</a:t>
            </a:r>
            <a:r>
              <a:rPr lang="en-US" altLang="zh-CN" baseline="-25000" smtClean="0"/>
              <a:t>i </a:t>
            </a:r>
            <a:r>
              <a:rPr lang="en-US" altLang="zh-CN" smtClean="0"/>
              <a:t>),</a:t>
            </a:r>
            <a:r>
              <a:rPr lang="zh-CN" altLang="zh-CN" smtClean="0"/>
              <a:t> 事先知道它们之间应该满足某函数关系</a:t>
            </a:r>
            <a:r>
              <a:rPr lang="en-US" altLang="zh-CN" smtClean="0"/>
              <a:t>y</a:t>
            </a:r>
            <a:r>
              <a:rPr lang="en-US" altLang="zh-CN" baseline="-25000" smtClean="0"/>
              <a:t>i</a:t>
            </a:r>
            <a:r>
              <a:rPr lang="en-US" altLang="zh-CN" smtClean="0"/>
              <a:t>=f(x</a:t>
            </a:r>
            <a:r>
              <a:rPr lang="en-US" altLang="zh-CN" baseline="-25000" smtClean="0"/>
              <a:t>i</a:t>
            </a:r>
            <a:r>
              <a:rPr lang="en-US" altLang="zh-CN" smtClean="0"/>
              <a:t>)</a:t>
            </a:r>
            <a:r>
              <a:rPr lang="zh-CN" altLang="zh-CN" smtClean="0"/>
              <a:t>，通过这些已知信息，需要确定函数</a:t>
            </a:r>
            <a:r>
              <a:rPr lang="en-US" altLang="zh-CN" smtClean="0"/>
              <a:t>f</a:t>
            </a:r>
            <a:r>
              <a:rPr lang="zh-CN" altLang="zh-CN" smtClean="0"/>
              <a:t>的一些参数。例如，如果函数</a:t>
            </a:r>
            <a:r>
              <a:rPr lang="en-US" altLang="zh-CN" smtClean="0"/>
              <a:t>f</a:t>
            </a:r>
            <a:r>
              <a:rPr lang="zh-CN" altLang="zh-CN" smtClean="0"/>
              <a:t>是线性函数</a:t>
            </a:r>
            <a:r>
              <a:rPr lang="en-US" altLang="zh-CN" smtClean="0"/>
              <a:t>f(x)=kx+b,</a:t>
            </a:r>
            <a:r>
              <a:rPr lang="zh-CN" altLang="zh-CN" smtClean="0"/>
              <a:t>那么参数 </a:t>
            </a:r>
            <a:r>
              <a:rPr lang="en-US" altLang="zh-CN" smtClean="0"/>
              <a:t>k</a:t>
            </a:r>
            <a:r>
              <a:rPr lang="zh-CN" altLang="zh-CN" smtClean="0"/>
              <a:t>和</a:t>
            </a:r>
            <a:r>
              <a:rPr lang="en-US" altLang="zh-CN" smtClean="0"/>
              <a:t>b</a:t>
            </a:r>
            <a:r>
              <a:rPr lang="zh-CN" altLang="zh-CN" smtClean="0"/>
              <a:t>就是需要确定的值。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如果用</a:t>
            </a:r>
            <a:r>
              <a:rPr lang="en-US" altLang="zh-CN" sz="2800" smtClean="0"/>
              <a:t>p</a:t>
            </a:r>
            <a:r>
              <a:rPr lang="zh-CN" altLang="en-US" sz="2800" smtClean="0"/>
              <a:t>表示函数中需要确定的参数，那么目标就是找到一组</a:t>
            </a:r>
            <a:r>
              <a:rPr lang="en-US" altLang="zh-CN" sz="2800" smtClean="0"/>
              <a:t>p,</a:t>
            </a:r>
            <a:r>
              <a:rPr lang="zh-CN" altLang="en-US" sz="2800" smtClean="0"/>
              <a:t>使得下面的函数</a:t>
            </a:r>
            <a:r>
              <a:rPr lang="en-US" altLang="zh-CN" sz="2800" smtClean="0"/>
              <a:t>S</a:t>
            </a:r>
            <a:r>
              <a:rPr lang="zh-CN" altLang="en-US" sz="2800" smtClean="0"/>
              <a:t>的值最小：</a:t>
            </a:r>
            <a:r>
              <a:rPr lang="en-US" altLang="zh-CN" sz="28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en-US" sz="2800" smtClean="0"/>
              <a:t>这种算法被称为最小二乘拟合</a:t>
            </a:r>
            <a:r>
              <a:rPr lang="en-US" altLang="zh-CN" sz="2800" smtClean="0"/>
              <a:t>(Least-square fitting)。</a:t>
            </a:r>
            <a:r>
              <a:rPr lang="zh-CN" altLang="en-US" sz="2800" smtClean="0"/>
              <a:t>在</a:t>
            </a:r>
            <a:r>
              <a:rPr lang="en-US" altLang="zh-CN" sz="2800" smtClean="0"/>
              <a:t>optimize</a:t>
            </a:r>
            <a:r>
              <a:rPr lang="zh-CN" altLang="en-US" sz="2800" smtClean="0"/>
              <a:t>模块中，可以使用</a:t>
            </a:r>
            <a:r>
              <a:rPr lang="en-US" altLang="zh-CN" sz="2800" smtClean="0"/>
              <a:t>leastsq()</a:t>
            </a:r>
            <a:r>
              <a:rPr lang="zh-CN" altLang="en-US" sz="2800" smtClean="0"/>
              <a:t>对数据进行最小二乘拟合计算。</a:t>
            </a:r>
            <a:r>
              <a:rPr lang="en-US" altLang="zh-CN" sz="2800" smtClean="0"/>
              <a:t>leastsq() </a:t>
            </a:r>
            <a:r>
              <a:rPr lang="zh-CN" altLang="en-US" sz="2800" smtClean="0"/>
              <a:t>的用法很简单，只需要将计算误差的函数和待确定参数 的初始值传递给它即可。下面是用</a:t>
            </a:r>
            <a:r>
              <a:rPr lang="en-US" altLang="zh-CN" sz="2800" smtClean="0"/>
              <a:t>leastsq()</a:t>
            </a:r>
            <a:r>
              <a:rPr lang="zh-CN" altLang="en-US" sz="2800" smtClean="0"/>
              <a:t>对线性函数进行拟合的程序。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51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EA1EC1C-71EF-472B-9307-04EC89CE9B1A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590800" y="2209800"/>
          <a:ext cx="41910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562040" imgH="431640" progId="Equation.DSMT4">
                  <p:embed/>
                </p:oleObj>
              </mc:Choice>
              <mc:Fallback>
                <p:oleObj name="Equation" r:id="rId3" imgW="15620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41910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用最小二乘法拟合直线，并显示误差曲面</a:t>
            </a:r>
            <a:r>
              <a:rPr lang="en-US" altLang="zh-CN" sz="2800" smtClean="0"/>
              <a:t>(scipy_least_square_line.py)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53E911-AE35-4CBB-B321-6C619CA0A4A7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924800" cy="42465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import numpy as np</a:t>
            </a:r>
          </a:p>
          <a:p>
            <a:pPr eaLnBrk="1" hangingPunct="1"/>
            <a:r>
              <a:rPr lang="en-US" altLang="zh-CN"/>
              <a:t>from scipy.optimize import leastsq</a:t>
            </a:r>
            <a:br>
              <a:rPr lang="en-US" altLang="zh-CN"/>
            </a:br>
            <a:endParaRPr lang="en-US" altLang="zh-CN"/>
          </a:p>
          <a:p>
            <a:pPr eaLnBrk="1" hangingPunct="1"/>
            <a:r>
              <a:rPr lang="en-US" altLang="zh-CN"/>
              <a:t>X = np.array([ 8.19, 2.72, 6.39, 8.71, 4.7 , 2.66, 3.78])</a:t>
            </a:r>
          </a:p>
          <a:p>
            <a:pPr eaLnBrk="1" hangingPunct="1"/>
            <a:r>
              <a:rPr lang="en-US" altLang="zh-CN"/>
              <a:t>Y = np.array([ 7.01, 2.78, 6.47, 6.71, 4.1 , 4.23, 4.05])</a:t>
            </a:r>
            <a:br>
              <a:rPr lang="en-US" altLang="zh-CN"/>
            </a:br>
            <a:endParaRPr lang="en-US" altLang="zh-CN"/>
          </a:p>
          <a:p>
            <a:pPr eaLnBrk="1" hangingPunct="1"/>
            <a:r>
              <a:rPr lang="en-US" altLang="zh-CN"/>
              <a:t>def residuals(p): </a:t>
            </a:r>
          </a:p>
          <a:p>
            <a:pPr eaLnBrk="1" hangingPunct="1"/>
            <a:r>
              <a:rPr lang="en-US" altLang="zh-CN"/>
              <a:t>     "</a:t>
            </a:r>
            <a:r>
              <a:rPr lang="zh-CN" altLang="en-US"/>
              <a:t>计算以</a:t>
            </a:r>
            <a:r>
              <a:rPr lang="en-US" altLang="zh-CN"/>
              <a:t>p</a:t>
            </a:r>
            <a:r>
              <a:rPr lang="zh-CN" altLang="en-US"/>
              <a:t>为参数的直线和原始数据之间的误差</a:t>
            </a:r>
            <a:r>
              <a:rPr lang="en-US" altLang="zh-CN"/>
              <a:t>"</a:t>
            </a:r>
          </a:p>
          <a:p>
            <a:pPr eaLnBrk="1" hangingPunct="1"/>
            <a:r>
              <a:rPr lang="en-US" altLang="zh-CN"/>
              <a:t>     k, b = p</a:t>
            </a:r>
          </a:p>
          <a:p>
            <a:pPr eaLnBrk="1" hangingPunct="1"/>
            <a:r>
              <a:rPr lang="en-US" altLang="zh-CN"/>
              <a:t>     return Y - (k*X + b)</a:t>
            </a:r>
            <a:br>
              <a:rPr lang="en-US" altLang="zh-CN"/>
            </a:br>
            <a:endParaRPr lang="en-US" altLang="zh-CN"/>
          </a:p>
          <a:p>
            <a:pPr eaLnBrk="1" hangingPunct="1"/>
            <a:r>
              <a:rPr lang="en-US" altLang="zh-CN"/>
              <a:t># leastsq</a:t>
            </a:r>
            <a:r>
              <a:rPr lang="zh-CN" altLang="en-US"/>
              <a:t>使得</a:t>
            </a:r>
            <a:r>
              <a:rPr lang="en-US" altLang="zh-CN"/>
              <a:t>residuals()</a:t>
            </a:r>
            <a:r>
              <a:rPr lang="zh-CN" altLang="en-US"/>
              <a:t>的输出数组的平方和最小，参数的初始值为</a:t>
            </a:r>
            <a:r>
              <a:rPr lang="en-US" altLang="zh-CN"/>
              <a:t>[1,0]</a:t>
            </a:r>
          </a:p>
          <a:p>
            <a:pPr eaLnBrk="1" hangingPunct="1"/>
            <a:r>
              <a:rPr lang="en-US" altLang="zh-CN"/>
              <a:t>r = leastsq(residuals, [1, 0]) </a:t>
            </a:r>
          </a:p>
          <a:p>
            <a:pPr eaLnBrk="1" hangingPunct="1"/>
            <a:r>
              <a:rPr lang="en-US" altLang="zh-CN"/>
              <a:t>k, b = r[0]</a:t>
            </a:r>
          </a:p>
          <a:p>
            <a:pPr eaLnBrk="1" hangingPunct="1"/>
            <a:r>
              <a:rPr lang="en-US" altLang="zh-CN"/>
              <a:t>print "k =",k, "b =",b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leastsq()</a:t>
            </a:r>
            <a:r>
              <a:rPr lang="zh-CN" altLang="en-US" sz="2800" smtClean="0"/>
              <a:t>函数传入误差计算函数和初始值</a:t>
            </a:r>
            <a:r>
              <a:rPr lang="en-US" altLang="zh-CN" sz="2800" smtClean="0"/>
              <a:t>[1,0]</a:t>
            </a:r>
            <a:r>
              <a:rPr lang="zh-CN" altLang="en-US" sz="2800" smtClean="0"/>
              <a:t>，该初始值将作为误差计算函数的第一个参数传入；计算的结果</a:t>
            </a:r>
            <a:r>
              <a:rPr lang="en-US" altLang="zh-CN" sz="2800" smtClean="0"/>
              <a:t>r</a:t>
            </a:r>
            <a:r>
              <a:rPr lang="zh-CN" altLang="en-US" sz="2800" smtClean="0"/>
              <a:t>是一个包含两个元素的元组，第一个元素是一个数组，表示拟合后的参数</a:t>
            </a:r>
            <a:r>
              <a:rPr lang="en-US" altLang="zh-CN" sz="2800" smtClean="0"/>
              <a:t>k</a:t>
            </a:r>
            <a:r>
              <a:rPr lang="zh-CN" altLang="en-US" sz="2800" smtClean="0"/>
              <a:t>、</a:t>
            </a:r>
            <a:r>
              <a:rPr lang="en-US" altLang="zh-CN" sz="2800" smtClean="0"/>
              <a:t>b</a:t>
            </a:r>
            <a:r>
              <a:rPr lang="zh-CN" altLang="en-US" sz="2800" smtClean="0"/>
              <a:t>；第二个元素如果等于</a:t>
            </a:r>
            <a:r>
              <a:rPr lang="en-US" altLang="zh-CN" sz="2800" smtClean="0"/>
              <a:t>1</a:t>
            </a:r>
            <a:r>
              <a:rPr lang="zh-CN" altLang="en-US" sz="2800" smtClean="0"/>
              <a:t>、</a:t>
            </a:r>
            <a:r>
              <a:rPr lang="en-US" altLang="zh-CN" sz="2800" smtClean="0"/>
              <a:t>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3</a:t>
            </a:r>
            <a:r>
              <a:rPr lang="zh-CN" altLang="en-US" sz="2800" smtClean="0"/>
              <a:t>、</a:t>
            </a:r>
            <a:r>
              <a:rPr lang="en-US" altLang="zh-CN" sz="2800" smtClean="0"/>
              <a:t>4</a:t>
            </a:r>
            <a:r>
              <a:rPr lang="zh-CN" altLang="en-US" sz="2800" smtClean="0"/>
              <a:t>中的其中一个整数，则拟合成功，否则将会返回</a:t>
            </a:r>
            <a:r>
              <a:rPr lang="en-US" altLang="zh-CN" sz="2800" smtClean="0"/>
              <a:t>mesg .         </a:t>
            </a:r>
            <a:r>
              <a:rPr lang="zh-CN" altLang="zh-CN" smtClean="0"/>
              <a:t>程序的输出为：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residuals()</a:t>
            </a:r>
            <a:r>
              <a:rPr lang="zh-CN" altLang="zh-CN" smtClean="0"/>
              <a:t>的参数</a:t>
            </a:r>
            <a:r>
              <a:rPr lang="en-US" altLang="zh-CN" smtClean="0"/>
              <a:t>p</a:t>
            </a:r>
            <a:r>
              <a:rPr lang="zh-CN" altLang="zh-CN" smtClean="0"/>
              <a:t>是拟合直线的参数，函数返回的是原始数据和拟合直线之间的误差。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E4C4FE0-9263-4F71-92BA-53A4270747BB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524000" y="4267200"/>
            <a:ext cx="6705600" cy="3698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k =0.61349S346194      </a:t>
            </a:r>
            <a:r>
              <a:rPr lang="en-US" altLang="zh-CN" i="1"/>
              <a:t>b=</a:t>
            </a:r>
            <a:r>
              <a:rPr lang="en-US" altLang="zh-CN"/>
              <a:t> 1.79489255555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5500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再看一个对正弦波数据进行拟合的例子: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en-US" sz="2800" smtClean="0"/>
              <a:t>使用最小二乘法对带噪声的正玄波数据进行拟合</a:t>
            </a:r>
            <a:r>
              <a:rPr lang="en-US" altLang="zh-CN" sz="2800" smtClean="0"/>
              <a:t>(scipy_least_square_sin.py).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E9EA867-F116-4668-94FE-EA95564A3BAF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62000" y="2514600"/>
            <a:ext cx="7696200" cy="3970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"""</a:t>
            </a:r>
          </a:p>
          <a:p>
            <a:pPr eaLnBrk="1" hangingPunct="1"/>
            <a:r>
              <a:rPr lang="zh-CN" altLang="en-US"/>
              <a:t>使用</a:t>
            </a:r>
            <a:r>
              <a:rPr lang="en-US" altLang="zh-CN"/>
              <a:t>leastsq()</a:t>
            </a:r>
            <a:r>
              <a:rPr lang="zh-CN" altLang="en-US"/>
              <a:t>对带噪声的正弦波数据进行拟合。拟合所得到的参数虽然和实际的参数有可能完全不同，但是由于正弦函数具有周期性，实际上拟合的结果和实际的函数是一致的。</a:t>
            </a:r>
          </a:p>
          <a:p>
            <a:pPr eaLnBrk="1" hangingPunct="1"/>
            <a:r>
              <a:rPr lang="en-US" altLang="zh-CN"/>
              <a:t>"""</a:t>
            </a:r>
          </a:p>
          <a:p>
            <a:pPr eaLnBrk="1" hangingPunct="1"/>
            <a:r>
              <a:rPr lang="en-US" altLang="zh-CN"/>
              <a:t>import numpy as np</a:t>
            </a:r>
          </a:p>
          <a:p>
            <a:pPr eaLnBrk="1" hangingPunct="1"/>
            <a:r>
              <a:rPr lang="en-US" altLang="zh-CN"/>
              <a:t>from scipy.optimize import leastsq</a:t>
            </a:r>
            <a:br>
              <a:rPr lang="en-US" altLang="zh-CN"/>
            </a:br>
            <a:endParaRPr lang="en-US" altLang="zh-CN"/>
          </a:p>
          <a:p>
            <a:pPr eaLnBrk="1" hangingPunct="1"/>
            <a:r>
              <a:rPr lang="en-US" altLang="zh-CN"/>
              <a:t>def func(x, p): </a:t>
            </a:r>
          </a:p>
          <a:p>
            <a:pPr eaLnBrk="1" hangingPunct="1"/>
            <a:r>
              <a:rPr lang="en-US" altLang="zh-CN"/>
              <a:t>	"""</a:t>
            </a:r>
          </a:p>
          <a:p>
            <a:pPr eaLnBrk="1" hangingPunct="1"/>
            <a:r>
              <a:rPr lang="en-US" altLang="zh-CN"/>
              <a:t>	</a:t>
            </a:r>
            <a:r>
              <a:rPr lang="zh-CN" altLang="en-US"/>
              <a:t>数据拟合所用的函数</a:t>
            </a:r>
            <a:r>
              <a:rPr lang="en-US" altLang="zh-CN"/>
              <a:t>: A*sin(2*pi*k*x + theta)</a:t>
            </a:r>
          </a:p>
          <a:p>
            <a:pPr eaLnBrk="1" hangingPunct="1"/>
            <a:r>
              <a:rPr lang="en-US" altLang="zh-CN"/>
              <a:t>	"""</a:t>
            </a:r>
          </a:p>
          <a:p>
            <a:pPr eaLnBrk="1" hangingPunct="1"/>
            <a:r>
              <a:rPr lang="en-US" altLang="zh-CN"/>
              <a:t>	A, k, theta = p</a:t>
            </a:r>
          </a:p>
          <a:p>
            <a:pPr eaLnBrk="1" hangingPunct="1"/>
            <a:r>
              <a:rPr lang="en-US" altLang="zh-CN"/>
              <a:t>	return A*np.sin(2*np.pi*k*x+theta)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</a:t>
            </a:r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93A66EC-57B2-4284-905B-F23A9A21A402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914400" y="1219200"/>
            <a:ext cx="7391400" cy="44005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def residuals(p, y, x): </a:t>
            </a:r>
          </a:p>
          <a:p>
            <a:pPr eaLnBrk="1" hangingPunct="1"/>
            <a:r>
              <a:rPr lang="en-US" altLang="zh-CN" sz="2000"/>
              <a:t>	"""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zh-CN" altLang="en-US" sz="2000"/>
              <a:t>实验数据</a:t>
            </a:r>
            <a:r>
              <a:rPr lang="en-US" altLang="zh-CN" sz="2000"/>
              <a:t>x, y</a:t>
            </a:r>
            <a:r>
              <a:rPr lang="zh-CN" altLang="en-US" sz="2000"/>
              <a:t>和拟合函数之间的差，</a:t>
            </a:r>
            <a:r>
              <a:rPr lang="en-US" altLang="zh-CN" sz="2000"/>
              <a:t>p</a:t>
            </a:r>
            <a:r>
              <a:rPr lang="zh-CN" altLang="en-US" sz="2000"/>
              <a:t>为拟合需要找到的系数</a:t>
            </a:r>
          </a:p>
          <a:p>
            <a:pPr eaLnBrk="1" hangingPunct="1"/>
            <a:r>
              <a:rPr lang="en-US" altLang="zh-CN" sz="2000"/>
              <a:t>	"""</a:t>
            </a:r>
          </a:p>
          <a:p>
            <a:pPr eaLnBrk="1" hangingPunct="1"/>
            <a:r>
              <a:rPr lang="en-US" altLang="zh-CN" sz="2000"/>
              <a:t>	return y - func(x, p)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x = np.linspace(-2*np.pi, 0, 100)</a:t>
            </a:r>
          </a:p>
          <a:p>
            <a:pPr eaLnBrk="1" hangingPunct="1"/>
            <a:r>
              <a:rPr lang="en-US" altLang="zh-CN" sz="2000"/>
              <a:t>A, k, theta = 10, 0.34, np.pi/6 # </a:t>
            </a:r>
            <a:r>
              <a:rPr lang="zh-CN" altLang="en-US" sz="2000"/>
              <a:t>真实数据的函数参数</a:t>
            </a:r>
          </a:p>
          <a:p>
            <a:pPr eaLnBrk="1" hangingPunct="1"/>
            <a:r>
              <a:rPr lang="en-US" altLang="zh-CN" sz="2000"/>
              <a:t>y0 = func(x, [A, k, theta]) # </a:t>
            </a:r>
            <a:r>
              <a:rPr lang="zh-CN" altLang="en-US" sz="2000"/>
              <a:t>真实数据</a:t>
            </a:r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加入噪声之后的实验数据</a:t>
            </a:r>
          </a:p>
          <a:p>
            <a:pPr eaLnBrk="1" hangingPunct="1"/>
            <a:r>
              <a:rPr lang="en-US" altLang="zh-CN" sz="2000"/>
              <a:t>y1 = y0 + 2 * np.random.randn(len(x)) 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p0 = [7, 0.2, 0] # </a:t>
            </a:r>
            <a:r>
              <a:rPr lang="zh-CN" altLang="en-US" sz="2000"/>
              <a:t>第一次猜测的函数拟合参数</a:t>
            </a: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</a:t>
            </a:r>
            <a:r>
              <a:rPr lang="en-US" altLang="zh-CN" sz="2800" smtClean="0"/>
              <a:t>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6002DE2-D306-4E2C-B628-303772811E45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7162800" cy="50165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调用</a:t>
            </a:r>
            <a:r>
              <a:rPr lang="en-US" altLang="zh-CN" sz="2000"/>
              <a:t>leastsq</a:t>
            </a:r>
            <a:r>
              <a:rPr lang="zh-CN" altLang="en-US" sz="2000"/>
              <a:t>进行数据拟合</a:t>
            </a:r>
            <a:r>
              <a:rPr lang="en-US" altLang="zh-CN" sz="2000"/>
              <a:t>, residuals</a:t>
            </a:r>
            <a:r>
              <a:rPr lang="zh-CN" altLang="en-US" sz="2000"/>
              <a:t>为计算误差的函数</a:t>
            </a:r>
          </a:p>
          <a:p>
            <a:pPr eaLnBrk="1" hangingPunct="1"/>
            <a:r>
              <a:rPr lang="en-US" altLang="zh-CN" sz="2000"/>
              <a:t># p0</a:t>
            </a:r>
            <a:r>
              <a:rPr lang="zh-CN" altLang="en-US" sz="2000"/>
              <a:t>为拟合参数的初始值</a:t>
            </a:r>
            <a:r>
              <a:rPr lang="en-US" altLang="zh-CN" sz="2000"/>
              <a:t>,# args</a:t>
            </a:r>
            <a:r>
              <a:rPr lang="zh-CN" altLang="en-US" sz="2000"/>
              <a:t>为需要拟合的实验数据</a:t>
            </a:r>
          </a:p>
          <a:p>
            <a:pPr eaLnBrk="1" hangingPunct="1"/>
            <a:r>
              <a:rPr lang="en-US" altLang="zh-CN" sz="2000"/>
              <a:t>plsq = leastsq(residuals, p0, args=(y1, x)) </a:t>
            </a:r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除了初始值之外，还调用了</a:t>
            </a:r>
            <a:r>
              <a:rPr lang="en-US" altLang="zh-CN" sz="2000"/>
              <a:t>args</a:t>
            </a:r>
            <a:r>
              <a:rPr lang="zh-CN" altLang="en-US" sz="2000"/>
              <a:t>参数，用于指定</a:t>
            </a:r>
            <a:r>
              <a:rPr lang="en-US" altLang="zh-CN" sz="2000"/>
              <a:t>residuals</a:t>
            </a:r>
            <a:r>
              <a:rPr lang="zh-CN" altLang="en-US" sz="2000"/>
              <a:t>中使用到的其他参数（直线拟合时直接使用了</a:t>
            </a:r>
            <a:r>
              <a:rPr lang="en-US" altLang="zh-CN" sz="2000"/>
              <a:t>X,Y</a:t>
            </a:r>
            <a:r>
              <a:rPr lang="zh-CN" altLang="en-US" sz="2000"/>
              <a:t>的全局变量）</a:t>
            </a:r>
            <a:r>
              <a:rPr lang="en-US" altLang="zh-CN" sz="2000"/>
              <a:t>,</a:t>
            </a:r>
            <a:r>
              <a:rPr lang="zh-CN" altLang="en-US" sz="2000"/>
              <a:t>同样也返回一个元组，第一个元素为拟合后的参数数组；</a:t>
            </a:r>
            <a:r>
              <a:rPr lang="en-US" altLang="zh-CN" sz="2000"/>
              <a:t/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print u"</a:t>
            </a:r>
            <a:r>
              <a:rPr lang="zh-CN" altLang="en-US" sz="2000"/>
              <a:t>真实参数</a:t>
            </a:r>
            <a:r>
              <a:rPr lang="en-US" altLang="zh-CN" sz="2000"/>
              <a:t>:", [A, k, theta] </a:t>
            </a:r>
          </a:p>
          <a:p>
            <a:pPr eaLnBrk="1" hangingPunct="1"/>
            <a:r>
              <a:rPr lang="en-US" altLang="zh-CN" sz="2000"/>
              <a:t>print u“</a:t>
            </a:r>
            <a:r>
              <a:rPr lang="zh-CN" altLang="en-US" sz="2000"/>
              <a:t>拟合参数</a:t>
            </a:r>
            <a:r>
              <a:rPr lang="en-US" altLang="zh-CN" sz="2000"/>
              <a:t>”, plsq[0] # </a:t>
            </a:r>
            <a:r>
              <a:rPr lang="zh-CN" altLang="en-US" sz="2000"/>
              <a:t>实验数据拟合后的参数</a:t>
            </a:r>
            <a:endParaRPr lang="en-US" altLang="zh-CN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en-US" altLang="zh-CN" sz="2000"/>
              <a:t>import pylab as pl</a:t>
            </a:r>
          </a:p>
          <a:p>
            <a:pPr eaLnBrk="1" hangingPunct="1"/>
            <a:r>
              <a:rPr lang="en-US" altLang="zh-CN" sz="2000"/>
              <a:t>pl.plot(x, y0, label=u"</a:t>
            </a:r>
            <a:r>
              <a:rPr lang="zh-CN" altLang="en-US" sz="2000"/>
              <a:t>真实数据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pl.plot(x, y1, label=u"</a:t>
            </a:r>
            <a:r>
              <a:rPr lang="zh-CN" altLang="en-US" sz="2000"/>
              <a:t>带噪声的实验数据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pl.plot(x, func(x, plsq[0]), label=u"</a:t>
            </a:r>
            <a:r>
              <a:rPr lang="zh-CN" altLang="en-US" sz="2000"/>
              <a:t>拟合数据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pl.legend()</a:t>
            </a:r>
          </a:p>
          <a:p>
            <a:pPr eaLnBrk="1" hangingPunct="1"/>
            <a:r>
              <a:rPr lang="en-US" altLang="zh-CN" sz="2000"/>
              <a:t>pl.show()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3795" name="内容占位符 4"/>
          <p:cNvSpPr>
            <a:spLocks noGrp="1"/>
          </p:cNvSpPr>
          <p:nvPr>
            <p:ph idx="1"/>
          </p:nvPr>
        </p:nvSpPr>
        <p:spPr>
          <a:xfrm>
            <a:off x="228600" y="1052513"/>
            <a:ext cx="8458200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程序中，要拟合的</a:t>
            </a:r>
            <a:r>
              <a:rPr lang="en-US" altLang="zh-CN" sz="2800" smtClean="0"/>
              <a:t>func()</a:t>
            </a:r>
            <a:r>
              <a:rPr lang="zh-CN" altLang="zh-CN" sz="2800" smtClean="0"/>
              <a:t>是一个正弦函数，它的参数</a:t>
            </a:r>
            <a:r>
              <a:rPr lang="en-US" altLang="zh-CN" sz="2800" smtClean="0"/>
              <a:t>p</a:t>
            </a:r>
            <a:r>
              <a:rPr lang="zh-CN" altLang="zh-CN" sz="2800" smtClean="0"/>
              <a:t>是一个数组，包含决定正弦波的三个参数：</a:t>
            </a:r>
            <a:r>
              <a:rPr lang="en-US" altLang="zh-CN" sz="2800" smtClean="0"/>
              <a:t>A、k、theta,</a:t>
            </a:r>
            <a:r>
              <a:rPr lang="zh-CN" altLang="zh-CN" sz="2800" smtClean="0"/>
              <a:t>分别对应正弦函数的振幅、频率和相角。一组包含噪声的数据</a:t>
            </a:r>
            <a:r>
              <a:rPr lang="en-US" altLang="zh-CN" sz="2800" smtClean="0">
                <a:sym typeface="Wingdings" pitchFamily="2" charset="2"/>
              </a:rPr>
              <a:t>:(x,y1),</a:t>
            </a:r>
            <a:r>
              <a:rPr lang="zh-CN" altLang="zh-CN" sz="2800" smtClean="0"/>
              <a:t>其中数组</a:t>
            </a:r>
            <a:r>
              <a:rPr lang="en-US" altLang="zh-CN" sz="2800" smtClean="0"/>
              <a:t>y1</a:t>
            </a:r>
            <a:r>
              <a:rPr lang="zh-CN" altLang="zh-CN" sz="2800" smtClean="0"/>
              <a:t>在标准正弦波数据</a:t>
            </a:r>
            <a:r>
              <a:rPr lang="en-US" altLang="zh-CN" sz="2800" smtClean="0"/>
              <a:t>y0</a:t>
            </a:r>
            <a:r>
              <a:rPr lang="zh-CN" altLang="zh-CN" sz="2800" smtClean="0"/>
              <a:t>之上添加了随机噪声。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用</a:t>
            </a:r>
            <a:r>
              <a:rPr lang="en-US" altLang="zh-CN" sz="2800" smtClean="0"/>
              <a:t>leastsq()</a:t>
            </a:r>
            <a:r>
              <a:rPr lang="zh-CN" altLang="zh-CN" sz="2800" smtClean="0"/>
              <a:t>对带噪声的实验数据</a:t>
            </a:r>
            <a:r>
              <a:rPr lang="en-US" altLang="zh-CN" sz="2800" smtClean="0">
                <a:sym typeface="Wingdings" pitchFamily="2" charset="2"/>
              </a:rPr>
              <a:t>(x,y1)</a:t>
            </a:r>
            <a:r>
              <a:rPr lang="zh-CN" altLang="zh-CN" sz="2800" smtClean="0"/>
              <a:t>进行数据拟合，它可以找到数组</a:t>
            </a:r>
            <a:r>
              <a:rPr lang="en-US" altLang="zh-CN" sz="2800" smtClean="0"/>
              <a:t>x</a:t>
            </a:r>
            <a:r>
              <a:rPr lang="zh-CN" altLang="zh-CN" sz="2800" smtClean="0"/>
              <a:t>和真实数据</a:t>
            </a:r>
            <a:r>
              <a:rPr lang="en-US" altLang="zh-CN" sz="2800" smtClean="0"/>
              <a:t>y0</a:t>
            </a:r>
            <a:r>
              <a:rPr lang="zh-CN" altLang="zh-CN" sz="2800" smtClean="0"/>
              <a:t>之间的正弦关系，即确定</a:t>
            </a:r>
            <a:r>
              <a:rPr lang="en-US" altLang="zh-CN" sz="2800" smtClean="0"/>
              <a:t>A、k、theta</a:t>
            </a:r>
            <a:r>
              <a:rPr lang="zh-CN" altLang="zh-CN" sz="2800" smtClean="0"/>
              <a:t>等参数。这里将 </a:t>
            </a:r>
            <a:r>
              <a:rPr lang="en-US" altLang="zh-CN" sz="2800" smtClean="0"/>
              <a:t>(y1, x)</a:t>
            </a:r>
            <a:r>
              <a:rPr lang="zh-CN" altLang="zh-CN" sz="2800" smtClean="0"/>
              <a:t>传递给</a:t>
            </a:r>
            <a:r>
              <a:rPr lang="en-US" altLang="zh-CN" sz="2800" smtClean="0"/>
              <a:t>args</a:t>
            </a:r>
            <a:r>
              <a:rPr lang="zh-CN" altLang="zh-CN" sz="2800" smtClean="0"/>
              <a:t>参数。</a:t>
            </a:r>
            <a:r>
              <a:rPr lang="en-US" altLang="zh-CN" sz="2800" smtClean="0"/>
              <a:t>Leastsq()</a:t>
            </a:r>
            <a:r>
              <a:rPr lang="zh-CN" altLang="zh-CN" sz="2800" smtClean="0"/>
              <a:t>会将这两个额外的参数传递给</a:t>
            </a:r>
            <a:r>
              <a:rPr lang="en-US" altLang="zh-CN" sz="2800" smtClean="0"/>
              <a:t>residuals()。</a:t>
            </a:r>
            <a:r>
              <a:rPr lang="zh-CN" altLang="zh-CN" sz="2800" smtClean="0"/>
              <a:t>因此</a:t>
            </a:r>
            <a:r>
              <a:rPr lang="en-US" altLang="zh-CN" sz="2800" smtClean="0"/>
              <a:t>residuals()</a:t>
            </a:r>
            <a:r>
              <a:rPr lang="zh-CN" altLang="zh-CN" sz="2800" smtClean="0"/>
              <a:t>有三个参数，</a:t>
            </a:r>
            <a:r>
              <a:rPr lang="en-US" altLang="zh-CN" sz="2800" smtClean="0"/>
              <a:t>p</a:t>
            </a:r>
            <a:r>
              <a:rPr lang="zh-CN" altLang="zh-CN" sz="2800" smtClean="0"/>
              <a:t>是正弦函数的参数，</a:t>
            </a:r>
            <a:r>
              <a:rPr lang="en-US" altLang="zh-CN" sz="2800" smtClean="0"/>
              <a:t>y</a:t>
            </a:r>
            <a:r>
              <a:rPr lang="zh-CN" altLang="zh-CN" sz="2800" smtClean="0"/>
              <a:t>和</a:t>
            </a:r>
            <a:r>
              <a:rPr lang="en-US" altLang="zh-CN" sz="2800" smtClean="0"/>
              <a:t>x</a:t>
            </a:r>
            <a:r>
              <a:rPr lang="zh-CN" altLang="zh-CN" sz="2800" smtClean="0"/>
              <a:t>是表示实验数据的数组。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DE05A21-2E66-4811-9698-E2AA7DC70B8F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186738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smtClean="0"/>
              <a:t>        下面是程序的输出：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en-US" sz="2800" smtClean="0"/>
              <a:t>看到拟合参数虽然和真实参数完全不同，但是由于正弦函数具有周期性，实际上拟合参数得到的函数和真实参数对应的函数是一致的。</a:t>
            </a:r>
            <a:endParaRPr lang="zh-CN" altLang="zh-CN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500" smtClean="0"/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84EED85-E74F-4756-8F4F-1BE61094EE5D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76962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</a:t>
            </a:r>
            <a:r>
              <a:rPr lang="zh-CN" altLang="en-US" sz="2000"/>
              <a:t>真实参数</a:t>
            </a:r>
            <a:r>
              <a:rPr lang="en-US" altLang="zh-CN" sz="2000"/>
              <a:t>: [10, 0.34000000000000002, 0.52359877559829882]</a:t>
            </a:r>
          </a:p>
          <a:p>
            <a:pPr eaLnBrk="1" hangingPunct="1"/>
            <a:r>
              <a:rPr lang="en-US" altLang="zh-CN" sz="2000"/>
              <a:t>&gt;&gt;&gt; </a:t>
            </a:r>
            <a:r>
              <a:rPr lang="zh-CN" altLang="en-US" sz="2000"/>
              <a:t>拟合参数</a:t>
            </a:r>
            <a:r>
              <a:rPr lang="en-US" altLang="zh-CN" sz="2000"/>
              <a:t>[-9.84152775 0.33829767 -2.68899335]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43434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常数和特殊函数</a:t>
            </a:r>
            <a:endParaRPr lang="en-US" altLang="zh-CN" sz="3200" smtClean="0"/>
          </a:p>
          <a:p>
            <a:pPr eaLnBrk="1" hangingPunct="1"/>
            <a:r>
              <a:rPr lang="zh-CN" altLang="en-US" sz="3200" smtClean="0"/>
              <a:t>优化</a:t>
            </a:r>
            <a:r>
              <a:rPr lang="en-US" altLang="zh-CN" sz="3200" smtClean="0"/>
              <a:t>—optimize</a:t>
            </a:r>
          </a:p>
          <a:p>
            <a:pPr lvl="1" eaLnBrk="1" hangingPunct="1"/>
            <a:r>
              <a:rPr lang="zh-CN" altLang="en-US" sz="2800" smtClean="0"/>
              <a:t>最小二乘拟合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函数最小值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非线性方程组求解</a:t>
            </a:r>
            <a:endParaRPr lang="en-US" altLang="zh-CN" sz="2800" smtClean="0"/>
          </a:p>
          <a:p>
            <a:pPr eaLnBrk="1" hangingPunct="1"/>
            <a:r>
              <a:rPr lang="zh-CN" altLang="en-US" sz="3200" smtClean="0"/>
              <a:t>插值</a:t>
            </a:r>
            <a:r>
              <a:rPr lang="en-US" altLang="zh-CN" sz="3200" smtClean="0"/>
              <a:t>—interpolate</a:t>
            </a:r>
          </a:p>
          <a:p>
            <a:pPr lvl="1" eaLnBrk="1" hangingPunct="1"/>
            <a:r>
              <a:rPr lang="en-US" altLang="zh-CN" sz="2800" smtClean="0"/>
              <a:t>B</a:t>
            </a:r>
            <a:r>
              <a:rPr lang="zh-CN" altLang="en-US" sz="2800" smtClean="0"/>
              <a:t>样条曲线插值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外推和</a:t>
            </a:r>
            <a:r>
              <a:rPr lang="en-US" altLang="zh-CN" sz="2800" smtClean="0"/>
              <a:t>Spline</a:t>
            </a:r>
            <a:r>
              <a:rPr lang="zh-CN" altLang="en-US" sz="2800" smtClean="0"/>
              <a:t>拟合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二维插值</a:t>
            </a:r>
            <a:endParaRPr lang="en-US" altLang="zh-CN" sz="2800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F3C86C0-BDA7-4176-9E66-D29B7828670D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5843" name="内容占位符 6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967287"/>
          </a:xfrm>
        </p:spPr>
        <p:txBody>
          <a:bodyPr/>
          <a:lstStyle/>
          <a:p>
            <a:r>
              <a:rPr lang="zh-CN" altLang="zh-CN" smtClean="0"/>
              <a:t>函数最小值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optimize</a:t>
            </a:r>
            <a:r>
              <a:rPr lang="zh-CN" altLang="zh-CN" smtClean="0"/>
              <a:t>模块还提供了许多求函数最小值的算法：</a:t>
            </a:r>
            <a:r>
              <a:rPr lang="en-US" altLang="zh-CN" smtClean="0"/>
              <a:t>fmin、fmin_powell</a:t>
            </a:r>
            <a:r>
              <a:rPr lang="zh-CN" altLang="en-US" smtClean="0"/>
              <a:t>、</a:t>
            </a:r>
            <a:r>
              <a:rPr lang="en-US" altLang="zh-CN" smtClean="0"/>
              <a:t> fmin_cg、fmin_bfgs </a:t>
            </a:r>
            <a:r>
              <a:rPr lang="zh-CN" altLang="zh-CN" smtClean="0"/>
              <a:t>等。下面用一个实例观察这些</a:t>
            </a:r>
            <a:r>
              <a:rPr lang="en-US" altLang="zh-CN" smtClean="0"/>
              <a:t>“fmin*()”</a:t>
            </a:r>
            <a:r>
              <a:rPr lang="zh-CN" altLang="zh-CN" smtClean="0"/>
              <a:t>是如何找到函数的最小值的。在本例中，要计算最小值的函数</a:t>
            </a:r>
            <a:r>
              <a:rPr lang="en-US" altLang="zh-CN" smtClean="0"/>
              <a:t>f(x,y)</a:t>
            </a:r>
            <a:r>
              <a:rPr lang="zh-CN" altLang="zh-CN" smtClean="0"/>
              <a:t>为：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f(x, y) </a:t>
            </a:r>
            <a:r>
              <a:rPr lang="zh-CN" altLang="zh-CN" smtClean="0"/>
              <a:t>= </a:t>
            </a:r>
            <a:r>
              <a:rPr lang="en-US" altLang="zh-CN" smtClean="0"/>
              <a:t>(1-x)</a:t>
            </a:r>
            <a:r>
              <a:rPr lang="en-US" altLang="zh-CN" baseline="30000" smtClean="0"/>
              <a:t>2</a:t>
            </a:r>
            <a:r>
              <a:rPr lang="en-US" altLang="zh-CN" smtClean="0"/>
              <a:t>+</a:t>
            </a:r>
            <a:r>
              <a:rPr lang="zh-CN" altLang="zh-CN" smtClean="0"/>
              <a:t>100(</a:t>
            </a:r>
            <a:r>
              <a:rPr lang="en-US" altLang="zh-CN" smtClean="0"/>
              <a:t>y-x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baseline="30000" smtClean="0"/>
              <a:t>2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为了提高运算速度和精度，有些</a:t>
            </a:r>
            <a:r>
              <a:rPr lang="en-US" altLang="zh-CN" smtClean="0"/>
              <a:t>“fmin()” </a:t>
            </a:r>
            <a:r>
              <a:rPr lang="zh-CN" altLang="zh-CN" smtClean="0"/>
              <a:t>带有一个</a:t>
            </a:r>
            <a:r>
              <a:rPr lang="en-US" altLang="zh-CN" smtClean="0"/>
              <a:t>fprime</a:t>
            </a:r>
            <a:r>
              <a:rPr lang="zh-CN" altLang="zh-CN" smtClean="0"/>
              <a:t>参数，它是计算目标函数</a:t>
            </a:r>
            <a:r>
              <a:rPr lang="en-US" altLang="zh-CN" smtClean="0"/>
              <a:t>f</a:t>
            </a:r>
            <a:r>
              <a:rPr lang="zh-CN" altLang="zh-CN" smtClean="0"/>
              <a:t>对各个自变量的偏导数的函数。</a:t>
            </a:r>
            <a:endParaRPr lang="zh-CN" altLang="en-US" smtClean="0"/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2DA8126-3F75-4668-90A4-27EE88642044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110538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f(x,y)</a:t>
            </a:r>
            <a:r>
              <a:rPr lang="zh-CN" altLang="en-US" sz="2800" smtClean="0"/>
              <a:t>对变量</a:t>
            </a:r>
            <a:r>
              <a:rPr lang="en-US" altLang="zh-CN" sz="2800" smtClean="0"/>
              <a:t>x</a:t>
            </a:r>
            <a:r>
              <a:rPr lang="zh-CN" altLang="en-US" sz="2800" smtClean="0"/>
              <a:t>和</a:t>
            </a:r>
            <a:r>
              <a:rPr lang="en-US" altLang="zh-CN" sz="2800" smtClean="0"/>
              <a:t>y</a:t>
            </a:r>
            <a:r>
              <a:rPr lang="zh-CN" altLang="en-US" sz="2800" smtClean="0"/>
              <a:t>的偏导函数为：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这个函数叫做</a:t>
            </a:r>
            <a:r>
              <a:rPr lang="en-US" altLang="zh-CN" sz="2800" smtClean="0"/>
              <a:t>Rosenbrock(</a:t>
            </a:r>
            <a:r>
              <a:rPr lang="zh-CN" altLang="en-US" sz="2800" smtClean="0"/>
              <a:t>罗森布罗克</a:t>
            </a:r>
            <a:r>
              <a:rPr lang="en-US" altLang="zh-CN" sz="2800" smtClean="0"/>
              <a:t>)</a:t>
            </a:r>
            <a:r>
              <a:rPr lang="zh-CN" altLang="zh-CN" sz="2800" smtClean="0"/>
              <a:t>函数，它经常用来测试最小化算法的收敛速度。它有一个十分平坦的山谷区域，收敛到此山谷区域比较容易，但是在山谷区域搜索到最小点则比较困难。根据函数的计算公式不难看出此函数的最小值是0,在</a:t>
            </a:r>
            <a:r>
              <a:rPr lang="en-US" altLang="zh-CN" sz="2800" smtClean="0"/>
              <a:t>(1,1)</a:t>
            </a:r>
            <a:r>
              <a:rPr lang="zh-CN" altLang="zh-CN" sz="2800" smtClean="0"/>
              <a:t>处。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下面的程序计算</a:t>
            </a:r>
            <a:r>
              <a:rPr lang="en-US" altLang="zh-CN" sz="2800" smtClean="0"/>
              <a:t>f(x,y)</a:t>
            </a:r>
            <a:r>
              <a:rPr lang="zh-CN" altLang="zh-CN" sz="2800" smtClean="0"/>
              <a:t>的最小值，</a:t>
            </a:r>
            <a:r>
              <a:rPr lang="zh-CN" altLang="zh-CN" sz="2800" smtClean="0">
                <a:solidFill>
                  <a:srgbClr val="FF0000"/>
                </a:solidFill>
              </a:rPr>
              <a:t>并且绘制出</a:t>
            </a:r>
            <a:r>
              <a:rPr lang="en-US" altLang="zh-CN" sz="2800" smtClean="0">
                <a:solidFill>
                  <a:srgbClr val="FF0000"/>
                </a:solidFill>
              </a:rPr>
              <a:t>f</a:t>
            </a:r>
            <a:r>
              <a:rPr lang="zh-CN" altLang="zh-CN" sz="2800" smtClean="0">
                <a:solidFill>
                  <a:srgbClr val="FF0000"/>
                </a:solidFill>
              </a:rPr>
              <a:t>所表示的曲面和寻找最小值时的搜索路径。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FFF5F0D-35C5-4A9B-9002-ED298D6B48F2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295400" y="1647825"/>
          <a:ext cx="71088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3060360" imgH="419040" progId="Equation.DSMT4">
                  <p:embed/>
                </p:oleObj>
              </mc:Choice>
              <mc:Fallback>
                <p:oleObj name="Equation" r:id="rId3" imgW="306036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47825"/>
                        <a:ext cx="71088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0325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en-US" sz="2800" smtClean="0"/>
              <a:t>观察</a:t>
            </a:r>
            <a:r>
              <a:rPr lang="en-US" altLang="zh-CN" sz="2800" smtClean="0"/>
              <a:t>fmin*</a:t>
            </a:r>
            <a:r>
              <a:rPr lang="zh-CN" altLang="en-US" sz="2800" smtClean="0"/>
              <a:t>函数计算最小值时的路径</a:t>
            </a:r>
            <a:r>
              <a:rPr lang="en-US" altLang="zh-CN" sz="2800" smtClean="0">
                <a:sym typeface="Wingdings" pitchFamily="2" charset="2"/>
              </a:rPr>
              <a:t>(scipy_</a:t>
            </a:r>
            <a:r>
              <a:rPr lang="en-US" altLang="zh-CN" sz="2800" smtClean="0"/>
              <a:t>fmin_demo.py)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FE30DD8-B75D-4A90-9B14-4DB3A6F021A3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924800" cy="40941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"""</a:t>
            </a:r>
          </a:p>
          <a:p>
            <a:pPr eaLnBrk="1" hangingPunct="1"/>
            <a:r>
              <a:rPr lang="zh-CN" altLang="en-US" sz="2000"/>
              <a:t>使用</a:t>
            </a:r>
            <a:r>
              <a:rPr lang="en-US" altLang="zh-CN" sz="2000"/>
              <a:t>fmin()</a:t>
            </a:r>
            <a:r>
              <a:rPr lang="zh-CN" altLang="en-US" sz="2000"/>
              <a:t>计算函数最小值，并用</a:t>
            </a:r>
            <a:r>
              <a:rPr lang="en-US" altLang="zh-CN" sz="2000"/>
              <a:t>matplotlib</a:t>
            </a:r>
            <a:r>
              <a:rPr lang="zh-CN" altLang="en-US" sz="2000"/>
              <a:t>绘制搜索最小值的路径。</a:t>
            </a:r>
          </a:p>
          <a:p>
            <a:pPr eaLnBrk="1" hangingPunct="1"/>
            <a:r>
              <a:rPr lang="en-US" altLang="zh-CN" sz="2000"/>
              <a:t>"“”</a:t>
            </a:r>
          </a:p>
          <a:p>
            <a:pPr eaLnBrk="1" hangingPunct="1"/>
            <a:r>
              <a:rPr lang="en-US" altLang="zh-CN" sz="2000"/>
              <a:t>import scipy.optimize as opt </a:t>
            </a:r>
          </a:p>
          <a:p>
            <a:pPr eaLnBrk="1" hangingPunct="1"/>
            <a:r>
              <a:rPr lang="en-US" altLang="zh-CN" sz="2000"/>
              <a:t>import numpy as np </a:t>
            </a:r>
          </a:p>
          <a:p>
            <a:pPr eaLnBrk="1" hangingPunct="1"/>
            <a:r>
              <a:rPr lang="en-US" altLang="zh-CN" sz="2000"/>
              <a:t>import sys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points = []</a:t>
            </a:r>
          </a:p>
          <a:p>
            <a:pPr eaLnBrk="1" hangingPunct="1"/>
            <a:r>
              <a:rPr lang="en-US" altLang="zh-CN" sz="2000"/>
              <a:t>def f(p): </a:t>
            </a:r>
          </a:p>
          <a:p>
            <a:pPr eaLnBrk="1" hangingPunct="1"/>
            <a:r>
              <a:rPr lang="en-US" altLang="zh-CN" sz="2000"/>
              <a:t>	x, y = p</a:t>
            </a:r>
          </a:p>
          <a:p>
            <a:pPr eaLnBrk="1" hangingPunct="1"/>
            <a:r>
              <a:rPr lang="en-US" altLang="zh-CN" sz="2000"/>
              <a:t>	z = (1-x)**2 + 100*(y-x**2)**2</a:t>
            </a:r>
          </a:p>
          <a:p>
            <a:pPr eaLnBrk="1" hangingPunct="1"/>
            <a:r>
              <a:rPr lang="en-US" altLang="zh-CN" sz="2000"/>
              <a:t>	points.append((x,y,z))</a:t>
            </a:r>
          </a:p>
          <a:p>
            <a:pPr eaLnBrk="1" hangingPunct="1"/>
            <a:r>
              <a:rPr lang="en-US" altLang="zh-CN" sz="2000"/>
              <a:t>	return z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/>
              <a:t/>
            </a:r>
            <a:br>
              <a:rPr lang="en-US" altLang="zh-CN" sz="2800" b="1" smtClean="0"/>
            </a:br>
            <a:endParaRPr lang="zh-CN" altLang="en-US" sz="2600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17DCFD8-8631-400D-ABC2-4F5E567B6CCE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20000" cy="50165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def fprime(p): </a:t>
            </a:r>
          </a:p>
          <a:p>
            <a:pPr eaLnBrk="1" hangingPunct="1"/>
            <a:r>
              <a:rPr lang="en-US" altLang="zh-CN" sz="2000"/>
              <a:t>	x, y = p</a:t>
            </a:r>
          </a:p>
          <a:p>
            <a:pPr eaLnBrk="1" hangingPunct="1"/>
            <a:r>
              <a:rPr lang="en-US" altLang="zh-CN" sz="2000"/>
              <a:t>	dx = -2 + 2*x - 400*x*(y - x**2)</a:t>
            </a:r>
          </a:p>
          <a:p>
            <a:pPr eaLnBrk="1" hangingPunct="1"/>
            <a:r>
              <a:rPr lang="en-US" altLang="zh-CN" sz="2000"/>
              <a:t>	dy = 200*y - 200*x**2</a:t>
            </a:r>
          </a:p>
          <a:p>
            <a:pPr eaLnBrk="1" hangingPunct="1"/>
            <a:r>
              <a:rPr lang="en-US" altLang="zh-CN" sz="2000"/>
              <a:t>	return np.array([dx, dy])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init_point =(-2,-2) 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try:</a:t>
            </a:r>
          </a:p>
          <a:p>
            <a:pPr eaLnBrk="1" hangingPunct="1"/>
            <a:r>
              <a:rPr lang="en-US" altLang="zh-CN" sz="2000"/>
              <a:t>	method = sys.argv[1]</a:t>
            </a:r>
          </a:p>
          <a:p>
            <a:pPr eaLnBrk="1" hangingPunct="1"/>
            <a:r>
              <a:rPr lang="en-US" altLang="zh-CN" sz="2000"/>
              <a:t>except:</a:t>
            </a:r>
          </a:p>
          <a:p>
            <a:pPr eaLnBrk="1" hangingPunct="1"/>
            <a:r>
              <a:rPr lang="en-US" altLang="zh-CN" sz="2000"/>
              <a:t>	method = "fmin_bfgs”</a:t>
            </a:r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94C5D3-6BBF-4D14-856E-242ABF51C74C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7848600" cy="44005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fmin_func = opt.__dict__[method] </a:t>
            </a:r>
          </a:p>
          <a:p>
            <a:pPr eaLnBrk="1" hangingPunct="1"/>
            <a:r>
              <a:rPr lang="en-US" altLang="zh-CN" sz="2000"/>
              <a:t>if method in ["fmin", "fmin_powell"]:</a:t>
            </a:r>
          </a:p>
          <a:p>
            <a:pPr eaLnBrk="1" hangingPunct="1"/>
            <a:r>
              <a:rPr lang="en-US" altLang="zh-CN" sz="2000"/>
              <a:t>	result = fmin_func(f, init_point) #</a:t>
            </a:r>
            <a:r>
              <a:rPr lang="zh-CN" altLang="en-US" sz="2000"/>
              <a:t>参数为目标函数和初始值</a:t>
            </a:r>
          </a:p>
          <a:p>
            <a:pPr eaLnBrk="1" hangingPunct="1"/>
            <a:r>
              <a:rPr lang="en-US" altLang="zh-CN" sz="2000"/>
              <a:t>elif method in ["fmin_cg", "fmin_bfgs", "fmin_l_bfgs_b", "fmin_tnc"]:</a:t>
            </a:r>
          </a:p>
          <a:p>
            <a:pPr eaLnBrk="1" hangingPunct="1"/>
            <a:r>
              <a:rPr lang="en-US" altLang="zh-CN" sz="2000"/>
              <a:t>	result = fmin_func(f, init_point, fprime) #</a:t>
            </a:r>
            <a:r>
              <a:rPr lang="zh-CN" altLang="en-US" sz="2000"/>
              <a:t>参数为目标函数、初始值和导函数</a:t>
            </a:r>
          </a:p>
          <a:p>
            <a:pPr eaLnBrk="1" hangingPunct="1"/>
            <a:r>
              <a:rPr lang="en-US" altLang="zh-CN" sz="2000"/>
              <a:t>elif method in ["fmin_cobyla"]:</a:t>
            </a:r>
          </a:p>
          <a:p>
            <a:pPr eaLnBrk="1" hangingPunct="1"/>
            <a:r>
              <a:rPr lang="en-US" altLang="zh-CN" sz="2000"/>
              <a:t>	result = fmin_func(f, init_point, [])</a:t>
            </a:r>
          </a:p>
          <a:p>
            <a:pPr eaLnBrk="1" hangingPunct="1"/>
            <a:r>
              <a:rPr lang="en-US" altLang="zh-CN" sz="2000"/>
              <a:t>else:</a:t>
            </a:r>
          </a:p>
          <a:p>
            <a:pPr eaLnBrk="1" hangingPunct="1"/>
            <a:r>
              <a:rPr lang="en-US" altLang="zh-CN" sz="2000"/>
              <a:t>	print "fmin function not found"</a:t>
            </a:r>
          </a:p>
          <a:p>
            <a:pPr eaLnBrk="1" hangingPunct="1"/>
            <a:r>
              <a:rPr lang="en-US" altLang="zh-CN" sz="2000"/>
              <a:t>	sys.exit(0)</a:t>
            </a:r>
            <a:endParaRPr lang="zh-C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603250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f()</a:t>
            </a:r>
            <a:r>
              <a:rPr lang="zh-CN" altLang="zh-CN" sz="2800" smtClean="0"/>
              <a:t>计算</a:t>
            </a:r>
            <a:r>
              <a:rPr lang="en-US" altLang="zh-CN" sz="2800" smtClean="0"/>
              <a:t>f(x,y)</a:t>
            </a:r>
            <a:r>
              <a:rPr lang="zh-CN" altLang="zh-CN" sz="2800" smtClean="0"/>
              <a:t>的函数值，为了记录下最小化过程中的计算轨迹，在</a:t>
            </a:r>
            <a:r>
              <a:rPr lang="en-US" altLang="zh-CN" sz="2800" smtClean="0"/>
              <a:t>f()</a:t>
            </a:r>
            <a:r>
              <a:rPr lang="zh-CN" altLang="zh-CN" sz="2800" smtClean="0"/>
              <a:t>中将每个计算过的 点都添加进全局列表</a:t>
            </a:r>
            <a:r>
              <a:rPr lang="en-US" altLang="zh-CN" sz="2800" smtClean="0"/>
              <a:t>points</a:t>
            </a:r>
            <a:r>
              <a:rPr lang="zh-CN" altLang="zh-CN" sz="2800" smtClean="0"/>
              <a:t>中。</a:t>
            </a:r>
            <a:r>
              <a:rPr lang="en-US" altLang="zh-CN" sz="2800" smtClean="0"/>
              <a:t>fprime()</a:t>
            </a:r>
            <a:r>
              <a:rPr lang="zh-CN" altLang="zh-CN" sz="2800" smtClean="0"/>
              <a:t>计算</a:t>
            </a:r>
            <a:r>
              <a:rPr lang="en-US" altLang="zh-CN" sz="2800" smtClean="0"/>
              <a:t>f(x,y)</a:t>
            </a:r>
            <a:r>
              <a:rPr lang="zh-CN" altLang="zh-CN" sz="2800" smtClean="0"/>
              <a:t>对两个自变</a:t>
            </a:r>
            <a:r>
              <a:rPr lang="zh-CN" altLang="en-US" sz="2800" smtClean="0"/>
              <a:t>量</a:t>
            </a:r>
            <a:r>
              <a:rPr lang="zh-CN" altLang="zh-CN" sz="2800" smtClean="0"/>
              <a:t>在</a:t>
            </a:r>
            <a:r>
              <a:rPr lang="en-US" altLang="zh-CN" sz="2800" smtClean="0"/>
              <a:t>p</a:t>
            </a:r>
            <a:r>
              <a:rPr lang="zh-CN" altLang="zh-CN" sz="2800" smtClean="0"/>
              <a:t>处的偏导函数的值。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zh-CN" sz="2800" smtClean="0"/>
              <a:t> </a:t>
            </a:r>
            <a:r>
              <a:rPr lang="en-US" altLang="zh-CN" sz="2800" smtClean="0"/>
              <a:t>        </a:t>
            </a:r>
            <a:r>
              <a:rPr lang="zh-CN" altLang="zh-CN" sz="2800" smtClean="0"/>
              <a:t>最小化的初值设置为(-2</a:t>
            </a:r>
            <a:r>
              <a:rPr lang="en-US" altLang="zh-CN" sz="2800" smtClean="0"/>
              <a:t>,</a:t>
            </a:r>
            <a:r>
              <a:rPr lang="zh-CN" altLang="zh-CN" sz="2800" smtClean="0"/>
              <a:t>2)，此程序从</a:t>
            </a:r>
            <a:r>
              <a:rPr lang="en-US" altLang="zh-CN" sz="2800" smtClean="0"/>
              <a:t>optimize</a:t>
            </a:r>
            <a:r>
              <a:rPr lang="zh-CN" altLang="zh-CN" sz="2800" smtClean="0"/>
              <a:t>模块的__</a:t>
            </a:r>
            <a:r>
              <a:rPr lang="en-US" altLang="zh-CN" sz="2800" smtClean="0"/>
              <a:t>dict</a:t>
            </a:r>
            <a:r>
              <a:rPr lang="zh-CN" altLang="zh-CN" sz="2800" smtClean="0"/>
              <a:t>_字典中获得由命令行 参数指定的最小值函数。不同的</a:t>
            </a:r>
            <a:r>
              <a:rPr lang="en-US" altLang="zh-CN" sz="2800" smtClean="0"/>
              <a:t>“fmin*()”</a:t>
            </a:r>
            <a:r>
              <a:rPr lang="zh-CN" altLang="zh-CN" sz="2800" smtClean="0"/>
              <a:t>参数有所不同，例如有些算法不需要</a:t>
            </a:r>
            <a:r>
              <a:rPr lang="en-US" altLang="zh-CN" sz="2800" smtClean="0"/>
              <a:t>fprime()。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endParaRPr lang="zh-CN" altLang="en-US" sz="260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DDF84B6-CB34-4136-8CC9-A0450C73E3BA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500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下面的程序通过求解卷积的逆运算演示</a:t>
            </a:r>
            <a:r>
              <a:rPr lang="en-US" altLang="zh-CN" sz="2800" smtClean="0"/>
              <a:t>fmin</a:t>
            </a:r>
            <a:r>
              <a:rPr lang="zh-CN" altLang="en-US" sz="2800" smtClean="0"/>
              <a:t>的功能</a:t>
            </a:r>
            <a:r>
              <a:rPr lang="en-US" altLang="zh-CN" sz="2800" smtClean="0"/>
              <a:t>,</a:t>
            </a:r>
            <a:r>
              <a:rPr lang="zh-CN" altLang="en-US" sz="2800" smtClean="0"/>
              <a:t>比较</a:t>
            </a:r>
            <a:r>
              <a:rPr lang="en-US" altLang="zh-CN" sz="2800" smtClean="0"/>
              <a:t>fmin, fmin_powell, fmin_cg, fmin_bfgs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对于一个离散的线性时不变系统</a:t>
            </a:r>
            <a:r>
              <a:rPr lang="en-US" altLang="zh-CN" sz="2800" smtClean="0"/>
              <a:t>h, </a:t>
            </a:r>
            <a:r>
              <a:rPr lang="zh-CN" altLang="en-US" sz="2800" smtClean="0"/>
              <a:t>如果它的输入是</a:t>
            </a:r>
            <a:r>
              <a:rPr lang="en-US" altLang="zh-CN" sz="2800" smtClean="0"/>
              <a:t>x</a:t>
            </a:r>
            <a:r>
              <a:rPr lang="zh-CN" altLang="en-US" sz="2800" smtClean="0"/>
              <a:t>，那么其输出</a:t>
            </a:r>
            <a:r>
              <a:rPr lang="en-US" altLang="zh-CN" sz="2800" smtClean="0"/>
              <a:t>y</a:t>
            </a:r>
            <a:r>
              <a:rPr lang="zh-CN" altLang="en-US" sz="2800" smtClean="0"/>
              <a:t>可以用</a:t>
            </a:r>
            <a:r>
              <a:rPr lang="en-US" altLang="zh-CN" sz="2800" smtClean="0"/>
              <a:t>x</a:t>
            </a:r>
            <a:r>
              <a:rPr lang="zh-CN" altLang="en-US" sz="2800" smtClean="0"/>
              <a:t>和</a:t>
            </a:r>
            <a:r>
              <a:rPr lang="en-US" altLang="zh-CN" sz="2800" smtClean="0"/>
              <a:t>h</a:t>
            </a:r>
            <a:r>
              <a:rPr lang="zh-CN" altLang="en-US" sz="2800" smtClean="0"/>
              <a:t>的卷积表示：</a:t>
            </a:r>
            <a:r>
              <a:rPr lang="en-US" altLang="zh-CN" sz="2800" i="1" smtClean="0"/>
              <a:t>y = x (</a:t>
            </a:r>
            <a:r>
              <a:rPr lang="zh-CN" altLang="en-US" sz="2800" i="1" smtClean="0"/>
              <a:t>*</a:t>
            </a:r>
            <a:r>
              <a:rPr lang="en-US" altLang="zh-CN" sz="2800" i="1" smtClean="0"/>
              <a:t>)</a:t>
            </a:r>
            <a:r>
              <a:rPr lang="zh-CN" altLang="en-US" sz="2800" i="1" smtClean="0"/>
              <a:t> </a:t>
            </a:r>
            <a:r>
              <a:rPr lang="en-US" altLang="zh-CN" sz="2800" i="1" smtClean="0"/>
              <a:t>h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已知系统的输入</a:t>
            </a:r>
            <a:r>
              <a:rPr lang="en-US" altLang="zh-CN" sz="2800" smtClean="0"/>
              <a:t>x</a:t>
            </a:r>
            <a:r>
              <a:rPr lang="zh-CN" altLang="en-US" sz="2800" smtClean="0"/>
              <a:t>和输出</a:t>
            </a:r>
            <a:r>
              <a:rPr lang="en-US" altLang="zh-CN" sz="2800" smtClean="0"/>
              <a:t>y</a:t>
            </a:r>
            <a:r>
              <a:rPr lang="zh-CN" altLang="en-US" sz="2800" smtClean="0"/>
              <a:t>，计算传递函数</a:t>
            </a:r>
            <a:r>
              <a:rPr lang="en-US" altLang="zh-CN" sz="2800" smtClean="0"/>
              <a:t>h</a:t>
            </a:r>
            <a:r>
              <a:rPr lang="zh-CN" altLang="en-US" sz="2800" smtClean="0"/>
              <a:t>；或已知系统的传递函数</a:t>
            </a:r>
            <a:r>
              <a:rPr lang="en-US" altLang="zh-CN" sz="2800" smtClean="0"/>
              <a:t>h</a:t>
            </a:r>
            <a:r>
              <a:rPr lang="zh-CN" altLang="en-US" sz="2800" smtClean="0"/>
              <a:t>和输出</a:t>
            </a:r>
            <a:r>
              <a:rPr lang="en-US" altLang="zh-CN" sz="2800" smtClean="0"/>
              <a:t>y</a:t>
            </a:r>
            <a:r>
              <a:rPr lang="zh-CN" altLang="en-US" sz="2800" smtClean="0"/>
              <a:t>，计算系统的输入</a:t>
            </a:r>
            <a:r>
              <a:rPr lang="en-US" altLang="zh-CN" sz="2800" smtClean="0"/>
              <a:t>x</a:t>
            </a:r>
            <a:r>
              <a:rPr lang="zh-CN" altLang="en-US" sz="2800" smtClean="0"/>
              <a:t>。这种运算称为反卷积运算。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fmin</a:t>
            </a:r>
            <a:r>
              <a:rPr lang="zh-CN" altLang="en-US" sz="2800" smtClean="0"/>
              <a:t>计算反卷积，这种方法只能用在很小规模的数列之上，不过用来评价</a:t>
            </a:r>
            <a:r>
              <a:rPr lang="en-US" altLang="zh-CN" sz="2800" smtClean="0"/>
              <a:t>fmin</a:t>
            </a:r>
            <a:r>
              <a:rPr lang="zh-CN" altLang="en-US" sz="2800" smtClean="0"/>
              <a:t>函数的性能还是不错的。（</a:t>
            </a:r>
            <a:r>
              <a:rPr lang="en-US" altLang="zh-CN" sz="2800" smtClean="0"/>
              <a:t> scipy_ test_fmin.py)</a:t>
            </a:r>
            <a:endParaRPr lang="zh-CN" altLang="en-US" sz="280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9EBE154-14F3-41C8-BC0A-C7FF20E2BD1D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F2DDCE9-5FD0-4A61-92AE-C356C79D7C53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848600" cy="50165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import scipy.optimize as opt</a:t>
            </a:r>
          </a:p>
          <a:p>
            <a:pPr eaLnBrk="1" hangingPunct="1"/>
            <a:r>
              <a:rPr lang="en-US" altLang="zh-CN" sz="2000"/>
              <a:t>import numpy as np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def test_fmin_convolve(fminfunc, x, h, y, yn, x0):</a:t>
            </a:r>
          </a:p>
          <a:p>
            <a:pPr eaLnBrk="1" hangingPunct="1"/>
            <a:r>
              <a:rPr lang="en-US" altLang="zh-CN" sz="2000"/>
              <a:t>	#x (*) h = y, (*)</a:t>
            </a:r>
            <a:r>
              <a:rPr lang="zh-CN" altLang="en-US" sz="2000"/>
              <a:t>表示卷积</a:t>
            </a:r>
            <a:r>
              <a:rPr lang="en-US" altLang="zh-CN" sz="2000"/>
              <a:t>,yn</a:t>
            </a:r>
            <a:r>
              <a:rPr lang="zh-CN" altLang="en-US" sz="2000"/>
              <a:t>为在</a:t>
            </a:r>
            <a:r>
              <a:rPr lang="en-US" altLang="zh-CN" sz="2000"/>
              <a:t>y</a:t>
            </a:r>
            <a:r>
              <a:rPr lang="zh-CN" altLang="en-US" sz="2000"/>
              <a:t>的基础上添加一些干扰噪声的结果</a:t>
            </a:r>
            <a:r>
              <a:rPr lang="en-US" altLang="zh-CN" sz="2000"/>
              <a:t>,x0</a:t>
            </a:r>
            <a:r>
              <a:rPr lang="zh-CN" altLang="en-US" sz="2000"/>
              <a:t>为求解</a:t>
            </a:r>
            <a:r>
              <a:rPr lang="en-US" altLang="zh-CN" sz="2000"/>
              <a:t>x</a:t>
            </a:r>
            <a:r>
              <a:rPr lang="zh-CN" altLang="en-US" sz="2000"/>
              <a:t>的初始值</a:t>
            </a:r>
          </a:p>
          <a:p>
            <a:pPr eaLnBrk="1" hangingPunct="1"/>
            <a:r>
              <a:rPr lang="en-US" altLang="zh-CN" sz="2000"/>
              <a:t>	def convolve_func(h):</a:t>
            </a:r>
          </a:p>
          <a:p>
            <a:pPr eaLnBrk="1" hangingPunct="1"/>
            <a:r>
              <a:rPr lang="en-US" altLang="zh-CN" sz="2000"/>
              <a:t>	#</a:t>
            </a:r>
            <a:r>
              <a:rPr lang="zh-CN" altLang="en-US" sz="2000"/>
              <a:t>计算</a:t>
            </a:r>
            <a:r>
              <a:rPr lang="en-US" altLang="zh-CN" sz="2000"/>
              <a:t>yn - x (*) h </a:t>
            </a:r>
            <a:r>
              <a:rPr lang="zh-CN" altLang="en-US" sz="2000"/>
              <a:t>的</a:t>
            </a:r>
            <a:r>
              <a:rPr lang="en-US" altLang="zh-CN" sz="2000"/>
              <a:t>power,fmin</a:t>
            </a:r>
            <a:r>
              <a:rPr lang="zh-CN" altLang="en-US" sz="2000"/>
              <a:t>将通过计算使得此</a:t>
            </a:r>
            <a:r>
              <a:rPr lang="en-US" altLang="zh-CN" sz="2000"/>
              <a:t>power</a:t>
            </a:r>
            <a:r>
              <a:rPr lang="zh-CN" altLang="en-US" sz="2000"/>
              <a:t>最小</a:t>
            </a:r>
          </a:p>
          <a:p>
            <a:pPr eaLnBrk="1" hangingPunct="1"/>
            <a:r>
              <a:rPr lang="en-US" altLang="zh-CN" sz="2000"/>
              <a:t>		return np.sum((yn - np.convolve(x, h))**2)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	# </a:t>
            </a:r>
            <a:r>
              <a:rPr lang="zh-CN" altLang="en-US" sz="2000"/>
              <a:t>调用</a:t>
            </a:r>
            <a:r>
              <a:rPr lang="en-US" altLang="zh-CN" sz="2000"/>
              <a:t>fmin</a:t>
            </a:r>
            <a:r>
              <a:rPr lang="zh-CN" altLang="en-US" sz="2000"/>
              <a:t>函数，以</a:t>
            </a:r>
            <a:r>
              <a:rPr lang="en-US" altLang="zh-CN" sz="2000"/>
              <a:t>x0</a:t>
            </a:r>
            <a:r>
              <a:rPr lang="zh-CN" altLang="en-US" sz="2000"/>
              <a:t>为初始值</a:t>
            </a:r>
          </a:p>
          <a:p>
            <a:pPr eaLnBrk="1" hangingPunct="1"/>
            <a:r>
              <a:rPr lang="en-US" altLang="zh-CN" sz="2000"/>
              <a:t>	h0 = fminfunc(convolve_func, x0)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	print fminfunc.__name__</a:t>
            </a:r>
          </a:p>
          <a:p>
            <a:pPr eaLnBrk="1" hangingPunct="1"/>
            <a:r>
              <a:rPr lang="en-US" altLang="zh-CN" sz="2000"/>
              <a:t>	print “---------------------“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B3214EE-8FBC-4C23-8012-99D729CF9880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305800" cy="53244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	# </a:t>
            </a:r>
            <a:r>
              <a:rPr lang="zh-CN" altLang="en-US" sz="2000"/>
              <a:t>输出</a:t>
            </a:r>
            <a:r>
              <a:rPr lang="en-US" altLang="zh-CN" sz="2000"/>
              <a:t>x (*) h0 </a:t>
            </a:r>
            <a:r>
              <a:rPr lang="zh-CN" altLang="en-US" sz="2000"/>
              <a:t>和</a:t>
            </a:r>
            <a:r>
              <a:rPr lang="en-US" altLang="zh-CN" sz="2000"/>
              <a:t>y </a:t>
            </a:r>
            <a:r>
              <a:rPr lang="zh-CN" altLang="en-US" sz="2000"/>
              <a:t>之间的相对误差</a:t>
            </a:r>
          </a:p>
          <a:p>
            <a:pPr eaLnBrk="1" hangingPunct="1"/>
            <a:r>
              <a:rPr lang="en-US" altLang="zh-CN" sz="2000"/>
              <a:t>	print "error of y:", np.sum((np.convolve(x, h0)-	y)**2)/np.sum(y**2)</a:t>
            </a:r>
          </a:p>
          <a:p>
            <a:pPr eaLnBrk="1" hangingPunct="1"/>
            <a:r>
              <a:rPr lang="en-US" altLang="zh-CN" sz="2000"/>
              <a:t>	# </a:t>
            </a:r>
            <a:r>
              <a:rPr lang="zh-CN" altLang="en-US" sz="2000"/>
              <a:t>输出</a:t>
            </a:r>
            <a:r>
              <a:rPr lang="en-US" altLang="zh-CN" sz="2000"/>
              <a:t>h0 </a:t>
            </a:r>
            <a:r>
              <a:rPr lang="zh-CN" altLang="en-US" sz="2000"/>
              <a:t>和</a:t>
            </a:r>
            <a:r>
              <a:rPr lang="en-US" altLang="zh-CN" sz="2000"/>
              <a:t>h </a:t>
            </a:r>
            <a:r>
              <a:rPr lang="zh-CN" altLang="en-US" sz="2000"/>
              <a:t>之间的相对误差</a:t>
            </a:r>
          </a:p>
          <a:p>
            <a:pPr eaLnBrk="1" hangingPunct="1"/>
            <a:r>
              <a:rPr lang="en-US" altLang="zh-CN" sz="2000"/>
              <a:t>	print "error of h:", np.sum((h0-h)**2)/np.sum(h**2)</a:t>
            </a:r>
          </a:p>
          <a:p>
            <a:pPr eaLnBrk="1" hangingPunct="1"/>
            <a:r>
              <a:rPr lang="en-US" altLang="zh-CN" sz="2000"/>
              <a:t>	print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def test_n(m, n, nscale):</a:t>
            </a:r>
          </a:p>
          <a:p>
            <a:pPr eaLnBrk="1" hangingPunct="1"/>
            <a:r>
              <a:rPr lang="en-US" altLang="zh-CN" sz="2000"/>
              <a:t>"""</a:t>
            </a:r>
          </a:p>
          <a:p>
            <a:pPr eaLnBrk="1" hangingPunct="1"/>
            <a:r>
              <a:rPr lang="zh-CN" altLang="en-US" sz="2000"/>
              <a:t>随机产生</a:t>
            </a:r>
            <a:r>
              <a:rPr lang="en-US" altLang="zh-CN" sz="2000"/>
              <a:t>x, h, y, yn, x0</a:t>
            </a:r>
            <a:r>
              <a:rPr lang="zh-CN" altLang="en-US" sz="2000"/>
              <a:t>等数列，调用各种</a:t>
            </a:r>
            <a:r>
              <a:rPr lang="en-US" altLang="zh-CN" sz="2000"/>
              <a:t>fmin</a:t>
            </a:r>
            <a:r>
              <a:rPr lang="zh-CN" altLang="en-US" sz="2000"/>
              <a:t>函数求解</a:t>
            </a:r>
            <a:r>
              <a:rPr lang="en-US" altLang="zh-CN" sz="2000"/>
              <a:t>b</a:t>
            </a:r>
          </a:p>
          <a:p>
            <a:pPr eaLnBrk="1" hangingPunct="1"/>
            <a:r>
              <a:rPr lang="en-US" altLang="zh-CN" sz="2000"/>
              <a:t>m</a:t>
            </a:r>
            <a:r>
              <a:rPr lang="zh-CN" altLang="en-US" sz="2000"/>
              <a:t>为</a:t>
            </a:r>
            <a:r>
              <a:rPr lang="en-US" altLang="zh-CN" sz="2000"/>
              <a:t>x</a:t>
            </a:r>
            <a:r>
              <a:rPr lang="zh-CN" altLang="en-US" sz="2000"/>
              <a:t>的长度</a:t>
            </a:r>
            <a:r>
              <a:rPr lang="en-US" altLang="zh-CN" sz="2000"/>
              <a:t>, n</a:t>
            </a:r>
            <a:r>
              <a:rPr lang="zh-CN" altLang="en-US" sz="2000"/>
              <a:t>为</a:t>
            </a:r>
            <a:r>
              <a:rPr lang="en-US" altLang="zh-CN" sz="2000"/>
              <a:t>h</a:t>
            </a:r>
            <a:r>
              <a:rPr lang="zh-CN" altLang="en-US" sz="2000"/>
              <a:t>的长度</a:t>
            </a:r>
            <a:r>
              <a:rPr lang="en-US" altLang="zh-CN" sz="2000"/>
              <a:t>, nscale</a:t>
            </a:r>
            <a:r>
              <a:rPr lang="zh-CN" altLang="en-US" sz="2000"/>
              <a:t>为干扰的强度</a:t>
            </a:r>
          </a:p>
          <a:p>
            <a:pPr eaLnBrk="1" hangingPunct="1"/>
            <a:r>
              <a:rPr lang="en-US" altLang="zh-CN" sz="2000"/>
              <a:t>""“</a:t>
            </a:r>
          </a:p>
          <a:p>
            <a:pPr eaLnBrk="1" hangingPunct="1"/>
            <a:r>
              <a:rPr lang="en-US" altLang="zh-CN" sz="2000"/>
              <a:t>	x = np.random.rand(m)</a:t>
            </a:r>
          </a:p>
          <a:p>
            <a:pPr eaLnBrk="1" hangingPunct="1"/>
            <a:r>
              <a:rPr lang="en-US" altLang="zh-CN" sz="2000"/>
              <a:t>	h = np.random.rand(n)</a:t>
            </a:r>
          </a:p>
          <a:p>
            <a:pPr eaLnBrk="1" hangingPunct="1"/>
            <a:r>
              <a:rPr lang="en-US" altLang="zh-CN" sz="2000"/>
              <a:t>	y = np.convolve(x, h)</a:t>
            </a:r>
          </a:p>
          <a:p>
            <a:pPr eaLnBrk="1" hangingPunct="1"/>
            <a:r>
              <a:rPr lang="en-US" altLang="zh-CN" sz="2000"/>
              <a:t>	yn = y + np.random.rand(len(y)) * nscale</a:t>
            </a:r>
          </a:p>
          <a:p>
            <a:pPr eaLnBrk="1" hangingPunct="1"/>
            <a:r>
              <a:rPr lang="en-US" altLang="zh-CN" sz="2000"/>
              <a:t>	x0 = np.random.rand(n)</a:t>
            </a:r>
            <a:endParaRPr lang="zh-CN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下面是程序的输出：</a:t>
            </a:r>
            <a:r>
              <a:rPr lang="en-US" altLang="zh-CN" sz="2800" smtClean="0"/>
              <a:t> </a:t>
            </a:r>
            <a:endParaRPr lang="zh-CN" altLang="en-US" sz="2800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ABC2A5B-F69B-47BB-8860-F040F356E2A6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305800" cy="25542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	</a:t>
            </a:r>
          </a:p>
          <a:p>
            <a:pPr eaLnBrk="1" hangingPunct="1"/>
            <a:r>
              <a:rPr lang="en-US" altLang="zh-CN" sz="2000"/>
              <a:t>	test_fmin_convolve(opt.fmin, x, h, y, yn, x0)</a:t>
            </a:r>
          </a:p>
          <a:p>
            <a:pPr eaLnBrk="1" hangingPunct="1"/>
            <a:r>
              <a:rPr lang="en-US" altLang="zh-CN" sz="2000"/>
              <a:t>	test_fmin_convolve(opt.fmin_powell, x, h, y, yn, x0)</a:t>
            </a:r>
          </a:p>
          <a:p>
            <a:pPr eaLnBrk="1" hangingPunct="1"/>
            <a:r>
              <a:rPr lang="en-US" altLang="zh-CN" sz="2000"/>
              <a:t>	test_fmin_convolve(opt.fmin_cg, x, h, y, yn, x0)</a:t>
            </a:r>
          </a:p>
          <a:p>
            <a:pPr eaLnBrk="1" hangingPunct="1"/>
            <a:r>
              <a:rPr lang="en-US" altLang="zh-CN" sz="2000"/>
              <a:t>	test_fmin_convolve(opt.fmin_bfgs, x, h, y, yn, x0)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if __name__ == "__main__":</a:t>
            </a:r>
          </a:p>
          <a:p>
            <a:pPr eaLnBrk="1" hangingPunct="1"/>
            <a:r>
              <a:rPr lang="en-US" altLang="zh-CN" sz="2000"/>
              <a:t>test_n(200, 20, 0.1)</a:t>
            </a:r>
            <a:endParaRPr lang="zh-CN" altLang="en-US" sz="2000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457200" y="4303713"/>
            <a:ext cx="8305800" cy="1938337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fmin</a:t>
            </a:r>
          </a:p>
          <a:p>
            <a:pPr eaLnBrk="1" hangingPunct="1"/>
            <a:r>
              <a:rPr lang="en-US" altLang="zh-CN" sz="2000"/>
              <a:t>---------------------</a:t>
            </a:r>
          </a:p>
          <a:p>
            <a:pPr eaLnBrk="1" hangingPunct="1"/>
            <a:r>
              <a:rPr lang="en-US" altLang="zh-CN" sz="2000"/>
              <a:t>error of y: 0.00223334655127</a:t>
            </a:r>
          </a:p>
          <a:p>
            <a:pPr eaLnBrk="1" hangingPunct="1"/>
            <a:r>
              <a:rPr lang="en-US" altLang="zh-CN" sz="2000"/>
              <a:t>error of h: 0.0883631777326</a:t>
            </a:r>
          </a:p>
          <a:p>
            <a:pPr eaLnBrk="1" hangingPunct="1"/>
            <a:r>
              <a:rPr lang="en-US" altLang="zh-CN" sz="2000"/>
              <a:t/>
            </a:r>
            <a:br>
              <a:rPr lang="en-US" altLang="zh-CN" sz="2000"/>
            </a:b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目录</a:t>
            </a:r>
            <a:endParaRPr lang="en-US" altLang="zh-CN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4967288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数值积分</a:t>
            </a:r>
            <a:r>
              <a:rPr lang="en-US" altLang="zh-CN" sz="3200" smtClean="0"/>
              <a:t>—integrate</a:t>
            </a:r>
          </a:p>
          <a:p>
            <a:pPr lvl="1" eaLnBrk="1" hangingPunct="1"/>
            <a:r>
              <a:rPr lang="zh-CN" altLang="en-US" sz="2800" smtClean="0"/>
              <a:t>球的体积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解常微分方程组</a:t>
            </a:r>
            <a:endParaRPr lang="en-US" altLang="zh-CN" sz="2800" smtClean="0"/>
          </a:p>
          <a:p>
            <a:pPr eaLnBrk="1" hangingPunct="1"/>
            <a:r>
              <a:rPr lang="zh-CN" altLang="en-US" sz="3200" smtClean="0"/>
              <a:t>统计</a:t>
            </a:r>
            <a:r>
              <a:rPr lang="en-US" altLang="zh-CN" sz="3200" smtClean="0"/>
              <a:t>—stats</a:t>
            </a:r>
          </a:p>
          <a:p>
            <a:pPr lvl="1" eaLnBrk="1" hangingPunct="1"/>
            <a:r>
              <a:rPr lang="zh-CN" altLang="en-US" sz="2800" smtClean="0"/>
              <a:t>连续和离散概率分布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二项、泊松、伽玛分布</a:t>
            </a:r>
            <a:endParaRPr lang="en-US" altLang="zh-CN" sz="280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A2FA0C-40AA-4F65-9A0C-B2CFC31BC296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3497F2A-67B3-497D-AC27-97E4C9D813A0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305800" cy="47085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fmin_powell</a:t>
            </a:r>
          </a:p>
          <a:p>
            <a:pPr eaLnBrk="1" hangingPunct="1"/>
            <a:r>
              <a:rPr lang="en-US" altLang="zh-CN" sz="2000"/>
              <a:t>---------------------</a:t>
            </a:r>
          </a:p>
          <a:p>
            <a:pPr eaLnBrk="1" hangingPunct="1"/>
            <a:r>
              <a:rPr lang="en-US" altLang="zh-CN" sz="2000"/>
              <a:t>error of y: 0.000121416075668</a:t>
            </a:r>
          </a:p>
          <a:p>
            <a:pPr eaLnBrk="1" hangingPunct="1"/>
            <a:r>
              <a:rPr lang="en-US" altLang="zh-CN" sz="2000"/>
              <a:t>error of h: 0.000191138253652 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fmin_cg</a:t>
            </a:r>
          </a:p>
          <a:p>
            <a:pPr eaLnBrk="1" hangingPunct="1"/>
            <a:r>
              <a:rPr lang="en-US" altLang="zh-CN" sz="2000"/>
              <a:t>---------------------</a:t>
            </a:r>
          </a:p>
          <a:p>
            <a:pPr eaLnBrk="1" hangingPunct="1"/>
            <a:r>
              <a:rPr lang="en-US" altLang="zh-CN" sz="2000"/>
              <a:t>error of y: 0.000121010258418</a:t>
            </a:r>
          </a:p>
          <a:p>
            <a:pPr eaLnBrk="1" hangingPunct="1"/>
            <a:r>
              <a:rPr lang="en-US" altLang="zh-CN" sz="2000"/>
              <a:t>error of h: 0.000191002626186 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fmin_bfgs</a:t>
            </a:r>
          </a:p>
          <a:p>
            <a:pPr eaLnBrk="1" hangingPunct="1"/>
            <a:r>
              <a:rPr lang="en-US" altLang="zh-CN" sz="2000"/>
              <a:t>---------------------</a:t>
            </a:r>
          </a:p>
          <a:p>
            <a:pPr eaLnBrk="1" hangingPunct="1"/>
            <a:r>
              <a:rPr lang="en-US" altLang="zh-CN" sz="2000"/>
              <a:t>error of y: 0.000121010214197</a:t>
            </a:r>
          </a:p>
          <a:p>
            <a:pPr eaLnBrk="1" hangingPunct="1"/>
            <a:r>
              <a:rPr lang="en-US" altLang="zh-CN" sz="2000"/>
              <a:t>error of h: 0.000191001784589 </a:t>
            </a:r>
            <a:br>
              <a:rPr lang="en-US" altLang="zh-CN" sz="2000"/>
            </a:b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AF6AD38-D53C-40E5-AFFF-CCB6F50534EF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  <p:sp>
        <p:nvSpPr>
          <p:cNvPr id="46084" name="内容占位符 5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r>
              <a:rPr lang="zh-CN" altLang="zh-CN" sz="2800" smtClean="0"/>
              <a:t>非线性方程组求解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optimize</a:t>
            </a:r>
            <a:r>
              <a:rPr lang="zh-CN" altLang="zh-CN" sz="2800" smtClean="0"/>
              <a:t>模块中的</a:t>
            </a:r>
            <a:r>
              <a:rPr lang="en-US" altLang="zh-CN" sz="2800" smtClean="0"/>
              <a:t>fsolve()</a:t>
            </a:r>
            <a:r>
              <a:rPr lang="zh-CN" altLang="zh-CN" sz="2800" smtClean="0"/>
              <a:t>可以对非线性方程组进行求解，它的基本调用形式如下：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</a:t>
            </a:r>
            <a:r>
              <a:rPr lang="en-US" altLang="zh-CN" sz="2800" smtClean="0">
                <a:solidFill>
                  <a:srgbClr val="FF0000"/>
                </a:solidFill>
              </a:rPr>
              <a:t>fsolve(func, x0)</a:t>
            </a:r>
            <a:r>
              <a:rPr lang="en-US" altLang="zh-CN" sz="2800" smtClean="0"/>
              <a:t>	</a:t>
            </a:r>
            <a:r>
              <a:rPr lang="zh-CN" altLang="zh-CN" sz="280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func</a:t>
            </a:r>
            <a:r>
              <a:rPr lang="zh-CN" altLang="zh-CN" sz="2800" smtClean="0"/>
              <a:t>是计算方程组误差的函数，它的参数</a:t>
            </a:r>
            <a:r>
              <a:rPr lang="en-US" altLang="zh-CN" sz="2800" smtClean="0"/>
              <a:t>x</a:t>
            </a:r>
            <a:r>
              <a:rPr lang="zh-CN" altLang="zh-CN" sz="2800" smtClean="0"/>
              <a:t>是一个数组，其值为方程组的一组可能的解。 </a:t>
            </a:r>
            <a:r>
              <a:rPr lang="en-US" altLang="zh-CN" sz="2800" smtClean="0"/>
              <a:t>func</a:t>
            </a:r>
            <a:r>
              <a:rPr lang="zh-CN" altLang="zh-CN" sz="2800" smtClean="0"/>
              <a:t>返问将</a:t>
            </a:r>
            <a:r>
              <a:rPr lang="en-US" altLang="zh-CN" sz="2800" smtClean="0"/>
              <a:t>x</a:t>
            </a:r>
            <a:r>
              <a:rPr lang="zh-CN" altLang="zh-CN" sz="2800" smtClean="0"/>
              <a:t>代入方程组之后得到的毎个方程的误差，</a:t>
            </a:r>
            <a:r>
              <a:rPr lang="en-US" altLang="zh-CN" sz="2800" smtClean="0"/>
              <a:t>x0</a:t>
            </a:r>
            <a:r>
              <a:rPr lang="zh-CN" altLang="zh-CN" sz="2800" smtClean="0"/>
              <a:t>为未知数的一组初始值。假设要对下 面的方程组进行求解</a:t>
            </a:r>
            <a:r>
              <a:rPr lang="zh-CN" altLang="zh-CN" sz="2800" baseline="-25000" smtClean="0"/>
              <a:t>：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i="1" smtClean="0"/>
              <a:t>        </a:t>
            </a:r>
            <a:r>
              <a:rPr lang="en-US" altLang="zh-CN" sz="2800" i="1" smtClean="0"/>
              <a:t>f1(u1,u2,u3)=0, f2(u1,u2,u3)=0,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1" smtClean="0"/>
              <a:t>                  f3(u1,u2,u3)=0</a:t>
            </a:r>
          </a:p>
          <a:p>
            <a:pPr>
              <a:buFont typeface="Wingdings" pitchFamily="2" charset="2"/>
              <a:buNone/>
            </a:pPr>
            <a:r>
              <a:rPr lang="en-US" altLang="zh-CN" i="1" smtClean="0"/>
              <a:t>                       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</a:t>
            </a:r>
            <a:r>
              <a:rPr lang="zh-CN" sz="2800" dirty="0" smtClean="0"/>
              <a:t>那么</a:t>
            </a:r>
            <a:r>
              <a:rPr lang="en-US" sz="2800" dirty="0" err="1" smtClean="0"/>
              <a:t>funce</a:t>
            </a:r>
            <a:r>
              <a:rPr lang="zh-CN" sz="2800" dirty="0" smtClean="0"/>
              <a:t>可以如下定义：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</a:t>
            </a:r>
            <a:r>
              <a:rPr lang="zh-CN" sz="2800" dirty="0" smtClean="0"/>
              <a:t>使用</a:t>
            </a:r>
            <a:r>
              <a:rPr lang="en-US" sz="2800" dirty="0" err="1" smtClean="0"/>
              <a:t>folve</a:t>
            </a:r>
            <a:r>
              <a:rPr lang="zh-CN" sz="2800" dirty="0" smtClean="0"/>
              <a:t>求非线性方程组的解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方程如下：</a:t>
            </a:r>
            <a:r>
              <a:rPr lang="en-US" altLang="zh-C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(scipy_fsolve.py)</a:t>
            </a:r>
          </a:p>
          <a:p>
            <a:pPr>
              <a:buFont typeface="Wingdings" pitchFamily="2" charset="2"/>
              <a:buNone/>
              <a:defRPr/>
            </a:pPr>
            <a:endParaRPr lang="zh-CN" altLang="en-US" sz="28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ACE616B-BF5C-4ED4-AA55-DE4FB959AB62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467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def func(x):</a:t>
            </a:r>
          </a:p>
          <a:p>
            <a:pPr eaLnBrk="1" hangingPunct="1"/>
            <a:r>
              <a:rPr lang="en-US" altLang="zh-CN" sz="2000"/>
              <a:t>      u1,u2,u3 = x</a:t>
            </a:r>
            <a:endParaRPr lang="zh-CN" altLang="en-US" sz="2000"/>
          </a:p>
          <a:p>
            <a:pPr eaLnBrk="1" hangingPunct="1"/>
            <a:r>
              <a:rPr lang="en-US" altLang="zh-CN" sz="2000"/>
              <a:t>      return [f1(u1,u2,u3), f2(u1,u2,u3), f3(u1,u2,u3)]</a:t>
            </a:r>
            <a:endParaRPr lang="zh-CN" altLang="en-US" sz="2000"/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1447800" y="4343400"/>
          <a:ext cx="66960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882880" imgH="241200" progId="Equation.DSMT4">
                  <p:embed/>
                </p:oleObj>
              </mc:Choice>
              <mc:Fallback>
                <p:oleObj name="Equation" r:id="rId3" imgW="28828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66960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en-US" altLang="zh-CN" sz="34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zh-CN" sz="2800" smtClean="0"/>
          </a:p>
        </p:txBody>
      </p:sp>
      <p:sp>
        <p:nvSpPr>
          <p:cNvPr id="4710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CB08857-8823-4BA1-B5D9-969CA8AE85B0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685800" y="1143000"/>
            <a:ext cx="6400800" cy="47085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from scipy.optimize import fsolve</a:t>
            </a:r>
          </a:p>
          <a:p>
            <a:pPr eaLnBrk="1" hangingPunct="1"/>
            <a:r>
              <a:rPr lang="en-US" altLang="zh-CN" sz="2000"/>
              <a:t>from math import sin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def f(x): </a:t>
            </a:r>
          </a:p>
          <a:p>
            <a:pPr eaLnBrk="1" hangingPunct="1"/>
            <a:r>
              <a:rPr lang="en-US" altLang="zh-CN" sz="2000"/>
              <a:t>	x0, x1, x2 = x.tolist() </a:t>
            </a:r>
          </a:p>
          <a:p>
            <a:pPr eaLnBrk="1" hangingPunct="1"/>
            <a:r>
              <a:rPr lang="en-US" altLang="zh-CN" sz="2000"/>
              <a:t>	return [</a:t>
            </a:r>
          </a:p>
          <a:p>
            <a:pPr eaLnBrk="1" hangingPunct="1"/>
            <a:r>
              <a:rPr lang="en-US" altLang="zh-CN" sz="2000"/>
              <a:t>		5*x1+3,</a:t>
            </a:r>
          </a:p>
          <a:p>
            <a:pPr eaLnBrk="1" hangingPunct="1"/>
            <a:r>
              <a:rPr lang="en-US" altLang="zh-CN" sz="2000"/>
              <a:t>		4*x0*x0 - 2*sin(x1*x2),</a:t>
            </a:r>
          </a:p>
          <a:p>
            <a:pPr eaLnBrk="1" hangingPunct="1"/>
            <a:r>
              <a:rPr lang="en-US" altLang="zh-CN" sz="2000"/>
              <a:t>		x1*x2 - 1.5</a:t>
            </a:r>
          </a:p>
          <a:p>
            <a:pPr eaLnBrk="1" hangingPunct="1"/>
            <a:r>
              <a:rPr lang="en-US" altLang="zh-CN" sz="2000"/>
              <a:t>	]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# f</a:t>
            </a:r>
            <a:r>
              <a:rPr lang="zh-CN" altLang="en-US" sz="2000"/>
              <a:t>计算方程组的误差，</a:t>
            </a:r>
            <a:r>
              <a:rPr lang="en-US" altLang="zh-CN" sz="2000"/>
              <a:t>[1,1,1]</a:t>
            </a:r>
            <a:r>
              <a:rPr lang="zh-CN" altLang="en-US" sz="2000"/>
              <a:t>是未知数的初始值</a:t>
            </a:r>
          </a:p>
          <a:p>
            <a:pPr eaLnBrk="1" hangingPunct="1"/>
            <a:r>
              <a:rPr lang="en-US" altLang="zh-CN" sz="2000"/>
              <a:t>result = fsolve(f, [1,1,1]) </a:t>
            </a:r>
          </a:p>
          <a:p>
            <a:pPr eaLnBrk="1" hangingPunct="1"/>
            <a:r>
              <a:rPr lang="en-US" altLang="zh-CN" sz="2000"/>
              <a:t>print result</a:t>
            </a:r>
          </a:p>
          <a:p>
            <a:pPr eaLnBrk="1" hangingPunct="1"/>
            <a:r>
              <a:rPr lang="en-US" altLang="zh-CN" sz="2000"/>
              <a:t>print f(result)</a:t>
            </a:r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输出为：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由于</a:t>
            </a:r>
            <a:r>
              <a:rPr lang="en-US" altLang="zh-CN" sz="2800" smtClean="0"/>
              <a:t>fsolve</a:t>
            </a:r>
            <a:r>
              <a:rPr lang="zh-CN" altLang="en-US" sz="2800" smtClean="0"/>
              <a:t>函数在调用函数</a:t>
            </a:r>
            <a:r>
              <a:rPr lang="en-US" altLang="zh-CN" sz="2800" smtClean="0"/>
              <a:t>f</a:t>
            </a:r>
            <a:r>
              <a:rPr lang="zh-CN" altLang="en-US" sz="2800" smtClean="0"/>
              <a:t>时，传递的参数为数组，因此如果直接使用数组中的元素计算的话，计算速度将会有所降低，因此这里先用</a:t>
            </a:r>
            <a:r>
              <a:rPr lang="en-US" altLang="zh-CN" sz="2800" smtClean="0"/>
              <a:t>float</a:t>
            </a:r>
            <a:r>
              <a:rPr lang="zh-CN" altLang="en-US" sz="2800" smtClean="0"/>
              <a:t>函数将数组中的元素转换为</a:t>
            </a:r>
            <a:r>
              <a:rPr lang="en-US" altLang="zh-CN" sz="2800" smtClean="0"/>
              <a:t>Python</a:t>
            </a:r>
            <a:r>
              <a:rPr lang="zh-CN" altLang="en-US" sz="2800" smtClean="0"/>
              <a:t>中的标准浮点数，然后调用标准</a:t>
            </a:r>
            <a:r>
              <a:rPr lang="en-US" altLang="zh-CN" sz="2800" smtClean="0"/>
              <a:t>math</a:t>
            </a:r>
            <a:r>
              <a:rPr lang="zh-CN" altLang="en-US" sz="2800" smtClean="0"/>
              <a:t>库中的函数进行运算。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0D965F-2926-4645-9445-DC0FAD92A773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8153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[-0.70622057 -0.6 -2.5 ]</a:t>
            </a:r>
          </a:p>
          <a:p>
            <a:pPr eaLnBrk="1" hangingPunct="1"/>
            <a:r>
              <a:rPr lang="en-US" altLang="zh-CN" sz="2000"/>
              <a:t>[0.0, -9.1260332624187868e-14, 5.3290705182007514e-15]</a:t>
            </a:r>
            <a:endParaRPr lang="zh-CN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49155" name="内容占位符 9"/>
          <p:cNvSpPr>
            <a:spLocks noGrp="1"/>
          </p:cNvSpPr>
          <p:nvPr>
            <p:ph idx="1"/>
          </p:nvPr>
        </p:nvSpPr>
        <p:spPr>
          <a:xfrm>
            <a:off x="381000" y="1052513"/>
            <a:ext cx="8186738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在对方程组进行求解时，</a:t>
            </a:r>
            <a:r>
              <a:rPr lang="en-US" altLang="zh-CN" sz="2800" smtClean="0"/>
              <a:t>fsolve</a:t>
            </a:r>
            <a:r>
              <a:rPr lang="zh-CN" altLang="en-US" sz="2800" smtClean="0"/>
              <a:t>会自动计算方程组的雅可比矩阵，如果方程组中的未知数很多，而与每个方程有关的未知数较少时，即雅可比矩阵比较稀疏时，传递一个计算雅可比矩阵的函数将能大幅度提高运算速度。在一个模拟计算的程序中需要大量求解近有</a:t>
            </a:r>
            <a:r>
              <a:rPr lang="en-US" altLang="zh-CN" sz="2800" smtClean="0"/>
              <a:t>50</a:t>
            </a:r>
            <a:r>
              <a:rPr lang="zh-CN" altLang="en-US" sz="2800" smtClean="0"/>
              <a:t>个未知数的非线性方程组的解。每个方程平均与</a:t>
            </a:r>
            <a:r>
              <a:rPr lang="en-US" altLang="zh-CN" sz="2800" smtClean="0"/>
              <a:t>6</a:t>
            </a:r>
            <a:r>
              <a:rPr lang="zh-CN" altLang="en-US" sz="2800" smtClean="0"/>
              <a:t>个未知数相关，通过传递雅可比矩阵的计算函数使计算速度提高了</a:t>
            </a:r>
            <a:r>
              <a:rPr lang="en-US" altLang="zh-CN" sz="2800" smtClean="0"/>
              <a:t>4</a:t>
            </a:r>
            <a:r>
              <a:rPr lang="zh-CN" altLang="en-US" sz="2800" smtClean="0"/>
              <a:t>倍。</a:t>
            </a:r>
            <a:endParaRPr lang="en-US" altLang="zh-CN" smtClean="0"/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116FCF5-F612-4DE8-B863-7276CA99F6CF}" type="slidenum">
              <a:rPr lang="en-US" altLang="zh-CN" smtClean="0"/>
              <a:pPr eaLnBrk="1" hangingPunct="1"/>
              <a:t>35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en-US" altLang="zh-CN" sz="340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雅可比矩阵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雅可比矩阵是一阶偏导数以一定方式排列的矩阵，它给出了可微分方程与给定点的最优线性逼近，因此类似于多元函数的导数。例如前面的函数</a:t>
            </a:r>
            <a:r>
              <a:rPr lang="en-US" altLang="zh-CN" sz="2800" smtClean="0"/>
              <a:t>f1,f2,f3</a:t>
            </a:r>
            <a:r>
              <a:rPr lang="zh-CN" altLang="en-US" sz="2800" smtClean="0"/>
              <a:t>和未知数</a:t>
            </a:r>
            <a:r>
              <a:rPr lang="en-US" altLang="zh-CN" sz="2800" smtClean="0"/>
              <a:t>u1,u2,u3</a:t>
            </a:r>
            <a:r>
              <a:rPr lang="zh-CN" altLang="en-US" sz="2800" smtClean="0"/>
              <a:t>的雅可比矩阵如下：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/>
            </a:r>
            <a:br>
              <a:rPr lang="en-US" altLang="zh-CN" sz="2800" b="1" smtClean="0"/>
            </a:br>
            <a:endParaRPr lang="zh-CN" altLang="en-US" sz="2800" b="1" smtClean="0"/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0676674-3725-4661-B3D4-061BDC7A065B}" type="slidenum">
              <a:rPr lang="en-US" altLang="zh-CN" smtClean="0"/>
              <a:pPr eaLnBrk="1" hangingPunct="1"/>
              <a:t>36</a:t>
            </a:fld>
            <a:endParaRPr lang="en-US" altLang="zh-CN" smtClean="0"/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480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0907AC8-603E-4203-8D4F-BE4FE716F4D6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8077200" cy="44005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from scipy.optimize import fsolve</a:t>
            </a:r>
          </a:p>
          <a:p>
            <a:pPr eaLnBrk="1" hangingPunct="1"/>
            <a:r>
              <a:rPr lang="en-US" altLang="zh-CN" sz="2000"/>
              <a:t>from math import sin,cos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def j(x): </a:t>
            </a:r>
          </a:p>
          <a:p>
            <a:pPr eaLnBrk="1" hangingPunct="1"/>
            <a:r>
              <a:rPr lang="en-US" altLang="zh-CN" sz="2000"/>
              <a:t>	x0, x1, x2 = x.tolist()</a:t>
            </a:r>
          </a:p>
          <a:p>
            <a:pPr eaLnBrk="1" hangingPunct="1"/>
            <a:r>
              <a:rPr lang="en-US" altLang="zh-CN" sz="2000"/>
              <a:t>	return [</a:t>
            </a:r>
          </a:p>
          <a:p>
            <a:pPr eaLnBrk="1" hangingPunct="1"/>
            <a:r>
              <a:rPr lang="en-US" altLang="zh-CN" sz="2000"/>
              <a:t>		[0, 5, 0],</a:t>
            </a:r>
          </a:p>
          <a:p>
            <a:pPr eaLnBrk="1" hangingPunct="1"/>
            <a:r>
              <a:rPr lang="en-US" altLang="zh-CN" sz="2000"/>
              <a:t>		[8*x0, -2*x2*cos(x1*x2), -2*x1*cos(x1*x2)],</a:t>
            </a:r>
          </a:p>
          <a:p>
            <a:pPr eaLnBrk="1" hangingPunct="1"/>
            <a:r>
              <a:rPr lang="en-US" altLang="zh-CN" sz="2000"/>
              <a:t>		[0, x2, x1]</a:t>
            </a:r>
          </a:p>
          <a:p>
            <a:pPr eaLnBrk="1" hangingPunct="1"/>
            <a:r>
              <a:rPr lang="en-US" altLang="zh-CN" sz="2000"/>
              <a:t>	]</a:t>
            </a:r>
          </a:p>
          <a:p>
            <a:pPr eaLnBrk="1" hangingPunct="1"/>
            <a:r>
              <a:rPr lang="en-US" altLang="zh-CN" sz="2000"/>
              <a:t>result = fsolve(f, [1,1,1], fprime=j) 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print result</a:t>
            </a:r>
          </a:p>
          <a:p>
            <a:pPr eaLnBrk="1" hangingPunct="1"/>
            <a:r>
              <a:rPr lang="en-US" altLang="zh-CN" sz="2000"/>
              <a:t>print f(result)</a:t>
            </a:r>
            <a:endParaRPr lang="zh-CN" altLang="en-US" sz="2000"/>
          </a:p>
        </p:txBody>
      </p:sp>
      <p:sp>
        <p:nvSpPr>
          <p:cNvPr id="51205" name="内容占位符 8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1004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</a:t>
            </a:r>
            <a:r>
              <a:rPr lang="zh-CN" altLang="zh-CN" sz="2800" smtClean="0"/>
              <a:t>使用雅可比行列式求非线性方程组的解</a:t>
            </a:r>
            <a:r>
              <a:rPr lang="en-US" altLang="zh-CN" sz="2800" smtClean="0"/>
              <a:t>:(scipy_fsolve_jacobian.py)</a:t>
            </a:r>
            <a:endParaRPr lang="zh-CN" altLang="zh-CN" sz="2800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优化</a:t>
            </a:r>
            <a:r>
              <a:rPr lang="en-US" altLang="zh-CN" sz="3600" smtClean="0"/>
              <a:t>—optimize</a:t>
            </a:r>
            <a:endParaRPr lang="zh-CN" altLang="en-US" sz="3600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计算雅可比矩阵的函数</a:t>
            </a:r>
            <a:r>
              <a:rPr lang="en-US" altLang="zh-CN" sz="2800" smtClean="0"/>
              <a:t>j()</a:t>
            </a:r>
            <a:r>
              <a:rPr lang="zh-CN" altLang="zh-CN" sz="2800" smtClean="0"/>
              <a:t>和</a:t>
            </a:r>
            <a:r>
              <a:rPr lang="en-US" altLang="zh-CN" sz="2800" smtClean="0"/>
              <a:t>f()</a:t>
            </a:r>
            <a:r>
              <a:rPr lang="zh-CN" altLang="en-US" sz="2800" smtClean="0"/>
              <a:t>一</a:t>
            </a:r>
            <a:r>
              <a:rPr lang="zh-CN" altLang="zh-CN" sz="2800" smtClean="0"/>
              <a:t>样，其</a:t>
            </a:r>
            <a:r>
              <a:rPr lang="en-US" altLang="zh-CN" sz="2800" smtClean="0"/>
              <a:t>x</a:t>
            </a:r>
            <a:r>
              <a:rPr lang="zh-CN" altLang="zh-CN" sz="2800" smtClean="0"/>
              <a:t>参数是未知数的一组值，它计算非线性方程组在</a:t>
            </a:r>
            <a:r>
              <a:rPr lang="en-US" altLang="zh-CN" sz="2800" smtClean="0"/>
              <a:t>x</a:t>
            </a:r>
            <a:r>
              <a:rPr lang="zh-CN" altLang="zh-CN" sz="2800" smtClean="0"/>
              <a:t>处的雅可比矩阵。通过</a:t>
            </a:r>
            <a:r>
              <a:rPr lang="en-US" altLang="zh-CN" sz="2800" smtClean="0"/>
              <a:t>fprime</a:t>
            </a:r>
            <a:r>
              <a:rPr lang="zh-CN" altLang="zh-CN" sz="2800" smtClean="0"/>
              <a:t>参数将</a:t>
            </a:r>
            <a:r>
              <a:rPr lang="en-US" altLang="zh-CN" sz="2800" smtClean="0"/>
              <a:t>j()</a:t>
            </a:r>
            <a:r>
              <a:rPr lang="zh-CN" altLang="en-US" sz="2800" smtClean="0"/>
              <a:t>传</a:t>
            </a:r>
            <a:r>
              <a:rPr lang="zh-CN" altLang="zh-CN" sz="2800" smtClean="0"/>
              <a:t>递给</a:t>
            </a:r>
            <a:r>
              <a:rPr lang="en-US" altLang="zh-CN" sz="2800" smtClean="0"/>
              <a:t>fsolve()。</a:t>
            </a:r>
            <a:r>
              <a:rPr lang="zh-CN" altLang="zh-CN" sz="2800" smtClean="0"/>
              <a:t>由于本例中的未知数很少， 因此计算雅可比矩阵并不能显著地提高计算速度。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7D00889-425F-4585-9EEA-FFB915FCFE45}" type="slidenum">
              <a:rPr lang="en-US" altLang="zh-CN" smtClean="0"/>
              <a:pPr eaLnBrk="1" hangingPunct="1"/>
              <a:t>38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zh-CN" sz="3600" smtClean="0">
              <a:solidFill>
                <a:schemeClr val="tx1"/>
              </a:solidFill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插值是一种通过己知的离散数据来求未知数据的方法。与拟合不同的是，它要求曲线通过所有的已知数据。</a:t>
            </a:r>
            <a:r>
              <a:rPr lang="en-US" altLang="zh-CN" sz="2800" smtClean="0"/>
              <a:t>SciPy</a:t>
            </a:r>
            <a:r>
              <a:rPr lang="zh-CN" altLang="zh-CN" sz="2800" smtClean="0"/>
              <a:t>的</a:t>
            </a:r>
            <a:r>
              <a:rPr lang="en-US" altLang="zh-CN" sz="2800" smtClean="0"/>
              <a:t>interpolate</a:t>
            </a:r>
            <a:r>
              <a:rPr lang="zh-CN" altLang="zh-CN" sz="2800" smtClean="0"/>
              <a:t>模块提供了许多对数据进行插值运算的函数.</a:t>
            </a:r>
          </a:p>
          <a:p>
            <a:r>
              <a:rPr lang="en-US" altLang="zh-CN" sz="2800" smtClean="0"/>
              <a:t>B</a:t>
            </a:r>
            <a:r>
              <a:rPr lang="zh-CN" altLang="zh-CN" sz="2800" smtClean="0"/>
              <a:t>样条曲线插值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一维数据的插值运算可以通过</a:t>
            </a:r>
            <a:r>
              <a:rPr lang="en-US" altLang="zh-CN" sz="2800" smtClean="0"/>
              <a:t>interp1d()</a:t>
            </a:r>
            <a:r>
              <a:rPr lang="zh-CN" altLang="zh-CN" sz="2800" smtClean="0"/>
              <a:t>完成。其调用形式如下，它实际上不是函数而是一 个类：</a:t>
            </a:r>
            <a:r>
              <a:rPr lang="en-US" altLang="zh-CN" sz="2800" smtClean="0"/>
              <a:t> 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其中：参数</a:t>
            </a:r>
            <a:r>
              <a:rPr lang="en-US" altLang="zh-CN" sz="2800" smtClean="0"/>
              <a:t>kind</a:t>
            </a:r>
            <a:r>
              <a:rPr lang="zh-CN" altLang="zh-CN" sz="2800" smtClean="0"/>
              <a:t>是插值类型，给出了插值的</a:t>
            </a:r>
            <a:r>
              <a:rPr lang="en-US" altLang="zh-CN" sz="2800" smtClean="0"/>
              <a:t>B</a:t>
            </a:r>
            <a:r>
              <a:rPr lang="zh-CN" altLang="zh-CN" sz="2800" smtClean="0"/>
              <a:t>样条曲线的阶数，可以有如下候选值：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1F21849-9E06-461B-B3DD-99ABEAF7A923}" type="slidenum">
              <a:rPr lang="en-US" altLang="zh-CN" smtClean="0"/>
              <a:pPr eaLnBrk="1" hangingPunct="1"/>
              <a:t>39</a:t>
            </a:fld>
            <a:endParaRPr lang="en-US" altLang="zh-CN" smtClean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7818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interp1d(x, y, kind='linear',...)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A7E5525-40B5-41F1-BBFE-9ED0C4BB96AD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24580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 SciPy</a:t>
            </a:r>
            <a:r>
              <a:rPr lang="zh-CN" altLang="zh-CN" smtClean="0"/>
              <a:t>在</a:t>
            </a:r>
            <a:r>
              <a:rPr lang="en-US" altLang="zh-CN" smtClean="0"/>
              <a:t>NumPy</a:t>
            </a:r>
            <a:r>
              <a:rPr lang="zh-CN" altLang="zh-CN" smtClean="0"/>
              <a:t>的基础上增加了众多的数学、科学以及工程计算中常用的模块，例如线性代数、常微分方程数值求解、信号处理、图像处理、稀疏矩阵，等等。在本</a:t>
            </a:r>
            <a:r>
              <a:rPr lang="zh-CN" altLang="en-US" smtClean="0"/>
              <a:t>节</a:t>
            </a:r>
            <a:r>
              <a:rPr lang="zh-CN" altLang="zh-CN" smtClean="0"/>
              <a:t>将通过实例介绍</a:t>
            </a:r>
            <a:r>
              <a:rPr lang="en-US" altLang="zh-CN" smtClean="0"/>
              <a:t>SciPy</a:t>
            </a:r>
            <a:r>
              <a:rPr lang="zh-CN" altLang="zh-CN" smtClean="0"/>
              <a:t>中常用的一些模块。在实例程序中会使用</a:t>
            </a:r>
            <a:r>
              <a:rPr lang="en-US" altLang="zh-CN" smtClean="0"/>
              <a:t>matplotlib</a:t>
            </a:r>
            <a:r>
              <a:rPr lang="zh-CN" altLang="zh-CN" smtClean="0"/>
              <a:t>和</a:t>
            </a:r>
            <a:r>
              <a:rPr lang="en-US" altLang="zh-CN" smtClean="0"/>
              <a:t>Mayavi</a:t>
            </a:r>
            <a:r>
              <a:rPr lang="zh-CN" altLang="zh-CN" smtClean="0"/>
              <a:t>绘制二维和三维图表，在后续章节中这</a:t>
            </a:r>
            <a:r>
              <a:rPr lang="zh-CN" altLang="en-US" smtClean="0"/>
              <a:t>些</a:t>
            </a:r>
            <a:r>
              <a:rPr lang="zh-CN" altLang="zh-CN" smtClean="0"/>
              <a:t>绘图库进行详细介绍。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en-US" altLang="zh-CN" sz="3600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330DC39-A157-46D0-AD6A-098FE7F7FED2}" type="slidenum">
              <a:rPr lang="en-US" altLang="zh-CN" smtClean="0"/>
              <a:pPr eaLnBrk="1" hangingPunct="1"/>
              <a:t>40</a:t>
            </a:fld>
            <a:endParaRPr lang="en-US" altLang="zh-CN" smtClean="0"/>
          </a:p>
        </p:txBody>
      </p:sp>
      <p:sp>
        <p:nvSpPr>
          <p:cNvPr id="54276" name="内容占位符 4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19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‘zero’、’nearest:</a:t>
            </a:r>
            <a:r>
              <a:rPr lang="zh-CN" altLang="zh-CN" sz="2400" smtClean="0"/>
              <a:t>阶梯插值，相当于</a:t>
            </a:r>
            <a:r>
              <a:rPr lang="en-US" altLang="zh-CN" sz="2400" smtClean="0"/>
              <a:t>0</a:t>
            </a:r>
            <a:r>
              <a:rPr lang="zh-CN" altLang="zh-CN" sz="2400" smtClean="0"/>
              <a:t>阶</a:t>
            </a:r>
            <a:r>
              <a:rPr lang="en-US" altLang="zh-CN" sz="2400" smtClean="0"/>
              <a:t>B</a:t>
            </a:r>
            <a:r>
              <a:rPr lang="zh-CN" altLang="zh-CN" sz="2400" smtClean="0"/>
              <a:t>样条曲线。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‘slinear’</a:t>
            </a:r>
            <a:r>
              <a:rPr lang="zh-CN" altLang="en-US" sz="2400" smtClean="0"/>
              <a:t>、</a:t>
            </a:r>
            <a:r>
              <a:rPr lang="en-US" altLang="zh-CN" sz="2400" smtClean="0"/>
              <a:t> ‘linear</a:t>
            </a:r>
            <a:r>
              <a:rPr lang="en-US" altLang="zh-CN" sz="2400" baseline="30000" smtClean="0"/>
              <a:t>’</a:t>
            </a:r>
            <a:r>
              <a:rPr lang="en-US" altLang="zh-CN" sz="2400" smtClean="0"/>
              <a:t>:</a:t>
            </a:r>
            <a:r>
              <a:rPr lang="zh-CN" altLang="zh-CN" sz="2400" smtClean="0"/>
              <a:t>线性插值，用一条直线连接所有的取样点，相当于1阶</a:t>
            </a:r>
            <a:r>
              <a:rPr lang="en-US" altLang="zh-CN" sz="2400" smtClean="0"/>
              <a:t>B</a:t>
            </a:r>
            <a:r>
              <a:rPr lang="zh-CN" altLang="zh-CN" sz="2400" smtClean="0"/>
              <a:t>样条曲线， </a:t>
            </a:r>
            <a:r>
              <a:rPr lang="en-US" altLang="zh-CN" sz="2400" smtClean="0"/>
              <a:t>’slinear’</a:t>
            </a:r>
            <a:r>
              <a:rPr lang="zh-CN" altLang="zh-CN" sz="2400" smtClean="0"/>
              <a:t>使用扩展库中的相关函数进行计算，而</a:t>
            </a:r>
            <a:r>
              <a:rPr lang="en-US" altLang="zh-CN" sz="2400" smtClean="0"/>
              <a:t>’linear</a:t>
            </a:r>
            <a:r>
              <a:rPr lang="en-US" altLang="zh-CN" sz="2400" baseline="30000" smtClean="0"/>
              <a:t>’</a:t>
            </a:r>
            <a:r>
              <a:rPr lang="zh-CN" altLang="zh-CN" sz="2400" smtClean="0"/>
              <a:t>则直接使用</a:t>
            </a:r>
            <a:r>
              <a:rPr lang="en-US" altLang="zh-CN" sz="2400" smtClean="0"/>
              <a:t>Python</a:t>
            </a:r>
            <a:r>
              <a:rPr lang="zh-CN" altLang="zh-CN" sz="2400" smtClean="0"/>
              <a:t>编写的函数进行运算，它们的结果一样。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'quadratic’、'cubic’： </a:t>
            </a:r>
            <a:r>
              <a:rPr lang="zh-CN" altLang="zh-CN" sz="2400" smtClean="0"/>
              <a:t>2阶和3阶</a:t>
            </a:r>
            <a:r>
              <a:rPr lang="en-US" altLang="zh-CN" sz="2400" smtClean="0"/>
              <a:t>B</a:t>
            </a:r>
            <a:r>
              <a:rPr lang="zh-CN" altLang="zh-CN" sz="2400" smtClean="0"/>
              <a:t>样条曲线，更高阶的曲线可以直接使用整数值指定。</a:t>
            </a:r>
            <a:endParaRPr lang="en-US" altLang="zh-CN" sz="2400" smtClean="0"/>
          </a:p>
          <a:p>
            <a:pPr>
              <a:buFont typeface="Wingdings" pitchFamily="2" charset="2"/>
              <a:buNone/>
            </a:pPr>
            <a:endParaRPr lang="zh-CN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interp1d</a:t>
            </a:r>
            <a:r>
              <a:rPr lang="zh-CN" altLang="zh-CN" sz="2400" smtClean="0"/>
              <a:t>对象可以计算</a:t>
            </a:r>
            <a:r>
              <a:rPr lang="en-US" altLang="zh-CN" sz="2400" smtClean="0"/>
              <a:t>x</a:t>
            </a:r>
            <a:r>
              <a:rPr lang="zh-CN" altLang="zh-CN" sz="2400" smtClean="0"/>
              <a:t>的取值范围之内任意点的函数值。它可以像函数一样直接调用，像</a:t>
            </a:r>
            <a:r>
              <a:rPr lang="en-US" altLang="zh-CN" sz="2400" smtClean="0"/>
              <a:t>NumPy</a:t>
            </a:r>
            <a:r>
              <a:rPr lang="zh-CN" altLang="zh-CN" sz="2400" smtClean="0"/>
              <a:t>的</a:t>
            </a:r>
            <a:r>
              <a:rPr lang="en-US" altLang="zh-CN" sz="2400" smtClean="0"/>
              <a:t>ufunc</a:t>
            </a:r>
            <a:r>
              <a:rPr lang="zh-CN" altLang="zh-CN" sz="2400" smtClean="0"/>
              <a:t>函数一样能对数组中的每个元素进行计算，并返回一个新的 数组。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en-US" altLang="zh-CN" sz="360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使用</a:t>
            </a:r>
            <a:r>
              <a:rPr lang="en-US" altLang="zh-CN" sz="2800" smtClean="0"/>
              <a:t>interp1d</a:t>
            </a:r>
            <a:r>
              <a:rPr lang="zh-CN" altLang="en-US" sz="2800" smtClean="0"/>
              <a:t>对数据</a:t>
            </a:r>
            <a:r>
              <a:rPr lang="zh-CN" altLang="zh-CN" sz="2800" smtClean="0"/>
              <a:t>进行各阶</a:t>
            </a:r>
            <a:r>
              <a:rPr lang="zh-CN" altLang="en-US" sz="2800" smtClean="0"/>
              <a:t>插值。</a:t>
            </a:r>
            <a:r>
              <a:rPr lang="en-US" altLang="zh-CN" sz="2800" smtClean="0"/>
              <a:t>(scipy_interp1d.py)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6AB0E26-4711-47F9-AA89-991175697ECA}" type="slidenum">
              <a:rPr lang="en-US" altLang="zh-CN" smtClean="0"/>
              <a:pPr eaLnBrk="1" hangingPunct="1"/>
              <a:t>41</a:t>
            </a:fld>
            <a:endParaRPr lang="en-US" altLang="zh-CN" smtClean="0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6781800" cy="40941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import numpy as np</a:t>
            </a:r>
          </a:p>
          <a:p>
            <a:pPr eaLnBrk="1" hangingPunct="1"/>
            <a:r>
              <a:rPr lang="en-US" altLang="zh-CN" sz="2000"/>
              <a:t>from scipy import interpolate</a:t>
            </a:r>
          </a:p>
          <a:p>
            <a:pPr eaLnBrk="1" hangingPunct="1"/>
            <a:r>
              <a:rPr lang="en-US" altLang="zh-CN" sz="2000"/>
              <a:t>import pylab as pl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x = np.linspace(0, 10, 11)</a:t>
            </a:r>
          </a:p>
          <a:p>
            <a:pPr eaLnBrk="1" hangingPunct="1"/>
            <a:r>
              <a:rPr lang="en-US" altLang="zh-CN" sz="2000"/>
              <a:t>y = np.sin(x)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xnew = np.linspace(0, 10, 101)</a:t>
            </a:r>
          </a:p>
          <a:p>
            <a:pPr eaLnBrk="1" hangingPunct="1"/>
            <a:r>
              <a:rPr lang="en-US" altLang="zh-CN" sz="2000"/>
              <a:t>pl.plot(x,y,'ro')</a:t>
            </a:r>
          </a:p>
          <a:p>
            <a:pPr eaLnBrk="1" hangingPunct="1"/>
            <a:r>
              <a:rPr lang="en-US" altLang="zh-CN" sz="2000"/>
              <a:t>for kind in ['nearest', 'zero', 'slinear', 'quadratic']:</a:t>
            </a:r>
          </a:p>
          <a:p>
            <a:pPr eaLnBrk="1" hangingPunct="1"/>
            <a:r>
              <a:rPr lang="en-US" altLang="zh-CN" sz="2000"/>
              <a:t>	f = interpolate.interp1d(x,y,kind=kind) </a:t>
            </a:r>
          </a:p>
          <a:p>
            <a:pPr eaLnBrk="1" hangingPunct="1"/>
            <a:r>
              <a:rPr lang="en-US" altLang="zh-CN" sz="2000"/>
              <a:t>	ynew = f(xnew) </a:t>
            </a:r>
          </a:p>
          <a:p>
            <a:pPr eaLnBrk="1" hangingPunct="1"/>
            <a:r>
              <a:rPr lang="en-US" altLang="zh-CN" sz="2000"/>
              <a:t>	pl.plot(xnew, ynew, label=str(kind))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程序中使用循环对相同的数据进行4种不同阶数的插值运算。首先使用数据点创建 2个</a:t>
            </a:r>
            <a:r>
              <a:rPr lang="en-US" altLang="zh-CN" sz="2800" smtClean="0"/>
              <a:t>interp1d</a:t>
            </a:r>
            <a:r>
              <a:rPr lang="zh-CN" altLang="zh-CN" sz="2800" smtClean="0"/>
              <a:t>对象</a:t>
            </a:r>
            <a:r>
              <a:rPr lang="en-US" altLang="zh-CN" sz="2800" smtClean="0"/>
              <a:t>f,</a:t>
            </a:r>
            <a:r>
              <a:rPr lang="zh-CN" altLang="zh-CN" sz="2800" smtClean="0"/>
              <a:t>通过</a:t>
            </a:r>
            <a:r>
              <a:rPr lang="en-US" altLang="zh-CN" sz="2800" smtClean="0"/>
              <a:t>kind</a:t>
            </a:r>
            <a:r>
              <a:rPr lang="zh-CN" altLang="zh-CN" sz="2800" smtClean="0"/>
              <a:t>参数指定其阶数。调用</a:t>
            </a:r>
            <a:r>
              <a:rPr lang="en-US" altLang="zh-CN" sz="2800" smtClean="0"/>
              <a:t>f()</a:t>
            </a:r>
            <a:r>
              <a:rPr lang="zh-CN" altLang="zh-CN" sz="2800" smtClean="0"/>
              <a:t>计算出一系列的插值结果。</a:t>
            </a:r>
            <a:endParaRPr lang="zh-CN" altLang="en-US" sz="2800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06796FD-98D7-426E-A5B5-770FBFFDC10E}" type="slidenum">
              <a:rPr lang="en-US" altLang="zh-CN" smtClean="0"/>
              <a:pPr eaLnBrk="1" hangingPunct="1"/>
              <a:t>42</a:t>
            </a:fld>
            <a:endParaRPr lang="en-US" altLang="zh-CN" smtClean="0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6781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pl.legend(loc='lower right')</a:t>
            </a:r>
          </a:p>
          <a:p>
            <a:pPr eaLnBrk="1" hangingPunct="1"/>
            <a:r>
              <a:rPr lang="en-US" altLang="zh-CN" sz="2000"/>
              <a:t>pl.show()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6482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196262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样条插值：  使用上有两个基本步骤：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）首先要使用</a:t>
            </a:r>
            <a:r>
              <a:rPr lang="en-US" altLang="zh-CN" sz="2800" smtClean="0"/>
              <a:t>splrep()</a:t>
            </a:r>
            <a:r>
              <a:rPr lang="zh-CN" altLang="en-US" sz="2800" smtClean="0"/>
              <a:t>计算欲插值曲线的样条系数（对于</a:t>
            </a:r>
            <a:r>
              <a:rPr lang="en-US" altLang="zh-CN" sz="2800" smtClean="0"/>
              <a:t>N-</a:t>
            </a:r>
            <a:r>
              <a:rPr lang="zh-CN" altLang="en-US" sz="2800" smtClean="0"/>
              <a:t>维空间使用</a:t>
            </a:r>
            <a:r>
              <a:rPr lang="en-US" altLang="zh-CN" sz="2800" smtClean="0"/>
              <a:t>splprep</a:t>
            </a:r>
            <a:r>
              <a:rPr lang="zh-CN" altLang="en-US" sz="2800" smtClean="0"/>
              <a:t>）；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）在给定的点上用</a:t>
            </a:r>
            <a:r>
              <a:rPr lang="en-US" altLang="zh-CN" sz="2800" smtClean="0"/>
              <a:t>splev()</a:t>
            </a:r>
            <a:r>
              <a:rPr lang="zh-CN" altLang="en-US" sz="2800" smtClean="0"/>
              <a:t>计算样条插值结果。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tck=scipy.interpolate.splrep(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w=None</a:t>
            </a:r>
            <a:r>
              <a:rPr lang="en-US" altLang="zh-CN" smtClean="0"/>
              <a:t>, </a:t>
            </a:r>
            <a:r>
              <a:rPr lang="en-US" altLang="zh-CN" i="1" smtClean="0"/>
              <a:t>xb=None</a:t>
            </a:r>
            <a:r>
              <a:rPr lang="en-US" altLang="zh-CN" smtClean="0"/>
              <a:t>, </a:t>
            </a:r>
            <a:r>
              <a:rPr lang="en-US" altLang="zh-CN" i="1" smtClean="0"/>
              <a:t>xe=None</a:t>
            </a:r>
            <a:r>
              <a:rPr lang="en-US" altLang="zh-CN" smtClean="0"/>
              <a:t>, </a:t>
            </a:r>
            <a:r>
              <a:rPr lang="en-US" altLang="zh-CN" i="1" smtClean="0"/>
              <a:t>k=3</a:t>
            </a:r>
            <a:r>
              <a:rPr lang="en-US" altLang="zh-CN" smtClean="0"/>
              <a:t>, </a:t>
            </a:r>
            <a:r>
              <a:rPr lang="en-US" altLang="zh-CN" i="1" smtClean="0"/>
              <a:t>task=0</a:t>
            </a:r>
            <a:r>
              <a:rPr lang="en-US" altLang="zh-CN" smtClean="0"/>
              <a:t>, </a:t>
            </a:r>
            <a:r>
              <a:rPr lang="en-US" altLang="zh-CN" i="1" smtClean="0"/>
              <a:t>s=None</a:t>
            </a:r>
            <a:r>
              <a:rPr lang="en-US" altLang="zh-CN" smtClean="0"/>
              <a:t>, </a:t>
            </a:r>
            <a:r>
              <a:rPr lang="en-US" altLang="zh-CN" i="1" smtClean="0"/>
              <a:t>t=None</a:t>
            </a:r>
            <a:r>
              <a:rPr lang="en-US" altLang="zh-CN" smtClean="0"/>
              <a:t>, </a:t>
            </a:r>
            <a:r>
              <a:rPr lang="en-US" altLang="zh-CN" i="1" smtClean="0"/>
              <a:t>full_output=0</a:t>
            </a:r>
            <a:r>
              <a:rPr lang="en-US" altLang="zh-CN" smtClean="0"/>
              <a:t>, </a:t>
            </a:r>
            <a:r>
              <a:rPr lang="en-US" altLang="zh-CN" i="1" smtClean="0"/>
              <a:t>per=0</a:t>
            </a:r>
            <a:r>
              <a:rPr lang="en-US" altLang="zh-CN" smtClean="0"/>
              <a:t>, </a:t>
            </a:r>
            <a:r>
              <a:rPr lang="en-US" altLang="zh-CN" i="1" smtClean="0"/>
              <a:t>quiet=1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    </a:t>
            </a:r>
            <a:r>
              <a:rPr lang="zh-CN" altLang="en-US" smtClean="0"/>
              <a:t>参数</a:t>
            </a:r>
            <a:r>
              <a:rPr lang="en-US" altLang="zh-CN" smtClean="0"/>
              <a:t>s</a:t>
            </a:r>
            <a:r>
              <a:rPr lang="zh-CN" altLang="en-US" smtClean="0"/>
              <a:t>用来确定平滑点数，通常是</a:t>
            </a:r>
            <a:r>
              <a:rPr lang="en-US" altLang="zh-CN" smtClean="0"/>
              <a:t>m-SQRT(2m),m</a:t>
            </a:r>
            <a:r>
              <a:rPr lang="zh-CN" altLang="en-US" smtClean="0"/>
              <a:t>是曲线点数。如果在插值中不需要平滑应该设定</a:t>
            </a:r>
            <a:r>
              <a:rPr lang="en-US" altLang="zh-CN" smtClean="0"/>
              <a:t>s=0。</a:t>
            </a: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465DB0C-737B-43A0-8111-9A8C6EE85360}" type="slidenum">
              <a:rPr lang="en-US" altLang="zh-CN" smtClean="0"/>
              <a:pPr eaLnBrk="1" hangingPunct="1"/>
              <a:t>43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 splrep()</a:t>
            </a:r>
            <a:r>
              <a:rPr lang="zh-CN" altLang="en-US" smtClean="0"/>
              <a:t>输出的是一个</a:t>
            </a:r>
            <a:r>
              <a:rPr lang="en-US" altLang="zh-CN" smtClean="0"/>
              <a:t>3</a:t>
            </a:r>
            <a:r>
              <a:rPr lang="zh-CN" altLang="en-US" smtClean="0"/>
              <a:t>元素的元胞数组（</a:t>
            </a:r>
            <a:r>
              <a:rPr lang="en-US" altLang="zh-CN" smtClean="0"/>
              <a:t>t,c,k）,</a:t>
            </a:r>
            <a:r>
              <a:rPr lang="zh-CN" altLang="en-US" smtClean="0"/>
              <a:t>其中</a:t>
            </a:r>
            <a:r>
              <a:rPr lang="en-US" altLang="zh-CN" smtClean="0"/>
              <a:t>t</a:t>
            </a:r>
            <a:r>
              <a:rPr lang="zh-CN" altLang="en-US" smtClean="0"/>
              <a:t>是曲线点，</a:t>
            </a:r>
            <a:r>
              <a:rPr lang="en-US" altLang="zh-CN" smtClean="0"/>
              <a:t>c</a:t>
            </a:r>
            <a:r>
              <a:rPr lang="zh-CN" altLang="en-US" smtClean="0"/>
              <a:t>是计算出来的系数，</a:t>
            </a:r>
            <a:r>
              <a:rPr lang="en-US" altLang="zh-CN" smtClean="0"/>
              <a:t>k</a:t>
            </a:r>
            <a:r>
              <a:rPr lang="zh-CN" altLang="en-US" smtClean="0"/>
              <a:t>是样条阶数，通常是</a:t>
            </a:r>
            <a:r>
              <a:rPr lang="en-US" altLang="zh-CN" smtClean="0"/>
              <a:t>3</a:t>
            </a:r>
            <a:r>
              <a:rPr lang="zh-CN" altLang="en-US" smtClean="0"/>
              <a:t>阶，但可以通过</a:t>
            </a:r>
            <a:r>
              <a:rPr lang="en-US" altLang="zh-CN" smtClean="0"/>
              <a:t>k</a:t>
            </a:r>
            <a:r>
              <a:rPr lang="zh-CN" altLang="en-US" smtClean="0"/>
              <a:t>改变。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scipy.interpolate.splev(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tck</a:t>
            </a:r>
            <a:r>
              <a:rPr lang="en-US" altLang="zh-CN" smtClean="0"/>
              <a:t>, </a:t>
            </a:r>
            <a:r>
              <a:rPr lang="en-US" altLang="zh-CN" i="1" smtClean="0"/>
              <a:t>der=0</a:t>
            </a:r>
            <a:r>
              <a:rPr lang="en-US" altLang="zh-CN" smtClean="0"/>
              <a:t>)   </a:t>
            </a:r>
            <a:r>
              <a:rPr lang="zh-CN" altLang="en-US" smtClean="0"/>
              <a:t>其中的</a:t>
            </a:r>
            <a:r>
              <a:rPr lang="en-US" altLang="zh-CN" smtClean="0"/>
              <a:t>der</a:t>
            </a:r>
            <a:r>
              <a:rPr lang="zh-CN" altLang="en-US" smtClean="0"/>
              <a:t>是进行样条计算是需要实际计算到的阶数，必须满足条件</a:t>
            </a:r>
            <a:r>
              <a:rPr lang="en-US" altLang="zh-CN" smtClean="0"/>
              <a:t>der&lt;=k。</a:t>
            </a:r>
            <a:endParaRPr lang="zh-CN" altLang="en-US" smtClean="0"/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85EB944-9BFE-4B56-9367-689CD754F6A0}" type="slidenum">
              <a:rPr lang="en-US" altLang="zh-CN" smtClean="0"/>
              <a:pPr eaLnBrk="1" hangingPunct="1"/>
              <a:t>44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382000" cy="5424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下面是使用直线和</a:t>
            </a:r>
            <a:r>
              <a:rPr lang="en-US" altLang="zh-CN" sz="2800" smtClean="0"/>
              <a:t>B-Spline</a:t>
            </a:r>
            <a:r>
              <a:rPr lang="zh-CN" altLang="en-US" sz="2800" smtClean="0"/>
              <a:t>对正弦波上的点进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行插值的例子。</a:t>
            </a:r>
            <a:r>
              <a:rPr lang="en-US" altLang="zh-CN" sz="2800" smtClean="0"/>
              <a:t>(scipy_B_Spline)</a:t>
            </a:r>
            <a:endParaRPr lang="zh-CN" altLang="zh-CN" sz="2800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DA5E342-823F-456C-92CE-8EF0CB7394A1}" type="slidenum">
              <a:rPr lang="en-US" altLang="zh-CN" smtClean="0"/>
              <a:pPr eaLnBrk="1" hangingPunct="1"/>
              <a:t>45</a:t>
            </a:fld>
            <a:endParaRPr lang="en-US" altLang="zh-CN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620000" cy="44005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import numpy as np</a:t>
            </a:r>
          </a:p>
          <a:p>
            <a:pPr eaLnBrk="1" hangingPunct="1"/>
            <a:r>
              <a:rPr lang="en-US" altLang="zh-CN" sz="2000"/>
              <a:t>import pylab as pl</a:t>
            </a:r>
          </a:p>
          <a:p>
            <a:pPr eaLnBrk="1" hangingPunct="1"/>
            <a:r>
              <a:rPr lang="en-US" altLang="zh-CN" sz="2000"/>
              <a:t>from scipy import interpolate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x = np.linspace(0, 2*np.pi+np.pi/4, 10)</a:t>
            </a:r>
          </a:p>
          <a:p>
            <a:pPr eaLnBrk="1" hangingPunct="1"/>
            <a:r>
              <a:rPr lang="en-US" altLang="zh-CN" sz="2000"/>
              <a:t>y = np.sin(x)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x_new = np.linspace(0, 2*np.pi+np.pi/4, 100)</a:t>
            </a:r>
          </a:p>
          <a:p>
            <a:pPr eaLnBrk="1" hangingPunct="1"/>
            <a:r>
              <a:rPr lang="en-US" altLang="zh-CN" sz="2000"/>
              <a:t>f_linear = interpolate.interp1d(x, y)</a:t>
            </a:r>
          </a:p>
          <a:p>
            <a:pPr eaLnBrk="1" hangingPunct="1"/>
            <a:r>
              <a:rPr lang="en-US" altLang="zh-CN" sz="2000"/>
              <a:t>tck = interpolate.splrep(x, y)</a:t>
            </a:r>
          </a:p>
          <a:p>
            <a:pPr eaLnBrk="1" hangingPunct="1"/>
            <a:r>
              <a:rPr lang="en-US" altLang="zh-CN" sz="2000"/>
              <a:t>y_bspline = interpolate.splev(x_new, tck)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pl.plot(x, y, "o", label=u"</a:t>
            </a:r>
            <a:r>
              <a:rPr lang="zh-CN" altLang="en-US" sz="2000"/>
              <a:t>原始数据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pl.plot(x_new, f_linear(x_new), label=u“</a:t>
            </a:r>
            <a:r>
              <a:rPr lang="zh-CN" altLang="en-US" sz="2000"/>
              <a:t>线性插值</a:t>
            </a:r>
            <a:r>
              <a:rPr lang="en-US" altLang="zh-CN" sz="2000"/>
              <a:t>”)</a:t>
            </a:r>
            <a:endParaRPr lang="zh-CN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3F99898-4A59-4BCA-A610-5648DCCED392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  <p:sp>
        <p:nvSpPr>
          <p:cNvPr id="60420" name="内容占位符 5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B-Spline</a:t>
            </a:r>
            <a:r>
              <a:rPr lang="zh-CN" altLang="en-US" sz="2800" smtClean="0"/>
              <a:t>插值运算需要先使用</a:t>
            </a:r>
            <a:r>
              <a:rPr lang="en-US" altLang="zh-CN" sz="2800" smtClean="0"/>
              <a:t>splrep</a:t>
            </a:r>
            <a:r>
              <a:rPr lang="zh-CN" altLang="en-US" sz="2800" smtClean="0"/>
              <a:t>函数计算出</a:t>
            </a:r>
            <a:r>
              <a:rPr lang="en-US" altLang="zh-CN" sz="2800" smtClean="0"/>
              <a:t>B-Spline</a:t>
            </a:r>
            <a:r>
              <a:rPr lang="zh-CN" altLang="en-US" sz="2800" smtClean="0"/>
              <a:t>曲线的参数，然后将参数传递给</a:t>
            </a:r>
            <a:r>
              <a:rPr lang="en-US" altLang="zh-CN" sz="2800" smtClean="0"/>
              <a:t>splev</a:t>
            </a:r>
            <a:r>
              <a:rPr lang="zh-CN" altLang="en-US" sz="2800" smtClean="0"/>
              <a:t>函数计算出各个取样点的插值结果。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1143000" y="1066800"/>
            <a:ext cx="75438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pl.plot(x_new, y_bspline, label=u"B-spline</a:t>
            </a:r>
            <a:r>
              <a:rPr lang="zh-CN" altLang="en-US" sz="2000"/>
              <a:t>插值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pl.legend()</a:t>
            </a:r>
          </a:p>
          <a:p>
            <a:pPr eaLnBrk="1" hangingPunct="1"/>
            <a:r>
              <a:rPr lang="en-US" altLang="zh-CN" sz="2000"/>
              <a:t>pl.show()</a:t>
            </a: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7400"/>
            <a:ext cx="54467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外</a:t>
            </a:r>
            <a:r>
              <a:rPr lang="zh-CN" altLang="zh-CN" smtClean="0"/>
              <a:t>推和 </a:t>
            </a:r>
            <a:r>
              <a:rPr lang="en-US" altLang="zh-CN" smtClean="0"/>
              <a:t>Spline </a:t>
            </a:r>
            <a:r>
              <a:rPr lang="zh-CN" altLang="zh-CN" smtClean="0"/>
              <a:t>拟合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r>
              <a:rPr lang="zh-CN" altLang="zh-CN" smtClean="0"/>
              <a:t>前</a:t>
            </a:r>
            <a:r>
              <a:rPr lang="zh-CN" altLang="en-US" smtClean="0"/>
              <a:t>面</a:t>
            </a:r>
            <a:r>
              <a:rPr lang="zh-CN" altLang="zh-CN" smtClean="0"/>
              <a:t>介绍的</a:t>
            </a:r>
            <a:r>
              <a:rPr lang="en-US" altLang="zh-CN" smtClean="0"/>
              <a:t>interp1d</a:t>
            </a:r>
            <a:r>
              <a:rPr lang="zh-CN" altLang="zh-CN" smtClean="0"/>
              <a:t>类要求其参数</a:t>
            </a:r>
            <a:r>
              <a:rPr lang="en-US" altLang="zh-CN" smtClean="0"/>
              <a:t>x</a:t>
            </a:r>
            <a:r>
              <a:rPr lang="zh-CN" altLang="zh-CN" smtClean="0"/>
              <a:t>是一个</a:t>
            </a:r>
            <a:r>
              <a:rPr lang="zh-CN" altLang="en-US" smtClean="0"/>
              <a:t>递增</a:t>
            </a:r>
            <a:r>
              <a:rPr lang="zh-CN" altLang="zh-CN" smtClean="0"/>
              <a:t>序列,并且只能在</a:t>
            </a:r>
            <a:r>
              <a:rPr lang="en-US" altLang="zh-CN" smtClean="0"/>
              <a:t>x</a:t>
            </a:r>
            <a:r>
              <a:rPr lang="zh-CN" altLang="zh-CN" smtClean="0"/>
              <a:t>的取值范围之内</a:t>
            </a:r>
            <a:r>
              <a:rPr lang="zh-CN" altLang="en-US" smtClean="0"/>
              <a:t>进行</a:t>
            </a:r>
            <a:r>
              <a:rPr lang="zh-CN" altLang="zh-CN" smtClean="0"/>
              <a:t>内插计算，不能用它进行外推运算，即无法计算</a:t>
            </a:r>
            <a:r>
              <a:rPr lang="en-US" altLang="zh-CN" smtClean="0"/>
              <a:t>x</a:t>
            </a:r>
            <a:r>
              <a:rPr lang="zh-CN" altLang="zh-CN" smtClean="0"/>
              <a:t>的取值范围之外的数</a:t>
            </a:r>
            <a:r>
              <a:rPr lang="zh-CN" altLang="en-US" smtClean="0"/>
              <a:t>据</a:t>
            </a:r>
            <a:r>
              <a:rPr lang="zh-CN" altLang="zh-CN" smtClean="0"/>
              <a:t>点。</a:t>
            </a:r>
            <a:r>
              <a:rPr lang="en-US" altLang="zh-CN" smtClean="0"/>
              <a:t>UnivariateSpline</a:t>
            </a:r>
            <a:r>
              <a:rPr lang="zh-CN" altLang="zh-CN" smtClean="0"/>
              <a:t>类的插值运算比</a:t>
            </a:r>
            <a:r>
              <a:rPr lang="en-US" altLang="zh-CN" smtClean="0"/>
              <a:t>interp1d</a:t>
            </a:r>
            <a:r>
              <a:rPr lang="zh-CN" altLang="zh-CN" smtClean="0"/>
              <a:t>更高级，它支持外推运算，其调用形式如下：</a:t>
            </a:r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2EB2446-2F60-4D29-BD6C-4DA79EC72A2D}" type="slidenum">
              <a:rPr lang="en-US" altLang="zh-CN" smtClean="0"/>
              <a:pPr eaLnBrk="1" hangingPunct="1"/>
              <a:t>47</a:t>
            </a:fld>
            <a:endParaRPr lang="en-US" altLang="zh-CN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066800" y="4876800"/>
            <a:ext cx="7543800" cy="8302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UnivariateSpline(x, y, w=None, bboxs=[None, None], k=3, s=None)</a:t>
            </a:r>
            <a:endParaRPr lang="en-US" altLang="zh-CN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001000" cy="5410200"/>
          </a:xfrm>
        </p:spPr>
        <p:txBody>
          <a:bodyPr/>
          <a:lstStyle/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en-US" altLang="zh-CN" sz="2800" smtClean="0"/>
              <a:t> x</a:t>
            </a:r>
            <a:r>
              <a:rPr lang="zh-CN" altLang="zh-CN" sz="2800" smtClean="0"/>
              <a:t>、</a:t>
            </a:r>
            <a:r>
              <a:rPr lang="en-US" altLang="zh-CN" sz="2800" smtClean="0"/>
              <a:t>y</a:t>
            </a:r>
            <a:r>
              <a:rPr lang="zh-CN" altLang="zh-CN" sz="2800" smtClean="0"/>
              <a:t>是保存数据点的</a:t>
            </a:r>
            <a:r>
              <a:rPr lang="en-US" altLang="zh-CN" sz="2800" smtClean="0"/>
              <a:t>X-Y</a:t>
            </a:r>
            <a:r>
              <a:rPr lang="zh-CN" altLang="zh-CN" sz="2800" smtClean="0"/>
              <a:t>坐标的数组，其中</a:t>
            </a:r>
            <a:r>
              <a:rPr lang="en-US" altLang="zh-CN" sz="2800" smtClean="0"/>
              <a:t>x</a:t>
            </a:r>
            <a:r>
              <a:rPr lang="zh-CN" altLang="zh-CN" sz="2800" smtClean="0"/>
              <a:t>必须是递增序列</a:t>
            </a:r>
            <a:r>
              <a:rPr lang="en-US" altLang="zh-CN" sz="2800" smtClean="0"/>
              <a:t>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w</a:t>
            </a:r>
            <a:r>
              <a:rPr lang="zh-CN" altLang="zh-CN" sz="2800" smtClean="0"/>
              <a:t>是为每个数据点指定的权重值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bboxs</a:t>
            </a:r>
            <a:r>
              <a:rPr lang="zh-CN" altLang="en-US" sz="2800" smtClean="0"/>
              <a:t>序列指定的近似区间的边界</a:t>
            </a:r>
            <a:r>
              <a:rPr lang="en-US" altLang="zh-CN" sz="2800" smtClean="0"/>
              <a:t>.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k</a:t>
            </a:r>
            <a:r>
              <a:rPr lang="zh-CN" altLang="en-US" sz="2800" smtClean="0"/>
              <a:t>为样条</a:t>
            </a:r>
            <a:r>
              <a:rPr lang="zh-CN" altLang="zh-CN" sz="2800" smtClean="0"/>
              <a:t>曲线的阶数</a:t>
            </a:r>
            <a:r>
              <a:rPr lang="zh-CN" altLang="en-US" sz="2800" smtClean="0"/>
              <a:t>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s</a:t>
            </a:r>
            <a:r>
              <a:rPr lang="zh-CN" altLang="zh-CN" sz="2800" smtClean="0"/>
              <a:t>是平滑参数，</a:t>
            </a:r>
            <a:r>
              <a:rPr lang="zh-CN" altLang="en-US" sz="2800" smtClean="0"/>
              <a:t>它</a:t>
            </a:r>
            <a:r>
              <a:rPr lang="zh-CN" altLang="zh-CN" sz="2800" smtClean="0"/>
              <a:t>使得最终生成的样条曲线满足条件</a:t>
            </a:r>
            <a:r>
              <a:rPr lang="zh-CN" altLang="en-US" sz="2800" smtClean="0"/>
              <a:t>∑</a:t>
            </a:r>
            <a:r>
              <a:rPr lang="en-US" altLang="zh-CN" sz="2800" smtClean="0"/>
              <a:t>(w∙(y-spline(x)))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≤s ,</a:t>
            </a:r>
            <a:r>
              <a:rPr lang="zh-CN" altLang="zh-CN" sz="2800" smtClean="0"/>
              <a:t>即当 </a:t>
            </a:r>
            <a:r>
              <a:rPr lang="en-US" altLang="zh-CN" sz="2800" smtClean="0"/>
              <a:t>s&gt;0</a:t>
            </a:r>
            <a:r>
              <a:rPr lang="zh-CN" altLang="zh-CN" sz="2800" smtClean="0"/>
              <a:t>时，样条曲线并不一定通过各个数据点</a:t>
            </a:r>
            <a:r>
              <a:rPr lang="en-US" altLang="zh-CN" sz="2800" smtClean="0"/>
              <a:t>.</a:t>
            </a:r>
            <a:r>
              <a:rPr lang="zh-CN" altLang="zh-CN" sz="2800" smtClean="0"/>
              <a:t>为了让曲线通过所有数据点，必须将</a:t>
            </a:r>
            <a:r>
              <a:rPr lang="en-US" altLang="zh-CN" sz="2800" smtClean="0"/>
              <a:t>s</a:t>
            </a:r>
            <a:r>
              <a:rPr lang="zh-CN" altLang="zh-CN" sz="2800" smtClean="0"/>
              <a:t>参</a:t>
            </a:r>
            <a:r>
              <a:rPr lang="zh-CN" altLang="en-US" sz="2800" smtClean="0"/>
              <a:t>数设置为</a:t>
            </a:r>
            <a:r>
              <a:rPr lang="en-US" altLang="zh-CN" sz="2800" smtClean="0"/>
              <a:t>0.</a:t>
            </a:r>
            <a:endParaRPr lang="zh-CN" altLang="en-US" sz="2800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59CBCF8-0C22-4B7C-915F-0C734D374ADC}" type="slidenum">
              <a:rPr lang="en-US" altLang="zh-CN" smtClean="0"/>
              <a:pPr eaLnBrk="1" hangingPunct="1"/>
              <a:t>48</a:t>
            </a:fld>
            <a:endParaRPr lang="en-US" altLang="zh-CN" smtClean="0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543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UnivariateSpline(x, y, w=None, bboxs=[None, None], k=3, s=None)</a:t>
            </a:r>
            <a:endParaRPr lang="en-US" altLang="zh-CN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zh-CN" altLang="zh-CN" smtClean="0"/>
              <a:t>使用</a:t>
            </a:r>
            <a:r>
              <a:rPr lang="en-US" altLang="zh-CN" smtClean="0"/>
              <a:t>UnivariateSpline</a:t>
            </a:r>
            <a:r>
              <a:rPr lang="zh-CN" altLang="zh-CN" smtClean="0"/>
              <a:t>进行</a:t>
            </a:r>
            <a:r>
              <a:rPr lang="zh-CN" altLang="en-US" smtClean="0"/>
              <a:t>插</a:t>
            </a:r>
            <a:r>
              <a:rPr lang="zh-CN" altLang="zh-CN" smtClean="0"/>
              <a:t>值运算</a:t>
            </a:r>
            <a:r>
              <a:rPr lang="en-US" altLang="zh-CN" smtClean="0"/>
              <a:t>:(scipy_uspline.py)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endParaRPr lang="zh-CN" altLang="zh-CN" smtClean="0"/>
          </a:p>
          <a:p>
            <a:pPr>
              <a:buFont typeface="Wingdings" pitchFamily="2" charset="2"/>
              <a:buNone/>
            </a:pPr>
            <a:r>
              <a:rPr lang="zh-CN" altLang="zh-CN" b="1" smtClean="0"/>
              <a:t>	</a:t>
            </a:r>
            <a:endParaRPr lang="zh-CN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CDF99D4-03DC-4A9D-8272-FA507FA9E755}" type="slidenum">
              <a:rPr lang="en-US" altLang="zh-CN" smtClean="0"/>
              <a:pPr eaLnBrk="1" hangingPunct="1"/>
              <a:t>49</a:t>
            </a:fld>
            <a:endParaRPr lang="en-US" altLang="zh-CN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543800" cy="44005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import numpy as np</a:t>
            </a:r>
          </a:p>
          <a:p>
            <a:pPr eaLnBrk="1" hangingPunct="1"/>
            <a:r>
              <a:rPr lang="en-US" altLang="zh-CN" sz="2000"/>
              <a:t>import pylab as pl</a:t>
            </a:r>
          </a:p>
          <a:p>
            <a:pPr eaLnBrk="1" hangingPunct="1"/>
            <a:r>
              <a:rPr lang="en-US" altLang="zh-CN" sz="2000"/>
              <a:t>from scipy import interpolate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x1 = np.linspace(0, 10, 20)</a:t>
            </a:r>
          </a:p>
          <a:p>
            <a:pPr eaLnBrk="1" hangingPunct="1"/>
            <a:r>
              <a:rPr lang="en-US" altLang="zh-CN" sz="2000"/>
              <a:t>y1 = np.sin(x1)</a:t>
            </a:r>
          </a:p>
          <a:p>
            <a:pPr eaLnBrk="1" hangingPunct="1"/>
            <a:r>
              <a:rPr lang="en-US" altLang="zh-CN" sz="2000"/>
              <a:t>sx1 = np.linspace(0, 12, 100)</a:t>
            </a:r>
          </a:p>
          <a:p>
            <a:pPr eaLnBrk="1" hangingPunct="1"/>
            <a:r>
              <a:rPr lang="en-US" altLang="zh-CN" sz="2000"/>
              <a:t>sy1 = interpolate.UnivariateSpline(x1, y1, s=0)(sx1) 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x2 = np.linspace(0, 20, 200)</a:t>
            </a:r>
          </a:p>
          <a:p>
            <a:pPr eaLnBrk="1" hangingPunct="1"/>
            <a:r>
              <a:rPr lang="en-US" altLang="zh-CN" sz="2000"/>
              <a:t>y2 = np.sin(x2) + np.random.standard_normal(len(x2))*0.2</a:t>
            </a:r>
          </a:p>
          <a:p>
            <a:pPr eaLnBrk="1" hangingPunct="1"/>
            <a:r>
              <a:rPr lang="en-US" altLang="zh-CN" sz="2000"/>
              <a:t>sx2 = np.linspace(0, 20, 2000)</a:t>
            </a:r>
          </a:p>
          <a:p>
            <a:pPr eaLnBrk="1" hangingPunct="1"/>
            <a:r>
              <a:rPr lang="en-US" altLang="zh-CN" sz="2000"/>
              <a:t>sy2 = interpolate.UnivariateSpline(x2, y2, s=8)(sx2)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常数和特殊函数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SciPy</a:t>
            </a:r>
            <a:r>
              <a:rPr lang="zh-CN" altLang="zh-CN" sz="2800" smtClean="0"/>
              <a:t>的</a:t>
            </a:r>
            <a:r>
              <a:rPr lang="en-US" altLang="zh-CN" sz="2800" smtClean="0"/>
              <a:t>constants</a:t>
            </a:r>
            <a:r>
              <a:rPr lang="zh-CN" altLang="zh-CN" sz="2800" smtClean="0"/>
              <a:t>模块包含了众多的物理常数: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在字典</a:t>
            </a:r>
            <a:r>
              <a:rPr lang="en-US" altLang="zh-CN" sz="2800" smtClean="0"/>
              <a:t>physical_constants</a:t>
            </a:r>
            <a:r>
              <a:rPr lang="zh-CN" altLang="zh-CN" sz="2800" smtClean="0"/>
              <a:t>中，以物理常量名为键，对应的值是一个含有三个元素的元组， 分别为常数值、单位及误差，例如下面的程序可以</a:t>
            </a:r>
            <a:r>
              <a:rPr lang="zh-CN" altLang="en-US" sz="2800" smtClean="0"/>
              <a:t>查</a:t>
            </a:r>
            <a:r>
              <a:rPr lang="zh-CN" altLang="zh-CN" sz="2800" smtClean="0"/>
              <a:t>看电子质</a:t>
            </a:r>
            <a:r>
              <a:rPr lang="zh-CN" altLang="en-US" sz="2800" smtClean="0"/>
              <a:t>量</a:t>
            </a:r>
            <a:r>
              <a:rPr lang="zh-CN" altLang="zh-CN" sz="2800" smtClean="0"/>
              <a:t>：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45FB71C-6FDD-4E49-81CA-73FDBAAFF9AA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819400" y="1752600"/>
            <a:ext cx="52578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from scipy import constants as C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C.c #</a:t>
            </a:r>
            <a:r>
              <a:rPr lang="zh-CN" altLang="en-US" sz="2000"/>
              <a:t>真空中的光速</a:t>
            </a:r>
          </a:p>
          <a:p>
            <a:pPr eaLnBrk="1" hangingPunct="1"/>
            <a:r>
              <a:rPr lang="en-US" altLang="zh-CN" sz="2000"/>
              <a:t>299792458.0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C.h #</a:t>
            </a:r>
            <a:r>
              <a:rPr lang="zh-CN" altLang="en-US" sz="2000"/>
              <a:t>普朗克常数</a:t>
            </a:r>
          </a:p>
          <a:p>
            <a:pPr eaLnBrk="1" hangingPunct="1"/>
            <a:r>
              <a:rPr lang="en-US" altLang="zh-CN" sz="2000"/>
              <a:t>6.62606930800080626-34</a:t>
            </a:r>
            <a:endParaRPr lang="zh-CN" altLang="en-US" sz="2000"/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85800" y="5486400"/>
            <a:ext cx="8077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C.physical_constants["electron mass"]</a:t>
            </a:r>
          </a:p>
          <a:p>
            <a:pPr eaLnBrk="1" hangingPunct="1"/>
            <a:r>
              <a:rPr lang="en-US" altLang="zh-CN" sz="2000"/>
              <a:t> (9.1093825999999998e-31,’kg', 1.5999999999999999e-37)</a:t>
            </a:r>
            <a:endParaRPr lang="zh-CN" altLang="en-US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533400" y="1052513"/>
            <a:ext cx="8153400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endParaRPr lang="zh-CN" altLang="en-US" sz="280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9E24690-1800-4BC0-9E34-5AB399E03A4B}" type="slidenum">
              <a:rPr lang="en-US" altLang="zh-CN" smtClean="0"/>
              <a:pPr eaLnBrk="1" hangingPunct="1"/>
              <a:t>50</a:t>
            </a:fld>
            <a:endParaRPr lang="en-US" altLang="zh-CN" smtClean="0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315200" cy="47085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pl.figure(figsize=(8, 4))</a:t>
            </a:r>
          </a:p>
          <a:p>
            <a:pPr eaLnBrk="1" hangingPunct="1"/>
            <a:r>
              <a:rPr lang="en-US" altLang="zh-CN" sz="2000"/>
              <a:t>pl.subplot(211)</a:t>
            </a:r>
          </a:p>
          <a:p>
            <a:pPr eaLnBrk="1" hangingPunct="1"/>
            <a:r>
              <a:rPr lang="en-US" altLang="zh-CN" sz="2000"/>
              <a:t>pl.plot(x1, y1, ".", label=u"</a:t>
            </a:r>
            <a:r>
              <a:rPr lang="zh-CN" altLang="en-US" sz="2000"/>
              <a:t>数据点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pl.plot(sx1, sy1, label=u"spline</a:t>
            </a:r>
            <a:r>
              <a:rPr lang="zh-CN" altLang="en-US" sz="2000"/>
              <a:t>曲线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pl.legend()</a:t>
            </a:r>
          </a:p>
          <a:p>
            <a:pPr eaLnBrk="1" hangingPunct="1"/>
            <a:r>
              <a:rPr lang="en-US" altLang="zh-CN" sz="2000"/>
              <a:t/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pl.subplot(212)</a:t>
            </a:r>
          </a:p>
          <a:p>
            <a:pPr eaLnBrk="1" hangingPunct="1"/>
            <a:r>
              <a:rPr lang="en-US" altLang="zh-CN" sz="2000"/>
              <a:t>pl.plot(x2, y2, ".", label=u"</a:t>
            </a:r>
            <a:r>
              <a:rPr lang="zh-CN" altLang="en-US" sz="2000"/>
              <a:t>数据点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pl.plot(sx2, sy2, linewidth=2, label=u"spline</a:t>
            </a:r>
            <a:r>
              <a:rPr lang="zh-CN" altLang="en-US" sz="2000"/>
              <a:t>曲线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pl.plot(x2, np.sin(x2), label=u"</a:t>
            </a:r>
            <a:r>
              <a:rPr lang="zh-CN" altLang="en-US" sz="2000"/>
              <a:t>无噪声曲线</a:t>
            </a:r>
            <a:r>
              <a:rPr lang="en-US" altLang="zh-CN" sz="2000"/>
              <a:t>")</a:t>
            </a:r>
          </a:p>
          <a:p>
            <a:pPr eaLnBrk="1" hangingPunct="1"/>
            <a:r>
              <a:rPr lang="en-US" altLang="zh-CN" sz="2000"/>
              <a:t>pl.legend()</a:t>
            </a:r>
          </a:p>
          <a:p>
            <a:pPr eaLnBrk="1" hangingPunct="1"/>
            <a:r>
              <a:rPr lang="en-US" altLang="zh-CN" sz="2000"/>
              <a:t>pl.show()</a:t>
            </a:r>
          </a:p>
          <a:p>
            <a:pPr eaLnBrk="1" hangingPunct="1"/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en-US" altLang="zh-CN" sz="3600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609600" y="838200"/>
            <a:ext cx="80010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b="1" smtClean="0"/>
          </a:p>
          <a:p>
            <a:pPr>
              <a:buFont typeface="Wingdings" pitchFamily="2" charset="2"/>
              <a:buNone/>
            </a:pPr>
            <a:endParaRPr lang="en-US" altLang="zh-CN" sz="2800" b="1" smtClean="0"/>
          </a:p>
          <a:p>
            <a:pPr>
              <a:buFont typeface="Wingdings" pitchFamily="2" charset="2"/>
              <a:buNone/>
            </a:pPr>
            <a:endParaRPr lang="en-US" altLang="zh-CN" sz="2800" b="1" smtClean="0"/>
          </a:p>
          <a:p>
            <a:pPr>
              <a:buFont typeface="Wingdings" pitchFamily="2" charset="2"/>
              <a:buNone/>
            </a:pPr>
            <a:endParaRPr lang="en-US" altLang="zh-CN" sz="2800" b="1" smtClean="0"/>
          </a:p>
          <a:p>
            <a:pPr>
              <a:buFont typeface="Wingdings" pitchFamily="2" charset="2"/>
              <a:buNone/>
            </a:pPr>
            <a:endParaRPr lang="en-US" altLang="zh-CN" sz="2800" b="1" smtClean="0"/>
          </a:p>
          <a:p>
            <a:pPr>
              <a:buFont typeface="Wingdings" pitchFamily="2" charset="2"/>
              <a:buNone/>
            </a:pPr>
            <a:endParaRPr lang="en-US" altLang="zh-CN" sz="4000" b="1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在</a:t>
            </a:r>
            <a:r>
              <a:rPr lang="en-US" altLang="zh-CN" sz="2800" smtClean="0"/>
              <a:t>x</a:t>
            </a:r>
            <a:r>
              <a:rPr lang="zh-CN" altLang="zh-CN" sz="2800" smtClean="0"/>
              <a:t>轴在</a:t>
            </a:r>
            <a:r>
              <a:rPr lang="zh-CN" altLang="en-US" sz="2800" smtClean="0"/>
              <a:t>大于</a:t>
            </a:r>
            <a:r>
              <a:rPr lang="en-US" altLang="zh-CN" sz="2800" smtClean="0"/>
              <a:t>10</a:t>
            </a:r>
            <a:r>
              <a:rPr lang="zh-CN" altLang="en-US" sz="2800" smtClean="0"/>
              <a:t>的</a:t>
            </a:r>
            <a:r>
              <a:rPr lang="zh-CN" altLang="zh-CN" sz="2800" smtClean="0"/>
              <a:t>样条曲线仍然呈现出</a:t>
            </a:r>
            <a:r>
              <a:rPr lang="zh-CN" altLang="en-US" sz="2800" smtClean="0"/>
              <a:t>正</a:t>
            </a:r>
            <a:r>
              <a:rPr lang="zh-CN" altLang="zh-CN" sz="2800" smtClean="0"/>
              <a:t>弦波类似的形状</a:t>
            </a:r>
            <a:r>
              <a:rPr lang="zh-CN" altLang="en-US" sz="2800" smtClean="0"/>
              <a:t>。</a:t>
            </a:r>
            <a:r>
              <a:rPr lang="zh-CN" altLang="zh-CN" sz="2800" smtClean="0"/>
              <a:t>对于带噪声的输入数据选择合适的</a:t>
            </a:r>
            <a:r>
              <a:rPr lang="en-US" altLang="zh-CN" sz="2800" smtClean="0"/>
              <a:t>s</a:t>
            </a:r>
            <a:r>
              <a:rPr lang="zh-CN" altLang="en-US" sz="2800" smtClean="0"/>
              <a:t>参数</a:t>
            </a:r>
            <a:r>
              <a:rPr lang="zh-CN" altLang="zh-CN" sz="2800" smtClean="0"/>
              <a:t>能够</a:t>
            </a:r>
            <a:r>
              <a:rPr lang="zh-CN" altLang="en-US" sz="2800" smtClean="0"/>
              <a:t>使</a:t>
            </a:r>
            <a:r>
              <a:rPr lang="zh-CN" altLang="zh-CN" sz="2800" smtClean="0"/>
              <a:t>得样条曲线</a:t>
            </a:r>
            <a:r>
              <a:rPr lang="zh-CN" altLang="en-US" sz="2800" smtClean="0"/>
              <a:t>接近无</a:t>
            </a:r>
            <a:r>
              <a:rPr lang="zh-CN" altLang="zh-CN" sz="2800" smtClean="0"/>
              <a:t>噪声时的波形</a:t>
            </a:r>
            <a:r>
              <a:rPr lang="zh-CN" altLang="en-US" sz="2800" smtClean="0"/>
              <a:t>，</a:t>
            </a:r>
            <a:r>
              <a:rPr lang="zh-CN" altLang="zh-CN" sz="2800" smtClean="0"/>
              <a:t>可以把它看作使用样条曲线对数据进行拟合运算</a:t>
            </a:r>
            <a:r>
              <a:rPr lang="zh-CN" altLang="en-US" sz="2800" smtClean="0"/>
              <a:t>。</a:t>
            </a:r>
            <a:endParaRPr lang="zh-CN" altLang="zh-CN" sz="2800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2DDF13-010A-42DD-BEB5-C38183BE6C11}" type="slidenum">
              <a:rPr lang="en-US" altLang="zh-CN" smtClean="0"/>
              <a:pPr eaLnBrk="1" hangingPunct="1"/>
              <a:t>51</a:t>
            </a:fld>
            <a:endParaRPr lang="en-US" altLang="zh-CN" smtClean="0"/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87425"/>
            <a:ext cx="5334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r>
              <a:rPr lang="zh-CN" altLang="zh-CN" sz="2800" smtClean="0"/>
              <a:t>二维插值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使用</a:t>
            </a:r>
            <a:r>
              <a:rPr lang="en-US" altLang="zh-CN" sz="2800" smtClean="0"/>
              <a:t>interp2d()</a:t>
            </a:r>
            <a:r>
              <a:rPr lang="zh-CN" altLang="zh-CN" sz="2800" smtClean="0"/>
              <a:t>可以进行二维插值运算，它的调用形式如下</a:t>
            </a:r>
            <a:r>
              <a:rPr lang="en-US" altLang="zh-CN" sz="2800" smtClean="0"/>
              <a:t>: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其中</a:t>
            </a:r>
            <a:r>
              <a:rPr lang="en-US" altLang="zh-CN" sz="2800" smtClean="0"/>
              <a:t>：x、y、z</a:t>
            </a:r>
            <a:r>
              <a:rPr lang="zh-CN" altLang="zh-CN" sz="2800" smtClean="0"/>
              <a:t>都是一维数组，如果传入的是多维数组，就先将它转换为一维数组；</a:t>
            </a:r>
            <a:r>
              <a:rPr lang="en-US" altLang="zh-CN" sz="2800" smtClean="0"/>
              <a:t>kind </a:t>
            </a:r>
            <a:r>
              <a:rPr lang="zh-CN" altLang="zh-CN" sz="2800" smtClean="0"/>
              <a:t>参数指定插值运算的阶数，可以为</a:t>
            </a:r>
            <a:r>
              <a:rPr lang="en-US" altLang="zh-CN" sz="2800" smtClean="0"/>
              <a:t>’linear’、’cubic‘</a:t>
            </a:r>
            <a:r>
              <a:rPr lang="zh-CN" altLang="zh-CN" sz="2800" smtClean="0"/>
              <a:t>或</a:t>
            </a:r>
            <a:r>
              <a:rPr lang="en-US" altLang="zh-CN" sz="2800" smtClean="0"/>
              <a:t>’quintic’。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en-US" sz="2800" smtClean="0"/>
              <a:t>使用</a:t>
            </a:r>
            <a:r>
              <a:rPr lang="en-US" altLang="zh-CN" sz="2800" smtClean="0"/>
              <a:t>interp2d</a:t>
            </a:r>
            <a:r>
              <a:rPr lang="zh-CN" altLang="zh-CN" sz="2800" smtClean="0"/>
              <a:t>函数进行二维</a:t>
            </a:r>
            <a:r>
              <a:rPr lang="zh-CN" altLang="en-US" sz="2800" smtClean="0"/>
              <a:t>插</a:t>
            </a:r>
            <a:r>
              <a:rPr lang="zh-CN" altLang="zh-CN" sz="2800" smtClean="0"/>
              <a:t>值</a:t>
            </a:r>
            <a:r>
              <a:rPr lang="en-US" altLang="zh-CN" sz="2800" smtClean="0"/>
              <a:t>. (scipy_interp2d.py)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9B343DD-A67D-42AB-97CC-8807DB9624A4}" type="slidenum">
              <a:rPr lang="en-US" altLang="zh-CN" smtClean="0"/>
              <a:pPr eaLnBrk="1" hangingPunct="1"/>
              <a:t>52</a:t>
            </a:fld>
            <a:endParaRPr lang="en-US" altLang="zh-CN" smtClean="0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2362200" y="2590800"/>
            <a:ext cx="52578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interp2d(x, y, z, kind='linear’,...) </a:t>
            </a:r>
            <a:r>
              <a:rPr lang="en-US" altLang="zh-CN" sz="2000" b="1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endParaRPr lang="zh-CN" altLang="zh-CN" sz="2800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C0E09A8-BCE1-47AB-80D9-1588DD6392FA}" type="slidenum">
              <a:rPr lang="en-US" altLang="zh-CN" smtClean="0"/>
              <a:pPr eaLnBrk="1" hangingPunct="1"/>
              <a:t>53</a:t>
            </a:fld>
            <a:endParaRPr lang="en-US" altLang="zh-CN" smtClean="0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53244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"""</a:t>
            </a:r>
          </a:p>
          <a:p>
            <a:pPr eaLnBrk="1" hangingPunct="1"/>
            <a:r>
              <a:rPr lang="zh-CN" altLang="en-US" sz="2000"/>
              <a:t>演示二维插值。</a:t>
            </a:r>
          </a:p>
          <a:p>
            <a:pPr eaLnBrk="1" hangingPunct="1"/>
            <a:r>
              <a:rPr lang="en-US" altLang="zh-CN" sz="2000"/>
              <a:t>"“”</a:t>
            </a:r>
          </a:p>
          <a:p>
            <a:pPr eaLnBrk="1" hangingPunct="1"/>
            <a:r>
              <a:rPr lang="en-US" altLang="zh-CN" sz="2000"/>
              <a:t>import numpy as np</a:t>
            </a:r>
          </a:p>
          <a:p>
            <a:pPr eaLnBrk="1" hangingPunct="1"/>
            <a:r>
              <a:rPr lang="en-US" altLang="zh-CN" sz="2000"/>
              <a:t>from scipy import interpolate</a:t>
            </a:r>
          </a:p>
          <a:p>
            <a:pPr eaLnBrk="1" hangingPunct="1"/>
            <a:r>
              <a:rPr lang="en-US" altLang="zh-CN" sz="2000"/>
              <a:t>import pylab as pl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def func(x, y): </a:t>
            </a:r>
          </a:p>
          <a:p>
            <a:pPr eaLnBrk="1" hangingPunct="1"/>
            <a:r>
              <a:rPr lang="en-US" altLang="zh-CN" sz="2000"/>
              <a:t>	return (x+y)*np.exp(-5.0*(x**2 + y**2))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# X-Y</a:t>
            </a:r>
            <a:r>
              <a:rPr lang="zh-CN" altLang="en-US" sz="2000"/>
              <a:t>轴分为</a:t>
            </a:r>
            <a:r>
              <a:rPr lang="en-US" altLang="zh-CN" sz="2000"/>
              <a:t>15*15</a:t>
            </a:r>
            <a:r>
              <a:rPr lang="zh-CN" altLang="en-US" sz="2000"/>
              <a:t>的网格</a:t>
            </a:r>
          </a:p>
          <a:p>
            <a:pPr eaLnBrk="1" hangingPunct="1"/>
            <a:r>
              <a:rPr lang="en-US" altLang="zh-CN" sz="2000"/>
              <a:t>y, x = np.mgrid[-1:1:15j, -1:1:15j] </a:t>
            </a:r>
          </a:p>
          <a:p>
            <a:pPr eaLnBrk="1" hangingPunct="1"/>
            <a:r>
              <a:rPr lang="en-US" altLang="zh-CN" sz="2000"/>
              <a:t>fvals = func(x,y) # </a:t>
            </a:r>
            <a:r>
              <a:rPr lang="zh-CN" altLang="en-US" sz="2000"/>
              <a:t>计算每个网格点上的函数值</a:t>
            </a:r>
            <a:br>
              <a:rPr lang="zh-CN" altLang="en-US" sz="2000"/>
            </a:br>
            <a:endParaRPr lang="zh-CN" altLang="en-US" sz="2000"/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二维插值</a:t>
            </a:r>
          </a:p>
          <a:p>
            <a:pPr eaLnBrk="1" hangingPunct="1"/>
            <a:r>
              <a:rPr lang="en-US" altLang="zh-CN" sz="2000"/>
              <a:t>newfunc = interpolate.interp2d(x, y, fvals, kind=‘cubic‘)</a:t>
            </a:r>
          </a:p>
          <a:p>
            <a:pPr eaLnBrk="1" hangingPunct="1"/>
            <a:endParaRPr lang="zh-CN" altLang="zh-CN" sz="20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5348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endParaRPr lang="zh-CN" altLang="en-US" sz="2800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60BD651-857E-4D8E-ABB6-7910402ECDA2}" type="slidenum">
              <a:rPr lang="en-US" altLang="zh-CN" smtClean="0"/>
              <a:pPr eaLnBrk="1" hangingPunct="1"/>
              <a:t>54</a:t>
            </a:fld>
            <a:endParaRPr lang="en-US" altLang="zh-CN" smtClean="0"/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848600" cy="50165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计算</a:t>
            </a:r>
            <a:r>
              <a:rPr lang="en-US" altLang="zh-CN" sz="2000"/>
              <a:t>100*100</a:t>
            </a:r>
            <a:r>
              <a:rPr lang="zh-CN" altLang="en-US" sz="2000"/>
              <a:t>的网格上的插值</a:t>
            </a:r>
          </a:p>
          <a:p>
            <a:pPr eaLnBrk="1" hangingPunct="1"/>
            <a:r>
              <a:rPr lang="en-US" altLang="zh-CN" sz="2000"/>
              <a:t>xnew = np.linspace(-1,1,100)</a:t>
            </a:r>
          </a:p>
          <a:p>
            <a:pPr eaLnBrk="1" hangingPunct="1"/>
            <a:r>
              <a:rPr lang="en-US" altLang="zh-CN" sz="2000"/>
              <a:t>ynew = np.linspace(-1,1,100)</a:t>
            </a:r>
          </a:p>
          <a:p>
            <a:pPr eaLnBrk="1" hangingPunct="1"/>
            <a:r>
              <a:rPr lang="en-US" altLang="zh-CN" sz="2000"/>
              <a:t>fnew = newfunc(xnew, ynew) 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绘图</a:t>
            </a:r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为了更明显地比较插值前后的区别，使用关键字参数</a:t>
            </a:r>
            <a:r>
              <a:rPr lang="en-US" altLang="zh-CN" sz="2000"/>
              <a:t>interpolation='nearest'</a:t>
            </a:r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关闭</a:t>
            </a:r>
            <a:r>
              <a:rPr lang="en-US" altLang="zh-CN" sz="2000"/>
              <a:t>imshow()</a:t>
            </a:r>
            <a:r>
              <a:rPr lang="zh-CN" altLang="en-US" sz="2000"/>
              <a:t>内置的插值运算。</a:t>
            </a:r>
          </a:p>
          <a:p>
            <a:pPr eaLnBrk="1" hangingPunct="1"/>
            <a:r>
              <a:rPr lang="en-US" altLang="zh-CN" sz="2000"/>
              <a:t>pl.subplot(121)</a:t>
            </a:r>
          </a:p>
          <a:p>
            <a:pPr eaLnBrk="1" hangingPunct="1"/>
            <a:r>
              <a:rPr lang="en-US" altLang="zh-CN" sz="2000"/>
              <a:t>pl.imshow(fvals, extent=[-1,1,-1,1], cmap=pl.cm.jet, interpolation='nearest', origin="lower")</a:t>
            </a:r>
          </a:p>
          <a:p>
            <a:pPr eaLnBrk="1" hangingPunct="1"/>
            <a:r>
              <a:rPr lang="en-US" altLang="zh-CN" sz="2000"/>
              <a:t>pl.subplot(122)</a:t>
            </a:r>
          </a:p>
          <a:p>
            <a:pPr eaLnBrk="1" hangingPunct="1"/>
            <a:r>
              <a:rPr lang="en-US" altLang="zh-CN" sz="2000"/>
              <a:t>pl.imshow(fnew, extent=[-1,1,-1,1], cmap=pl.cm.jet, interpolation='nearest', origin="lower")</a:t>
            </a:r>
          </a:p>
          <a:p>
            <a:pPr eaLnBrk="1" hangingPunct="1"/>
            <a:r>
              <a:rPr lang="en-US" altLang="zh-CN" sz="2000"/>
              <a:t>pl.show()</a:t>
            </a:r>
            <a:endParaRPr lang="zh-CN" altLang="en-US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func</a:t>
            </a:r>
            <a:r>
              <a:rPr lang="zh-CN" altLang="zh-CN" sz="2800" smtClean="0"/>
              <a:t>是计算曲</a:t>
            </a:r>
            <a:r>
              <a:rPr lang="zh-CN" altLang="en-US" sz="2800" smtClean="0"/>
              <a:t>面上各</a:t>
            </a:r>
            <a:r>
              <a:rPr lang="zh-CN" altLang="zh-CN" sz="2800" smtClean="0"/>
              <a:t>点高度的函数。所得到的二维数组</a:t>
            </a:r>
            <a:r>
              <a:rPr lang="en-US" altLang="zh-CN" sz="2800" smtClean="0"/>
              <a:t>fvals</a:t>
            </a:r>
            <a:r>
              <a:rPr lang="zh-CN" altLang="zh-CN" sz="2800" smtClean="0"/>
              <a:t>的第0轴与</a:t>
            </a:r>
            <a:r>
              <a:rPr lang="en-US" altLang="zh-CN" sz="2800" smtClean="0"/>
              <a:t>Y</a:t>
            </a:r>
            <a:r>
              <a:rPr lang="zh-CN" altLang="zh-CN" sz="2800" smtClean="0"/>
              <a:t>轴对应，第一轴与X 轴对应 。</a:t>
            </a:r>
            <a:r>
              <a:rPr lang="en-US" altLang="zh-CN" sz="2800" smtClean="0"/>
              <a:t>interp2d </a:t>
            </a:r>
            <a:r>
              <a:rPr lang="zh-CN" altLang="zh-CN" sz="2800" smtClean="0"/>
              <a:t>对象可以像函数一样调用，用它计算插值曲面在一个更密的网格中的高 度值。这里的参数是两个一维数组，分别指定网格的</a:t>
            </a:r>
            <a:r>
              <a:rPr lang="en-US" altLang="zh-CN" sz="2800" smtClean="0"/>
              <a:t>X-Y</a:t>
            </a:r>
            <a:r>
              <a:rPr lang="zh-CN" altLang="zh-CN" sz="2800" smtClean="0"/>
              <a:t>轴坐标，而不需要通过</a:t>
            </a:r>
            <a:r>
              <a:rPr lang="en-US" altLang="zh-CN" sz="2800" smtClean="0"/>
              <a:t>mgrid</a:t>
            </a:r>
            <a:r>
              <a:rPr lang="zh-CN" altLang="zh-CN" sz="2800" smtClean="0"/>
              <a:t>创建网格坐标数组。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  <a:r>
              <a:rPr lang="zh-CN" altLang="zh-CN" sz="2800" smtClean="0"/>
              <a:t> </a:t>
            </a:r>
            <a:r>
              <a:rPr lang="en-US" altLang="zh-CN" sz="2800" smtClean="0"/>
              <a:t>interp2d</a:t>
            </a:r>
            <a:r>
              <a:rPr lang="zh-CN" altLang="zh-CN" sz="2800" smtClean="0"/>
              <a:t>只能对网格形状的取样值进行插值运算，如果需要对随机散列的取样点进行插值， 就需要使用径向基函数</a:t>
            </a:r>
            <a:r>
              <a:rPr lang="en-US" altLang="zh-CN" sz="2800" smtClean="0"/>
              <a:t>(Radial Basis Function,</a:t>
            </a:r>
            <a:r>
              <a:rPr lang="zh-CN" altLang="zh-CN" sz="2800" smtClean="0"/>
              <a:t>简称</a:t>
            </a:r>
            <a:r>
              <a:rPr lang="en-US" altLang="zh-CN" sz="2800" smtClean="0"/>
              <a:t>RBF)</a:t>
            </a:r>
            <a:r>
              <a:rPr lang="zh-CN" altLang="zh-CN" sz="2800" smtClean="0"/>
              <a:t>插值算法。</a:t>
            </a:r>
            <a:r>
              <a:rPr lang="en-US" altLang="zh-CN" sz="2800" smtClean="0"/>
              <a:t>RBF</a:t>
            </a:r>
            <a:r>
              <a:rPr lang="zh-CN" altLang="zh-CN" sz="2800" smtClean="0"/>
              <a:t>支持多维散列点的插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</a:t>
            </a:r>
            <a:r>
              <a:rPr lang="zh-CN" altLang="zh-CN" sz="2800" smtClean="0"/>
              <a:t>值运算。</a:t>
            </a:r>
            <a:endParaRPr lang="zh-CN" altLang="en-US" sz="280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1B9B2B9-4E4D-4BD2-BB14-5B7B5022B49E}" type="slidenum">
              <a:rPr lang="en-US" altLang="zh-CN" smtClean="0"/>
              <a:pPr eaLnBrk="1" hangingPunct="1"/>
              <a:t>55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70659" name="内容占位符 5"/>
          <p:cNvSpPr>
            <a:spLocks noGrp="1"/>
          </p:cNvSpPr>
          <p:nvPr>
            <p:ph idx="1"/>
          </p:nvPr>
        </p:nvSpPr>
        <p:spPr>
          <a:xfrm>
            <a:off x="381000" y="1052513"/>
            <a:ext cx="8186738" cy="5195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使用</a:t>
            </a:r>
            <a:r>
              <a:rPr lang="en-US" altLang="zh-CN" sz="2800" smtClean="0"/>
              <a:t>RBF</a:t>
            </a:r>
            <a:r>
              <a:rPr lang="zh-CN" altLang="zh-CN" sz="2800" smtClean="0"/>
              <a:t>对随机取样点进行二维插值</a:t>
            </a:r>
            <a:r>
              <a:rPr lang="zh-CN" altLang="en-US" sz="2800" smtClean="0"/>
              <a:t>。</a:t>
            </a:r>
            <a:r>
              <a:rPr lang="en-US" altLang="zh-CN" sz="2800" smtClean="0"/>
              <a:t>(scipy_rbf.py)</a:t>
            </a:r>
            <a:endParaRPr lang="zh-CN" altLang="zh-CN" sz="2800" smtClean="0"/>
          </a:p>
          <a:p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endParaRPr lang="zh-CN" altLang="en-US" sz="280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98BDB96-AE3A-4641-8009-056BC3F2A085}" type="slidenum">
              <a:rPr lang="en-US" altLang="zh-CN" smtClean="0"/>
              <a:pPr eaLnBrk="1" hangingPunct="1"/>
              <a:t>56</a:t>
            </a:fld>
            <a:endParaRPr lang="en-US" altLang="zh-CN" smtClean="0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685800" y="2133600"/>
            <a:ext cx="7772400" cy="34782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import numpy as np</a:t>
            </a:r>
          </a:p>
          <a:p>
            <a:pPr eaLnBrk="1" hangingPunct="1"/>
            <a:r>
              <a:rPr lang="en-US" altLang="zh-CN" sz="2000"/>
              <a:t>from scipy import interpolate</a:t>
            </a:r>
          </a:p>
          <a:p>
            <a:pPr eaLnBrk="1" hangingPunct="1"/>
            <a:r>
              <a:rPr lang="en-US" altLang="zh-CN" sz="2000"/>
              <a:t>import pylab as pl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def func(x,y):</a:t>
            </a:r>
          </a:p>
          <a:p>
            <a:pPr eaLnBrk="1" hangingPunct="1"/>
            <a:r>
              <a:rPr lang="en-US" altLang="zh-CN" sz="2000"/>
              <a:t>	return (x+y)*np.exp(-5.0*(x**2 + y**2))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计算曲面函数上</a:t>
            </a:r>
            <a:r>
              <a:rPr lang="en-US" altLang="zh-CN" sz="2000"/>
              <a:t>100</a:t>
            </a:r>
            <a:r>
              <a:rPr lang="zh-CN" altLang="en-US" sz="2000"/>
              <a:t>个随机分布的点</a:t>
            </a:r>
          </a:p>
          <a:p>
            <a:pPr eaLnBrk="1" hangingPunct="1"/>
            <a:r>
              <a:rPr lang="en-US" altLang="zh-CN" sz="2000"/>
              <a:t>x = np.random.uniform(-1.0, 1.0, size=100)</a:t>
            </a:r>
          </a:p>
          <a:p>
            <a:pPr eaLnBrk="1" hangingPunct="1"/>
            <a:r>
              <a:rPr lang="en-US" altLang="zh-CN" sz="2000"/>
              <a:t>y = np.random.uniform(-1.0, 1.0, size=100)</a:t>
            </a:r>
          </a:p>
          <a:p>
            <a:pPr eaLnBrk="1" hangingPunct="1"/>
            <a:r>
              <a:rPr lang="en-US" altLang="zh-CN" sz="2000"/>
              <a:t>fvals = func(x,y) </a:t>
            </a:r>
            <a:endParaRPr lang="zh-CN" altLang="en-US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5344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 lvl="1">
              <a:buFont typeface="Wingdings" pitchFamily="2" charset="2"/>
              <a:buNone/>
            </a:pPr>
            <a:endParaRPr lang="en-US" altLang="zh-CN" sz="2400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5617A1-FC71-48DB-B4E9-97391FA008E9}" type="slidenum">
              <a:rPr lang="en-US" altLang="zh-CN" smtClean="0"/>
              <a:pPr eaLnBrk="1" hangingPunct="1"/>
              <a:t>57</a:t>
            </a:fld>
            <a:endParaRPr lang="en-US" altLang="zh-CN" smtClean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696200" cy="50165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使用</a:t>
            </a:r>
            <a:r>
              <a:rPr lang="en-US" altLang="zh-CN" sz="2000"/>
              <a:t>Rbf</a:t>
            </a:r>
            <a:r>
              <a:rPr lang="zh-CN" altLang="en-US" sz="2000"/>
              <a:t>进行插值运算</a:t>
            </a:r>
          </a:p>
          <a:p>
            <a:pPr eaLnBrk="1" hangingPunct="1"/>
            <a:r>
              <a:rPr lang="en-US" altLang="zh-CN" sz="2000"/>
              <a:t>newfunc = interpolate.Rbf(x, y, fvals, function='multiquadric') </a:t>
            </a:r>
          </a:p>
          <a:p>
            <a:pPr eaLnBrk="1" hangingPunct="1"/>
            <a:r>
              <a:rPr lang="en-US" altLang="zh-CN" sz="2000"/>
              <a:t>ynew, xnew = np.mgrid[-1:1:100j, -1:1:100j] # </a:t>
            </a:r>
            <a:r>
              <a:rPr lang="zh-CN" altLang="en-US" sz="2000"/>
              <a:t>插值结果的网格</a:t>
            </a:r>
          </a:p>
          <a:p>
            <a:pPr eaLnBrk="1" hangingPunct="1"/>
            <a:r>
              <a:rPr lang="en-US" altLang="zh-CN" sz="2000"/>
              <a:t>fnew = newfunc(xnew, ynew) </a:t>
            </a:r>
          </a:p>
          <a:p>
            <a:pPr eaLnBrk="1" hangingPunct="1"/>
            <a:r>
              <a:rPr lang="en-US" altLang="zh-CN" sz="2000"/>
              <a:t>truevals = func(xnew, ynew) # </a:t>
            </a:r>
            <a:r>
              <a:rPr lang="zh-CN" altLang="en-US" sz="2000"/>
              <a:t>函数的真实值</a:t>
            </a:r>
            <a:br>
              <a:rPr lang="zh-CN" altLang="en-US" sz="2000"/>
            </a:br>
            <a:endParaRPr lang="zh-CN" altLang="en-US" sz="2000"/>
          </a:p>
          <a:p>
            <a:pPr eaLnBrk="1" hangingPunct="1"/>
            <a:r>
              <a:rPr lang="en-US" altLang="zh-CN" sz="2000"/>
              <a:t>pl.subplot(121)</a:t>
            </a:r>
          </a:p>
          <a:p>
            <a:pPr eaLnBrk="1" hangingPunct="1"/>
            <a:r>
              <a:rPr lang="en-US" altLang="zh-CN" sz="2000"/>
              <a:t>pl.imshow(truevals,extent=[-1,1,-1,1], cmap=pl.cm.jet, origin="lower")</a:t>
            </a:r>
          </a:p>
          <a:p>
            <a:pPr eaLnBrk="1" hangingPunct="1"/>
            <a:r>
              <a:rPr lang="en-US" altLang="zh-CN" sz="2000"/>
              <a:t>pl.subplot(122)</a:t>
            </a:r>
          </a:p>
          <a:p>
            <a:pPr eaLnBrk="1" hangingPunct="1"/>
            <a:r>
              <a:rPr lang="en-US" altLang="zh-CN" sz="2000"/>
              <a:t>pl.scatter(x,y,20,fvals,cmap=pl.cm.jet)</a:t>
            </a:r>
          </a:p>
          <a:p>
            <a:pPr eaLnBrk="1" hangingPunct="1"/>
            <a:r>
              <a:rPr lang="en-US" altLang="zh-CN" sz="2000"/>
              <a:t>pl.imshow(fnew,extent=[-1,1,-1,1], cmap=pl.cm.jet, origin="lower")</a:t>
            </a:r>
          </a:p>
          <a:p>
            <a:pPr eaLnBrk="1" hangingPunct="1"/>
            <a:r>
              <a:rPr lang="en-US" altLang="zh-CN" sz="2000"/>
              <a:t>pl.show()</a:t>
            </a:r>
            <a:endParaRPr lang="es-ES" altLang="zh-CN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>
                <a:solidFill>
                  <a:schemeClr val="tx1"/>
                </a:solidFill>
              </a:rPr>
              <a:t>插值</a:t>
            </a:r>
            <a:r>
              <a:rPr lang="en-US" altLang="zh-CN" sz="3600" smtClean="0">
                <a:solidFill>
                  <a:schemeClr val="tx1"/>
                </a:solidFill>
              </a:rPr>
              <a:t>—interpolate</a:t>
            </a:r>
            <a:endParaRPr lang="zh-CN" altLang="en-US" sz="3600" smtClean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使用随机点创建一个</a:t>
            </a:r>
            <a:r>
              <a:rPr lang="en-US" altLang="zh-CN" sz="2800" smtClean="0"/>
              <a:t>RBF</a:t>
            </a:r>
            <a:r>
              <a:rPr lang="zh-CN" altLang="zh-CN" sz="2800" smtClean="0"/>
              <a:t>对象，并通过</a:t>
            </a:r>
            <a:r>
              <a:rPr lang="en-US" altLang="zh-CN" sz="2800" smtClean="0"/>
              <a:t>function</a:t>
            </a:r>
            <a:r>
              <a:rPr lang="zh-CN" altLang="zh-CN" sz="2800" smtClean="0"/>
              <a:t>参数指定所使用的径向基函数。</a:t>
            </a:r>
            <a:r>
              <a:rPr lang="en-US" altLang="zh-CN" sz="2800" smtClean="0"/>
              <a:t>RBF</a:t>
            </a:r>
            <a:r>
              <a:rPr lang="zh-CN" altLang="zh-CN" sz="2800" smtClean="0"/>
              <a:t>对象也可以像函数那样被调用，用它计算更密的网格上各点的值。它的两个参数是指定</a:t>
            </a:r>
            <a:r>
              <a:rPr lang="en-US" altLang="zh-CN" sz="2800" smtClean="0"/>
              <a:t>X-Y</a:t>
            </a:r>
            <a:r>
              <a:rPr lang="zh-CN" altLang="zh-CN" sz="2800" smtClean="0"/>
              <a:t>轴坐标的两个数组。和</a:t>
            </a:r>
            <a:r>
              <a:rPr lang="en-US" altLang="zh-CN" sz="2800" smtClean="0"/>
              <a:t>interp2d</a:t>
            </a:r>
            <a:r>
              <a:rPr lang="zh-CN" altLang="zh-CN" sz="2800" smtClean="0"/>
              <a:t>对象不同的是，它不会自动产生网格上的各点，因此为了使用等距的正交网格，使用</a:t>
            </a:r>
            <a:r>
              <a:rPr lang="en-US" altLang="zh-CN" sz="2800" smtClean="0"/>
              <a:t>mgird</a:t>
            </a:r>
            <a:r>
              <a:rPr lang="zh-CN" altLang="zh-CN" sz="2800" smtClean="0"/>
              <a:t>对象创建这两个数组。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/>
            </a:r>
            <a:br>
              <a:rPr lang="en-US" altLang="zh-CN" sz="2800" b="1" smtClean="0"/>
            </a:br>
            <a:endParaRPr lang="zh-CN" altLang="en-US" sz="2800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4DC1BB0-E4CB-4C9E-A18F-0B78C151984E}" type="slidenum">
              <a:rPr lang="en-US" altLang="zh-CN" smtClean="0"/>
              <a:pPr eaLnBrk="1" hangingPunct="1"/>
              <a:t>58</a:t>
            </a:fld>
            <a:endParaRPr lang="en-US" altLang="zh-CN" smtClean="0"/>
          </a:p>
        </p:txBody>
      </p:sp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42672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>
          <a:xfrm>
            <a:off x="609600" y="1052513"/>
            <a:ext cx="81534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SciPy</a:t>
            </a:r>
            <a:r>
              <a:rPr lang="zh-CN" altLang="zh-CN" sz="2800" smtClean="0"/>
              <a:t>的</a:t>
            </a:r>
            <a:r>
              <a:rPr lang="en-US" altLang="zh-CN" sz="2800" smtClean="0"/>
              <a:t>integrate</a:t>
            </a:r>
            <a:r>
              <a:rPr lang="zh-CN" altLang="zh-CN" sz="2800" smtClean="0"/>
              <a:t>模块提供了几种数值积分算法，其中包括对常微分方程组</a:t>
            </a:r>
            <a:r>
              <a:rPr lang="en-US" altLang="zh-CN" sz="2800" smtClean="0"/>
              <a:t>(ODE)</a:t>
            </a:r>
            <a:r>
              <a:rPr lang="zh-CN" altLang="zh-CN" sz="2800" smtClean="0"/>
              <a:t>的数值 积分。本节以计算球体体积和洛伦茨吸引子轨迹为例介绍</a:t>
            </a:r>
            <a:r>
              <a:rPr lang="en-US" altLang="zh-CN" sz="2800" smtClean="0"/>
              <a:t>integrate</a:t>
            </a:r>
            <a:r>
              <a:rPr lang="zh-CN" altLang="zh-CN" sz="2800" smtClean="0"/>
              <a:t>模块的用法。</a:t>
            </a:r>
          </a:p>
          <a:p>
            <a:r>
              <a:rPr lang="zh-CN" altLang="zh-CN" sz="2800" smtClean="0"/>
              <a:t>球的体积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数值积分是对定积分的数值求解，例如可以利用数值积分计算某个形状的面积。先考虑一 下如何计算半径为1的半圆的面积。根据圆的面积公式，其面积应该等于</a:t>
            </a:r>
            <a:r>
              <a:rPr lang="el-GR" altLang="zh-CN" sz="2800" smtClean="0"/>
              <a:t>π</a:t>
            </a:r>
            <a:r>
              <a:rPr lang="zh-CN" altLang="zh-CN" sz="2800" smtClean="0"/>
              <a:t>/2。</a:t>
            </a:r>
            <a:r>
              <a:rPr lang="zh-CN" altLang="en-US" sz="2800" smtClean="0"/>
              <a:t>单</a:t>
            </a:r>
            <a:r>
              <a:rPr lang="zh-CN" altLang="zh-CN" sz="2800" smtClean="0"/>
              <a:t>位半圆的曲线方程为</a:t>
            </a:r>
            <a:r>
              <a:rPr lang="en-US" altLang="zh-CN" sz="2800" smtClean="0"/>
              <a:t>              </a:t>
            </a:r>
            <a:r>
              <a:rPr lang="zh-CN" altLang="zh-CN" sz="2800" smtClean="0"/>
              <a:t>,可以通过下面的</a:t>
            </a:r>
            <a:r>
              <a:rPr lang="en-US" altLang="zh-CN" sz="2800" smtClean="0"/>
              <a:t>half_circle()</a:t>
            </a:r>
            <a:r>
              <a:rPr lang="zh-CN" altLang="zh-CN" sz="2800" smtClean="0"/>
              <a:t>进行计算</a:t>
            </a:r>
            <a:r>
              <a:rPr lang="en-US" altLang="zh-CN" sz="2800" smtClean="0"/>
              <a:t>.</a:t>
            </a:r>
            <a:r>
              <a:rPr lang="zh-CN" altLang="zh-CN" sz="2800" smtClean="0"/>
              <a:t>用数值积分求圓的面积和球的体积</a:t>
            </a:r>
            <a:r>
              <a:rPr lang="en-US" altLang="zh-CN" sz="2800" smtClean="0"/>
              <a:t>(scipy_integrate.py)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81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583F6C9-F074-4BFA-B0F9-F85AB9D797D3}" type="slidenum">
              <a:rPr lang="en-US" altLang="zh-CN" smtClean="0"/>
              <a:pPr eaLnBrk="1" hangingPunct="1"/>
              <a:t>59</a:t>
            </a:fld>
            <a:endParaRPr lang="en-US" altLang="zh-CN" smtClean="0"/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2438400" y="5029200"/>
          <a:ext cx="1524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723600" imgH="266400" progId="Equation.DSMT4">
                  <p:embed/>
                </p:oleObj>
              </mc:Choice>
              <mc:Fallback>
                <p:oleObj name="Equation" r:id="rId3" imgW="72360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1524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常数和特殊函数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除了物理常数之外，</a:t>
            </a:r>
            <a:r>
              <a:rPr lang="en-US" altLang="zh-CN" sz="2800" smtClean="0"/>
              <a:t>constants</a:t>
            </a:r>
            <a:r>
              <a:rPr lang="zh-CN" altLang="en-US" sz="2800" smtClean="0"/>
              <a:t>模块中还包括许多单位信息，例如</a:t>
            </a:r>
            <a:r>
              <a:rPr lang="en-US" altLang="zh-CN" sz="280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   </a:t>
            </a:r>
            <a:endParaRPr lang="zh-CN" altLang="en-US" smtClean="0"/>
          </a:p>
        </p:txBody>
      </p:sp>
      <p:sp>
        <p:nvSpPr>
          <p:cNvPr id="102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6EBEF2-CCF5-4BD8-87A6-0F0D5A823132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752600" y="2133600"/>
            <a:ext cx="6019800" cy="25542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C.mile # 1</a:t>
            </a:r>
            <a:r>
              <a:rPr lang="zh-CN" altLang="en-US" sz="2000"/>
              <a:t>英里等于多少米 </a:t>
            </a:r>
            <a:endParaRPr lang="en-US" altLang="zh-CN" sz="2000"/>
          </a:p>
          <a:p>
            <a:pPr eaLnBrk="1" hangingPunct="1"/>
            <a:r>
              <a:rPr lang="en-US" altLang="zh-CN" sz="2000"/>
              <a:t>1609.3439999999998 </a:t>
            </a:r>
          </a:p>
          <a:p>
            <a:pPr eaLnBrk="1" hangingPunct="1"/>
            <a:r>
              <a:rPr lang="en-US" altLang="zh-CN" sz="2000"/>
              <a:t>&gt;&gt;&gt;C.inch     # 1</a:t>
            </a:r>
            <a:r>
              <a:rPr lang="zh-CN" altLang="en-US" sz="2000"/>
              <a:t>英寸等于多少米 </a:t>
            </a:r>
            <a:endParaRPr lang="en-US" altLang="zh-CN" sz="2000"/>
          </a:p>
          <a:p>
            <a:pPr eaLnBrk="1" hangingPunct="1"/>
            <a:r>
              <a:rPr lang="en-US" altLang="zh-CN" sz="2000"/>
              <a:t>0.025399999999999999 </a:t>
            </a:r>
          </a:p>
          <a:p>
            <a:pPr eaLnBrk="1" hangingPunct="1"/>
            <a:r>
              <a:rPr lang="en-US" altLang="zh-CN" sz="2000"/>
              <a:t>&gt;&gt;&gt; C.gram   # 1</a:t>
            </a:r>
            <a:r>
              <a:rPr lang="zh-CN" altLang="en-US" sz="2000"/>
              <a:t>克等于多少千克 </a:t>
            </a:r>
            <a:endParaRPr lang="en-US" altLang="zh-CN" sz="2000"/>
          </a:p>
          <a:p>
            <a:pPr eaLnBrk="1" hangingPunct="1"/>
            <a:r>
              <a:rPr lang="en-US" altLang="zh-CN" sz="2000"/>
              <a:t>0.001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C.pound   # 1</a:t>
            </a:r>
            <a:r>
              <a:rPr lang="zh-CN" altLang="en-US" sz="2000"/>
              <a:t>磅等于多少千克 </a:t>
            </a:r>
            <a:endParaRPr lang="en-US" altLang="zh-CN" sz="2000"/>
          </a:p>
          <a:p>
            <a:pPr eaLnBrk="1" hangingPunct="1"/>
            <a:r>
              <a:rPr lang="en-US" altLang="zh-CN" sz="2000"/>
              <a:t>0.45359236999999997</a:t>
            </a:r>
            <a:endParaRPr lang="zh-CN" altLang="en-US" sz="200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5195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最简单的数值积分算法就是将要积分的面积分为许多小矩形，然后计算这些矩形的面积之和。下面使用这种方法，将X轴上</a:t>
            </a:r>
            <a:r>
              <a:rPr lang="en-US" altLang="zh-CN" sz="2800" smtClean="0"/>
              <a:t>-1</a:t>
            </a:r>
            <a:r>
              <a:rPr lang="zh-CN" altLang="zh-CN" sz="2800" smtClean="0"/>
              <a:t>到1的区间分为10000等份，然后计算面积和: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898A6C5-29A8-4CCA-835A-55572856DCBB}" type="slidenum">
              <a:rPr lang="en-US" altLang="zh-CN" smtClean="0"/>
              <a:pPr eaLnBrk="1" hangingPunct="1"/>
              <a:t>60</a:t>
            </a:fld>
            <a:endParaRPr lang="en-US" altLang="zh-CN" smtClean="0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1676400" y="1143000"/>
            <a:ext cx="5486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def half_circle(x):</a:t>
            </a:r>
          </a:p>
          <a:p>
            <a:pPr eaLnBrk="1" hangingPunct="1"/>
            <a:r>
              <a:rPr lang="en-US" altLang="zh-CN" sz="2000"/>
              <a:t>	return (1-x**2)**0.5</a:t>
            </a:r>
          </a:p>
        </p:txBody>
      </p:sp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1371600" y="3962400"/>
            <a:ext cx="6705600" cy="193833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pt-BR" altLang="zh-CN" sz="2000"/>
              <a:t>&gt;&gt;&gt;N = 10000</a:t>
            </a:r>
          </a:p>
          <a:p>
            <a:pPr eaLnBrk="1" hangingPunct="1"/>
            <a:r>
              <a:rPr lang="pt-BR" altLang="zh-CN" sz="2000"/>
              <a:t>&gt;&gt;&gt;x = np.linspace(-1, 1, N)</a:t>
            </a:r>
          </a:p>
          <a:p>
            <a:pPr eaLnBrk="1" hangingPunct="1"/>
            <a:r>
              <a:rPr lang="en-US" altLang="zh-CN" sz="2000"/>
              <a:t>&gt;&gt;&gt; dx=x[1] - x[0]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&gt;&gt;&gt;y = half_circle(x)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2 * dx *np.sum(y) # </a:t>
            </a:r>
            <a:r>
              <a:rPr lang="zh-CN" altLang="en-US" sz="2000"/>
              <a:t>面积的两倍 </a:t>
            </a:r>
            <a:r>
              <a:rPr lang="en-US" altLang="zh-CN" sz="2000"/>
              <a:t>3.1415893269307378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也可以用</a:t>
            </a:r>
            <a:r>
              <a:rPr lang="en-US" altLang="zh-CN" sz="2800" smtClean="0"/>
              <a:t>NumPy</a:t>
            </a:r>
            <a:r>
              <a:rPr lang="zh-CN" altLang="en-US" sz="2800" smtClean="0"/>
              <a:t>的</a:t>
            </a:r>
            <a:r>
              <a:rPr lang="en-US" altLang="zh-CN" sz="2800" smtClean="0"/>
              <a:t>trapz()</a:t>
            </a:r>
            <a:r>
              <a:rPr lang="zh-CN" altLang="en-US" sz="2800" smtClean="0"/>
              <a:t>计算半圆上由各点构成的多边形的面积：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trapz()</a:t>
            </a:r>
            <a:r>
              <a:rPr lang="zh-CN" altLang="en-US" sz="2800" smtClean="0"/>
              <a:t>计算的是以</a:t>
            </a:r>
            <a:r>
              <a:rPr lang="en-US" altLang="zh-CN" sz="2800" smtClean="0"/>
              <a:t>(x,y)</a:t>
            </a:r>
            <a:r>
              <a:rPr lang="zh-CN" altLang="en-US" sz="2800" smtClean="0"/>
              <a:t>为顶点坐标的折线与</a:t>
            </a:r>
            <a:r>
              <a:rPr lang="en-US" altLang="zh-CN" sz="2800" smtClean="0"/>
              <a:t>X</a:t>
            </a:r>
            <a:r>
              <a:rPr lang="zh-CN" altLang="en-US" sz="2800" smtClean="0"/>
              <a:t>轴所夹的面积。如果使用</a:t>
            </a:r>
            <a:r>
              <a:rPr lang="en-US" altLang="zh-CN" sz="2800" smtClean="0"/>
              <a:t>SciPy</a:t>
            </a:r>
            <a:r>
              <a:rPr lang="zh-CN" altLang="en-US" sz="2800" smtClean="0"/>
              <a:t>的</a:t>
            </a:r>
            <a:r>
              <a:rPr lang="en-US" altLang="zh-CN" sz="2800" smtClean="0"/>
              <a:t>integrate</a:t>
            </a:r>
            <a:r>
              <a:rPr lang="zh-CN" altLang="en-US" sz="2800" smtClean="0"/>
              <a:t>模块中的数值积分函数</a:t>
            </a:r>
            <a:r>
              <a:rPr lang="en-US" altLang="zh-CN" sz="2800" smtClean="0"/>
              <a:t>quad(),</a:t>
            </a:r>
            <a:r>
              <a:rPr lang="zh-CN" altLang="en-US" sz="2800" smtClean="0"/>
              <a:t>将能得到非常精确的结果</a:t>
            </a:r>
            <a:r>
              <a:rPr lang="en-US" altLang="zh-CN" sz="2800" smtClean="0"/>
              <a:t>: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8F6D396-3DC4-4D16-BB1D-31D5F44FF222}" type="slidenum">
              <a:rPr lang="en-US" altLang="zh-CN" smtClean="0"/>
              <a:pPr eaLnBrk="1" hangingPunct="1"/>
              <a:t>61</a:t>
            </a:fld>
            <a:endParaRPr lang="en-US" altLang="zh-CN" smtClean="0"/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7086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np.trapz(y, x) * 2   # </a:t>
            </a:r>
            <a:r>
              <a:rPr lang="zh-CN" altLang="en-US" sz="2000"/>
              <a:t>面积的两倍 </a:t>
            </a:r>
            <a:endParaRPr lang="en-US" altLang="zh-CN" sz="2000"/>
          </a:p>
          <a:p>
            <a:pPr eaLnBrk="1" hangingPunct="1"/>
            <a:r>
              <a:rPr lang="en-US" altLang="zh-CN" sz="2000"/>
              <a:t>3.1415893269316042</a:t>
            </a: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838200" y="4876800"/>
            <a:ext cx="7543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from scipy import integrate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pi_half, err =integrate.quad (half_circle,-1, 1)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pi_half*2</a:t>
            </a:r>
            <a:endParaRPr lang="zh-CN" altLang="en-US" sz="2000"/>
          </a:p>
          <a:p>
            <a:pPr eaLnBrk="1" hangingPunct="1"/>
            <a:r>
              <a:rPr lang="en-US" altLang="zh-CN" sz="2000"/>
              <a:t>3.1415926535897984</a:t>
            </a:r>
            <a:endParaRPr lang="zh-CN" altLang="en-US"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02CBBFE-69BF-4E5D-9515-C2D28EEF36F6}" type="slidenum">
              <a:rPr lang="en-US" altLang="zh-CN" smtClean="0"/>
              <a:pPr eaLnBrk="1" hangingPunct="1"/>
              <a:t>62</a:t>
            </a:fld>
            <a:endParaRPr lang="en-US" altLang="zh-CN" smtClean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905000" y="5410200"/>
            <a:ext cx="5410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def half_sphere(x, y):</a:t>
            </a:r>
            <a:endParaRPr lang="zh-CN" altLang="en-US" sz="2000"/>
          </a:p>
          <a:p>
            <a:pPr eaLnBrk="1" hangingPunct="1"/>
            <a:r>
              <a:rPr lang="en-US" altLang="zh-CN" sz="2000"/>
              <a:t>	return (1-x**2-y**2)**0.5</a:t>
            </a:r>
            <a:endParaRPr lang="zh-CN" altLang="en-US" sz="2000"/>
          </a:p>
        </p:txBody>
      </p:sp>
      <p:sp>
        <p:nvSpPr>
          <p:cNvPr id="75781" name="内容占位符 5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4281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计算多重定积分可以通过多次调用</a:t>
            </a:r>
            <a:r>
              <a:rPr lang="en-US" altLang="zh-CN" sz="2800" smtClean="0"/>
              <a:t>quad()</a:t>
            </a:r>
            <a:r>
              <a:rPr lang="zh-CN" altLang="zh-CN" sz="2800" smtClean="0"/>
              <a:t>来实现，为了调用方便，</a:t>
            </a:r>
            <a:r>
              <a:rPr lang="en-US" altLang="zh-CN" sz="2800" smtClean="0"/>
              <a:t>integrate</a:t>
            </a:r>
            <a:r>
              <a:rPr lang="zh-CN" altLang="zh-CN" sz="2800" smtClean="0"/>
              <a:t>模块提供了</a:t>
            </a:r>
            <a:r>
              <a:rPr lang="en-US" altLang="zh-CN" sz="2800" smtClean="0"/>
              <a:t>dblquad()</a:t>
            </a:r>
            <a:r>
              <a:rPr lang="zh-CN" altLang="zh-CN" sz="2800" smtClean="0"/>
              <a:t>以进行二重定积分，以及</a:t>
            </a:r>
            <a:r>
              <a:rPr lang="en-US" altLang="zh-CN" sz="2800" smtClean="0"/>
              <a:t>tplquad()</a:t>
            </a:r>
            <a:r>
              <a:rPr lang="zh-CN" altLang="zh-CN" sz="2800" smtClean="0"/>
              <a:t>用于进行三重定积分</a:t>
            </a:r>
            <a:r>
              <a:rPr lang="en-US" altLang="zh-CN" sz="2800" smtClean="0"/>
              <a:t>.</a:t>
            </a:r>
            <a:r>
              <a:rPr lang="zh-CN" altLang="zh-CN" sz="2800" smtClean="0"/>
              <a:t>下面以计算单位半球体积为例，说明</a:t>
            </a:r>
            <a:r>
              <a:rPr lang="en-US" altLang="zh-CN" sz="2800" smtClean="0"/>
              <a:t>dblquad()</a:t>
            </a:r>
            <a:r>
              <a:rPr lang="zh-CN" altLang="zh-CN" sz="2800" smtClean="0"/>
              <a:t>的用法。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单位半球面上的点</a:t>
            </a:r>
            <a:r>
              <a:rPr lang="en-US" altLang="zh-CN" sz="2800" smtClean="0"/>
              <a:t>(x,y,z)</a:t>
            </a:r>
            <a:r>
              <a:rPr lang="zh-CN" altLang="zh-CN" sz="2800" smtClean="0"/>
              <a:t>满足如下方程：</a:t>
            </a:r>
            <a:r>
              <a:rPr lang="en-US" altLang="zh-CN" sz="2800" smtClean="0"/>
              <a:t>x</a:t>
            </a:r>
            <a:r>
              <a:rPr lang="en-US" altLang="zh-CN" sz="2800" baseline="30000" smtClean="0"/>
              <a:t>2</a:t>
            </a:r>
            <a:r>
              <a:rPr lang="en-US" altLang="zh-CN" sz="2800" i="1" smtClean="0"/>
              <a:t>+y</a:t>
            </a:r>
            <a:r>
              <a:rPr lang="en-US" altLang="zh-CN" sz="2800" i="1" baseline="30000" smtClean="0"/>
              <a:t>2</a:t>
            </a:r>
            <a:r>
              <a:rPr lang="en-US" altLang="zh-CN" sz="2800" smtClean="0"/>
              <a:t>+z</a:t>
            </a:r>
            <a:r>
              <a:rPr lang="en-US" altLang="zh-CN" sz="2800" baseline="30000" smtClean="0"/>
              <a:t>2</a:t>
            </a:r>
            <a:r>
              <a:rPr lang="en-US" altLang="zh-CN" sz="2800" smtClean="0"/>
              <a:t> </a:t>
            </a:r>
            <a:r>
              <a:rPr lang="zh-CN" altLang="zh-CN" sz="2800" smtClean="0"/>
              <a:t>= 1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因此下面的</a:t>
            </a:r>
            <a:r>
              <a:rPr lang="en-US" altLang="zh-CN" sz="2800" smtClean="0"/>
              <a:t>half_sphere()</a:t>
            </a:r>
            <a:r>
              <a:rPr lang="zh-CN" altLang="zh-CN" sz="2800" smtClean="0"/>
              <a:t>可以通过</a:t>
            </a:r>
            <a:r>
              <a:rPr lang="en-US" altLang="zh-CN" sz="2800" smtClean="0"/>
              <a:t>X-Y</a:t>
            </a:r>
            <a:r>
              <a:rPr lang="zh-CN" altLang="zh-CN" sz="2800" smtClean="0"/>
              <a:t>轴坐标计算球面上点的</a:t>
            </a:r>
            <a:r>
              <a:rPr lang="en-US" altLang="zh-CN" sz="2800" smtClean="0"/>
              <a:t>Z</a:t>
            </a:r>
            <a:r>
              <a:rPr lang="zh-CN" altLang="zh-CN" sz="2800" smtClean="0"/>
              <a:t>轴坐标值：</a:t>
            </a:r>
            <a:r>
              <a:rPr lang="en-US" altLang="zh-CN" b="1" smtClean="0"/>
              <a:t>	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9220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X-Y</a:t>
            </a:r>
            <a:r>
              <a:rPr lang="zh-CN" altLang="zh-CN" sz="2800" smtClean="0"/>
              <a:t>轴平面与此球体的交线为一个单位圆，因此二重积分的计算区间为此单位圆。即对于 X轴从</a:t>
            </a:r>
            <a:r>
              <a:rPr lang="en-US" altLang="zh-CN" sz="2800" smtClean="0"/>
              <a:t>-1</a:t>
            </a:r>
            <a:r>
              <a:rPr lang="zh-CN" altLang="zh-CN" sz="2800" smtClean="0"/>
              <a:t>到1进行积分，而对于</a:t>
            </a:r>
            <a:r>
              <a:rPr lang="en-US" altLang="zh-CN" sz="2800" smtClean="0"/>
              <a:t>Y</a:t>
            </a:r>
            <a:r>
              <a:rPr lang="zh-CN" altLang="zh-CN" sz="2800" smtClean="0"/>
              <a:t>轴则从</a:t>
            </a:r>
            <a:r>
              <a:rPr lang="en-US" altLang="zh-CN" sz="2800" smtClean="0"/>
              <a:t>-half_circle(x)</a:t>
            </a:r>
            <a:r>
              <a:rPr lang="zh-CN" altLang="zh-CN" sz="2800" smtClean="0"/>
              <a:t>到</a:t>
            </a:r>
            <a:r>
              <a:rPr lang="en-US" altLang="zh-CN" sz="2800" smtClean="0"/>
              <a:t>half_circle(x)</a:t>
            </a:r>
            <a:r>
              <a:rPr lang="zh-CN" altLang="zh-CN" sz="2800" smtClean="0"/>
              <a:t>进行积分。因此半球体积的二重积分公式为：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  <a:r>
              <a:rPr lang="zh-CN" altLang="zh-CN" sz="2800" smtClean="0"/>
              <a:t>下面的程序使用</a:t>
            </a:r>
            <a:r>
              <a:rPr lang="en-US" altLang="zh-CN" sz="2800" smtClean="0"/>
              <a:t>dblquad()</a:t>
            </a:r>
            <a:r>
              <a:rPr lang="zh-CN" altLang="zh-CN" sz="2800" smtClean="0"/>
              <a:t>计算半球体积：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922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AB53045-8139-467D-86E8-CD1EA1EDD856}" type="slidenum">
              <a:rPr lang="en-US" altLang="zh-CN" smtClean="0"/>
              <a:pPr eaLnBrk="1" hangingPunct="1"/>
              <a:t>63</a:t>
            </a:fld>
            <a:endParaRPr lang="en-US" altLang="zh-CN" smtClean="0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590800" y="3200400"/>
          <a:ext cx="2895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536480" imgH="545760" progId="Equation.DSMT4">
                  <p:embed/>
                </p:oleObj>
              </mc:Choice>
              <mc:Fallback>
                <p:oleObj name="Equation" r:id="rId3" imgW="1536480" imgH="545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895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914400" y="4876800"/>
            <a:ext cx="76962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integrate.dblquad( half_sphere, -1, 1, lambda x:-half_circle(x), lambda x:half_circle(x))</a:t>
            </a:r>
          </a:p>
          <a:p>
            <a:pPr eaLnBrk="1" hangingPunct="1"/>
            <a:r>
              <a:rPr lang="en-US" altLang="zh-CN" sz="2000"/>
              <a:t>(2.0943951023931988, 2.3252456653390915e-14)</a:t>
            </a:r>
          </a:p>
          <a:p>
            <a:pPr eaLnBrk="1" hangingPunct="1"/>
            <a:r>
              <a:rPr lang="en-US" altLang="zh-CN" sz="2000"/>
              <a:t>&gt;&gt;&gt; np.pi*4/3/2 #</a:t>
            </a:r>
            <a:r>
              <a:rPr lang="zh-CN" altLang="en-US" sz="2000"/>
              <a:t>通过球体体积公式计算半球体积 </a:t>
            </a:r>
            <a:r>
              <a:rPr lang="en-US" altLang="zh-CN" sz="2000"/>
              <a:t>2.0943951023931953</a:t>
            </a:r>
            <a:endParaRPr lang="zh-CN" altLang="en-US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dblquad()</a:t>
            </a:r>
            <a:r>
              <a:rPr lang="zh-CN" altLang="zh-CN" sz="2800" smtClean="0"/>
              <a:t>的调用参数为：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其中，</a:t>
            </a:r>
            <a:r>
              <a:rPr lang="en-US" altLang="zh-CN" sz="2800" smtClean="0"/>
              <a:t>func2d</a:t>
            </a:r>
            <a:r>
              <a:rPr lang="zh-CN" altLang="zh-CN" sz="2800" smtClean="0"/>
              <a:t>是需要进行二重积分的函数，它有两个参数，假设分别为</a:t>
            </a:r>
            <a:r>
              <a:rPr lang="en-US" altLang="zh-CN" sz="2800" smtClean="0"/>
              <a:t>x</a:t>
            </a:r>
            <a:r>
              <a:rPr lang="zh-CN" altLang="zh-CN" sz="2800" smtClean="0"/>
              <a:t>和</a:t>
            </a:r>
            <a:r>
              <a:rPr lang="en-US" altLang="zh-CN" sz="2800" smtClean="0"/>
              <a:t>y</a:t>
            </a:r>
            <a:r>
              <a:rPr lang="zh-CN" altLang="zh-CN" sz="2800" smtClean="0"/>
              <a:t>。</a:t>
            </a:r>
            <a:r>
              <a:rPr lang="en-US" altLang="zh-CN" sz="2800" smtClean="0"/>
              <a:t>a</a:t>
            </a:r>
            <a:r>
              <a:rPr lang="zh-CN" altLang="zh-CN" sz="2800" smtClean="0"/>
              <a:t>和</a:t>
            </a:r>
            <a:r>
              <a:rPr lang="en-US" altLang="zh-CN" sz="2800" smtClean="0"/>
              <a:t>b</a:t>
            </a:r>
            <a:r>
              <a:rPr lang="zh-CN" altLang="zh-CN" sz="2800" smtClean="0"/>
              <a:t>参 数指定被积分函数的第一个变量(即</a:t>
            </a:r>
            <a:r>
              <a:rPr lang="en-US" altLang="zh-CN" sz="2800" smtClean="0"/>
              <a:t>x)</a:t>
            </a:r>
            <a:r>
              <a:rPr lang="zh-CN" altLang="zh-CN" sz="2800" smtClean="0"/>
              <a:t>的积分区间，而</a:t>
            </a:r>
            <a:r>
              <a:rPr lang="en-US" altLang="zh-CN" sz="2800" smtClean="0"/>
              <a:t>gfun</a:t>
            </a:r>
            <a:r>
              <a:rPr lang="zh-CN" altLang="zh-CN" sz="2800" smtClean="0"/>
              <a:t>和</a:t>
            </a:r>
            <a:r>
              <a:rPr lang="en-US" altLang="zh-CN" sz="2800" smtClean="0"/>
              <a:t>hfun</a:t>
            </a:r>
            <a:r>
              <a:rPr lang="zh-CN" altLang="zh-CN" sz="2800" smtClean="0"/>
              <a:t>参数指定第二个变</a:t>
            </a:r>
            <a:r>
              <a:rPr lang="zh-CN" altLang="en-US" sz="2800" smtClean="0"/>
              <a:t>量</a:t>
            </a:r>
            <a:r>
              <a:rPr lang="zh-CN" altLang="zh-CN" sz="2800" smtClean="0"/>
              <a:t>(即</a:t>
            </a:r>
            <a:r>
              <a:rPr lang="en-US" altLang="zh-CN" sz="2800" smtClean="0"/>
              <a:t>y) </a:t>
            </a:r>
            <a:r>
              <a:rPr lang="zh-CN" altLang="zh-CN" sz="2800" smtClean="0"/>
              <a:t>的积分区间。</a:t>
            </a:r>
            <a:r>
              <a:rPr lang="en-US" altLang="zh-CN" sz="2800" smtClean="0"/>
              <a:t>gfun</a:t>
            </a:r>
            <a:r>
              <a:rPr lang="zh-CN" altLang="zh-CN" sz="2800" smtClean="0"/>
              <a:t>和</a:t>
            </a:r>
            <a:r>
              <a:rPr lang="en-US" altLang="zh-CN" sz="2800" smtClean="0"/>
              <a:t>hfun</a:t>
            </a:r>
            <a:r>
              <a:rPr lang="zh-CN" altLang="zh-CN" sz="2800" smtClean="0"/>
              <a:t>是函数，它们通过变量</a:t>
            </a:r>
            <a:r>
              <a:rPr lang="en-US" altLang="zh-CN" sz="2800" smtClean="0"/>
              <a:t>x</a:t>
            </a:r>
            <a:r>
              <a:rPr lang="zh-CN" altLang="zh-CN" sz="2800" smtClean="0"/>
              <a:t>计算出变</a:t>
            </a:r>
            <a:r>
              <a:rPr lang="zh-CN" altLang="en-US" sz="2800" smtClean="0"/>
              <a:t>量</a:t>
            </a:r>
            <a:r>
              <a:rPr lang="en-US" altLang="zh-CN" sz="2800" smtClean="0"/>
              <a:t>y</a:t>
            </a:r>
            <a:r>
              <a:rPr lang="zh-CN" altLang="zh-CN" sz="2800" smtClean="0"/>
              <a:t>的积分区间，这样可以在</a:t>
            </a:r>
            <a:r>
              <a:rPr lang="en-US" altLang="zh-CN" sz="2800" smtClean="0"/>
              <a:t>X-Y </a:t>
            </a:r>
            <a:r>
              <a:rPr lang="zh-CN" altLang="zh-CN" sz="2800" smtClean="0"/>
              <a:t>平面上的任何区间对</a:t>
            </a:r>
            <a:r>
              <a:rPr lang="en-US" altLang="zh-CN" sz="2800" smtClean="0"/>
              <a:t>func2d</a:t>
            </a:r>
            <a:r>
              <a:rPr lang="zh-CN" altLang="zh-CN" sz="2800" smtClean="0"/>
              <a:t>进行积分</a:t>
            </a:r>
            <a:r>
              <a:rPr lang="zh-CN" altLang="en-US" sz="2800" smtClean="0"/>
              <a:t>。</a:t>
            </a:r>
            <a:endParaRPr lang="en-US" altLang="zh-CN" sz="2800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46BFBA-B658-457E-86C3-4A8DBF64BE02}" type="slidenum">
              <a:rPr lang="en-US" altLang="zh-CN" smtClean="0"/>
              <a:pPr eaLnBrk="1" hangingPunct="1"/>
              <a:t>64</a:t>
            </a:fld>
            <a:endParaRPr lang="en-US" altLang="zh-CN" smtClean="0"/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1447800" y="1600200"/>
            <a:ext cx="62484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dblquad(func2d, a, b, gfun, hfun)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68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105400"/>
            <a:ext cx="252253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zh-CN" altLang="zh-CN" sz="2800" smtClean="0"/>
              <a:t>解常微分方程组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integrate</a:t>
            </a:r>
            <a:r>
              <a:rPr lang="zh-CN" altLang="zh-CN" sz="2800" smtClean="0"/>
              <a:t>模块还提供了对常微分方程组进行积分的函数</a:t>
            </a:r>
            <a:r>
              <a:rPr lang="en-US" altLang="zh-CN" sz="2800" smtClean="0"/>
              <a:t>odeint()</a:t>
            </a:r>
            <a:r>
              <a:rPr lang="zh-CN" altLang="zh-CN" sz="2800" smtClean="0"/>
              <a:t>。下面看看如何用它计算洛伦茨吸引子的轨迹。洛伦茨吸引子由下面的三个微分方程定义：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这三个方程定义了三维空间中各个坐标点上的速度矢量。从某个坐标开始沿着速度矢</a:t>
            </a:r>
            <a:r>
              <a:rPr lang="zh-CN" altLang="en-US" sz="2800" smtClean="0"/>
              <a:t>量</a:t>
            </a:r>
            <a:r>
              <a:rPr lang="zh-CN" altLang="zh-CN" sz="2800" smtClean="0"/>
              <a:t>进行积分，就可以计算出无质量点在此空间中的运动轨迹。其中，</a:t>
            </a:r>
            <a:r>
              <a:rPr lang="el-GR" altLang="zh-CN" sz="2800" smtClean="0"/>
              <a:t>σ</a:t>
            </a:r>
            <a:r>
              <a:rPr lang="zh-CN" altLang="en-US" sz="2800" smtClean="0"/>
              <a:t>、</a:t>
            </a:r>
            <a:r>
              <a:rPr lang="el-GR" altLang="zh-CN" sz="2800" smtClean="0"/>
              <a:t>ρ</a:t>
            </a:r>
            <a:r>
              <a:rPr lang="zh-CN" altLang="en-US" sz="2800" smtClean="0"/>
              <a:t>、</a:t>
            </a:r>
            <a:r>
              <a:rPr lang="el-GR" altLang="zh-CN" sz="2800" smtClean="0"/>
              <a:t>β</a:t>
            </a:r>
            <a:r>
              <a:rPr lang="zh-CN" altLang="zh-CN" sz="2800" smtClean="0"/>
              <a:t>为三个常数</a:t>
            </a:r>
            <a:r>
              <a:rPr lang="en-US" altLang="zh-CN" sz="2800" smtClean="0"/>
              <a:t>.</a:t>
            </a:r>
            <a:r>
              <a:rPr lang="zh-CN" altLang="zh-CN" sz="2800" smtClean="0"/>
              <a:t>不同的参数可以计算出不同的运动轨迹：</a:t>
            </a:r>
            <a:r>
              <a:rPr lang="en-US" altLang="zh-CN" sz="2800" smtClean="0"/>
              <a:t>x(t)</a:t>
            </a:r>
            <a:r>
              <a:rPr lang="zh-CN" altLang="zh-CN" sz="2800" smtClean="0"/>
              <a:t>、</a:t>
            </a:r>
            <a:r>
              <a:rPr lang="en-US" altLang="zh-CN" sz="2800" smtClean="0"/>
              <a:t>y(t)</a:t>
            </a:r>
            <a:r>
              <a:rPr lang="zh-CN" altLang="zh-CN" sz="2800" smtClean="0"/>
              <a:t>、</a:t>
            </a:r>
            <a:r>
              <a:rPr lang="en-US" altLang="zh-CN" sz="2800" smtClean="0"/>
              <a:t>z(t)</a:t>
            </a:r>
            <a:r>
              <a:rPr lang="zh-CN" altLang="en-US" sz="2800" smtClean="0"/>
              <a:t>。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endParaRPr lang="zh-CN" altLang="en-US" sz="2800" smtClean="0"/>
          </a:p>
        </p:txBody>
      </p:sp>
      <p:sp>
        <p:nvSpPr>
          <p:cNvPr id="1024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1E7A598-23B4-4299-A46F-7F386F65177E}" type="slidenum">
              <a:rPr lang="en-US" altLang="zh-CN" smtClean="0"/>
              <a:pPr eaLnBrk="1" hangingPunct="1"/>
              <a:t>65</a:t>
            </a:fld>
            <a:endParaRPr lang="en-US" altLang="zh-CN" smtClean="0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427163" y="3276600"/>
          <a:ext cx="690086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3377880" imgH="393480" progId="Equation.DSMT4">
                  <p:embed/>
                </p:oleObj>
              </mc:Choice>
              <mc:Fallback>
                <p:oleObj name="Equation" r:id="rId3" imgW="33778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3276600"/>
                        <a:ext cx="690086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534400" cy="4967287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当参数为某些值时，轨迹出现混沌现象</a:t>
            </a:r>
            <a:r>
              <a:rPr lang="zh-CN" altLang="en-US" sz="2800" smtClean="0"/>
              <a:t>。</a:t>
            </a:r>
            <a:r>
              <a:rPr lang="zh-CN" altLang="zh-CN" sz="2800" smtClean="0"/>
              <a:t>即微小的初值差别也会显著地影响运动轨迹。下面是洛伦茨吸引子的轨迹计算和绘制程序：</a:t>
            </a:r>
            <a:r>
              <a:rPr lang="en-US" altLang="zh-CN" sz="2800" smtClean="0"/>
              <a:t>(scipy_odeint_lorenz)</a:t>
            </a: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28842B9-9F63-4B1D-B308-E7BE960656D2}" type="slidenum">
              <a:rPr lang="en-US" altLang="zh-CN" smtClean="0"/>
              <a:pPr eaLnBrk="1" hangingPunct="1"/>
              <a:t>66</a:t>
            </a:fld>
            <a:endParaRPr lang="en-US" altLang="zh-CN" smtClean="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7543800" cy="28622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from scipy.integrate import odeint </a:t>
            </a:r>
          </a:p>
          <a:p>
            <a:pPr eaLnBrk="1" hangingPunct="1"/>
            <a:r>
              <a:rPr lang="en-US" altLang="zh-CN" sz="2000"/>
              <a:t>import numpy as np 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def lorenz(w, t, p, r, b): </a:t>
            </a:r>
          </a:p>
          <a:p>
            <a:pPr eaLnBrk="1" hangingPunct="1"/>
            <a:r>
              <a:rPr lang="en-US" altLang="zh-CN" sz="2000"/>
              <a:t>	# </a:t>
            </a:r>
            <a:r>
              <a:rPr lang="zh-CN" altLang="en-US" sz="2000"/>
              <a:t>给出位置矢量</a:t>
            </a:r>
            <a:r>
              <a:rPr lang="en-US" altLang="zh-CN" sz="2000"/>
              <a:t>w，</a:t>
            </a:r>
            <a:r>
              <a:rPr lang="zh-CN" altLang="en-US" sz="2000"/>
              <a:t>和三个参数</a:t>
            </a:r>
            <a:r>
              <a:rPr lang="en-US" altLang="zh-CN" sz="2000"/>
              <a:t>p, r, b</a:t>
            </a:r>
            <a:r>
              <a:rPr lang="zh-CN" altLang="en-US" sz="2000"/>
              <a:t>计算出</a:t>
            </a:r>
          </a:p>
          <a:p>
            <a:pPr eaLnBrk="1" hangingPunct="1"/>
            <a:r>
              <a:rPr lang="en-US" altLang="zh-CN" sz="2000"/>
              <a:t>	# dx/dt, dy/dt, dz/dt</a:t>
            </a:r>
            <a:r>
              <a:rPr lang="zh-CN" altLang="en-US" sz="2000"/>
              <a:t>的值</a:t>
            </a:r>
          </a:p>
          <a:p>
            <a:pPr eaLnBrk="1" hangingPunct="1"/>
            <a:r>
              <a:rPr lang="en-US" altLang="zh-CN" sz="2000"/>
              <a:t>	x, y, z = w.tolist()</a:t>
            </a:r>
          </a:p>
          <a:p>
            <a:pPr eaLnBrk="1" hangingPunct="1"/>
            <a:r>
              <a:rPr lang="en-US" altLang="zh-CN" sz="2000"/>
              <a:t>	# </a:t>
            </a:r>
            <a:r>
              <a:rPr lang="zh-CN" altLang="en-US" sz="2000"/>
              <a:t>直接与</a:t>
            </a:r>
            <a:r>
              <a:rPr lang="en-US" altLang="zh-CN" sz="2000"/>
              <a:t>lorenz</a:t>
            </a:r>
            <a:r>
              <a:rPr lang="zh-CN" altLang="en-US" sz="2000"/>
              <a:t>的计算公式对应 </a:t>
            </a:r>
          </a:p>
          <a:p>
            <a:pPr eaLnBrk="1" hangingPunct="1"/>
            <a:r>
              <a:rPr lang="en-US" altLang="zh-CN" sz="2000"/>
              <a:t>	return p*(y-x), x*(r-z)-y, x*y-b*z</a:t>
            </a:r>
            <a:endParaRPr lang="zh-CN" altLang="en-US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350D2A-97ED-4649-B7C6-6990557962AC}" type="slidenum">
              <a:rPr lang="en-US" altLang="zh-CN" smtClean="0"/>
              <a:pPr eaLnBrk="1" hangingPunct="1"/>
              <a:t>67</a:t>
            </a:fld>
            <a:endParaRPr lang="en-US" altLang="zh-CN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467600" cy="50165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t = np.arange(0, 30, 0.01) # </a:t>
            </a:r>
            <a:r>
              <a:rPr lang="zh-CN" altLang="en-US" sz="2000"/>
              <a:t>创建时间点 </a:t>
            </a:r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调用</a:t>
            </a:r>
            <a:r>
              <a:rPr lang="en-US" altLang="zh-CN" sz="2000"/>
              <a:t>ode</a:t>
            </a:r>
            <a:r>
              <a:rPr lang="zh-CN" altLang="en-US" sz="2000"/>
              <a:t>对</a:t>
            </a:r>
            <a:r>
              <a:rPr lang="en-US" altLang="zh-CN" sz="2000"/>
              <a:t>lorenz</a:t>
            </a:r>
            <a:r>
              <a:rPr lang="zh-CN" altLang="en-US" sz="2000"/>
              <a:t>进行求解</a:t>
            </a:r>
            <a:r>
              <a:rPr lang="en-US" altLang="zh-CN" sz="2000"/>
              <a:t>, </a:t>
            </a:r>
            <a:r>
              <a:rPr lang="zh-CN" altLang="en-US" sz="2000"/>
              <a:t>用两个不同的初始值 </a:t>
            </a:r>
          </a:p>
          <a:p>
            <a:pPr eaLnBrk="1" hangingPunct="1"/>
            <a:r>
              <a:rPr lang="en-US" altLang="zh-CN" sz="2000"/>
              <a:t>track1 = </a:t>
            </a:r>
            <a:r>
              <a:rPr lang="en-US" altLang="zh-CN" sz="2000">
                <a:solidFill>
                  <a:srgbClr val="FF0000"/>
                </a:solidFill>
              </a:rPr>
              <a:t>odeint</a:t>
            </a:r>
            <a:r>
              <a:rPr lang="en-US" altLang="zh-CN" sz="2000"/>
              <a:t>(lorenz, (0.0, 1.00, 0.0), t, args=(10.0, 28.0, 3.0)) </a:t>
            </a:r>
          </a:p>
          <a:p>
            <a:pPr eaLnBrk="1" hangingPunct="1"/>
            <a:r>
              <a:rPr lang="en-US" altLang="zh-CN" sz="2000"/>
              <a:t>track2 = </a:t>
            </a:r>
            <a:r>
              <a:rPr lang="en-US" altLang="zh-CN" sz="2000">
                <a:solidFill>
                  <a:srgbClr val="FF0000"/>
                </a:solidFill>
              </a:rPr>
              <a:t>odeint</a:t>
            </a:r>
            <a:r>
              <a:rPr lang="en-US" altLang="zh-CN" sz="2000"/>
              <a:t>(lorenz, (0.0, 1.01, 0.0), t, args=(10.0, 28.0, 3.0)) 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# </a:t>
            </a:r>
            <a:r>
              <a:rPr lang="zh-CN" altLang="en-US" sz="2000"/>
              <a:t>绘图</a:t>
            </a:r>
          </a:p>
          <a:p>
            <a:pPr eaLnBrk="1" hangingPunct="1"/>
            <a:r>
              <a:rPr lang="en-US" altLang="zh-CN" sz="2000"/>
              <a:t>from mpl_toolkits.mplot3d import Axes3D </a:t>
            </a:r>
          </a:p>
          <a:p>
            <a:pPr eaLnBrk="1" hangingPunct="1"/>
            <a:r>
              <a:rPr lang="en-US" altLang="zh-CN" sz="2000"/>
              <a:t>import matplotlib.pyplot as plt </a:t>
            </a:r>
            <a:br>
              <a:rPr lang="en-US" altLang="zh-CN" sz="2000"/>
            </a:br>
            <a:endParaRPr lang="en-US" altLang="zh-CN" sz="2000"/>
          </a:p>
          <a:p>
            <a:pPr eaLnBrk="1" hangingPunct="1"/>
            <a:r>
              <a:rPr lang="en-US" altLang="zh-CN" sz="2000"/>
              <a:t>fig = plt.figure()</a:t>
            </a:r>
          </a:p>
          <a:p>
            <a:pPr eaLnBrk="1" hangingPunct="1"/>
            <a:r>
              <a:rPr lang="en-US" altLang="zh-CN" sz="2000"/>
              <a:t>ax = Axes3D(fig)</a:t>
            </a:r>
          </a:p>
          <a:p>
            <a:pPr eaLnBrk="1" hangingPunct="1"/>
            <a:r>
              <a:rPr lang="en-US" altLang="zh-CN" sz="2000"/>
              <a:t>ax.plot(track1[:,0], track1[:,1], track1[:,2])</a:t>
            </a:r>
          </a:p>
          <a:p>
            <a:pPr eaLnBrk="1" hangingPunct="1"/>
            <a:r>
              <a:rPr lang="en-US" altLang="zh-CN" sz="2000"/>
              <a:t>ax.plot(track2[:,0], track2[:,1], track2[:,2])</a:t>
            </a:r>
          </a:p>
          <a:p>
            <a:pPr eaLnBrk="1" hangingPunct="1"/>
            <a:r>
              <a:rPr lang="en-US" altLang="zh-CN" sz="2000"/>
              <a:t>plt.show()</a:t>
            </a:r>
            <a:endParaRPr lang="zh-CN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81000" y="1052513"/>
            <a:ext cx="8305800" cy="51958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程序中首先定义一个函数</a:t>
            </a:r>
            <a:r>
              <a:rPr lang="en-US" altLang="zh-CN" sz="2800" dirty="0" err="1" smtClean="0"/>
              <a:t>lo</a:t>
            </a:r>
            <a:r>
              <a:rPr lang="en-US" sz="2800" dirty="0" err="1" smtClean="0"/>
              <a:t>renz</a:t>
            </a:r>
            <a:r>
              <a:rPr lang="en-US" sz="2800" dirty="0" smtClean="0"/>
              <a:t>(),</a:t>
            </a:r>
            <a:r>
              <a:rPr lang="zh-CN" sz="2800" dirty="0" smtClean="0"/>
              <a:t>它的任务是计算出某个坐标点在各个方向上的微分值，可以直接根据洛伦茨吸引子的公式得出。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</a:t>
            </a:r>
            <a:r>
              <a:rPr lang="zh-CN" sz="2800" dirty="0" smtClean="0"/>
              <a:t>使用不同的位移初始值两次调用</a:t>
            </a:r>
            <a:r>
              <a:rPr lang="en-US" sz="2800" dirty="0" err="1" smtClean="0"/>
              <a:t>odeint</a:t>
            </a:r>
            <a:r>
              <a:rPr lang="en-US" sz="2800" dirty="0" smtClean="0"/>
              <a:t>(),</a:t>
            </a:r>
            <a:r>
              <a:rPr lang="zh-CN" sz="2800" dirty="0" smtClean="0"/>
              <a:t>对微分方程求解。</a:t>
            </a:r>
            <a:r>
              <a:rPr lang="en-US" altLang="zh-CN" sz="2800" dirty="0" err="1" smtClean="0"/>
              <a:t>o</a:t>
            </a:r>
            <a:r>
              <a:rPr lang="en-US" sz="2800" dirty="0" err="1" smtClean="0"/>
              <a:t>deint</a:t>
            </a:r>
            <a:r>
              <a:rPr lang="en-US" sz="2800" dirty="0" smtClean="0"/>
              <a:t>()</a:t>
            </a:r>
            <a:r>
              <a:rPr lang="zh-CN" sz="2800" dirty="0" smtClean="0"/>
              <a:t>有许多参数分别为：</a:t>
            </a: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lorenz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它是计算某个位置上各个方向的速度的函数。</a:t>
            </a:r>
          </a:p>
          <a:p>
            <a:pPr lvl="1">
              <a:defRPr/>
            </a:pPr>
            <a:r>
              <a:rPr lang="zh-CN" sz="2400" dirty="0" smtClean="0">
                <a:cs typeface="+mn-cs"/>
              </a:rPr>
              <a:t>(0.0,</a:t>
            </a:r>
            <a:r>
              <a:rPr lang="en-US" sz="2400" dirty="0" smtClean="0">
                <a:cs typeface="+mn-cs"/>
              </a:rPr>
              <a:t>1.0,0.0):</a:t>
            </a:r>
            <a:r>
              <a:rPr lang="zh-CN" sz="2400" dirty="0" smtClean="0">
                <a:cs typeface="+mn-cs"/>
              </a:rPr>
              <a:t>位置初始值，它是计算常微分方程所需的各个变量的初始值。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t:</a:t>
            </a:r>
            <a:r>
              <a:rPr lang="zh-CN" sz="2400" dirty="0" smtClean="0">
                <a:cs typeface="+mn-cs"/>
              </a:rPr>
              <a:t>表示时间的数组，</a:t>
            </a:r>
            <a:r>
              <a:rPr lang="en-US" sz="2400" dirty="0" err="1" smtClean="0">
                <a:cs typeface="+mn-cs"/>
              </a:rPr>
              <a:t>odeint</a:t>
            </a:r>
            <a:r>
              <a:rPr lang="en-US" sz="2400" dirty="0" smtClean="0">
                <a:cs typeface="+mn-cs"/>
              </a:rPr>
              <a:t>()</a:t>
            </a:r>
            <a:r>
              <a:rPr lang="zh-CN" sz="2400" dirty="0" smtClean="0">
                <a:cs typeface="+mn-cs"/>
              </a:rPr>
              <a:t>对此数组中的每个时间点进行求解，得出所有时间点的位置。</a:t>
            </a: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args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这些参数直接传递给</a:t>
            </a:r>
            <a:r>
              <a:rPr lang="en-US" altLang="zh-CN" sz="2400" dirty="0" err="1" smtClean="0">
                <a:cs typeface="+mn-cs"/>
              </a:rPr>
              <a:t>l</a:t>
            </a:r>
            <a:r>
              <a:rPr lang="en-US" sz="2400" dirty="0" err="1" smtClean="0">
                <a:cs typeface="+mn-cs"/>
              </a:rPr>
              <a:t>orenz</a:t>
            </a:r>
            <a:r>
              <a:rPr lang="en-US" altLang="zh-CN" sz="2400" dirty="0" smtClean="0">
                <a:cs typeface="+mn-cs"/>
              </a:rPr>
              <a:t>()</a:t>
            </a:r>
            <a:r>
              <a:rPr lang="en-US" sz="2400" dirty="0" smtClean="0">
                <a:cs typeface="+mn-cs"/>
              </a:rPr>
              <a:t>,</a:t>
            </a:r>
            <a:r>
              <a:rPr lang="zh-CN" sz="2400" dirty="0" smtClean="0">
                <a:cs typeface="+mn-cs"/>
              </a:rPr>
              <a:t>因此它们在整个积分过程中都是常量。</a:t>
            </a:r>
            <a:endParaRPr lang="en-US" altLang="zh-CN" sz="2800" dirty="0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3279C42-FFFF-4519-855A-24619F0849F6}" type="slidenum">
              <a:rPr lang="en-US" altLang="zh-CN" smtClean="0"/>
              <a:pPr eaLnBrk="1" hangingPunct="1"/>
              <a:t>68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smtClean="0"/>
              <a:t>数值</a:t>
            </a:r>
            <a:r>
              <a:rPr lang="zh-CN" altLang="en-US" sz="3600" smtClean="0"/>
              <a:t>积分</a:t>
            </a:r>
            <a:r>
              <a:rPr lang="en-US" altLang="zh-CN" sz="3600" smtClean="0"/>
              <a:t>—integrate</a:t>
            </a:r>
            <a:endParaRPr lang="zh-CN" altLang="en-US" sz="3600" smtClean="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043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</a:t>
            </a:r>
            <a:r>
              <a:rPr lang="zh-CN" altLang="zh-CN" sz="2800" smtClean="0"/>
              <a:t>最后通过</a:t>
            </a:r>
            <a:r>
              <a:rPr lang="en-US" altLang="zh-CN" sz="2800" smtClean="0"/>
              <a:t>matplotlib</a:t>
            </a:r>
            <a:r>
              <a:rPr lang="zh-CN" altLang="zh-CN" sz="2800" smtClean="0"/>
              <a:t>的三维绘图模块绘制出</a:t>
            </a:r>
            <a:r>
              <a:rPr lang="en-US" altLang="zh-CN" sz="2800" smtClean="0"/>
              <a:t>odeint()</a:t>
            </a:r>
            <a:r>
              <a:rPr lang="zh-CN" altLang="zh-CN" sz="2800" smtClean="0"/>
              <a:t>后得到的轨迹。即使初始值只相差</a:t>
            </a:r>
            <a:r>
              <a:rPr lang="en-US" altLang="zh-CN" sz="2800" smtClean="0"/>
              <a:t>0.01</a:t>
            </a:r>
            <a:r>
              <a:rPr lang="zh-CN" altLang="zh-CN" sz="2800" smtClean="0"/>
              <a:t>，两条运动轨迹也是完全不同的。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86833B7-6D4C-4A25-9D73-6721182DA80B}" type="slidenum">
              <a:rPr lang="en-US" altLang="zh-CN" smtClean="0"/>
              <a:pPr eaLnBrk="1" hangingPunct="1"/>
              <a:t>69</a:t>
            </a:fld>
            <a:endParaRPr lang="en-US" altLang="zh-CN" smtClean="0"/>
          </a:p>
        </p:txBody>
      </p:sp>
      <p:pic>
        <p:nvPicPr>
          <p:cNvPr id="809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3340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常数和特殊函数</a:t>
            </a:r>
          </a:p>
        </p:txBody>
      </p:sp>
      <p:sp>
        <p:nvSpPr>
          <p:cNvPr id="2054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8262938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SciPy</a:t>
            </a:r>
            <a:r>
              <a:rPr lang="zh-CN" altLang="zh-CN" sz="2800" smtClean="0"/>
              <a:t>的</a:t>
            </a:r>
            <a:r>
              <a:rPr lang="en-US" altLang="zh-CN" sz="2800" smtClean="0"/>
              <a:t>special</a:t>
            </a:r>
            <a:r>
              <a:rPr lang="zh-CN" altLang="zh-CN" sz="2800" smtClean="0"/>
              <a:t>模块是一个非常完整的函数库，其中包含了基本数学函数、特殊数学函数以及</a:t>
            </a:r>
            <a:r>
              <a:rPr lang="en-US" altLang="zh-CN" sz="2800" smtClean="0"/>
              <a:t>NumPy</a:t>
            </a:r>
            <a:r>
              <a:rPr lang="zh-CN" altLang="zh-CN" sz="2800" smtClean="0"/>
              <a:t>中出现的所有函数。由于函数数量众多，本节仅对其进行简要介绍。至于具体包含的函数列表，请参考</a:t>
            </a:r>
            <a:r>
              <a:rPr lang="en-US" altLang="zh-CN" sz="2800" smtClean="0"/>
              <a:t>SciPy</a:t>
            </a:r>
            <a:r>
              <a:rPr lang="zh-CN" altLang="zh-CN" sz="2800" smtClean="0"/>
              <a:t>的帮助文档。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伽玛函数</a:t>
            </a:r>
            <a:r>
              <a:rPr lang="en-US" altLang="zh-CN" sz="2800" smtClean="0"/>
              <a:t>   </a:t>
            </a:r>
            <a:r>
              <a:rPr lang="zh-CN" altLang="zh-CN" sz="2800" smtClean="0"/>
              <a:t>是概率统计学中经常出现的一个特殊函数，它的计算公式如下：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zh-CN" sz="280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/>
          </a:p>
        </p:txBody>
      </p:sp>
      <p:sp>
        <p:nvSpPr>
          <p:cNvPr id="205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F95F9FA-F8B6-40F0-A38E-98BEAEAF76BC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4502150" y="3352800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52800"/>
                        <a:ext cx="1397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3048000" y="4343400"/>
          <a:ext cx="335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117440" imgH="330120" progId="Equation.DSMT4">
                  <p:embed/>
                </p:oleObj>
              </mc:Choice>
              <mc:Fallback>
                <p:oleObj name="Equation" r:id="rId5" imgW="111744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335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3200400" y="33528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533400" y="1052513"/>
            <a:ext cx="80772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Scipy</a:t>
            </a:r>
            <a:r>
              <a:rPr lang="zh-CN" altLang="zh-CN" sz="2800" smtClean="0"/>
              <a:t>的</a:t>
            </a:r>
            <a:r>
              <a:rPr lang="en-US" altLang="zh-CN" sz="2800" smtClean="0"/>
              <a:t>stats</a:t>
            </a:r>
            <a:r>
              <a:rPr lang="zh-CN" altLang="zh-CN" sz="2800" smtClean="0"/>
              <a:t>模块包含了多种</a:t>
            </a:r>
            <a:r>
              <a:rPr lang="zh-CN" altLang="en-US" sz="2800" smtClean="0"/>
              <a:t>概率</a:t>
            </a:r>
            <a:r>
              <a:rPr lang="zh-CN" altLang="zh-CN" sz="2800" smtClean="0"/>
              <a:t>分布的随机变</a:t>
            </a:r>
            <a:r>
              <a:rPr lang="zh-CN" altLang="en-US" sz="2800" smtClean="0"/>
              <a:t>量</a:t>
            </a:r>
            <a:r>
              <a:rPr lang="zh-CN" altLang="zh-CN" sz="2800" smtClean="0"/>
              <a:t>，随机变量分为连续的和离散的两种。 所有的连续随机变量都是</a:t>
            </a:r>
            <a:r>
              <a:rPr lang="en-US" altLang="zh-CN" sz="2800" smtClean="0"/>
              <a:t>rv_continuous</a:t>
            </a:r>
            <a:r>
              <a:rPr lang="zh-CN" altLang="zh-CN" sz="2800" smtClean="0"/>
              <a:t>的派生类的对象</a:t>
            </a:r>
            <a:r>
              <a:rPr lang="zh-CN" altLang="en-US" sz="2800" smtClean="0"/>
              <a:t>，</a:t>
            </a:r>
            <a:r>
              <a:rPr lang="zh-CN" altLang="zh-CN" sz="2800" smtClean="0"/>
              <a:t>而所有的离散随机变量都是 </a:t>
            </a:r>
            <a:r>
              <a:rPr lang="en-US" altLang="zh-CN" sz="2800" smtClean="0"/>
              <a:t>rv_discrete</a:t>
            </a:r>
            <a:r>
              <a:rPr lang="zh-CN" altLang="zh-CN" sz="2800" smtClean="0"/>
              <a:t>的派生类的对象。</a:t>
            </a:r>
          </a:p>
          <a:p>
            <a:r>
              <a:rPr lang="zh-CN" altLang="zh-CN" sz="2800" smtClean="0"/>
              <a:t>连续和离散概率分布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可以使用下面的语句获得</a:t>
            </a:r>
            <a:r>
              <a:rPr lang="en-US" altLang="zh-CN" sz="2800" smtClean="0"/>
              <a:t>stats</a:t>
            </a:r>
            <a:r>
              <a:rPr lang="zh-CN" altLang="zh-CN" sz="2800" smtClean="0"/>
              <a:t>模块中所有的连续随机变量：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FCEF6E3-7D08-4EE9-9417-ECEE2108E623}" type="slidenum">
              <a:rPr lang="en-US" altLang="zh-CN" smtClean="0"/>
              <a:pPr eaLnBrk="1" hangingPunct="1"/>
              <a:t>70</a:t>
            </a:fld>
            <a:endParaRPr lang="en-US" altLang="zh-CN" smtClean="0"/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066800" y="4724400"/>
            <a:ext cx="70104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&gt;&gt;&gt;from scipy import stats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[k for k,v in stats.__dict__.items() if isinstance(v,stats.rv_continuous)]</a:t>
            </a:r>
            <a:endParaRPr lang="zh-CN" altLang="en-US" sz="2000"/>
          </a:p>
          <a:p>
            <a:pPr eaLnBrk="1" hangingPunct="1"/>
            <a:r>
              <a:rPr lang="en-US" altLang="zh-CN" sz="2000"/>
              <a:t>[‘genhalflogistic’,’ triang’,’ rayleigh’,’betaprime’,…]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800" dirty="0" smtClean="0"/>
              <a:t>       </a:t>
            </a:r>
            <a:r>
              <a:rPr lang="zh-CN" sz="2800" dirty="0" smtClean="0"/>
              <a:t>连续随机变</a:t>
            </a:r>
            <a:r>
              <a:rPr lang="zh-CN" altLang="en-US" sz="2800" dirty="0" smtClean="0"/>
              <a:t>量</a:t>
            </a:r>
            <a:r>
              <a:rPr lang="zh-CN" sz="2800" dirty="0" smtClean="0"/>
              <a:t>对象都有如下方法：</a:t>
            </a: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rvs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对随机变量进行随机取值，可以通过</a:t>
            </a:r>
            <a:r>
              <a:rPr lang="en-US" sz="2400" dirty="0" smtClean="0">
                <a:cs typeface="+mn-cs"/>
              </a:rPr>
              <a:t>size</a:t>
            </a:r>
            <a:r>
              <a:rPr lang="zh-CN" sz="2400" dirty="0" smtClean="0">
                <a:cs typeface="+mn-cs"/>
              </a:rPr>
              <a:t>参数指定输出的数组大小。 </a:t>
            </a:r>
            <a:endParaRPr lang="en-US" altLang="zh-CN" sz="2400" dirty="0" smtClean="0">
              <a:cs typeface="+mn-cs"/>
            </a:endParaRP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pdf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随机变量的概率密度函数。</a:t>
            </a: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cdf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随机变</a:t>
            </a:r>
            <a:r>
              <a:rPr lang="zh-CN" sz="2400" dirty="0" smtClean="0"/>
              <a:t>量</a:t>
            </a:r>
            <a:r>
              <a:rPr lang="zh-CN" sz="2400" dirty="0" smtClean="0">
                <a:cs typeface="+mn-cs"/>
              </a:rPr>
              <a:t>的累积分布函数，它是概率密度</a:t>
            </a:r>
            <a:r>
              <a:rPr lang="zh-CN" altLang="en-US" sz="2400" dirty="0" smtClean="0">
                <a:cs typeface="+mn-cs"/>
              </a:rPr>
              <a:t>函数</a:t>
            </a:r>
            <a:r>
              <a:rPr lang="zh-CN" sz="2400" dirty="0" smtClean="0">
                <a:cs typeface="+mn-cs"/>
              </a:rPr>
              <a:t>的积分。</a:t>
            </a: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sf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随机变量的生存函数，它的值是</a:t>
            </a:r>
            <a:r>
              <a:rPr lang="en-US" sz="2400" dirty="0" smtClean="0">
                <a:cs typeface="+mn-cs"/>
              </a:rPr>
              <a:t>1-cdf(t)。</a:t>
            </a:r>
            <a:endParaRPr lang="zh-CN" sz="2400" dirty="0" smtClean="0">
              <a:cs typeface="+mn-cs"/>
            </a:endParaRPr>
          </a:p>
          <a:p>
            <a:pPr lvl="1">
              <a:defRPr/>
            </a:pPr>
            <a:r>
              <a:rPr lang="en-US" sz="2400" dirty="0" err="1" smtClean="0">
                <a:cs typeface="+mn-cs"/>
              </a:rPr>
              <a:t>ppf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累积分布函数的反函数。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stat</a:t>
            </a:r>
            <a:r>
              <a:rPr lang="en-US" altLang="zh-CN" sz="2400" dirty="0" smtClean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:</a:t>
            </a:r>
            <a:r>
              <a:rPr lang="zh-CN" sz="2400" dirty="0" smtClean="0">
                <a:cs typeface="+mn-cs"/>
              </a:rPr>
              <a:t>计算随机变</a:t>
            </a:r>
            <a:r>
              <a:rPr lang="zh-CN" altLang="en-US" sz="2400" dirty="0" smtClean="0">
                <a:cs typeface="+mn-cs"/>
              </a:rPr>
              <a:t>量</a:t>
            </a:r>
            <a:r>
              <a:rPr lang="zh-CN" sz="2400" dirty="0" smtClean="0">
                <a:cs typeface="+mn-cs"/>
              </a:rPr>
              <a:t>的期望值和方差。</a:t>
            </a:r>
          </a:p>
          <a:p>
            <a:pPr lvl="1">
              <a:defRPr/>
            </a:pPr>
            <a:r>
              <a:rPr lang="en-US" sz="2400" dirty="0" smtClean="0">
                <a:cs typeface="+mn-cs"/>
              </a:rPr>
              <a:t>fit</a:t>
            </a:r>
            <a:r>
              <a:rPr lang="zh-CN" altLang="en-US" sz="2400" dirty="0" smtClean="0">
                <a:cs typeface="+mn-cs"/>
              </a:rPr>
              <a:t>：</a:t>
            </a:r>
            <a:r>
              <a:rPr lang="zh-CN" sz="2400" dirty="0" smtClean="0">
                <a:cs typeface="+mn-cs"/>
              </a:rPr>
              <a:t>对一组随机取样进行拟合，找出最适合取样数据的概率密度函数的系数。</a:t>
            </a:r>
            <a:endParaRPr lang="zh-CN" altLang="en-US" sz="2800" dirty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B2D68E8-1847-46A4-AC85-F4247B3CEC85}" type="slidenum">
              <a:rPr lang="en-US" altLang="zh-CN" smtClean="0"/>
              <a:pPr eaLnBrk="1" hangingPunct="1"/>
              <a:t>71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下面以正态分布为例，简单介绍随机变童的用法。获得默认正态分布的随机变</a:t>
            </a:r>
            <a:r>
              <a:rPr lang="zh-CN" altLang="en-US" sz="2800" smtClean="0"/>
              <a:t>量</a:t>
            </a:r>
            <a:r>
              <a:rPr lang="zh-CN" altLang="zh-CN" sz="2800" smtClean="0"/>
              <a:t>的期望值和方差，默认情况下它是一个均值为0、方差为1的随机变量：</a:t>
            </a:r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norm</a:t>
            </a:r>
            <a:r>
              <a:rPr lang="zh-CN" altLang="zh-CN" sz="2800" smtClean="0"/>
              <a:t>可以像函数那样来调用，通过</a:t>
            </a:r>
            <a:r>
              <a:rPr lang="en-US" altLang="zh-CN" sz="2800" smtClean="0"/>
              <a:t>loc</a:t>
            </a:r>
            <a:r>
              <a:rPr lang="zh-CN" altLang="zh-CN" sz="2800" smtClean="0"/>
              <a:t>和</a:t>
            </a:r>
            <a:r>
              <a:rPr lang="en-US" altLang="zh-CN" sz="2800" smtClean="0"/>
              <a:t>scale</a:t>
            </a:r>
            <a:r>
              <a:rPr lang="zh-CN" altLang="zh-CN" sz="2800" smtClean="0"/>
              <a:t>参数可以指定随机变量的偏移和缩放参数。 对于正态分布的随机变量来说，这两个参数相当于指定其期望值和标准差: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C64FB03-593F-481C-AFA4-530E77C46620}" type="slidenum">
              <a:rPr lang="en-US" altLang="zh-CN" smtClean="0"/>
              <a:pPr eaLnBrk="1" hangingPunct="1"/>
              <a:t>72</a:t>
            </a:fld>
            <a:endParaRPr lang="en-US" altLang="zh-CN" smtClean="0"/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4038600" y="2514600"/>
            <a:ext cx="4114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stats.norm.stats()</a:t>
            </a:r>
            <a:endParaRPr lang="zh-CN" altLang="en-US" sz="2000"/>
          </a:p>
          <a:p>
            <a:pPr eaLnBrk="1" hangingPunct="1"/>
            <a:r>
              <a:rPr lang="en-US" altLang="zh-CN" sz="2000"/>
              <a:t>(array(0.0), array(1.0))</a:t>
            </a:r>
            <a:endParaRPr lang="zh-CN" altLang="en-US" sz="2000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1447800" y="5257800"/>
            <a:ext cx="66294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 =stats.norm(loc=1.0,scale=2.0)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X.stats()</a:t>
            </a:r>
            <a:endParaRPr lang="zh-CN" altLang="en-US" sz="2000"/>
          </a:p>
          <a:p>
            <a:pPr eaLnBrk="1" hangingPunct="1"/>
            <a:r>
              <a:rPr lang="en-US" altLang="zh-CN" sz="2000"/>
              <a:t>(array(1.0), array(4.0)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2720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下面调用随机变量X的</a:t>
            </a:r>
            <a:r>
              <a:rPr lang="en-US" altLang="zh-CN" sz="2800" smtClean="0"/>
              <a:t>rvs()</a:t>
            </a:r>
            <a:r>
              <a:rPr lang="zh-CN" altLang="zh-CN" sz="2800" smtClean="0"/>
              <a:t>方法，得到包含一万次随机取样值的数组</a:t>
            </a:r>
            <a:r>
              <a:rPr lang="en-US" altLang="zh-CN" sz="2800" smtClean="0"/>
              <a:t>x:</a:t>
            </a:r>
            <a:r>
              <a:rPr lang="zh-CN" altLang="zh-CN" sz="2800" smtClean="0"/>
              <a:t>然后调用</a:t>
            </a:r>
            <a:r>
              <a:rPr lang="en-US" altLang="zh-CN" sz="2800" smtClean="0"/>
              <a:t>NumPy </a:t>
            </a:r>
            <a:r>
              <a:rPr lang="zh-CN" altLang="zh-CN" sz="2800" smtClean="0"/>
              <a:t>的</a:t>
            </a:r>
            <a:r>
              <a:rPr lang="en-US" altLang="zh-CN" sz="2800" smtClean="0"/>
              <a:t>mean()</a:t>
            </a:r>
            <a:r>
              <a:rPr lang="zh-CN" altLang="zh-CN" sz="2800" smtClean="0"/>
              <a:t>和</a:t>
            </a:r>
            <a:r>
              <a:rPr lang="en-US" altLang="zh-CN" sz="2800" smtClean="0"/>
              <a:t>var(),</a:t>
            </a:r>
            <a:r>
              <a:rPr lang="zh-CN" altLang="zh-CN" sz="2800" smtClean="0"/>
              <a:t>计算此数组的均值和方差，其结果符合随机变量</a:t>
            </a:r>
            <a:r>
              <a:rPr lang="en-US" altLang="zh-CN" sz="2800" smtClean="0"/>
              <a:t>x</a:t>
            </a:r>
            <a:r>
              <a:rPr lang="zh-CN" altLang="zh-CN" sz="2800" smtClean="0"/>
              <a:t>的特性：</a:t>
            </a:r>
          </a:p>
          <a:p>
            <a:pPr>
              <a:buFont typeface="Wingdings" pitchFamily="2" charset="2"/>
              <a:buNone/>
            </a:pPr>
            <a:endParaRPr lang="en-US" altLang="zh-CN" sz="2800" b="1" smtClean="0"/>
          </a:p>
          <a:p>
            <a:pPr>
              <a:buFont typeface="Wingdings" pitchFamily="2" charset="2"/>
              <a:buNone/>
            </a:pPr>
            <a:endParaRPr lang="en-US" altLang="zh-CN" sz="2800" b="1" smtClean="0"/>
          </a:p>
          <a:p>
            <a:pPr>
              <a:buFont typeface="Wingdings" pitchFamily="2" charset="2"/>
              <a:buNone/>
            </a:pPr>
            <a:r>
              <a:rPr lang="zh-CN" altLang="zh-CN" sz="2800" b="1" smtClean="0"/>
              <a:t>	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也可以使用</a:t>
            </a:r>
            <a:r>
              <a:rPr lang="en-US" altLang="zh-CN" sz="2800" smtClean="0"/>
              <a:t>fit()</a:t>
            </a:r>
            <a:r>
              <a:rPr lang="zh-CN" altLang="zh-CN" sz="2800" smtClean="0"/>
              <a:t>方法对随机取样序列</a:t>
            </a:r>
            <a:r>
              <a:rPr lang="en-US" altLang="zh-CN" sz="2800" smtClean="0"/>
              <a:t>x</a:t>
            </a:r>
            <a:r>
              <a:rPr lang="zh-CN" altLang="zh-CN" sz="2800" smtClean="0"/>
              <a:t>进行拟合，返回的是与随机取样值最吻合的随机变量的参数：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smtClean="0"/>
              <a:t>	</a:t>
            </a:r>
            <a:endParaRPr lang="zh-CN" altLang="en-US" sz="2800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25475F3-FCB7-4E5A-861D-B993EE66A682}" type="slidenum">
              <a:rPr lang="en-US" altLang="zh-CN" smtClean="0"/>
              <a:pPr eaLnBrk="1" hangingPunct="1"/>
              <a:t>73</a:t>
            </a:fld>
            <a:endParaRPr lang="en-US" altLang="zh-CN" smtClean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066800" y="2743200"/>
            <a:ext cx="76200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 =X.rvs(size=10000) # </a:t>
            </a:r>
            <a:r>
              <a:rPr lang="zh-CN" altLang="en-US" sz="2000"/>
              <a:t>对随机变量取 </a:t>
            </a:r>
            <a:r>
              <a:rPr lang="en-US" altLang="zh-CN" sz="2000"/>
              <a:t>10000</a:t>
            </a:r>
            <a:r>
              <a:rPr lang="zh-CN" altLang="en-US" sz="2000"/>
              <a:t>个值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 np.mean(x) # </a:t>
            </a:r>
            <a:r>
              <a:rPr lang="zh-CN" altLang="en-US" sz="2000"/>
              <a:t>期望值 </a:t>
            </a:r>
            <a:endParaRPr lang="en-US" altLang="zh-CN" sz="2000"/>
          </a:p>
          <a:p>
            <a:pPr eaLnBrk="1" hangingPunct="1"/>
            <a:r>
              <a:rPr lang="en-US" altLang="zh-CN" sz="2000"/>
              <a:t>1.0181259658732724 </a:t>
            </a:r>
          </a:p>
          <a:p>
            <a:pPr eaLnBrk="1" hangingPunct="1"/>
            <a:r>
              <a:rPr lang="en-US" altLang="zh-CN" sz="2000"/>
              <a:t>&gt;&gt;&gt; np.var(x) # </a:t>
            </a:r>
            <a:r>
              <a:rPr lang="zh-CN" altLang="en-US" sz="2000"/>
              <a:t>方差</a:t>
            </a:r>
          </a:p>
          <a:p>
            <a:pPr eaLnBrk="1" hangingPunct="1"/>
            <a:r>
              <a:rPr lang="en-US" altLang="zh-CN" sz="2000"/>
              <a:t>4.00188661646059</a:t>
            </a:r>
            <a:r>
              <a:rPr lang="en-US" altLang="zh-CN" sz="2000" b="1"/>
              <a:t>	</a:t>
            </a:r>
            <a:r>
              <a:rPr lang="zh-CN" altLang="en-US" sz="2000" b="1"/>
              <a:t>	</a:t>
            </a:r>
            <a:endParaRPr lang="zh-CN" altLang="en-US" sz="2000"/>
          </a:p>
        </p:txBody>
      </p:sp>
      <p:sp>
        <p:nvSpPr>
          <p:cNvPr id="84998" name="Text Box 4"/>
          <p:cNvSpPr txBox="1">
            <a:spLocks noChangeArrowheads="1"/>
          </p:cNvSpPr>
          <p:nvPr/>
        </p:nvSpPr>
        <p:spPr bwMode="auto">
          <a:xfrm>
            <a:off x="990600" y="5638800"/>
            <a:ext cx="72390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stats.norm.fit(x) #</a:t>
            </a:r>
            <a:r>
              <a:rPr lang="zh-CN" altLang="en-US" sz="2000"/>
              <a:t>得到随机序列的期望值和标准差</a:t>
            </a:r>
          </a:p>
          <a:p>
            <a:pPr eaLnBrk="1" hangingPunct="1"/>
            <a:r>
              <a:rPr lang="en-US" altLang="zh-CN" sz="2000"/>
              <a:t>array([ 1.01810091,	2.00046946])</a:t>
            </a:r>
            <a:r>
              <a:rPr lang="en-US" altLang="zh-CN" sz="2000" b="1"/>
              <a:t>	</a:t>
            </a:r>
            <a:r>
              <a:rPr lang="zh-CN" altLang="en-US" sz="2000" b="1"/>
              <a:t>	</a:t>
            </a:r>
            <a:endParaRPr lang="zh-CN" altLang="en-US"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03250"/>
          </a:xfrm>
        </p:spPr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348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接下来比较随机变量X的概率密度函数和对数组</a:t>
            </a:r>
            <a:r>
              <a:rPr lang="en-US" altLang="zh-CN" sz="2800" smtClean="0"/>
              <a:t>x</a:t>
            </a:r>
            <a:r>
              <a:rPr lang="zh-CN" altLang="zh-CN" sz="2800" smtClean="0"/>
              <a:t>进行直方图统计的结果: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zh-CN" smtClean="0"/>
              <a:t>其中，</a:t>
            </a:r>
            <a:r>
              <a:rPr lang="en-US" altLang="zh-CN" smtClean="0"/>
              <a:t>histogram()</a:t>
            </a:r>
            <a:r>
              <a:rPr lang="zh-CN" altLang="zh-CN" smtClean="0"/>
              <a:t>对数组</a:t>
            </a:r>
            <a:r>
              <a:rPr lang="en-US" altLang="zh-CN" smtClean="0"/>
              <a:t>x</a:t>
            </a:r>
            <a:r>
              <a:rPr lang="zh-CN" altLang="zh-CN" smtClean="0"/>
              <a:t>进行直方图统计。</a:t>
            </a:r>
            <a:r>
              <a:rPr lang="en-US" altLang="zh-CN" smtClean="0"/>
              <a:t>histogram()</a:t>
            </a:r>
            <a:r>
              <a:rPr lang="zh-CN" altLang="zh-CN" smtClean="0"/>
              <a:t>返回两个数组</a:t>
            </a:r>
            <a:r>
              <a:rPr lang="en-US" altLang="zh-CN" smtClean="0"/>
              <a:t>p</a:t>
            </a:r>
            <a:r>
              <a:rPr lang="zh-CN" altLang="zh-CN" smtClean="0"/>
              <a:t>和</a:t>
            </a:r>
            <a:r>
              <a:rPr lang="en-US" altLang="zh-CN" smtClean="0"/>
              <a:t>t</a:t>
            </a:r>
            <a:r>
              <a:rPr lang="zh-CN" altLang="zh-CN" smtClean="0"/>
              <a:t>2,其中</a:t>
            </a:r>
            <a:r>
              <a:rPr lang="en-US" altLang="zh-CN" smtClean="0"/>
              <a:t>p</a:t>
            </a:r>
            <a:r>
              <a:rPr lang="zh-CN" altLang="zh-CN" smtClean="0"/>
              <a:t>表示各个区间取样值出现的频数，由于</a:t>
            </a:r>
            <a:r>
              <a:rPr lang="en-US" altLang="zh-CN" smtClean="0"/>
              <a:t>normed</a:t>
            </a:r>
            <a:r>
              <a:rPr lang="zh-CN" altLang="zh-CN" smtClean="0"/>
              <a:t>参数为</a:t>
            </a:r>
            <a:r>
              <a:rPr lang="en-US" altLang="zh-CN" smtClean="0"/>
              <a:t>True,</a:t>
            </a:r>
            <a:r>
              <a:rPr lang="zh-CN" altLang="zh-CN" smtClean="0"/>
              <a:t>因此</a:t>
            </a:r>
            <a:r>
              <a:rPr lang="en-US" altLang="zh-CN" smtClean="0"/>
              <a:t>p</a:t>
            </a:r>
            <a:r>
              <a:rPr lang="zh-CN" altLang="zh-CN" smtClean="0"/>
              <a:t>的值是正规化之后的结果。</a:t>
            </a:r>
            <a:r>
              <a:rPr lang="en-US" altLang="zh-CN" smtClean="0"/>
              <a:t>t</a:t>
            </a:r>
            <a:r>
              <a:rPr lang="zh-CN" altLang="zh-CN" smtClean="0"/>
              <a:t>2表示区间，由于其中包括区间起点和终点，因此</a:t>
            </a:r>
            <a:r>
              <a:rPr lang="en-US" altLang="zh-CN" smtClean="0"/>
              <a:t>t</a:t>
            </a:r>
            <a:r>
              <a:rPr lang="zh-CN" altLang="zh-CN" smtClean="0"/>
              <a:t>2的长度为101。</a:t>
            </a:r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BCDBACF-BD42-4DC1-B38C-07B65813DED1}" type="slidenum">
              <a:rPr lang="en-US" altLang="zh-CN" smtClean="0"/>
              <a:pPr eaLnBrk="1" hangingPunct="1"/>
              <a:t>74</a:t>
            </a:fld>
            <a:endParaRPr lang="en-US" altLang="zh-CN" smtClean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4676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t = np.arange(-10, 10, 0.01)</a:t>
            </a:r>
            <a:r>
              <a:rPr lang="zh-CN" altLang="zh-CN" sz="2000"/>
              <a:t> 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 pl.plot(t, X.pdf(t)) #</a:t>
            </a:r>
            <a:r>
              <a:rPr lang="zh-CN" altLang="en-US" sz="2000"/>
              <a:t>绘制概率密度函数的理论值</a:t>
            </a:r>
            <a:endParaRPr lang="en-US" altLang="zh-CN" sz="2000"/>
          </a:p>
          <a:p>
            <a:pPr eaLnBrk="1" hangingPunct="1"/>
            <a:r>
              <a:rPr lang="zh-CN" altLang="en-US" sz="2000"/>
              <a:t> </a:t>
            </a:r>
            <a:r>
              <a:rPr lang="en-US" altLang="zh-CN" sz="2000"/>
              <a:t>&gt;&gt;&gt; p, t2 =np.histogram(x, bins=100, normed=True)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t2 = (t2[:-1] + t2[1:])/2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pl.plot(t2, p) #</a:t>
            </a:r>
            <a:r>
              <a:rPr lang="zh-CN" altLang="en-US" sz="2000"/>
              <a:t>绘制统计所得到的概率密度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下面的程序绘制随机变量X的累积分布函数和数组</a:t>
            </a:r>
            <a:r>
              <a:rPr lang="en-US" altLang="zh-CN" sz="2800" smtClean="0"/>
              <a:t>p</a:t>
            </a:r>
            <a:r>
              <a:rPr lang="zh-CN" altLang="zh-CN" sz="2800" smtClean="0"/>
              <a:t>的累加结果。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F390358-80E8-4DC2-A440-563A5C057DE9}" type="slidenum">
              <a:rPr lang="en-US" altLang="zh-CN" smtClean="0"/>
              <a:pPr eaLnBrk="1" hangingPunct="1"/>
              <a:t>75</a:t>
            </a:fld>
            <a:endParaRPr lang="en-US" altLang="zh-CN" smtClean="0"/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7162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pl.plot(t, X.cdf(t))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pl.plot(t2, np.add.accumulate(p)*(t2[1]-t2[0]))</a:t>
            </a:r>
            <a:endParaRPr lang="zh-CN" altLang="en-US" sz="2000"/>
          </a:p>
        </p:txBody>
      </p:sp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6600"/>
            <a:ext cx="6477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126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有些随机分布除了</a:t>
            </a:r>
            <a:r>
              <a:rPr lang="en-US" altLang="zh-CN" sz="2800" smtClean="0"/>
              <a:t>loc</a:t>
            </a:r>
            <a:r>
              <a:rPr lang="zh-CN" altLang="zh-CN" sz="2800" smtClean="0"/>
              <a:t>和</a:t>
            </a:r>
            <a:r>
              <a:rPr lang="en-US" altLang="zh-CN" sz="2800" smtClean="0"/>
              <a:t>scale</a:t>
            </a:r>
            <a:r>
              <a:rPr lang="zh-CN" altLang="zh-CN" sz="2800" smtClean="0"/>
              <a:t>参数之外，还需要额外的形状参数。例如伽玛分布可用于描述等待</a:t>
            </a:r>
            <a:r>
              <a:rPr lang="en-US" altLang="zh-CN" sz="2800" smtClean="0"/>
              <a:t>k</a:t>
            </a:r>
            <a:r>
              <a:rPr lang="zh-CN" altLang="zh-CN" sz="2800" smtClean="0"/>
              <a:t>个独立的随机事件发生所需的时间，</a:t>
            </a:r>
            <a:r>
              <a:rPr lang="en-US" altLang="zh-CN" sz="2800" smtClean="0"/>
              <a:t>k</a:t>
            </a:r>
            <a:r>
              <a:rPr lang="zh-CN" altLang="zh-CN" sz="2800" smtClean="0"/>
              <a:t>就是伽玛分布的形状参数。下面计算形状参数 </a:t>
            </a:r>
            <a:r>
              <a:rPr lang="en-US" altLang="zh-CN" sz="2800" smtClean="0"/>
              <a:t>k</a:t>
            </a:r>
            <a:r>
              <a:rPr lang="zh-CN" altLang="zh-CN" sz="2800" smtClean="0"/>
              <a:t>为1和2时伽玛分布的期望值和方差：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伽玛分布的尺度参数</a:t>
            </a:r>
            <a:r>
              <a:rPr lang="en-US" altLang="zh-CN" sz="2800" smtClean="0"/>
              <a:t>  </a:t>
            </a:r>
            <a:r>
              <a:rPr lang="zh-CN" altLang="zh-CN" sz="2800" smtClean="0"/>
              <a:t>和随机事件发生的频率相关，由</a:t>
            </a:r>
            <a:r>
              <a:rPr lang="en-US" altLang="zh-CN" sz="2800" smtClean="0"/>
              <a:t>scale</a:t>
            </a:r>
            <a:r>
              <a:rPr lang="zh-CN" altLang="zh-CN" sz="2800" smtClean="0"/>
              <a:t>参数指定：</a:t>
            </a:r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1126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CF5D7E3-BA46-491B-A79B-7B2F5B36AA03}" type="slidenum">
              <a:rPr lang="en-US" altLang="zh-CN" smtClean="0"/>
              <a:pPr eaLnBrk="1" hangingPunct="1"/>
              <a:t>76</a:t>
            </a:fld>
            <a:endParaRPr lang="en-US" altLang="zh-CN" smtClean="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752600" y="3352800"/>
            <a:ext cx="52578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stats.gamma.stats(1.0) </a:t>
            </a:r>
          </a:p>
          <a:p>
            <a:pPr eaLnBrk="1" hangingPunct="1"/>
            <a:r>
              <a:rPr lang="en-US" altLang="zh-CN" sz="2000"/>
              <a:t>(array(1.0), array(1.0)) </a:t>
            </a:r>
          </a:p>
          <a:p>
            <a:pPr eaLnBrk="1" hangingPunct="1"/>
            <a:r>
              <a:rPr lang="en-US" altLang="zh-CN" sz="2000"/>
              <a:t>&gt;&gt;&gt; stats.gamma.stats(2.0) </a:t>
            </a:r>
          </a:p>
          <a:p>
            <a:pPr eaLnBrk="1" hangingPunct="1"/>
            <a:r>
              <a:rPr lang="en-US" altLang="zh-CN" sz="2000"/>
              <a:t>(array(2.0) ,array(2.0))</a:t>
            </a:r>
            <a:endParaRPr lang="zh-CN" altLang="en-US" sz="2000"/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1828800" y="5715000"/>
            <a:ext cx="54864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stats.gamma.stats(2.0,scale=2) (array(4.0), array(8.0))</a:t>
            </a:r>
            <a:endParaRPr lang="zh-CN" altLang="en-US" sz="2000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4975225" y="4876800"/>
          <a:ext cx="282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4876800"/>
                        <a:ext cx="2825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22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根据伽玛分布的数学定义可知其期望值为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,</a:t>
            </a:r>
            <a:r>
              <a:rPr lang="zh-CN" altLang="zh-CN" sz="2800" smtClean="0"/>
              <a:t>方差为</a:t>
            </a:r>
            <a:r>
              <a:rPr lang="en-US" altLang="zh-CN" sz="2800" smtClean="0"/>
              <a:t>     。</a:t>
            </a:r>
            <a:r>
              <a:rPr lang="zh-CN" altLang="zh-CN" sz="2800" smtClean="0"/>
              <a:t>上面的程序验证了这两个公式。 当随机分布有额外的形状参数时，它所对应的</a:t>
            </a:r>
            <a:r>
              <a:rPr lang="en-US" altLang="zh-CN" sz="2800" smtClean="0"/>
              <a:t>rvs()、pdf()</a:t>
            </a:r>
            <a:r>
              <a:rPr lang="zh-CN" altLang="zh-CN" sz="2800" smtClean="0"/>
              <a:t>等方法都会增加额外的参数以接收形状参数。例如下面的程序调用</a:t>
            </a:r>
            <a:r>
              <a:rPr lang="en-US" altLang="zh-CN" sz="2800" smtClean="0"/>
              <a:t>rvs()</a:t>
            </a:r>
            <a:r>
              <a:rPr lang="zh-CN" altLang="zh-CN" sz="2800" smtClean="0"/>
              <a:t>对</a:t>
            </a:r>
            <a:r>
              <a:rPr lang="en-US" altLang="zh-CN" sz="2800" smtClean="0"/>
              <a:t>k</a:t>
            </a:r>
            <a:r>
              <a:rPr lang="zh-CN" altLang="zh-CN" sz="2800" smtClean="0"/>
              <a:t>=2,</a:t>
            </a:r>
            <a:r>
              <a:rPr lang="en-US" altLang="zh-CN" sz="2800" smtClean="0"/>
              <a:t>         </a:t>
            </a:r>
            <a:r>
              <a:rPr lang="zh-CN" altLang="zh-CN" sz="2800" smtClean="0"/>
              <a:t>的伽玛分布取4个随机值：</a:t>
            </a:r>
            <a:endParaRPr lang="en-US" altLang="zh-CN" sz="2800" smtClean="0"/>
          </a:p>
          <a:p>
            <a:endParaRPr lang="zh-CN" altLang="en-US" sz="2800" smtClean="0"/>
          </a:p>
        </p:txBody>
      </p:sp>
      <p:sp>
        <p:nvSpPr>
          <p:cNvPr id="122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48E7786-2D81-401C-A2A8-9F8997F2E739}" type="slidenum">
              <a:rPr lang="en-US" altLang="zh-CN" smtClean="0"/>
              <a:pPr eaLnBrk="1" hangingPunct="1"/>
              <a:t>77</a:t>
            </a:fld>
            <a:endParaRPr lang="en-US" altLang="zh-CN" smtClean="0"/>
          </a:p>
        </p:txBody>
      </p:sp>
      <p:sp>
        <p:nvSpPr>
          <p:cNvPr id="12296" name="Text Box 4"/>
          <p:cNvSpPr txBox="1">
            <a:spLocks noChangeArrowheads="1"/>
          </p:cNvSpPr>
          <p:nvPr/>
        </p:nvSpPr>
        <p:spPr bwMode="auto">
          <a:xfrm>
            <a:off x="914400" y="4267200"/>
            <a:ext cx="74676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 =stats.gamma.rvs(2, scale=2,size=4)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</a:t>
            </a:r>
          </a:p>
          <a:p>
            <a:pPr eaLnBrk="1" hangingPunct="1"/>
            <a:r>
              <a:rPr lang="en-US" altLang="zh-CN" sz="2000"/>
              <a:t>array([ 2.20814048, 3.56652153, 4.30088176,</a:t>
            </a:r>
            <a:endParaRPr lang="zh-CN" altLang="en-US" sz="2000"/>
          </a:p>
          <a:p>
            <a:pPr eaLnBrk="1" hangingPunct="1"/>
            <a:r>
              <a:rPr lang="en-US" altLang="zh-CN" sz="2000"/>
              <a:t>0.68262888])</a:t>
            </a:r>
            <a:endParaRPr lang="zh-CN" altLang="en-US" sz="2000"/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1143000" y="16637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215640" imgH="177480" progId="Equation.DSMT4">
                  <p:embed/>
                </p:oleObj>
              </mc:Choice>
              <mc:Fallback>
                <p:oleObj name="Equation" r:id="rId3" imgW="2156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637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2971800" y="1600200"/>
          <a:ext cx="609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5" imgW="266400" imgH="203040" progId="Equation.DSMT4">
                  <p:embed/>
                </p:oleObj>
              </mc:Choice>
              <mc:Fallback>
                <p:oleObj name="Equation" r:id="rId5" imgW="2664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609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2133600" y="33528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接下来调用</a:t>
            </a:r>
            <a:r>
              <a:rPr lang="en-US" altLang="zh-CN" sz="2800" smtClean="0"/>
              <a:t>pdf(),</a:t>
            </a:r>
            <a:r>
              <a:rPr lang="zh-CN" altLang="zh-CN" sz="2800" smtClean="0"/>
              <a:t>査看上面</a:t>
            </a:r>
            <a:r>
              <a:rPr lang="en-US" altLang="zh-CN" sz="2800" smtClean="0"/>
              <a:t>4</a:t>
            </a:r>
            <a:r>
              <a:rPr lang="zh-CN" altLang="zh-CN" sz="2800" smtClean="0"/>
              <a:t>个随机值所对应的概率密度：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也可以先创建将形状参数和尺度参数固定的随机变量，然后再调用其</a:t>
            </a:r>
            <a:r>
              <a:rPr lang="en-US" altLang="zh-CN" sz="2800" smtClean="0"/>
              <a:t>pdf()</a:t>
            </a:r>
            <a:r>
              <a:rPr lang="zh-CN" altLang="zh-CN" sz="2800" smtClean="0"/>
              <a:t>计算概率密度</a:t>
            </a:r>
            <a:r>
              <a:rPr lang="en-US" altLang="zh-CN" sz="2800" smtClean="0"/>
              <a:t>：</a:t>
            </a:r>
            <a:endParaRPr lang="zh-CN" altLang="zh-CN" sz="280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AD85B4B-F984-409A-8F3F-10D156A7A8B7}" type="slidenum">
              <a:rPr lang="en-US" altLang="zh-CN" smtClean="0"/>
              <a:pPr eaLnBrk="1" hangingPunct="1"/>
              <a:t>78</a:t>
            </a:fld>
            <a:endParaRPr lang="en-US" altLang="zh-CN" smtClean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7086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stats.gamma.pdf(x, 2</a:t>
            </a:r>
            <a:r>
              <a:rPr lang="en-US" altLang="zh-CN" sz="2000" b="1"/>
              <a:t>,</a:t>
            </a:r>
            <a:r>
              <a:rPr lang="en-US" altLang="zh-CN" sz="2000"/>
              <a:t> scale=2) </a:t>
            </a:r>
          </a:p>
          <a:p>
            <a:pPr eaLnBrk="1" hangingPunct="1"/>
            <a:r>
              <a:rPr lang="en-US" altLang="zh-CN" sz="2000"/>
              <a:t>array([ 0.18301012, 0.1498734 , 0.12519094,</a:t>
            </a:r>
            <a:endParaRPr lang="zh-CN" altLang="en-US" sz="2000"/>
          </a:p>
          <a:p>
            <a:pPr eaLnBrk="1" hangingPunct="1"/>
            <a:r>
              <a:rPr lang="en-US" altLang="zh-CN" sz="2000"/>
              <a:t>0.12130919])</a:t>
            </a:r>
            <a:endParaRPr lang="zh-CN" altLang="en-US" sz="2000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1600200" y="4800600"/>
            <a:ext cx="66294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 = stats.gamma(2, scale=2)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X.pdf(x)</a:t>
            </a:r>
            <a:endParaRPr lang="zh-CN" altLang="en-US" sz="2000"/>
          </a:p>
          <a:p>
            <a:pPr eaLnBrk="1" hangingPunct="1"/>
            <a:r>
              <a:rPr lang="en-US" altLang="zh-CN" sz="2000"/>
              <a:t>array([ 0.18301012, 0.1498734 , 0.12519094,</a:t>
            </a:r>
            <a:endParaRPr lang="zh-CN" altLang="en-US" sz="2000"/>
          </a:p>
          <a:p>
            <a:pPr eaLnBrk="1" hangingPunct="1"/>
            <a:r>
              <a:rPr lang="en-US" altLang="zh-CN" sz="2000"/>
              <a:t>0.12130919]) </a:t>
            </a:r>
            <a:endParaRPr lang="zh-CN" altLang="en-US"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609600" y="1052513"/>
            <a:ext cx="7958138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当分布函数的值域为离散时，称之为离散概率分布。例如投掷有6个面的骰子时，只能获得1到6的整数，因此得到的概率分布为离散的。对于离散随机分布，通常使用概率质量函数</a:t>
            </a:r>
            <a:r>
              <a:rPr lang="en-US" altLang="zh-CN" sz="2800" smtClean="0"/>
              <a:t>(PMF)</a:t>
            </a:r>
            <a:r>
              <a:rPr lang="zh-CN" altLang="zh-CN" sz="2800" smtClean="0"/>
              <a:t>描述其分布情况。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在</a:t>
            </a:r>
            <a:r>
              <a:rPr lang="en-US" altLang="zh-CN" sz="2800" smtClean="0"/>
              <a:t>stats</a:t>
            </a:r>
            <a:r>
              <a:rPr lang="zh-CN" altLang="zh-CN" sz="2800" smtClean="0"/>
              <a:t>库中所有描述离散分布的随机变量都从</a:t>
            </a:r>
            <a:r>
              <a:rPr lang="en-US" altLang="zh-CN" sz="2800" smtClean="0"/>
              <a:t>rv_discrete</a:t>
            </a:r>
            <a:r>
              <a:rPr lang="zh-CN" altLang="zh-CN" sz="2800" smtClean="0"/>
              <a:t>类继承。也可以直接用</a:t>
            </a:r>
            <a:r>
              <a:rPr lang="en-US" altLang="zh-CN" sz="2800" smtClean="0"/>
              <a:t>rv_discrete </a:t>
            </a:r>
            <a:r>
              <a:rPr lang="zh-CN" altLang="zh-CN" sz="2800" smtClean="0"/>
              <a:t>类自定义离散概率分布。例如假设有一个不均匀的骰子，各点出现的概率不相等。可以用下面的数组</a:t>
            </a:r>
            <a:r>
              <a:rPr lang="en-US" altLang="zh-CN" sz="2800" smtClean="0"/>
              <a:t>x</a:t>
            </a:r>
            <a:r>
              <a:rPr lang="zh-CN" altLang="zh-CN" sz="2800" smtClean="0"/>
              <a:t>保存骰子的所有可能值，数组</a:t>
            </a:r>
            <a:r>
              <a:rPr lang="en-US" altLang="zh-CN" sz="2800" smtClean="0"/>
              <a:t>p</a:t>
            </a:r>
            <a:r>
              <a:rPr lang="zh-CN" altLang="zh-CN" sz="2800" smtClean="0"/>
              <a:t>保存每个值出现的概率：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8B84860-EA15-45F3-B1FC-2DCB3BA4FCD4}" type="slidenum">
              <a:rPr lang="en-US" altLang="zh-CN" smtClean="0"/>
              <a:pPr eaLnBrk="1" hangingPunct="1"/>
              <a:t>79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常数和特殊函数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显然，通过此公式计算</a:t>
            </a:r>
            <a:r>
              <a:rPr lang="en-US" altLang="zh-CN" sz="2800" smtClean="0"/>
              <a:t>    </a:t>
            </a:r>
            <a:r>
              <a:rPr lang="zh-CN" altLang="en-US" sz="2800" smtClean="0"/>
              <a:t>函数的值是比较麻烦的，可以用</a:t>
            </a:r>
            <a:r>
              <a:rPr lang="en-US" altLang="zh-CN" sz="2800" smtClean="0"/>
              <a:t>special</a:t>
            </a:r>
            <a:r>
              <a:rPr lang="zh-CN" altLang="en-US" sz="2800" smtClean="0"/>
              <a:t>模块中的</a:t>
            </a:r>
            <a:r>
              <a:rPr lang="en-US" altLang="zh-CN" sz="2800" smtClean="0"/>
              <a:t>gamma()</a:t>
            </a:r>
            <a:r>
              <a:rPr lang="zh-CN" altLang="en-US" sz="2800" smtClean="0"/>
              <a:t>进行计算：</a:t>
            </a:r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</p:txBody>
      </p:sp>
      <p:sp>
        <p:nvSpPr>
          <p:cNvPr id="307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1EF37EA-BD80-400F-9A0D-8DD66C13E2FF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8001000" cy="286226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import scipy.special as S </a:t>
            </a:r>
          </a:p>
          <a:p>
            <a:pPr eaLnBrk="1" hangingPunct="1"/>
            <a:r>
              <a:rPr lang="en-US" altLang="zh-CN" sz="2000"/>
              <a:t>&gt;&gt;&gt; S.gamma(4)</a:t>
            </a:r>
            <a:endParaRPr lang="zh-CN" altLang="en-US" sz="2000"/>
          </a:p>
          <a:p>
            <a:pPr eaLnBrk="1" hangingPunct="1"/>
            <a:r>
              <a:rPr lang="en-US" altLang="zh-CN" sz="2000"/>
              <a:t>6.0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S.gamma(0.5)</a:t>
            </a:r>
            <a:endParaRPr lang="zh-CN" altLang="en-US" sz="2000"/>
          </a:p>
          <a:p>
            <a:pPr eaLnBrk="1" hangingPunct="1"/>
            <a:r>
              <a:rPr lang="en-US" altLang="zh-CN" sz="2000"/>
              <a:t>1.772458509055159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S.gamma(1+1j)  # gamma </a:t>
            </a:r>
            <a:r>
              <a:rPr lang="zh-CN" altLang="en-US" sz="2000"/>
              <a:t>函数支持复数 </a:t>
            </a:r>
            <a:r>
              <a:rPr lang="en-US" altLang="zh-CN" sz="2000"/>
              <a:t>(0.49801566811835629-0.15494982836181106j ) </a:t>
            </a:r>
          </a:p>
          <a:p>
            <a:pPr eaLnBrk="1" hangingPunct="1"/>
            <a:r>
              <a:rPr lang="en-US" altLang="zh-CN" sz="2000"/>
              <a:t>&gt;&gt;&gt; S.gamma(1000) </a:t>
            </a:r>
          </a:p>
          <a:p>
            <a:pPr eaLnBrk="1" hangingPunct="1"/>
            <a:r>
              <a:rPr lang="en-US" altLang="zh-CN" sz="2000"/>
              <a:t>inf</a:t>
            </a:r>
            <a:r>
              <a:rPr lang="zh-CN" altLang="zh-CN" sz="2000"/>
              <a:t>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5486400" y="11430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430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01000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于是，可以用下面的语句定义表示这个特殊骰子的随机变量，并调用其</a:t>
            </a:r>
            <a:r>
              <a:rPr lang="en-US" altLang="zh-CN" sz="2800" smtClean="0"/>
              <a:t>rvs()</a:t>
            </a:r>
            <a:r>
              <a:rPr lang="zh-CN" altLang="zh-CN" sz="2800" smtClean="0"/>
              <a:t>方法投掷此骰子20次，获得符合概率</a:t>
            </a:r>
            <a:r>
              <a:rPr lang="en-US" altLang="zh-CN" sz="2800" smtClean="0"/>
              <a:t>p</a:t>
            </a:r>
            <a:r>
              <a:rPr lang="zh-CN" altLang="zh-CN" sz="2800" smtClean="0"/>
              <a:t>的随机数：</a:t>
            </a:r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6CAE2DF-AE38-41BA-881E-DEF79A2A9EEA}" type="slidenum">
              <a:rPr lang="en-US" altLang="zh-CN" smtClean="0"/>
              <a:pPr eaLnBrk="1" hangingPunct="1"/>
              <a:t>80</a:t>
            </a:fld>
            <a:endParaRPr lang="en-US" altLang="zh-CN" smtClean="0"/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7086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x = range(1,7)</a:t>
            </a:r>
            <a:r>
              <a:rPr lang="zh-CN" altLang="zh-CN" sz="2000"/>
              <a:t/>
            </a:r>
            <a:br>
              <a:rPr lang="zh-CN" altLang="zh-CN" sz="2000"/>
            </a:br>
            <a:r>
              <a:rPr lang="en-US" altLang="zh-CN" sz="2000"/>
              <a:t>&gt;&gt;&gt; p = (0.4, 0.2, 0.1,</a:t>
            </a:r>
            <a:r>
              <a:rPr lang="zh-CN" altLang="en-US" sz="2000"/>
              <a:t> </a:t>
            </a:r>
            <a:r>
              <a:rPr lang="en-US" altLang="zh-CN" sz="2000"/>
              <a:t>0.1, 0.1, 0.1)</a:t>
            </a:r>
            <a:endParaRPr lang="zh-CN" altLang="en-US" sz="2000"/>
          </a:p>
        </p:txBody>
      </p:sp>
      <p:sp>
        <p:nvSpPr>
          <p:cNvPr id="90118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70866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dice = stats.rv_discrete(values=(x,p))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dice.rvs(size=20)</a:t>
            </a:r>
            <a:endParaRPr lang="zh-CN" altLang="en-US" sz="2000"/>
          </a:p>
          <a:p>
            <a:pPr eaLnBrk="1" hangingPunct="1"/>
            <a:r>
              <a:rPr lang="en-US" altLang="zh-CN" sz="2000"/>
              <a:t>Array([2, 5, 1, 2, 1, 1, 2, 4, 1, 3, 1, 1, 4, 3, 1, 1, 1, 2, 6, 4])</a:t>
            </a:r>
            <a:endParaRPr lang="zh-CN" altLang="en-US"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3316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r>
              <a:rPr lang="zh-CN" altLang="zh-CN" sz="2800" smtClean="0">
                <a:solidFill>
                  <a:schemeClr val="tx2"/>
                </a:solidFill>
              </a:rPr>
              <a:t>二项、泊松、伽玛分布</a:t>
            </a:r>
            <a:endParaRPr lang="en-US" altLang="zh-CN" sz="28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本节用几个实例程序对概率论中的二项分布、泊松分布以及伽玛分布进行一些实验和讨论。 二项分布是最重要的离散概率分布之一。假设有一种只有两个结果的试验，其成功概率为 </a:t>
            </a:r>
            <a:r>
              <a:rPr lang="en-US" altLang="zh-CN" sz="2800" smtClean="0"/>
              <a:t>P,</a:t>
            </a:r>
            <a:r>
              <a:rPr lang="zh-CN" altLang="zh-CN" sz="2800" smtClean="0"/>
              <a:t>那么二项分布描述了进行</a:t>
            </a:r>
            <a:r>
              <a:rPr lang="en-US" altLang="zh-CN" sz="2800" smtClean="0"/>
              <a:t>n</a:t>
            </a:r>
            <a:r>
              <a:rPr lang="zh-CN" altLang="zh-CN" sz="2800" smtClean="0"/>
              <a:t>次这样的独立试验而成功</a:t>
            </a:r>
            <a:r>
              <a:rPr lang="en-US" altLang="zh-CN" sz="2800" smtClean="0"/>
              <a:t>k</a:t>
            </a:r>
            <a:r>
              <a:rPr lang="zh-CN" altLang="zh-CN" sz="2800" smtClean="0"/>
              <a:t>次的概率。二项分布的概率质量函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zh-CN" sz="2800" smtClean="0"/>
              <a:t>数公式如下： </a:t>
            </a:r>
            <a:endParaRPr lang="zh-CN" altLang="en-US" sz="2800" smtClean="0"/>
          </a:p>
        </p:txBody>
      </p:sp>
      <p:sp>
        <p:nvSpPr>
          <p:cNvPr id="133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6AC0AD8-5E42-42B1-8FC1-0FFC043A28BA}" type="slidenum">
              <a:rPr lang="en-US" altLang="zh-CN" smtClean="0"/>
              <a:pPr eaLnBrk="1" hangingPunct="1"/>
              <a:t>81</a:t>
            </a:fld>
            <a:endParaRPr lang="en-US" altLang="zh-CN" smtClean="0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2286000" y="4953000"/>
          <a:ext cx="49831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2108160" imgH="419040" progId="Equation.DSMT4">
                  <p:embed/>
                </p:oleObj>
              </mc:Choice>
              <mc:Fallback>
                <p:oleObj name="Equation" r:id="rId3" imgW="210816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49831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339138" cy="5424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可以通过二项分布的概率质量公式计算投掷5次骰子出现3次6点的概率。使用二项分布的概率质量函数</a:t>
            </a:r>
            <a:r>
              <a:rPr lang="en-US" altLang="zh-CN" sz="2800" smtClean="0"/>
              <a:t>pmf()</a:t>
            </a:r>
            <a:r>
              <a:rPr lang="zh-CN" altLang="zh-CN" sz="2800" smtClean="0"/>
              <a:t>可以很容易计算出现</a:t>
            </a:r>
            <a:r>
              <a:rPr lang="en-US" altLang="zh-CN" sz="2800" smtClean="0"/>
              <a:t>k</a:t>
            </a:r>
            <a:r>
              <a:rPr lang="zh-CN" altLang="zh-CN" sz="2800" smtClean="0"/>
              <a:t>次6点的概率。和概率密度函数</a:t>
            </a:r>
            <a:r>
              <a:rPr lang="en-US" altLang="zh-CN" sz="2800" smtClean="0"/>
              <a:t>pdf()</a:t>
            </a:r>
            <a:r>
              <a:rPr lang="zh-CN" altLang="en-US" sz="2800" smtClean="0"/>
              <a:t>类似</a:t>
            </a:r>
            <a:r>
              <a:rPr lang="zh-CN" altLang="zh-CN" sz="2800" smtClean="0"/>
              <a:t>，</a:t>
            </a:r>
            <a:r>
              <a:rPr lang="en-US" altLang="zh-CN" sz="2800" smtClean="0"/>
              <a:t>pmf()</a:t>
            </a:r>
            <a:r>
              <a:rPr lang="zh-CN" altLang="zh-CN" sz="2800" smtClean="0"/>
              <a:t>的第一个参数为随机变量的取值，后面的参数为描述随机分布所需的参数。对于二项分布来说，参数分别为</a:t>
            </a:r>
            <a:r>
              <a:rPr lang="en-US" altLang="zh-CN" sz="2800" smtClean="0"/>
              <a:t>n</a:t>
            </a:r>
            <a:r>
              <a:rPr lang="zh-CN" altLang="zh-CN" sz="2800" smtClean="0"/>
              <a:t>和</a:t>
            </a:r>
            <a:r>
              <a:rPr lang="en-US" altLang="zh-CN" sz="2800" smtClean="0"/>
              <a:t>P,</a:t>
            </a:r>
            <a:r>
              <a:rPr lang="zh-CN" altLang="zh-CN" sz="2800" smtClean="0"/>
              <a:t>而取值范围则为0到</a:t>
            </a:r>
            <a:r>
              <a:rPr lang="en-US" altLang="zh-CN" sz="2800" smtClean="0"/>
              <a:t>n</a:t>
            </a:r>
            <a:r>
              <a:rPr lang="zh-CN" altLang="zh-CN" sz="2800" smtClean="0"/>
              <a:t>之间的整数。下面的程序计算</a:t>
            </a:r>
            <a:r>
              <a:rPr lang="en-US" altLang="zh-CN" sz="2800" smtClean="0"/>
              <a:t>k</a:t>
            </a:r>
            <a:r>
              <a:rPr lang="zh-CN" altLang="zh-CN" sz="2800" smtClean="0"/>
              <a:t>为0到6所对应的概率：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由结果可知：出现</a:t>
            </a:r>
            <a:r>
              <a:rPr lang="en-US" altLang="zh-CN" sz="2800" smtClean="0"/>
              <a:t>0</a:t>
            </a:r>
            <a:r>
              <a:rPr lang="zh-CN" altLang="zh-CN" sz="2800" smtClean="0"/>
              <a:t>或</a:t>
            </a:r>
            <a:r>
              <a:rPr lang="en-US" altLang="zh-CN" sz="2800" smtClean="0"/>
              <a:t>1</a:t>
            </a:r>
            <a:r>
              <a:rPr lang="zh-CN" altLang="zh-CN" sz="2800" smtClean="0"/>
              <a:t>次</a:t>
            </a:r>
            <a:r>
              <a:rPr lang="en-US" altLang="zh-CN" sz="2800" smtClean="0"/>
              <a:t>6</a:t>
            </a:r>
            <a:r>
              <a:rPr lang="zh-CN" altLang="zh-CN" sz="2800" smtClean="0"/>
              <a:t>点的概率为</a:t>
            </a:r>
            <a:r>
              <a:rPr lang="en-US" altLang="zh-CN" sz="2800" smtClean="0"/>
              <a:t>40.2%,</a:t>
            </a:r>
            <a:r>
              <a:rPr lang="zh-CN" altLang="zh-CN" sz="2800" smtClean="0"/>
              <a:t>而出现</a:t>
            </a:r>
            <a:r>
              <a:rPr lang="en-US" altLang="zh-CN" sz="2800" smtClean="0"/>
              <a:t>3</a:t>
            </a:r>
            <a:r>
              <a:rPr lang="zh-CN" altLang="zh-CN" sz="2800" smtClean="0"/>
              <a:t>次</a:t>
            </a:r>
            <a:r>
              <a:rPr lang="en-US" altLang="zh-CN" sz="2800" smtClean="0"/>
              <a:t>6</a:t>
            </a:r>
            <a:r>
              <a:rPr lang="zh-CN" altLang="zh-CN" sz="2800" smtClean="0"/>
              <a:t>点的概率</a:t>
            </a:r>
            <a:r>
              <a:rPr lang="zh-CN" altLang="zh-CN" smtClean="0"/>
              <a:t>为</a:t>
            </a:r>
            <a:r>
              <a:rPr lang="en-US" altLang="zh-CN" smtClean="0"/>
              <a:t>3.215%。</a:t>
            </a:r>
            <a:endParaRPr lang="zh-CN" altLang="en-US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CE8D1B9-07E9-45E4-B7D0-FA9A71D95AFD}" type="slidenum">
              <a:rPr lang="en-US" altLang="zh-CN" smtClean="0"/>
              <a:pPr eaLnBrk="1" hangingPunct="1"/>
              <a:t>82</a:t>
            </a:fld>
            <a:endParaRPr lang="en-US" altLang="zh-CN" smtClean="0"/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990600" y="4419600"/>
            <a:ext cx="74676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stats.binom.pmf(range(6), 5, 1/6.0)</a:t>
            </a:r>
            <a:endParaRPr lang="zh-CN" altLang="en-US" sz="2000"/>
          </a:p>
          <a:p>
            <a:pPr eaLnBrk="1" hangingPunct="1"/>
            <a:r>
              <a:rPr lang="en-US" altLang="zh-CN" sz="2000"/>
              <a:t>array([0.401878, 0.401878, 0.166751, 0.032150, 0.003215, 0.000129])</a:t>
            </a:r>
            <a:endParaRPr lang="zh-CN" altLang="en-US"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4342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在二项分布中，如果试验次数</a:t>
            </a:r>
            <a:r>
              <a:rPr lang="en-US" altLang="zh-CN" sz="2800" smtClean="0"/>
              <a:t>n</a:t>
            </a:r>
            <a:r>
              <a:rPr lang="zh-CN" altLang="zh-CN" sz="2800" smtClean="0"/>
              <a:t>很大，而每次试验成功的概率</a:t>
            </a:r>
            <a:r>
              <a:rPr lang="en-US" altLang="zh-CN" sz="2800" smtClean="0"/>
              <a:t>p</a:t>
            </a:r>
            <a:r>
              <a:rPr lang="zh-CN" altLang="zh-CN" sz="2800" smtClean="0"/>
              <a:t>很小，其乘积</a:t>
            </a:r>
            <a:r>
              <a:rPr lang="en-US" altLang="zh-CN" sz="2800" smtClean="0"/>
              <a:t>np</a:t>
            </a:r>
            <a:r>
              <a:rPr lang="zh-CN" altLang="zh-CN" sz="2800" smtClean="0"/>
              <a:t>比较适 中，那么试验成功次数的概率可以用泊松分布近似描述。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在泊松分布中，使用</a:t>
            </a:r>
            <a:r>
              <a:rPr lang="en-US" altLang="zh-CN" sz="2800" smtClean="0"/>
              <a:t>    </a:t>
            </a:r>
            <a:r>
              <a:rPr lang="zh-CN" altLang="zh-CN" sz="2800" smtClean="0"/>
              <a:t>描述单位时间(或单位面积</a:t>
            </a:r>
            <a:r>
              <a:rPr lang="en-US" altLang="zh-CN" sz="2800" smtClean="0"/>
              <a:t>)</a:t>
            </a:r>
            <a:r>
              <a:rPr lang="zh-CN" altLang="zh-CN" sz="2800" smtClean="0"/>
              <a:t>内随机事件的平均发生率。如果将二项分布中的试验次数</a:t>
            </a:r>
            <a:r>
              <a:rPr lang="en-US" altLang="zh-CN" sz="2800" smtClean="0"/>
              <a:t>n</a:t>
            </a:r>
            <a:r>
              <a:rPr lang="zh-CN" altLang="zh-CN" sz="2800" smtClean="0"/>
              <a:t>看作单位时间内所做的试验次数，那么它和事件出现概率</a:t>
            </a:r>
            <a:r>
              <a:rPr lang="en-US" altLang="zh-CN" sz="2800" smtClean="0"/>
              <a:t>P</a:t>
            </a:r>
            <a:r>
              <a:rPr lang="zh-CN" altLang="zh-CN" sz="2800" smtClean="0"/>
              <a:t>的乘积就是事件的平均发生率，即</a:t>
            </a:r>
            <a:r>
              <a:rPr lang="en-US" altLang="zh-CN" sz="2800" smtClean="0"/>
              <a:t>         。</a:t>
            </a:r>
            <a:r>
              <a:rPr lang="zh-CN" altLang="zh-CN" sz="2800" smtClean="0"/>
              <a:t>泊松分布的概率质量函数公式如下：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</p:txBody>
      </p:sp>
      <p:sp>
        <p:nvSpPr>
          <p:cNvPr id="143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F8C294-B0DD-4E57-BB4F-D7D8F63455DA}" type="slidenum">
              <a:rPr lang="en-US" altLang="zh-CN" smtClean="0"/>
              <a:pPr eaLnBrk="1" hangingPunct="1"/>
              <a:t>83</a:t>
            </a:fld>
            <a:endParaRPr lang="en-US" altLang="zh-CN" smtClean="0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5181600" y="2895600"/>
          <a:ext cx="381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381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>
            <a:graphicFrameLocks noChangeAspect="1"/>
          </p:cNvGraphicFramePr>
          <p:nvPr/>
        </p:nvGraphicFramePr>
        <p:xfrm>
          <a:off x="4343400" y="4648200"/>
          <a:ext cx="914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914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4343400" y="5334000"/>
          <a:ext cx="1981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1015920" imgH="419040" progId="Equation.DSMT4">
                  <p:embed/>
                </p:oleObj>
              </mc:Choice>
              <mc:Fallback>
                <p:oleObj name="Equation" r:id="rId7" imgW="10159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1981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53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下面的程序分别计算</a:t>
            </a:r>
            <a:r>
              <a:rPr lang="zh-CN" altLang="en-US" sz="2800" smtClean="0"/>
              <a:t>二</a:t>
            </a:r>
            <a:r>
              <a:rPr lang="zh-CN" altLang="zh-CN" sz="2800" smtClean="0"/>
              <a:t>项分布和泊松分布的概率质</a:t>
            </a:r>
            <a:r>
              <a:rPr lang="zh-CN" altLang="en-US" sz="2800" smtClean="0"/>
              <a:t>量</a:t>
            </a:r>
            <a:r>
              <a:rPr lang="zh-CN" altLang="zh-CN" sz="2800" smtClean="0"/>
              <a:t>函数，当</a:t>
            </a:r>
            <a:r>
              <a:rPr lang="en-US" altLang="zh-CN" sz="2800" smtClean="0"/>
              <a:t>n</a:t>
            </a:r>
            <a:r>
              <a:rPr lang="zh-CN" altLang="zh-CN" sz="2800" smtClean="0"/>
              <a:t>足够大时，二者是十分接近的</a:t>
            </a:r>
            <a:r>
              <a:rPr lang="zh-CN" altLang="en-US" sz="2800" smtClean="0"/>
              <a:t>。</a:t>
            </a:r>
            <a:r>
              <a:rPr lang="en-US" altLang="zh-CN" sz="2800" smtClean="0"/>
              <a:t>(scipy_binom_poisson.py 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程序中事件平均发生率</a:t>
            </a:r>
            <a:r>
              <a:rPr lang="en-US" altLang="zh-CN" sz="2800" smtClean="0"/>
              <a:t>    </a:t>
            </a:r>
            <a:r>
              <a:rPr lang="zh-CN" altLang="zh-CN" sz="2800" smtClean="0"/>
              <a:t>恒等于10。根据二项分布的试验次数计算每次事件出现的概 率</a:t>
            </a:r>
            <a:r>
              <a:rPr lang="en-US" altLang="zh-CN" sz="2800" smtClean="0"/>
              <a:t>           </a:t>
            </a:r>
            <a:r>
              <a:rPr lang="zh-CN" altLang="zh-CN" sz="2800" smtClean="0"/>
              <a:t>。程序中的运算部分大致如下：</a:t>
            </a:r>
            <a:endParaRPr lang="zh-CN" altLang="en-US" sz="2800" smtClean="0"/>
          </a:p>
        </p:txBody>
      </p:sp>
      <p:sp>
        <p:nvSpPr>
          <p:cNvPr id="153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77F37A1-8041-458B-B56A-8067522F7F45}" type="slidenum">
              <a:rPr lang="en-US" altLang="zh-CN" smtClean="0"/>
              <a:pPr eaLnBrk="1" hangingPunct="1"/>
              <a:t>84</a:t>
            </a:fld>
            <a:endParaRPr lang="en-US" altLang="zh-CN" smtClean="0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838200" y="3733800"/>
            <a:ext cx="7696200" cy="25542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_lambda = 10.0 </a:t>
            </a:r>
          </a:p>
          <a:p>
            <a:pPr eaLnBrk="1" hangingPunct="1"/>
            <a:r>
              <a:rPr lang="en-US" altLang="zh-CN" sz="2000"/>
              <a:t>&gt;&gt;&gt; k = np.arange(20)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possion = stats .poisson .pmf(k, _lambda) # </a:t>
            </a:r>
            <a:r>
              <a:rPr lang="zh-CN" altLang="en-US" sz="2000"/>
              <a:t>泊松分布 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 binom100 = stats.binom.pmf(k, 100, _lambda/100) #</a:t>
            </a:r>
            <a:r>
              <a:rPr lang="zh-CN" altLang="en-US" sz="2000"/>
              <a:t>二项式分布 </a:t>
            </a:r>
            <a:r>
              <a:rPr lang="en-US" altLang="zh-CN" sz="2000"/>
              <a:t>100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binom1000=stats.binom.pmf(k, 1000 , _lambda/1000) #</a:t>
            </a:r>
            <a:r>
              <a:rPr lang="zh-CN" altLang="en-US" sz="2000"/>
              <a:t>二项式分布 </a:t>
            </a:r>
            <a:r>
              <a:rPr lang="en-US" altLang="zh-CN" sz="2000"/>
              <a:t>1000</a:t>
            </a:r>
            <a:endParaRPr lang="zh-CN" altLang="en-US" sz="2000"/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/>
        </p:nvGraphicFramePr>
        <p:xfrm>
          <a:off x="5486400" y="2489200"/>
          <a:ext cx="381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89200"/>
                        <a:ext cx="381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1600200" y="3276600"/>
          <a:ext cx="1219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1219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415338" cy="496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21E4BDA-B381-400F-9B47-7B02A364291D}" type="slidenum">
              <a:rPr lang="en-US" altLang="zh-CN" smtClean="0"/>
              <a:pPr eaLnBrk="1" hangingPunct="1"/>
              <a:t>85</a:t>
            </a:fld>
            <a:endParaRPr lang="en-US" altLang="zh-CN" smtClean="0"/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924800" cy="16319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np.max(np.abs(binom100-possion)) # </a:t>
            </a:r>
            <a:r>
              <a:rPr lang="zh-CN" altLang="en-US" sz="2000"/>
              <a:t>计算最大误差</a:t>
            </a:r>
            <a:endParaRPr lang="en-US" altLang="zh-CN" sz="2000"/>
          </a:p>
          <a:p>
            <a:pPr eaLnBrk="1" hangingPunct="1"/>
            <a:r>
              <a:rPr lang="zh-CN" altLang="en-US" sz="2000"/>
              <a:t> </a:t>
            </a:r>
            <a:r>
              <a:rPr lang="en-US" altLang="zh-CN" sz="2000"/>
              <a:t>0.006755311103353312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np.max(np.abs(binom1000-possion))# n</a:t>
            </a:r>
            <a:r>
              <a:rPr lang="zh-CN" altLang="en-US" sz="2000"/>
              <a:t>为 </a:t>
            </a:r>
            <a:r>
              <a:rPr lang="en-US" altLang="zh-CN" sz="2000"/>
              <a:t>1000</a:t>
            </a:r>
            <a:r>
              <a:rPr lang="zh-CN" altLang="en-US" sz="2000"/>
              <a:t>时，误差较小</a:t>
            </a:r>
            <a:endParaRPr lang="en-US" altLang="zh-CN" sz="2000"/>
          </a:p>
          <a:p>
            <a:pPr eaLnBrk="1" hangingPunct="1"/>
            <a:r>
              <a:rPr lang="en-US" altLang="zh-CN" sz="2000"/>
              <a:t>0.00063017540509099912</a:t>
            </a:r>
            <a:endParaRPr lang="zh-CN" altLang="en-US" sz="2000"/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4290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429000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6388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110538" cy="5348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泊松分布适合描述单位时间内随机事件发生次数的分布情况。例如某设施在一定时间内的 使用次数。机器出现故障的次数</a:t>
            </a:r>
            <a:r>
              <a:rPr lang="en-US" altLang="zh-CN" sz="2800" smtClean="0"/>
              <a:t>。</a:t>
            </a:r>
            <a:r>
              <a:rPr lang="zh-CN" altLang="zh-CN" sz="2800" smtClean="0"/>
              <a:t>自然灾害发生的次数等等。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  <a:r>
              <a:rPr lang="zh-CN" altLang="zh-CN" sz="2800" smtClean="0"/>
              <a:t>下面使用随机数模拟泊松分布，并与其概率质</a:t>
            </a:r>
            <a:r>
              <a:rPr lang="zh-CN" altLang="en-US" sz="2800" smtClean="0"/>
              <a:t>量</a:t>
            </a:r>
            <a:r>
              <a:rPr lang="zh-CN" altLang="zh-CN" sz="2800" smtClean="0"/>
              <a:t>函数进行比较，事件每秒的平均发生次数为</a:t>
            </a:r>
            <a:r>
              <a:rPr lang="en-US" altLang="zh-CN" sz="2800" smtClean="0"/>
              <a:t>10,</a:t>
            </a:r>
            <a:r>
              <a:rPr lang="zh-CN" altLang="zh-CN" sz="2800" smtClean="0"/>
              <a:t>即</a:t>
            </a:r>
            <a:r>
              <a:rPr lang="en-US" altLang="zh-CN" sz="2800" smtClean="0"/>
              <a:t>          </a:t>
            </a:r>
            <a:r>
              <a:rPr lang="zh-CN" altLang="zh-CN" sz="2800" smtClean="0"/>
              <a:t>。其中观察时间</a:t>
            </a:r>
            <a:r>
              <a:rPr lang="zh-CN" altLang="en-US" sz="2800" smtClean="0"/>
              <a:t>分别</a:t>
            </a:r>
            <a:r>
              <a:rPr lang="zh-CN" altLang="zh-CN" sz="2800" smtClean="0"/>
              <a:t>为</a:t>
            </a:r>
            <a:r>
              <a:rPr lang="en-US" altLang="zh-CN" sz="2800" smtClean="0"/>
              <a:t>1000</a:t>
            </a:r>
            <a:r>
              <a:rPr lang="zh-CN" altLang="zh-CN" sz="2800" smtClean="0"/>
              <a:t>秒，50000秒。可以看出：观察时间越长，事件每秒发生的次数就越符合泊松分布。</a:t>
            </a:r>
            <a:r>
              <a:rPr lang="en-US" altLang="zh-CN" sz="2800" smtClean="0"/>
              <a:t>(scipy_poisson_sim.py)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 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</p:txBody>
      </p:sp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47D8FA0-9FEE-4D38-8064-33F5713E5AA6}" type="slidenum">
              <a:rPr lang="en-US" altLang="zh-CN" smtClean="0"/>
              <a:pPr eaLnBrk="1" hangingPunct="1"/>
              <a:t>86</a:t>
            </a:fld>
            <a:endParaRPr lang="en-US" altLang="zh-CN" smtClean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2362200" y="3733800"/>
          <a:ext cx="1049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431640" imgH="177480" progId="Equation.DSMT4">
                  <p:embed/>
                </p:oleObj>
              </mc:Choice>
              <mc:Fallback>
                <p:oleObj name="Equation" r:id="rId3" imgW="4316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0"/>
                        <a:ext cx="1049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7412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195887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MingLiU" pitchFamily="49" charset="-120"/>
                <a:ea typeface="MingLiU" pitchFamily="49" charset="-120"/>
              </a:rPr>
              <a:t>      </a:t>
            </a:r>
            <a:endParaRPr lang="en-US" altLang="zh-CN" sz="2800" smtClean="0">
              <a:solidFill>
                <a:srgbClr val="000000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solidFill>
                <a:srgbClr val="000000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solidFill>
                <a:srgbClr val="000000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下</a:t>
            </a:r>
            <a:r>
              <a:rPr lang="zh-CN" altLang="zh-CN" sz="2800" smtClean="0"/>
              <a:t>面直接在</a:t>
            </a:r>
            <a:r>
              <a:rPr lang="en-US" altLang="zh-CN" sz="2800" smtClean="0"/>
              <a:t>IPython</a:t>
            </a:r>
            <a:r>
              <a:rPr lang="zh-CN" altLang="zh-CN" sz="2800" smtClean="0"/>
              <a:t>中介绍泊松分布的模拟过程。</a:t>
            </a:r>
            <a:r>
              <a:rPr lang="zh-CN" altLang="en-US" sz="2800" smtClean="0">
                <a:solidFill>
                  <a:srgbClr val="000000"/>
                </a:solidFill>
                <a:latin typeface="MingLiU" pitchFamily="49" charset="-120"/>
                <a:ea typeface="MingLiU" pitchFamily="49" charset="-120"/>
              </a:rPr>
              <a:t>首先定义事件发生率</a:t>
            </a:r>
            <a:r>
              <a:rPr lang="en-US" altLang="zh-CN" sz="2800" smtClean="0">
                <a:solidFill>
                  <a:srgbClr val="000000"/>
                </a:solidFill>
                <a:latin typeface="Georgia" pitchFamily="18" charset="0"/>
                <a:ea typeface="MingLiU" pitchFamily="49" charset="-120"/>
              </a:rPr>
              <a:t>     </a:t>
            </a:r>
            <a:r>
              <a:rPr lang="zh-CN" altLang="en-US" sz="2800" smtClean="0">
                <a:solidFill>
                  <a:srgbClr val="000000"/>
                </a:solidFill>
                <a:latin typeface="MingLiU" pitchFamily="49" charset="-120"/>
                <a:ea typeface="MingLiU" pitchFamily="49" charset="-120"/>
              </a:rPr>
              <a:t>和观察时间：</a:t>
            </a:r>
            <a:endParaRPr lang="zh-CN" altLang="en-US" sz="2800" smtClean="0"/>
          </a:p>
        </p:txBody>
      </p:sp>
      <p:sp>
        <p:nvSpPr>
          <p:cNvPr id="174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F7E0569-ED07-4C45-A5DC-CD6DE76E53F4}" type="slidenum">
              <a:rPr lang="en-US" altLang="zh-CN" smtClean="0"/>
              <a:pPr eaLnBrk="1" hangingPunct="1"/>
              <a:t>87</a:t>
            </a:fld>
            <a:endParaRPr lang="en-US" altLang="zh-CN" smtClean="0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447800" y="5334000"/>
            <a:ext cx="64008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solidFill>
                  <a:srgbClr val="000000"/>
                </a:solidFill>
                <a:latin typeface="Consolas" pitchFamily="49" charset="0"/>
              </a:rPr>
              <a:t>&gt;&gt;&gt; _lambda = 10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Consolas" pitchFamily="49" charset="0"/>
              </a:rPr>
              <a:t>&gt;&gt;&gt; time = 10000</a:t>
            </a:r>
            <a:endParaRPr lang="en-US" altLang="zh-CN" sz="2000"/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8929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5867400" y="4724400"/>
          <a:ext cx="381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24400"/>
                        <a:ext cx="381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可以用</a:t>
            </a:r>
            <a:r>
              <a:rPr lang="en-US" altLang="zh-CN" sz="2800" smtClean="0"/>
              <a:t>NumPy</a:t>
            </a:r>
            <a:r>
              <a:rPr lang="zh-CN" altLang="zh-CN" sz="2800" smtClean="0"/>
              <a:t>的随机数生成函数</a:t>
            </a:r>
            <a:r>
              <a:rPr lang="en-US" altLang="zh-CN" sz="2800" smtClean="0"/>
              <a:t>rand()，</a:t>
            </a:r>
            <a:r>
              <a:rPr lang="zh-CN" altLang="zh-CN" sz="2800" smtClean="0"/>
              <a:t>产生平均分布于0到</a:t>
            </a:r>
            <a:r>
              <a:rPr lang="en-US" altLang="zh-CN" sz="2800" smtClean="0"/>
              <a:t>time</a:t>
            </a:r>
            <a:r>
              <a:rPr lang="zh-CN" altLang="zh-CN" sz="2800" smtClean="0"/>
              <a:t>之间的</a:t>
            </a:r>
            <a:r>
              <a:rPr lang="en-US" altLang="zh-CN" sz="2800" smtClean="0"/>
              <a:t>_lambda*time </a:t>
            </a:r>
            <a:r>
              <a:rPr lang="zh-CN" altLang="zh-CN" sz="2800" smtClean="0"/>
              <a:t>个事件所发生的时刻。由于</a:t>
            </a:r>
            <a:r>
              <a:rPr lang="en-US" altLang="zh-CN" sz="2800" smtClean="0"/>
              <a:t>rand()</a:t>
            </a:r>
            <a:r>
              <a:rPr lang="zh-CN" altLang="zh-CN" sz="2800" smtClean="0"/>
              <a:t>产生的是0到1之间的平均分布的随机数，因此需要对其结果扩大</a:t>
            </a:r>
            <a:r>
              <a:rPr lang="en-US" altLang="zh-CN" sz="2800" smtClean="0"/>
              <a:t>time</a:t>
            </a:r>
            <a:r>
              <a:rPr lang="zh-CN" altLang="zh-CN" sz="2800" smtClean="0"/>
              <a:t>倍：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用</a:t>
            </a:r>
            <a:r>
              <a:rPr lang="en-US" altLang="zh-CN" sz="2800" smtClean="0"/>
              <a:t>histogram()</a:t>
            </a:r>
            <a:r>
              <a:rPr lang="zh-CN" altLang="zh-CN" sz="2800" smtClean="0"/>
              <a:t>可以统计数组</a:t>
            </a:r>
            <a:r>
              <a:rPr lang="en-US" altLang="zh-CN" sz="2800" smtClean="0"/>
              <a:t>t</a:t>
            </a:r>
            <a:r>
              <a:rPr lang="zh-CN" altLang="zh-CN" sz="2800" smtClean="0"/>
              <a:t>中每秒之内事件发生的次数</a:t>
            </a:r>
            <a:r>
              <a:rPr lang="en-US" altLang="zh-CN" sz="2800" smtClean="0"/>
              <a:t>count:</a:t>
            </a:r>
            <a:endParaRPr lang="zh-CN" altLang="zh-CN" sz="280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7F74BE3-872C-405F-BE5C-5674052E036F}" type="slidenum">
              <a:rPr lang="en-US" altLang="zh-CN" smtClean="0"/>
              <a:pPr eaLnBrk="1" hangingPunct="1"/>
              <a:t>88</a:t>
            </a:fld>
            <a:endParaRPr lang="en-US" altLang="zh-CN" smtClean="0"/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1219200" y="3352800"/>
            <a:ext cx="69342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t =</a:t>
            </a:r>
            <a:r>
              <a:rPr lang="zh-CN" altLang="en-US" sz="2000"/>
              <a:t> </a:t>
            </a:r>
            <a:r>
              <a:rPr lang="en-US" altLang="zh-CN" sz="2000"/>
              <a:t>np.random.rand(_lambda*time )*time</a:t>
            </a:r>
            <a:endParaRPr lang="zh-CN" altLang="en-US" sz="2000"/>
          </a:p>
        </p:txBody>
      </p:sp>
      <p:sp>
        <p:nvSpPr>
          <p:cNvPr id="93190" name="Text Box 4"/>
          <p:cNvSpPr txBox="1">
            <a:spLocks noChangeArrowheads="1"/>
          </p:cNvSpPr>
          <p:nvPr/>
        </p:nvSpPr>
        <p:spPr bwMode="auto">
          <a:xfrm>
            <a:off x="990600" y="4800600"/>
            <a:ext cx="73152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count, time_edges = np.histogram(t, bins=time, range=(0,time))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count</a:t>
            </a:r>
            <a:endParaRPr lang="zh-CN" altLang="en-US" sz="2000"/>
          </a:p>
          <a:p>
            <a:pPr eaLnBrk="1" hangingPunct="1"/>
            <a:r>
              <a:rPr lang="en-US" altLang="zh-CN" sz="2000"/>
              <a:t>array([10, 9, 8, …, 11, 10, 18])</a:t>
            </a:r>
            <a:endParaRPr lang="zh-CN" altLang="en-US"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5272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zh-CN" smtClean="0"/>
              <a:t>根据泊松分布的定义</a:t>
            </a:r>
            <a:r>
              <a:rPr lang="en-US" altLang="zh-CN" smtClean="0"/>
              <a:t>，count</a:t>
            </a:r>
            <a:r>
              <a:rPr lang="zh-CN" altLang="zh-CN" smtClean="0"/>
              <a:t>数组中数值的分布情况应该符合泊松分布。</a:t>
            </a:r>
            <a:r>
              <a:rPr lang="zh-CN" altLang="en-US" smtClean="0"/>
              <a:t>下</a:t>
            </a:r>
            <a:r>
              <a:rPr lang="zh-CN" altLang="zh-CN" smtClean="0"/>
              <a:t>面统计事件次数在0到20区间内的概率分布。当</a:t>
            </a:r>
            <a:r>
              <a:rPr lang="en-US" altLang="zh-CN" smtClean="0"/>
              <a:t>histogram()</a:t>
            </a:r>
            <a:r>
              <a:rPr lang="zh-CN" altLang="zh-CN" smtClean="0"/>
              <a:t>的</a:t>
            </a:r>
            <a:r>
              <a:rPr lang="en-US" altLang="zh-CN" smtClean="0"/>
              <a:t>normed</a:t>
            </a:r>
            <a:r>
              <a:rPr lang="zh-CN" altLang="zh-CN" smtClean="0"/>
              <a:t>参数为</a:t>
            </a:r>
            <a:r>
              <a:rPr lang="en-US" altLang="zh-CN" smtClean="0"/>
              <a:t>True</a:t>
            </a:r>
            <a:r>
              <a:rPr lang="zh-CN" altLang="zh-CN" smtClean="0"/>
              <a:t>并且每个统计区间的长度为1时，其结果和概率质量函数相等。</a:t>
            </a: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203322A-C402-4299-B0E2-A1D43AB789ED}" type="slidenum">
              <a:rPr lang="en-US" altLang="zh-CN" smtClean="0"/>
              <a:pPr eaLnBrk="1" hangingPunct="1"/>
              <a:t>89</a:t>
            </a:fld>
            <a:endParaRPr lang="en-US" altLang="zh-CN" smtClean="0"/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990600" y="3886200"/>
            <a:ext cx="7543800" cy="2246313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&gt;&gt;&gt;x = count_edges[:-1] </a:t>
            </a:r>
          </a:p>
          <a:p>
            <a:pPr eaLnBrk="1" hangingPunct="1"/>
            <a:r>
              <a:rPr lang="en-US" altLang="zh-CN" sz="2000"/>
              <a:t>&gt;&gt;&gt; dist, count_edges = np. histogram (count, bins=20, range= (0,20), normed=True)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poisson = stats .poisson.pmf(x, _lambda)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np.max(np.abs(dist-poisson)) #</a:t>
            </a:r>
            <a:r>
              <a:rPr lang="zh-CN" altLang="en-US" sz="2000"/>
              <a:t>最大误差很小</a:t>
            </a:r>
            <a:r>
              <a:rPr lang="en-US" altLang="zh-CN" sz="2000"/>
              <a:t>,</a:t>
            </a:r>
            <a:r>
              <a:rPr lang="zh-CN" altLang="en-US" sz="2000"/>
              <a:t>符合泊松分布</a:t>
            </a:r>
            <a:endParaRPr lang="en-US" altLang="zh-CN" sz="2000"/>
          </a:p>
          <a:p>
            <a:pPr eaLnBrk="1" hangingPunct="1"/>
            <a:r>
              <a:rPr lang="zh-CN" altLang="en-US" sz="2000"/>
              <a:t> </a:t>
            </a:r>
            <a:r>
              <a:rPr lang="en-US" altLang="zh-CN" sz="2000"/>
              <a:t>0.0088356241037075706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常数和特殊函数</a:t>
            </a:r>
          </a:p>
        </p:txBody>
      </p:sp>
      <p:sp>
        <p:nvSpPr>
          <p:cNvPr id="41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</a:t>
            </a:r>
            <a:r>
              <a:rPr lang="zh-CN" altLang="en-US" sz="2800" smtClean="0"/>
              <a:t>函数是阶乘函数在实数和复数范围上的扩展，它的增长速度非常快，因为</a:t>
            </a:r>
            <a:r>
              <a:rPr lang="en-US" altLang="zh-CN" sz="2800" smtClean="0"/>
              <a:t>1000</a:t>
            </a:r>
            <a:r>
              <a:rPr lang="zh-CN" altLang="en-US" sz="2800" smtClean="0"/>
              <a:t>的阶乘 已经超过了双精度浮点数的表示范围，因此结果是无穷大。为了计算更大的范围，可以使用 </a:t>
            </a:r>
            <a:r>
              <a:rPr lang="en-US" altLang="zh-CN" sz="2800" smtClean="0"/>
              <a:t>S.gammaln()：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S.gammaln(x)</a:t>
            </a:r>
            <a:r>
              <a:rPr lang="zh-CN" altLang="en-US" sz="2800" smtClean="0"/>
              <a:t>计算</a:t>
            </a:r>
            <a:r>
              <a:rPr lang="en-US" altLang="zh-CN" sz="2800" smtClean="0"/>
              <a:t>ln(|      |)</a:t>
            </a:r>
            <a:r>
              <a:rPr lang="zh-CN" altLang="en-US" sz="2800" smtClean="0"/>
              <a:t>的值，它使用特殊的算法，直接计算 </a:t>
            </a:r>
            <a:r>
              <a:rPr lang="en-US" altLang="zh-CN" sz="2800" smtClean="0"/>
              <a:t>   </a:t>
            </a:r>
            <a:r>
              <a:rPr lang="zh-CN" altLang="en-US" sz="2800" smtClean="0"/>
              <a:t>函数的对数值，因此可以表示更大的范围。</a:t>
            </a:r>
          </a:p>
          <a:p>
            <a:endParaRPr lang="en-US" altLang="zh-CN" smtClean="0"/>
          </a:p>
        </p:txBody>
      </p:sp>
      <p:sp>
        <p:nvSpPr>
          <p:cNvPr id="410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0135040-3EA3-4744-813A-2265EC9A9A6B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1524000" y="3352800"/>
            <a:ext cx="61722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&gt;&gt;&gt;S.gammaln(1000)</a:t>
            </a:r>
            <a:endParaRPr lang="zh-CN" altLang="en-US" sz="2000"/>
          </a:p>
          <a:p>
            <a:pPr eaLnBrk="1" hangingPunct="1"/>
            <a:r>
              <a:rPr lang="en-US" altLang="zh-CN" sz="2000"/>
              <a:t>5905.2204232091817</a:t>
            </a:r>
            <a:endParaRPr lang="zh-CN" altLang="en-US" sz="200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828800" y="11430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5715000" y="4343400"/>
          <a:ext cx="72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5" imgW="330120" imgH="203040" progId="Equation.DSMT4">
                  <p:embed/>
                </p:oleObj>
              </mc:Choice>
              <mc:Fallback>
                <p:oleObj name="Equation" r:id="rId5" imgW="330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720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5562600" y="48006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18437" name="内容占位符 2"/>
          <p:cNvSpPr>
            <a:spLocks noGrp="1"/>
          </p:cNvSpPr>
          <p:nvPr>
            <p:ph idx="1"/>
          </p:nvPr>
        </p:nvSpPr>
        <p:spPr>
          <a:xfrm>
            <a:off x="381000" y="1052513"/>
            <a:ext cx="8186738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  <a:r>
              <a:rPr lang="zh-CN" altLang="zh-CN" sz="2800" smtClean="0"/>
              <a:t>还可以换一个角度看随机事件的分布问题。可以观察相邻两个事件之间时间间隔的分布情况，或者隔</a:t>
            </a:r>
            <a:r>
              <a:rPr lang="en-US" altLang="zh-CN" sz="2800" smtClean="0"/>
              <a:t>k</a:t>
            </a:r>
            <a:r>
              <a:rPr lang="zh-CN" altLang="zh-CN" sz="2800" smtClean="0"/>
              <a:t>个事件的时间间隔的分布情况。根据概率论，事件之间的时间间隔应符合伽玛分布，由于时间间隔可以是任意数值，因此伽玛分布是一种连续概率分布。伽玛分布的概率密度函数公式如下，它描述第</a:t>
            </a:r>
            <a:r>
              <a:rPr lang="en-US" altLang="zh-CN" sz="2800" smtClean="0"/>
              <a:t>k</a:t>
            </a:r>
            <a:r>
              <a:rPr lang="zh-CN" altLang="zh-CN" sz="2800" smtClean="0"/>
              <a:t>个亊件发生所需的等待时间的概率分布。</a:t>
            </a:r>
            <a:r>
              <a:rPr lang="en-US" altLang="zh-CN" sz="2800" smtClean="0"/>
              <a:t>     </a:t>
            </a:r>
            <a:r>
              <a:rPr lang="zh-CN" altLang="zh-CN" sz="2800" smtClean="0"/>
              <a:t>是伽玛函数，当 </a:t>
            </a:r>
            <a:r>
              <a:rPr lang="en-US" altLang="zh-CN" sz="2800" smtClean="0"/>
              <a:t>k</a:t>
            </a:r>
            <a:r>
              <a:rPr lang="zh-CN" altLang="zh-CN" sz="2800" smtClean="0"/>
              <a:t>为整数时，它的值和</a:t>
            </a:r>
            <a:r>
              <a:rPr lang="en-US" altLang="zh-CN" sz="2800" smtClean="0"/>
              <a:t>k</a:t>
            </a:r>
            <a:r>
              <a:rPr lang="zh-CN" altLang="zh-CN" sz="2800" smtClean="0"/>
              <a:t>的阶乘</a:t>
            </a:r>
            <a:r>
              <a:rPr lang="en-US" altLang="zh-CN" sz="2800" smtClean="0"/>
              <a:t>k!</a:t>
            </a:r>
            <a:r>
              <a:rPr lang="zh-CN" altLang="zh-CN" sz="2800" smtClean="0"/>
              <a:t>相等。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    </a:t>
            </a:r>
            <a:endParaRPr lang="zh-CN" altLang="en-US" sz="2800" smtClean="0"/>
          </a:p>
        </p:txBody>
      </p:sp>
      <p:sp>
        <p:nvSpPr>
          <p:cNvPr id="184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81200" cy="268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806B94-DB8F-4F0E-9B54-EFE581C4A1B3}" type="slidenum">
              <a:rPr lang="en-US" altLang="zh-CN" smtClean="0"/>
              <a:pPr eaLnBrk="1" hangingPunct="1"/>
              <a:t>90</a:t>
            </a:fld>
            <a:endParaRPr lang="en-US" altLang="zh-CN" smtClean="0"/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3276600" y="4114800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330120" imgH="203040" progId="Equation.DSMT4">
                  <p:embed/>
                </p:oleObj>
              </mc:Choice>
              <mc:Fallback>
                <p:oleObj name="Equation" r:id="rId3" imgW="3301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76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2514600" y="5105400"/>
          <a:ext cx="4114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1688760" imgH="444240" progId="Equation.DSMT4">
                  <p:embed/>
                </p:oleObj>
              </mc:Choice>
              <mc:Fallback>
                <p:oleObj name="Equation" r:id="rId5" imgW="16887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4114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381000" y="1052513"/>
            <a:ext cx="8186738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zh-CN" smtClean="0"/>
              <a:t>程序</a:t>
            </a:r>
            <a:r>
              <a:rPr lang="en-US" altLang="zh-CN" smtClean="0"/>
              <a:t>scipy_gamma_sim.py</a:t>
            </a:r>
            <a:r>
              <a:rPr lang="zh-CN" altLang="zh-CN" smtClean="0"/>
              <a:t>模拟了事件的时间间隔的伽玛分布，观察时间为1 000秒，平均每秒产生10个事件。图中</a:t>
            </a:r>
            <a:r>
              <a:rPr lang="en-US" altLang="zh-CN" smtClean="0"/>
              <a:t>“k=1”</a:t>
            </a:r>
            <a:r>
              <a:rPr lang="zh-CN" altLang="zh-CN" smtClean="0"/>
              <a:t>，它表示相邻两个事件之间的时间间 隔的分布，而</a:t>
            </a:r>
            <a:r>
              <a:rPr lang="en-US" altLang="zh-CN" smtClean="0"/>
              <a:t>“k=2”</a:t>
            </a:r>
            <a:r>
              <a:rPr lang="zh-CN" altLang="zh-CN" smtClean="0"/>
              <a:t>则表示相隔一个事件的两个事件之间的时间间隔的分布，可以看出它们都符合伽玛分布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F4820D4-2F8E-4367-966E-66EE868838F5}" type="slidenum">
              <a:rPr lang="en-US" altLang="zh-CN" smtClean="0"/>
              <a:pPr eaLnBrk="1" hangingPunct="1"/>
              <a:t>91</a:t>
            </a:fld>
            <a:endParaRPr lang="en-US" altLang="zh-CN" smtClean="0"/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2667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27432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304800" y="1052513"/>
            <a:ext cx="8458200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zh-CN" sz="2800" smtClean="0"/>
              <a:t>下面直接在</a:t>
            </a:r>
            <a:r>
              <a:rPr lang="en-US" altLang="zh-CN" sz="2800" smtClean="0"/>
              <a:t>IPython</a:t>
            </a:r>
            <a:r>
              <a:rPr lang="zh-CN" altLang="zh-CN" sz="2800" smtClean="0"/>
              <a:t>中模拟伽玛分布。首先在1</a:t>
            </a:r>
            <a:r>
              <a:rPr lang="en-US" altLang="zh-CN" sz="2800" smtClean="0"/>
              <a:t>0000</a:t>
            </a:r>
            <a:r>
              <a:rPr lang="zh-CN" altLang="zh-CN" sz="2800" smtClean="0"/>
              <a:t>秒之内产生1</a:t>
            </a:r>
            <a:r>
              <a:rPr lang="en-US" altLang="zh-CN" sz="2800" smtClean="0"/>
              <a:t>00000</a:t>
            </a:r>
            <a:r>
              <a:rPr lang="zh-CN" altLang="zh-CN" sz="2800" smtClean="0"/>
              <a:t>个随机事件发生的时刻.因此事件的平均发生次数为每秒</a:t>
            </a:r>
            <a:r>
              <a:rPr lang="en-US" altLang="zh-CN" sz="2800" smtClean="0"/>
              <a:t>10</a:t>
            </a:r>
            <a:r>
              <a:rPr lang="zh-CN" altLang="zh-CN" sz="2800" smtClean="0"/>
              <a:t>次：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zh-CN" smtClean="0"/>
              <a:t>为了计算事性前后的时间间隔，需要先对随机时刻进行排序: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zh-CN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 </a:t>
            </a:r>
            <a:endParaRPr lang="zh-CN" altLang="zh-CN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5E6BC18-EF75-4560-855B-B269575355F2}" type="slidenum">
              <a:rPr lang="en-US" altLang="zh-CN" smtClean="0"/>
              <a:pPr eaLnBrk="1" hangingPunct="1"/>
              <a:t>92</a:t>
            </a:fld>
            <a:endParaRPr lang="en-US" altLang="zh-CN" smtClean="0"/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7010400" cy="101600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_lambda = 10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time = 10000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t = np.random.rand(_lambda*time)*time</a:t>
            </a:r>
            <a:endParaRPr lang="zh-CN" altLang="en-US" sz="2000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1752600" y="5257800"/>
            <a:ext cx="4800600" cy="400050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t.sort()</a:t>
            </a:r>
            <a:endParaRPr lang="zh-CN" altLang="en-US" sz="2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72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</a:t>
            </a:r>
            <a:r>
              <a:rPr lang="zh-CN" altLang="zh-CN" sz="2800" smtClean="0"/>
              <a:t>然后分别计算</a:t>
            </a:r>
            <a:r>
              <a:rPr lang="en-US" altLang="zh-CN" sz="2800" smtClean="0"/>
              <a:t>”k=1”</a:t>
            </a:r>
            <a:r>
              <a:rPr lang="zh-CN" altLang="zh-CN" sz="2800" smtClean="0"/>
              <a:t>和</a:t>
            </a:r>
            <a:r>
              <a:rPr lang="en-US" altLang="zh-CN" sz="2800" smtClean="0"/>
              <a:t>“k=2”</a:t>
            </a:r>
            <a:r>
              <a:rPr lang="zh-CN" altLang="zh-CN" sz="2800" smtClean="0"/>
              <a:t>时的时间间隔：</a:t>
            </a: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</a:t>
            </a:r>
            <a:r>
              <a:rPr lang="zh-CN" altLang="zh-CN" sz="2800" smtClean="0"/>
              <a:t>对</a:t>
            </a:r>
            <a:r>
              <a:rPr lang="en-US" altLang="zh-CN" sz="2800" smtClean="0"/>
              <a:t>s1</a:t>
            </a:r>
            <a:r>
              <a:rPr lang="zh-CN" altLang="zh-CN" sz="2800" smtClean="0"/>
              <a:t>和</a:t>
            </a:r>
            <a:r>
              <a:rPr lang="en-US" altLang="zh-CN" sz="2800" smtClean="0"/>
              <a:t>s2</a:t>
            </a:r>
            <a:r>
              <a:rPr lang="zh-CN" altLang="zh-CN" sz="2800" smtClean="0"/>
              <a:t>分别调用</a:t>
            </a:r>
            <a:r>
              <a:rPr lang="en-US" altLang="zh-CN" sz="2800" smtClean="0"/>
              <a:t>histogram()</a:t>
            </a:r>
            <a:r>
              <a:rPr lang="zh-CN" altLang="zh-CN" sz="2800" smtClean="0"/>
              <a:t>进行概率统计，设置</a:t>
            </a:r>
            <a:r>
              <a:rPr lang="en-US" altLang="zh-CN" sz="2800" smtClean="0"/>
              <a:t>normed</a:t>
            </a:r>
            <a:r>
              <a:rPr lang="zh-CN" altLang="zh-CN" sz="2800" smtClean="0"/>
              <a:t>为</a:t>
            </a:r>
            <a:r>
              <a:rPr lang="en-US" altLang="zh-CN" sz="2800" smtClean="0"/>
              <a:t>True</a:t>
            </a:r>
            <a:r>
              <a:rPr lang="zh-CN" altLang="zh-CN" sz="2800" smtClean="0"/>
              <a:t>可以直接统计概率密度: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</a:t>
            </a:r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en-US" altLang="zh-CN" sz="2800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258C2D2-B984-4C44-B3A5-ABAF520D0437}" type="slidenum">
              <a:rPr lang="en-US" altLang="zh-CN" smtClean="0"/>
              <a:pPr eaLnBrk="1" hangingPunct="1"/>
              <a:t>93</a:t>
            </a:fld>
            <a:endParaRPr lang="en-US" altLang="zh-CN" smtClean="0"/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990600" y="4953000"/>
            <a:ext cx="72390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dist1, x1=</a:t>
            </a:r>
            <a:r>
              <a:rPr lang="zh-CN" altLang="en-US" sz="2000"/>
              <a:t> </a:t>
            </a:r>
            <a:r>
              <a:rPr lang="en-US" altLang="zh-CN" sz="2000"/>
              <a:t>np.histogram(s1, bins=100, normed=True)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dist2, x2 = np.histogram(s2 , bins=100, normed=True)</a:t>
            </a:r>
            <a:endParaRPr lang="zh-CN" altLang="en-US" sz="2000"/>
          </a:p>
        </p:txBody>
      </p:sp>
      <p:sp>
        <p:nvSpPr>
          <p:cNvPr id="97286" name="Text Box 4"/>
          <p:cNvSpPr txBox="1">
            <a:spLocks noChangeArrowheads="1"/>
          </p:cNvSpPr>
          <p:nvPr/>
        </p:nvSpPr>
        <p:spPr bwMode="auto">
          <a:xfrm>
            <a:off x="1447800" y="1828800"/>
            <a:ext cx="6553200" cy="132397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s1 = t[1:] - t[:-1] #</a:t>
            </a:r>
            <a:r>
              <a:rPr lang="zh-CN" altLang="en-US" sz="2000"/>
              <a:t>相邻两个事件之间的时间间隔 </a:t>
            </a:r>
            <a:endParaRPr lang="en-US" altLang="zh-CN" sz="2000"/>
          </a:p>
          <a:p>
            <a:pPr eaLnBrk="1" hangingPunct="1"/>
            <a:r>
              <a:rPr lang="en-US" altLang="zh-CN" sz="2000"/>
              <a:t>&gt;&gt;&gt; s2 = t[2:] - t[:-2]</a:t>
            </a:r>
            <a:r>
              <a:rPr lang="zh-CN" altLang="en-US" sz="2000"/>
              <a:t> </a:t>
            </a:r>
            <a:r>
              <a:rPr lang="en-US" altLang="zh-CN" sz="2000"/>
              <a:t>#</a:t>
            </a:r>
            <a:r>
              <a:rPr lang="zh-CN" altLang="en-US" sz="2000"/>
              <a:t>相隔一个事件的两个亊件之间的时间间隔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z="3600" smtClean="0"/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10538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  histogram()</a:t>
            </a:r>
            <a:r>
              <a:rPr lang="zh-CN" altLang="zh-CN" sz="2800" smtClean="0"/>
              <a:t>返回的第二个值为统计区间的边界，采用</a:t>
            </a:r>
            <a:r>
              <a:rPr lang="en-US" altLang="zh-CN" sz="2800" smtClean="0"/>
              <a:t>gamma.pdf()</a:t>
            </a:r>
            <a:r>
              <a:rPr lang="zh-CN" altLang="zh-CN" sz="2800" smtClean="0"/>
              <a:t>计算伽玛分布的概率密度时，使用各个区间的中值进行计算。</a:t>
            </a:r>
            <a:r>
              <a:rPr lang="en-US" altLang="zh-CN" sz="2800" smtClean="0"/>
              <a:t>Pdf()</a:t>
            </a:r>
            <a:r>
              <a:rPr lang="zh-CN" altLang="zh-CN" sz="2800" smtClean="0"/>
              <a:t>的第二个参数为</a:t>
            </a:r>
            <a:r>
              <a:rPr lang="en-US" altLang="zh-CN" sz="2800" smtClean="0"/>
              <a:t>k</a:t>
            </a:r>
            <a:r>
              <a:rPr lang="zh-CN" altLang="zh-CN" sz="2800" smtClean="0"/>
              <a:t>值，</a:t>
            </a:r>
            <a:r>
              <a:rPr lang="en-US" altLang="zh-CN" sz="2800" smtClean="0"/>
              <a:t>scale</a:t>
            </a:r>
            <a:r>
              <a:rPr lang="zh-CN" altLang="zh-CN" sz="2800" smtClean="0"/>
              <a:t>参数为</a:t>
            </a:r>
            <a:r>
              <a:rPr lang="en-US" altLang="zh-CN" sz="2800" smtClean="0"/>
              <a:t>1/</a:t>
            </a:r>
            <a:r>
              <a:rPr lang="el-GR" altLang="zh-CN" sz="2800" smtClean="0"/>
              <a:t>λ</a:t>
            </a:r>
            <a:r>
              <a:rPr lang="en-US" altLang="zh-CN" sz="2800" smtClean="0"/>
              <a:t>:</a:t>
            </a:r>
            <a:endParaRPr lang="zh-CN" altLang="en-US" sz="2800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79EC619-DC53-4AEA-9ED9-B88FF1F9EF40}" type="slidenum">
              <a:rPr lang="en-US" altLang="zh-CN" smtClean="0"/>
              <a:pPr eaLnBrk="1" hangingPunct="1"/>
              <a:t>94</a:t>
            </a:fld>
            <a:endParaRPr lang="en-US" altLang="zh-CN" smtClean="0"/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914400" y="3124200"/>
            <a:ext cx="7391400" cy="2554288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gamma1 = stats.gamma.pdf((x1[:-1]+x1[1:])/2, 1,</a:t>
            </a:r>
            <a:r>
              <a:rPr lang="zh-CN" altLang="en-US" sz="2000"/>
              <a:t> </a:t>
            </a:r>
            <a:r>
              <a:rPr lang="en-US" altLang="zh-CN" sz="2000"/>
              <a:t>scale=1.0/_lambda)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gamma2 = stats.gamma.pdf((x2[:-1]+x2[1:])/2, 2, scale=1.0/_lambda)</a:t>
            </a:r>
            <a:endParaRPr lang="zh-CN" altLang="en-US" sz="2000"/>
          </a:p>
          <a:p>
            <a:pPr eaLnBrk="1" hangingPunct="1"/>
            <a:r>
              <a:rPr lang="en-US" altLang="zh-CN" sz="2000"/>
              <a:t>&gt;&gt;&gt; np.max(np.abs(gamma1 - dist1))</a:t>
            </a:r>
            <a:endParaRPr lang="zh-CN" altLang="en-US" sz="2000"/>
          </a:p>
          <a:p>
            <a:pPr eaLnBrk="1" hangingPunct="1"/>
            <a:r>
              <a:rPr lang="en-US" altLang="zh-CN" sz="2000"/>
              <a:t>0.13557317865888141</a:t>
            </a:r>
          </a:p>
          <a:p>
            <a:pPr eaLnBrk="1" hangingPunct="1"/>
            <a:r>
              <a:rPr lang="en-US" altLang="zh-CN" sz="2000"/>
              <a:t>&gt;&gt;&gt; np.max(np.abs(gamma2 - dist2))</a:t>
            </a:r>
            <a:endParaRPr lang="zh-CN" altLang="en-US" sz="2000"/>
          </a:p>
          <a:p>
            <a:pPr eaLnBrk="1" hangingPunct="1"/>
            <a:r>
              <a:rPr lang="en-US" altLang="zh-CN" sz="2000"/>
              <a:t>0.087375030861794656</a:t>
            </a:r>
            <a:endParaRPr lang="zh-CN" altLang="en-US" sz="2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chemeClr val="tx1"/>
                </a:solidFill>
              </a:rPr>
              <a:t>统计</a:t>
            </a:r>
            <a:r>
              <a:rPr lang="en-US" altLang="zh-CN" sz="3600" smtClean="0">
                <a:solidFill>
                  <a:schemeClr val="tx1"/>
                </a:solidFill>
              </a:rPr>
              <a:t>—stats</a:t>
            </a:r>
            <a:endParaRPr lang="zh-CN" altLang="en-US" smtClean="0"/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         由于概率密度函数的值本身比较大，因此上面的误差已经很小了</a:t>
            </a:r>
            <a:r>
              <a:rPr lang="en-US" altLang="zh-CN" sz="2800" smtClean="0"/>
              <a:t>: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8ECE3B2-4685-4CF3-A0F6-55851C727825}" type="slidenum">
              <a:rPr lang="en-US" altLang="zh-CN" smtClean="0"/>
              <a:pPr eaLnBrk="1" hangingPunct="1"/>
              <a:t>95</a:t>
            </a:fld>
            <a:endParaRPr lang="en-US" altLang="zh-CN" smtClean="0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705600" cy="708025"/>
          </a:xfrm>
          <a:prstGeom prst="rect">
            <a:avLst/>
          </a:prstGeom>
          <a:solidFill>
            <a:srgbClr val="BBD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&gt;&gt;&gt; np.max(gamma1), np.max(gamma2)</a:t>
            </a:r>
            <a:endParaRPr lang="zh-CN" altLang="en-US" sz="2000"/>
          </a:p>
          <a:p>
            <a:pPr eaLnBrk="1" hangingPunct="1"/>
            <a:r>
              <a:rPr lang="en-US" altLang="zh-CN" sz="2000"/>
              <a:t>(9.3483221580498537, 3.6767953241013656)</a:t>
            </a:r>
            <a:endParaRPr lang="zh-CN" altLang="en-US" sz="2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715804-97A7-48A0-8BD7-5895A5191420}" type="slidenum">
              <a:rPr lang="en-US" altLang="zh-CN" smtClean="0"/>
              <a:pPr eaLnBrk="1" hangingPunct="1"/>
              <a:t>96</a:t>
            </a:fld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</Template>
  <TotalTime>9746</TotalTime>
  <Words>7462</Words>
  <Application>Microsoft Office PowerPoint</Application>
  <PresentationFormat>全屏显示(4:3)</PresentationFormat>
  <Paragraphs>1026</Paragraphs>
  <Slides>96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6" baseType="lpstr">
      <vt:lpstr>Verdana</vt:lpstr>
      <vt:lpstr>宋体</vt:lpstr>
      <vt:lpstr>Arial</vt:lpstr>
      <vt:lpstr>Wingdings</vt:lpstr>
      <vt:lpstr>Times New Roman</vt:lpstr>
      <vt:lpstr>MingLiU</vt:lpstr>
      <vt:lpstr>Georgia</vt:lpstr>
      <vt:lpstr>Consolas</vt:lpstr>
      <vt:lpstr>Profile</vt:lpstr>
      <vt:lpstr>MathType 6.0 Equation</vt:lpstr>
      <vt:lpstr>PowerPoint 演示文稿</vt:lpstr>
      <vt:lpstr>目录</vt:lpstr>
      <vt:lpstr>目录</vt:lpstr>
      <vt:lpstr>PowerPoint 演示文稿</vt:lpstr>
      <vt:lpstr>常数和特殊函数</vt:lpstr>
      <vt:lpstr>常数和特殊函数</vt:lpstr>
      <vt:lpstr>常数和特殊函数</vt:lpstr>
      <vt:lpstr>常数和特殊函数</vt:lpstr>
      <vt:lpstr>常数和特殊函数</vt:lpstr>
      <vt:lpstr>常数和特殊函数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优化—optimize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插值—interpolate</vt:lpstr>
      <vt:lpstr>数值积分—integrate</vt:lpstr>
      <vt:lpstr>数值积分—integrate</vt:lpstr>
      <vt:lpstr>数值积分—integrate</vt:lpstr>
      <vt:lpstr>数值积分—integrate</vt:lpstr>
      <vt:lpstr>数值积分—integrate</vt:lpstr>
      <vt:lpstr>数值积分—integrate</vt:lpstr>
      <vt:lpstr>数值积分—integrate</vt:lpstr>
      <vt:lpstr>数值积分—integrate</vt:lpstr>
      <vt:lpstr>数值积分—integrate</vt:lpstr>
      <vt:lpstr>数值积分—integrate</vt:lpstr>
      <vt:lpstr>数值积分—integrate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统计—stats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mhzhang</dc:creator>
  <cp:lastModifiedBy>dengdq</cp:lastModifiedBy>
  <cp:revision>627</cp:revision>
  <cp:lastPrinted>1601-01-01T00:00:00Z</cp:lastPrinted>
  <dcterms:created xsi:type="dcterms:W3CDTF">1601-01-01T00:00:00Z</dcterms:created>
  <dcterms:modified xsi:type="dcterms:W3CDTF">2019-02-11T12:49:05Z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